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79" r:id="rId3"/>
    <p:sldId id="259" r:id="rId4"/>
    <p:sldId id="260" r:id="rId5"/>
    <p:sldId id="261" r:id="rId6"/>
    <p:sldId id="262" r:id="rId7"/>
    <p:sldId id="263" r:id="rId8"/>
    <p:sldId id="264" r:id="rId9"/>
    <p:sldId id="280" r:id="rId10"/>
    <p:sldId id="258"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5143500" type="screen16x9"/>
  <p:notesSz cx="6858000" cy="9144000"/>
  <p:embeddedFontLst>
    <p:embeddedFont>
      <p:font typeface="Calibri" panose="020F0502020204030204" pitchFamily="34" charset="0"/>
      <p:regular r:id="rId27"/>
      <p:bold r:id="rId28"/>
      <p:italic r:id="rId29"/>
      <p:boldItalic r:id="rId30"/>
    </p:embeddedFont>
    <p:embeddedFont>
      <p:font typeface="Caveat" pitchFamily="2" charset="0"/>
      <p:regular r:id="rId31"/>
      <p:bold r:id="rId32"/>
    </p:embeddedFont>
    <p:embeddedFont>
      <p:font typeface="Roboto" panose="020000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8"/>
  </p:normalViewPr>
  <p:slideViewPr>
    <p:cSldViewPr snapToGrid="0">
      <p:cViewPr varScale="1">
        <p:scale>
          <a:sx n="142" d="100"/>
          <a:sy n="142" d="100"/>
        </p:scale>
        <p:origin x="76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1bdf2b1e7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1bdf2b1e7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297f8adba5_0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297f8adba5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297f8adba5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297f8adba5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97f8adba5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97f8adba5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297f8adba5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297f8adba5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297f8adba5_0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297f8adba5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297f8adba5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1297f8adba5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297f8adba5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297f8adba5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1297f8adba5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1297f8adba5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297f8adba5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297f8adba5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28e19af4c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28e19af4c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1297f8adba5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1297f8adba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1297f8adba5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1297f8adba5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1bdf2b1e70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11bdf2b1e70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1bdf2b1e70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1bdf2b1e70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28e19af4c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28e19af4c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1bdf2b1e70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1bdf2b1e70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28e19af4c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28e19af4c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29898eb50e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29898eb50e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297f8adba5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297f8adba5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29898eb50e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29898eb50e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1.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CSC 716 Final Project Presentation</a:t>
            </a:r>
            <a:endParaRPr/>
          </a:p>
        </p:txBody>
      </p:sp>
      <p:sp>
        <p:nvSpPr>
          <p:cNvPr id="86" name="Google Shape;86;p13"/>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dirty="0"/>
              <a:t>Project 3 </a:t>
            </a:r>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p:nvPr/>
        </p:nvSpPr>
        <p:spPr>
          <a:xfrm>
            <a:off x="392475" y="402800"/>
            <a:ext cx="59490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a:solidFill>
                  <a:schemeClr val="lt1"/>
                </a:solidFill>
              </a:rPr>
              <a:t>Simulation File and Possible Flags</a:t>
            </a:r>
            <a:endParaRPr sz="2500">
              <a:solidFill>
                <a:schemeClr val="lt1"/>
              </a:solidFill>
            </a:endParaRPr>
          </a:p>
        </p:txBody>
      </p:sp>
      <p:sp>
        <p:nvSpPr>
          <p:cNvPr id="98" name="Google Shape;98;p15"/>
          <p:cNvSpPr txBox="1"/>
          <p:nvPr/>
        </p:nvSpPr>
        <p:spPr>
          <a:xfrm>
            <a:off x="650675" y="1167100"/>
            <a:ext cx="3377400" cy="27705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We wrote a bash script titled sim so all programs can run together and flags can be passed. </a:t>
            </a:r>
            <a:endParaRPr>
              <a:solidFill>
                <a:schemeClr val="lt1"/>
              </a:solidFill>
              <a:latin typeface="Roboto"/>
              <a:ea typeface="Roboto"/>
              <a:cs typeface="Roboto"/>
              <a:sym typeface="Roboto"/>
            </a:endParaRPr>
          </a:p>
          <a:p>
            <a:pPr marL="457200" lvl="0" indent="-317500" algn="l" rtl="0">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No flag means default output.</a:t>
            </a:r>
            <a:endParaRPr>
              <a:solidFill>
                <a:schemeClr val="lt1"/>
              </a:solidFill>
              <a:latin typeface="Roboto"/>
              <a:ea typeface="Roboto"/>
              <a:cs typeface="Roboto"/>
              <a:sym typeface="Roboto"/>
            </a:endParaRPr>
          </a:p>
          <a:p>
            <a:pPr marL="457200" lvl="0" indent="-317500" algn="l" rtl="0">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-a means algorithm specific output</a:t>
            </a:r>
            <a:endParaRPr>
              <a:solidFill>
                <a:schemeClr val="lt1"/>
              </a:solidFill>
              <a:latin typeface="Roboto"/>
              <a:ea typeface="Roboto"/>
              <a:cs typeface="Roboto"/>
              <a:sym typeface="Roboto"/>
            </a:endParaRPr>
          </a:p>
          <a:p>
            <a:pPr marL="457200" lvl="0" indent="-317500" algn="l" rtl="0">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-v means verbose mode where details of scheduling and preemption are provided</a:t>
            </a:r>
            <a:endParaRPr>
              <a:solidFill>
                <a:schemeClr val="lt1"/>
              </a:solidFill>
              <a:latin typeface="Roboto"/>
              <a:ea typeface="Roboto"/>
              <a:cs typeface="Roboto"/>
              <a:sym typeface="Roboto"/>
            </a:endParaRPr>
          </a:p>
          <a:p>
            <a:pPr marL="457200" lvl="0" indent="-317500" algn="l" rtl="0">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-d means detailed where each processes’ details including finish times are provided</a:t>
            </a:r>
            <a:endParaRPr>
              <a:solidFill>
                <a:schemeClr val="lt1"/>
              </a:solidFill>
              <a:latin typeface="Roboto"/>
              <a:ea typeface="Roboto"/>
              <a:cs typeface="Roboto"/>
              <a:sym typeface="Roboto"/>
            </a:endParaRPr>
          </a:p>
        </p:txBody>
      </p:sp>
      <p:pic>
        <p:nvPicPr>
          <p:cNvPr id="99" name="Google Shape;99;p15"/>
          <p:cNvPicPr preferRelativeResize="0"/>
          <p:nvPr/>
        </p:nvPicPr>
        <p:blipFill>
          <a:blip r:embed="rId3">
            <a:alphaModFix/>
          </a:blip>
          <a:stretch>
            <a:fillRect/>
          </a:stretch>
        </p:blipFill>
        <p:spPr>
          <a:xfrm>
            <a:off x="4397800" y="1023850"/>
            <a:ext cx="2139247" cy="1271575"/>
          </a:xfrm>
          <a:prstGeom prst="rect">
            <a:avLst/>
          </a:prstGeom>
          <a:noFill/>
          <a:ln>
            <a:noFill/>
          </a:ln>
        </p:spPr>
      </p:pic>
      <p:pic>
        <p:nvPicPr>
          <p:cNvPr id="100" name="Google Shape;100;p15"/>
          <p:cNvPicPr preferRelativeResize="0"/>
          <p:nvPr/>
        </p:nvPicPr>
        <p:blipFill>
          <a:blip r:embed="rId4">
            <a:alphaModFix/>
          </a:blip>
          <a:stretch>
            <a:fillRect/>
          </a:stretch>
        </p:blipFill>
        <p:spPr>
          <a:xfrm>
            <a:off x="6697225" y="1023850"/>
            <a:ext cx="2325755" cy="1271575"/>
          </a:xfrm>
          <a:prstGeom prst="rect">
            <a:avLst/>
          </a:prstGeom>
          <a:noFill/>
          <a:ln>
            <a:noFill/>
          </a:ln>
        </p:spPr>
      </p:pic>
      <p:pic>
        <p:nvPicPr>
          <p:cNvPr id="101" name="Google Shape;101;p15"/>
          <p:cNvPicPr preferRelativeResize="0"/>
          <p:nvPr/>
        </p:nvPicPr>
        <p:blipFill>
          <a:blip r:embed="rId5">
            <a:alphaModFix/>
          </a:blip>
          <a:stretch>
            <a:fillRect/>
          </a:stretch>
        </p:blipFill>
        <p:spPr>
          <a:xfrm>
            <a:off x="5005575" y="2724925"/>
            <a:ext cx="2986927" cy="1212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body" idx="4294967295"/>
          </p:nvPr>
        </p:nvSpPr>
        <p:spPr>
          <a:xfrm>
            <a:off x="-27050" y="0"/>
            <a:ext cx="2274900" cy="50937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Clr>
                <a:schemeClr val="dk1"/>
              </a:buClr>
              <a:buSzPts val="605"/>
              <a:buFont typeface="Arial"/>
              <a:buNone/>
            </a:pPr>
            <a:r>
              <a:rPr lang="en" sz="800" dirty="0">
                <a:solidFill>
                  <a:schemeClr val="dk1"/>
                </a:solidFill>
                <a:latin typeface="Calibri"/>
                <a:ea typeface="Calibri"/>
                <a:cs typeface="Calibri"/>
                <a:sym typeface="Calibri"/>
              </a:rPr>
              <a:t>Bool </a:t>
            </a:r>
            <a:r>
              <a:rPr lang="en" sz="800" dirty="0" err="1">
                <a:solidFill>
                  <a:schemeClr val="dk1"/>
                </a:solidFill>
                <a:latin typeface="Calibri"/>
                <a:ea typeface="Calibri"/>
                <a:cs typeface="Calibri"/>
                <a:sym typeface="Calibri"/>
              </a:rPr>
              <a:t>isFeasible</a:t>
            </a:r>
            <a:r>
              <a:rPr lang="en" sz="800" dirty="0">
                <a:solidFill>
                  <a:schemeClr val="dk1"/>
                </a:solidFill>
                <a:latin typeface="Calibri"/>
                <a:ea typeface="Calibri"/>
                <a:cs typeface="Calibri"/>
                <a:sym typeface="Calibri"/>
              </a:rPr>
              <a:t>=true;</a:t>
            </a:r>
            <a:endParaRPr sz="800" dirty="0">
              <a:solidFill>
                <a:schemeClr val="dk1"/>
              </a:solidFill>
              <a:latin typeface="Calibri"/>
              <a:ea typeface="Calibri"/>
              <a:cs typeface="Calibri"/>
              <a:sym typeface="Calibri"/>
            </a:endParaRPr>
          </a:p>
          <a:p>
            <a:pPr marL="0" lvl="0" indent="0" algn="l" rtl="0">
              <a:lnSpc>
                <a:spcPct val="95000"/>
              </a:lnSpc>
              <a:spcBef>
                <a:spcPts val="0"/>
              </a:spcBef>
              <a:spcAft>
                <a:spcPts val="0"/>
              </a:spcAft>
              <a:buClr>
                <a:schemeClr val="dk1"/>
              </a:buClr>
              <a:buSzPts val="605"/>
              <a:buFont typeface="Arial"/>
              <a:buNone/>
            </a:pPr>
            <a:r>
              <a:rPr lang="en" sz="800" dirty="0">
                <a:solidFill>
                  <a:schemeClr val="dk1"/>
                </a:solidFill>
                <a:latin typeface="Calibri"/>
                <a:ea typeface="Calibri"/>
                <a:cs typeface="Calibri"/>
                <a:sym typeface="Calibri"/>
              </a:rPr>
              <a:t>Int </a:t>
            </a:r>
            <a:r>
              <a:rPr lang="en" sz="800" dirty="0" err="1">
                <a:solidFill>
                  <a:schemeClr val="dk1"/>
                </a:solidFill>
                <a:latin typeface="Calibri"/>
                <a:ea typeface="Calibri"/>
                <a:cs typeface="Calibri"/>
                <a:sym typeface="Calibri"/>
              </a:rPr>
              <a:t>end_of_sim</a:t>
            </a:r>
            <a:r>
              <a:rPr lang="en" sz="800" dirty="0">
                <a:solidFill>
                  <a:schemeClr val="dk1"/>
                </a:solidFill>
                <a:latin typeface="Calibri"/>
                <a:ea typeface="Calibri"/>
                <a:cs typeface="Calibri"/>
                <a:sym typeface="Calibri"/>
              </a:rPr>
              <a:t>=lcm(</a:t>
            </a:r>
            <a:r>
              <a:rPr lang="en" sz="800" dirty="0" err="1">
                <a:solidFill>
                  <a:schemeClr val="dk1"/>
                </a:solidFill>
                <a:latin typeface="Calibri"/>
                <a:ea typeface="Calibri"/>
                <a:cs typeface="Calibri"/>
                <a:sym typeface="Calibri"/>
              </a:rPr>
              <a:t>period_i</a:t>
            </a:r>
            <a:r>
              <a:rPr lang="en" sz="800" dirty="0">
                <a:solidFill>
                  <a:schemeClr val="dk1"/>
                </a:solidFill>
                <a:latin typeface="Calibri"/>
                <a:ea typeface="Calibri"/>
                <a:cs typeface="Calibri"/>
                <a:sym typeface="Calibri"/>
              </a:rPr>
              <a:t>);</a:t>
            </a:r>
            <a:endParaRPr sz="800" dirty="0">
              <a:solidFill>
                <a:schemeClr val="dk1"/>
              </a:solidFill>
              <a:latin typeface="Calibri"/>
              <a:ea typeface="Calibri"/>
              <a:cs typeface="Calibri"/>
              <a:sym typeface="Calibri"/>
            </a:endParaRPr>
          </a:p>
          <a:p>
            <a:pPr marL="0" lvl="0" indent="0" algn="l" rtl="0">
              <a:lnSpc>
                <a:spcPct val="95000"/>
              </a:lnSpc>
              <a:spcBef>
                <a:spcPts val="0"/>
              </a:spcBef>
              <a:spcAft>
                <a:spcPts val="0"/>
              </a:spcAft>
              <a:buClr>
                <a:schemeClr val="dk1"/>
              </a:buClr>
              <a:buSzPts val="605"/>
              <a:buFont typeface="Arial"/>
              <a:buNone/>
            </a:pPr>
            <a:r>
              <a:rPr lang="en" sz="800" dirty="0" err="1">
                <a:solidFill>
                  <a:schemeClr val="dk1"/>
                </a:solidFill>
                <a:latin typeface="Calibri"/>
                <a:ea typeface="Calibri"/>
                <a:cs typeface="Calibri"/>
                <a:sym typeface="Calibri"/>
              </a:rPr>
              <a:t>Priority_queue</a:t>
            </a:r>
            <a:r>
              <a:rPr lang="en" sz="800" dirty="0">
                <a:solidFill>
                  <a:schemeClr val="dk1"/>
                </a:solidFill>
                <a:latin typeface="Calibri"/>
                <a:ea typeface="Calibri"/>
                <a:cs typeface="Calibri"/>
                <a:sym typeface="Calibri"/>
              </a:rPr>
              <a:t> </a:t>
            </a:r>
            <a:r>
              <a:rPr lang="en" sz="800" dirty="0" err="1">
                <a:solidFill>
                  <a:schemeClr val="dk1"/>
                </a:solidFill>
                <a:latin typeface="Calibri"/>
                <a:ea typeface="Calibri"/>
                <a:cs typeface="Calibri"/>
                <a:sym typeface="Calibri"/>
              </a:rPr>
              <a:t>pq</a:t>
            </a:r>
            <a:r>
              <a:rPr lang="en" sz="800" dirty="0">
                <a:solidFill>
                  <a:schemeClr val="dk1"/>
                </a:solidFill>
                <a:latin typeface="Calibri"/>
                <a:ea typeface="Calibri"/>
                <a:cs typeface="Calibri"/>
                <a:sym typeface="Calibri"/>
              </a:rPr>
              <a:t>;</a:t>
            </a:r>
            <a:endParaRPr sz="800" dirty="0">
              <a:solidFill>
                <a:schemeClr val="dk1"/>
              </a:solidFill>
              <a:latin typeface="Calibri"/>
              <a:ea typeface="Calibri"/>
              <a:cs typeface="Calibri"/>
              <a:sym typeface="Calibri"/>
            </a:endParaRPr>
          </a:p>
          <a:p>
            <a:pPr marL="0" lvl="0" indent="0" algn="l" rtl="0">
              <a:lnSpc>
                <a:spcPct val="95000"/>
              </a:lnSpc>
              <a:spcBef>
                <a:spcPts val="0"/>
              </a:spcBef>
              <a:spcAft>
                <a:spcPts val="0"/>
              </a:spcAft>
              <a:buClr>
                <a:schemeClr val="dk1"/>
              </a:buClr>
              <a:buSzPts val="605"/>
              <a:buFont typeface="Arial"/>
              <a:buNone/>
            </a:pPr>
            <a:r>
              <a:rPr lang="en" sz="800" dirty="0">
                <a:solidFill>
                  <a:schemeClr val="dk1"/>
                </a:solidFill>
                <a:latin typeface="Calibri"/>
                <a:ea typeface="Calibri"/>
                <a:cs typeface="Calibri"/>
                <a:sym typeface="Calibri"/>
              </a:rPr>
              <a:t>Double </a:t>
            </a:r>
            <a:r>
              <a:rPr lang="en" sz="800" dirty="0" err="1">
                <a:solidFill>
                  <a:schemeClr val="dk1"/>
                </a:solidFill>
                <a:latin typeface="Calibri"/>
                <a:ea typeface="Calibri"/>
                <a:cs typeface="Calibri"/>
                <a:sym typeface="Calibri"/>
              </a:rPr>
              <a:t>idle_time</a:t>
            </a:r>
            <a:r>
              <a:rPr lang="en" sz="800" dirty="0">
                <a:solidFill>
                  <a:schemeClr val="dk1"/>
                </a:solidFill>
                <a:latin typeface="Calibri"/>
                <a:ea typeface="Calibri"/>
                <a:cs typeface="Calibri"/>
                <a:sym typeface="Calibri"/>
              </a:rPr>
              <a:t>;</a:t>
            </a:r>
            <a:endParaRPr sz="800" dirty="0">
              <a:solidFill>
                <a:schemeClr val="dk1"/>
              </a:solidFill>
              <a:latin typeface="Calibri"/>
              <a:ea typeface="Calibri"/>
              <a:cs typeface="Calibri"/>
              <a:sym typeface="Calibri"/>
            </a:endParaRPr>
          </a:p>
          <a:p>
            <a:pPr marL="0" lvl="0" indent="0" algn="l" rtl="0">
              <a:lnSpc>
                <a:spcPct val="95000"/>
              </a:lnSpc>
              <a:spcBef>
                <a:spcPts val="0"/>
              </a:spcBef>
              <a:spcAft>
                <a:spcPts val="0"/>
              </a:spcAft>
              <a:buClr>
                <a:schemeClr val="dk1"/>
              </a:buClr>
              <a:buSzPts val="605"/>
              <a:buFont typeface="Arial"/>
              <a:buNone/>
            </a:pPr>
            <a:r>
              <a:rPr lang="en" sz="800" dirty="0">
                <a:solidFill>
                  <a:schemeClr val="dk1"/>
                </a:solidFill>
                <a:latin typeface="Calibri"/>
                <a:ea typeface="Calibri"/>
                <a:cs typeface="Calibri"/>
                <a:sym typeface="Calibri"/>
              </a:rPr>
              <a:t>Double time;</a:t>
            </a:r>
            <a:endParaRPr sz="800" dirty="0">
              <a:solidFill>
                <a:schemeClr val="dk1"/>
              </a:solidFill>
              <a:latin typeface="Calibri"/>
              <a:ea typeface="Calibri"/>
              <a:cs typeface="Calibri"/>
              <a:sym typeface="Calibri"/>
            </a:endParaRPr>
          </a:p>
          <a:p>
            <a:pPr marL="0" lvl="0" indent="0" algn="l" rtl="0">
              <a:lnSpc>
                <a:spcPct val="95000"/>
              </a:lnSpc>
              <a:spcBef>
                <a:spcPts val="0"/>
              </a:spcBef>
              <a:spcAft>
                <a:spcPts val="0"/>
              </a:spcAft>
              <a:buClr>
                <a:schemeClr val="dk1"/>
              </a:buClr>
              <a:buSzPts val="605"/>
              <a:buFont typeface="Arial"/>
              <a:buNone/>
            </a:pPr>
            <a:r>
              <a:rPr lang="en" sz="800" dirty="0">
                <a:solidFill>
                  <a:schemeClr val="dk1"/>
                </a:solidFill>
                <a:latin typeface="Calibri"/>
                <a:ea typeface="Calibri"/>
                <a:cs typeface="Calibri"/>
                <a:sym typeface="Calibri"/>
              </a:rPr>
              <a:t>Time=arrival of first process;</a:t>
            </a:r>
            <a:endParaRPr sz="800" dirty="0">
              <a:solidFill>
                <a:schemeClr val="dk1"/>
              </a:solidFill>
              <a:latin typeface="Calibri"/>
              <a:ea typeface="Calibri"/>
              <a:cs typeface="Calibri"/>
              <a:sym typeface="Calibri"/>
            </a:endParaRPr>
          </a:p>
          <a:p>
            <a:pPr marL="0" lvl="0" indent="0" algn="l" rtl="0">
              <a:lnSpc>
                <a:spcPct val="95000"/>
              </a:lnSpc>
              <a:spcBef>
                <a:spcPts val="0"/>
              </a:spcBef>
              <a:spcAft>
                <a:spcPts val="0"/>
              </a:spcAft>
              <a:buClr>
                <a:schemeClr val="dk1"/>
              </a:buClr>
              <a:buSzPts val="605"/>
              <a:buFont typeface="Arial"/>
              <a:buNone/>
            </a:pPr>
            <a:r>
              <a:rPr lang="en" sz="800" dirty="0">
                <a:solidFill>
                  <a:schemeClr val="dk1"/>
                </a:solidFill>
                <a:latin typeface="Calibri"/>
                <a:ea typeface="Calibri"/>
                <a:cs typeface="Calibri"/>
                <a:sym typeface="Calibri"/>
              </a:rPr>
              <a:t>Push processes that arrived into </a:t>
            </a:r>
            <a:r>
              <a:rPr lang="en" sz="800" dirty="0" err="1">
                <a:solidFill>
                  <a:schemeClr val="dk1"/>
                </a:solidFill>
                <a:latin typeface="Calibri"/>
                <a:ea typeface="Calibri"/>
                <a:cs typeface="Calibri"/>
                <a:sym typeface="Calibri"/>
              </a:rPr>
              <a:t>pq</a:t>
            </a:r>
            <a:r>
              <a:rPr lang="en" sz="800" dirty="0">
                <a:solidFill>
                  <a:schemeClr val="dk1"/>
                </a:solidFill>
                <a:latin typeface="Calibri"/>
                <a:ea typeface="Calibri"/>
                <a:cs typeface="Calibri"/>
                <a:sym typeface="Calibri"/>
              </a:rPr>
              <a:t>;</a:t>
            </a:r>
            <a:endParaRPr sz="800" dirty="0">
              <a:solidFill>
                <a:schemeClr val="dk1"/>
              </a:solidFill>
              <a:latin typeface="Calibri"/>
              <a:ea typeface="Calibri"/>
              <a:cs typeface="Calibri"/>
              <a:sym typeface="Calibri"/>
            </a:endParaRPr>
          </a:p>
          <a:p>
            <a:pPr marL="0" lvl="0" indent="0" algn="l" rtl="0">
              <a:lnSpc>
                <a:spcPct val="95000"/>
              </a:lnSpc>
              <a:spcBef>
                <a:spcPts val="0"/>
              </a:spcBef>
              <a:spcAft>
                <a:spcPts val="0"/>
              </a:spcAft>
              <a:buClr>
                <a:schemeClr val="dk1"/>
              </a:buClr>
              <a:buSzPts val="605"/>
              <a:buFont typeface="Arial"/>
              <a:buNone/>
            </a:pPr>
            <a:r>
              <a:rPr lang="en" sz="800" dirty="0">
                <a:solidFill>
                  <a:schemeClr val="dk1"/>
                </a:solidFill>
                <a:latin typeface="Calibri"/>
                <a:ea typeface="Calibri"/>
                <a:cs typeface="Calibri"/>
                <a:sym typeface="Calibri"/>
              </a:rPr>
              <a:t> </a:t>
            </a:r>
            <a:endParaRPr sz="800" dirty="0">
              <a:solidFill>
                <a:schemeClr val="dk1"/>
              </a:solidFill>
              <a:latin typeface="Calibri"/>
              <a:ea typeface="Calibri"/>
              <a:cs typeface="Calibri"/>
              <a:sym typeface="Calibri"/>
            </a:endParaRPr>
          </a:p>
          <a:p>
            <a:pPr marL="0" lvl="0" indent="0" algn="l" rtl="0">
              <a:lnSpc>
                <a:spcPct val="95000"/>
              </a:lnSpc>
              <a:spcBef>
                <a:spcPts val="0"/>
              </a:spcBef>
              <a:spcAft>
                <a:spcPts val="0"/>
              </a:spcAft>
              <a:buClr>
                <a:schemeClr val="dk1"/>
              </a:buClr>
              <a:buSzPts val="605"/>
              <a:buFont typeface="Arial"/>
              <a:buNone/>
            </a:pPr>
            <a:r>
              <a:rPr lang="en" sz="800" dirty="0">
                <a:solidFill>
                  <a:schemeClr val="dk1"/>
                </a:solidFill>
                <a:latin typeface="Calibri"/>
                <a:ea typeface="Calibri"/>
                <a:cs typeface="Calibri"/>
                <a:sym typeface="Calibri"/>
              </a:rPr>
              <a:t>While (</a:t>
            </a:r>
            <a:r>
              <a:rPr lang="en" sz="800" dirty="0" err="1">
                <a:solidFill>
                  <a:schemeClr val="dk1"/>
                </a:solidFill>
                <a:latin typeface="Calibri"/>
                <a:ea typeface="Calibri"/>
                <a:cs typeface="Calibri"/>
                <a:sym typeface="Calibri"/>
              </a:rPr>
              <a:t>isFeasible</a:t>
            </a:r>
            <a:r>
              <a:rPr lang="en" sz="800" dirty="0">
                <a:solidFill>
                  <a:schemeClr val="dk1"/>
                </a:solidFill>
                <a:latin typeface="Calibri"/>
                <a:ea typeface="Calibri"/>
                <a:cs typeface="Calibri"/>
                <a:sym typeface="Calibri"/>
              </a:rPr>
              <a:t> &amp;&amp; time&lt;</a:t>
            </a:r>
            <a:r>
              <a:rPr lang="en" sz="800" dirty="0" err="1">
                <a:solidFill>
                  <a:schemeClr val="dk1"/>
                </a:solidFill>
                <a:latin typeface="Calibri"/>
                <a:ea typeface="Calibri"/>
                <a:cs typeface="Calibri"/>
                <a:sym typeface="Calibri"/>
              </a:rPr>
              <a:t>end_of_sim</a:t>
            </a:r>
            <a:r>
              <a:rPr lang="en" sz="800" dirty="0">
                <a:solidFill>
                  <a:schemeClr val="dk1"/>
                </a:solidFill>
                <a:latin typeface="Calibri"/>
                <a:ea typeface="Calibri"/>
                <a:cs typeface="Calibri"/>
                <a:sym typeface="Calibri"/>
              </a:rPr>
              <a:t>){</a:t>
            </a:r>
            <a:endParaRPr sz="800" dirty="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r>
              <a:rPr lang="en" sz="800" dirty="0">
                <a:solidFill>
                  <a:schemeClr val="dk1"/>
                </a:solidFill>
                <a:latin typeface="Calibri"/>
                <a:ea typeface="Calibri"/>
                <a:cs typeface="Calibri"/>
                <a:sym typeface="Calibri"/>
              </a:rPr>
              <a:t>        	</a:t>
            </a:r>
            <a:endParaRPr sz="800" dirty="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endParaRPr sz="800" dirty="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endParaRPr sz="800" dirty="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endParaRPr sz="800" dirty="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endParaRPr sz="800" dirty="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endParaRPr sz="800" dirty="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endParaRPr sz="800" dirty="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endParaRPr sz="800" dirty="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endParaRPr sz="800" dirty="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endParaRPr sz="800" dirty="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endParaRPr sz="800" dirty="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endParaRPr sz="800" dirty="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endParaRPr sz="800" dirty="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endParaRPr sz="800" dirty="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endParaRPr sz="800" dirty="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endParaRPr sz="800" dirty="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endParaRPr sz="800" dirty="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endParaRPr sz="800" dirty="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endParaRPr sz="800" dirty="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endParaRPr sz="800" dirty="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endParaRPr sz="800" dirty="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endParaRPr sz="800" dirty="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endParaRPr sz="800" dirty="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endParaRPr sz="800" dirty="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endParaRPr sz="800" dirty="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endParaRPr sz="800" dirty="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endParaRPr sz="800" dirty="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endParaRPr sz="800" dirty="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endParaRPr sz="800" dirty="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endParaRPr sz="800" dirty="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r>
              <a:rPr lang="en" sz="800" dirty="0">
                <a:solidFill>
                  <a:schemeClr val="dk1"/>
                </a:solidFill>
                <a:latin typeface="Calibri"/>
                <a:ea typeface="Calibri"/>
                <a:cs typeface="Calibri"/>
                <a:sym typeface="Calibri"/>
              </a:rPr>
              <a:t>}</a:t>
            </a:r>
            <a:endParaRPr sz="800" dirty="0">
              <a:solidFill>
                <a:schemeClr val="dk1"/>
              </a:solidFill>
              <a:latin typeface="Calibri"/>
              <a:ea typeface="Calibri"/>
              <a:cs typeface="Calibri"/>
              <a:sym typeface="Calibri"/>
            </a:endParaRPr>
          </a:p>
        </p:txBody>
      </p:sp>
      <p:sp>
        <p:nvSpPr>
          <p:cNvPr id="145" name="Google Shape;145;p22"/>
          <p:cNvSpPr/>
          <p:nvPr/>
        </p:nvSpPr>
        <p:spPr>
          <a:xfrm>
            <a:off x="125075" y="1292075"/>
            <a:ext cx="2981700" cy="3590400"/>
          </a:xfrm>
          <a:prstGeom prst="rect">
            <a:avLst/>
          </a:prstGeom>
          <a:noFill/>
          <a:ln w="9525" cap="flat" cmpd="sng">
            <a:solidFill>
              <a:schemeClr val="dk2"/>
            </a:solidFill>
            <a:prstDash val="dash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2"/>
          <p:cNvSpPr txBox="1"/>
          <p:nvPr/>
        </p:nvSpPr>
        <p:spPr>
          <a:xfrm>
            <a:off x="49150" y="1292075"/>
            <a:ext cx="3171000" cy="3417000"/>
          </a:xfrm>
          <a:prstGeom prst="rect">
            <a:avLst/>
          </a:prstGeom>
          <a:noFill/>
          <a:ln>
            <a:noFill/>
          </a:ln>
        </p:spPr>
        <p:txBody>
          <a:bodyPr spcFirstLastPara="1" wrap="square" lIns="91425" tIns="91425" rIns="91425" bIns="91425" anchor="t" anchorCtr="0">
            <a:spAutoFit/>
          </a:bodyPr>
          <a:lstStyle/>
          <a:p>
            <a:pPr marL="0" lvl="0" indent="0" algn="l" rtl="0">
              <a:lnSpc>
                <a:spcPct val="95000"/>
              </a:lnSpc>
              <a:spcBef>
                <a:spcPts val="0"/>
              </a:spcBef>
              <a:spcAft>
                <a:spcPts val="0"/>
              </a:spcAft>
              <a:buNone/>
            </a:pPr>
            <a:r>
              <a:rPr lang="en" sz="700">
                <a:solidFill>
                  <a:schemeClr val="dk1"/>
                </a:solidFill>
                <a:latin typeface="Calibri"/>
                <a:ea typeface="Calibri"/>
                <a:cs typeface="Calibri"/>
                <a:sym typeface="Calibri"/>
              </a:rPr>
              <a:t>If pq is empty{</a:t>
            </a:r>
            <a:endParaRPr sz="700">
              <a:solidFill>
                <a:schemeClr val="dk1"/>
              </a:solidFill>
              <a:latin typeface="Calibri"/>
              <a:ea typeface="Calibri"/>
              <a:cs typeface="Calibri"/>
              <a:sym typeface="Calibri"/>
            </a:endParaRPr>
          </a:p>
          <a:p>
            <a:pPr marL="0" lvl="0" indent="0" algn="l" rtl="0">
              <a:lnSpc>
                <a:spcPct val="95000"/>
              </a:lnSpc>
              <a:spcBef>
                <a:spcPts val="0"/>
              </a:spcBef>
              <a:spcAft>
                <a:spcPts val="0"/>
              </a:spcAft>
              <a:buClr>
                <a:schemeClr val="dk1"/>
              </a:buClr>
              <a:buSzPts val="605"/>
              <a:buFont typeface="Arial"/>
              <a:buNone/>
            </a:pPr>
            <a:r>
              <a:rPr lang="en" sz="700">
                <a:solidFill>
                  <a:schemeClr val="dk1"/>
                </a:solidFill>
                <a:latin typeface="Calibri"/>
                <a:ea typeface="Calibri"/>
                <a:cs typeface="Calibri"/>
                <a:sym typeface="Calibri"/>
              </a:rPr>
              <a:t>          Find smallest of upcoming periods (It will pre-empt first)</a:t>
            </a:r>
            <a:endParaRPr sz="700">
              <a:solidFill>
                <a:schemeClr val="dk1"/>
              </a:solidFill>
              <a:latin typeface="Calibri"/>
              <a:ea typeface="Calibri"/>
              <a:cs typeface="Calibri"/>
              <a:sym typeface="Calibri"/>
            </a:endParaRPr>
          </a:p>
          <a:p>
            <a:pPr marL="0" lvl="0" indent="0" algn="l" rtl="0">
              <a:lnSpc>
                <a:spcPct val="95000"/>
              </a:lnSpc>
              <a:spcBef>
                <a:spcPts val="0"/>
              </a:spcBef>
              <a:spcAft>
                <a:spcPts val="0"/>
              </a:spcAft>
              <a:buClr>
                <a:schemeClr val="dk1"/>
              </a:buClr>
              <a:buSzPts val="605"/>
              <a:buFont typeface="Arial"/>
              <a:buNone/>
            </a:pPr>
            <a:r>
              <a:rPr lang="en" sz="700">
                <a:solidFill>
                  <a:schemeClr val="dk1"/>
                </a:solidFill>
                <a:latin typeface="Calibri"/>
                <a:ea typeface="Calibri"/>
                <a:cs typeface="Calibri"/>
                <a:sym typeface="Calibri"/>
              </a:rPr>
              <a:t>          Add associated process into queue</a:t>
            </a:r>
            <a:endParaRPr sz="700">
              <a:solidFill>
                <a:schemeClr val="dk1"/>
              </a:solidFill>
              <a:latin typeface="Calibri"/>
              <a:ea typeface="Calibri"/>
              <a:cs typeface="Calibri"/>
              <a:sym typeface="Calibri"/>
            </a:endParaRPr>
          </a:p>
          <a:p>
            <a:pPr marL="0" lvl="0" indent="0" algn="l" rtl="0">
              <a:lnSpc>
                <a:spcPct val="95000"/>
              </a:lnSpc>
              <a:spcBef>
                <a:spcPts val="0"/>
              </a:spcBef>
              <a:spcAft>
                <a:spcPts val="0"/>
              </a:spcAft>
              <a:buClr>
                <a:schemeClr val="dk1"/>
              </a:buClr>
              <a:buSzPts val="605"/>
              <a:buFont typeface="Arial"/>
              <a:buNone/>
            </a:pPr>
            <a:r>
              <a:rPr lang="en" sz="700">
                <a:solidFill>
                  <a:schemeClr val="dk1"/>
                </a:solidFill>
                <a:latin typeface="Calibri"/>
                <a:ea typeface="Calibri"/>
                <a:cs typeface="Calibri"/>
                <a:sym typeface="Calibri"/>
              </a:rPr>
              <a:t>          Update time</a:t>
            </a:r>
            <a:endParaRPr sz="700">
              <a:solidFill>
                <a:schemeClr val="dk1"/>
              </a:solidFill>
              <a:latin typeface="Calibri"/>
              <a:ea typeface="Calibri"/>
              <a:cs typeface="Calibri"/>
              <a:sym typeface="Calibri"/>
            </a:endParaRPr>
          </a:p>
          <a:p>
            <a:pPr marL="0" lvl="0" indent="0" algn="l" rtl="0">
              <a:lnSpc>
                <a:spcPct val="95000"/>
              </a:lnSpc>
              <a:spcBef>
                <a:spcPts val="0"/>
              </a:spcBef>
              <a:spcAft>
                <a:spcPts val="0"/>
              </a:spcAft>
              <a:buClr>
                <a:schemeClr val="dk1"/>
              </a:buClr>
              <a:buSzPts val="605"/>
              <a:buFont typeface="Arial"/>
              <a:buNone/>
            </a:pPr>
            <a:r>
              <a:rPr lang="en" sz="700">
                <a:solidFill>
                  <a:schemeClr val="dk1"/>
                </a:solidFill>
                <a:latin typeface="Calibri"/>
                <a:ea typeface="Calibri"/>
                <a:cs typeface="Calibri"/>
                <a:sym typeface="Calibri"/>
              </a:rPr>
              <a:t>          Update Idle time</a:t>
            </a:r>
            <a:endParaRPr sz="700">
              <a:solidFill>
                <a:schemeClr val="dk1"/>
              </a:solidFill>
              <a:latin typeface="Calibri"/>
              <a:ea typeface="Calibri"/>
              <a:cs typeface="Calibri"/>
              <a:sym typeface="Calibri"/>
            </a:endParaRPr>
          </a:p>
          <a:p>
            <a:pPr marL="0" lvl="0" indent="0" algn="l" rtl="0">
              <a:lnSpc>
                <a:spcPct val="95000"/>
              </a:lnSpc>
              <a:spcBef>
                <a:spcPts val="0"/>
              </a:spcBef>
              <a:spcAft>
                <a:spcPts val="0"/>
              </a:spcAft>
              <a:buClr>
                <a:schemeClr val="dk1"/>
              </a:buClr>
              <a:buSzPts val="605"/>
              <a:buFont typeface="Arial"/>
              <a:buNone/>
            </a:pPr>
            <a:r>
              <a:rPr lang="en" sz="700">
                <a:solidFill>
                  <a:schemeClr val="dk1"/>
                </a:solidFill>
                <a:latin typeface="Calibri"/>
                <a:ea typeface="Calibri"/>
                <a:cs typeface="Calibri"/>
                <a:sym typeface="Calibri"/>
              </a:rPr>
              <a:t> }</a:t>
            </a:r>
            <a:endParaRPr sz="70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r>
              <a:rPr lang="en" sz="700">
                <a:solidFill>
                  <a:schemeClr val="dk1"/>
                </a:solidFill>
                <a:latin typeface="Calibri"/>
                <a:ea typeface="Calibri"/>
                <a:cs typeface="Calibri"/>
                <a:sym typeface="Calibri"/>
              </a:rPr>
              <a:t> Else{</a:t>
            </a:r>
            <a:endParaRPr sz="700">
              <a:solidFill>
                <a:schemeClr val="dk1"/>
              </a:solidFill>
              <a:latin typeface="Calibri"/>
              <a:ea typeface="Calibri"/>
              <a:cs typeface="Calibri"/>
              <a:sym typeface="Calibri"/>
            </a:endParaRPr>
          </a:p>
          <a:p>
            <a:pPr marL="0" lvl="0" indent="0" algn="l" rtl="0">
              <a:lnSpc>
                <a:spcPct val="95000"/>
              </a:lnSpc>
              <a:spcBef>
                <a:spcPts val="0"/>
              </a:spcBef>
              <a:spcAft>
                <a:spcPts val="0"/>
              </a:spcAft>
              <a:buClr>
                <a:schemeClr val="dk1"/>
              </a:buClr>
              <a:buSzPts val="605"/>
              <a:buFont typeface="Arial"/>
              <a:buNone/>
            </a:pPr>
            <a:r>
              <a:rPr lang="en" sz="700">
                <a:solidFill>
                  <a:schemeClr val="dk1"/>
                </a:solidFill>
                <a:latin typeface="Calibri"/>
                <a:ea typeface="Calibri"/>
                <a:cs typeface="Calibri"/>
                <a:sym typeface="Calibri"/>
              </a:rPr>
              <a:t>          Get process with highest priority from pq</a:t>
            </a:r>
            <a:endParaRPr sz="700">
              <a:solidFill>
                <a:schemeClr val="dk1"/>
              </a:solidFill>
              <a:latin typeface="Calibri"/>
              <a:ea typeface="Calibri"/>
              <a:cs typeface="Calibri"/>
              <a:sym typeface="Calibri"/>
            </a:endParaRPr>
          </a:p>
          <a:p>
            <a:pPr marL="0" lvl="0" indent="0" algn="l" rtl="0">
              <a:lnSpc>
                <a:spcPct val="95000"/>
              </a:lnSpc>
              <a:spcBef>
                <a:spcPts val="0"/>
              </a:spcBef>
              <a:spcAft>
                <a:spcPts val="0"/>
              </a:spcAft>
              <a:buClr>
                <a:schemeClr val="dk1"/>
              </a:buClr>
              <a:buSzPts val="605"/>
              <a:buFont typeface="Arial"/>
              <a:buNone/>
            </a:pPr>
            <a:r>
              <a:rPr lang="en" sz="700">
                <a:solidFill>
                  <a:schemeClr val="dk1"/>
                </a:solidFill>
                <a:latin typeface="Calibri"/>
                <a:ea typeface="Calibri"/>
                <a:cs typeface="Calibri"/>
                <a:sym typeface="Calibri"/>
              </a:rPr>
              <a:t>          Get time of next process to preempt  (smallest of upcoming periods)</a:t>
            </a:r>
            <a:endParaRPr sz="70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r>
              <a:rPr lang="en" sz="700">
                <a:solidFill>
                  <a:schemeClr val="dk1"/>
                </a:solidFill>
                <a:latin typeface="Calibri"/>
                <a:ea typeface="Calibri"/>
                <a:cs typeface="Calibri"/>
                <a:sym typeface="Calibri"/>
              </a:rPr>
              <a:t>          Find time of current process completion (Check whether process has </a:t>
            </a:r>
            <a:endParaRPr sz="700">
              <a:solidFill>
                <a:schemeClr val="dk1"/>
              </a:solidFill>
              <a:latin typeface="Calibri"/>
              <a:ea typeface="Calibri"/>
              <a:cs typeface="Calibri"/>
              <a:sym typeface="Calibri"/>
            </a:endParaRPr>
          </a:p>
          <a:p>
            <a:pPr marL="0" lvl="0" indent="0" algn="l" rtl="0">
              <a:lnSpc>
                <a:spcPct val="95000"/>
              </a:lnSpc>
              <a:spcBef>
                <a:spcPts val="0"/>
              </a:spcBef>
              <a:spcAft>
                <a:spcPts val="0"/>
              </a:spcAft>
              <a:buClr>
                <a:schemeClr val="dk1"/>
              </a:buClr>
              <a:buSzPts val="605"/>
              <a:buFont typeface="Arial"/>
              <a:buNone/>
            </a:pPr>
            <a:r>
              <a:rPr lang="en" sz="700">
                <a:solidFill>
                  <a:schemeClr val="dk1"/>
                </a:solidFill>
                <a:latin typeface="Calibri"/>
                <a:ea typeface="Calibri"/>
                <a:cs typeface="Calibri"/>
                <a:sym typeface="Calibri"/>
              </a:rPr>
              <a:t>          remaining time and didn’t finish executing yet)</a:t>
            </a:r>
            <a:endParaRPr sz="70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r>
              <a:rPr lang="en" sz="700">
                <a:solidFill>
                  <a:schemeClr val="dk1"/>
                </a:solidFill>
                <a:latin typeface="Calibri"/>
                <a:ea typeface="Calibri"/>
                <a:cs typeface="Calibri"/>
                <a:sym typeface="Calibri"/>
              </a:rPr>
              <a:t>          Check if time of current process completion is less than or equal to </a:t>
            </a:r>
            <a:endParaRPr sz="70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r>
              <a:rPr lang="en" sz="700">
                <a:solidFill>
                  <a:schemeClr val="dk1"/>
                </a:solidFill>
                <a:latin typeface="Calibri"/>
                <a:ea typeface="Calibri"/>
                <a:cs typeface="Calibri"/>
                <a:sym typeface="Calibri"/>
              </a:rPr>
              <a:t>          process deadline (if not, change isFeasible to false and continue to </a:t>
            </a:r>
            <a:endParaRPr sz="700">
              <a:solidFill>
                <a:schemeClr val="dk1"/>
              </a:solidFill>
              <a:latin typeface="Calibri"/>
              <a:ea typeface="Calibri"/>
              <a:cs typeface="Calibri"/>
              <a:sym typeface="Calibri"/>
            </a:endParaRPr>
          </a:p>
          <a:p>
            <a:pPr marL="0" lvl="0" indent="0" algn="l" rtl="0">
              <a:lnSpc>
                <a:spcPct val="95000"/>
              </a:lnSpc>
              <a:spcBef>
                <a:spcPts val="0"/>
              </a:spcBef>
              <a:spcAft>
                <a:spcPts val="0"/>
              </a:spcAft>
              <a:buClr>
                <a:schemeClr val="dk1"/>
              </a:buClr>
              <a:buSzPts val="605"/>
              <a:buFont typeface="Arial"/>
              <a:buNone/>
            </a:pPr>
            <a:r>
              <a:rPr lang="en" sz="700">
                <a:solidFill>
                  <a:schemeClr val="dk1"/>
                </a:solidFill>
                <a:latin typeface="Calibri"/>
                <a:ea typeface="Calibri"/>
                <a:cs typeface="Calibri"/>
                <a:sym typeface="Calibri"/>
              </a:rPr>
              <a:t>          next iteration of while which will stop loop)</a:t>
            </a:r>
            <a:endParaRPr sz="70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r>
              <a:rPr lang="en" sz="700">
                <a:solidFill>
                  <a:schemeClr val="dk1"/>
                </a:solidFill>
                <a:latin typeface="Calibri"/>
                <a:ea typeface="Calibri"/>
                <a:cs typeface="Calibri"/>
                <a:sym typeface="Calibri"/>
              </a:rPr>
              <a:t>                    		</a:t>
            </a:r>
            <a:endParaRPr sz="700">
              <a:solidFill>
                <a:schemeClr val="dk1"/>
              </a:solidFill>
              <a:latin typeface="Calibri"/>
              <a:ea typeface="Calibri"/>
              <a:cs typeface="Calibri"/>
              <a:sym typeface="Calibri"/>
            </a:endParaRPr>
          </a:p>
          <a:p>
            <a:pPr marL="0" lvl="0" indent="0" algn="l" rtl="0">
              <a:lnSpc>
                <a:spcPct val="95000"/>
              </a:lnSpc>
              <a:spcBef>
                <a:spcPts val="0"/>
              </a:spcBef>
              <a:spcAft>
                <a:spcPts val="0"/>
              </a:spcAft>
              <a:buClr>
                <a:srgbClr val="000000"/>
              </a:buClr>
              <a:buSzPts val="605"/>
              <a:buFont typeface="Arial"/>
              <a:buNone/>
            </a:pPr>
            <a:r>
              <a:rPr lang="en" sz="700">
                <a:solidFill>
                  <a:schemeClr val="dk1"/>
                </a:solidFill>
                <a:latin typeface="Calibri"/>
                <a:ea typeface="Calibri"/>
                <a:cs typeface="Calibri"/>
                <a:sym typeface="Calibri"/>
              </a:rPr>
              <a:t>	</a:t>
            </a:r>
            <a:endParaRPr sz="700">
              <a:solidFill>
                <a:schemeClr val="dk1"/>
              </a:solidFill>
              <a:latin typeface="Calibri"/>
              <a:ea typeface="Calibri"/>
              <a:cs typeface="Calibri"/>
              <a:sym typeface="Calibri"/>
            </a:endParaRPr>
          </a:p>
          <a:p>
            <a:pPr marL="0" lvl="0" indent="0" algn="l" rtl="0">
              <a:lnSpc>
                <a:spcPct val="95000"/>
              </a:lnSpc>
              <a:spcBef>
                <a:spcPts val="0"/>
              </a:spcBef>
              <a:spcAft>
                <a:spcPts val="0"/>
              </a:spcAft>
              <a:buClr>
                <a:srgbClr val="000000"/>
              </a:buClr>
              <a:buSzPts val="605"/>
              <a:buFont typeface="Arial"/>
              <a:buNone/>
            </a:pPr>
            <a:r>
              <a:rPr lang="en" sz="700">
                <a:solidFill>
                  <a:schemeClr val="dk1"/>
                </a:solidFill>
                <a:latin typeface="Calibri"/>
                <a:ea typeface="Calibri"/>
                <a:cs typeface="Calibri"/>
                <a:sym typeface="Calibri"/>
              </a:rPr>
              <a:t>          Case 1: If time of current process completion&lt; next process to preempt time:</a:t>
            </a:r>
            <a:endParaRPr sz="700">
              <a:solidFill>
                <a:schemeClr val="dk1"/>
              </a:solidFill>
              <a:latin typeface="Calibri"/>
              <a:ea typeface="Calibri"/>
              <a:cs typeface="Calibri"/>
              <a:sym typeface="Calibri"/>
            </a:endParaRPr>
          </a:p>
          <a:p>
            <a:pPr marL="0" lvl="0" indent="0" algn="l" rtl="0">
              <a:lnSpc>
                <a:spcPct val="95000"/>
              </a:lnSpc>
              <a:spcBef>
                <a:spcPts val="0"/>
              </a:spcBef>
              <a:spcAft>
                <a:spcPts val="0"/>
              </a:spcAft>
              <a:buClr>
                <a:schemeClr val="dk1"/>
              </a:buClr>
              <a:buSzPts val="605"/>
              <a:buFont typeface="Arial"/>
              <a:buNone/>
            </a:pPr>
            <a:r>
              <a:rPr lang="en" sz="700">
                <a:solidFill>
                  <a:schemeClr val="dk1"/>
                </a:solidFill>
                <a:latin typeface="Calibri"/>
                <a:ea typeface="Calibri"/>
                <a:cs typeface="Calibri"/>
                <a:sym typeface="Calibri"/>
              </a:rPr>
              <a:t>                    Current Process finished executing</a:t>
            </a:r>
            <a:endParaRPr sz="700">
              <a:solidFill>
                <a:schemeClr val="dk1"/>
              </a:solidFill>
              <a:latin typeface="Calibri"/>
              <a:ea typeface="Calibri"/>
              <a:cs typeface="Calibri"/>
              <a:sym typeface="Calibri"/>
            </a:endParaRPr>
          </a:p>
          <a:p>
            <a:pPr marL="0" lvl="0" indent="0" algn="l" rtl="0">
              <a:lnSpc>
                <a:spcPct val="95000"/>
              </a:lnSpc>
              <a:spcBef>
                <a:spcPts val="0"/>
              </a:spcBef>
              <a:spcAft>
                <a:spcPts val="0"/>
              </a:spcAft>
              <a:buClr>
                <a:schemeClr val="dk1"/>
              </a:buClr>
              <a:buSzPts val="605"/>
              <a:buFont typeface="Arial"/>
              <a:buNone/>
            </a:pPr>
            <a:r>
              <a:rPr lang="en" sz="700">
                <a:solidFill>
                  <a:schemeClr val="dk1"/>
                </a:solidFill>
                <a:latin typeface="Calibri"/>
                <a:ea typeface="Calibri"/>
                <a:cs typeface="Calibri"/>
                <a:sym typeface="Calibri"/>
              </a:rPr>
              <a:t>                              Update time</a:t>
            </a:r>
            <a:endParaRPr sz="700">
              <a:solidFill>
                <a:schemeClr val="dk1"/>
              </a:solidFill>
              <a:latin typeface="Calibri"/>
              <a:ea typeface="Calibri"/>
              <a:cs typeface="Calibri"/>
              <a:sym typeface="Calibri"/>
            </a:endParaRPr>
          </a:p>
          <a:p>
            <a:pPr marL="0" lvl="0" indent="0" algn="l" rtl="0">
              <a:lnSpc>
                <a:spcPct val="95000"/>
              </a:lnSpc>
              <a:spcBef>
                <a:spcPts val="0"/>
              </a:spcBef>
              <a:spcAft>
                <a:spcPts val="0"/>
              </a:spcAft>
              <a:buClr>
                <a:schemeClr val="dk1"/>
              </a:buClr>
              <a:buSzPts val="605"/>
              <a:buFont typeface="Arial"/>
              <a:buNone/>
            </a:pPr>
            <a:r>
              <a:rPr lang="en" sz="700">
                <a:solidFill>
                  <a:schemeClr val="dk1"/>
                </a:solidFill>
                <a:latin typeface="Calibri"/>
                <a:ea typeface="Calibri"/>
                <a:cs typeface="Calibri"/>
                <a:sym typeface="Calibri"/>
              </a:rPr>
              <a:t> </a:t>
            </a:r>
            <a:endParaRPr sz="70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r>
              <a:rPr lang="en" sz="700">
                <a:solidFill>
                  <a:schemeClr val="dk1"/>
                </a:solidFill>
                <a:latin typeface="Calibri"/>
                <a:ea typeface="Calibri"/>
                <a:cs typeface="Calibri"/>
                <a:sym typeface="Calibri"/>
              </a:rPr>
              <a:t>          Case 2: If time of current process completion== next process to preempt time:</a:t>
            </a:r>
            <a:endParaRPr sz="700">
              <a:solidFill>
                <a:schemeClr val="dk1"/>
              </a:solidFill>
              <a:latin typeface="Calibri"/>
              <a:ea typeface="Calibri"/>
              <a:cs typeface="Calibri"/>
              <a:sym typeface="Calibri"/>
            </a:endParaRPr>
          </a:p>
          <a:p>
            <a:pPr marL="0" lvl="0" indent="0" algn="l" rtl="0">
              <a:lnSpc>
                <a:spcPct val="95000"/>
              </a:lnSpc>
              <a:spcBef>
                <a:spcPts val="0"/>
              </a:spcBef>
              <a:spcAft>
                <a:spcPts val="0"/>
              </a:spcAft>
              <a:buClr>
                <a:schemeClr val="dk1"/>
              </a:buClr>
              <a:buSzPts val="605"/>
              <a:buFont typeface="Arial"/>
              <a:buNone/>
            </a:pPr>
            <a:r>
              <a:rPr lang="en" sz="700">
                <a:solidFill>
                  <a:schemeClr val="dk1"/>
                </a:solidFill>
                <a:latin typeface="Calibri"/>
                <a:ea typeface="Calibri"/>
                <a:cs typeface="Calibri"/>
                <a:sym typeface="Calibri"/>
              </a:rPr>
              <a:t>                    Current Process finished executing</a:t>
            </a:r>
            <a:endParaRPr sz="700">
              <a:solidFill>
                <a:schemeClr val="dk1"/>
              </a:solidFill>
              <a:latin typeface="Calibri"/>
              <a:ea typeface="Calibri"/>
              <a:cs typeface="Calibri"/>
              <a:sym typeface="Calibri"/>
            </a:endParaRPr>
          </a:p>
          <a:p>
            <a:pPr marL="0" lvl="0" indent="0" algn="l" rtl="0">
              <a:lnSpc>
                <a:spcPct val="95000"/>
              </a:lnSpc>
              <a:spcBef>
                <a:spcPts val="0"/>
              </a:spcBef>
              <a:spcAft>
                <a:spcPts val="0"/>
              </a:spcAft>
              <a:buClr>
                <a:schemeClr val="dk1"/>
              </a:buClr>
              <a:buSzPts val="605"/>
              <a:buFont typeface="Arial"/>
              <a:buNone/>
            </a:pPr>
            <a:r>
              <a:rPr lang="en" sz="700">
                <a:solidFill>
                  <a:schemeClr val="dk1"/>
                </a:solidFill>
                <a:latin typeface="Calibri"/>
                <a:ea typeface="Calibri"/>
                <a:cs typeface="Calibri"/>
                <a:sym typeface="Calibri"/>
              </a:rPr>
              <a:t>                              Update time</a:t>
            </a:r>
            <a:endParaRPr sz="700">
              <a:solidFill>
                <a:schemeClr val="dk1"/>
              </a:solidFill>
              <a:latin typeface="Calibri"/>
              <a:ea typeface="Calibri"/>
              <a:cs typeface="Calibri"/>
              <a:sym typeface="Calibri"/>
            </a:endParaRPr>
          </a:p>
          <a:p>
            <a:pPr marL="0" lvl="0" indent="0" algn="l" rtl="0">
              <a:lnSpc>
                <a:spcPct val="95000"/>
              </a:lnSpc>
              <a:spcBef>
                <a:spcPts val="0"/>
              </a:spcBef>
              <a:spcAft>
                <a:spcPts val="0"/>
              </a:spcAft>
              <a:buClr>
                <a:schemeClr val="dk1"/>
              </a:buClr>
              <a:buSzPts val="605"/>
              <a:buFont typeface="Arial"/>
              <a:buNone/>
            </a:pPr>
            <a:r>
              <a:rPr lang="en" sz="700">
                <a:solidFill>
                  <a:schemeClr val="dk1"/>
                </a:solidFill>
                <a:latin typeface="Calibri"/>
                <a:ea typeface="Calibri"/>
                <a:cs typeface="Calibri"/>
                <a:sym typeface="Calibri"/>
              </a:rPr>
              <a:t>                              Add next process to preempt to pq</a:t>
            </a:r>
            <a:endParaRPr sz="700">
              <a:solidFill>
                <a:schemeClr val="dk1"/>
              </a:solidFill>
              <a:latin typeface="Calibri"/>
              <a:ea typeface="Calibri"/>
              <a:cs typeface="Calibri"/>
              <a:sym typeface="Calibri"/>
            </a:endParaRPr>
          </a:p>
          <a:p>
            <a:pPr marL="0" lvl="0" indent="0" algn="l" rtl="0">
              <a:lnSpc>
                <a:spcPct val="95000"/>
              </a:lnSpc>
              <a:spcBef>
                <a:spcPts val="0"/>
              </a:spcBef>
              <a:spcAft>
                <a:spcPts val="0"/>
              </a:spcAft>
              <a:buClr>
                <a:schemeClr val="dk1"/>
              </a:buClr>
              <a:buSzPts val="605"/>
              <a:buFont typeface="Arial"/>
              <a:buNone/>
            </a:pPr>
            <a:r>
              <a:rPr lang="en" sz="700">
                <a:solidFill>
                  <a:schemeClr val="dk1"/>
                </a:solidFill>
                <a:latin typeface="Calibri"/>
                <a:ea typeface="Calibri"/>
                <a:cs typeface="Calibri"/>
                <a:sym typeface="Calibri"/>
              </a:rPr>
              <a:t> </a:t>
            </a:r>
            <a:endParaRPr sz="70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r>
              <a:rPr lang="en" sz="700">
                <a:solidFill>
                  <a:schemeClr val="dk1"/>
                </a:solidFill>
                <a:latin typeface="Calibri"/>
                <a:ea typeface="Calibri"/>
                <a:cs typeface="Calibri"/>
                <a:sym typeface="Calibri"/>
              </a:rPr>
              <a:t>          Case 3: If time of current process completion&gt; next process to preempt time:</a:t>
            </a:r>
            <a:endParaRPr sz="700">
              <a:solidFill>
                <a:schemeClr val="dk1"/>
              </a:solidFill>
              <a:latin typeface="Calibri"/>
              <a:ea typeface="Calibri"/>
              <a:cs typeface="Calibri"/>
              <a:sym typeface="Calibri"/>
            </a:endParaRPr>
          </a:p>
          <a:p>
            <a:pPr marL="0" lvl="0" indent="0" algn="l" rtl="0">
              <a:lnSpc>
                <a:spcPct val="95000"/>
              </a:lnSpc>
              <a:spcBef>
                <a:spcPts val="0"/>
              </a:spcBef>
              <a:spcAft>
                <a:spcPts val="0"/>
              </a:spcAft>
              <a:buClr>
                <a:schemeClr val="dk1"/>
              </a:buClr>
              <a:buSzPts val="605"/>
              <a:buFont typeface="Arial"/>
              <a:buNone/>
            </a:pPr>
            <a:r>
              <a:rPr lang="en" sz="700">
                <a:solidFill>
                  <a:schemeClr val="dk1"/>
                </a:solidFill>
                <a:latin typeface="Calibri"/>
                <a:ea typeface="Calibri"/>
                <a:cs typeface="Calibri"/>
                <a:sym typeface="Calibri"/>
              </a:rPr>
              <a:t>                    Current Process did not finish executing</a:t>
            </a:r>
            <a:endParaRPr sz="700">
              <a:solidFill>
                <a:schemeClr val="dk1"/>
              </a:solidFill>
              <a:latin typeface="Calibri"/>
              <a:ea typeface="Calibri"/>
              <a:cs typeface="Calibri"/>
              <a:sym typeface="Calibri"/>
            </a:endParaRPr>
          </a:p>
          <a:p>
            <a:pPr marL="0" lvl="0" indent="0" algn="l" rtl="0">
              <a:lnSpc>
                <a:spcPct val="95000"/>
              </a:lnSpc>
              <a:spcBef>
                <a:spcPts val="0"/>
              </a:spcBef>
              <a:spcAft>
                <a:spcPts val="0"/>
              </a:spcAft>
              <a:buClr>
                <a:schemeClr val="dk1"/>
              </a:buClr>
              <a:buSzPts val="605"/>
              <a:buFont typeface="Arial"/>
              <a:buNone/>
            </a:pPr>
            <a:r>
              <a:rPr lang="en" sz="700">
                <a:solidFill>
                  <a:schemeClr val="dk1"/>
                </a:solidFill>
                <a:latin typeface="Calibri"/>
                <a:ea typeface="Calibri"/>
                <a:cs typeface="Calibri"/>
                <a:sym typeface="Calibri"/>
              </a:rPr>
              <a:t>                              Update remaining time of execution for current process</a:t>
            </a:r>
            <a:endParaRPr sz="700">
              <a:solidFill>
                <a:schemeClr val="dk1"/>
              </a:solidFill>
              <a:latin typeface="Calibri"/>
              <a:ea typeface="Calibri"/>
              <a:cs typeface="Calibri"/>
              <a:sym typeface="Calibri"/>
            </a:endParaRPr>
          </a:p>
          <a:p>
            <a:pPr marL="0" lvl="0" indent="0" algn="l" rtl="0">
              <a:lnSpc>
                <a:spcPct val="95000"/>
              </a:lnSpc>
              <a:spcBef>
                <a:spcPts val="0"/>
              </a:spcBef>
              <a:spcAft>
                <a:spcPts val="0"/>
              </a:spcAft>
              <a:buClr>
                <a:schemeClr val="dk1"/>
              </a:buClr>
              <a:buSzPts val="605"/>
              <a:buFont typeface="Arial"/>
              <a:buNone/>
            </a:pPr>
            <a:r>
              <a:rPr lang="en" sz="700">
                <a:solidFill>
                  <a:schemeClr val="dk1"/>
                </a:solidFill>
                <a:latin typeface="Calibri"/>
                <a:ea typeface="Calibri"/>
                <a:cs typeface="Calibri"/>
                <a:sym typeface="Calibri"/>
              </a:rPr>
              <a:t>                              Add next process to preempt to pq</a:t>
            </a:r>
            <a:endParaRPr sz="700">
              <a:solidFill>
                <a:schemeClr val="dk1"/>
              </a:solidFill>
              <a:latin typeface="Calibri"/>
              <a:ea typeface="Calibri"/>
              <a:cs typeface="Calibri"/>
              <a:sym typeface="Calibri"/>
            </a:endParaRPr>
          </a:p>
          <a:p>
            <a:pPr marL="0" lvl="0" indent="0" algn="l" rtl="0">
              <a:lnSpc>
                <a:spcPct val="95000"/>
              </a:lnSpc>
              <a:spcBef>
                <a:spcPts val="0"/>
              </a:spcBef>
              <a:spcAft>
                <a:spcPts val="0"/>
              </a:spcAft>
              <a:buClr>
                <a:schemeClr val="dk1"/>
              </a:buClr>
              <a:buSzPts val="605"/>
              <a:buFont typeface="Arial"/>
              <a:buNone/>
            </a:pPr>
            <a:r>
              <a:rPr lang="en" sz="700">
                <a:solidFill>
                  <a:schemeClr val="dk1"/>
                </a:solidFill>
                <a:latin typeface="Calibri"/>
                <a:ea typeface="Calibri"/>
                <a:cs typeface="Calibri"/>
                <a:sym typeface="Calibri"/>
              </a:rPr>
              <a:t>                              Update time</a:t>
            </a:r>
            <a:endParaRPr sz="700">
              <a:latin typeface="Roboto"/>
              <a:ea typeface="Roboto"/>
              <a:cs typeface="Roboto"/>
              <a:sym typeface="Roboto"/>
            </a:endParaRPr>
          </a:p>
        </p:txBody>
      </p:sp>
      <p:sp>
        <p:nvSpPr>
          <p:cNvPr id="147" name="Google Shape;147;p22"/>
          <p:cNvSpPr/>
          <p:nvPr/>
        </p:nvSpPr>
        <p:spPr>
          <a:xfrm>
            <a:off x="3106775" y="1292075"/>
            <a:ext cx="2981700" cy="3590400"/>
          </a:xfrm>
          <a:prstGeom prst="rect">
            <a:avLst/>
          </a:prstGeom>
          <a:noFill/>
          <a:ln w="9525" cap="flat" cmpd="sng">
            <a:solidFill>
              <a:schemeClr val="dk2"/>
            </a:solidFill>
            <a:prstDash val="dash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2"/>
          <p:cNvSpPr/>
          <p:nvPr/>
        </p:nvSpPr>
        <p:spPr>
          <a:xfrm>
            <a:off x="6088475" y="1292075"/>
            <a:ext cx="2981700" cy="3590400"/>
          </a:xfrm>
          <a:prstGeom prst="rect">
            <a:avLst/>
          </a:prstGeom>
          <a:noFill/>
          <a:ln w="9525" cap="flat" cmpd="sng">
            <a:solidFill>
              <a:schemeClr val="dk2"/>
            </a:solidFill>
            <a:prstDash val="dash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2"/>
          <p:cNvSpPr txBox="1"/>
          <p:nvPr/>
        </p:nvSpPr>
        <p:spPr>
          <a:xfrm>
            <a:off x="3047925" y="1292075"/>
            <a:ext cx="3253500" cy="3417000"/>
          </a:xfrm>
          <a:prstGeom prst="rect">
            <a:avLst/>
          </a:prstGeom>
          <a:noFill/>
          <a:ln>
            <a:noFill/>
          </a:ln>
        </p:spPr>
        <p:txBody>
          <a:bodyPr spcFirstLastPara="1" wrap="square" lIns="91425" tIns="91425" rIns="91425" bIns="91425" anchor="t" anchorCtr="0">
            <a:spAutoFit/>
          </a:bodyPr>
          <a:lstStyle/>
          <a:p>
            <a:pPr marL="0" lvl="0" indent="0" algn="l" rtl="0">
              <a:lnSpc>
                <a:spcPct val="95000"/>
              </a:lnSpc>
              <a:spcBef>
                <a:spcPts val="0"/>
              </a:spcBef>
              <a:spcAft>
                <a:spcPts val="0"/>
              </a:spcAft>
              <a:buNone/>
            </a:pPr>
            <a:r>
              <a:rPr lang="en" sz="700">
                <a:solidFill>
                  <a:schemeClr val="dk1"/>
                </a:solidFill>
                <a:latin typeface="Calibri"/>
                <a:ea typeface="Calibri"/>
                <a:cs typeface="Calibri"/>
                <a:sym typeface="Calibri"/>
              </a:rPr>
              <a:t>If pq is empty{</a:t>
            </a:r>
            <a:endParaRPr sz="70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r>
              <a:rPr lang="en" sz="700">
                <a:solidFill>
                  <a:schemeClr val="dk1"/>
                </a:solidFill>
                <a:latin typeface="Calibri"/>
                <a:ea typeface="Calibri"/>
                <a:cs typeface="Calibri"/>
                <a:sym typeface="Calibri"/>
              </a:rPr>
              <a:t>          Find smallest of upcoming deadlines </a:t>
            </a:r>
            <a:endParaRPr sz="70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r>
              <a:rPr lang="en" sz="700">
                <a:solidFill>
                  <a:schemeClr val="dk1"/>
                </a:solidFill>
                <a:latin typeface="Calibri"/>
                <a:ea typeface="Calibri"/>
                <a:cs typeface="Calibri"/>
                <a:sym typeface="Calibri"/>
              </a:rPr>
              <a:t>          Add associated process into queue</a:t>
            </a:r>
            <a:endParaRPr sz="70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r>
              <a:rPr lang="en" sz="700">
                <a:solidFill>
                  <a:schemeClr val="dk1"/>
                </a:solidFill>
                <a:latin typeface="Calibri"/>
                <a:ea typeface="Calibri"/>
                <a:cs typeface="Calibri"/>
                <a:sym typeface="Calibri"/>
              </a:rPr>
              <a:t>          Update time</a:t>
            </a:r>
            <a:endParaRPr sz="70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r>
              <a:rPr lang="en" sz="700">
                <a:solidFill>
                  <a:schemeClr val="dk1"/>
                </a:solidFill>
                <a:latin typeface="Calibri"/>
                <a:ea typeface="Calibri"/>
                <a:cs typeface="Calibri"/>
                <a:sym typeface="Calibri"/>
              </a:rPr>
              <a:t>          Update Idle time</a:t>
            </a:r>
            <a:endParaRPr sz="70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r>
              <a:rPr lang="en" sz="700">
                <a:solidFill>
                  <a:schemeClr val="dk1"/>
                </a:solidFill>
                <a:latin typeface="Calibri"/>
                <a:ea typeface="Calibri"/>
                <a:cs typeface="Calibri"/>
                <a:sym typeface="Calibri"/>
              </a:rPr>
              <a:t> }</a:t>
            </a:r>
            <a:endParaRPr sz="70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r>
              <a:rPr lang="en" sz="700">
                <a:solidFill>
                  <a:schemeClr val="dk1"/>
                </a:solidFill>
                <a:latin typeface="Calibri"/>
                <a:ea typeface="Calibri"/>
                <a:cs typeface="Calibri"/>
                <a:sym typeface="Calibri"/>
              </a:rPr>
              <a:t> Else{</a:t>
            </a:r>
            <a:endParaRPr sz="70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r>
              <a:rPr lang="en" sz="700">
                <a:solidFill>
                  <a:schemeClr val="dk1"/>
                </a:solidFill>
                <a:latin typeface="Calibri"/>
                <a:ea typeface="Calibri"/>
                <a:cs typeface="Calibri"/>
                <a:sym typeface="Calibri"/>
              </a:rPr>
              <a:t>          Get process with smallest deadline  from pq</a:t>
            </a:r>
            <a:endParaRPr sz="70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r>
              <a:rPr lang="en" sz="700">
                <a:solidFill>
                  <a:schemeClr val="dk1"/>
                </a:solidFill>
                <a:latin typeface="Calibri"/>
                <a:ea typeface="Calibri"/>
                <a:cs typeface="Calibri"/>
                <a:sym typeface="Calibri"/>
              </a:rPr>
              <a:t>          Get time of next process to preempt  with next smallest deadline</a:t>
            </a:r>
            <a:endParaRPr sz="70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r>
              <a:rPr lang="en" sz="700">
                <a:solidFill>
                  <a:schemeClr val="dk1"/>
                </a:solidFill>
                <a:latin typeface="Calibri"/>
                <a:ea typeface="Calibri"/>
                <a:cs typeface="Calibri"/>
                <a:sym typeface="Calibri"/>
              </a:rPr>
              <a:t>          Find time of current process completion (Check whether process has </a:t>
            </a:r>
            <a:endParaRPr sz="70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r>
              <a:rPr lang="en" sz="700">
                <a:solidFill>
                  <a:schemeClr val="dk1"/>
                </a:solidFill>
                <a:latin typeface="Calibri"/>
                <a:ea typeface="Calibri"/>
                <a:cs typeface="Calibri"/>
                <a:sym typeface="Calibri"/>
              </a:rPr>
              <a:t>          remaining time and didn’t finish executing yet)</a:t>
            </a:r>
            <a:endParaRPr sz="70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r>
              <a:rPr lang="en" sz="700">
                <a:solidFill>
                  <a:schemeClr val="dk1"/>
                </a:solidFill>
                <a:latin typeface="Calibri"/>
                <a:ea typeface="Calibri"/>
                <a:cs typeface="Calibri"/>
                <a:sym typeface="Calibri"/>
              </a:rPr>
              <a:t>          Check if time of current process completion is less than or equal to </a:t>
            </a:r>
            <a:endParaRPr sz="70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r>
              <a:rPr lang="en" sz="700">
                <a:solidFill>
                  <a:schemeClr val="dk1"/>
                </a:solidFill>
                <a:latin typeface="Calibri"/>
                <a:ea typeface="Calibri"/>
                <a:cs typeface="Calibri"/>
                <a:sym typeface="Calibri"/>
              </a:rPr>
              <a:t>          process deadline (if not, change isFeasible to false and continue to </a:t>
            </a:r>
            <a:endParaRPr sz="70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r>
              <a:rPr lang="en" sz="700">
                <a:solidFill>
                  <a:schemeClr val="dk1"/>
                </a:solidFill>
                <a:latin typeface="Calibri"/>
                <a:ea typeface="Calibri"/>
                <a:cs typeface="Calibri"/>
                <a:sym typeface="Calibri"/>
              </a:rPr>
              <a:t>          next iteration of while which will stop loop)</a:t>
            </a:r>
            <a:endParaRPr sz="70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r>
              <a:rPr lang="en" sz="700">
                <a:solidFill>
                  <a:schemeClr val="dk1"/>
                </a:solidFill>
                <a:latin typeface="Calibri"/>
                <a:ea typeface="Calibri"/>
                <a:cs typeface="Calibri"/>
                <a:sym typeface="Calibri"/>
              </a:rPr>
              <a:t>                    		</a:t>
            </a:r>
            <a:endParaRPr sz="70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r>
              <a:rPr lang="en" sz="700">
                <a:solidFill>
                  <a:schemeClr val="dk1"/>
                </a:solidFill>
                <a:latin typeface="Calibri"/>
                <a:ea typeface="Calibri"/>
                <a:cs typeface="Calibri"/>
                <a:sym typeface="Calibri"/>
              </a:rPr>
              <a:t>	</a:t>
            </a:r>
            <a:endParaRPr sz="70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r>
              <a:rPr lang="en" sz="700">
                <a:solidFill>
                  <a:schemeClr val="dk1"/>
                </a:solidFill>
                <a:latin typeface="Calibri"/>
                <a:ea typeface="Calibri"/>
                <a:cs typeface="Calibri"/>
                <a:sym typeface="Calibri"/>
              </a:rPr>
              <a:t>          Case 1: If time of current process completion&lt; next process to preempt time:</a:t>
            </a:r>
            <a:endParaRPr sz="70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r>
              <a:rPr lang="en" sz="700">
                <a:solidFill>
                  <a:schemeClr val="dk1"/>
                </a:solidFill>
                <a:latin typeface="Calibri"/>
                <a:ea typeface="Calibri"/>
                <a:cs typeface="Calibri"/>
                <a:sym typeface="Calibri"/>
              </a:rPr>
              <a:t>                    Current Process finished executing</a:t>
            </a:r>
            <a:endParaRPr sz="70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r>
              <a:rPr lang="en" sz="700">
                <a:solidFill>
                  <a:schemeClr val="dk1"/>
                </a:solidFill>
                <a:latin typeface="Calibri"/>
                <a:ea typeface="Calibri"/>
                <a:cs typeface="Calibri"/>
                <a:sym typeface="Calibri"/>
              </a:rPr>
              <a:t>                              Update time</a:t>
            </a:r>
            <a:endParaRPr sz="70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r>
              <a:rPr lang="en" sz="700">
                <a:solidFill>
                  <a:schemeClr val="dk1"/>
                </a:solidFill>
                <a:latin typeface="Calibri"/>
                <a:ea typeface="Calibri"/>
                <a:cs typeface="Calibri"/>
                <a:sym typeface="Calibri"/>
              </a:rPr>
              <a:t> </a:t>
            </a:r>
            <a:endParaRPr sz="70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r>
              <a:rPr lang="en" sz="700">
                <a:solidFill>
                  <a:schemeClr val="dk1"/>
                </a:solidFill>
                <a:latin typeface="Calibri"/>
                <a:ea typeface="Calibri"/>
                <a:cs typeface="Calibri"/>
                <a:sym typeface="Calibri"/>
              </a:rPr>
              <a:t>          Case 2: If time of current process completion== next process to preempt time:</a:t>
            </a:r>
            <a:endParaRPr sz="70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r>
              <a:rPr lang="en" sz="700">
                <a:solidFill>
                  <a:schemeClr val="dk1"/>
                </a:solidFill>
                <a:latin typeface="Calibri"/>
                <a:ea typeface="Calibri"/>
                <a:cs typeface="Calibri"/>
                <a:sym typeface="Calibri"/>
              </a:rPr>
              <a:t>                    Current Process finished executing</a:t>
            </a:r>
            <a:endParaRPr sz="70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r>
              <a:rPr lang="en" sz="700">
                <a:solidFill>
                  <a:schemeClr val="dk1"/>
                </a:solidFill>
                <a:latin typeface="Calibri"/>
                <a:ea typeface="Calibri"/>
                <a:cs typeface="Calibri"/>
                <a:sym typeface="Calibri"/>
              </a:rPr>
              <a:t>                              Update time</a:t>
            </a:r>
            <a:endParaRPr sz="70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r>
              <a:rPr lang="en" sz="700">
                <a:solidFill>
                  <a:schemeClr val="dk1"/>
                </a:solidFill>
                <a:latin typeface="Calibri"/>
                <a:ea typeface="Calibri"/>
                <a:cs typeface="Calibri"/>
                <a:sym typeface="Calibri"/>
              </a:rPr>
              <a:t>                              Add next process to preempt to pq</a:t>
            </a:r>
            <a:endParaRPr sz="70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r>
              <a:rPr lang="en" sz="700">
                <a:solidFill>
                  <a:schemeClr val="dk1"/>
                </a:solidFill>
                <a:latin typeface="Calibri"/>
                <a:ea typeface="Calibri"/>
                <a:cs typeface="Calibri"/>
                <a:sym typeface="Calibri"/>
              </a:rPr>
              <a:t> </a:t>
            </a:r>
            <a:endParaRPr sz="70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r>
              <a:rPr lang="en" sz="700">
                <a:solidFill>
                  <a:schemeClr val="dk1"/>
                </a:solidFill>
                <a:latin typeface="Calibri"/>
                <a:ea typeface="Calibri"/>
                <a:cs typeface="Calibri"/>
                <a:sym typeface="Calibri"/>
              </a:rPr>
              <a:t>          Case 3: If time of current process completion&gt; next process to preempt time:</a:t>
            </a:r>
            <a:endParaRPr sz="70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r>
              <a:rPr lang="en" sz="700">
                <a:solidFill>
                  <a:schemeClr val="dk1"/>
                </a:solidFill>
                <a:latin typeface="Calibri"/>
                <a:ea typeface="Calibri"/>
                <a:cs typeface="Calibri"/>
                <a:sym typeface="Calibri"/>
              </a:rPr>
              <a:t>                    Current Process did not finish executing</a:t>
            </a:r>
            <a:endParaRPr sz="70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r>
              <a:rPr lang="en" sz="700">
                <a:solidFill>
                  <a:schemeClr val="dk1"/>
                </a:solidFill>
                <a:latin typeface="Calibri"/>
                <a:ea typeface="Calibri"/>
                <a:cs typeface="Calibri"/>
                <a:sym typeface="Calibri"/>
              </a:rPr>
              <a:t>                              Update remaining time of execution for current process</a:t>
            </a:r>
            <a:endParaRPr sz="70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r>
              <a:rPr lang="en" sz="700">
                <a:solidFill>
                  <a:schemeClr val="dk1"/>
                </a:solidFill>
                <a:latin typeface="Calibri"/>
                <a:ea typeface="Calibri"/>
                <a:cs typeface="Calibri"/>
                <a:sym typeface="Calibri"/>
              </a:rPr>
              <a:t>                              Add next process to preempt to pq</a:t>
            </a:r>
            <a:endParaRPr sz="70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r>
              <a:rPr lang="en" sz="700">
                <a:solidFill>
                  <a:schemeClr val="dk1"/>
                </a:solidFill>
                <a:latin typeface="Calibri"/>
                <a:ea typeface="Calibri"/>
                <a:cs typeface="Calibri"/>
                <a:sym typeface="Calibri"/>
              </a:rPr>
              <a:t>                              Update time</a:t>
            </a:r>
            <a:endParaRPr/>
          </a:p>
        </p:txBody>
      </p:sp>
      <p:sp>
        <p:nvSpPr>
          <p:cNvPr id="150" name="Google Shape;150;p22"/>
          <p:cNvSpPr txBox="1"/>
          <p:nvPr/>
        </p:nvSpPr>
        <p:spPr>
          <a:xfrm>
            <a:off x="6046925" y="1324925"/>
            <a:ext cx="3064800" cy="3524700"/>
          </a:xfrm>
          <a:prstGeom prst="rect">
            <a:avLst/>
          </a:prstGeom>
          <a:noFill/>
          <a:ln>
            <a:noFill/>
          </a:ln>
        </p:spPr>
        <p:txBody>
          <a:bodyPr spcFirstLastPara="1" wrap="square" lIns="91425" tIns="91425" rIns="91425" bIns="91425" anchor="t" anchorCtr="0">
            <a:spAutoFit/>
          </a:bodyPr>
          <a:lstStyle/>
          <a:p>
            <a:pPr marL="0" lvl="0" indent="0" algn="l" rtl="0">
              <a:lnSpc>
                <a:spcPct val="95000"/>
              </a:lnSpc>
              <a:spcBef>
                <a:spcPts val="0"/>
              </a:spcBef>
              <a:spcAft>
                <a:spcPts val="0"/>
              </a:spcAft>
              <a:buNone/>
            </a:pPr>
            <a:r>
              <a:rPr lang="en" sz="700">
                <a:solidFill>
                  <a:schemeClr val="dk1"/>
                </a:solidFill>
                <a:latin typeface="Calibri"/>
                <a:ea typeface="Calibri"/>
                <a:cs typeface="Calibri"/>
                <a:sym typeface="Calibri"/>
              </a:rPr>
              <a:t>If pq is empty{</a:t>
            </a:r>
            <a:endParaRPr sz="70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r>
              <a:rPr lang="en" sz="700">
                <a:solidFill>
                  <a:schemeClr val="dk1"/>
                </a:solidFill>
                <a:latin typeface="Calibri"/>
                <a:ea typeface="Calibri"/>
                <a:cs typeface="Calibri"/>
                <a:sym typeface="Calibri"/>
              </a:rPr>
              <a:t>          Find smallest of upcoming periods (It will pre-empt first)</a:t>
            </a:r>
            <a:endParaRPr sz="70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r>
              <a:rPr lang="en" sz="700">
                <a:solidFill>
                  <a:schemeClr val="dk1"/>
                </a:solidFill>
                <a:latin typeface="Calibri"/>
                <a:ea typeface="Calibri"/>
                <a:cs typeface="Calibri"/>
                <a:sym typeface="Calibri"/>
              </a:rPr>
              <a:t>          Add associated process into queue</a:t>
            </a:r>
            <a:endParaRPr sz="70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r>
              <a:rPr lang="en" sz="700">
                <a:solidFill>
                  <a:schemeClr val="dk1"/>
                </a:solidFill>
                <a:latin typeface="Calibri"/>
                <a:ea typeface="Calibri"/>
                <a:cs typeface="Calibri"/>
                <a:sym typeface="Calibri"/>
              </a:rPr>
              <a:t>          Update time</a:t>
            </a:r>
            <a:endParaRPr sz="70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r>
              <a:rPr lang="en" sz="700">
                <a:solidFill>
                  <a:schemeClr val="dk1"/>
                </a:solidFill>
                <a:latin typeface="Calibri"/>
                <a:ea typeface="Calibri"/>
                <a:cs typeface="Calibri"/>
                <a:sym typeface="Calibri"/>
              </a:rPr>
              <a:t>          Update Idle time</a:t>
            </a:r>
            <a:endParaRPr sz="70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r>
              <a:rPr lang="en" sz="700">
                <a:solidFill>
                  <a:schemeClr val="dk1"/>
                </a:solidFill>
                <a:latin typeface="Calibri"/>
                <a:ea typeface="Calibri"/>
                <a:cs typeface="Calibri"/>
                <a:sym typeface="Calibri"/>
              </a:rPr>
              <a:t> }</a:t>
            </a:r>
            <a:endParaRPr sz="70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r>
              <a:rPr lang="en" sz="700">
                <a:solidFill>
                  <a:schemeClr val="dk1"/>
                </a:solidFill>
                <a:latin typeface="Calibri"/>
                <a:ea typeface="Calibri"/>
                <a:cs typeface="Calibri"/>
                <a:sym typeface="Calibri"/>
              </a:rPr>
              <a:t> Else{</a:t>
            </a:r>
            <a:endParaRPr sz="70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r>
              <a:rPr lang="en" sz="700">
                <a:solidFill>
                  <a:schemeClr val="dk1"/>
                </a:solidFill>
                <a:latin typeface="Calibri"/>
                <a:ea typeface="Calibri"/>
                <a:cs typeface="Calibri"/>
                <a:sym typeface="Calibri"/>
              </a:rPr>
              <a:t>          Get process with highest priority from pq</a:t>
            </a:r>
            <a:endParaRPr sz="70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r>
              <a:rPr lang="en" sz="700">
                <a:solidFill>
                  <a:schemeClr val="dk1"/>
                </a:solidFill>
                <a:latin typeface="Calibri"/>
                <a:ea typeface="Calibri"/>
                <a:cs typeface="Calibri"/>
                <a:sym typeface="Calibri"/>
              </a:rPr>
              <a:t>          Get time of next process to preempt  (smallest of upcoming periods)</a:t>
            </a:r>
            <a:endParaRPr sz="70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r>
              <a:rPr lang="en" sz="700">
                <a:solidFill>
                  <a:schemeClr val="dk1"/>
                </a:solidFill>
                <a:latin typeface="Calibri"/>
                <a:ea typeface="Calibri"/>
                <a:cs typeface="Calibri"/>
                <a:sym typeface="Calibri"/>
              </a:rPr>
              <a:t>          Find time of current process completion (Check whether process has </a:t>
            </a:r>
            <a:endParaRPr sz="70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r>
              <a:rPr lang="en" sz="700">
                <a:solidFill>
                  <a:schemeClr val="dk1"/>
                </a:solidFill>
                <a:latin typeface="Calibri"/>
                <a:ea typeface="Calibri"/>
                <a:cs typeface="Calibri"/>
                <a:sym typeface="Calibri"/>
              </a:rPr>
              <a:t>          remaining time and didn’t finish executing yet)</a:t>
            </a:r>
            <a:endParaRPr sz="70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r>
              <a:rPr lang="en" sz="700">
                <a:solidFill>
                  <a:schemeClr val="dk1"/>
                </a:solidFill>
                <a:latin typeface="Calibri"/>
                <a:ea typeface="Calibri"/>
                <a:cs typeface="Calibri"/>
                <a:sym typeface="Calibri"/>
              </a:rPr>
              <a:t>          Check if time of current process completion is less than or equal to </a:t>
            </a:r>
            <a:endParaRPr sz="70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r>
              <a:rPr lang="en" sz="700">
                <a:solidFill>
                  <a:schemeClr val="dk1"/>
                </a:solidFill>
                <a:latin typeface="Calibri"/>
                <a:ea typeface="Calibri"/>
                <a:cs typeface="Calibri"/>
                <a:sym typeface="Calibri"/>
              </a:rPr>
              <a:t>          process deadline (if not, change isFeasible to false and continue to </a:t>
            </a:r>
            <a:endParaRPr sz="70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r>
              <a:rPr lang="en" sz="700">
                <a:solidFill>
                  <a:schemeClr val="dk1"/>
                </a:solidFill>
                <a:latin typeface="Calibri"/>
                <a:ea typeface="Calibri"/>
                <a:cs typeface="Calibri"/>
                <a:sym typeface="Calibri"/>
              </a:rPr>
              <a:t>          next iteration of while which will stop loop)</a:t>
            </a:r>
            <a:endParaRPr sz="70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r>
              <a:rPr lang="en" sz="700">
                <a:solidFill>
                  <a:schemeClr val="dk1"/>
                </a:solidFill>
                <a:latin typeface="Calibri"/>
                <a:ea typeface="Calibri"/>
                <a:cs typeface="Calibri"/>
                <a:sym typeface="Calibri"/>
              </a:rPr>
              <a:t>                    		</a:t>
            </a:r>
            <a:endParaRPr sz="70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r>
              <a:rPr lang="en" sz="700">
                <a:solidFill>
                  <a:schemeClr val="dk1"/>
                </a:solidFill>
                <a:latin typeface="Calibri"/>
                <a:ea typeface="Calibri"/>
                <a:cs typeface="Calibri"/>
                <a:sym typeface="Calibri"/>
              </a:rPr>
              <a:t>	</a:t>
            </a:r>
            <a:endParaRPr sz="70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r>
              <a:rPr lang="en" sz="700">
                <a:solidFill>
                  <a:schemeClr val="dk1"/>
                </a:solidFill>
                <a:latin typeface="Calibri"/>
                <a:ea typeface="Calibri"/>
                <a:cs typeface="Calibri"/>
                <a:sym typeface="Calibri"/>
              </a:rPr>
              <a:t>          Case 1: If time of current process completion&lt; next process to preempt time:</a:t>
            </a:r>
            <a:endParaRPr sz="70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r>
              <a:rPr lang="en" sz="700">
                <a:solidFill>
                  <a:schemeClr val="dk1"/>
                </a:solidFill>
                <a:latin typeface="Calibri"/>
                <a:ea typeface="Calibri"/>
                <a:cs typeface="Calibri"/>
                <a:sym typeface="Calibri"/>
              </a:rPr>
              <a:t>                    Current Process finished executing</a:t>
            </a:r>
            <a:endParaRPr sz="70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r>
              <a:rPr lang="en" sz="700">
                <a:solidFill>
                  <a:schemeClr val="dk1"/>
                </a:solidFill>
                <a:latin typeface="Calibri"/>
                <a:ea typeface="Calibri"/>
                <a:cs typeface="Calibri"/>
                <a:sym typeface="Calibri"/>
              </a:rPr>
              <a:t>                              Update time</a:t>
            </a:r>
            <a:endParaRPr sz="70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r>
              <a:rPr lang="en" sz="700">
                <a:solidFill>
                  <a:schemeClr val="dk1"/>
                </a:solidFill>
                <a:latin typeface="Calibri"/>
                <a:ea typeface="Calibri"/>
                <a:cs typeface="Calibri"/>
                <a:sym typeface="Calibri"/>
              </a:rPr>
              <a:t> </a:t>
            </a:r>
            <a:endParaRPr sz="70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r>
              <a:rPr lang="en" sz="700">
                <a:solidFill>
                  <a:schemeClr val="dk1"/>
                </a:solidFill>
                <a:latin typeface="Calibri"/>
                <a:ea typeface="Calibri"/>
                <a:cs typeface="Calibri"/>
                <a:sym typeface="Calibri"/>
              </a:rPr>
              <a:t>          Case 2: If time of current process completion== next process to preempt time:</a:t>
            </a:r>
            <a:endParaRPr sz="70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r>
              <a:rPr lang="en" sz="700">
                <a:solidFill>
                  <a:schemeClr val="dk1"/>
                </a:solidFill>
                <a:latin typeface="Calibri"/>
                <a:ea typeface="Calibri"/>
                <a:cs typeface="Calibri"/>
                <a:sym typeface="Calibri"/>
              </a:rPr>
              <a:t>                    Current Process finished executing</a:t>
            </a:r>
            <a:endParaRPr sz="70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r>
              <a:rPr lang="en" sz="700">
                <a:solidFill>
                  <a:schemeClr val="dk1"/>
                </a:solidFill>
                <a:latin typeface="Calibri"/>
                <a:ea typeface="Calibri"/>
                <a:cs typeface="Calibri"/>
                <a:sym typeface="Calibri"/>
              </a:rPr>
              <a:t>                              Update time</a:t>
            </a:r>
            <a:endParaRPr sz="70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r>
              <a:rPr lang="en" sz="700">
                <a:solidFill>
                  <a:schemeClr val="dk1"/>
                </a:solidFill>
                <a:latin typeface="Calibri"/>
                <a:ea typeface="Calibri"/>
                <a:cs typeface="Calibri"/>
                <a:sym typeface="Calibri"/>
              </a:rPr>
              <a:t>                              Add next process to preempt to pq</a:t>
            </a:r>
            <a:endParaRPr sz="70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r>
              <a:rPr lang="en" sz="700">
                <a:solidFill>
                  <a:schemeClr val="dk1"/>
                </a:solidFill>
                <a:latin typeface="Calibri"/>
                <a:ea typeface="Calibri"/>
                <a:cs typeface="Calibri"/>
                <a:sym typeface="Calibri"/>
              </a:rPr>
              <a:t> </a:t>
            </a:r>
            <a:endParaRPr sz="70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r>
              <a:rPr lang="en" sz="700">
                <a:solidFill>
                  <a:schemeClr val="dk1"/>
                </a:solidFill>
                <a:latin typeface="Calibri"/>
                <a:ea typeface="Calibri"/>
                <a:cs typeface="Calibri"/>
                <a:sym typeface="Calibri"/>
              </a:rPr>
              <a:t>          Case 3: If time of current process completion&gt; next process to preempt time:</a:t>
            </a:r>
            <a:endParaRPr sz="70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r>
              <a:rPr lang="en" sz="700">
                <a:solidFill>
                  <a:schemeClr val="dk1"/>
                </a:solidFill>
                <a:latin typeface="Calibri"/>
                <a:ea typeface="Calibri"/>
                <a:cs typeface="Calibri"/>
                <a:sym typeface="Calibri"/>
              </a:rPr>
              <a:t>                    Current Process did not finish executing</a:t>
            </a:r>
            <a:endParaRPr sz="70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r>
              <a:rPr lang="en" sz="700">
                <a:solidFill>
                  <a:schemeClr val="dk1"/>
                </a:solidFill>
                <a:latin typeface="Calibri"/>
                <a:ea typeface="Calibri"/>
                <a:cs typeface="Calibri"/>
                <a:sym typeface="Calibri"/>
              </a:rPr>
              <a:t>                              Update remaining time of execution for current process</a:t>
            </a:r>
            <a:endParaRPr sz="70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r>
              <a:rPr lang="en" sz="700">
                <a:solidFill>
                  <a:schemeClr val="dk1"/>
                </a:solidFill>
                <a:latin typeface="Calibri"/>
                <a:ea typeface="Calibri"/>
                <a:cs typeface="Calibri"/>
                <a:sym typeface="Calibri"/>
              </a:rPr>
              <a:t>                              Add next process to preempt to pq</a:t>
            </a:r>
            <a:endParaRPr sz="700">
              <a:solidFill>
                <a:schemeClr val="dk1"/>
              </a:solidFill>
              <a:latin typeface="Calibri"/>
              <a:ea typeface="Calibri"/>
              <a:cs typeface="Calibri"/>
              <a:sym typeface="Calibri"/>
            </a:endParaRPr>
          </a:p>
          <a:p>
            <a:pPr marL="0" lvl="0" indent="0" algn="l" rtl="0">
              <a:lnSpc>
                <a:spcPct val="95000"/>
              </a:lnSpc>
              <a:spcBef>
                <a:spcPts val="0"/>
              </a:spcBef>
              <a:spcAft>
                <a:spcPts val="0"/>
              </a:spcAft>
              <a:buNone/>
            </a:pPr>
            <a:r>
              <a:rPr lang="en" sz="700">
                <a:solidFill>
                  <a:schemeClr val="dk1"/>
                </a:solidFill>
                <a:latin typeface="Calibri"/>
                <a:ea typeface="Calibri"/>
                <a:cs typeface="Calibri"/>
                <a:sym typeface="Calibri"/>
              </a:rPr>
              <a:t>                              Update time</a:t>
            </a:r>
            <a:endParaRPr/>
          </a:p>
        </p:txBody>
      </p:sp>
      <p:sp>
        <p:nvSpPr>
          <p:cNvPr id="151" name="Google Shape;151;p22"/>
          <p:cNvSpPr txBox="1"/>
          <p:nvPr/>
        </p:nvSpPr>
        <p:spPr>
          <a:xfrm>
            <a:off x="1920550" y="0"/>
            <a:ext cx="6957600" cy="738633"/>
          </a:xfrm>
          <a:prstGeom prst="rect">
            <a:avLst/>
          </a:prstGeom>
          <a:noFill/>
          <a:ln>
            <a:noFill/>
          </a:ln>
        </p:spPr>
        <p:txBody>
          <a:bodyPr spcFirstLastPara="1" wrap="square" lIns="91425" tIns="91425" rIns="91425" bIns="91425" anchor="t" anchorCtr="0">
            <a:spAutoFit/>
          </a:bodyPr>
          <a:lstStyle/>
          <a:p>
            <a:pPr marL="1828800" lvl="0" indent="0" algn="l" rtl="0">
              <a:spcBef>
                <a:spcPts val="0"/>
              </a:spcBef>
              <a:spcAft>
                <a:spcPts val="0"/>
              </a:spcAft>
              <a:buNone/>
            </a:pPr>
            <a:r>
              <a:rPr lang="en" sz="1800" dirty="0">
                <a:solidFill>
                  <a:schemeClr val="dk1"/>
                </a:solidFill>
                <a:latin typeface="Roboto"/>
                <a:ea typeface="Roboto"/>
                <a:cs typeface="Roboto"/>
                <a:sym typeface="Roboto"/>
              </a:rPr>
              <a:t>Simplified </a:t>
            </a:r>
            <a:r>
              <a:rPr lang="en" sz="1800" dirty="0" err="1">
                <a:solidFill>
                  <a:schemeClr val="dk1"/>
                </a:solidFill>
                <a:latin typeface="Roboto"/>
                <a:ea typeface="Roboto"/>
                <a:cs typeface="Roboto"/>
                <a:sym typeface="Roboto"/>
              </a:rPr>
              <a:t>PseudoCode</a:t>
            </a:r>
            <a:endParaRPr sz="1800" dirty="0">
              <a:solidFill>
                <a:schemeClr val="dk1"/>
              </a:solidFill>
              <a:latin typeface="Roboto"/>
              <a:ea typeface="Roboto"/>
              <a:cs typeface="Roboto"/>
              <a:sym typeface="Roboto"/>
            </a:endParaRPr>
          </a:p>
          <a:p>
            <a:pPr marL="1828800" lvl="0" indent="0" algn="l" rtl="0">
              <a:spcBef>
                <a:spcPts val="0"/>
              </a:spcBef>
              <a:spcAft>
                <a:spcPts val="0"/>
              </a:spcAft>
              <a:buNone/>
            </a:pPr>
            <a:endParaRPr sz="1800" dirty="0">
              <a:solidFill>
                <a:schemeClr val="dk1"/>
              </a:solidFill>
              <a:latin typeface="Roboto"/>
              <a:ea typeface="Roboto"/>
              <a:cs typeface="Roboto"/>
              <a:sym typeface="Roboto"/>
            </a:endParaRPr>
          </a:p>
        </p:txBody>
      </p:sp>
      <p:sp>
        <p:nvSpPr>
          <p:cNvPr id="152" name="Google Shape;152;p22"/>
          <p:cNvSpPr txBox="1"/>
          <p:nvPr/>
        </p:nvSpPr>
        <p:spPr>
          <a:xfrm>
            <a:off x="2588325" y="1292075"/>
            <a:ext cx="459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accent1"/>
                </a:solidFill>
                <a:latin typeface="Caveat"/>
                <a:ea typeface="Caveat"/>
                <a:cs typeface="Caveat"/>
                <a:sym typeface="Caveat"/>
              </a:rPr>
              <a:t>RM</a:t>
            </a:r>
            <a:endParaRPr>
              <a:solidFill>
                <a:schemeClr val="accent1"/>
              </a:solidFill>
              <a:latin typeface="Caveat"/>
              <a:ea typeface="Caveat"/>
              <a:cs typeface="Caveat"/>
              <a:sym typeface="Caveat"/>
            </a:endParaRPr>
          </a:p>
        </p:txBody>
      </p:sp>
      <p:sp>
        <p:nvSpPr>
          <p:cNvPr id="153" name="Google Shape;153;p22"/>
          <p:cNvSpPr txBox="1"/>
          <p:nvPr/>
        </p:nvSpPr>
        <p:spPr>
          <a:xfrm>
            <a:off x="5571700" y="1292075"/>
            <a:ext cx="627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accent1"/>
                </a:solidFill>
                <a:latin typeface="Caveat"/>
                <a:ea typeface="Caveat"/>
                <a:cs typeface="Caveat"/>
                <a:sym typeface="Caveat"/>
              </a:rPr>
              <a:t>EDF</a:t>
            </a:r>
            <a:endParaRPr>
              <a:solidFill>
                <a:schemeClr val="accent1"/>
              </a:solidFill>
              <a:latin typeface="Caveat"/>
              <a:ea typeface="Caveat"/>
              <a:cs typeface="Caveat"/>
              <a:sym typeface="Caveat"/>
            </a:endParaRPr>
          </a:p>
        </p:txBody>
      </p:sp>
      <p:sp>
        <p:nvSpPr>
          <p:cNvPr id="154" name="Google Shape;154;p22"/>
          <p:cNvSpPr txBox="1"/>
          <p:nvPr/>
        </p:nvSpPr>
        <p:spPr>
          <a:xfrm>
            <a:off x="8550850" y="1292075"/>
            <a:ext cx="459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accent1"/>
                </a:solidFill>
                <a:latin typeface="Caveat"/>
                <a:ea typeface="Caveat"/>
                <a:cs typeface="Caveat"/>
                <a:sym typeface="Caveat"/>
              </a:rPr>
              <a:t>DM</a:t>
            </a:r>
            <a:endParaRPr>
              <a:solidFill>
                <a:schemeClr val="accent1"/>
              </a:solidFill>
              <a:latin typeface="Caveat"/>
              <a:ea typeface="Caveat"/>
              <a:cs typeface="Caveat"/>
              <a:sym typeface="Cavea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3"/>
          <p:cNvSpPr txBox="1"/>
          <p:nvPr/>
        </p:nvSpPr>
        <p:spPr>
          <a:xfrm>
            <a:off x="650675" y="454450"/>
            <a:ext cx="7581000" cy="2373600"/>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0"/>
              </a:spcBef>
              <a:spcAft>
                <a:spcPts val="0"/>
              </a:spcAft>
              <a:buClr>
                <a:schemeClr val="dk2"/>
              </a:buClr>
              <a:buSzPts val="1800"/>
              <a:buFont typeface="Roboto"/>
              <a:buChar char="●"/>
            </a:pPr>
            <a:r>
              <a:rPr lang="en" sz="1800">
                <a:solidFill>
                  <a:schemeClr val="dk2"/>
                </a:solidFill>
                <a:highlight>
                  <a:schemeClr val="lt1"/>
                </a:highlight>
                <a:latin typeface="Roboto"/>
                <a:ea typeface="Roboto"/>
                <a:cs typeface="Roboto"/>
                <a:sym typeface="Roboto"/>
              </a:rPr>
              <a:t>Each algorithm holds all process information in a data structure and deciding what data structure would be used to represent our queue</a:t>
            </a:r>
            <a:endParaRPr sz="1800">
              <a:solidFill>
                <a:schemeClr val="dk2"/>
              </a:solidFill>
              <a:highlight>
                <a:schemeClr val="lt1"/>
              </a:highlight>
              <a:latin typeface="Roboto"/>
              <a:ea typeface="Roboto"/>
              <a:cs typeface="Roboto"/>
              <a:sym typeface="Roboto"/>
            </a:endParaRPr>
          </a:p>
          <a:p>
            <a:pPr marL="457200" lvl="0" indent="-342900" algn="l" rtl="0">
              <a:lnSpc>
                <a:spcPct val="115000"/>
              </a:lnSpc>
              <a:spcBef>
                <a:spcPts val="0"/>
              </a:spcBef>
              <a:spcAft>
                <a:spcPts val="0"/>
              </a:spcAft>
              <a:buClr>
                <a:schemeClr val="dk2"/>
              </a:buClr>
              <a:buSzPts val="1800"/>
              <a:buFont typeface="Roboto"/>
              <a:buChar char="●"/>
            </a:pPr>
            <a:r>
              <a:rPr lang="en" sz="1800">
                <a:solidFill>
                  <a:schemeClr val="dk2"/>
                </a:solidFill>
                <a:highlight>
                  <a:schemeClr val="lt1"/>
                </a:highlight>
                <a:latin typeface="Roboto"/>
                <a:ea typeface="Roboto"/>
                <a:cs typeface="Roboto"/>
                <a:sym typeface="Roboto"/>
              </a:rPr>
              <a:t>A struct is created holding all the processes information</a:t>
            </a:r>
            <a:endParaRPr sz="1800">
              <a:solidFill>
                <a:schemeClr val="dk2"/>
              </a:solidFill>
              <a:highlight>
                <a:schemeClr val="lt1"/>
              </a:highlight>
              <a:latin typeface="Roboto"/>
              <a:ea typeface="Roboto"/>
              <a:cs typeface="Roboto"/>
              <a:sym typeface="Roboto"/>
            </a:endParaRPr>
          </a:p>
          <a:p>
            <a:pPr marL="457200" lvl="0" indent="-342900" algn="l" rtl="0">
              <a:lnSpc>
                <a:spcPct val="115000"/>
              </a:lnSpc>
              <a:spcBef>
                <a:spcPts val="0"/>
              </a:spcBef>
              <a:spcAft>
                <a:spcPts val="0"/>
              </a:spcAft>
              <a:buClr>
                <a:schemeClr val="dk2"/>
              </a:buClr>
              <a:buSzPts val="1800"/>
              <a:buFont typeface="Roboto"/>
              <a:buChar char="●"/>
            </a:pPr>
            <a:r>
              <a:rPr lang="en" sz="1800">
                <a:solidFill>
                  <a:schemeClr val="dk2"/>
                </a:solidFill>
                <a:highlight>
                  <a:schemeClr val="lt1"/>
                </a:highlight>
                <a:latin typeface="Roboto"/>
                <a:ea typeface="Roboto"/>
                <a:cs typeface="Roboto"/>
                <a:sym typeface="Roboto"/>
              </a:rPr>
              <a:t>A priority queue is implemented to add processes to the queue</a:t>
            </a:r>
            <a:endParaRPr sz="1800">
              <a:solidFill>
                <a:schemeClr val="dk2"/>
              </a:solidFill>
              <a:highlight>
                <a:schemeClr val="lt1"/>
              </a:highlight>
              <a:latin typeface="Roboto"/>
              <a:ea typeface="Roboto"/>
              <a:cs typeface="Roboto"/>
              <a:sym typeface="Roboto"/>
            </a:endParaRPr>
          </a:p>
          <a:p>
            <a:pPr marL="457200" lvl="0" indent="-342900" algn="l" rtl="0">
              <a:lnSpc>
                <a:spcPct val="115000"/>
              </a:lnSpc>
              <a:spcBef>
                <a:spcPts val="0"/>
              </a:spcBef>
              <a:spcAft>
                <a:spcPts val="0"/>
              </a:spcAft>
              <a:buClr>
                <a:schemeClr val="dk2"/>
              </a:buClr>
              <a:buSzPts val="1800"/>
              <a:buFont typeface="Roboto"/>
              <a:buChar char="●"/>
            </a:pPr>
            <a:r>
              <a:rPr lang="en" sz="1800">
                <a:solidFill>
                  <a:schemeClr val="dk2"/>
                </a:solidFill>
                <a:highlight>
                  <a:schemeClr val="lt1"/>
                </a:highlight>
                <a:latin typeface="Roboto"/>
                <a:ea typeface="Roboto"/>
                <a:cs typeface="Roboto"/>
                <a:sym typeface="Roboto"/>
              </a:rPr>
              <a:t>The &lt; operator is overloaded to ensure that processes added into the queue were done so in a way that considered their priority for each algorithm </a:t>
            </a:r>
            <a:endParaRPr sz="1800">
              <a:solidFill>
                <a:schemeClr val="dk2"/>
              </a:solidFill>
              <a:highlight>
                <a:schemeClr val="lt1"/>
              </a:highlight>
              <a:latin typeface="Roboto"/>
              <a:ea typeface="Roboto"/>
              <a:cs typeface="Roboto"/>
              <a:sym typeface="Roboto"/>
            </a:endParaRPr>
          </a:p>
        </p:txBody>
      </p:sp>
      <p:pic>
        <p:nvPicPr>
          <p:cNvPr id="160" name="Google Shape;160;p23"/>
          <p:cNvPicPr preferRelativeResize="0"/>
          <p:nvPr/>
        </p:nvPicPr>
        <p:blipFill>
          <a:blip r:embed="rId3">
            <a:alphaModFix/>
          </a:blip>
          <a:stretch>
            <a:fillRect/>
          </a:stretch>
        </p:blipFill>
        <p:spPr>
          <a:xfrm>
            <a:off x="341350" y="3038324"/>
            <a:ext cx="2395651" cy="1731649"/>
          </a:xfrm>
          <a:prstGeom prst="rect">
            <a:avLst/>
          </a:prstGeom>
          <a:noFill/>
          <a:ln>
            <a:noFill/>
          </a:ln>
        </p:spPr>
      </p:pic>
      <p:sp>
        <p:nvSpPr>
          <p:cNvPr id="161" name="Google Shape;161;p23"/>
          <p:cNvSpPr txBox="1"/>
          <p:nvPr/>
        </p:nvSpPr>
        <p:spPr>
          <a:xfrm>
            <a:off x="92975" y="51625"/>
            <a:ext cx="59490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100">
                <a:latin typeface="Roboto"/>
                <a:ea typeface="Roboto"/>
                <a:cs typeface="Roboto"/>
                <a:sym typeface="Roboto"/>
              </a:rPr>
              <a:t>Algorithm Details</a:t>
            </a:r>
            <a:endParaRPr sz="2100">
              <a:latin typeface="Roboto"/>
              <a:ea typeface="Roboto"/>
              <a:cs typeface="Roboto"/>
              <a:sym typeface="Roboto"/>
            </a:endParaRPr>
          </a:p>
        </p:txBody>
      </p:sp>
      <p:pic>
        <p:nvPicPr>
          <p:cNvPr id="162" name="Google Shape;162;p23"/>
          <p:cNvPicPr preferRelativeResize="0"/>
          <p:nvPr/>
        </p:nvPicPr>
        <p:blipFill>
          <a:blip r:embed="rId4">
            <a:alphaModFix/>
          </a:blip>
          <a:stretch>
            <a:fillRect/>
          </a:stretch>
        </p:blipFill>
        <p:spPr>
          <a:xfrm>
            <a:off x="3126950" y="2980450"/>
            <a:ext cx="3079000" cy="1847400"/>
          </a:xfrm>
          <a:prstGeom prst="rect">
            <a:avLst/>
          </a:prstGeom>
          <a:noFill/>
          <a:ln>
            <a:noFill/>
          </a:ln>
        </p:spPr>
      </p:pic>
      <p:pic>
        <p:nvPicPr>
          <p:cNvPr id="163" name="Google Shape;163;p23"/>
          <p:cNvPicPr preferRelativeResize="0"/>
          <p:nvPr/>
        </p:nvPicPr>
        <p:blipFill>
          <a:blip r:embed="rId5">
            <a:alphaModFix/>
          </a:blip>
          <a:stretch>
            <a:fillRect/>
          </a:stretch>
        </p:blipFill>
        <p:spPr>
          <a:xfrm>
            <a:off x="6454859" y="2980450"/>
            <a:ext cx="2536740" cy="1847408"/>
          </a:xfrm>
          <a:prstGeom prst="rect">
            <a:avLst/>
          </a:prstGeom>
          <a:noFill/>
          <a:ln>
            <a:noFill/>
          </a:ln>
        </p:spPr>
      </p:pic>
      <p:sp>
        <p:nvSpPr>
          <p:cNvPr id="164" name="Google Shape;164;p23"/>
          <p:cNvSpPr txBox="1"/>
          <p:nvPr/>
        </p:nvSpPr>
        <p:spPr>
          <a:xfrm>
            <a:off x="588700" y="4647725"/>
            <a:ext cx="5949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RM</a:t>
            </a:r>
            <a:endParaRPr>
              <a:latin typeface="Roboto"/>
              <a:ea typeface="Roboto"/>
              <a:cs typeface="Roboto"/>
              <a:sym typeface="Roboto"/>
            </a:endParaRPr>
          </a:p>
        </p:txBody>
      </p:sp>
      <p:sp>
        <p:nvSpPr>
          <p:cNvPr id="165" name="Google Shape;165;p23"/>
          <p:cNvSpPr txBox="1"/>
          <p:nvPr/>
        </p:nvSpPr>
        <p:spPr>
          <a:xfrm>
            <a:off x="3707875" y="4743300"/>
            <a:ext cx="5949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EDF</a:t>
            </a:r>
            <a:endParaRPr>
              <a:latin typeface="Roboto"/>
              <a:ea typeface="Roboto"/>
              <a:cs typeface="Roboto"/>
              <a:sym typeface="Roboto"/>
            </a:endParaRPr>
          </a:p>
        </p:txBody>
      </p:sp>
      <p:sp>
        <p:nvSpPr>
          <p:cNvPr id="166" name="Google Shape;166;p23"/>
          <p:cNvSpPr txBox="1"/>
          <p:nvPr/>
        </p:nvSpPr>
        <p:spPr>
          <a:xfrm>
            <a:off x="6806350" y="4743300"/>
            <a:ext cx="5949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DM</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 with lecture example</a:t>
            </a:r>
            <a:endParaRPr/>
          </a:p>
        </p:txBody>
      </p:sp>
      <p:sp>
        <p:nvSpPr>
          <p:cNvPr id="172" name="Google Shape;172;p24"/>
          <p:cNvSpPr txBox="1">
            <a:spLocks noGrp="1"/>
          </p:cNvSpPr>
          <p:nvPr>
            <p:ph type="body" idx="1"/>
          </p:nvPr>
        </p:nvSpPr>
        <p:spPr>
          <a:xfrm>
            <a:off x="311702" y="939875"/>
            <a:ext cx="7884600" cy="3012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We will first show the results for the class example using our code</a:t>
            </a:r>
            <a:endParaRPr/>
          </a:p>
        </p:txBody>
      </p:sp>
      <p:pic>
        <p:nvPicPr>
          <p:cNvPr id="173" name="Google Shape;173;p24"/>
          <p:cNvPicPr preferRelativeResize="0"/>
          <p:nvPr/>
        </p:nvPicPr>
        <p:blipFill>
          <a:blip r:embed="rId3">
            <a:alphaModFix/>
          </a:blip>
          <a:stretch>
            <a:fillRect/>
          </a:stretch>
        </p:blipFill>
        <p:spPr>
          <a:xfrm>
            <a:off x="513925" y="1595500"/>
            <a:ext cx="8267700" cy="2076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5"/>
          <p:cNvSpPr txBox="1">
            <a:spLocks noGrp="1"/>
          </p:cNvSpPr>
          <p:nvPr>
            <p:ph type="title"/>
          </p:nvPr>
        </p:nvSpPr>
        <p:spPr>
          <a:xfrm>
            <a:off x="187450" y="62150"/>
            <a:ext cx="24861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Class example </a:t>
            </a:r>
            <a:endParaRPr/>
          </a:p>
        </p:txBody>
      </p:sp>
      <p:sp>
        <p:nvSpPr>
          <p:cNvPr id="179" name="Google Shape;179;p25"/>
          <p:cNvSpPr txBox="1">
            <a:spLocks noGrp="1"/>
          </p:cNvSpPr>
          <p:nvPr>
            <p:ph type="body" idx="1"/>
          </p:nvPr>
        </p:nvSpPr>
        <p:spPr>
          <a:xfrm>
            <a:off x="35050" y="2459875"/>
            <a:ext cx="2249700" cy="2547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850" b="1">
                <a:solidFill>
                  <a:srgbClr val="000000"/>
                </a:solidFill>
                <a:latin typeface="Arial"/>
                <a:ea typeface="Arial"/>
                <a:cs typeface="Arial"/>
                <a:sym typeface="Arial"/>
              </a:rPr>
              <a:t>./sim &lt;input</a:t>
            </a:r>
            <a:endParaRPr sz="850" b="1">
              <a:solidFill>
                <a:srgbClr val="000000"/>
              </a:solidFill>
              <a:latin typeface="Arial"/>
              <a:ea typeface="Arial"/>
              <a:cs typeface="Arial"/>
              <a:sym typeface="Arial"/>
            </a:endParaRPr>
          </a:p>
          <a:p>
            <a:pPr marL="0" lvl="0" indent="0" algn="l" rtl="0">
              <a:spcBef>
                <a:spcPts val="0"/>
              </a:spcBef>
              <a:spcAft>
                <a:spcPts val="0"/>
              </a:spcAft>
              <a:buNone/>
            </a:pPr>
            <a:endParaRPr sz="850" b="1">
              <a:solidFill>
                <a:srgbClr val="000000"/>
              </a:solidFill>
              <a:latin typeface="Arial"/>
              <a:ea typeface="Arial"/>
              <a:cs typeface="Arial"/>
              <a:sym typeface="Arial"/>
            </a:endParaRPr>
          </a:p>
          <a:p>
            <a:pPr marL="0" lvl="0" indent="0" algn="l" rtl="0">
              <a:spcBef>
                <a:spcPts val="0"/>
              </a:spcBef>
              <a:spcAft>
                <a:spcPts val="0"/>
              </a:spcAft>
              <a:buNone/>
            </a:pPr>
            <a:endParaRPr/>
          </a:p>
        </p:txBody>
      </p:sp>
      <p:sp>
        <p:nvSpPr>
          <p:cNvPr id="180" name="Google Shape;180;p25"/>
          <p:cNvSpPr txBox="1"/>
          <p:nvPr/>
        </p:nvSpPr>
        <p:spPr>
          <a:xfrm>
            <a:off x="2673550" y="0"/>
            <a:ext cx="7156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Roboto"/>
                <a:ea typeface="Roboto"/>
                <a:cs typeface="Roboto"/>
                <a:sym typeface="Roboto"/>
              </a:rPr>
              <a:t>Results of Simulation when </a:t>
            </a:r>
            <a:r>
              <a:rPr lang="en" i="1">
                <a:solidFill>
                  <a:schemeClr val="dk1"/>
                </a:solidFill>
                <a:latin typeface="Roboto"/>
                <a:ea typeface="Roboto"/>
                <a:cs typeface="Roboto"/>
                <a:sym typeface="Roboto"/>
              </a:rPr>
              <a:t>arrival_time = 0</a:t>
            </a:r>
            <a:r>
              <a:rPr lang="en">
                <a:solidFill>
                  <a:schemeClr val="dk1"/>
                </a:solidFill>
                <a:latin typeface="Roboto"/>
                <a:ea typeface="Roboto"/>
                <a:cs typeface="Roboto"/>
                <a:sym typeface="Roboto"/>
              </a:rPr>
              <a:t> and </a:t>
            </a:r>
            <a:r>
              <a:rPr lang="en" i="1">
                <a:solidFill>
                  <a:schemeClr val="dk1"/>
                </a:solidFill>
                <a:latin typeface="Roboto"/>
                <a:ea typeface="Roboto"/>
                <a:cs typeface="Roboto"/>
                <a:sym typeface="Roboto"/>
              </a:rPr>
              <a:t>process_switch = 0</a:t>
            </a:r>
            <a:endParaRPr i="1">
              <a:solidFill>
                <a:schemeClr val="dk1"/>
              </a:solidFill>
              <a:latin typeface="Roboto"/>
              <a:ea typeface="Roboto"/>
              <a:cs typeface="Roboto"/>
              <a:sym typeface="Roboto"/>
            </a:endParaRPr>
          </a:p>
        </p:txBody>
      </p:sp>
      <p:sp>
        <p:nvSpPr>
          <p:cNvPr id="181" name="Google Shape;181;p25"/>
          <p:cNvSpPr txBox="1"/>
          <p:nvPr/>
        </p:nvSpPr>
        <p:spPr>
          <a:xfrm>
            <a:off x="187450" y="566150"/>
            <a:ext cx="1068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Input: </a:t>
            </a:r>
            <a:endParaRPr>
              <a:latin typeface="Roboto"/>
              <a:ea typeface="Roboto"/>
              <a:cs typeface="Roboto"/>
              <a:sym typeface="Roboto"/>
            </a:endParaRPr>
          </a:p>
        </p:txBody>
      </p:sp>
      <p:sp>
        <p:nvSpPr>
          <p:cNvPr id="182" name="Google Shape;182;p25"/>
          <p:cNvSpPr txBox="1"/>
          <p:nvPr/>
        </p:nvSpPr>
        <p:spPr>
          <a:xfrm>
            <a:off x="2836325" y="444125"/>
            <a:ext cx="2875200" cy="5460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750"/>
              <a:t>EDF Scheduling Algorithm:</a:t>
            </a:r>
            <a:endParaRPr sz="750"/>
          </a:p>
          <a:p>
            <a:pPr marL="0" lvl="0" indent="0" algn="l" rtl="0">
              <a:lnSpc>
                <a:spcPct val="115000"/>
              </a:lnSpc>
              <a:spcBef>
                <a:spcPts val="0"/>
              </a:spcBef>
              <a:spcAft>
                <a:spcPts val="0"/>
              </a:spcAft>
              <a:buNone/>
            </a:pPr>
            <a:r>
              <a:rPr lang="en" sz="750"/>
              <a:t>At time: 0, process 1 is scheduled until 25</a:t>
            </a:r>
            <a:endParaRPr sz="750"/>
          </a:p>
          <a:p>
            <a:pPr marL="0" lvl="0" indent="0" algn="l" rtl="0">
              <a:lnSpc>
                <a:spcPct val="115000"/>
              </a:lnSpc>
              <a:spcBef>
                <a:spcPts val="0"/>
              </a:spcBef>
              <a:spcAft>
                <a:spcPts val="0"/>
              </a:spcAft>
              <a:buNone/>
            </a:pPr>
            <a:r>
              <a:rPr lang="en" sz="750"/>
              <a:t>At time: 25, process 2 is scheduled until 50</a:t>
            </a:r>
            <a:endParaRPr sz="750"/>
          </a:p>
          <a:p>
            <a:pPr marL="0" lvl="0" indent="0" algn="l" rtl="0">
              <a:lnSpc>
                <a:spcPct val="115000"/>
              </a:lnSpc>
              <a:spcBef>
                <a:spcPts val="0"/>
              </a:spcBef>
              <a:spcAft>
                <a:spcPts val="0"/>
              </a:spcAft>
              <a:buNone/>
            </a:pPr>
            <a:r>
              <a:rPr lang="en" sz="750"/>
              <a:t>At time: 50, process 2 is preempted by process 2</a:t>
            </a:r>
            <a:endParaRPr sz="750"/>
          </a:p>
          <a:p>
            <a:pPr marL="0" lvl="0" indent="0" algn="l" rtl="0">
              <a:lnSpc>
                <a:spcPct val="115000"/>
              </a:lnSpc>
              <a:spcBef>
                <a:spcPts val="0"/>
              </a:spcBef>
              <a:spcAft>
                <a:spcPts val="0"/>
              </a:spcAft>
              <a:buNone/>
            </a:pPr>
            <a:r>
              <a:rPr lang="en" sz="750"/>
              <a:t>At time: 50, process 2 is scheduled until 60</a:t>
            </a:r>
            <a:endParaRPr sz="750"/>
          </a:p>
          <a:p>
            <a:pPr marL="0" lvl="0" indent="0" algn="l" rtl="0">
              <a:lnSpc>
                <a:spcPct val="115000"/>
              </a:lnSpc>
              <a:spcBef>
                <a:spcPts val="0"/>
              </a:spcBef>
              <a:spcAft>
                <a:spcPts val="0"/>
              </a:spcAft>
              <a:buNone/>
            </a:pPr>
            <a:r>
              <a:rPr lang="en" sz="750"/>
              <a:t>At time: 60, process 1 is scheduled until 80</a:t>
            </a:r>
            <a:endParaRPr sz="750"/>
          </a:p>
          <a:p>
            <a:pPr marL="0" lvl="0" indent="0" algn="l" rtl="0">
              <a:lnSpc>
                <a:spcPct val="115000"/>
              </a:lnSpc>
              <a:spcBef>
                <a:spcPts val="0"/>
              </a:spcBef>
              <a:spcAft>
                <a:spcPts val="0"/>
              </a:spcAft>
              <a:buNone/>
            </a:pPr>
            <a:r>
              <a:rPr lang="en" sz="750"/>
              <a:t>At time: 80, process 1 is preempted by process 1</a:t>
            </a:r>
            <a:endParaRPr sz="750"/>
          </a:p>
          <a:p>
            <a:pPr marL="0" lvl="0" indent="0" algn="l" rtl="0">
              <a:lnSpc>
                <a:spcPct val="115000"/>
              </a:lnSpc>
              <a:spcBef>
                <a:spcPts val="0"/>
              </a:spcBef>
              <a:spcAft>
                <a:spcPts val="0"/>
              </a:spcAft>
              <a:buNone/>
            </a:pPr>
            <a:r>
              <a:rPr lang="en" sz="750"/>
              <a:t>At time: 80, process 1 is scheduled until 85</a:t>
            </a:r>
            <a:endParaRPr sz="750"/>
          </a:p>
          <a:p>
            <a:pPr marL="0" lvl="0" indent="0" algn="l" rtl="0">
              <a:lnSpc>
                <a:spcPct val="115000"/>
              </a:lnSpc>
              <a:spcBef>
                <a:spcPts val="0"/>
              </a:spcBef>
              <a:spcAft>
                <a:spcPts val="0"/>
              </a:spcAft>
              <a:buNone/>
            </a:pPr>
            <a:r>
              <a:rPr lang="en" sz="750"/>
              <a:t>At time: 85, process 2 is scheduled until 100</a:t>
            </a:r>
            <a:endParaRPr sz="750"/>
          </a:p>
          <a:p>
            <a:pPr marL="0" lvl="0" indent="0" algn="l" rtl="0">
              <a:lnSpc>
                <a:spcPct val="115000"/>
              </a:lnSpc>
              <a:spcBef>
                <a:spcPts val="0"/>
              </a:spcBef>
              <a:spcAft>
                <a:spcPts val="0"/>
              </a:spcAft>
              <a:buNone/>
            </a:pPr>
            <a:r>
              <a:rPr lang="en" sz="750"/>
              <a:t>At time: 100, process 2 is preempted by process 2</a:t>
            </a:r>
            <a:endParaRPr sz="750"/>
          </a:p>
          <a:p>
            <a:pPr marL="0" lvl="0" indent="0" algn="l" rtl="0">
              <a:lnSpc>
                <a:spcPct val="115000"/>
              </a:lnSpc>
              <a:spcBef>
                <a:spcPts val="0"/>
              </a:spcBef>
              <a:spcAft>
                <a:spcPts val="0"/>
              </a:spcAft>
              <a:buNone/>
            </a:pPr>
            <a:r>
              <a:rPr lang="en" sz="750"/>
              <a:t>At time: 100, process 2 is scheduled until 120</a:t>
            </a:r>
            <a:endParaRPr sz="750"/>
          </a:p>
          <a:p>
            <a:pPr marL="0" lvl="0" indent="0" algn="l" rtl="0">
              <a:lnSpc>
                <a:spcPct val="115000"/>
              </a:lnSpc>
              <a:spcBef>
                <a:spcPts val="0"/>
              </a:spcBef>
              <a:spcAft>
                <a:spcPts val="0"/>
              </a:spcAft>
              <a:buNone/>
            </a:pPr>
            <a:r>
              <a:rPr lang="en" sz="750"/>
              <a:t>At time: 120, process 1 is scheduled until 145</a:t>
            </a:r>
            <a:endParaRPr sz="750"/>
          </a:p>
          <a:p>
            <a:pPr marL="0" lvl="0" indent="0" algn="l" rtl="0">
              <a:lnSpc>
                <a:spcPct val="115000"/>
              </a:lnSpc>
              <a:spcBef>
                <a:spcPts val="0"/>
              </a:spcBef>
              <a:spcAft>
                <a:spcPts val="0"/>
              </a:spcAft>
              <a:buNone/>
            </a:pPr>
            <a:r>
              <a:rPr lang="en" sz="750"/>
              <a:t>At time: 150, process 1 is scheduled until 160</a:t>
            </a:r>
            <a:endParaRPr sz="750"/>
          </a:p>
          <a:p>
            <a:pPr marL="0" lvl="0" indent="0" algn="l" rtl="0">
              <a:lnSpc>
                <a:spcPct val="115000"/>
              </a:lnSpc>
              <a:spcBef>
                <a:spcPts val="0"/>
              </a:spcBef>
              <a:spcAft>
                <a:spcPts val="0"/>
              </a:spcAft>
              <a:buNone/>
            </a:pPr>
            <a:r>
              <a:rPr lang="en" sz="750"/>
              <a:t>At time: 160, process 1 is preempted by process 1</a:t>
            </a:r>
            <a:endParaRPr sz="750"/>
          </a:p>
          <a:p>
            <a:pPr marL="0" lvl="0" indent="0" algn="l" rtl="0">
              <a:lnSpc>
                <a:spcPct val="115000"/>
              </a:lnSpc>
              <a:spcBef>
                <a:spcPts val="0"/>
              </a:spcBef>
              <a:spcAft>
                <a:spcPts val="0"/>
              </a:spcAft>
              <a:buNone/>
            </a:pPr>
            <a:r>
              <a:rPr lang="en" sz="750"/>
              <a:t>At time: 160, process 1 is scheduled until 175</a:t>
            </a:r>
            <a:endParaRPr sz="750"/>
          </a:p>
          <a:p>
            <a:pPr marL="0" lvl="0" indent="0" algn="l" rtl="0">
              <a:lnSpc>
                <a:spcPct val="115000"/>
              </a:lnSpc>
              <a:spcBef>
                <a:spcPts val="0"/>
              </a:spcBef>
              <a:spcAft>
                <a:spcPts val="0"/>
              </a:spcAft>
              <a:buNone/>
            </a:pPr>
            <a:r>
              <a:rPr lang="en" sz="750"/>
              <a:t>At time: 175, process 2 is scheduled until 200</a:t>
            </a:r>
            <a:endParaRPr sz="750"/>
          </a:p>
          <a:p>
            <a:pPr marL="0" lvl="0" indent="0" algn="l" rtl="0">
              <a:lnSpc>
                <a:spcPct val="115000"/>
              </a:lnSpc>
              <a:spcBef>
                <a:spcPts val="0"/>
              </a:spcBef>
              <a:spcAft>
                <a:spcPts val="0"/>
              </a:spcAft>
              <a:buNone/>
            </a:pPr>
            <a:r>
              <a:rPr lang="en" sz="750"/>
              <a:t>At time: 200, process 2 is preempted by process 2</a:t>
            </a:r>
            <a:endParaRPr sz="750"/>
          </a:p>
          <a:p>
            <a:pPr marL="0" lvl="0" indent="0" algn="l" rtl="0">
              <a:lnSpc>
                <a:spcPct val="115000"/>
              </a:lnSpc>
              <a:spcBef>
                <a:spcPts val="0"/>
              </a:spcBef>
              <a:spcAft>
                <a:spcPts val="0"/>
              </a:spcAft>
              <a:buNone/>
            </a:pPr>
            <a:r>
              <a:rPr lang="en" sz="750"/>
              <a:t>At time: 200, process 2 is scheduled until 210</a:t>
            </a:r>
            <a:endParaRPr sz="750"/>
          </a:p>
          <a:p>
            <a:pPr marL="0" lvl="0" indent="0" algn="l" rtl="0">
              <a:lnSpc>
                <a:spcPct val="115000"/>
              </a:lnSpc>
              <a:spcBef>
                <a:spcPts val="0"/>
              </a:spcBef>
              <a:spcAft>
                <a:spcPts val="0"/>
              </a:spcAft>
              <a:buNone/>
            </a:pPr>
            <a:r>
              <a:rPr lang="en" sz="750"/>
              <a:t>At time: 210, process 1 is scheduled until 235</a:t>
            </a:r>
            <a:endParaRPr sz="750"/>
          </a:p>
          <a:p>
            <a:pPr marL="0" lvl="0" indent="0" algn="l" rtl="0">
              <a:lnSpc>
                <a:spcPct val="115000"/>
              </a:lnSpc>
              <a:spcBef>
                <a:spcPts val="0"/>
              </a:spcBef>
              <a:spcAft>
                <a:spcPts val="0"/>
              </a:spcAft>
              <a:buNone/>
            </a:pPr>
            <a:r>
              <a:rPr lang="en" sz="750"/>
              <a:t>At time: 240, process 2 is scheduled until 250</a:t>
            </a:r>
            <a:endParaRPr sz="750"/>
          </a:p>
          <a:p>
            <a:pPr marL="0" lvl="0" indent="0" algn="l" rtl="0">
              <a:lnSpc>
                <a:spcPct val="115000"/>
              </a:lnSpc>
              <a:spcBef>
                <a:spcPts val="0"/>
              </a:spcBef>
              <a:spcAft>
                <a:spcPts val="0"/>
              </a:spcAft>
              <a:buNone/>
            </a:pPr>
            <a:r>
              <a:rPr lang="en" sz="750"/>
              <a:t>At time: 250, process 2 is preempted by process 2</a:t>
            </a:r>
            <a:endParaRPr sz="750"/>
          </a:p>
          <a:p>
            <a:pPr marL="0" lvl="0" indent="0" algn="l" rtl="0">
              <a:lnSpc>
                <a:spcPct val="115000"/>
              </a:lnSpc>
              <a:spcBef>
                <a:spcPts val="0"/>
              </a:spcBef>
              <a:spcAft>
                <a:spcPts val="0"/>
              </a:spcAft>
              <a:buNone/>
            </a:pPr>
            <a:r>
              <a:rPr lang="en" sz="750"/>
              <a:t>At time: 250, process 2 is scheduled until 275</a:t>
            </a:r>
            <a:endParaRPr sz="750"/>
          </a:p>
          <a:p>
            <a:pPr marL="0" lvl="0" indent="0" algn="l" rtl="0">
              <a:lnSpc>
                <a:spcPct val="115000"/>
              </a:lnSpc>
              <a:spcBef>
                <a:spcPts val="0"/>
              </a:spcBef>
              <a:spcAft>
                <a:spcPts val="0"/>
              </a:spcAft>
              <a:buNone/>
            </a:pPr>
            <a:r>
              <a:rPr lang="en" sz="750"/>
              <a:t>At time: 275, process 1 is scheduled until 300</a:t>
            </a:r>
            <a:endParaRPr sz="750"/>
          </a:p>
          <a:p>
            <a:pPr marL="0" lvl="0" indent="0" algn="l" rtl="0">
              <a:lnSpc>
                <a:spcPct val="115000"/>
              </a:lnSpc>
              <a:spcBef>
                <a:spcPts val="0"/>
              </a:spcBef>
              <a:spcAft>
                <a:spcPts val="0"/>
              </a:spcAft>
              <a:buNone/>
            </a:pPr>
            <a:r>
              <a:rPr lang="en" sz="750"/>
              <a:t>At time: 300, process 1 is scheduled until 320</a:t>
            </a:r>
            <a:endParaRPr sz="750"/>
          </a:p>
          <a:p>
            <a:pPr marL="0" lvl="0" indent="0" algn="l" rtl="0">
              <a:lnSpc>
                <a:spcPct val="115000"/>
              </a:lnSpc>
              <a:spcBef>
                <a:spcPts val="0"/>
              </a:spcBef>
              <a:spcAft>
                <a:spcPts val="0"/>
              </a:spcAft>
              <a:buNone/>
            </a:pPr>
            <a:r>
              <a:rPr lang="en" sz="750"/>
              <a:t>At time: 320, process 1 is preempted by process 1</a:t>
            </a:r>
            <a:endParaRPr sz="750"/>
          </a:p>
          <a:p>
            <a:pPr marL="0" lvl="0" indent="0" algn="l" rtl="0">
              <a:lnSpc>
                <a:spcPct val="115000"/>
              </a:lnSpc>
              <a:spcBef>
                <a:spcPts val="0"/>
              </a:spcBef>
              <a:spcAft>
                <a:spcPts val="0"/>
              </a:spcAft>
              <a:buNone/>
            </a:pPr>
            <a:r>
              <a:rPr lang="en" sz="750"/>
              <a:t>At time: 320, process 1 is scheduled until 325</a:t>
            </a:r>
            <a:endParaRPr sz="750"/>
          </a:p>
          <a:p>
            <a:pPr marL="0" lvl="0" indent="0" algn="l" rtl="0">
              <a:lnSpc>
                <a:spcPct val="115000"/>
              </a:lnSpc>
              <a:spcBef>
                <a:spcPts val="0"/>
              </a:spcBef>
              <a:spcAft>
                <a:spcPts val="0"/>
              </a:spcAft>
              <a:buNone/>
            </a:pPr>
            <a:r>
              <a:rPr lang="en" sz="750"/>
              <a:t>At time: 325, process 2 is scheduled until 350</a:t>
            </a:r>
            <a:endParaRPr sz="750"/>
          </a:p>
          <a:p>
            <a:pPr marL="0" lvl="0" indent="0" algn="l" rtl="0">
              <a:lnSpc>
                <a:spcPct val="115000"/>
              </a:lnSpc>
              <a:spcBef>
                <a:spcPts val="0"/>
              </a:spcBef>
              <a:spcAft>
                <a:spcPts val="0"/>
              </a:spcAft>
              <a:buNone/>
            </a:pPr>
            <a:r>
              <a:rPr lang="en" sz="750"/>
              <a:t>At time: 350, process 2 is preempted by process 2</a:t>
            </a:r>
            <a:endParaRPr sz="750"/>
          </a:p>
          <a:p>
            <a:pPr marL="0" lvl="0" indent="0" algn="l" rtl="0">
              <a:lnSpc>
                <a:spcPct val="115000"/>
              </a:lnSpc>
              <a:spcBef>
                <a:spcPts val="0"/>
              </a:spcBef>
              <a:spcAft>
                <a:spcPts val="0"/>
              </a:spcAft>
              <a:buNone/>
            </a:pPr>
            <a:r>
              <a:rPr lang="en" sz="750"/>
              <a:t>At time: 350, process 2 is scheduled until 360</a:t>
            </a:r>
            <a:endParaRPr sz="750"/>
          </a:p>
          <a:p>
            <a:pPr marL="0" lvl="0" indent="0" algn="l" rtl="0">
              <a:lnSpc>
                <a:spcPct val="115000"/>
              </a:lnSpc>
              <a:spcBef>
                <a:spcPts val="0"/>
              </a:spcBef>
              <a:spcAft>
                <a:spcPts val="0"/>
              </a:spcAft>
              <a:buNone/>
            </a:pPr>
            <a:r>
              <a:rPr lang="en" sz="750"/>
              <a:t>At time: 360, process 1 is scheduled until 385</a:t>
            </a:r>
            <a:endParaRPr sz="750"/>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 </a:t>
            </a:r>
            <a:endParaRPr>
              <a:latin typeface="Roboto"/>
              <a:ea typeface="Roboto"/>
              <a:cs typeface="Roboto"/>
              <a:sym typeface="Roboto"/>
            </a:endParaRPr>
          </a:p>
        </p:txBody>
      </p:sp>
      <p:pic>
        <p:nvPicPr>
          <p:cNvPr id="183" name="Google Shape;183;p25"/>
          <p:cNvPicPr preferRelativeResize="0"/>
          <p:nvPr/>
        </p:nvPicPr>
        <p:blipFill>
          <a:blip r:embed="rId3">
            <a:alphaModFix/>
          </a:blip>
          <a:stretch>
            <a:fillRect/>
          </a:stretch>
        </p:blipFill>
        <p:spPr>
          <a:xfrm>
            <a:off x="187450" y="1028225"/>
            <a:ext cx="1657350" cy="1028700"/>
          </a:xfrm>
          <a:prstGeom prst="rect">
            <a:avLst/>
          </a:prstGeom>
          <a:noFill/>
          <a:ln>
            <a:noFill/>
          </a:ln>
        </p:spPr>
      </p:pic>
      <p:pic>
        <p:nvPicPr>
          <p:cNvPr id="184" name="Google Shape;184;p25"/>
          <p:cNvPicPr preferRelativeResize="0"/>
          <p:nvPr/>
        </p:nvPicPr>
        <p:blipFill>
          <a:blip r:embed="rId4">
            <a:alphaModFix/>
          </a:blip>
          <a:stretch>
            <a:fillRect/>
          </a:stretch>
        </p:blipFill>
        <p:spPr>
          <a:xfrm>
            <a:off x="35050" y="2829950"/>
            <a:ext cx="2432576" cy="1457900"/>
          </a:xfrm>
          <a:prstGeom prst="rect">
            <a:avLst/>
          </a:prstGeom>
          <a:noFill/>
          <a:ln>
            <a:noFill/>
          </a:ln>
        </p:spPr>
      </p:pic>
      <p:sp>
        <p:nvSpPr>
          <p:cNvPr id="185" name="Google Shape;185;p25"/>
          <p:cNvSpPr txBox="1"/>
          <p:nvPr/>
        </p:nvSpPr>
        <p:spPr>
          <a:xfrm>
            <a:off x="5222175" y="444125"/>
            <a:ext cx="3000000" cy="917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850"/>
              <a:t>Rate Monotonic Scheduling Algorithm(RM):</a:t>
            </a:r>
            <a:endParaRPr sz="850"/>
          </a:p>
          <a:p>
            <a:pPr marL="0" lvl="0" indent="0" algn="l" rtl="0">
              <a:lnSpc>
                <a:spcPct val="115000"/>
              </a:lnSpc>
              <a:spcBef>
                <a:spcPts val="0"/>
              </a:spcBef>
              <a:spcAft>
                <a:spcPts val="0"/>
              </a:spcAft>
              <a:buNone/>
            </a:pPr>
            <a:r>
              <a:rPr lang="en" sz="850"/>
              <a:t>At time: 0, process 1 is scheduled until 25</a:t>
            </a:r>
            <a:endParaRPr sz="850"/>
          </a:p>
          <a:p>
            <a:pPr marL="0" lvl="0" indent="0" algn="l" rtl="0">
              <a:lnSpc>
                <a:spcPct val="115000"/>
              </a:lnSpc>
              <a:spcBef>
                <a:spcPts val="0"/>
              </a:spcBef>
              <a:spcAft>
                <a:spcPts val="0"/>
              </a:spcAft>
              <a:buNone/>
            </a:pPr>
            <a:r>
              <a:rPr lang="en" sz="850"/>
              <a:t>At time: 25, process 2 is scheduled until 50</a:t>
            </a:r>
            <a:endParaRPr sz="850"/>
          </a:p>
          <a:p>
            <a:pPr marL="0" lvl="0" indent="0" algn="l" rtl="0">
              <a:lnSpc>
                <a:spcPct val="115000"/>
              </a:lnSpc>
              <a:spcBef>
                <a:spcPts val="0"/>
              </a:spcBef>
              <a:spcAft>
                <a:spcPts val="0"/>
              </a:spcAft>
              <a:buNone/>
            </a:pPr>
            <a:r>
              <a:rPr lang="en" sz="850"/>
              <a:t>At time: 50, process 2 is preempted by process 1</a:t>
            </a:r>
            <a:endParaRPr sz="850"/>
          </a:p>
          <a:p>
            <a:pPr marL="0" lvl="0" indent="0" algn="l" rtl="0">
              <a:lnSpc>
                <a:spcPct val="115000"/>
              </a:lnSpc>
              <a:spcBef>
                <a:spcPts val="0"/>
              </a:spcBef>
              <a:spcAft>
                <a:spcPts val="0"/>
              </a:spcAft>
              <a:buNone/>
            </a:pPr>
            <a:r>
              <a:rPr lang="en" sz="850"/>
              <a:t>At time: 50, process 1 is scheduled until 75</a:t>
            </a:r>
            <a:endParaRPr sz="850"/>
          </a:p>
        </p:txBody>
      </p:sp>
      <p:sp>
        <p:nvSpPr>
          <p:cNvPr id="186" name="Google Shape;186;p25"/>
          <p:cNvSpPr txBox="1"/>
          <p:nvPr/>
        </p:nvSpPr>
        <p:spPr>
          <a:xfrm>
            <a:off x="2673550" y="196700"/>
            <a:ext cx="5949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a:latin typeface="Roboto"/>
                <a:ea typeface="Roboto"/>
                <a:cs typeface="Roboto"/>
                <a:sym typeface="Roboto"/>
              </a:rPr>
              <a:t>./sim -v &lt;input</a:t>
            </a:r>
            <a:endParaRPr sz="1000" b="1">
              <a:latin typeface="Roboto"/>
              <a:ea typeface="Roboto"/>
              <a:cs typeface="Roboto"/>
              <a:sym typeface="Roboto"/>
            </a:endParaRPr>
          </a:p>
        </p:txBody>
      </p:sp>
      <p:sp>
        <p:nvSpPr>
          <p:cNvPr id="187" name="Google Shape;187;p25"/>
          <p:cNvSpPr txBox="1"/>
          <p:nvPr/>
        </p:nvSpPr>
        <p:spPr>
          <a:xfrm>
            <a:off x="5222175" y="1456275"/>
            <a:ext cx="3000000" cy="917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850"/>
              <a:t>DM Scheduling Algorithm:</a:t>
            </a:r>
            <a:endParaRPr sz="850"/>
          </a:p>
          <a:p>
            <a:pPr marL="0" lvl="0" indent="0" algn="l" rtl="0">
              <a:lnSpc>
                <a:spcPct val="115000"/>
              </a:lnSpc>
              <a:spcBef>
                <a:spcPts val="0"/>
              </a:spcBef>
              <a:spcAft>
                <a:spcPts val="0"/>
              </a:spcAft>
              <a:buNone/>
            </a:pPr>
            <a:r>
              <a:rPr lang="en" sz="850"/>
              <a:t>At time: 0, process 1 is scheduled until 25</a:t>
            </a:r>
            <a:endParaRPr sz="850"/>
          </a:p>
          <a:p>
            <a:pPr marL="0" lvl="0" indent="0" algn="l" rtl="0">
              <a:lnSpc>
                <a:spcPct val="115000"/>
              </a:lnSpc>
              <a:spcBef>
                <a:spcPts val="0"/>
              </a:spcBef>
              <a:spcAft>
                <a:spcPts val="0"/>
              </a:spcAft>
              <a:buNone/>
            </a:pPr>
            <a:r>
              <a:rPr lang="en" sz="850"/>
              <a:t>At time: 25, process 2 is scheduled until 50</a:t>
            </a:r>
            <a:endParaRPr sz="850"/>
          </a:p>
          <a:p>
            <a:pPr marL="0" lvl="0" indent="0" algn="l" rtl="0">
              <a:lnSpc>
                <a:spcPct val="115000"/>
              </a:lnSpc>
              <a:spcBef>
                <a:spcPts val="0"/>
              </a:spcBef>
              <a:spcAft>
                <a:spcPts val="0"/>
              </a:spcAft>
              <a:buNone/>
            </a:pPr>
            <a:r>
              <a:rPr lang="en" sz="850"/>
              <a:t>At time: 50, process 2 is preempted by process 1</a:t>
            </a:r>
            <a:endParaRPr sz="850"/>
          </a:p>
          <a:p>
            <a:pPr marL="0" lvl="0" indent="0" algn="l" rtl="0">
              <a:lnSpc>
                <a:spcPct val="115000"/>
              </a:lnSpc>
              <a:spcBef>
                <a:spcPts val="0"/>
              </a:spcBef>
              <a:spcAft>
                <a:spcPts val="0"/>
              </a:spcAft>
              <a:buNone/>
            </a:pPr>
            <a:r>
              <a:rPr lang="en" sz="850"/>
              <a:t>At time: 50, process 1 is scheduled until 75</a:t>
            </a:r>
            <a:endParaRPr sz="850"/>
          </a:p>
        </p:txBody>
      </p:sp>
      <p:sp>
        <p:nvSpPr>
          <p:cNvPr id="188" name="Google Shape;188;p25"/>
          <p:cNvSpPr txBox="1"/>
          <p:nvPr/>
        </p:nvSpPr>
        <p:spPr>
          <a:xfrm>
            <a:off x="5222175" y="2389050"/>
            <a:ext cx="3094500" cy="184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Roboto"/>
                <a:ea typeface="Roboto"/>
                <a:cs typeface="Roboto"/>
                <a:sym typeface="Roboto"/>
              </a:rPr>
              <a:t>Analysis:</a:t>
            </a:r>
            <a:endParaRPr sz="1200">
              <a:latin typeface="Roboto"/>
              <a:ea typeface="Roboto"/>
              <a:cs typeface="Roboto"/>
              <a:sym typeface="Roboto"/>
            </a:endParaRPr>
          </a:p>
          <a:p>
            <a:pPr marL="457200" lvl="0" indent="-304800" algn="l" rtl="0">
              <a:spcBef>
                <a:spcPts val="0"/>
              </a:spcBef>
              <a:spcAft>
                <a:spcPts val="0"/>
              </a:spcAft>
              <a:buSzPts val="1200"/>
              <a:buFont typeface="Roboto"/>
              <a:buChar char="●"/>
            </a:pPr>
            <a:r>
              <a:rPr lang="en" sz="1200">
                <a:latin typeface="Roboto"/>
                <a:ea typeface="Roboto"/>
                <a:cs typeface="Roboto"/>
                <a:sym typeface="Roboto"/>
              </a:rPr>
              <a:t>The RM and DM algorithms did not give a feasible schedule</a:t>
            </a:r>
            <a:endParaRPr sz="1200">
              <a:latin typeface="Roboto"/>
              <a:ea typeface="Roboto"/>
              <a:cs typeface="Roboto"/>
              <a:sym typeface="Roboto"/>
            </a:endParaRPr>
          </a:p>
          <a:p>
            <a:pPr marL="457200" lvl="0" indent="-304800" algn="l" rtl="0">
              <a:spcBef>
                <a:spcPts val="0"/>
              </a:spcBef>
              <a:spcAft>
                <a:spcPts val="0"/>
              </a:spcAft>
              <a:buSzPts val="1200"/>
              <a:buFont typeface="Roboto"/>
              <a:buChar char="●"/>
            </a:pPr>
            <a:r>
              <a:rPr lang="en" sz="1200">
                <a:latin typeface="Roboto"/>
                <a:ea typeface="Roboto"/>
                <a:cs typeface="Roboto"/>
                <a:sym typeface="Roboto"/>
              </a:rPr>
              <a:t>The EDF Algorithm was able to produce a feasible schedule with a CPU Utilization of 93%</a:t>
            </a:r>
            <a:endParaRPr sz="1200">
              <a:latin typeface="Roboto"/>
              <a:ea typeface="Roboto"/>
              <a:cs typeface="Roboto"/>
              <a:sym typeface="Roboto"/>
            </a:endParaRPr>
          </a:p>
          <a:p>
            <a:pPr marL="457200" lvl="0" indent="-304800" algn="l" rtl="0">
              <a:spcBef>
                <a:spcPts val="0"/>
              </a:spcBef>
              <a:spcAft>
                <a:spcPts val="0"/>
              </a:spcAft>
              <a:buSzPts val="1200"/>
              <a:buFont typeface="Roboto"/>
              <a:buChar char="●"/>
            </a:pPr>
            <a:r>
              <a:rPr lang="en" sz="1200">
                <a:latin typeface="Roboto"/>
                <a:ea typeface="Roboto"/>
                <a:cs typeface="Roboto"/>
                <a:sym typeface="Roboto"/>
              </a:rPr>
              <a:t>DM and RM gave same scheduling, as expected since deadline is proportional to period</a:t>
            </a:r>
            <a:endParaRPr sz="120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6"/>
          <p:cNvSpPr txBox="1"/>
          <p:nvPr/>
        </p:nvSpPr>
        <p:spPr>
          <a:xfrm>
            <a:off x="187450" y="566150"/>
            <a:ext cx="1068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Input: </a:t>
            </a:r>
            <a:endParaRPr>
              <a:latin typeface="Roboto"/>
              <a:ea typeface="Roboto"/>
              <a:cs typeface="Roboto"/>
              <a:sym typeface="Roboto"/>
            </a:endParaRPr>
          </a:p>
        </p:txBody>
      </p:sp>
      <p:sp>
        <p:nvSpPr>
          <p:cNvPr id="194" name="Google Shape;194;p26"/>
          <p:cNvSpPr txBox="1">
            <a:spLocks noGrp="1"/>
          </p:cNvSpPr>
          <p:nvPr>
            <p:ph type="title"/>
          </p:nvPr>
        </p:nvSpPr>
        <p:spPr>
          <a:xfrm>
            <a:off x="187450" y="62150"/>
            <a:ext cx="24861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Class example </a:t>
            </a:r>
            <a:endParaRPr/>
          </a:p>
        </p:txBody>
      </p:sp>
      <p:sp>
        <p:nvSpPr>
          <p:cNvPr id="195" name="Google Shape;195;p26"/>
          <p:cNvSpPr txBox="1"/>
          <p:nvPr/>
        </p:nvSpPr>
        <p:spPr>
          <a:xfrm>
            <a:off x="2673550" y="165950"/>
            <a:ext cx="7156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Roboto"/>
                <a:ea typeface="Roboto"/>
                <a:cs typeface="Roboto"/>
                <a:sym typeface="Roboto"/>
              </a:rPr>
              <a:t>Results of Simulation when </a:t>
            </a:r>
            <a:r>
              <a:rPr lang="en" i="1">
                <a:solidFill>
                  <a:schemeClr val="dk1"/>
                </a:solidFill>
                <a:latin typeface="Roboto"/>
                <a:ea typeface="Roboto"/>
                <a:cs typeface="Roboto"/>
                <a:sym typeface="Roboto"/>
              </a:rPr>
              <a:t>arrival_time = 0</a:t>
            </a:r>
            <a:r>
              <a:rPr lang="en">
                <a:solidFill>
                  <a:schemeClr val="dk1"/>
                </a:solidFill>
                <a:latin typeface="Roboto"/>
                <a:ea typeface="Roboto"/>
                <a:cs typeface="Roboto"/>
                <a:sym typeface="Roboto"/>
              </a:rPr>
              <a:t> and </a:t>
            </a:r>
            <a:r>
              <a:rPr lang="en" i="1">
                <a:solidFill>
                  <a:schemeClr val="dk1"/>
                </a:solidFill>
                <a:latin typeface="Roboto"/>
                <a:ea typeface="Roboto"/>
                <a:cs typeface="Roboto"/>
                <a:sym typeface="Roboto"/>
              </a:rPr>
              <a:t>process_switch = 5</a:t>
            </a:r>
            <a:endParaRPr i="1">
              <a:solidFill>
                <a:schemeClr val="dk1"/>
              </a:solidFill>
              <a:latin typeface="Roboto"/>
              <a:ea typeface="Roboto"/>
              <a:cs typeface="Roboto"/>
              <a:sym typeface="Roboto"/>
            </a:endParaRPr>
          </a:p>
        </p:txBody>
      </p:sp>
      <p:sp>
        <p:nvSpPr>
          <p:cNvPr id="196" name="Google Shape;196;p26"/>
          <p:cNvSpPr txBox="1"/>
          <p:nvPr/>
        </p:nvSpPr>
        <p:spPr>
          <a:xfrm>
            <a:off x="6196450" y="1549900"/>
            <a:ext cx="2422800" cy="184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dirty="0">
                <a:latin typeface="Roboto"/>
                <a:ea typeface="Roboto"/>
                <a:cs typeface="Roboto"/>
                <a:sym typeface="Roboto"/>
              </a:rPr>
              <a:t>Analysis:</a:t>
            </a:r>
            <a:endParaRPr sz="1200" dirty="0">
              <a:latin typeface="Roboto"/>
              <a:ea typeface="Roboto"/>
              <a:cs typeface="Roboto"/>
              <a:sym typeface="Roboto"/>
            </a:endParaRPr>
          </a:p>
          <a:p>
            <a:pPr marL="457200" lvl="0" indent="-304800" algn="l" rtl="0">
              <a:spcBef>
                <a:spcPts val="0"/>
              </a:spcBef>
              <a:spcAft>
                <a:spcPts val="0"/>
              </a:spcAft>
              <a:buSzPts val="1200"/>
              <a:buFont typeface="Roboto"/>
              <a:buChar char="●"/>
            </a:pPr>
            <a:r>
              <a:rPr lang="en" sz="1200" dirty="0">
                <a:latin typeface="Roboto"/>
                <a:ea typeface="Roboto"/>
                <a:cs typeface="Roboto"/>
                <a:sym typeface="Roboto"/>
              </a:rPr>
              <a:t>None of the algorithms produced a feasible schedule when process switch is 5</a:t>
            </a:r>
            <a:endParaRPr sz="1200" dirty="0">
              <a:latin typeface="Roboto"/>
              <a:ea typeface="Roboto"/>
              <a:cs typeface="Roboto"/>
              <a:sym typeface="Roboto"/>
            </a:endParaRPr>
          </a:p>
          <a:p>
            <a:pPr marL="457200" lvl="0" indent="-304800" algn="l" rtl="0">
              <a:spcBef>
                <a:spcPts val="0"/>
              </a:spcBef>
              <a:spcAft>
                <a:spcPts val="0"/>
              </a:spcAft>
              <a:buSzPts val="1200"/>
              <a:buFont typeface="Roboto"/>
              <a:buChar char="●"/>
            </a:pPr>
            <a:r>
              <a:rPr lang="en" sz="1200" dirty="0">
                <a:latin typeface="Roboto"/>
                <a:ea typeface="Roboto"/>
                <a:cs typeface="Roboto"/>
                <a:sym typeface="Roboto"/>
              </a:rPr>
              <a:t>EDF was able to schedule the most processes but eventually  process 2 missed a deadline</a:t>
            </a:r>
            <a:endParaRPr sz="1200" dirty="0">
              <a:latin typeface="Roboto"/>
              <a:ea typeface="Roboto"/>
              <a:cs typeface="Roboto"/>
              <a:sym typeface="Roboto"/>
            </a:endParaRPr>
          </a:p>
        </p:txBody>
      </p:sp>
      <p:sp>
        <p:nvSpPr>
          <p:cNvPr id="197" name="Google Shape;197;p26"/>
          <p:cNvSpPr/>
          <p:nvPr/>
        </p:nvSpPr>
        <p:spPr>
          <a:xfrm>
            <a:off x="5238125" y="618700"/>
            <a:ext cx="148500" cy="2147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8" name="Google Shape;198;p26"/>
          <p:cNvPicPr preferRelativeResize="0"/>
          <p:nvPr/>
        </p:nvPicPr>
        <p:blipFill>
          <a:blip r:embed="rId3">
            <a:alphaModFix/>
          </a:blip>
          <a:stretch>
            <a:fillRect/>
          </a:stretch>
        </p:blipFill>
        <p:spPr>
          <a:xfrm>
            <a:off x="248475" y="889500"/>
            <a:ext cx="1352550" cy="933450"/>
          </a:xfrm>
          <a:prstGeom prst="rect">
            <a:avLst/>
          </a:prstGeom>
          <a:noFill/>
          <a:ln>
            <a:noFill/>
          </a:ln>
        </p:spPr>
      </p:pic>
      <p:pic>
        <p:nvPicPr>
          <p:cNvPr id="199" name="Google Shape;199;p26"/>
          <p:cNvPicPr preferRelativeResize="0"/>
          <p:nvPr/>
        </p:nvPicPr>
        <p:blipFill>
          <a:blip r:embed="rId4">
            <a:alphaModFix/>
          </a:blip>
          <a:stretch>
            <a:fillRect/>
          </a:stretch>
        </p:blipFill>
        <p:spPr>
          <a:xfrm>
            <a:off x="114675" y="2817745"/>
            <a:ext cx="2631646" cy="1293825"/>
          </a:xfrm>
          <a:prstGeom prst="rect">
            <a:avLst/>
          </a:prstGeom>
          <a:noFill/>
          <a:ln>
            <a:noFill/>
          </a:ln>
        </p:spPr>
      </p:pic>
      <p:sp>
        <p:nvSpPr>
          <p:cNvPr id="200" name="Google Shape;200;p26"/>
          <p:cNvSpPr txBox="1"/>
          <p:nvPr/>
        </p:nvSpPr>
        <p:spPr>
          <a:xfrm>
            <a:off x="3072000" y="618700"/>
            <a:ext cx="3000000" cy="4227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850"/>
              <a:t>Rate Monotonic Scheduling Algorithm(RM):</a:t>
            </a:r>
            <a:endParaRPr sz="850"/>
          </a:p>
          <a:p>
            <a:pPr marL="0" lvl="0" indent="0" algn="l" rtl="0">
              <a:lnSpc>
                <a:spcPct val="115000"/>
              </a:lnSpc>
              <a:spcBef>
                <a:spcPts val="0"/>
              </a:spcBef>
              <a:spcAft>
                <a:spcPts val="0"/>
              </a:spcAft>
              <a:buNone/>
            </a:pPr>
            <a:r>
              <a:rPr lang="en" sz="850"/>
              <a:t>At time: 0, process 1 is scheduled until 25</a:t>
            </a:r>
            <a:endParaRPr sz="850"/>
          </a:p>
          <a:p>
            <a:pPr marL="0" lvl="0" indent="0" algn="l" rtl="0">
              <a:lnSpc>
                <a:spcPct val="115000"/>
              </a:lnSpc>
              <a:spcBef>
                <a:spcPts val="0"/>
              </a:spcBef>
              <a:spcAft>
                <a:spcPts val="0"/>
              </a:spcAft>
              <a:buNone/>
            </a:pPr>
            <a:r>
              <a:rPr lang="en" sz="850"/>
              <a:t>At time: 30, process 2 is scheduled until 55</a:t>
            </a:r>
            <a:endParaRPr sz="850"/>
          </a:p>
          <a:p>
            <a:pPr marL="0" lvl="0" indent="0" algn="l" rtl="0">
              <a:lnSpc>
                <a:spcPct val="115000"/>
              </a:lnSpc>
              <a:spcBef>
                <a:spcPts val="0"/>
              </a:spcBef>
              <a:spcAft>
                <a:spcPts val="0"/>
              </a:spcAft>
              <a:buNone/>
            </a:pPr>
            <a:r>
              <a:rPr lang="en" sz="850"/>
              <a:t>At time: 55, process 2 is preempted by process 1</a:t>
            </a:r>
            <a:endParaRPr sz="850"/>
          </a:p>
          <a:p>
            <a:pPr marL="0" lvl="0" indent="0" algn="l" rtl="0">
              <a:lnSpc>
                <a:spcPct val="115000"/>
              </a:lnSpc>
              <a:spcBef>
                <a:spcPts val="0"/>
              </a:spcBef>
              <a:spcAft>
                <a:spcPts val="0"/>
              </a:spcAft>
              <a:buNone/>
            </a:pPr>
            <a:r>
              <a:rPr lang="en" sz="850"/>
              <a:t>At time: 55, process 1 is scheduled until 80</a:t>
            </a:r>
            <a:endParaRPr sz="850"/>
          </a:p>
          <a:p>
            <a:pPr marL="0" lvl="0" indent="0" algn="l" rtl="0">
              <a:lnSpc>
                <a:spcPct val="115000"/>
              </a:lnSpc>
              <a:spcBef>
                <a:spcPts val="0"/>
              </a:spcBef>
              <a:spcAft>
                <a:spcPts val="0"/>
              </a:spcAft>
              <a:buNone/>
            </a:pPr>
            <a:endParaRPr sz="850"/>
          </a:p>
          <a:p>
            <a:pPr marL="0" lvl="0" indent="0" algn="l" rtl="0">
              <a:lnSpc>
                <a:spcPct val="115000"/>
              </a:lnSpc>
              <a:spcBef>
                <a:spcPts val="0"/>
              </a:spcBef>
              <a:spcAft>
                <a:spcPts val="0"/>
              </a:spcAft>
              <a:buNone/>
            </a:pPr>
            <a:endParaRPr sz="850"/>
          </a:p>
          <a:p>
            <a:pPr marL="0" lvl="0" indent="0" algn="l" rtl="0">
              <a:lnSpc>
                <a:spcPct val="115000"/>
              </a:lnSpc>
              <a:spcBef>
                <a:spcPts val="0"/>
              </a:spcBef>
              <a:spcAft>
                <a:spcPts val="0"/>
              </a:spcAft>
              <a:buNone/>
            </a:pPr>
            <a:r>
              <a:rPr lang="en" sz="850"/>
              <a:t>EDF Scheduling Algorithm:</a:t>
            </a:r>
            <a:endParaRPr sz="850"/>
          </a:p>
          <a:p>
            <a:pPr marL="0" lvl="0" indent="0" algn="l" rtl="0">
              <a:lnSpc>
                <a:spcPct val="115000"/>
              </a:lnSpc>
              <a:spcBef>
                <a:spcPts val="0"/>
              </a:spcBef>
              <a:spcAft>
                <a:spcPts val="0"/>
              </a:spcAft>
              <a:buNone/>
            </a:pPr>
            <a:r>
              <a:rPr lang="en" sz="850"/>
              <a:t>At time: 0, process 1 is scheduled until 25</a:t>
            </a:r>
            <a:endParaRPr sz="850"/>
          </a:p>
          <a:p>
            <a:pPr marL="0" lvl="0" indent="0" algn="l" rtl="0">
              <a:lnSpc>
                <a:spcPct val="115000"/>
              </a:lnSpc>
              <a:spcBef>
                <a:spcPts val="0"/>
              </a:spcBef>
              <a:spcAft>
                <a:spcPts val="0"/>
              </a:spcAft>
              <a:buNone/>
            </a:pPr>
            <a:r>
              <a:rPr lang="en" sz="850"/>
              <a:t>At time: 30, process 2 is scheduled until 55</a:t>
            </a:r>
            <a:endParaRPr sz="850"/>
          </a:p>
          <a:p>
            <a:pPr marL="0" lvl="0" indent="0" algn="l" rtl="0">
              <a:lnSpc>
                <a:spcPct val="115000"/>
              </a:lnSpc>
              <a:spcBef>
                <a:spcPts val="0"/>
              </a:spcBef>
              <a:spcAft>
                <a:spcPts val="0"/>
              </a:spcAft>
              <a:buNone/>
            </a:pPr>
            <a:r>
              <a:rPr lang="en" sz="850"/>
              <a:t>At time: 55, process 2 is preempted by process 2</a:t>
            </a:r>
            <a:endParaRPr sz="850"/>
          </a:p>
          <a:p>
            <a:pPr marL="0" lvl="0" indent="0" algn="l" rtl="0">
              <a:lnSpc>
                <a:spcPct val="115000"/>
              </a:lnSpc>
              <a:spcBef>
                <a:spcPts val="0"/>
              </a:spcBef>
              <a:spcAft>
                <a:spcPts val="0"/>
              </a:spcAft>
              <a:buNone/>
            </a:pPr>
            <a:r>
              <a:rPr lang="en" sz="850"/>
              <a:t>At time: 55, process 2 is scheduled until 70</a:t>
            </a:r>
            <a:endParaRPr sz="850"/>
          </a:p>
          <a:p>
            <a:pPr marL="0" lvl="0" indent="0" algn="l" rtl="0">
              <a:lnSpc>
                <a:spcPct val="115000"/>
              </a:lnSpc>
              <a:spcBef>
                <a:spcPts val="0"/>
              </a:spcBef>
              <a:spcAft>
                <a:spcPts val="0"/>
              </a:spcAft>
              <a:buNone/>
            </a:pPr>
            <a:r>
              <a:rPr lang="en" sz="850"/>
              <a:t>At time: 75, process 1 is scheduled until 85</a:t>
            </a:r>
            <a:endParaRPr sz="850"/>
          </a:p>
          <a:p>
            <a:pPr marL="0" lvl="0" indent="0" algn="l" rtl="0">
              <a:lnSpc>
                <a:spcPct val="115000"/>
              </a:lnSpc>
              <a:spcBef>
                <a:spcPts val="0"/>
              </a:spcBef>
              <a:spcAft>
                <a:spcPts val="0"/>
              </a:spcAft>
              <a:buNone/>
            </a:pPr>
            <a:r>
              <a:rPr lang="en" sz="850"/>
              <a:t>At time: 85, process 1 is preempted by process 1</a:t>
            </a:r>
            <a:endParaRPr sz="850"/>
          </a:p>
          <a:p>
            <a:pPr marL="0" lvl="0" indent="0" algn="l" rtl="0">
              <a:lnSpc>
                <a:spcPct val="115000"/>
              </a:lnSpc>
              <a:spcBef>
                <a:spcPts val="0"/>
              </a:spcBef>
              <a:spcAft>
                <a:spcPts val="0"/>
              </a:spcAft>
              <a:buNone/>
            </a:pPr>
            <a:r>
              <a:rPr lang="en" sz="850"/>
              <a:t>At time: 85, process 1 is scheduled until 105</a:t>
            </a:r>
            <a:endParaRPr sz="850"/>
          </a:p>
          <a:p>
            <a:pPr marL="0" lvl="0" indent="0" algn="l" rtl="0">
              <a:lnSpc>
                <a:spcPct val="115000"/>
              </a:lnSpc>
              <a:spcBef>
                <a:spcPts val="0"/>
              </a:spcBef>
              <a:spcAft>
                <a:spcPts val="0"/>
              </a:spcAft>
              <a:buNone/>
            </a:pPr>
            <a:r>
              <a:rPr lang="en" sz="850"/>
              <a:t>At time: 105, process 1 is preempted by process 1</a:t>
            </a:r>
            <a:endParaRPr sz="850"/>
          </a:p>
          <a:p>
            <a:pPr marL="0" lvl="0" indent="0" algn="l" rtl="0">
              <a:lnSpc>
                <a:spcPct val="115000"/>
              </a:lnSpc>
              <a:spcBef>
                <a:spcPts val="0"/>
              </a:spcBef>
              <a:spcAft>
                <a:spcPts val="0"/>
              </a:spcAft>
              <a:buNone/>
            </a:pPr>
            <a:r>
              <a:rPr lang="en" sz="850"/>
              <a:t>At time: 105, process 1 is scheduled until 110</a:t>
            </a:r>
            <a:endParaRPr sz="850"/>
          </a:p>
          <a:p>
            <a:pPr marL="0" lvl="0" indent="0" algn="l" rtl="0">
              <a:lnSpc>
                <a:spcPct val="115000"/>
              </a:lnSpc>
              <a:spcBef>
                <a:spcPts val="0"/>
              </a:spcBef>
              <a:spcAft>
                <a:spcPts val="0"/>
              </a:spcAft>
              <a:buNone/>
            </a:pPr>
            <a:r>
              <a:rPr lang="en" sz="850"/>
              <a:t>At time: 115, process 1 is scheduled until 140</a:t>
            </a:r>
            <a:endParaRPr sz="850"/>
          </a:p>
          <a:p>
            <a:pPr marL="0" lvl="0" indent="0" algn="l" rtl="0">
              <a:lnSpc>
                <a:spcPct val="115000"/>
              </a:lnSpc>
              <a:spcBef>
                <a:spcPts val="0"/>
              </a:spcBef>
              <a:spcAft>
                <a:spcPts val="0"/>
              </a:spcAft>
              <a:buNone/>
            </a:pPr>
            <a:r>
              <a:rPr lang="en" sz="850"/>
              <a:t>At time: 145, process 2 is scheduled until 155</a:t>
            </a:r>
            <a:endParaRPr sz="850"/>
          </a:p>
          <a:p>
            <a:pPr marL="0" lvl="0" indent="0" algn="l" rtl="0">
              <a:lnSpc>
                <a:spcPct val="115000"/>
              </a:lnSpc>
              <a:spcBef>
                <a:spcPts val="0"/>
              </a:spcBef>
              <a:spcAft>
                <a:spcPts val="0"/>
              </a:spcAft>
              <a:buNone/>
            </a:pPr>
            <a:r>
              <a:rPr lang="en" sz="850"/>
              <a:t>At time: 155, process 2 is preempted by process 2</a:t>
            </a:r>
            <a:endParaRPr sz="850"/>
          </a:p>
          <a:p>
            <a:pPr marL="0" lvl="0" indent="0" algn="l" rtl="0">
              <a:lnSpc>
                <a:spcPct val="115000"/>
              </a:lnSpc>
              <a:spcBef>
                <a:spcPts val="0"/>
              </a:spcBef>
              <a:spcAft>
                <a:spcPts val="0"/>
              </a:spcAft>
              <a:buNone/>
            </a:pPr>
            <a:endParaRPr sz="850"/>
          </a:p>
          <a:p>
            <a:pPr marL="0" lvl="0" indent="0" algn="l" rtl="0">
              <a:lnSpc>
                <a:spcPct val="115000"/>
              </a:lnSpc>
              <a:spcBef>
                <a:spcPts val="0"/>
              </a:spcBef>
              <a:spcAft>
                <a:spcPts val="0"/>
              </a:spcAft>
              <a:buNone/>
            </a:pPr>
            <a:endParaRPr sz="850"/>
          </a:p>
          <a:p>
            <a:pPr marL="0" lvl="0" indent="0" algn="l" rtl="0">
              <a:lnSpc>
                <a:spcPct val="115000"/>
              </a:lnSpc>
              <a:spcBef>
                <a:spcPts val="0"/>
              </a:spcBef>
              <a:spcAft>
                <a:spcPts val="0"/>
              </a:spcAft>
              <a:buNone/>
            </a:pPr>
            <a:r>
              <a:rPr lang="en" sz="850"/>
              <a:t>DM Scheduling Algorithm:</a:t>
            </a:r>
            <a:endParaRPr sz="850"/>
          </a:p>
          <a:p>
            <a:pPr marL="0" lvl="0" indent="0" algn="l" rtl="0">
              <a:lnSpc>
                <a:spcPct val="115000"/>
              </a:lnSpc>
              <a:spcBef>
                <a:spcPts val="0"/>
              </a:spcBef>
              <a:spcAft>
                <a:spcPts val="0"/>
              </a:spcAft>
              <a:buNone/>
            </a:pPr>
            <a:r>
              <a:rPr lang="en" sz="850"/>
              <a:t>At time: 0, process 1 is scheduled until 25</a:t>
            </a:r>
            <a:endParaRPr sz="850"/>
          </a:p>
          <a:p>
            <a:pPr marL="0" lvl="0" indent="0" algn="l" rtl="0">
              <a:lnSpc>
                <a:spcPct val="115000"/>
              </a:lnSpc>
              <a:spcBef>
                <a:spcPts val="0"/>
              </a:spcBef>
              <a:spcAft>
                <a:spcPts val="0"/>
              </a:spcAft>
              <a:buNone/>
            </a:pPr>
            <a:r>
              <a:rPr lang="en" sz="850"/>
              <a:t>At time: 30, process 2 is scheduled until 55</a:t>
            </a:r>
            <a:endParaRPr sz="850"/>
          </a:p>
          <a:p>
            <a:pPr marL="0" lvl="0" indent="0" algn="l" rtl="0">
              <a:lnSpc>
                <a:spcPct val="115000"/>
              </a:lnSpc>
              <a:spcBef>
                <a:spcPts val="0"/>
              </a:spcBef>
              <a:spcAft>
                <a:spcPts val="0"/>
              </a:spcAft>
              <a:buNone/>
            </a:pPr>
            <a:r>
              <a:rPr lang="en" sz="850"/>
              <a:t>At time: 55, process 2 is preempted by process 1</a:t>
            </a:r>
            <a:endParaRPr sz="850"/>
          </a:p>
          <a:p>
            <a:pPr marL="0" lvl="0" indent="0" algn="l" rtl="0">
              <a:lnSpc>
                <a:spcPct val="115000"/>
              </a:lnSpc>
              <a:spcBef>
                <a:spcPts val="0"/>
              </a:spcBef>
              <a:spcAft>
                <a:spcPts val="0"/>
              </a:spcAft>
              <a:buNone/>
            </a:pPr>
            <a:r>
              <a:rPr lang="en" sz="850"/>
              <a:t>At time: 55, process 1 is scheduled until 80</a:t>
            </a:r>
            <a:endParaRPr sz="850"/>
          </a:p>
        </p:txBody>
      </p:sp>
      <p:sp>
        <p:nvSpPr>
          <p:cNvPr id="201" name="Google Shape;201;p26"/>
          <p:cNvSpPr txBox="1"/>
          <p:nvPr/>
        </p:nvSpPr>
        <p:spPr>
          <a:xfrm>
            <a:off x="154925" y="2520100"/>
            <a:ext cx="5949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a:latin typeface="Roboto"/>
                <a:ea typeface="Roboto"/>
                <a:cs typeface="Roboto"/>
                <a:sym typeface="Roboto"/>
              </a:rPr>
              <a:t>./sim &lt;input</a:t>
            </a:r>
            <a:endParaRPr sz="1000" b="1">
              <a:latin typeface="Roboto"/>
              <a:ea typeface="Roboto"/>
              <a:cs typeface="Roboto"/>
              <a:sym typeface="Roboto"/>
            </a:endParaRPr>
          </a:p>
        </p:txBody>
      </p:sp>
      <p:sp>
        <p:nvSpPr>
          <p:cNvPr id="202" name="Google Shape;202;p26"/>
          <p:cNvSpPr txBox="1"/>
          <p:nvPr/>
        </p:nvSpPr>
        <p:spPr>
          <a:xfrm>
            <a:off x="3072000" y="453050"/>
            <a:ext cx="5949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a:latin typeface="Roboto"/>
                <a:ea typeface="Roboto"/>
                <a:cs typeface="Roboto"/>
                <a:sym typeface="Roboto"/>
              </a:rPr>
              <a:t>./sim -v &lt;input</a:t>
            </a:r>
            <a:endParaRPr sz="1000" b="1">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7"/>
          <p:cNvSpPr txBox="1">
            <a:spLocks noGrp="1"/>
          </p:cNvSpPr>
          <p:nvPr>
            <p:ph type="title"/>
          </p:nvPr>
        </p:nvSpPr>
        <p:spPr>
          <a:xfrm>
            <a:off x="187450" y="62150"/>
            <a:ext cx="24861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Class example </a:t>
            </a:r>
            <a:endParaRPr/>
          </a:p>
        </p:txBody>
      </p:sp>
      <p:sp>
        <p:nvSpPr>
          <p:cNvPr id="208" name="Google Shape;208;p27"/>
          <p:cNvSpPr txBox="1"/>
          <p:nvPr/>
        </p:nvSpPr>
        <p:spPr>
          <a:xfrm>
            <a:off x="2673550" y="165950"/>
            <a:ext cx="7156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Roboto"/>
                <a:ea typeface="Roboto"/>
                <a:cs typeface="Roboto"/>
                <a:sym typeface="Roboto"/>
              </a:rPr>
              <a:t>Results of Simulation when </a:t>
            </a:r>
            <a:r>
              <a:rPr lang="en" i="1">
                <a:solidFill>
                  <a:schemeClr val="dk1"/>
                </a:solidFill>
                <a:latin typeface="Roboto"/>
                <a:ea typeface="Roboto"/>
                <a:cs typeface="Roboto"/>
                <a:sym typeface="Roboto"/>
              </a:rPr>
              <a:t>arrival_time = 2, 3 </a:t>
            </a:r>
            <a:r>
              <a:rPr lang="en">
                <a:solidFill>
                  <a:schemeClr val="dk1"/>
                </a:solidFill>
                <a:latin typeface="Roboto"/>
                <a:ea typeface="Roboto"/>
                <a:cs typeface="Roboto"/>
                <a:sym typeface="Roboto"/>
              </a:rPr>
              <a:t> and </a:t>
            </a:r>
            <a:r>
              <a:rPr lang="en" i="1">
                <a:solidFill>
                  <a:schemeClr val="dk1"/>
                </a:solidFill>
                <a:latin typeface="Roboto"/>
                <a:ea typeface="Roboto"/>
                <a:cs typeface="Roboto"/>
                <a:sym typeface="Roboto"/>
              </a:rPr>
              <a:t>process_switch = 0</a:t>
            </a:r>
            <a:endParaRPr i="1">
              <a:solidFill>
                <a:schemeClr val="dk1"/>
              </a:solidFill>
              <a:latin typeface="Roboto"/>
              <a:ea typeface="Roboto"/>
              <a:cs typeface="Roboto"/>
              <a:sym typeface="Roboto"/>
            </a:endParaRPr>
          </a:p>
        </p:txBody>
      </p:sp>
      <p:sp>
        <p:nvSpPr>
          <p:cNvPr id="209" name="Google Shape;209;p27"/>
          <p:cNvSpPr txBox="1"/>
          <p:nvPr/>
        </p:nvSpPr>
        <p:spPr>
          <a:xfrm>
            <a:off x="174775" y="593750"/>
            <a:ext cx="1068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Input: </a:t>
            </a:r>
            <a:endParaRPr/>
          </a:p>
        </p:txBody>
      </p:sp>
      <p:sp>
        <p:nvSpPr>
          <p:cNvPr id="210" name="Google Shape;210;p27"/>
          <p:cNvSpPr txBox="1"/>
          <p:nvPr/>
        </p:nvSpPr>
        <p:spPr>
          <a:xfrm>
            <a:off x="6145832" y="1079854"/>
            <a:ext cx="30000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Roboto"/>
                <a:ea typeface="Roboto"/>
                <a:cs typeface="Roboto"/>
                <a:sym typeface="Roboto"/>
              </a:rPr>
              <a:t>Analysis: </a:t>
            </a:r>
            <a:endParaRPr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 dirty="0">
                <a:latin typeface="Roboto"/>
                <a:ea typeface="Roboto"/>
                <a:cs typeface="Roboto"/>
                <a:sym typeface="Roboto"/>
              </a:rPr>
              <a:t>Once again, EDF was the only one that produced a feasible schedule</a:t>
            </a:r>
            <a:endParaRPr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 dirty="0">
                <a:latin typeface="Roboto"/>
                <a:ea typeface="Roboto"/>
                <a:cs typeface="Roboto"/>
                <a:sym typeface="Roboto"/>
              </a:rPr>
              <a:t>CPU Utilization stayed about the same</a:t>
            </a:r>
            <a:endParaRPr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 dirty="0">
                <a:latin typeface="Roboto"/>
                <a:ea typeface="Roboto"/>
                <a:cs typeface="Roboto"/>
                <a:sym typeface="Roboto"/>
              </a:rPr>
              <a:t>It took EDF a bit longer to finish since arrival times increased </a:t>
            </a:r>
            <a:endParaRPr dirty="0"/>
          </a:p>
        </p:txBody>
      </p:sp>
      <p:pic>
        <p:nvPicPr>
          <p:cNvPr id="211" name="Google Shape;211;p27"/>
          <p:cNvPicPr preferRelativeResize="0"/>
          <p:nvPr/>
        </p:nvPicPr>
        <p:blipFill>
          <a:blip r:embed="rId3">
            <a:alphaModFix/>
          </a:blip>
          <a:stretch>
            <a:fillRect/>
          </a:stretch>
        </p:blipFill>
        <p:spPr>
          <a:xfrm>
            <a:off x="121425" y="950125"/>
            <a:ext cx="1390650" cy="952500"/>
          </a:xfrm>
          <a:prstGeom prst="rect">
            <a:avLst/>
          </a:prstGeom>
          <a:noFill/>
          <a:ln>
            <a:noFill/>
          </a:ln>
        </p:spPr>
      </p:pic>
      <p:pic>
        <p:nvPicPr>
          <p:cNvPr id="212" name="Google Shape;212;p27"/>
          <p:cNvPicPr preferRelativeResize="0"/>
          <p:nvPr/>
        </p:nvPicPr>
        <p:blipFill>
          <a:blip r:embed="rId4">
            <a:alphaModFix/>
          </a:blip>
          <a:stretch>
            <a:fillRect/>
          </a:stretch>
        </p:blipFill>
        <p:spPr>
          <a:xfrm>
            <a:off x="121425" y="2496975"/>
            <a:ext cx="2802975" cy="1554200"/>
          </a:xfrm>
          <a:prstGeom prst="rect">
            <a:avLst/>
          </a:prstGeom>
          <a:noFill/>
          <a:ln>
            <a:noFill/>
          </a:ln>
        </p:spPr>
      </p:pic>
      <p:sp>
        <p:nvSpPr>
          <p:cNvPr id="213" name="Google Shape;213;p27"/>
          <p:cNvSpPr txBox="1"/>
          <p:nvPr/>
        </p:nvSpPr>
        <p:spPr>
          <a:xfrm>
            <a:off x="174775" y="2096775"/>
            <a:ext cx="5949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a:latin typeface="Roboto"/>
                <a:ea typeface="Roboto"/>
                <a:cs typeface="Roboto"/>
                <a:sym typeface="Roboto"/>
              </a:rPr>
              <a:t>./sim &lt;input</a:t>
            </a:r>
            <a:endParaRPr sz="1000" b="1">
              <a:latin typeface="Roboto"/>
              <a:ea typeface="Roboto"/>
              <a:cs typeface="Roboto"/>
              <a:sym typeface="Roboto"/>
            </a:endParaRPr>
          </a:p>
        </p:txBody>
      </p:sp>
      <p:sp>
        <p:nvSpPr>
          <p:cNvPr id="214" name="Google Shape;214;p27"/>
          <p:cNvSpPr txBox="1"/>
          <p:nvPr/>
        </p:nvSpPr>
        <p:spPr>
          <a:xfrm>
            <a:off x="2582100" y="82400"/>
            <a:ext cx="5949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000" b="1">
              <a:latin typeface="Roboto"/>
              <a:ea typeface="Roboto"/>
              <a:cs typeface="Roboto"/>
              <a:sym typeface="Roboto"/>
            </a:endParaRPr>
          </a:p>
        </p:txBody>
      </p:sp>
      <p:sp>
        <p:nvSpPr>
          <p:cNvPr id="215" name="Google Shape;215;p27"/>
          <p:cNvSpPr txBox="1"/>
          <p:nvPr/>
        </p:nvSpPr>
        <p:spPr>
          <a:xfrm>
            <a:off x="2754350" y="963200"/>
            <a:ext cx="3076500" cy="1340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550"/>
              <a:t>Rate Monotonic Scheduling Algorithm(RM):</a:t>
            </a:r>
            <a:endParaRPr sz="550"/>
          </a:p>
          <a:p>
            <a:pPr marL="0" lvl="0" indent="0" algn="l" rtl="0">
              <a:lnSpc>
                <a:spcPct val="115000"/>
              </a:lnSpc>
              <a:spcBef>
                <a:spcPts val="0"/>
              </a:spcBef>
              <a:spcAft>
                <a:spcPts val="0"/>
              </a:spcAft>
              <a:buNone/>
            </a:pPr>
            <a:r>
              <a:rPr lang="en" sz="550"/>
              <a:t>At time: 2, process 1 is scheduled until 3</a:t>
            </a:r>
            <a:endParaRPr sz="550"/>
          </a:p>
          <a:p>
            <a:pPr marL="0" lvl="0" indent="0" algn="l" rtl="0">
              <a:lnSpc>
                <a:spcPct val="115000"/>
              </a:lnSpc>
              <a:spcBef>
                <a:spcPts val="0"/>
              </a:spcBef>
              <a:spcAft>
                <a:spcPts val="0"/>
              </a:spcAft>
              <a:buNone/>
            </a:pPr>
            <a:r>
              <a:rPr lang="en" sz="550"/>
              <a:t>At time: 3, process 1 is preempted by process 1</a:t>
            </a:r>
            <a:endParaRPr sz="550"/>
          </a:p>
          <a:p>
            <a:pPr marL="0" lvl="0" indent="0" algn="l" rtl="0">
              <a:lnSpc>
                <a:spcPct val="115000"/>
              </a:lnSpc>
              <a:spcBef>
                <a:spcPts val="0"/>
              </a:spcBef>
              <a:spcAft>
                <a:spcPts val="0"/>
              </a:spcAft>
              <a:buNone/>
            </a:pPr>
            <a:r>
              <a:rPr lang="en" sz="550"/>
              <a:t>At time: 3, process 1 is scheduled until 27</a:t>
            </a:r>
            <a:endParaRPr sz="550"/>
          </a:p>
          <a:p>
            <a:pPr marL="0" lvl="0" indent="0" algn="l" rtl="0">
              <a:lnSpc>
                <a:spcPct val="115000"/>
              </a:lnSpc>
              <a:spcBef>
                <a:spcPts val="0"/>
              </a:spcBef>
              <a:spcAft>
                <a:spcPts val="0"/>
              </a:spcAft>
              <a:buNone/>
            </a:pPr>
            <a:r>
              <a:rPr lang="en" sz="550"/>
              <a:t>At time: 27, process 2 is scheduled until 52</a:t>
            </a:r>
            <a:endParaRPr sz="550"/>
          </a:p>
          <a:p>
            <a:pPr marL="0" lvl="0" indent="0" algn="l" rtl="0">
              <a:lnSpc>
                <a:spcPct val="115000"/>
              </a:lnSpc>
              <a:spcBef>
                <a:spcPts val="0"/>
              </a:spcBef>
              <a:spcAft>
                <a:spcPts val="0"/>
              </a:spcAft>
              <a:buNone/>
            </a:pPr>
            <a:r>
              <a:rPr lang="en" sz="550"/>
              <a:t>At time: 52, process 2 is preempted by process 1</a:t>
            </a:r>
            <a:endParaRPr sz="550"/>
          </a:p>
          <a:p>
            <a:pPr marL="0" lvl="0" indent="0" algn="l" rtl="0">
              <a:lnSpc>
                <a:spcPct val="115000"/>
              </a:lnSpc>
              <a:spcBef>
                <a:spcPts val="0"/>
              </a:spcBef>
              <a:spcAft>
                <a:spcPts val="0"/>
              </a:spcAft>
              <a:buNone/>
            </a:pPr>
            <a:r>
              <a:rPr lang="en" sz="550"/>
              <a:t>At time: 52, process 1 is scheduled until 77</a:t>
            </a:r>
            <a:endParaRPr sz="550"/>
          </a:p>
          <a:p>
            <a:pPr marL="0" lvl="0" indent="0" algn="l" rtl="0">
              <a:lnSpc>
                <a:spcPct val="115000"/>
              </a:lnSpc>
              <a:spcBef>
                <a:spcPts val="0"/>
              </a:spcBef>
              <a:spcAft>
                <a:spcPts val="0"/>
              </a:spcAft>
              <a:buNone/>
            </a:pPr>
            <a:r>
              <a:rPr lang="en" sz="550"/>
              <a:t>At time: 77, process 2 is scheduled until 83</a:t>
            </a:r>
            <a:endParaRPr sz="550"/>
          </a:p>
          <a:p>
            <a:pPr marL="0" lvl="0" indent="0" algn="l" rtl="0">
              <a:lnSpc>
                <a:spcPct val="115000"/>
              </a:lnSpc>
              <a:spcBef>
                <a:spcPts val="0"/>
              </a:spcBef>
              <a:spcAft>
                <a:spcPts val="0"/>
              </a:spcAft>
              <a:buNone/>
            </a:pPr>
            <a:r>
              <a:rPr lang="en" sz="550"/>
              <a:t>At time: 83, process 2 is preempted by process 2</a:t>
            </a:r>
            <a:endParaRPr sz="550"/>
          </a:p>
          <a:p>
            <a:pPr marL="0" lvl="0" indent="0" algn="l" rtl="0">
              <a:lnSpc>
                <a:spcPct val="115000"/>
              </a:lnSpc>
              <a:spcBef>
                <a:spcPts val="0"/>
              </a:spcBef>
              <a:spcAft>
                <a:spcPts val="0"/>
              </a:spcAft>
              <a:buNone/>
            </a:pPr>
            <a:r>
              <a:rPr lang="en" sz="550"/>
              <a:t>At time: 83, process 2 is scheduled until 102</a:t>
            </a:r>
            <a:endParaRPr sz="550"/>
          </a:p>
          <a:p>
            <a:pPr marL="0" lvl="0" indent="0" algn="l" rtl="0">
              <a:lnSpc>
                <a:spcPct val="115000"/>
              </a:lnSpc>
              <a:spcBef>
                <a:spcPts val="0"/>
              </a:spcBef>
              <a:spcAft>
                <a:spcPts val="0"/>
              </a:spcAft>
              <a:buNone/>
            </a:pPr>
            <a:r>
              <a:rPr lang="en" sz="550"/>
              <a:t>At time: 102, process 2 is preempted by process 1</a:t>
            </a:r>
            <a:endParaRPr sz="550"/>
          </a:p>
          <a:p>
            <a:pPr marL="0" lvl="0" indent="0" algn="l" rtl="0">
              <a:lnSpc>
                <a:spcPct val="115000"/>
              </a:lnSpc>
              <a:spcBef>
                <a:spcPts val="0"/>
              </a:spcBef>
              <a:spcAft>
                <a:spcPts val="0"/>
              </a:spcAft>
              <a:buNone/>
            </a:pPr>
            <a:r>
              <a:rPr lang="en" sz="550"/>
              <a:t>At time: 102, process 1 is scheduled until 127</a:t>
            </a:r>
            <a:endParaRPr sz="550"/>
          </a:p>
        </p:txBody>
      </p:sp>
      <p:sp>
        <p:nvSpPr>
          <p:cNvPr id="216" name="Google Shape;216;p27"/>
          <p:cNvSpPr txBox="1"/>
          <p:nvPr/>
        </p:nvSpPr>
        <p:spPr>
          <a:xfrm>
            <a:off x="2633725" y="51650"/>
            <a:ext cx="120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217" name="Google Shape;217;p27"/>
          <p:cNvSpPr txBox="1"/>
          <p:nvPr/>
        </p:nvSpPr>
        <p:spPr>
          <a:xfrm>
            <a:off x="4341875" y="723000"/>
            <a:ext cx="1844700" cy="369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a:p>
            <a:pPr marL="0" lvl="0" indent="0" algn="l" rtl="0">
              <a:lnSpc>
                <a:spcPct val="115000"/>
              </a:lnSpc>
              <a:spcBef>
                <a:spcPts val="0"/>
              </a:spcBef>
              <a:spcAft>
                <a:spcPts val="0"/>
              </a:spcAft>
              <a:buNone/>
            </a:pPr>
            <a:r>
              <a:rPr lang="en" sz="550"/>
              <a:t>EDF Scheduling Algorithm:</a:t>
            </a:r>
            <a:endParaRPr sz="550"/>
          </a:p>
          <a:p>
            <a:pPr marL="0" lvl="0" indent="0" algn="l" rtl="0">
              <a:lnSpc>
                <a:spcPct val="115000"/>
              </a:lnSpc>
              <a:spcBef>
                <a:spcPts val="0"/>
              </a:spcBef>
              <a:spcAft>
                <a:spcPts val="0"/>
              </a:spcAft>
              <a:buNone/>
            </a:pPr>
            <a:r>
              <a:rPr lang="en" sz="550"/>
              <a:t>At time: 2, process 1 is scheduled until 3</a:t>
            </a:r>
            <a:endParaRPr sz="550"/>
          </a:p>
          <a:p>
            <a:pPr marL="0" lvl="0" indent="0" algn="l" rtl="0">
              <a:lnSpc>
                <a:spcPct val="115000"/>
              </a:lnSpc>
              <a:spcBef>
                <a:spcPts val="0"/>
              </a:spcBef>
              <a:spcAft>
                <a:spcPts val="0"/>
              </a:spcAft>
              <a:buNone/>
            </a:pPr>
            <a:r>
              <a:rPr lang="en" sz="550"/>
              <a:t>At time: 3, process 1 is preempted by process 1</a:t>
            </a:r>
            <a:endParaRPr sz="550"/>
          </a:p>
          <a:p>
            <a:pPr marL="0" lvl="0" indent="0" algn="l" rtl="0">
              <a:lnSpc>
                <a:spcPct val="115000"/>
              </a:lnSpc>
              <a:spcBef>
                <a:spcPts val="0"/>
              </a:spcBef>
              <a:spcAft>
                <a:spcPts val="0"/>
              </a:spcAft>
              <a:buNone/>
            </a:pPr>
            <a:r>
              <a:rPr lang="en" sz="550"/>
              <a:t>At time: 3, process 1 is scheduled until 27</a:t>
            </a:r>
            <a:endParaRPr sz="550"/>
          </a:p>
          <a:p>
            <a:pPr marL="0" lvl="0" indent="0" algn="l" rtl="0">
              <a:lnSpc>
                <a:spcPct val="115000"/>
              </a:lnSpc>
              <a:spcBef>
                <a:spcPts val="0"/>
              </a:spcBef>
              <a:spcAft>
                <a:spcPts val="0"/>
              </a:spcAft>
              <a:buNone/>
            </a:pPr>
            <a:r>
              <a:rPr lang="en" sz="550"/>
              <a:t>At time: 27, process 2 is scheduled until 52</a:t>
            </a:r>
            <a:endParaRPr sz="550"/>
          </a:p>
          <a:p>
            <a:pPr marL="0" lvl="0" indent="0" algn="l" rtl="0">
              <a:lnSpc>
                <a:spcPct val="115000"/>
              </a:lnSpc>
              <a:spcBef>
                <a:spcPts val="0"/>
              </a:spcBef>
              <a:spcAft>
                <a:spcPts val="0"/>
              </a:spcAft>
              <a:buNone/>
            </a:pPr>
            <a:r>
              <a:rPr lang="en" sz="550"/>
              <a:t>At time: 52, process 2 is preempted by process 2</a:t>
            </a:r>
            <a:endParaRPr sz="550"/>
          </a:p>
          <a:p>
            <a:pPr marL="0" lvl="0" indent="0" algn="l" rtl="0">
              <a:lnSpc>
                <a:spcPct val="115000"/>
              </a:lnSpc>
              <a:spcBef>
                <a:spcPts val="0"/>
              </a:spcBef>
              <a:spcAft>
                <a:spcPts val="0"/>
              </a:spcAft>
              <a:buNone/>
            </a:pPr>
            <a:r>
              <a:rPr lang="en" sz="550"/>
              <a:t>At time: 52, process 2 is scheduled until 62</a:t>
            </a:r>
            <a:endParaRPr sz="550"/>
          </a:p>
          <a:p>
            <a:pPr marL="0" lvl="0" indent="0" algn="l" rtl="0">
              <a:lnSpc>
                <a:spcPct val="115000"/>
              </a:lnSpc>
              <a:spcBef>
                <a:spcPts val="0"/>
              </a:spcBef>
              <a:spcAft>
                <a:spcPts val="0"/>
              </a:spcAft>
              <a:buNone/>
            </a:pPr>
            <a:r>
              <a:rPr lang="en" sz="550"/>
              <a:t>At time: 62, process 1 is scheduled until 83</a:t>
            </a:r>
            <a:endParaRPr sz="550"/>
          </a:p>
          <a:p>
            <a:pPr marL="0" lvl="0" indent="0" algn="l" rtl="0">
              <a:lnSpc>
                <a:spcPct val="115000"/>
              </a:lnSpc>
              <a:spcBef>
                <a:spcPts val="0"/>
              </a:spcBef>
              <a:spcAft>
                <a:spcPts val="0"/>
              </a:spcAft>
              <a:buNone/>
            </a:pPr>
            <a:r>
              <a:rPr lang="en" sz="550"/>
              <a:t>At time: 83, process 1 is preempted by process 1</a:t>
            </a:r>
            <a:endParaRPr sz="550"/>
          </a:p>
          <a:p>
            <a:pPr marL="0" lvl="0" indent="0" algn="l" rtl="0">
              <a:lnSpc>
                <a:spcPct val="115000"/>
              </a:lnSpc>
              <a:spcBef>
                <a:spcPts val="0"/>
              </a:spcBef>
              <a:spcAft>
                <a:spcPts val="0"/>
              </a:spcAft>
              <a:buNone/>
            </a:pPr>
            <a:r>
              <a:rPr lang="en" sz="550"/>
              <a:t>At time: 83, process 1 is scheduled until 87</a:t>
            </a:r>
            <a:endParaRPr sz="550"/>
          </a:p>
          <a:p>
            <a:pPr marL="0" lvl="0" indent="0" algn="l" rtl="0">
              <a:lnSpc>
                <a:spcPct val="115000"/>
              </a:lnSpc>
              <a:spcBef>
                <a:spcPts val="0"/>
              </a:spcBef>
              <a:spcAft>
                <a:spcPts val="0"/>
              </a:spcAft>
              <a:buNone/>
            </a:pPr>
            <a:r>
              <a:rPr lang="en" sz="550"/>
              <a:t>At time: 87, process 2 is scheduled until 102</a:t>
            </a:r>
            <a:endParaRPr sz="550"/>
          </a:p>
          <a:p>
            <a:pPr marL="0" lvl="0" indent="0" algn="l" rtl="0">
              <a:lnSpc>
                <a:spcPct val="115000"/>
              </a:lnSpc>
              <a:spcBef>
                <a:spcPts val="0"/>
              </a:spcBef>
              <a:spcAft>
                <a:spcPts val="0"/>
              </a:spcAft>
              <a:buNone/>
            </a:pPr>
            <a:r>
              <a:rPr lang="en" sz="550"/>
              <a:t>At time: 102, process 2 is preempted by process 2</a:t>
            </a:r>
            <a:endParaRPr sz="550"/>
          </a:p>
          <a:p>
            <a:pPr marL="0" lvl="0" indent="0" algn="l" rtl="0">
              <a:lnSpc>
                <a:spcPct val="115000"/>
              </a:lnSpc>
              <a:spcBef>
                <a:spcPts val="0"/>
              </a:spcBef>
              <a:spcAft>
                <a:spcPts val="0"/>
              </a:spcAft>
              <a:buNone/>
            </a:pPr>
            <a:r>
              <a:rPr lang="en" sz="550"/>
              <a:t>At time: 102, process 2 is scheduled until 122</a:t>
            </a:r>
            <a:endParaRPr sz="550"/>
          </a:p>
          <a:p>
            <a:pPr marL="0" lvl="0" indent="0" algn="l" rtl="0">
              <a:lnSpc>
                <a:spcPct val="115000"/>
              </a:lnSpc>
              <a:spcBef>
                <a:spcPts val="0"/>
              </a:spcBef>
              <a:spcAft>
                <a:spcPts val="0"/>
              </a:spcAft>
              <a:buNone/>
            </a:pPr>
            <a:r>
              <a:rPr lang="en" sz="550"/>
              <a:t>At time: 122, process 1 is scheduled until 147</a:t>
            </a:r>
            <a:endParaRPr sz="550"/>
          </a:p>
          <a:p>
            <a:pPr marL="0" lvl="0" indent="0" algn="l" rtl="0">
              <a:lnSpc>
                <a:spcPct val="115000"/>
              </a:lnSpc>
              <a:spcBef>
                <a:spcPts val="0"/>
              </a:spcBef>
              <a:spcAft>
                <a:spcPts val="0"/>
              </a:spcAft>
              <a:buNone/>
            </a:pPr>
            <a:r>
              <a:rPr lang="en" sz="550"/>
              <a:t>At time: 152, process 1 is scheduled until 163</a:t>
            </a:r>
            <a:endParaRPr sz="550"/>
          </a:p>
          <a:p>
            <a:pPr marL="0" lvl="0" indent="0" algn="l" rtl="0">
              <a:lnSpc>
                <a:spcPct val="115000"/>
              </a:lnSpc>
              <a:spcBef>
                <a:spcPts val="0"/>
              </a:spcBef>
              <a:spcAft>
                <a:spcPts val="0"/>
              </a:spcAft>
              <a:buNone/>
            </a:pPr>
            <a:r>
              <a:rPr lang="en" sz="550"/>
              <a:t>At time: 163, process 1 is preempted by process 1</a:t>
            </a:r>
            <a:endParaRPr sz="550"/>
          </a:p>
          <a:p>
            <a:pPr marL="0" lvl="0" indent="0" algn="l" rtl="0">
              <a:lnSpc>
                <a:spcPct val="115000"/>
              </a:lnSpc>
              <a:spcBef>
                <a:spcPts val="0"/>
              </a:spcBef>
              <a:spcAft>
                <a:spcPts val="0"/>
              </a:spcAft>
              <a:buNone/>
            </a:pPr>
            <a:r>
              <a:rPr lang="en" sz="550"/>
              <a:t>At time: 163, process 1 is scheduled until 177</a:t>
            </a:r>
            <a:endParaRPr sz="550"/>
          </a:p>
          <a:p>
            <a:pPr marL="0" lvl="0" indent="0" algn="l" rtl="0">
              <a:lnSpc>
                <a:spcPct val="115000"/>
              </a:lnSpc>
              <a:spcBef>
                <a:spcPts val="0"/>
              </a:spcBef>
              <a:spcAft>
                <a:spcPts val="0"/>
              </a:spcAft>
              <a:buNone/>
            </a:pPr>
            <a:r>
              <a:rPr lang="en" sz="550"/>
              <a:t>At time: 177, process 2 is scheduled until 202</a:t>
            </a:r>
            <a:endParaRPr sz="550"/>
          </a:p>
          <a:p>
            <a:pPr marL="0" lvl="0" indent="0" algn="l" rtl="0">
              <a:lnSpc>
                <a:spcPct val="115000"/>
              </a:lnSpc>
              <a:spcBef>
                <a:spcPts val="0"/>
              </a:spcBef>
              <a:spcAft>
                <a:spcPts val="0"/>
              </a:spcAft>
              <a:buNone/>
            </a:pPr>
            <a:r>
              <a:rPr lang="en" sz="550"/>
              <a:t>At time: 202, process 2 is preempted by process 2</a:t>
            </a:r>
            <a:endParaRPr sz="550"/>
          </a:p>
          <a:p>
            <a:pPr marL="0" lvl="0" indent="0" algn="l" rtl="0">
              <a:lnSpc>
                <a:spcPct val="115000"/>
              </a:lnSpc>
              <a:spcBef>
                <a:spcPts val="0"/>
              </a:spcBef>
              <a:spcAft>
                <a:spcPts val="0"/>
              </a:spcAft>
              <a:buNone/>
            </a:pPr>
            <a:r>
              <a:rPr lang="en" sz="550"/>
              <a:t>At time: 202, process 2 is scheduled until 212</a:t>
            </a:r>
            <a:endParaRPr sz="550"/>
          </a:p>
          <a:p>
            <a:pPr marL="0" lvl="0" indent="0" algn="l" rtl="0">
              <a:lnSpc>
                <a:spcPct val="115000"/>
              </a:lnSpc>
              <a:spcBef>
                <a:spcPts val="0"/>
              </a:spcBef>
              <a:spcAft>
                <a:spcPts val="0"/>
              </a:spcAft>
              <a:buNone/>
            </a:pPr>
            <a:r>
              <a:rPr lang="en" sz="550"/>
              <a:t>At time: 212, process 1 is scheduled until 237</a:t>
            </a:r>
            <a:endParaRPr sz="550"/>
          </a:p>
          <a:p>
            <a:pPr marL="0" lvl="0" indent="0" algn="l" rtl="0">
              <a:lnSpc>
                <a:spcPct val="115000"/>
              </a:lnSpc>
              <a:spcBef>
                <a:spcPts val="0"/>
              </a:spcBef>
              <a:spcAft>
                <a:spcPts val="0"/>
              </a:spcAft>
              <a:buNone/>
            </a:pPr>
            <a:r>
              <a:rPr lang="en" sz="550"/>
              <a:t>At time: 243, process 2 is scheduled until 252</a:t>
            </a:r>
            <a:endParaRPr sz="550"/>
          </a:p>
          <a:p>
            <a:pPr marL="0" lvl="0" indent="0" algn="l" rtl="0">
              <a:lnSpc>
                <a:spcPct val="115000"/>
              </a:lnSpc>
              <a:spcBef>
                <a:spcPts val="0"/>
              </a:spcBef>
              <a:spcAft>
                <a:spcPts val="0"/>
              </a:spcAft>
              <a:buNone/>
            </a:pPr>
            <a:r>
              <a:rPr lang="en" sz="550"/>
              <a:t>At time: 252, process 2 is preempted by process 2</a:t>
            </a:r>
            <a:endParaRPr sz="550"/>
          </a:p>
          <a:p>
            <a:pPr marL="0" lvl="0" indent="0" algn="l" rtl="0">
              <a:lnSpc>
                <a:spcPct val="115000"/>
              </a:lnSpc>
              <a:spcBef>
                <a:spcPts val="0"/>
              </a:spcBef>
              <a:spcAft>
                <a:spcPts val="0"/>
              </a:spcAft>
              <a:buNone/>
            </a:pPr>
            <a:r>
              <a:rPr lang="en" sz="550"/>
              <a:t>At time: 252, process 2 is scheduled until 278</a:t>
            </a:r>
            <a:endParaRPr sz="550"/>
          </a:p>
          <a:p>
            <a:pPr marL="0" lvl="0" indent="0" algn="l" rtl="0">
              <a:lnSpc>
                <a:spcPct val="115000"/>
              </a:lnSpc>
              <a:spcBef>
                <a:spcPts val="0"/>
              </a:spcBef>
              <a:spcAft>
                <a:spcPts val="0"/>
              </a:spcAft>
              <a:buNone/>
            </a:pPr>
            <a:r>
              <a:rPr lang="en" sz="550"/>
              <a:t>At time: 278, process 1 is scheduled until 302</a:t>
            </a:r>
            <a:endParaRPr sz="550"/>
          </a:p>
          <a:p>
            <a:pPr marL="0" lvl="0" indent="0" algn="l" rtl="0">
              <a:lnSpc>
                <a:spcPct val="115000"/>
              </a:lnSpc>
              <a:spcBef>
                <a:spcPts val="0"/>
              </a:spcBef>
              <a:spcAft>
                <a:spcPts val="0"/>
              </a:spcAft>
              <a:buNone/>
            </a:pPr>
            <a:r>
              <a:rPr lang="en" sz="550"/>
              <a:t>At time: 302, process 1 is preempted by process 1</a:t>
            </a:r>
            <a:endParaRPr sz="550"/>
          </a:p>
          <a:p>
            <a:pPr marL="0" lvl="0" indent="0" algn="l" rtl="0">
              <a:lnSpc>
                <a:spcPct val="115000"/>
              </a:lnSpc>
              <a:spcBef>
                <a:spcPts val="0"/>
              </a:spcBef>
              <a:spcAft>
                <a:spcPts val="0"/>
              </a:spcAft>
              <a:buNone/>
            </a:pPr>
            <a:r>
              <a:rPr lang="en" sz="550"/>
              <a:t>At time: 302, process 1 is scheduled until 303</a:t>
            </a:r>
            <a:endParaRPr sz="550"/>
          </a:p>
          <a:p>
            <a:pPr marL="0" lvl="0" indent="0" algn="l" rtl="0">
              <a:lnSpc>
                <a:spcPct val="115000"/>
              </a:lnSpc>
              <a:spcBef>
                <a:spcPts val="0"/>
              </a:spcBef>
              <a:spcAft>
                <a:spcPts val="0"/>
              </a:spcAft>
              <a:buNone/>
            </a:pPr>
            <a:r>
              <a:rPr lang="en" sz="550"/>
              <a:t>At time: 303, process 1 is scheduled until 323</a:t>
            </a:r>
            <a:endParaRPr sz="550"/>
          </a:p>
          <a:p>
            <a:pPr marL="0" lvl="0" indent="0" algn="l" rtl="0">
              <a:lnSpc>
                <a:spcPct val="115000"/>
              </a:lnSpc>
              <a:spcBef>
                <a:spcPts val="0"/>
              </a:spcBef>
              <a:spcAft>
                <a:spcPts val="0"/>
              </a:spcAft>
              <a:buNone/>
            </a:pPr>
            <a:r>
              <a:rPr lang="en" sz="550"/>
              <a:t>At time: 323, process 1 is preempted by process 1</a:t>
            </a:r>
            <a:endParaRPr sz="550"/>
          </a:p>
          <a:p>
            <a:pPr marL="0" lvl="0" indent="0" algn="l" rtl="0">
              <a:lnSpc>
                <a:spcPct val="115000"/>
              </a:lnSpc>
              <a:spcBef>
                <a:spcPts val="0"/>
              </a:spcBef>
              <a:spcAft>
                <a:spcPts val="0"/>
              </a:spcAft>
              <a:buNone/>
            </a:pPr>
            <a:r>
              <a:rPr lang="en" sz="550"/>
              <a:t>At time: 323, process 1 is scheduled until 328</a:t>
            </a:r>
            <a:endParaRPr sz="550"/>
          </a:p>
          <a:p>
            <a:pPr marL="0" lvl="0" indent="0" algn="l" rtl="0">
              <a:lnSpc>
                <a:spcPct val="115000"/>
              </a:lnSpc>
              <a:spcBef>
                <a:spcPts val="0"/>
              </a:spcBef>
              <a:spcAft>
                <a:spcPts val="0"/>
              </a:spcAft>
              <a:buNone/>
            </a:pPr>
            <a:r>
              <a:rPr lang="en" sz="550"/>
              <a:t>At time: 328, process 2 is scheduled until 352</a:t>
            </a:r>
            <a:endParaRPr sz="550"/>
          </a:p>
          <a:p>
            <a:pPr marL="0" lvl="0" indent="0" algn="l" rtl="0">
              <a:lnSpc>
                <a:spcPct val="115000"/>
              </a:lnSpc>
              <a:spcBef>
                <a:spcPts val="0"/>
              </a:spcBef>
              <a:spcAft>
                <a:spcPts val="0"/>
              </a:spcAft>
              <a:buNone/>
            </a:pPr>
            <a:r>
              <a:rPr lang="en" sz="550"/>
              <a:t>At time: 352, process 2 is preempted by process 2</a:t>
            </a:r>
            <a:endParaRPr sz="550"/>
          </a:p>
          <a:p>
            <a:pPr marL="0" lvl="0" indent="0" algn="l" rtl="0">
              <a:lnSpc>
                <a:spcPct val="115000"/>
              </a:lnSpc>
              <a:spcBef>
                <a:spcPts val="0"/>
              </a:spcBef>
              <a:spcAft>
                <a:spcPts val="0"/>
              </a:spcAft>
              <a:buNone/>
            </a:pPr>
            <a:r>
              <a:rPr lang="en" sz="550"/>
              <a:t>At time: 352, process 2 is scheduled until 363</a:t>
            </a:r>
            <a:endParaRPr sz="550"/>
          </a:p>
          <a:p>
            <a:pPr marL="0" lvl="0" indent="0" algn="l" rtl="0">
              <a:lnSpc>
                <a:spcPct val="115000"/>
              </a:lnSpc>
              <a:spcBef>
                <a:spcPts val="0"/>
              </a:spcBef>
              <a:spcAft>
                <a:spcPts val="0"/>
              </a:spcAft>
              <a:buNone/>
            </a:pPr>
            <a:r>
              <a:rPr lang="en" sz="550"/>
              <a:t>At time: 363, process 1 is scheduled until 388</a:t>
            </a:r>
            <a:endParaRPr sz="550"/>
          </a:p>
        </p:txBody>
      </p:sp>
      <p:sp>
        <p:nvSpPr>
          <p:cNvPr id="218" name="Google Shape;218;p27"/>
          <p:cNvSpPr txBox="1"/>
          <p:nvPr/>
        </p:nvSpPr>
        <p:spPr>
          <a:xfrm>
            <a:off x="2792600" y="2496975"/>
            <a:ext cx="3000000" cy="1340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550"/>
              <a:t>DM Scheduling Algorithm:</a:t>
            </a:r>
            <a:endParaRPr sz="550"/>
          </a:p>
          <a:p>
            <a:pPr marL="0" lvl="0" indent="0" algn="l" rtl="0">
              <a:lnSpc>
                <a:spcPct val="115000"/>
              </a:lnSpc>
              <a:spcBef>
                <a:spcPts val="0"/>
              </a:spcBef>
              <a:spcAft>
                <a:spcPts val="0"/>
              </a:spcAft>
              <a:buNone/>
            </a:pPr>
            <a:r>
              <a:rPr lang="en" sz="550"/>
              <a:t>At time: 2, process 1 is scheduled until 3</a:t>
            </a:r>
            <a:endParaRPr sz="550"/>
          </a:p>
          <a:p>
            <a:pPr marL="0" lvl="0" indent="0" algn="l" rtl="0">
              <a:lnSpc>
                <a:spcPct val="115000"/>
              </a:lnSpc>
              <a:spcBef>
                <a:spcPts val="0"/>
              </a:spcBef>
              <a:spcAft>
                <a:spcPts val="0"/>
              </a:spcAft>
              <a:buNone/>
            </a:pPr>
            <a:r>
              <a:rPr lang="en" sz="550"/>
              <a:t>At time: 3, process 1 is preempted by process 1</a:t>
            </a:r>
            <a:endParaRPr sz="550"/>
          </a:p>
          <a:p>
            <a:pPr marL="0" lvl="0" indent="0" algn="l" rtl="0">
              <a:lnSpc>
                <a:spcPct val="115000"/>
              </a:lnSpc>
              <a:spcBef>
                <a:spcPts val="0"/>
              </a:spcBef>
              <a:spcAft>
                <a:spcPts val="0"/>
              </a:spcAft>
              <a:buNone/>
            </a:pPr>
            <a:r>
              <a:rPr lang="en" sz="550"/>
              <a:t>At time: 3, process 1 is scheduled until 27</a:t>
            </a:r>
            <a:endParaRPr sz="550"/>
          </a:p>
          <a:p>
            <a:pPr marL="0" lvl="0" indent="0" algn="l" rtl="0">
              <a:lnSpc>
                <a:spcPct val="115000"/>
              </a:lnSpc>
              <a:spcBef>
                <a:spcPts val="0"/>
              </a:spcBef>
              <a:spcAft>
                <a:spcPts val="0"/>
              </a:spcAft>
              <a:buNone/>
            </a:pPr>
            <a:r>
              <a:rPr lang="en" sz="550"/>
              <a:t>At time: 27, process 2 is scheduled until 52</a:t>
            </a:r>
            <a:endParaRPr sz="550"/>
          </a:p>
          <a:p>
            <a:pPr marL="0" lvl="0" indent="0" algn="l" rtl="0">
              <a:lnSpc>
                <a:spcPct val="115000"/>
              </a:lnSpc>
              <a:spcBef>
                <a:spcPts val="0"/>
              </a:spcBef>
              <a:spcAft>
                <a:spcPts val="0"/>
              </a:spcAft>
              <a:buNone/>
            </a:pPr>
            <a:r>
              <a:rPr lang="en" sz="550"/>
              <a:t>At time: 52, process 2 is preempted by process 1</a:t>
            </a:r>
            <a:endParaRPr sz="550"/>
          </a:p>
          <a:p>
            <a:pPr marL="0" lvl="0" indent="0" algn="l" rtl="0">
              <a:lnSpc>
                <a:spcPct val="115000"/>
              </a:lnSpc>
              <a:spcBef>
                <a:spcPts val="0"/>
              </a:spcBef>
              <a:spcAft>
                <a:spcPts val="0"/>
              </a:spcAft>
              <a:buNone/>
            </a:pPr>
            <a:r>
              <a:rPr lang="en" sz="550"/>
              <a:t>At time: 52, process 1 is scheduled until 77</a:t>
            </a:r>
            <a:endParaRPr sz="550"/>
          </a:p>
          <a:p>
            <a:pPr marL="0" lvl="0" indent="0" algn="l" rtl="0">
              <a:lnSpc>
                <a:spcPct val="115000"/>
              </a:lnSpc>
              <a:spcBef>
                <a:spcPts val="0"/>
              </a:spcBef>
              <a:spcAft>
                <a:spcPts val="0"/>
              </a:spcAft>
              <a:buNone/>
            </a:pPr>
            <a:r>
              <a:rPr lang="en" sz="550"/>
              <a:t>At time: 77, process 2 is scheduled until 83</a:t>
            </a:r>
            <a:endParaRPr sz="550"/>
          </a:p>
          <a:p>
            <a:pPr marL="0" lvl="0" indent="0" algn="l" rtl="0">
              <a:lnSpc>
                <a:spcPct val="115000"/>
              </a:lnSpc>
              <a:spcBef>
                <a:spcPts val="0"/>
              </a:spcBef>
              <a:spcAft>
                <a:spcPts val="0"/>
              </a:spcAft>
              <a:buNone/>
            </a:pPr>
            <a:r>
              <a:rPr lang="en" sz="550"/>
              <a:t>At time: 83, process 2 is preempted by process 2</a:t>
            </a:r>
            <a:endParaRPr sz="550"/>
          </a:p>
          <a:p>
            <a:pPr marL="0" lvl="0" indent="0" algn="l" rtl="0">
              <a:lnSpc>
                <a:spcPct val="115000"/>
              </a:lnSpc>
              <a:spcBef>
                <a:spcPts val="0"/>
              </a:spcBef>
              <a:spcAft>
                <a:spcPts val="0"/>
              </a:spcAft>
              <a:buNone/>
            </a:pPr>
            <a:r>
              <a:rPr lang="en" sz="550"/>
              <a:t>At time: 83, process 2 is scheduled until 102</a:t>
            </a:r>
            <a:endParaRPr sz="550"/>
          </a:p>
          <a:p>
            <a:pPr marL="0" lvl="0" indent="0" algn="l" rtl="0">
              <a:lnSpc>
                <a:spcPct val="115000"/>
              </a:lnSpc>
              <a:spcBef>
                <a:spcPts val="0"/>
              </a:spcBef>
              <a:spcAft>
                <a:spcPts val="0"/>
              </a:spcAft>
              <a:buNone/>
            </a:pPr>
            <a:r>
              <a:rPr lang="en" sz="550"/>
              <a:t>At time: 102, process 2 is preempted by process 1</a:t>
            </a:r>
            <a:endParaRPr sz="550"/>
          </a:p>
          <a:p>
            <a:pPr marL="0" lvl="0" indent="0" algn="l" rtl="0">
              <a:lnSpc>
                <a:spcPct val="115000"/>
              </a:lnSpc>
              <a:spcBef>
                <a:spcPts val="0"/>
              </a:spcBef>
              <a:spcAft>
                <a:spcPts val="0"/>
              </a:spcAft>
              <a:buNone/>
            </a:pPr>
            <a:r>
              <a:rPr lang="en" sz="550"/>
              <a:t>At time: 102, process 1 is scheduled until 127</a:t>
            </a:r>
            <a:endParaRPr sz="550"/>
          </a:p>
        </p:txBody>
      </p:sp>
      <p:sp>
        <p:nvSpPr>
          <p:cNvPr id="219" name="Google Shape;219;p27"/>
          <p:cNvSpPr txBox="1"/>
          <p:nvPr/>
        </p:nvSpPr>
        <p:spPr>
          <a:xfrm>
            <a:off x="2830850" y="515150"/>
            <a:ext cx="5949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a:latin typeface="Roboto"/>
                <a:ea typeface="Roboto"/>
                <a:cs typeface="Roboto"/>
                <a:sym typeface="Roboto"/>
              </a:rPr>
              <a:t>./sim -v &lt;input</a:t>
            </a:r>
            <a:endParaRPr sz="1100" b="1">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8"/>
          <p:cNvSpPr txBox="1"/>
          <p:nvPr/>
        </p:nvSpPr>
        <p:spPr>
          <a:xfrm>
            <a:off x="187450" y="566150"/>
            <a:ext cx="1068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Input: </a:t>
            </a:r>
            <a:endParaRPr>
              <a:latin typeface="Roboto"/>
              <a:ea typeface="Roboto"/>
              <a:cs typeface="Roboto"/>
              <a:sym typeface="Roboto"/>
            </a:endParaRPr>
          </a:p>
        </p:txBody>
      </p:sp>
      <p:sp>
        <p:nvSpPr>
          <p:cNvPr id="225" name="Google Shape;225;p28"/>
          <p:cNvSpPr/>
          <p:nvPr/>
        </p:nvSpPr>
        <p:spPr>
          <a:xfrm>
            <a:off x="5238125" y="618700"/>
            <a:ext cx="148500" cy="2147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8"/>
          <p:cNvSpPr txBox="1">
            <a:spLocks noGrp="1"/>
          </p:cNvSpPr>
          <p:nvPr>
            <p:ph type="title"/>
          </p:nvPr>
        </p:nvSpPr>
        <p:spPr>
          <a:xfrm>
            <a:off x="187450" y="62150"/>
            <a:ext cx="24861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Class example </a:t>
            </a:r>
            <a:endParaRPr/>
          </a:p>
        </p:txBody>
      </p:sp>
      <p:sp>
        <p:nvSpPr>
          <p:cNvPr id="227" name="Google Shape;227;p28"/>
          <p:cNvSpPr txBox="1"/>
          <p:nvPr/>
        </p:nvSpPr>
        <p:spPr>
          <a:xfrm>
            <a:off x="2673550" y="0"/>
            <a:ext cx="7156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Roboto"/>
                <a:ea typeface="Roboto"/>
                <a:cs typeface="Roboto"/>
                <a:sym typeface="Roboto"/>
              </a:rPr>
              <a:t>Results of Simulation when </a:t>
            </a:r>
            <a:r>
              <a:rPr lang="en" i="1">
                <a:solidFill>
                  <a:schemeClr val="dk1"/>
                </a:solidFill>
                <a:latin typeface="Roboto"/>
                <a:ea typeface="Roboto"/>
                <a:cs typeface="Roboto"/>
                <a:sym typeface="Roboto"/>
              </a:rPr>
              <a:t>arrival_time = 2,3</a:t>
            </a:r>
            <a:r>
              <a:rPr lang="en">
                <a:solidFill>
                  <a:schemeClr val="dk1"/>
                </a:solidFill>
                <a:latin typeface="Roboto"/>
                <a:ea typeface="Roboto"/>
                <a:cs typeface="Roboto"/>
                <a:sym typeface="Roboto"/>
              </a:rPr>
              <a:t> and </a:t>
            </a:r>
            <a:r>
              <a:rPr lang="en" i="1">
                <a:solidFill>
                  <a:schemeClr val="dk1"/>
                </a:solidFill>
                <a:latin typeface="Roboto"/>
                <a:ea typeface="Roboto"/>
                <a:cs typeface="Roboto"/>
                <a:sym typeface="Roboto"/>
              </a:rPr>
              <a:t>process_switch = 5</a:t>
            </a:r>
            <a:endParaRPr i="1">
              <a:solidFill>
                <a:schemeClr val="dk1"/>
              </a:solidFill>
              <a:latin typeface="Roboto"/>
              <a:ea typeface="Roboto"/>
              <a:cs typeface="Roboto"/>
              <a:sym typeface="Roboto"/>
            </a:endParaRPr>
          </a:p>
        </p:txBody>
      </p:sp>
      <p:sp>
        <p:nvSpPr>
          <p:cNvPr id="228" name="Google Shape;228;p28"/>
          <p:cNvSpPr txBox="1"/>
          <p:nvPr/>
        </p:nvSpPr>
        <p:spPr>
          <a:xfrm>
            <a:off x="5394575" y="2718200"/>
            <a:ext cx="30000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Roboto"/>
                <a:ea typeface="Roboto"/>
                <a:cs typeface="Roboto"/>
                <a:sym typeface="Roboto"/>
              </a:rPr>
              <a:t>Analysis:</a:t>
            </a:r>
            <a:endParaRPr sz="1200">
              <a:latin typeface="Roboto"/>
              <a:ea typeface="Roboto"/>
              <a:cs typeface="Roboto"/>
              <a:sym typeface="Roboto"/>
            </a:endParaRPr>
          </a:p>
          <a:p>
            <a:pPr marL="457200" lvl="0" indent="-304800" algn="l" rtl="0">
              <a:spcBef>
                <a:spcPts val="0"/>
              </a:spcBef>
              <a:spcAft>
                <a:spcPts val="0"/>
              </a:spcAft>
              <a:buSzPts val="1200"/>
              <a:buFont typeface="Roboto"/>
              <a:buChar char="●"/>
            </a:pPr>
            <a:r>
              <a:rPr lang="en" sz="1200">
                <a:latin typeface="Roboto"/>
                <a:ea typeface="Roboto"/>
                <a:cs typeface="Roboto"/>
                <a:sym typeface="Roboto"/>
              </a:rPr>
              <a:t>None of the processes gave a feasible schedule</a:t>
            </a:r>
            <a:endParaRPr sz="1200">
              <a:latin typeface="Roboto"/>
              <a:ea typeface="Roboto"/>
              <a:cs typeface="Roboto"/>
              <a:sym typeface="Roboto"/>
            </a:endParaRPr>
          </a:p>
          <a:p>
            <a:pPr marL="457200" lvl="0" indent="-304800" algn="l" rtl="0">
              <a:spcBef>
                <a:spcPts val="0"/>
              </a:spcBef>
              <a:spcAft>
                <a:spcPts val="0"/>
              </a:spcAft>
              <a:buSzPts val="1200"/>
              <a:buFont typeface="Roboto"/>
              <a:buChar char="●"/>
            </a:pPr>
            <a:r>
              <a:rPr lang="en" sz="1200">
                <a:latin typeface="Roboto"/>
                <a:ea typeface="Roboto"/>
                <a:cs typeface="Roboto"/>
                <a:sym typeface="Roboto"/>
              </a:rPr>
              <a:t>The one that ran the longest is EDF once again</a:t>
            </a:r>
            <a:endParaRPr sz="1200">
              <a:latin typeface="Roboto"/>
              <a:ea typeface="Roboto"/>
              <a:cs typeface="Roboto"/>
              <a:sym typeface="Roboto"/>
            </a:endParaRPr>
          </a:p>
        </p:txBody>
      </p:sp>
      <p:pic>
        <p:nvPicPr>
          <p:cNvPr id="229" name="Google Shape;229;p28"/>
          <p:cNvPicPr preferRelativeResize="0"/>
          <p:nvPr/>
        </p:nvPicPr>
        <p:blipFill>
          <a:blip r:embed="rId3">
            <a:alphaModFix/>
          </a:blip>
          <a:stretch>
            <a:fillRect/>
          </a:stretch>
        </p:blipFill>
        <p:spPr>
          <a:xfrm>
            <a:off x="248475" y="918550"/>
            <a:ext cx="1714500" cy="1123950"/>
          </a:xfrm>
          <a:prstGeom prst="rect">
            <a:avLst/>
          </a:prstGeom>
          <a:noFill/>
          <a:ln>
            <a:noFill/>
          </a:ln>
        </p:spPr>
      </p:pic>
      <p:sp>
        <p:nvSpPr>
          <p:cNvPr id="230" name="Google Shape;230;p28"/>
          <p:cNvSpPr txBox="1"/>
          <p:nvPr/>
        </p:nvSpPr>
        <p:spPr>
          <a:xfrm>
            <a:off x="9250" y="2654950"/>
            <a:ext cx="2187300" cy="1820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850"/>
              <a:t>Rate Monotonic Scheduling Algorithm(RM):</a:t>
            </a:r>
            <a:endParaRPr sz="850"/>
          </a:p>
          <a:p>
            <a:pPr marL="0" lvl="0" indent="0" algn="l" rtl="0">
              <a:lnSpc>
                <a:spcPct val="115000"/>
              </a:lnSpc>
              <a:spcBef>
                <a:spcPts val="0"/>
              </a:spcBef>
              <a:spcAft>
                <a:spcPts val="0"/>
              </a:spcAft>
              <a:buNone/>
            </a:pPr>
            <a:r>
              <a:rPr lang="en" sz="850"/>
              <a:t>There is no feasible schedule produced</a:t>
            </a:r>
            <a:endParaRPr sz="850"/>
          </a:p>
          <a:p>
            <a:pPr marL="0" lvl="0" indent="0" algn="l" rtl="0">
              <a:lnSpc>
                <a:spcPct val="115000"/>
              </a:lnSpc>
              <a:spcBef>
                <a:spcPts val="0"/>
              </a:spcBef>
              <a:spcAft>
                <a:spcPts val="0"/>
              </a:spcAft>
              <a:buNone/>
            </a:pPr>
            <a:endParaRPr sz="850"/>
          </a:p>
          <a:p>
            <a:pPr marL="0" lvl="0" indent="0" algn="l" rtl="0">
              <a:lnSpc>
                <a:spcPct val="115000"/>
              </a:lnSpc>
              <a:spcBef>
                <a:spcPts val="0"/>
              </a:spcBef>
              <a:spcAft>
                <a:spcPts val="0"/>
              </a:spcAft>
              <a:buNone/>
            </a:pPr>
            <a:endParaRPr sz="850"/>
          </a:p>
          <a:p>
            <a:pPr marL="0" lvl="0" indent="0" algn="l" rtl="0">
              <a:lnSpc>
                <a:spcPct val="115000"/>
              </a:lnSpc>
              <a:spcBef>
                <a:spcPts val="0"/>
              </a:spcBef>
              <a:spcAft>
                <a:spcPts val="0"/>
              </a:spcAft>
              <a:buNone/>
            </a:pPr>
            <a:r>
              <a:rPr lang="en" sz="850"/>
              <a:t>EDF Scheduling Algorithm:</a:t>
            </a:r>
            <a:endParaRPr sz="850"/>
          </a:p>
          <a:p>
            <a:pPr marL="0" lvl="0" indent="0" algn="l" rtl="0">
              <a:lnSpc>
                <a:spcPct val="115000"/>
              </a:lnSpc>
              <a:spcBef>
                <a:spcPts val="0"/>
              </a:spcBef>
              <a:spcAft>
                <a:spcPts val="0"/>
              </a:spcAft>
              <a:buNone/>
            </a:pPr>
            <a:r>
              <a:rPr lang="en" sz="850"/>
              <a:t>There is no feasible schedule produced</a:t>
            </a:r>
            <a:endParaRPr sz="850"/>
          </a:p>
          <a:p>
            <a:pPr marL="0" lvl="0" indent="0" algn="l" rtl="0">
              <a:lnSpc>
                <a:spcPct val="115000"/>
              </a:lnSpc>
              <a:spcBef>
                <a:spcPts val="0"/>
              </a:spcBef>
              <a:spcAft>
                <a:spcPts val="0"/>
              </a:spcAft>
              <a:buNone/>
            </a:pPr>
            <a:endParaRPr sz="850"/>
          </a:p>
          <a:p>
            <a:pPr marL="0" lvl="0" indent="0" algn="l" rtl="0">
              <a:lnSpc>
                <a:spcPct val="115000"/>
              </a:lnSpc>
              <a:spcBef>
                <a:spcPts val="0"/>
              </a:spcBef>
              <a:spcAft>
                <a:spcPts val="0"/>
              </a:spcAft>
              <a:buNone/>
            </a:pPr>
            <a:endParaRPr sz="850"/>
          </a:p>
          <a:p>
            <a:pPr marL="0" lvl="0" indent="0" algn="l" rtl="0">
              <a:lnSpc>
                <a:spcPct val="115000"/>
              </a:lnSpc>
              <a:spcBef>
                <a:spcPts val="0"/>
              </a:spcBef>
              <a:spcAft>
                <a:spcPts val="0"/>
              </a:spcAft>
              <a:buNone/>
            </a:pPr>
            <a:r>
              <a:rPr lang="en" sz="850"/>
              <a:t>DM Scheduling Algorithm:</a:t>
            </a:r>
            <a:endParaRPr sz="850"/>
          </a:p>
          <a:p>
            <a:pPr marL="0" lvl="0" indent="0" algn="l" rtl="0">
              <a:lnSpc>
                <a:spcPct val="115000"/>
              </a:lnSpc>
              <a:spcBef>
                <a:spcPts val="0"/>
              </a:spcBef>
              <a:spcAft>
                <a:spcPts val="0"/>
              </a:spcAft>
              <a:buNone/>
            </a:pPr>
            <a:r>
              <a:rPr lang="en" sz="850"/>
              <a:t>There is no feasible schedule produced</a:t>
            </a:r>
            <a:endParaRPr sz="850"/>
          </a:p>
        </p:txBody>
      </p:sp>
      <p:sp>
        <p:nvSpPr>
          <p:cNvPr id="231" name="Google Shape;231;p28"/>
          <p:cNvSpPr txBox="1"/>
          <p:nvPr/>
        </p:nvSpPr>
        <p:spPr>
          <a:xfrm>
            <a:off x="134275" y="2437475"/>
            <a:ext cx="5949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a:latin typeface="Roboto"/>
                <a:ea typeface="Roboto"/>
                <a:cs typeface="Roboto"/>
                <a:sym typeface="Roboto"/>
              </a:rPr>
              <a:t>./sim &lt;input</a:t>
            </a:r>
            <a:endParaRPr sz="1100" b="1">
              <a:latin typeface="Roboto"/>
              <a:ea typeface="Roboto"/>
              <a:cs typeface="Roboto"/>
              <a:sym typeface="Roboto"/>
            </a:endParaRPr>
          </a:p>
        </p:txBody>
      </p:sp>
      <p:sp>
        <p:nvSpPr>
          <p:cNvPr id="232" name="Google Shape;232;p28"/>
          <p:cNvSpPr txBox="1"/>
          <p:nvPr/>
        </p:nvSpPr>
        <p:spPr>
          <a:xfrm>
            <a:off x="2673550" y="495175"/>
            <a:ext cx="3000000" cy="1970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850"/>
              <a:t>Rate Monotonic Scheduling Algorithm(RM):</a:t>
            </a:r>
            <a:endParaRPr sz="850"/>
          </a:p>
          <a:p>
            <a:pPr marL="0" lvl="0" indent="0" algn="l" rtl="0">
              <a:lnSpc>
                <a:spcPct val="115000"/>
              </a:lnSpc>
              <a:spcBef>
                <a:spcPts val="0"/>
              </a:spcBef>
              <a:spcAft>
                <a:spcPts val="0"/>
              </a:spcAft>
              <a:buNone/>
            </a:pPr>
            <a:r>
              <a:rPr lang="en" sz="850"/>
              <a:t>At time: 2, process 1 is scheduled until 8</a:t>
            </a:r>
            <a:endParaRPr sz="850"/>
          </a:p>
          <a:p>
            <a:pPr marL="0" lvl="0" indent="0" algn="l" rtl="0">
              <a:lnSpc>
                <a:spcPct val="115000"/>
              </a:lnSpc>
              <a:spcBef>
                <a:spcPts val="0"/>
              </a:spcBef>
              <a:spcAft>
                <a:spcPts val="0"/>
              </a:spcAft>
              <a:buNone/>
            </a:pPr>
            <a:r>
              <a:rPr lang="en" sz="850"/>
              <a:t>At time: 8, process 1 is preempted by process 1</a:t>
            </a:r>
            <a:endParaRPr sz="850"/>
          </a:p>
          <a:p>
            <a:pPr marL="0" lvl="0" indent="0" algn="l" rtl="0">
              <a:lnSpc>
                <a:spcPct val="115000"/>
              </a:lnSpc>
              <a:spcBef>
                <a:spcPts val="0"/>
              </a:spcBef>
              <a:spcAft>
                <a:spcPts val="0"/>
              </a:spcAft>
              <a:buNone/>
            </a:pPr>
            <a:r>
              <a:rPr lang="en" sz="850"/>
              <a:t>At time: 8, process 1 is scheduled until 32</a:t>
            </a:r>
            <a:endParaRPr sz="850"/>
          </a:p>
          <a:p>
            <a:pPr marL="0" lvl="0" indent="0" algn="l" rtl="0">
              <a:lnSpc>
                <a:spcPct val="115000"/>
              </a:lnSpc>
              <a:spcBef>
                <a:spcPts val="0"/>
              </a:spcBef>
              <a:spcAft>
                <a:spcPts val="0"/>
              </a:spcAft>
              <a:buNone/>
            </a:pPr>
            <a:r>
              <a:rPr lang="en" sz="850"/>
              <a:t>At time: 37, process 2 is scheduled until 57</a:t>
            </a:r>
            <a:endParaRPr sz="850"/>
          </a:p>
          <a:p>
            <a:pPr marL="0" lvl="0" indent="0" algn="l" rtl="0">
              <a:lnSpc>
                <a:spcPct val="115000"/>
              </a:lnSpc>
              <a:spcBef>
                <a:spcPts val="0"/>
              </a:spcBef>
              <a:spcAft>
                <a:spcPts val="0"/>
              </a:spcAft>
              <a:buNone/>
            </a:pPr>
            <a:r>
              <a:rPr lang="en" sz="850"/>
              <a:t>At time: 57, process 2 is preempted by process 1</a:t>
            </a:r>
            <a:endParaRPr sz="850"/>
          </a:p>
          <a:p>
            <a:pPr marL="0" lvl="0" indent="0" algn="l" rtl="0">
              <a:lnSpc>
                <a:spcPct val="115000"/>
              </a:lnSpc>
              <a:spcBef>
                <a:spcPts val="0"/>
              </a:spcBef>
              <a:spcAft>
                <a:spcPts val="0"/>
              </a:spcAft>
              <a:buNone/>
            </a:pPr>
            <a:r>
              <a:rPr lang="en" sz="850"/>
              <a:t>At time: 57, process 1 is scheduled until 82</a:t>
            </a:r>
            <a:endParaRPr sz="850"/>
          </a:p>
          <a:p>
            <a:pPr marL="0" lvl="0" indent="0" algn="l" rtl="0">
              <a:lnSpc>
                <a:spcPct val="115000"/>
              </a:lnSpc>
              <a:spcBef>
                <a:spcPts val="0"/>
              </a:spcBef>
              <a:spcAft>
                <a:spcPts val="0"/>
              </a:spcAft>
              <a:buNone/>
            </a:pPr>
            <a:r>
              <a:rPr lang="en" sz="850"/>
              <a:t>At time: 87, process 2 is scheduled until 88</a:t>
            </a:r>
            <a:endParaRPr sz="850"/>
          </a:p>
          <a:p>
            <a:pPr marL="0" lvl="0" indent="0" algn="l" rtl="0">
              <a:lnSpc>
                <a:spcPct val="115000"/>
              </a:lnSpc>
              <a:spcBef>
                <a:spcPts val="0"/>
              </a:spcBef>
              <a:spcAft>
                <a:spcPts val="0"/>
              </a:spcAft>
              <a:buNone/>
            </a:pPr>
            <a:r>
              <a:rPr lang="en" sz="850"/>
              <a:t>At time: 88, process 2 is preempted by process 2</a:t>
            </a:r>
            <a:endParaRPr sz="850"/>
          </a:p>
          <a:p>
            <a:pPr marL="0" lvl="0" indent="0" algn="l" rtl="0">
              <a:lnSpc>
                <a:spcPct val="115000"/>
              </a:lnSpc>
              <a:spcBef>
                <a:spcPts val="0"/>
              </a:spcBef>
              <a:spcAft>
                <a:spcPts val="0"/>
              </a:spcAft>
              <a:buNone/>
            </a:pPr>
            <a:r>
              <a:rPr lang="en" sz="850"/>
              <a:t>At time: 88, process 2 is scheduled until 107</a:t>
            </a:r>
            <a:endParaRPr sz="850"/>
          </a:p>
          <a:p>
            <a:pPr marL="0" lvl="0" indent="0" algn="l" rtl="0">
              <a:lnSpc>
                <a:spcPct val="115000"/>
              </a:lnSpc>
              <a:spcBef>
                <a:spcPts val="0"/>
              </a:spcBef>
              <a:spcAft>
                <a:spcPts val="0"/>
              </a:spcAft>
              <a:buNone/>
            </a:pPr>
            <a:r>
              <a:rPr lang="en" sz="850"/>
              <a:t>At time: 107, process 2 is preempted by process 1</a:t>
            </a:r>
            <a:endParaRPr sz="850"/>
          </a:p>
          <a:p>
            <a:pPr marL="0" lvl="0" indent="0" algn="l" rtl="0">
              <a:lnSpc>
                <a:spcPct val="115000"/>
              </a:lnSpc>
              <a:spcBef>
                <a:spcPts val="0"/>
              </a:spcBef>
              <a:spcAft>
                <a:spcPts val="0"/>
              </a:spcAft>
              <a:buNone/>
            </a:pPr>
            <a:r>
              <a:rPr lang="en" sz="850"/>
              <a:t>At time: 107, process 1 is scheduled until 132</a:t>
            </a:r>
            <a:endParaRPr sz="850"/>
          </a:p>
        </p:txBody>
      </p:sp>
      <p:sp>
        <p:nvSpPr>
          <p:cNvPr id="233" name="Google Shape;233;p28"/>
          <p:cNvSpPr txBox="1"/>
          <p:nvPr/>
        </p:nvSpPr>
        <p:spPr>
          <a:xfrm>
            <a:off x="2737000" y="2465875"/>
            <a:ext cx="3000000" cy="2421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850"/>
              <a:t>EDF Scheduling Algorithm:</a:t>
            </a:r>
            <a:endParaRPr sz="850"/>
          </a:p>
          <a:p>
            <a:pPr marL="0" lvl="0" indent="0" algn="l" rtl="0">
              <a:lnSpc>
                <a:spcPct val="115000"/>
              </a:lnSpc>
              <a:spcBef>
                <a:spcPts val="0"/>
              </a:spcBef>
              <a:spcAft>
                <a:spcPts val="0"/>
              </a:spcAft>
              <a:buNone/>
            </a:pPr>
            <a:r>
              <a:rPr lang="en" sz="850"/>
              <a:t>At time: 2, process 1 is scheduled until 8</a:t>
            </a:r>
            <a:endParaRPr sz="850"/>
          </a:p>
          <a:p>
            <a:pPr marL="0" lvl="0" indent="0" algn="l" rtl="0">
              <a:lnSpc>
                <a:spcPct val="115000"/>
              </a:lnSpc>
              <a:spcBef>
                <a:spcPts val="0"/>
              </a:spcBef>
              <a:spcAft>
                <a:spcPts val="0"/>
              </a:spcAft>
              <a:buNone/>
            </a:pPr>
            <a:r>
              <a:rPr lang="en" sz="850"/>
              <a:t>At time: 8, process 1 is preempted by process 1</a:t>
            </a:r>
            <a:endParaRPr sz="850"/>
          </a:p>
          <a:p>
            <a:pPr marL="0" lvl="0" indent="0" algn="l" rtl="0">
              <a:lnSpc>
                <a:spcPct val="115000"/>
              </a:lnSpc>
              <a:spcBef>
                <a:spcPts val="0"/>
              </a:spcBef>
              <a:spcAft>
                <a:spcPts val="0"/>
              </a:spcAft>
              <a:buNone/>
            </a:pPr>
            <a:r>
              <a:rPr lang="en" sz="850"/>
              <a:t>At time: 8, process 1 is scheduled until 32</a:t>
            </a:r>
            <a:endParaRPr sz="850"/>
          </a:p>
          <a:p>
            <a:pPr marL="0" lvl="0" indent="0" algn="l" rtl="0">
              <a:lnSpc>
                <a:spcPct val="115000"/>
              </a:lnSpc>
              <a:spcBef>
                <a:spcPts val="0"/>
              </a:spcBef>
              <a:spcAft>
                <a:spcPts val="0"/>
              </a:spcAft>
              <a:buNone/>
            </a:pPr>
            <a:r>
              <a:rPr lang="en" sz="850"/>
              <a:t>At time: 37, process 2 is scheduled until 57</a:t>
            </a:r>
            <a:endParaRPr sz="850"/>
          </a:p>
          <a:p>
            <a:pPr marL="0" lvl="0" indent="0" algn="l" rtl="0">
              <a:lnSpc>
                <a:spcPct val="115000"/>
              </a:lnSpc>
              <a:spcBef>
                <a:spcPts val="0"/>
              </a:spcBef>
              <a:spcAft>
                <a:spcPts val="0"/>
              </a:spcAft>
              <a:buNone/>
            </a:pPr>
            <a:r>
              <a:rPr lang="en" sz="850"/>
              <a:t>At time: 57, process 2 is preempted by process 2</a:t>
            </a:r>
            <a:endParaRPr sz="850"/>
          </a:p>
          <a:p>
            <a:pPr marL="0" lvl="0" indent="0" algn="l" rtl="0">
              <a:lnSpc>
                <a:spcPct val="115000"/>
              </a:lnSpc>
              <a:spcBef>
                <a:spcPts val="0"/>
              </a:spcBef>
              <a:spcAft>
                <a:spcPts val="0"/>
              </a:spcAft>
              <a:buNone/>
            </a:pPr>
            <a:r>
              <a:rPr lang="en" sz="850"/>
              <a:t>At time: 57, process 2 is scheduled until 77</a:t>
            </a:r>
            <a:endParaRPr sz="850"/>
          </a:p>
          <a:p>
            <a:pPr marL="0" lvl="0" indent="0" algn="l" rtl="0">
              <a:lnSpc>
                <a:spcPct val="115000"/>
              </a:lnSpc>
              <a:spcBef>
                <a:spcPts val="0"/>
              </a:spcBef>
              <a:spcAft>
                <a:spcPts val="0"/>
              </a:spcAft>
              <a:buNone/>
            </a:pPr>
            <a:r>
              <a:rPr lang="en" sz="850"/>
              <a:t>At time: 82, process 1 is scheduled until 88</a:t>
            </a:r>
            <a:endParaRPr sz="850"/>
          </a:p>
          <a:p>
            <a:pPr marL="0" lvl="0" indent="0" algn="l" rtl="0">
              <a:lnSpc>
                <a:spcPct val="115000"/>
              </a:lnSpc>
              <a:spcBef>
                <a:spcPts val="0"/>
              </a:spcBef>
              <a:spcAft>
                <a:spcPts val="0"/>
              </a:spcAft>
              <a:buNone/>
            </a:pPr>
            <a:r>
              <a:rPr lang="en" sz="850"/>
              <a:t>At time: 88, process 1 is preempted by process 1</a:t>
            </a:r>
            <a:endParaRPr sz="850"/>
          </a:p>
          <a:p>
            <a:pPr marL="0" lvl="0" indent="0" algn="l" rtl="0">
              <a:lnSpc>
                <a:spcPct val="115000"/>
              </a:lnSpc>
              <a:spcBef>
                <a:spcPts val="0"/>
              </a:spcBef>
              <a:spcAft>
                <a:spcPts val="0"/>
              </a:spcAft>
              <a:buNone/>
            </a:pPr>
            <a:r>
              <a:rPr lang="en" sz="850"/>
              <a:t>At time: 88, process 1 is scheduled until 107</a:t>
            </a:r>
            <a:endParaRPr sz="850"/>
          </a:p>
          <a:p>
            <a:pPr marL="0" lvl="0" indent="0" algn="l" rtl="0">
              <a:lnSpc>
                <a:spcPct val="115000"/>
              </a:lnSpc>
              <a:spcBef>
                <a:spcPts val="0"/>
              </a:spcBef>
              <a:spcAft>
                <a:spcPts val="0"/>
              </a:spcAft>
              <a:buNone/>
            </a:pPr>
            <a:r>
              <a:rPr lang="en" sz="850"/>
              <a:t>At time: 107, process 1 is preempted by process 1</a:t>
            </a:r>
            <a:endParaRPr sz="850"/>
          </a:p>
          <a:p>
            <a:pPr marL="0" lvl="0" indent="0" algn="l" rtl="0">
              <a:lnSpc>
                <a:spcPct val="115000"/>
              </a:lnSpc>
              <a:spcBef>
                <a:spcPts val="0"/>
              </a:spcBef>
              <a:spcAft>
                <a:spcPts val="0"/>
              </a:spcAft>
              <a:buNone/>
            </a:pPr>
            <a:r>
              <a:rPr lang="en" sz="850"/>
              <a:t>At time: 107, process 1 is scheduled until 117</a:t>
            </a:r>
            <a:endParaRPr sz="850"/>
          </a:p>
          <a:p>
            <a:pPr marL="0" lvl="0" indent="0" algn="l" rtl="0">
              <a:lnSpc>
                <a:spcPct val="115000"/>
              </a:lnSpc>
              <a:spcBef>
                <a:spcPts val="0"/>
              </a:spcBef>
              <a:spcAft>
                <a:spcPts val="0"/>
              </a:spcAft>
              <a:buNone/>
            </a:pPr>
            <a:r>
              <a:rPr lang="en" sz="850"/>
              <a:t>At time: 122, process 1 is scheduled until 147</a:t>
            </a:r>
            <a:endParaRPr sz="850"/>
          </a:p>
          <a:p>
            <a:pPr marL="0" lvl="0" indent="0" algn="l" rtl="0">
              <a:lnSpc>
                <a:spcPct val="115000"/>
              </a:lnSpc>
              <a:spcBef>
                <a:spcPts val="0"/>
              </a:spcBef>
              <a:spcAft>
                <a:spcPts val="0"/>
              </a:spcAft>
              <a:buNone/>
            </a:pPr>
            <a:r>
              <a:rPr lang="en" sz="850"/>
              <a:t>At time: 152, process 2 is scheduled until 157</a:t>
            </a:r>
            <a:endParaRPr sz="850"/>
          </a:p>
          <a:p>
            <a:pPr marL="0" lvl="0" indent="0" algn="l" rtl="0">
              <a:lnSpc>
                <a:spcPct val="115000"/>
              </a:lnSpc>
              <a:spcBef>
                <a:spcPts val="0"/>
              </a:spcBef>
              <a:spcAft>
                <a:spcPts val="0"/>
              </a:spcAft>
              <a:buNone/>
            </a:pPr>
            <a:r>
              <a:rPr lang="en" sz="850"/>
              <a:t>At time: 157, process 2 is preempted by process 2</a:t>
            </a:r>
            <a:endParaRPr sz="850"/>
          </a:p>
        </p:txBody>
      </p:sp>
      <p:sp>
        <p:nvSpPr>
          <p:cNvPr id="234" name="Google Shape;234;p28"/>
          <p:cNvSpPr txBox="1"/>
          <p:nvPr/>
        </p:nvSpPr>
        <p:spPr>
          <a:xfrm>
            <a:off x="5394575" y="495175"/>
            <a:ext cx="3000000" cy="2186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a:p>
            <a:pPr marL="0" lvl="0" indent="0" algn="l" rtl="0">
              <a:lnSpc>
                <a:spcPct val="115000"/>
              </a:lnSpc>
              <a:spcBef>
                <a:spcPts val="0"/>
              </a:spcBef>
              <a:spcAft>
                <a:spcPts val="0"/>
              </a:spcAft>
              <a:buNone/>
            </a:pPr>
            <a:r>
              <a:rPr lang="en" sz="850"/>
              <a:t>DM Scheduling Algorithm:</a:t>
            </a:r>
            <a:endParaRPr sz="850"/>
          </a:p>
          <a:p>
            <a:pPr marL="0" lvl="0" indent="0" algn="l" rtl="0">
              <a:lnSpc>
                <a:spcPct val="115000"/>
              </a:lnSpc>
              <a:spcBef>
                <a:spcPts val="0"/>
              </a:spcBef>
              <a:spcAft>
                <a:spcPts val="0"/>
              </a:spcAft>
              <a:buNone/>
            </a:pPr>
            <a:r>
              <a:rPr lang="en" sz="850"/>
              <a:t>At time: 2, process 1 is scheduled until 8</a:t>
            </a:r>
            <a:endParaRPr sz="850"/>
          </a:p>
          <a:p>
            <a:pPr marL="0" lvl="0" indent="0" algn="l" rtl="0">
              <a:lnSpc>
                <a:spcPct val="115000"/>
              </a:lnSpc>
              <a:spcBef>
                <a:spcPts val="0"/>
              </a:spcBef>
              <a:spcAft>
                <a:spcPts val="0"/>
              </a:spcAft>
              <a:buNone/>
            </a:pPr>
            <a:r>
              <a:rPr lang="en" sz="850"/>
              <a:t>At time: 8, process 1 is preempted by process 1</a:t>
            </a:r>
            <a:endParaRPr sz="850"/>
          </a:p>
          <a:p>
            <a:pPr marL="0" lvl="0" indent="0" algn="l" rtl="0">
              <a:lnSpc>
                <a:spcPct val="115000"/>
              </a:lnSpc>
              <a:spcBef>
                <a:spcPts val="0"/>
              </a:spcBef>
              <a:spcAft>
                <a:spcPts val="0"/>
              </a:spcAft>
              <a:buNone/>
            </a:pPr>
            <a:r>
              <a:rPr lang="en" sz="850"/>
              <a:t>At time: 8, process 1 is scheduled until 32</a:t>
            </a:r>
            <a:endParaRPr sz="850"/>
          </a:p>
          <a:p>
            <a:pPr marL="0" lvl="0" indent="0" algn="l" rtl="0">
              <a:lnSpc>
                <a:spcPct val="115000"/>
              </a:lnSpc>
              <a:spcBef>
                <a:spcPts val="0"/>
              </a:spcBef>
              <a:spcAft>
                <a:spcPts val="0"/>
              </a:spcAft>
              <a:buNone/>
            </a:pPr>
            <a:r>
              <a:rPr lang="en" sz="850"/>
              <a:t>At time: 37, process 2 is scheduled until 57</a:t>
            </a:r>
            <a:endParaRPr sz="850"/>
          </a:p>
          <a:p>
            <a:pPr marL="0" lvl="0" indent="0" algn="l" rtl="0">
              <a:lnSpc>
                <a:spcPct val="115000"/>
              </a:lnSpc>
              <a:spcBef>
                <a:spcPts val="0"/>
              </a:spcBef>
              <a:spcAft>
                <a:spcPts val="0"/>
              </a:spcAft>
              <a:buNone/>
            </a:pPr>
            <a:r>
              <a:rPr lang="en" sz="850"/>
              <a:t>At time: 57, process 2 is preempted by process 1</a:t>
            </a:r>
            <a:endParaRPr sz="850"/>
          </a:p>
          <a:p>
            <a:pPr marL="0" lvl="0" indent="0" algn="l" rtl="0">
              <a:lnSpc>
                <a:spcPct val="115000"/>
              </a:lnSpc>
              <a:spcBef>
                <a:spcPts val="0"/>
              </a:spcBef>
              <a:spcAft>
                <a:spcPts val="0"/>
              </a:spcAft>
              <a:buNone/>
            </a:pPr>
            <a:r>
              <a:rPr lang="en" sz="850"/>
              <a:t>At time: 57, process 1 is scheduled until 82</a:t>
            </a:r>
            <a:endParaRPr sz="850"/>
          </a:p>
          <a:p>
            <a:pPr marL="0" lvl="0" indent="0" algn="l" rtl="0">
              <a:lnSpc>
                <a:spcPct val="115000"/>
              </a:lnSpc>
              <a:spcBef>
                <a:spcPts val="0"/>
              </a:spcBef>
              <a:spcAft>
                <a:spcPts val="0"/>
              </a:spcAft>
              <a:buNone/>
            </a:pPr>
            <a:r>
              <a:rPr lang="en" sz="850"/>
              <a:t>At time: 87, process 2 is scheduled until 88</a:t>
            </a:r>
            <a:endParaRPr sz="850"/>
          </a:p>
          <a:p>
            <a:pPr marL="0" lvl="0" indent="0" algn="l" rtl="0">
              <a:lnSpc>
                <a:spcPct val="115000"/>
              </a:lnSpc>
              <a:spcBef>
                <a:spcPts val="0"/>
              </a:spcBef>
              <a:spcAft>
                <a:spcPts val="0"/>
              </a:spcAft>
              <a:buNone/>
            </a:pPr>
            <a:r>
              <a:rPr lang="en" sz="850"/>
              <a:t>At time: 88, process 2 is preempted by process 2</a:t>
            </a:r>
            <a:endParaRPr sz="850"/>
          </a:p>
          <a:p>
            <a:pPr marL="0" lvl="0" indent="0" algn="l" rtl="0">
              <a:lnSpc>
                <a:spcPct val="115000"/>
              </a:lnSpc>
              <a:spcBef>
                <a:spcPts val="0"/>
              </a:spcBef>
              <a:spcAft>
                <a:spcPts val="0"/>
              </a:spcAft>
              <a:buNone/>
            </a:pPr>
            <a:r>
              <a:rPr lang="en" sz="850"/>
              <a:t>At time: 88, process 2 is scheduled until 107</a:t>
            </a:r>
            <a:endParaRPr sz="850"/>
          </a:p>
          <a:p>
            <a:pPr marL="0" lvl="0" indent="0" algn="l" rtl="0">
              <a:lnSpc>
                <a:spcPct val="115000"/>
              </a:lnSpc>
              <a:spcBef>
                <a:spcPts val="0"/>
              </a:spcBef>
              <a:spcAft>
                <a:spcPts val="0"/>
              </a:spcAft>
              <a:buNone/>
            </a:pPr>
            <a:r>
              <a:rPr lang="en" sz="850"/>
              <a:t>At time: 107, process 2 is preempted by process 1</a:t>
            </a:r>
            <a:endParaRPr sz="850"/>
          </a:p>
          <a:p>
            <a:pPr marL="0" lvl="0" indent="0" algn="l" rtl="0">
              <a:lnSpc>
                <a:spcPct val="115000"/>
              </a:lnSpc>
              <a:spcBef>
                <a:spcPts val="0"/>
              </a:spcBef>
              <a:spcAft>
                <a:spcPts val="0"/>
              </a:spcAft>
              <a:buNone/>
            </a:pPr>
            <a:r>
              <a:rPr lang="en" sz="850"/>
              <a:t>At time: 107, process 1 is scheduled until 132</a:t>
            </a:r>
            <a:endParaRPr sz="850"/>
          </a:p>
        </p:txBody>
      </p:sp>
      <p:sp>
        <p:nvSpPr>
          <p:cNvPr id="235" name="Google Shape;235;p28"/>
          <p:cNvSpPr txBox="1"/>
          <p:nvPr/>
        </p:nvSpPr>
        <p:spPr>
          <a:xfrm>
            <a:off x="2737000" y="315950"/>
            <a:ext cx="5949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a:latin typeface="Roboto"/>
                <a:ea typeface="Roboto"/>
                <a:cs typeface="Roboto"/>
                <a:sym typeface="Roboto"/>
              </a:rPr>
              <a:t>./sim -v &lt;input</a:t>
            </a:r>
            <a:endParaRPr sz="1100" b="1">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 with input constraints from project</a:t>
            </a:r>
            <a:endParaRPr/>
          </a:p>
        </p:txBody>
      </p:sp>
      <p:sp>
        <p:nvSpPr>
          <p:cNvPr id="241" name="Google Shape;241;p2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results with the input file did not produce feasible algorithms, but we will display the results and discuss which algorithm gave the best results in terms of scheduling the most processes</a:t>
            </a:r>
            <a:endParaRPr/>
          </a:p>
        </p:txBody>
      </p:sp>
      <p:sp>
        <p:nvSpPr>
          <p:cNvPr id="243" name="Google Shape;243;p29"/>
          <p:cNvSpPr txBox="1"/>
          <p:nvPr/>
        </p:nvSpPr>
        <p:spPr>
          <a:xfrm>
            <a:off x="4572000" y="2792700"/>
            <a:ext cx="59490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Roboto"/>
                <a:ea typeface="Roboto"/>
                <a:cs typeface="Roboto"/>
                <a:sym typeface="Roboto"/>
              </a:rPr>
              <a:t>P1: s1=33</a:t>
            </a:r>
            <a:endParaRPr dirty="0">
              <a:latin typeface="Roboto"/>
              <a:ea typeface="Roboto"/>
              <a:cs typeface="Roboto"/>
              <a:sym typeface="Roboto"/>
            </a:endParaRPr>
          </a:p>
          <a:p>
            <a:pPr marL="0" lvl="0" indent="0" algn="l" rtl="0">
              <a:spcBef>
                <a:spcPts val="0"/>
              </a:spcBef>
              <a:spcAft>
                <a:spcPts val="0"/>
              </a:spcAft>
              <a:buNone/>
            </a:pPr>
            <a:r>
              <a:rPr lang="en" dirty="0">
                <a:latin typeface="Roboto"/>
                <a:ea typeface="Roboto"/>
                <a:cs typeface="Roboto"/>
                <a:sym typeface="Roboto"/>
              </a:rPr>
              <a:t>P2: s2=35</a:t>
            </a:r>
            <a:endParaRPr dirty="0">
              <a:latin typeface="Roboto"/>
              <a:ea typeface="Roboto"/>
              <a:cs typeface="Roboto"/>
              <a:sym typeface="Roboto"/>
            </a:endParaRPr>
          </a:p>
          <a:p>
            <a:pPr marL="0" lvl="0" indent="0" algn="l" rtl="0">
              <a:spcBef>
                <a:spcPts val="0"/>
              </a:spcBef>
              <a:spcAft>
                <a:spcPts val="0"/>
              </a:spcAft>
              <a:buNone/>
            </a:pPr>
            <a:r>
              <a:rPr lang="en" dirty="0">
                <a:latin typeface="Roboto"/>
                <a:ea typeface="Roboto"/>
                <a:cs typeface="Roboto"/>
                <a:sym typeface="Roboto"/>
              </a:rPr>
              <a:t>P3:  s3=40</a:t>
            </a:r>
            <a:endParaRPr dirty="0">
              <a:latin typeface="Roboto"/>
              <a:ea typeface="Roboto"/>
              <a:cs typeface="Roboto"/>
              <a:sym typeface="Roboto"/>
            </a:endParaRPr>
          </a:p>
          <a:p>
            <a:pPr marL="0" lvl="0" indent="0" algn="l" rtl="0">
              <a:spcBef>
                <a:spcPts val="0"/>
              </a:spcBef>
              <a:spcAft>
                <a:spcPts val="0"/>
              </a:spcAft>
              <a:buNone/>
            </a:pPr>
            <a:r>
              <a:rPr lang="en" dirty="0">
                <a:latin typeface="Roboto"/>
                <a:ea typeface="Roboto"/>
                <a:cs typeface="Roboto"/>
                <a:sym typeface="Roboto"/>
              </a:rPr>
              <a:t>P4:  s4=50</a:t>
            </a:r>
            <a:endParaRPr dirty="0">
              <a:latin typeface="Roboto"/>
              <a:ea typeface="Roboto"/>
              <a:cs typeface="Roboto"/>
              <a:sym typeface="Roboto"/>
            </a:endParaRPr>
          </a:p>
          <a:p>
            <a:pPr marL="0" lvl="0" indent="0" algn="l" rtl="0">
              <a:spcBef>
                <a:spcPts val="0"/>
              </a:spcBef>
              <a:spcAft>
                <a:spcPts val="0"/>
              </a:spcAft>
              <a:buNone/>
            </a:pPr>
            <a:r>
              <a:rPr lang="en" dirty="0">
                <a:latin typeface="Roboto"/>
                <a:ea typeface="Roboto"/>
                <a:cs typeface="Roboto"/>
                <a:sym typeface="Roboto"/>
              </a:rPr>
              <a:t>P5: s5=42</a:t>
            </a:r>
            <a:endParaRPr dirty="0">
              <a:latin typeface="Roboto"/>
              <a:ea typeface="Roboto"/>
              <a:cs typeface="Roboto"/>
              <a:sym typeface="Roboto"/>
            </a:endParaRPr>
          </a:p>
        </p:txBody>
      </p:sp>
      <p:pic>
        <p:nvPicPr>
          <p:cNvPr id="6" name="Google Shape;254;p30">
            <a:extLst>
              <a:ext uri="{FF2B5EF4-FFF2-40B4-BE49-F238E27FC236}">
                <a16:creationId xmlns:a16="http://schemas.microsoft.com/office/drawing/2014/main" id="{39544E9B-5398-ED5D-21B1-A90A3651AE6F}"/>
              </a:ext>
            </a:extLst>
          </p:cNvPr>
          <p:cNvPicPr preferRelativeResize="0"/>
          <p:nvPr/>
        </p:nvPicPr>
        <p:blipFill>
          <a:blip r:embed="rId3">
            <a:alphaModFix/>
          </a:blip>
          <a:stretch>
            <a:fillRect/>
          </a:stretch>
        </p:blipFill>
        <p:spPr>
          <a:xfrm>
            <a:off x="1703782" y="2470126"/>
            <a:ext cx="1653651" cy="1710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0"/>
          <p:cNvSpPr txBox="1">
            <a:spLocks noGrp="1"/>
          </p:cNvSpPr>
          <p:nvPr>
            <p:ph type="title"/>
          </p:nvPr>
        </p:nvSpPr>
        <p:spPr>
          <a:xfrm>
            <a:off x="94800" y="49525"/>
            <a:ext cx="8684400" cy="539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1820"/>
              <a:t>Results of Simulation when arrival times all equal 0 and process_switch=0</a:t>
            </a:r>
            <a:endParaRPr sz="1820"/>
          </a:p>
        </p:txBody>
      </p:sp>
      <p:sp>
        <p:nvSpPr>
          <p:cNvPr id="249" name="Google Shape;249;p30"/>
          <p:cNvSpPr txBox="1"/>
          <p:nvPr/>
        </p:nvSpPr>
        <p:spPr>
          <a:xfrm>
            <a:off x="187750" y="406100"/>
            <a:ext cx="5949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Input:</a:t>
            </a:r>
            <a:endParaRPr>
              <a:latin typeface="Roboto"/>
              <a:ea typeface="Roboto"/>
              <a:cs typeface="Roboto"/>
              <a:sym typeface="Roboto"/>
            </a:endParaRPr>
          </a:p>
        </p:txBody>
      </p:sp>
      <p:sp>
        <p:nvSpPr>
          <p:cNvPr id="250" name="Google Shape;250;p30"/>
          <p:cNvSpPr txBox="1"/>
          <p:nvPr/>
        </p:nvSpPr>
        <p:spPr>
          <a:xfrm>
            <a:off x="121450" y="2396175"/>
            <a:ext cx="2099100" cy="1820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850"/>
              <a:t>Rate Monotonic Scheduling Algorithm(RM):</a:t>
            </a:r>
            <a:endParaRPr sz="850"/>
          </a:p>
          <a:p>
            <a:pPr marL="0" lvl="0" indent="0" algn="l" rtl="0">
              <a:lnSpc>
                <a:spcPct val="115000"/>
              </a:lnSpc>
              <a:spcBef>
                <a:spcPts val="0"/>
              </a:spcBef>
              <a:spcAft>
                <a:spcPts val="0"/>
              </a:spcAft>
              <a:buNone/>
            </a:pPr>
            <a:r>
              <a:rPr lang="en" sz="850"/>
              <a:t>There is no feasible schedule produced</a:t>
            </a:r>
            <a:endParaRPr sz="850"/>
          </a:p>
          <a:p>
            <a:pPr marL="0" lvl="0" indent="0" algn="l" rtl="0">
              <a:lnSpc>
                <a:spcPct val="115000"/>
              </a:lnSpc>
              <a:spcBef>
                <a:spcPts val="0"/>
              </a:spcBef>
              <a:spcAft>
                <a:spcPts val="0"/>
              </a:spcAft>
              <a:buNone/>
            </a:pPr>
            <a:endParaRPr sz="850"/>
          </a:p>
          <a:p>
            <a:pPr marL="0" lvl="0" indent="0" algn="l" rtl="0">
              <a:lnSpc>
                <a:spcPct val="115000"/>
              </a:lnSpc>
              <a:spcBef>
                <a:spcPts val="0"/>
              </a:spcBef>
              <a:spcAft>
                <a:spcPts val="0"/>
              </a:spcAft>
              <a:buNone/>
            </a:pPr>
            <a:endParaRPr sz="850"/>
          </a:p>
          <a:p>
            <a:pPr marL="0" lvl="0" indent="0" algn="l" rtl="0">
              <a:lnSpc>
                <a:spcPct val="115000"/>
              </a:lnSpc>
              <a:spcBef>
                <a:spcPts val="0"/>
              </a:spcBef>
              <a:spcAft>
                <a:spcPts val="0"/>
              </a:spcAft>
              <a:buNone/>
            </a:pPr>
            <a:r>
              <a:rPr lang="en" sz="850"/>
              <a:t>EDF Scheduling Algorithm:</a:t>
            </a:r>
            <a:endParaRPr sz="850"/>
          </a:p>
          <a:p>
            <a:pPr marL="0" lvl="0" indent="0" algn="l" rtl="0">
              <a:lnSpc>
                <a:spcPct val="115000"/>
              </a:lnSpc>
              <a:spcBef>
                <a:spcPts val="0"/>
              </a:spcBef>
              <a:spcAft>
                <a:spcPts val="0"/>
              </a:spcAft>
              <a:buNone/>
            </a:pPr>
            <a:r>
              <a:rPr lang="en" sz="850"/>
              <a:t>There is no feasible schedule produced</a:t>
            </a:r>
            <a:endParaRPr sz="850"/>
          </a:p>
          <a:p>
            <a:pPr marL="0" lvl="0" indent="0" algn="l" rtl="0">
              <a:lnSpc>
                <a:spcPct val="115000"/>
              </a:lnSpc>
              <a:spcBef>
                <a:spcPts val="0"/>
              </a:spcBef>
              <a:spcAft>
                <a:spcPts val="0"/>
              </a:spcAft>
              <a:buNone/>
            </a:pPr>
            <a:endParaRPr sz="850"/>
          </a:p>
          <a:p>
            <a:pPr marL="0" lvl="0" indent="0" algn="l" rtl="0">
              <a:lnSpc>
                <a:spcPct val="115000"/>
              </a:lnSpc>
              <a:spcBef>
                <a:spcPts val="0"/>
              </a:spcBef>
              <a:spcAft>
                <a:spcPts val="0"/>
              </a:spcAft>
              <a:buNone/>
            </a:pPr>
            <a:endParaRPr sz="850"/>
          </a:p>
          <a:p>
            <a:pPr marL="0" lvl="0" indent="0" algn="l" rtl="0">
              <a:lnSpc>
                <a:spcPct val="115000"/>
              </a:lnSpc>
              <a:spcBef>
                <a:spcPts val="0"/>
              </a:spcBef>
              <a:spcAft>
                <a:spcPts val="0"/>
              </a:spcAft>
              <a:buNone/>
            </a:pPr>
            <a:r>
              <a:rPr lang="en" sz="850"/>
              <a:t>DM Scheduling Algorithm:</a:t>
            </a:r>
            <a:endParaRPr sz="850"/>
          </a:p>
          <a:p>
            <a:pPr marL="0" lvl="0" indent="0" algn="l" rtl="0">
              <a:lnSpc>
                <a:spcPct val="115000"/>
              </a:lnSpc>
              <a:spcBef>
                <a:spcPts val="0"/>
              </a:spcBef>
              <a:spcAft>
                <a:spcPts val="0"/>
              </a:spcAft>
              <a:buNone/>
            </a:pPr>
            <a:r>
              <a:rPr lang="en" sz="850"/>
              <a:t>There is no feasible schedule produced</a:t>
            </a:r>
            <a:endParaRPr sz="850"/>
          </a:p>
        </p:txBody>
      </p:sp>
      <p:sp>
        <p:nvSpPr>
          <p:cNvPr id="251" name="Google Shape;251;p30"/>
          <p:cNvSpPr txBox="1"/>
          <p:nvPr/>
        </p:nvSpPr>
        <p:spPr>
          <a:xfrm>
            <a:off x="2688900" y="406100"/>
            <a:ext cx="5949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Note: Program also produces -d detailed output, but we will show the -v and -a output here due to space limits</a:t>
            </a:r>
            <a:endParaRPr>
              <a:latin typeface="Roboto"/>
              <a:ea typeface="Roboto"/>
              <a:cs typeface="Roboto"/>
              <a:sym typeface="Roboto"/>
            </a:endParaRPr>
          </a:p>
        </p:txBody>
      </p:sp>
      <p:sp>
        <p:nvSpPr>
          <p:cNvPr id="252" name="Google Shape;252;p30"/>
          <p:cNvSpPr txBox="1"/>
          <p:nvPr/>
        </p:nvSpPr>
        <p:spPr>
          <a:xfrm>
            <a:off x="2778325" y="1177425"/>
            <a:ext cx="3402900" cy="1669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850"/>
              <a:t>Rate Monotonic Scheduling Algorithm(RM):</a:t>
            </a:r>
            <a:endParaRPr sz="850"/>
          </a:p>
          <a:p>
            <a:pPr marL="0" lvl="0" indent="0" algn="l" rtl="0">
              <a:lnSpc>
                <a:spcPct val="115000"/>
              </a:lnSpc>
              <a:spcBef>
                <a:spcPts val="0"/>
              </a:spcBef>
              <a:spcAft>
                <a:spcPts val="0"/>
              </a:spcAft>
              <a:buNone/>
            </a:pPr>
            <a:r>
              <a:rPr lang="en" sz="850"/>
              <a:t>At time: 0, process 1 is scheduled until 33</a:t>
            </a:r>
            <a:endParaRPr sz="850"/>
          </a:p>
          <a:p>
            <a:pPr marL="0" lvl="0" indent="0" algn="l" rtl="0">
              <a:lnSpc>
                <a:spcPct val="115000"/>
              </a:lnSpc>
              <a:spcBef>
                <a:spcPts val="0"/>
              </a:spcBef>
              <a:spcAft>
                <a:spcPts val="0"/>
              </a:spcAft>
              <a:buNone/>
            </a:pPr>
            <a:endParaRPr sz="850"/>
          </a:p>
          <a:p>
            <a:pPr marL="0" lvl="0" indent="0" algn="l" rtl="0">
              <a:lnSpc>
                <a:spcPct val="115000"/>
              </a:lnSpc>
              <a:spcBef>
                <a:spcPts val="0"/>
              </a:spcBef>
              <a:spcAft>
                <a:spcPts val="0"/>
              </a:spcAft>
              <a:buNone/>
            </a:pPr>
            <a:endParaRPr sz="850"/>
          </a:p>
          <a:p>
            <a:pPr marL="0" lvl="0" indent="0" algn="l" rtl="0">
              <a:lnSpc>
                <a:spcPct val="115000"/>
              </a:lnSpc>
              <a:spcBef>
                <a:spcPts val="0"/>
              </a:spcBef>
              <a:spcAft>
                <a:spcPts val="0"/>
              </a:spcAft>
              <a:buNone/>
            </a:pPr>
            <a:r>
              <a:rPr lang="en" sz="850"/>
              <a:t>EDF Scheduling Algorithm:</a:t>
            </a:r>
            <a:endParaRPr sz="850"/>
          </a:p>
          <a:p>
            <a:pPr marL="0" lvl="0" indent="0" algn="l" rtl="0">
              <a:lnSpc>
                <a:spcPct val="115000"/>
              </a:lnSpc>
              <a:spcBef>
                <a:spcPts val="0"/>
              </a:spcBef>
              <a:spcAft>
                <a:spcPts val="0"/>
              </a:spcAft>
              <a:buNone/>
            </a:pPr>
            <a:r>
              <a:rPr lang="en" sz="850"/>
              <a:t>At time: 0, process 5 is scheduled until 42</a:t>
            </a:r>
            <a:endParaRPr sz="850"/>
          </a:p>
          <a:p>
            <a:pPr marL="0" lvl="0" indent="0" algn="l" rtl="0">
              <a:lnSpc>
                <a:spcPct val="115000"/>
              </a:lnSpc>
              <a:spcBef>
                <a:spcPts val="0"/>
              </a:spcBef>
              <a:spcAft>
                <a:spcPts val="0"/>
              </a:spcAft>
              <a:buNone/>
            </a:pPr>
            <a:endParaRPr sz="850"/>
          </a:p>
          <a:p>
            <a:pPr marL="0" lvl="0" indent="0" algn="l" rtl="0">
              <a:lnSpc>
                <a:spcPct val="115000"/>
              </a:lnSpc>
              <a:spcBef>
                <a:spcPts val="0"/>
              </a:spcBef>
              <a:spcAft>
                <a:spcPts val="0"/>
              </a:spcAft>
              <a:buNone/>
            </a:pPr>
            <a:endParaRPr sz="850"/>
          </a:p>
          <a:p>
            <a:pPr marL="0" lvl="0" indent="0" algn="l" rtl="0">
              <a:lnSpc>
                <a:spcPct val="115000"/>
              </a:lnSpc>
              <a:spcBef>
                <a:spcPts val="0"/>
              </a:spcBef>
              <a:spcAft>
                <a:spcPts val="0"/>
              </a:spcAft>
              <a:buNone/>
            </a:pPr>
            <a:r>
              <a:rPr lang="en" sz="850"/>
              <a:t>DM Scheduling Algorithm:</a:t>
            </a:r>
            <a:endParaRPr sz="850"/>
          </a:p>
          <a:p>
            <a:pPr marL="0" lvl="0" indent="0" algn="l" rtl="0">
              <a:lnSpc>
                <a:spcPct val="115000"/>
              </a:lnSpc>
              <a:spcBef>
                <a:spcPts val="0"/>
              </a:spcBef>
              <a:spcAft>
                <a:spcPts val="0"/>
              </a:spcAft>
              <a:buNone/>
            </a:pPr>
            <a:r>
              <a:rPr lang="en" sz="850"/>
              <a:t>At time: 0, process 5 is scheduled until 42</a:t>
            </a:r>
            <a:endParaRPr sz="850"/>
          </a:p>
        </p:txBody>
      </p:sp>
      <p:sp>
        <p:nvSpPr>
          <p:cNvPr id="253" name="Google Shape;253;p30"/>
          <p:cNvSpPr txBox="1"/>
          <p:nvPr/>
        </p:nvSpPr>
        <p:spPr>
          <a:xfrm>
            <a:off x="2943575" y="3036525"/>
            <a:ext cx="59490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Analysis:</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No feasible schedule is produced by any algorithms</a:t>
            </a:r>
            <a:endParaRPr>
              <a:latin typeface="Roboto"/>
              <a:ea typeface="Roboto"/>
              <a:cs typeface="Roboto"/>
              <a:sym typeface="Roboto"/>
            </a:endParaRPr>
          </a:p>
          <a:p>
            <a:pPr marL="457200" lvl="0" indent="0" algn="l" rtl="0">
              <a:spcBef>
                <a:spcPts val="0"/>
              </a:spcBef>
              <a:spcAft>
                <a:spcPts val="0"/>
              </a:spcAft>
              <a:buNone/>
            </a:pPr>
            <a:r>
              <a:rPr lang="en">
                <a:latin typeface="Roboto"/>
                <a:ea typeface="Roboto"/>
                <a:cs typeface="Roboto"/>
                <a:sym typeface="Roboto"/>
              </a:rPr>
              <a:t> </a:t>
            </a:r>
            <a:endParaRPr>
              <a:latin typeface="Roboto"/>
              <a:ea typeface="Roboto"/>
              <a:cs typeface="Roboto"/>
              <a:sym typeface="Roboto"/>
            </a:endParaRPr>
          </a:p>
        </p:txBody>
      </p:sp>
      <p:pic>
        <p:nvPicPr>
          <p:cNvPr id="254" name="Google Shape;254;p30"/>
          <p:cNvPicPr preferRelativeResize="0"/>
          <p:nvPr/>
        </p:nvPicPr>
        <p:blipFill>
          <a:blip r:embed="rId3">
            <a:alphaModFix/>
          </a:blip>
          <a:stretch>
            <a:fillRect/>
          </a:stretch>
        </p:blipFill>
        <p:spPr>
          <a:xfrm>
            <a:off x="187750" y="686150"/>
            <a:ext cx="1653651" cy="1710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0396B-80C1-8BC9-4373-CE74DB531542}"/>
              </a:ext>
            </a:extLst>
          </p:cNvPr>
          <p:cNvSpPr>
            <a:spLocks noGrp="1"/>
          </p:cNvSpPr>
          <p:nvPr>
            <p:ph type="title"/>
          </p:nvPr>
        </p:nvSpPr>
        <p:spPr>
          <a:xfrm>
            <a:off x="185724" y="207006"/>
            <a:ext cx="8222100" cy="838800"/>
          </a:xfrm>
        </p:spPr>
        <p:txBody>
          <a:bodyPr/>
          <a:lstStyle/>
          <a:p>
            <a:r>
              <a:rPr lang="en-US" dirty="0"/>
              <a:t>Project Goal</a:t>
            </a:r>
          </a:p>
        </p:txBody>
      </p:sp>
      <p:sp>
        <p:nvSpPr>
          <p:cNvPr id="4" name="TextBox 3">
            <a:extLst>
              <a:ext uri="{FF2B5EF4-FFF2-40B4-BE49-F238E27FC236}">
                <a16:creationId xmlns:a16="http://schemas.microsoft.com/office/drawing/2014/main" id="{75519BDC-3EFC-47D8-C7E5-957F3498AB09}"/>
              </a:ext>
            </a:extLst>
          </p:cNvPr>
          <p:cNvSpPr txBox="1"/>
          <p:nvPr/>
        </p:nvSpPr>
        <p:spPr>
          <a:xfrm>
            <a:off x="385482" y="1174377"/>
            <a:ext cx="6461312" cy="738664"/>
          </a:xfrm>
          <a:prstGeom prst="rect">
            <a:avLst/>
          </a:prstGeom>
          <a:noFill/>
        </p:spPr>
        <p:txBody>
          <a:bodyPr wrap="square">
            <a:spAutoFit/>
          </a:bodyPr>
          <a:lstStyle/>
          <a:p>
            <a:pPr marL="285750" indent="-285750">
              <a:buFont typeface="Arial" panose="020B0604020202020204" pitchFamily="34" charset="0"/>
              <a:buChar char="•"/>
            </a:pPr>
            <a:r>
              <a:rPr lang="en-US" sz="1400" dirty="0">
                <a:solidFill>
                  <a:schemeClr val="bg1"/>
                </a:solidFill>
                <a:effectLst/>
                <a:latin typeface="TimesNewRomanPSMT"/>
              </a:rPr>
              <a:t>Implement and evaluate three real time jobs scheduling algorithms:</a:t>
            </a:r>
          </a:p>
          <a:p>
            <a:pPr marL="285750" lvl="1" indent="-285750">
              <a:buFont typeface="Arial" panose="020B0604020202020204" pitchFamily="34" charset="0"/>
              <a:buChar char="•"/>
            </a:pPr>
            <a:r>
              <a:rPr lang="en-US" dirty="0">
                <a:solidFill>
                  <a:schemeClr val="bg1"/>
                </a:solidFill>
                <a:latin typeface="TimesNewRomanPSMT"/>
              </a:rPr>
              <a:t>Deadline Monotonic, Rate Monotonic, and Earliest Deadline First</a:t>
            </a:r>
          </a:p>
          <a:p>
            <a:pPr marL="285750" lvl="1" indent="-285750">
              <a:buFont typeface="Arial" panose="020B0604020202020204" pitchFamily="34" charset="0"/>
              <a:buChar char="•"/>
            </a:pPr>
            <a:r>
              <a:rPr lang="en-US" dirty="0">
                <a:solidFill>
                  <a:schemeClr val="bg1"/>
                </a:solidFill>
                <a:latin typeface="TimesNewRomanPSMT"/>
              </a:rPr>
              <a:t>The presentation is structured as follows:</a:t>
            </a:r>
          </a:p>
        </p:txBody>
      </p:sp>
      <p:sp>
        <p:nvSpPr>
          <p:cNvPr id="5" name="TextBox 4">
            <a:extLst>
              <a:ext uri="{FF2B5EF4-FFF2-40B4-BE49-F238E27FC236}">
                <a16:creationId xmlns:a16="http://schemas.microsoft.com/office/drawing/2014/main" id="{32768E7B-8054-ED23-6DFE-3DA0917AED44}"/>
              </a:ext>
            </a:extLst>
          </p:cNvPr>
          <p:cNvSpPr txBox="1"/>
          <p:nvPr/>
        </p:nvSpPr>
        <p:spPr>
          <a:xfrm>
            <a:off x="2607662" y="2491795"/>
            <a:ext cx="4461478" cy="1477328"/>
          </a:xfrm>
          <a:prstGeom prst="rect">
            <a:avLst/>
          </a:prstGeom>
          <a:noFill/>
        </p:spPr>
        <p:txBody>
          <a:bodyPr wrap="none" rtlCol="0">
            <a:spAutoFit/>
          </a:bodyPr>
          <a:lstStyle/>
          <a:p>
            <a:pPr marL="400050" indent="-400050">
              <a:buFont typeface="+mj-lt"/>
              <a:buAutoNum type="romanUcPeriod"/>
            </a:pPr>
            <a:r>
              <a:rPr lang="en-US" sz="1800" dirty="0">
                <a:solidFill>
                  <a:schemeClr val="bg1"/>
                </a:solidFill>
              </a:rPr>
              <a:t>Explain the three algorithms</a:t>
            </a:r>
          </a:p>
          <a:p>
            <a:pPr marL="400050" indent="-400050">
              <a:buFont typeface="+mj-lt"/>
              <a:buAutoNum type="romanUcPeriod"/>
            </a:pPr>
            <a:r>
              <a:rPr lang="en-US" sz="1800" dirty="0">
                <a:solidFill>
                  <a:schemeClr val="bg1"/>
                </a:solidFill>
              </a:rPr>
              <a:t>Explain input file format</a:t>
            </a:r>
          </a:p>
          <a:p>
            <a:pPr marL="400050" indent="-400050">
              <a:buFont typeface="+mj-lt"/>
              <a:buAutoNum type="romanUcPeriod"/>
            </a:pPr>
            <a:r>
              <a:rPr lang="en-US" sz="1800" dirty="0">
                <a:solidFill>
                  <a:schemeClr val="bg1"/>
                </a:solidFill>
              </a:rPr>
              <a:t>Explain sim file and possible options</a:t>
            </a:r>
          </a:p>
          <a:p>
            <a:pPr marL="400050" indent="-400050">
              <a:buFont typeface="+mj-lt"/>
              <a:buAutoNum type="romanUcPeriod"/>
            </a:pPr>
            <a:r>
              <a:rPr lang="en-US" sz="1800" dirty="0">
                <a:solidFill>
                  <a:schemeClr val="bg1"/>
                </a:solidFill>
              </a:rPr>
              <a:t>Overview of implementation</a:t>
            </a:r>
          </a:p>
          <a:p>
            <a:pPr marL="400050" indent="-400050">
              <a:buFont typeface="+mj-lt"/>
              <a:buAutoNum type="romanUcPeriod"/>
            </a:pPr>
            <a:r>
              <a:rPr lang="en-US" sz="1800" dirty="0">
                <a:solidFill>
                  <a:schemeClr val="bg1"/>
                </a:solidFill>
              </a:rPr>
              <a:t>Results and Analysis of two examples</a:t>
            </a:r>
          </a:p>
        </p:txBody>
      </p:sp>
    </p:spTree>
    <p:extLst>
      <p:ext uri="{BB962C8B-B14F-4D97-AF65-F5344CB8AC3E}">
        <p14:creationId xmlns:p14="http://schemas.microsoft.com/office/powerpoint/2010/main" val="2422297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1"/>
          <p:cNvSpPr txBox="1">
            <a:spLocks noGrp="1"/>
          </p:cNvSpPr>
          <p:nvPr>
            <p:ph type="title"/>
          </p:nvPr>
        </p:nvSpPr>
        <p:spPr>
          <a:xfrm>
            <a:off x="115450" y="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820"/>
              <a:t>Results of Simulation when arrival times all equal 0 and process_switch=5</a:t>
            </a:r>
            <a:endParaRPr sz="1820"/>
          </a:p>
        </p:txBody>
      </p:sp>
      <p:sp>
        <p:nvSpPr>
          <p:cNvPr id="260" name="Google Shape;260;p31"/>
          <p:cNvSpPr txBox="1"/>
          <p:nvPr/>
        </p:nvSpPr>
        <p:spPr>
          <a:xfrm>
            <a:off x="187750" y="406100"/>
            <a:ext cx="5949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Input:</a:t>
            </a:r>
            <a:endParaRPr>
              <a:latin typeface="Roboto"/>
              <a:ea typeface="Roboto"/>
              <a:cs typeface="Roboto"/>
              <a:sym typeface="Roboto"/>
            </a:endParaRPr>
          </a:p>
        </p:txBody>
      </p:sp>
      <p:sp>
        <p:nvSpPr>
          <p:cNvPr id="261" name="Google Shape;261;p31"/>
          <p:cNvSpPr txBox="1"/>
          <p:nvPr/>
        </p:nvSpPr>
        <p:spPr>
          <a:xfrm>
            <a:off x="121450" y="2396175"/>
            <a:ext cx="2099100" cy="1820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850"/>
              <a:t>Rate Monotonic Scheduling Algorithm(RM):</a:t>
            </a:r>
            <a:endParaRPr sz="850"/>
          </a:p>
          <a:p>
            <a:pPr marL="0" lvl="0" indent="0" algn="l" rtl="0">
              <a:lnSpc>
                <a:spcPct val="115000"/>
              </a:lnSpc>
              <a:spcBef>
                <a:spcPts val="0"/>
              </a:spcBef>
              <a:spcAft>
                <a:spcPts val="0"/>
              </a:spcAft>
              <a:buNone/>
            </a:pPr>
            <a:r>
              <a:rPr lang="en" sz="850"/>
              <a:t>There is no feasible schedule produced</a:t>
            </a:r>
            <a:endParaRPr sz="850"/>
          </a:p>
          <a:p>
            <a:pPr marL="0" lvl="0" indent="0" algn="l" rtl="0">
              <a:lnSpc>
                <a:spcPct val="115000"/>
              </a:lnSpc>
              <a:spcBef>
                <a:spcPts val="0"/>
              </a:spcBef>
              <a:spcAft>
                <a:spcPts val="0"/>
              </a:spcAft>
              <a:buNone/>
            </a:pPr>
            <a:endParaRPr sz="850"/>
          </a:p>
          <a:p>
            <a:pPr marL="0" lvl="0" indent="0" algn="l" rtl="0">
              <a:lnSpc>
                <a:spcPct val="115000"/>
              </a:lnSpc>
              <a:spcBef>
                <a:spcPts val="0"/>
              </a:spcBef>
              <a:spcAft>
                <a:spcPts val="0"/>
              </a:spcAft>
              <a:buNone/>
            </a:pPr>
            <a:endParaRPr sz="850"/>
          </a:p>
          <a:p>
            <a:pPr marL="0" lvl="0" indent="0" algn="l" rtl="0">
              <a:lnSpc>
                <a:spcPct val="115000"/>
              </a:lnSpc>
              <a:spcBef>
                <a:spcPts val="0"/>
              </a:spcBef>
              <a:spcAft>
                <a:spcPts val="0"/>
              </a:spcAft>
              <a:buNone/>
            </a:pPr>
            <a:r>
              <a:rPr lang="en" sz="850"/>
              <a:t>EDF Scheduling Algorithm:</a:t>
            </a:r>
            <a:endParaRPr sz="850"/>
          </a:p>
          <a:p>
            <a:pPr marL="0" lvl="0" indent="0" algn="l" rtl="0">
              <a:lnSpc>
                <a:spcPct val="115000"/>
              </a:lnSpc>
              <a:spcBef>
                <a:spcPts val="0"/>
              </a:spcBef>
              <a:spcAft>
                <a:spcPts val="0"/>
              </a:spcAft>
              <a:buNone/>
            </a:pPr>
            <a:r>
              <a:rPr lang="en" sz="850"/>
              <a:t>There is no feasible schedule produced</a:t>
            </a:r>
            <a:endParaRPr sz="850"/>
          </a:p>
          <a:p>
            <a:pPr marL="0" lvl="0" indent="0" algn="l" rtl="0">
              <a:lnSpc>
                <a:spcPct val="115000"/>
              </a:lnSpc>
              <a:spcBef>
                <a:spcPts val="0"/>
              </a:spcBef>
              <a:spcAft>
                <a:spcPts val="0"/>
              </a:spcAft>
              <a:buNone/>
            </a:pPr>
            <a:endParaRPr sz="850"/>
          </a:p>
          <a:p>
            <a:pPr marL="0" lvl="0" indent="0" algn="l" rtl="0">
              <a:lnSpc>
                <a:spcPct val="115000"/>
              </a:lnSpc>
              <a:spcBef>
                <a:spcPts val="0"/>
              </a:spcBef>
              <a:spcAft>
                <a:spcPts val="0"/>
              </a:spcAft>
              <a:buNone/>
            </a:pPr>
            <a:endParaRPr sz="850"/>
          </a:p>
          <a:p>
            <a:pPr marL="0" lvl="0" indent="0" algn="l" rtl="0">
              <a:lnSpc>
                <a:spcPct val="115000"/>
              </a:lnSpc>
              <a:spcBef>
                <a:spcPts val="0"/>
              </a:spcBef>
              <a:spcAft>
                <a:spcPts val="0"/>
              </a:spcAft>
              <a:buNone/>
            </a:pPr>
            <a:r>
              <a:rPr lang="en" sz="850"/>
              <a:t>DM Scheduling Algorithm:</a:t>
            </a:r>
            <a:endParaRPr sz="850"/>
          </a:p>
          <a:p>
            <a:pPr marL="0" lvl="0" indent="0" algn="l" rtl="0">
              <a:lnSpc>
                <a:spcPct val="115000"/>
              </a:lnSpc>
              <a:spcBef>
                <a:spcPts val="0"/>
              </a:spcBef>
              <a:spcAft>
                <a:spcPts val="0"/>
              </a:spcAft>
              <a:buNone/>
            </a:pPr>
            <a:r>
              <a:rPr lang="en" sz="850"/>
              <a:t>There is no feasible schedule produced</a:t>
            </a:r>
            <a:endParaRPr sz="850"/>
          </a:p>
        </p:txBody>
      </p:sp>
      <p:sp>
        <p:nvSpPr>
          <p:cNvPr id="262" name="Google Shape;262;p31"/>
          <p:cNvSpPr txBox="1"/>
          <p:nvPr/>
        </p:nvSpPr>
        <p:spPr>
          <a:xfrm>
            <a:off x="2688900" y="406100"/>
            <a:ext cx="5949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Note: Program also produces -d detailed output, but we will show the -v and -a output here due to space limits</a:t>
            </a:r>
            <a:endParaRPr>
              <a:latin typeface="Roboto"/>
              <a:ea typeface="Roboto"/>
              <a:cs typeface="Roboto"/>
              <a:sym typeface="Roboto"/>
            </a:endParaRPr>
          </a:p>
        </p:txBody>
      </p:sp>
      <p:sp>
        <p:nvSpPr>
          <p:cNvPr id="263" name="Google Shape;263;p31"/>
          <p:cNvSpPr txBox="1"/>
          <p:nvPr/>
        </p:nvSpPr>
        <p:spPr>
          <a:xfrm>
            <a:off x="2768000" y="1021700"/>
            <a:ext cx="3000000" cy="1669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850"/>
              <a:t>Rate Monotonic Scheduling Algorithm(RM):</a:t>
            </a:r>
            <a:endParaRPr sz="850"/>
          </a:p>
          <a:p>
            <a:pPr marL="0" lvl="0" indent="0" algn="l" rtl="0">
              <a:lnSpc>
                <a:spcPct val="115000"/>
              </a:lnSpc>
              <a:spcBef>
                <a:spcPts val="0"/>
              </a:spcBef>
              <a:spcAft>
                <a:spcPts val="0"/>
              </a:spcAft>
              <a:buNone/>
            </a:pPr>
            <a:r>
              <a:rPr lang="en" sz="850"/>
              <a:t>At time: 0, process 1 is scheduled until 33</a:t>
            </a:r>
            <a:endParaRPr sz="850"/>
          </a:p>
          <a:p>
            <a:pPr marL="0" lvl="0" indent="0" algn="l" rtl="0">
              <a:lnSpc>
                <a:spcPct val="115000"/>
              </a:lnSpc>
              <a:spcBef>
                <a:spcPts val="0"/>
              </a:spcBef>
              <a:spcAft>
                <a:spcPts val="0"/>
              </a:spcAft>
              <a:buNone/>
            </a:pPr>
            <a:endParaRPr sz="850"/>
          </a:p>
          <a:p>
            <a:pPr marL="0" lvl="0" indent="0" algn="l" rtl="0">
              <a:lnSpc>
                <a:spcPct val="115000"/>
              </a:lnSpc>
              <a:spcBef>
                <a:spcPts val="0"/>
              </a:spcBef>
              <a:spcAft>
                <a:spcPts val="0"/>
              </a:spcAft>
              <a:buNone/>
            </a:pPr>
            <a:endParaRPr sz="850"/>
          </a:p>
          <a:p>
            <a:pPr marL="0" lvl="0" indent="0" algn="l" rtl="0">
              <a:lnSpc>
                <a:spcPct val="115000"/>
              </a:lnSpc>
              <a:spcBef>
                <a:spcPts val="0"/>
              </a:spcBef>
              <a:spcAft>
                <a:spcPts val="0"/>
              </a:spcAft>
              <a:buNone/>
            </a:pPr>
            <a:r>
              <a:rPr lang="en" sz="850"/>
              <a:t>EDF Scheduling Algorithm:</a:t>
            </a:r>
            <a:endParaRPr sz="850"/>
          </a:p>
          <a:p>
            <a:pPr marL="0" lvl="0" indent="0" algn="l" rtl="0">
              <a:lnSpc>
                <a:spcPct val="115000"/>
              </a:lnSpc>
              <a:spcBef>
                <a:spcPts val="0"/>
              </a:spcBef>
              <a:spcAft>
                <a:spcPts val="0"/>
              </a:spcAft>
              <a:buNone/>
            </a:pPr>
            <a:r>
              <a:rPr lang="en" sz="850"/>
              <a:t>At time: 0, process 5 is scheduled until 42</a:t>
            </a:r>
            <a:endParaRPr sz="850"/>
          </a:p>
          <a:p>
            <a:pPr marL="0" lvl="0" indent="0" algn="l" rtl="0">
              <a:lnSpc>
                <a:spcPct val="115000"/>
              </a:lnSpc>
              <a:spcBef>
                <a:spcPts val="0"/>
              </a:spcBef>
              <a:spcAft>
                <a:spcPts val="0"/>
              </a:spcAft>
              <a:buNone/>
            </a:pPr>
            <a:endParaRPr sz="850"/>
          </a:p>
          <a:p>
            <a:pPr marL="0" lvl="0" indent="0" algn="l" rtl="0">
              <a:lnSpc>
                <a:spcPct val="115000"/>
              </a:lnSpc>
              <a:spcBef>
                <a:spcPts val="0"/>
              </a:spcBef>
              <a:spcAft>
                <a:spcPts val="0"/>
              </a:spcAft>
              <a:buNone/>
            </a:pPr>
            <a:endParaRPr sz="850"/>
          </a:p>
          <a:p>
            <a:pPr marL="0" lvl="0" indent="0" algn="l" rtl="0">
              <a:lnSpc>
                <a:spcPct val="115000"/>
              </a:lnSpc>
              <a:spcBef>
                <a:spcPts val="0"/>
              </a:spcBef>
              <a:spcAft>
                <a:spcPts val="0"/>
              </a:spcAft>
              <a:buNone/>
            </a:pPr>
            <a:r>
              <a:rPr lang="en" sz="850"/>
              <a:t>DM Scheduling Algorithm:</a:t>
            </a:r>
            <a:endParaRPr sz="850"/>
          </a:p>
          <a:p>
            <a:pPr marL="0" lvl="0" indent="0" algn="l" rtl="0">
              <a:lnSpc>
                <a:spcPct val="115000"/>
              </a:lnSpc>
              <a:spcBef>
                <a:spcPts val="0"/>
              </a:spcBef>
              <a:spcAft>
                <a:spcPts val="0"/>
              </a:spcAft>
              <a:buNone/>
            </a:pPr>
            <a:r>
              <a:rPr lang="en" sz="850"/>
              <a:t>At time: 0, process 5 is scheduled until 42</a:t>
            </a:r>
            <a:endParaRPr sz="850"/>
          </a:p>
        </p:txBody>
      </p:sp>
      <p:sp>
        <p:nvSpPr>
          <p:cNvPr id="264" name="Google Shape;264;p31"/>
          <p:cNvSpPr txBox="1"/>
          <p:nvPr/>
        </p:nvSpPr>
        <p:spPr>
          <a:xfrm>
            <a:off x="2860950" y="2691500"/>
            <a:ext cx="59490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Analysis: </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No feasible schedule is produced by any algorithms</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pic>
        <p:nvPicPr>
          <p:cNvPr id="265" name="Google Shape;265;p31"/>
          <p:cNvPicPr preferRelativeResize="0"/>
          <p:nvPr/>
        </p:nvPicPr>
        <p:blipFill>
          <a:blip r:embed="rId3">
            <a:alphaModFix/>
          </a:blip>
          <a:stretch>
            <a:fillRect/>
          </a:stretch>
        </p:blipFill>
        <p:spPr>
          <a:xfrm>
            <a:off x="121450" y="734300"/>
            <a:ext cx="1771650" cy="1714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2"/>
          <p:cNvSpPr txBox="1">
            <a:spLocks noGrp="1"/>
          </p:cNvSpPr>
          <p:nvPr>
            <p:ph type="title"/>
          </p:nvPr>
        </p:nvSpPr>
        <p:spPr>
          <a:xfrm>
            <a:off x="187750" y="48525"/>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920"/>
              <a:t>Results of Simulation when arrival times are different and process_switch=0</a:t>
            </a:r>
            <a:endParaRPr sz="1920"/>
          </a:p>
        </p:txBody>
      </p:sp>
      <p:pic>
        <p:nvPicPr>
          <p:cNvPr id="271" name="Google Shape;271;p32"/>
          <p:cNvPicPr preferRelativeResize="0"/>
          <p:nvPr/>
        </p:nvPicPr>
        <p:blipFill>
          <a:blip r:embed="rId3">
            <a:alphaModFix/>
          </a:blip>
          <a:stretch>
            <a:fillRect/>
          </a:stretch>
        </p:blipFill>
        <p:spPr>
          <a:xfrm>
            <a:off x="187750" y="776925"/>
            <a:ext cx="1581150" cy="1619250"/>
          </a:xfrm>
          <a:prstGeom prst="rect">
            <a:avLst/>
          </a:prstGeom>
          <a:noFill/>
          <a:ln>
            <a:noFill/>
          </a:ln>
        </p:spPr>
      </p:pic>
      <p:sp>
        <p:nvSpPr>
          <p:cNvPr id="272" name="Google Shape;272;p32"/>
          <p:cNvSpPr txBox="1"/>
          <p:nvPr/>
        </p:nvSpPr>
        <p:spPr>
          <a:xfrm>
            <a:off x="121450" y="2396175"/>
            <a:ext cx="2099100" cy="1820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850"/>
              <a:t>Rate Monotonic Scheduling Algorithm(RM):</a:t>
            </a:r>
            <a:endParaRPr sz="850"/>
          </a:p>
          <a:p>
            <a:pPr marL="0" lvl="0" indent="0" algn="l" rtl="0">
              <a:lnSpc>
                <a:spcPct val="115000"/>
              </a:lnSpc>
              <a:spcBef>
                <a:spcPts val="0"/>
              </a:spcBef>
              <a:spcAft>
                <a:spcPts val="0"/>
              </a:spcAft>
              <a:buNone/>
            </a:pPr>
            <a:r>
              <a:rPr lang="en" sz="850"/>
              <a:t>There is no feasible schedule produced</a:t>
            </a:r>
            <a:endParaRPr sz="850"/>
          </a:p>
          <a:p>
            <a:pPr marL="0" lvl="0" indent="0" algn="l" rtl="0">
              <a:lnSpc>
                <a:spcPct val="115000"/>
              </a:lnSpc>
              <a:spcBef>
                <a:spcPts val="0"/>
              </a:spcBef>
              <a:spcAft>
                <a:spcPts val="0"/>
              </a:spcAft>
              <a:buNone/>
            </a:pPr>
            <a:endParaRPr sz="850"/>
          </a:p>
          <a:p>
            <a:pPr marL="0" lvl="0" indent="0" algn="l" rtl="0">
              <a:lnSpc>
                <a:spcPct val="115000"/>
              </a:lnSpc>
              <a:spcBef>
                <a:spcPts val="0"/>
              </a:spcBef>
              <a:spcAft>
                <a:spcPts val="0"/>
              </a:spcAft>
              <a:buNone/>
            </a:pPr>
            <a:endParaRPr sz="850"/>
          </a:p>
          <a:p>
            <a:pPr marL="0" lvl="0" indent="0" algn="l" rtl="0">
              <a:lnSpc>
                <a:spcPct val="115000"/>
              </a:lnSpc>
              <a:spcBef>
                <a:spcPts val="0"/>
              </a:spcBef>
              <a:spcAft>
                <a:spcPts val="0"/>
              </a:spcAft>
              <a:buNone/>
            </a:pPr>
            <a:r>
              <a:rPr lang="en" sz="850"/>
              <a:t>EDF Scheduling Algorithm:</a:t>
            </a:r>
            <a:endParaRPr sz="850"/>
          </a:p>
          <a:p>
            <a:pPr marL="0" lvl="0" indent="0" algn="l" rtl="0">
              <a:lnSpc>
                <a:spcPct val="115000"/>
              </a:lnSpc>
              <a:spcBef>
                <a:spcPts val="0"/>
              </a:spcBef>
              <a:spcAft>
                <a:spcPts val="0"/>
              </a:spcAft>
              <a:buNone/>
            </a:pPr>
            <a:r>
              <a:rPr lang="en" sz="850"/>
              <a:t>There is no feasible schedule produced</a:t>
            </a:r>
            <a:endParaRPr sz="850"/>
          </a:p>
          <a:p>
            <a:pPr marL="0" lvl="0" indent="0" algn="l" rtl="0">
              <a:lnSpc>
                <a:spcPct val="115000"/>
              </a:lnSpc>
              <a:spcBef>
                <a:spcPts val="0"/>
              </a:spcBef>
              <a:spcAft>
                <a:spcPts val="0"/>
              </a:spcAft>
              <a:buNone/>
            </a:pPr>
            <a:endParaRPr sz="850"/>
          </a:p>
          <a:p>
            <a:pPr marL="0" lvl="0" indent="0" algn="l" rtl="0">
              <a:lnSpc>
                <a:spcPct val="115000"/>
              </a:lnSpc>
              <a:spcBef>
                <a:spcPts val="0"/>
              </a:spcBef>
              <a:spcAft>
                <a:spcPts val="0"/>
              </a:spcAft>
              <a:buNone/>
            </a:pPr>
            <a:endParaRPr sz="850"/>
          </a:p>
          <a:p>
            <a:pPr marL="0" lvl="0" indent="0" algn="l" rtl="0">
              <a:lnSpc>
                <a:spcPct val="115000"/>
              </a:lnSpc>
              <a:spcBef>
                <a:spcPts val="0"/>
              </a:spcBef>
              <a:spcAft>
                <a:spcPts val="0"/>
              </a:spcAft>
              <a:buNone/>
            </a:pPr>
            <a:r>
              <a:rPr lang="en" sz="850"/>
              <a:t>DM Scheduling Algorithm:</a:t>
            </a:r>
            <a:endParaRPr sz="850"/>
          </a:p>
          <a:p>
            <a:pPr marL="0" lvl="0" indent="0" algn="l" rtl="0">
              <a:lnSpc>
                <a:spcPct val="115000"/>
              </a:lnSpc>
              <a:spcBef>
                <a:spcPts val="0"/>
              </a:spcBef>
              <a:spcAft>
                <a:spcPts val="0"/>
              </a:spcAft>
              <a:buNone/>
            </a:pPr>
            <a:r>
              <a:rPr lang="en" sz="850"/>
              <a:t>There is no feasible schedule produced</a:t>
            </a:r>
            <a:endParaRPr sz="850"/>
          </a:p>
        </p:txBody>
      </p:sp>
      <p:sp>
        <p:nvSpPr>
          <p:cNvPr id="273" name="Google Shape;273;p32"/>
          <p:cNvSpPr txBox="1"/>
          <p:nvPr/>
        </p:nvSpPr>
        <p:spPr>
          <a:xfrm>
            <a:off x="2688900" y="406100"/>
            <a:ext cx="5949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Note: Program also produces -d detailed output, but we will show the -v and -a output here due to space limits</a:t>
            </a:r>
            <a:endParaRPr>
              <a:latin typeface="Roboto"/>
              <a:ea typeface="Roboto"/>
              <a:cs typeface="Roboto"/>
              <a:sym typeface="Roboto"/>
            </a:endParaRPr>
          </a:p>
        </p:txBody>
      </p:sp>
      <p:sp>
        <p:nvSpPr>
          <p:cNvPr id="274" name="Google Shape;274;p32"/>
          <p:cNvSpPr txBox="1"/>
          <p:nvPr/>
        </p:nvSpPr>
        <p:spPr>
          <a:xfrm>
            <a:off x="2688900" y="981900"/>
            <a:ext cx="6455100" cy="4161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850"/>
              <a:t>Rate Monotonic Scheduling Algorithm(RM):</a:t>
            </a:r>
            <a:endParaRPr sz="850"/>
          </a:p>
          <a:p>
            <a:pPr marL="0" lvl="0" indent="0" algn="l" rtl="0">
              <a:lnSpc>
                <a:spcPct val="115000"/>
              </a:lnSpc>
              <a:spcBef>
                <a:spcPts val="0"/>
              </a:spcBef>
              <a:spcAft>
                <a:spcPts val="0"/>
              </a:spcAft>
              <a:buNone/>
            </a:pPr>
            <a:r>
              <a:rPr lang="en" sz="850"/>
              <a:t>At time: 1, process 3 is scheduled until 4</a:t>
            </a:r>
            <a:endParaRPr sz="850"/>
          </a:p>
          <a:p>
            <a:pPr marL="0" lvl="0" indent="0" algn="l" rtl="0">
              <a:lnSpc>
                <a:spcPct val="115000"/>
              </a:lnSpc>
              <a:spcBef>
                <a:spcPts val="0"/>
              </a:spcBef>
              <a:spcAft>
                <a:spcPts val="0"/>
              </a:spcAft>
              <a:buNone/>
            </a:pPr>
            <a:r>
              <a:rPr lang="en" sz="850"/>
              <a:t>At time: 4, process 3 is preempted by process 3</a:t>
            </a:r>
            <a:endParaRPr sz="850"/>
          </a:p>
          <a:p>
            <a:pPr marL="0" lvl="0" indent="0" algn="l" rtl="0">
              <a:lnSpc>
                <a:spcPct val="115000"/>
              </a:lnSpc>
              <a:spcBef>
                <a:spcPts val="0"/>
              </a:spcBef>
              <a:spcAft>
                <a:spcPts val="0"/>
              </a:spcAft>
              <a:buNone/>
            </a:pPr>
            <a:r>
              <a:rPr lang="en" sz="850"/>
              <a:t>At time: 4, process 3 is scheduled until 20</a:t>
            </a:r>
            <a:endParaRPr sz="850"/>
          </a:p>
          <a:p>
            <a:pPr marL="0" lvl="0" indent="0" algn="l" rtl="0">
              <a:lnSpc>
                <a:spcPct val="115000"/>
              </a:lnSpc>
              <a:spcBef>
                <a:spcPts val="0"/>
              </a:spcBef>
              <a:spcAft>
                <a:spcPts val="0"/>
              </a:spcAft>
              <a:buNone/>
            </a:pPr>
            <a:r>
              <a:rPr lang="en" sz="850"/>
              <a:t>At time: 20, process 3 is preempted by process 1</a:t>
            </a:r>
            <a:endParaRPr sz="850"/>
          </a:p>
          <a:p>
            <a:pPr marL="0" lvl="0" indent="0" algn="l" rtl="0">
              <a:lnSpc>
                <a:spcPct val="115000"/>
              </a:lnSpc>
              <a:spcBef>
                <a:spcPts val="0"/>
              </a:spcBef>
              <a:spcAft>
                <a:spcPts val="0"/>
              </a:spcAft>
              <a:buNone/>
            </a:pPr>
            <a:r>
              <a:rPr lang="en" sz="850"/>
              <a:t>At time: 20, process 1 is scheduled until 34</a:t>
            </a:r>
            <a:endParaRPr sz="850"/>
          </a:p>
          <a:p>
            <a:pPr marL="0" lvl="0" indent="0" algn="l" rtl="0">
              <a:lnSpc>
                <a:spcPct val="115000"/>
              </a:lnSpc>
              <a:spcBef>
                <a:spcPts val="0"/>
              </a:spcBef>
              <a:spcAft>
                <a:spcPts val="0"/>
              </a:spcAft>
              <a:buNone/>
            </a:pPr>
            <a:r>
              <a:rPr lang="en" sz="850"/>
              <a:t>At time: 34, process 1 is preempted by process 1</a:t>
            </a:r>
            <a:endParaRPr sz="850"/>
          </a:p>
          <a:p>
            <a:pPr marL="0" lvl="0" indent="0" algn="l" rtl="0">
              <a:lnSpc>
                <a:spcPct val="115000"/>
              </a:lnSpc>
              <a:spcBef>
                <a:spcPts val="0"/>
              </a:spcBef>
              <a:spcAft>
                <a:spcPts val="0"/>
              </a:spcAft>
              <a:buNone/>
            </a:pPr>
            <a:r>
              <a:rPr lang="en" sz="850"/>
              <a:t>At time: 34, process 1 is scheduled until 45</a:t>
            </a:r>
            <a:endParaRPr sz="850"/>
          </a:p>
          <a:p>
            <a:pPr marL="0" lvl="0" indent="0" algn="l" rtl="0">
              <a:lnSpc>
                <a:spcPct val="115000"/>
              </a:lnSpc>
              <a:spcBef>
                <a:spcPts val="0"/>
              </a:spcBef>
              <a:spcAft>
                <a:spcPts val="0"/>
              </a:spcAft>
              <a:buNone/>
            </a:pPr>
            <a:r>
              <a:rPr lang="en" sz="850"/>
              <a:t>At time: 45, process 1 is preempted by process 1</a:t>
            </a:r>
            <a:endParaRPr sz="850"/>
          </a:p>
          <a:p>
            <a:pPr marL="0" lvl="0" indent="0" algn="l" rtl="0">
              <a:lnSpc>
                <a:spcPct val="115000"/>
              </a:lnSpc>
              <a:spcBef>
                <a:spcPts val="0"/>
              </a:spcBef>
              <a:spcAft>
                <a:spcPts val="0"/>
              </a:spcAft>
              <a:buNone/>
            </a:pPr>
            <a:r>
              <a:rPr lang="en" sz="850"/>
              <a:t>At time: 45, process 1 is scheduled until 53</a:t>
            </a:r>
            <a:endParaRPr sz="850"/>
          </a:p>
          <a:p>
            <a:pPr marL="0" lvl="0" indent="0" algn="l" rtl="0">
              <a:lnSpc>
                <a:spcPct val="115000"/>
              </a:lnSpc>
              <a:spcBef>
                <a:spcPts val="0"/>
              </a:spcBef>
              <a:spcAft>
                <a:spcPts val="0"/>
              </a:spcAft>
              <a:buNone/>
            </a:pPr>
            <a:r>
              <a:rPr lang="en" sz="850"/>
              <a:t>At time: 53, process 5 is scheduled until 95</a:t>
            </a:r>
            <a:endParaRPr sz="850"/>
          </a:p>
          <a:p>
            <a:pPr marL="0" lvl="0" indent="0" algn="l" rtl="0">
              <a:lnSpc>
                <a:spcPct val="115000"/>
              </a:lnSpc>
              <a:spcBef>
                <a:spcPts val="0"/>
              </a:spcBef>
              <a:spcAft>
                <a:spcPts val="0"/>
              </a:spcAft>
              <a:buNone/>
            </a:pPr>
            <a:endParaRPr sz="850"/>
          </a:p>
          <a:p>
            <a:pPr marL="0" lvl="0" indent="0" algn="l" rtl="0">
              <a:lnSpc>
                <a:spcPct val="115000"/>
              </a:lnSpc>
              <a:spcBef>
                <a:spcPts val="0"/>
              </a:spcBef>
              <a:spcAft>
                <a:spcPts val="0"/>
              </a:spcAft>
              <a:buNone/>
            </a:pPr>
            <a:endParaRPr sz="850"/>
          </a:p>
          <a:p>
            <a:pPr marL="0" lvl="0" indent="0" algn="l" rtl="0">
              <a:lnSpc>
                <a:spcPct val="115000"/>
              </a:lnSpc>
              <a:spcBef>
                <a:spcPts val="0"/>
              </a:spcBef>
              <a:spcAft>
                <a:spcPts val="0"/>
              </a:spcAft>
              <a:buNone/>
            </a:pPr>
            <a:endParaRPr sz="850"/>
          </a:p>
          <a:p>
            <a:pPr marL="0" lvl="0" indent="0" algn="l" rtl="0">
              <a:lnSpc>
                <a:spcPct val="115000"/>
              </a:lnSpc>
              <a:spcBef>
                <a:spcPts val="0"/>
              </a:spcBef>
              <a:spcAft>
                <a:spcPts val="0"/>
              </a:spcAft>
              <a:buNone/>
            </a:pPr>
            <a:r>
              <a:rPr lang="en" sz="850"/>
              <a:t>DM Scheduling Algorithm:</a:t>
            </a:r>
            <a:endParaRPr sz="850"/>
          </a:p>
          <a:p>
            <a:pPr marL="0" lvl="0" indent="0" algn="l" rtl="0">
              <a:lnSpc>
                <a:spcPct val="115000"/>
              </a:lnSpc>
              <a:spcBef>
                <a:spcPts val="0"/>
              </a:spcBef>
              <a:spcAft>
                <a:spcPts val="0"/>
              </a:spcAft>
              <a:buNone/>
            </a:pPr>
            <a:r>
              <a:rPr lang="en" sz="850"/>
              <a:t>At time: 1, process 3 is scheduled until 4</a:t>
            </a:r>
            <a:endParaRPr sz="850"/>
          </a:p>
          <a:p>
            <a:pPr marL="0" lvl="0" indent="0" algn="l" rtl="0">
              <a:lnSpc>
                <a:spcPct val="115000"/>
              </a:lnSpc>
              <a:spcBef>
                <a:spcPts val="0"/>
              </a:spcBef>
              <a:spcAft>
                <a:spcPts val="0"/>
              </a:spcAft>
              <a:buNone/>
            </a:pPr>
            <a:r>
              <a:rPr lang="en" sz="850"/>
              <a:t>At time: 4, process 3 is preempted by process 3</a:t>
            </a:r>
            <a:endParaRPr sz="850"/>
          </a:p>
          <a:p>
            <a:pPr marL="0" lvl="0" indent="0" algn="l" rtl="0">
              <a:lnSpc>
                <a:spcPct val="115000"/>
              </a:lnSpc>
              <a:spcBef>
                <a:spcPts val="0"/>
              </a:spcBef>
              <a:spcAft>
                <a:spcPts val="0"/>
              </a:spcAft>
              <a:buNone/>
            </a:pPr>
            <a:r>
              <a:rPr lang="en" sz="850"/>
              <a:t>At time: 4, process 3 is scheduled until 20</a:t>
            </a:r>
            <a:endParaRPr sz="850"/>
          </a:p>
          <a:p>
            <a:pPr marL="0" lvl="0" indent="0" algn="l" rtl="0">
              <a:lnSpc>
                <a:spcPct val="115000"/>
              </a:lnSpc>
              <a:spcBef>
                <a:spcPts val="0"/>
              </a:spcBef>
              <a:spcAft>
                <a:spcPts val="0"/>
              </a:spcAft>
              <a:buNone/>
            </a:pPr>
            <a:r>
              <a:rPr lang="en" sz="850"/>
              <a:t>At time: 20, process 3 is preempted by process 1</a:t>
            </a:r>
            <a:endParaRPr sz="850"/>
          </a:p>
          <a:p>
            <a:pPr marL="0" lvl="0" indent="0" algn="l" rtl="0">
              <a:lnSpc>
                <a:spcPct val="115000"/>
              </a:lnSpc>
              <a:spcBef>
                <a:spcPts val="0"/>
              </a:spcBef>
              <a:spcAft>
                <a:spcPts val="0"/>
              </a:spcAft>
              <a:buNone/>
            </a:pPr>
            <a:r>
              <a:rPr lang="en" sz="850"/>
              <a:t>At time: 20, process 1 is scheduled until 34</a:t>
            </a:r>
            <a:endParaRPr sz="850"/>
          </a:p>
          <a:p>
            <a:pPr marL="0" lvl="0" indent="0" algn="l" rtl="0">
              <a:lnSpc>
                <a:spcPct val="115000"/>
              </a:lnSpc>
              <a:spcBef>
                <a:spcPts val="0"/>
              </a:spcBef>
              <a:spcAft>
                <a:spcPts val="0"/>
              </a:spcAft>
              <a:buNone/>
            </a:pPr>
            <a:r>
              <a:rPr lang="en" sz="850"/>
              <a:t>At time: 34, process 1 is preempted by process 5</a:t>
            </a:r>
            <a:endParaRPr sz="850"/>
          </a:p>
          <a:p>
            <a:pPr marL="0" lvl="0" indent="0" algn="l" rtl="0">
              <a:lnSpc>
                <a:spcPct val="115000"/>
              </a:lnSpc>
              <a:spcBef>
                <a:spcPts val="0"/>
              </a:spcBef>
              <a:spcAft>
                <a:spcPts val="0"/>
              </a:spcAft>
              <a:buNone/>
            </a:pPr>
            <a:r>
              <a:rPr lang="en" sz="850"/>
              <a:t>At time: 34, process 5 is scheduled until 45</a:t>
            </a:r>
            <a:endParaRPr sz="850"/>
          </a:p>
          <a:p>
            <a:pPr marL="0" lvl="0" indent="0" algn="l" rtl="0">
              <a:lnSpc>
                <a:spcPct val="115000"/>
              </a:lnSpc>
              <a:spcBef>
                <a:spcPts val="0"/>
              </a:spcBef>
              <a:spcAft>
                <a:spcPts val="0"/>
              </a:spcAft>
              <a:buNone/>
            </a:pPr>
            <a:r>
              <a:rPr lang="en" sz="850"/>
              <a:t>At time: 45, process 5 is preempted by process 5</a:t>
            </a:r>
            <a:endParaRPr sz="850"/>
          </a:p>
          <a:p>
            <a:pPr marL="0" lvl="0" indent="0" algn="l" rtl="0">
              <a:lnSpc>
                <a:spcPct val="115000"/>
              </a:lnSpc>
              <a:spcBef>
                <a:spcPts val="0"/>
              </a:spcBef>
              <a:spcAft>
                <a:spcPts val="0"/>
              </a:spcAft>
              <a:buNone/>
            </a:pPr>
            <a:r>
              <a:rPr lang="en" sz="850"/>
              <a:t>At time: 45, process 5 is scheduled until 76</a:t>
            </a:r>
            <a:endParaRPr sz="850"/>
          </a:p>
          <a:p>
            <a:pPr marL="0" lvl="0" indent="0" algn="l" rtl="0">
              <a:lnSpc>
                <a:spcPct val="115000"/>
              </a:lnSpc>
              <a:spcBef>
                <a:spcPts val="0"/>
              </a:spcBef>
              <a:spcAft>
                <a:spcPts val="0"/>
              </a:spcAft>
              <a:buNone/>
            </a:pPr>
            <a:r>
              <a:rPr lang="en" sz="850"/>
              <a:t>At time: 76, process 2 is scheduled until 111</a:t>
            </a:r>
            <a:endParaRPr sz="850"/>
          </a:p>
          <a:p>
            <a:pPr marL="0" lvl="0" indent="0" algn="l" rtl="0">
              <a:spcBef>
                <a:spcPts val="0"/>
              </a:spcBef>
              <a:spcAft>
                <a:spcPts val="0"/>
              </a:spcAft>
              <a:buNone/>
            </a:pPr>
            <a:endParaRPr>
              <a:latin typeface="Roboto"/>
              <a:ea typeface="Roboto"/>
              <a:cs typeface="Roboto"/>
              <a:sym typeface="Roboto"/>
            </a:endParaRPr>
          </a:p>
        </p:txBody>
      </p:sp>
      <p:sp>
        <p:nvSpPr>
          <p:cNvPr id="275" name="Google Shape;275;p32"/>
          <p:cNvSpPr txBox="1"/>
          <p:nvPr/>
        </p:nvSpPr>
        <p:spPr>
          <a:xfrm>
            <a:off x="5267425" y="908875"/>
            <a:ext cx="5949000" cy="2506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850"/>
              <a:t>EDF Scheduling Algorithm:</a:t>
            </a:r>
            <a:endParaRPr sz="850"/>
          </a:p>
          <a:p>
            <a:pPr marL="0" lvl="0" indent="0" algn="l" rtl="0">
              <a:lnSpc>
                <a:spcPct val="115000"/>
              </a:lnSpc>
              <a:spcBef>
                <a:spcPts val="0"/>
              </a:spcBef>
              <a:spcAft>
                <a:spcPts val="0"/>
              </a:spcAft>
              <a:buNone/>
            </a:pPr>
            <a:r>
              <a:rPr lang="en" sz="850"/>
              <a:t>At time: 1, process 3 is scheduled until 4</a:t>
            </a:r>
            <a:endParaRPr sz="850"/>
          </a:p>
          <a:p>
            <a:pPr marL="0" lvl="0" indent="0" algn="l" rtl="0">
              <a:lnSpc>
                <a:spcPct val="115000"/>
              </a:lnSpc>
              <a:spcBef>
                <a:spcPts val="0"/>
              </a:spcBef>
              <a:spcAft>
                <a:spcPts val="0"/>
              </a:spcAft>
              <a:buNone/>
            </a:pPr>
            <a:r>
              <a:rPr lang="en" sz="850"/>
              <a:t>At time: 4, process 3 is preempted by process 3</a:t>
            </a:r>
            <a:endParaRPr sz="850"/>
          </a:p>
          <a:p>
            <a:pPr marL="0" lvl="0" indent="0" algn="l" rtl="0">
              <a:lnSpc>
                <a:spcPct val="115000"/>
              </a:lnSpc>
              <a:spcBef>
                <a:spcPts val="0"/>
              </a:spcBef>
              <a:spcAft>
                <a:spcPts val="0"/>
              </a:spcAft>
              <a:buNone/>
            </a:pPr>
            <a:r>
              <a:rPr lang="en" sz="850"/>
              <a:t>At time: 4, process 3 is scheduled until 20</a:t>
            </a:r>
            <a:endParaRPr sz="850"/>
          </a:p>
          <a:p>
            <a:pPr marL="0" lvl="0" indent="0" algn="l" rtl="0">
              <a:lnSpc>
                <a:spcPct val="115000"/>
              </a:lnSpc>
              <a:spcBef>
                <a:spcPts val="0"/>
              </a:spcBef>
              <a:spcAft>
                <a:spcPts val="0"/>
              </a:spcAft>
              <a:buNone/>
            </a:pPr>
            <a:r>
              <a:rPr lang="en" sz="850"/>
              <a:t>At time: 20, process 3 is preempted by process 3</a:t>
            </a:r>
            <a:endParaRPr sz="850"/>
          </a:p>
          <a:p>
            <a:pPr marL="0" lvl="0" indent="0" algn="l" rtl="0">
              <a:lnSpc>
                <a:spcPct val="115000"/>
              </a:lnSpc>
              <a:spcBef>
                <a:spcPts val="0"/>
              </a:spcBef>
              <a:spcAft>
                <a:spcPts val="0"/>
              </a:spcAft>
              <a:buNone/>
            </a:pPr>
            <a:r>
              <a:rPr lang="en" sz="850"/>
              <a:t>At time: 20, process 3 is scheduled until 34</a:t>
            </a:r>
            <a:endParaRPr sz="850"/>
          </a:p>
          <a:p>
            <a:pPr marL="0" lvl="0" indent="0" algn="l" rtl="0">
              <a:lnSpc>
                <a:spcPct val="115000"/>
              </a:lnSpc>
              <a:spcBef>
                <a:spcPts val="0"/>
              </a:spcBef>
              <a:spcAft>
                <a:spcPts val="0"/>
              </a:spcAft>
              <a:buNone/>
            </a:pPr>
            <a:r>
              <a:rPr lang="en" sz="850"/>
              <a:t>At time: 34, process 3 is preempted by process 5</a:t>
            </a:r>
            <a:endParaRPr sz="850"/>
          </a:p>
          <a:p>
            <a:pPr marL="0" lvl="0" indent="0" algn="l" rtl="0">
              <a:lnSpc>
                <a:spcPct val="115000"/>
              </a:lnSpc>
              <a:spcBef>
                <a:spcPts val="0"/>
              </a:spcBef>
              <a:spcAft>
                <a:spcPts val="0"/>
              </a:spcAft>
              <a:buNone/>
            </a:pPr>
            <a:r>
              <a:rPr lang="en" sz="850"/>
              <a:t>At time: 34, process 5 is scheduled until 45</a:t>
            </a:r>
            <a:endParaRPr sz="850"/>
          </a:p>
          <a:p>
            <a:pPr marL="0" lvl="0" indent="0" algn="l" rtl="0">
              <a:lnSpc>
                <a:spcPct val="115000"/>
              </a:lnSpc>
              <a:spcBef>
                <a:spcPts val="0"/>
              </a:spcBef>
              <a:spcAft>
                <a:spcPts val="0"/>
              </a:spcAft>
              <a:buNone/>
            </a:pPr>
            <a:r>
              <a:rPr lang="en" sz="850"/>
              <a:t>At time: 45, process 5 is preempted by process 5</a:t>
            </a:r>
            <a:endParaRPr sz="850"/>
          </a:p>
          <a:p>
            <a:pPr marL="0" lvl="0" indent="0" algn="l" rtl="0">
              <a:lnSpc>
                <a:spcPct val="115000"/>
              </a:lnSpc>
              <a:spcBef>
                <a:spcPts val="0"/>
              </a:spcBef>
              <a:spcAft>
                <a:spcPts val="0"/>
              </a:spcAft>
              <a:buNone/>
            </a:pPr>
            <a:r>
              <a:rPr lang="en" sz="850"/>
              <a:t>At time: 45, process 5 is scheduled until 76</a:t>
            </a:r>
            <a:endParaRPr sz="850"/>
          </a:p>
          <a:p>
            <a:pPr marL="0" lvl="0" indent="0" algn="l" rtl="0">
              <a:lnSpc>
                <a:spcPct val="115000"/>
              </a:lnSpc>
              <a:spcBef>
                <a:spcPts val="0"/>
              </a:spcBef>
              <a:spcAft>
                <a:spcPts val="0"/>
              </a:spcAft>
              <a:buNone/>
            </a:pPr>
            <a:r>
              <a:rPr lang="en" sz="850"/>
              <a:t>At time: 76, process 3 is scheduled until 83</a:t>
            </a:r>
            <a:endParaRPr sz="850"/>
          </a:p>
          <a:p>
            <a:pPr marL="0" lvl="0" indent="0" algn="l" rtl="0">
              <a:lnSpc>
                <a:spcPct val="115000"/>
              </a:lnSpc>
              <a:spcBef>
                <a:spcPts val="0"/>
              </a:spcBef>
              <a:spcAft>
                <a:spcPts val="0"/>
              </a:spcAft>
              <a:buNone/>
            </a:pPr>
            <a:r>
              <a:rPr lang="en" sz="850"/>
              <a:t>At time: 83, process 1 is scheduled until 116</a:t>
            </a:r>
            <a:endParaRPr sz="850"/>
          </a:p>
          <a:p>
            <a:pPr marL="0" lvl="0" indent="0" algn="l" rtl="0">
              <a:lnSpc>
                <a:spcPct val="115000"/>
              </a:lnSpc>
              <a:spcBef>
                <a:spcPts val="0"/>
              </a:spcBef>
              <a:spcAft>
                <a:spcPts val="0"/>
              </a:spcAft>
              <a:buNone/>
            </a:pPr>
            <a:r>
              <a:rPr lang="en" sz="850"/>
              <a:t>At time: 116, process 2 is scheduled until 151</a:t>
            </a:r>
            <a:endParaRPr sz="850"/>
          </a:p>
          <a:p>
            <a:pPr marL="0" lvl="0" indent="0" algn="l" rtl="0">
              <a:lnSpc>
                <a:spcPct val="115000"/>
              </a:lnSpc>
              <a:spcBef>
                <a:spcPts val="0"/>
              </a:spcBef>
              <a:spcAft>
                <a:spcPts val="0"/>
              </a:spcAft>
              <a:buNone/>
            </a:pPr>
            <a:endParaRPr sz="850"/>
          </a:p>
          <a:p>
            <a:pPr marL="0" lvl="0" indent="0" algn="l" rtl="0">
              <a:spcBef>
                <a:spcPts val="0"/>
              </a:spcBef>
              <a:spcAft>
                <a:spcPts val="0"/>
              </a:spcAft>
              <a:buNone/>
            </a:pPr>
            <a:endParaRPr>
              <a:latin typeface="Roboto"/>
              <a:ea typeface="Roboto"/>
              <a:cs typeface="Roboto"/>
              <a:sym typeface="Roboto"/>
            </a:endParaRPr>
          </a:p>
        </p:txBody>
      </p:sp>
      <p:sp>
        <p:nvSpPr>
          <p:cNvPr id="276" name="Google Shape;276;p32"/>
          <p:cNvSpPr txBox="1"/>
          <p:nvPr/>
        </p:nvSpPr>
        <p:spPr>
          <a:xfrm>
            <a:off x="5484325" y="3263750"/>
            <a:ext cx="32949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Analysis:</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No feasible schedule is produced by any algorithms</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EDF ran the longest and scheduled more processes</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
        <p:nvSpPr>
          <p:cNvPr id="277" name="Google Shape;277;p32"/>
          <p:cNvSpPr txBox="1"/>
          <p:nvPr/>
        </p:nvSpPr>
        <p:spPr>
          <a:xfrm>
            <a:off x="187750" y="406100"/>
            <a:ext cx="5949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Input:</a:t>
            </a:r>
            <a:endParaRPr>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3"/>
          <p:cNvSpPr txBox="1">
            <a:spLocks noGrp="1"/>
          </p:cNvSpPr>
          <p:nvPr>
            <p:ph type="title" idx="4294967295"/>
          </p:nvPr>
        </p:nvSpPr>
        <p:spPr>
          <a:xfrm>
            <a:off x="0" y="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920"/>
              <a:t>Results of Simulation when arrival times are different and process_switch=5</a:t>
            </a:r>
            <a:endParaRPr sz="1920"/>
          </a:p>
        </p:txBody>
      </p:sp>
      <p:sp>
        <p:nvSpPr>
          <p:cNvPr id="283" name="Google Shape;283;p33"/>
          <p:cNvSpPr txBox="1"/>
          <p:nvPr/>
        </p:nvSpPr>
        <p:spPr>
          <a:xfrm>
            <a:off x="187750" y="406100"/>
            <a:ext cx="5949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Input:</a:t>
            </a:r>
            <a:endParaRPr>
              <a:latin typeface="Roboto"/>
              <a:ea typeface="Roboto"/>
              <a:cs typeface="Roboto"/>
              <a:sym typeface="Roboto"/>
            </a:endParaRPr>
          </a:p>
        </p:txBody>
      </p:sp>
      <p:sp>
        <p:nvSpPr>
          <p:cNvPr id="284" name="Google Shape;284;p33"/>
          <p:cNvSpPr txBox="1"/>
          <p:nvPr/>
        </p:nvSpPr>
        <p:spPr>
          <a:xfrm>
            <a:off x="121450" y="2396175"/>
            <a:ext cx="2099100" cy="1820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850"/>
              <a:t>Rate Monotonic Scheduling Algorithm(RM):</a:t>
            </a:r>
            <a:endParaRPr sz="850"/>
          </a:p>
          <a:p>
            <a:pPr marL="0" lvl="0" indent="0" algn="l" rtl="0">
              <a:lnSpc>
                <a:spcPct val="115000"/>
              </a:lnSpc>
              <a:spcBef>
                <a:spcPts val="0"/>
              </a:spcBef>
              <a:spcAft>
                <a:spcPts val="0"/>
              </a:spcAft>
              <a:buNone/>
            </a:pPr>
            <a:r>
              <a:rPr lang="en" sz="850"/>
              <a:t>There is no feasible schedule produced</a:t>
            </a:r>
            <a:endParaRPr sz="850"/>
          </a:p>
          <a:p>
            <a:pPr marL="0" lvl="0" indent="0" algn="l" rtl="0">
              <a:lnSpc>
                <a:spcPct val="115000"/>
              </a:lnSpc>
              <a:spcBef>
                <a:spcPts val="0"/>
              </a:spcBef>
              <a:spcAft>
                <a:spcPts val="0"/>
              </a:spcAft>
              <a:buNone/>
            </a:pPr>
            <a:endParaRPr sz="850"/>
          </a:p>
          <a:p>
            <a:pPr marL="0" lvl="0" indent="0" algn="l" rtl="0">
              <a:lnSpc>
                <a:spcPct val="115000"/>
              </a:lnSpc>
              <a:spcBef>
                <a:spcPts val="0"/>
              </a:spcBef>
              <a:spcAft>
                <a:spcPts val="0"/>
              </a:spcAft>
              <a:buNone/>
            </a:pPr>
            <a:endParaRPr sz="850"/>
          </a:p>
          <a:p>
            <a:pPr marL="0" lvl="0" indent="0" algn="l" rtl="0">
              <a:lnSpc>
                <a:spcPct val="115000"/>
              </a:lnSpc>
              <a:spcBef>
                <a:spcPts val="0"/>
              </a:spcBef>
              <a:spcAft>
                <a:spcPts val="0"/>
              </a:spcAft>
              <a:buNone/>
            </a:pPr>
            <a:r>
              <a:rPr lang="en" sz="850"/>
              <a:t>EDF Scheduling Algorithm:</a:t>
            </a:r>
            <a:endParaRPr sz="850"/>
          </a:p>
          <a:p>
            <a:pPr marL="0" lvl="0" indent="0" algn="l" rtl="0">
              <a:lnSpc>
                <a:spcPct val="115000"/>
              </a:lnSpc>
              <a:spcBef>
                <a:spcPts val="0"/>
              </a:spcBef>
              <a:spcAft>
                <a:spcPts val="0"/>
              </a:spcAft>
              <a:buNone/>
            </a:pPr>
            <a:r>
              <a:rPr lang="en" sz="850"/>
              <a:t>There is no feasible schedule produced</a:t>
            </a:r>
            <a:endParaRPr sz="850"/>
          </a:p>
          <a:p>
            <a:pPr marL="0" lvl="0" indent="0" algn="l" rtl="0">
              <a:lnSpc>
                <a:spcPct val="115000"/>
              </a:lnSpc>
              <a:spcBef>
                <a:spcPts val="0"/>
              </a:spcBef>
              <a:spcAft>
                <a:spcPts val="0"/>
              </a:spcAft>
              <a:buNone/>
            </a:pPr>
            <a:endParaRPr sz="850"/>
          </a:p>
          <a:p>
            <a:pPr marL="0" lvl="0" indent="0" algn="l" rtl="0">
              <a:lnSpc>
                <a:spcPct val="115000"/>
              </a:lnSpc>
              <a:spcBef>
                <a:spcPts val="0"/>
              </a:spcBef>
              <a:spcAft>
                <a:spcPts val="0"/>
              </a:spcAft>
              <a:buNone/>
            </a:pPr>
            <a:endParaRPr sz="850"/>
          </a:p>
          <a:p>
            <a:pPr marL="0" lvl="0" indent="0" algn="l" rtl="0">
              <a:lnSpc>
                <a:spcPct val="115000"/>
              </a:lnSpc>
              <a:spcBef>
                <a:spcPts val="0"/>
              </a:spcBef>
              <a:spcAft>
                <a:spcPts val="0"/>
              </a:spcAft>
              <a:buNone/>
            </a:pPr>
            <a:r>
              <a:rPr lang="en" sz="850"/>
              <a:t>DM Scheduling Algorithm:</a:t>
            </a:r>
            <a:endParaRPr sz="850"/>
          </a:p>
          <a:p>
            <a:pPr marL="0" lvl="0" indent="0" algn="l" rtl="0">
              <a:lnSpc>
                <a:spcPct val="115000"/>
              </a:lnSpc>
              <a:spcBef>
                <a:spcPts val="0"/>
              </a:spcBef>
              <a:spcAft>
                <a:spcPts val="0"/>
              </a:spcAft>
              <a:buNone/>
            </a:pPr>
            <a:r>
              <a:rPr lang="en" sz="850"/>
              <a:t>There is no feasible schedule produced</a:t>
            </a:r>
            <a:endParaRPr sz="850"/>
          </a:p>
        </p:txBody>
      </p:sp>
      <p:sp>
        <p:nvSpPr>
          <p:cNvPr id="285" name="Google Shape;285;p33"/>
          <p:cNvSpPr txBox="1"/>
          <p:nvPr/>
        </p:nvSpPr>
        <p:spPr>
          <a:xfrm>
            <a:off x="2688900" y="406100"/>
            <a:ext cx="5949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Note: Program also produces -d detailed output, but we will show the -v and -a output here due to space limits</a:t>
            </a:r>
            <a:endParaRPr>
              <a:latin typeface="Roboto"/>
              <a:ea typeface="Roboto"/>
              <a:cs typeface="Roboto"/>
              <a:sym typeface="Roboto"/>
            </a:endParaRPr>
          </a:p>
        </p:txBody>
      </p:sp>
      <p:sp>
        <p:nvSpPr>
          <p:cNvPr id="286" name="Google Shape;286;p33"/>
          <p:cNvSpPr txBox="1"/>
          <p:nvPr/>
        </p:nvSpPr>
        <p:spPr>
          <a:xfrm>
            <a:off x="2571600" y="1167100"/>
            <a:ext cx="5949000" cy="4227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850"/>
              <a:t>Rate Monotonic Scheduling Algorithm(RM):</a:t>
            </a:r>
            <a:endParaRPr sz="850"/>
          </a:p>
          <a:p>
            <a:pPr marL="0" lvl="0" indent="0" algn="l" rtl="0">
              <a:lnSpc>
                <a:spcPct val="115000"/>
              </a:lnSpc>
              <a:spcBef>
                <a:spcPts val="0"/>
              </a:spcBef>
              <a:spcAft>
                <a:spcPts val="0"/>
              </a:spcAft>
              <a:buNone/>
            </a:pPr>
            <a:r>
              <a:rPr lang="en" sz="850"/>
              <a:t>At time: 1, process 3 is scheduled until 9</a:t>
            </a:r>
            <a:endParaRPr sz="850"/>
          </a:p>
          <a:p>
            <a:pPr marL="0" lvl="0" indent="0" algn="l" rtl="0">
              <a:lnSpc>
                <a:spcPct val="115000"/>
              </a:lnSpc>
              <a:spcBef>
                <a:spcPts val="0"/>
              </a:spcBef>
              <a:spcAft>
                <a:spcPts val="0"/>
              </a:spcAft>
              <a:buNone/>
            </a:pPr>
            <a:r>
              <a:rPr lang="en" sz="850"/>
              <a:t>At time: 9, process 3 is preempted by process 3</a:t>
            </a:r>
            <a:endParaRPr sz="850"/>
          </a:p>
          <a:p>
            <a:pPr marL="0" lvl="0" indent="0" algn="l" rtl="0">
              <a:lnSpc>
                <a:spcPct val="115000"/>
              </a:lnSpc>
              <a:spcBef>
                <a:spcPts val="0"/>
              </a:spcBef>
              <a:spcAft>
                <a:spcPts val="0"/>
              </a:spcAft>
              <a:buNone/>
            </a:pPr>
            <a:r>
              <a:rPr lang="en" sz="850"/>
              <a:t>At time: 9, process 3 is scheduled until 25</a:t>
            </a:r>
            <a:endParaRPr sz="850"/>
          </a:p>
          <a:p>
            <a:pPr marL="0" lvl="0" indent="0" algn="l" rtl="0">
              <a:lnSpc>
                <a:spcPct val="115000"/>
              </a:lnSpc>
              <a:spcBef>
                <a:spcPts val="0"/>
              </a:spcBef>
              <a:spcAft>
                <a:spcPts val="0"/>
              </a:spcAft>
              <a:buNone/>
            </a:pPr>
            <a:r>
              <a:rPr lang="en" sz="850"/>
              <a:t>At time: 25, process 3 is preempted by process 1</a:t>
            </a:r>
            <a:endParaRPr sz="850"/>
          </a:p>
          <a:p>
            <a:pPr marL="0" lvl="0" indent="0" algn="l" rtl="0">
              <a:lnSpc>
                <a:spcPct val="115000"/>
              </a:lnSpc>
              <a:spcBef>
                <a:spcPts val="0"/>
              </a:spcBef>
              <a:spcAft>
                <a:spcPts val="0"/>
              </a:spcAft>
              <a:buNone/>
            </a:pPr>
            <a:r>
              <a:rPr lang="en" sz="850"/>
              <a:t>At time: 25, process 1 is scheduled until 39</a:t>
            </a:r>
            <a:endParaRPr sz="850"/>
          </a:p>
          <a:p>
            <a:pPr marL="0" lvl="0" indent="0" algn="l" rtl="0">
              <a:lnSpc>
                <a:spcPct val="115000"/>
              </a:lnSpc>
              <a:spcBef>
                <a:spcPts val="0"/>
              </a:spcBef>
              <a:spcAft>
                <a:spcPts val="0"/>
              </a:spcAft>
              <a:buNone/>
            </a:pPr>
            <a:r>
              <a:rPr lang="en" sz="850"/>
              <a:t>At time: 39, process 1 is preempted by process 1</a:t>
            </a:r>
            <a:endParaRPr sz="850"/>
          </a:p>
          <a:p>
            <a:pPr marL="0" lvl="0" indent="0" algn="l" rtl="0">
              <a:lnSpc>
                <a:spcPct val="115000"/>
              </a:lnSpc>
              <a:spcBef>
                <a:spcPts val="0"/>
              </a:spcBef>
              <a:spcAft>
                <a:spcPts val="0"/>
              </a:spcAft>
              <a:buNone/>
            </a:pPr>
            <a:r>
              <a:rPr lang="en" sz="850"/>
              <a:t>At time: 39, process 1 is scheduled until 50</a:t>
            </a:r>
            <a:endParaRPr sz="850"/>
          </a:p>
          <a:p>
            <a:pPr marL="0" lvl="0" indent="0" algn="l" rtl="0">
              <a:lnSpc>
                <a:spcPct val="115000"/>
              </a:lnSpc>
              <a:spcBef>
                <a:spcPts val="0"/>
              </a:spcBef>
              <a:spcAft>
                <a:spcPts val="0"/>
              </a:spcAft>
              <a:buNone/>
            </a:pPr>
            <a:r>
              <a:rPr lang="en" sz="850"/>
              <a:t>At time: 50, process 1 is preempted by process 1</a:t>
            </a:r>
            <a:endParaRPr sz="850"/>
          </a:p>
          <a:p>
            <a:pPr marL="0" lvl="0" indent="0" algn="l" rtl="0">
              <a:lnSpc>
                <a:spcPct val="115000"/>
              </a:lnSpc>
              <a:spcBef>
                <a:spcPts val="0"/>
              </a:spcBef>
              <a:spcAft>
                <a:spcPts val="0"/>
              </a:spcAft>
              <a:buNone/>
            </a:pPr>
            <a:r>
              <a:rPr lang="en" sz="850"/>
              <a:t>At time: 50, process 1 is scheduled until 68</a:t>
            </a:r>
            <a:endParaRPr sz="850"/>
          </a:p>
          <a:p>
            <a:pPr marL="0" lvl="0" indent="0" algn="l" rtl="0">
              <a:lnSpc>
                <a:spcPct val="115000"/>
              </a:lnSpc>
              <a:spcBef>
                <a:spcPts val="0"/>
              </a:spcBef>
              <a:spcAft>
                <a:spcPts val="0"/>
              </a:spcAft>
              <a:buNone/>
            </a:pPr>
            <a:r>
              <a:rPr lang="en" sz="850"/>
              <a:t>At time: 73, process 5 is scheduled until 115</a:t>
            </a:r>
            <a:endParaRPr sz="850"/>
          </a:p>
          <a:p>
            <a:pPr marL="0" lvl="0" indent="0" algn="l" rtl="0">
              <a:lnSpc>
                <a:spcPct val="115000"/>
              </a:lnSpc>
              <a:spcBef>
                <a:spcPts val="0"/>
              </a:spcBef>
              <a:spcAft>
                <a:spcPts val="0"/>
              </a:spcAft>
              <a:buNone/>
            </a:pPr>
            <a:endParaRPr sz="850"/>
          </a:p>
          <a:p>
            <a:pPr marL="0" lvl="0" indent="0" algn="l" rtl="0">
              <a:lnSpc>
                <a:spcPct val="115000"/>
              </a:lnSpc>
              <a:spcBef>
                <a:spcPts val="0"/>
              </a:spcBef>
              <a:spcAft>
                <a:spcPts val="0"/>
              </a:spcAft>
              <a:buNone/>
            </a:pPr>
            <a:endParaRPr sz="850"/>
          </a:p>
          <a:p>
            <a:pPr marL="0" lvl="0" indent="0" algn="l" rtl="0">
              <a:lnSpc>
                <a:spcPct val="115000"/>
              </a:lnSpc>
              <a:spcBef>
                <a:spcPts val="0"/>
              </a:spcBef>
              <a:spcAft>
                <a:spcPts val="0"/>
              </a:spcAft>
              <a:buNone/>
            </a:pPr>
            <a:r>
              <a:rPr lang="en" sz="850"/>
              <a:t>EDF Scheduling Algorithm:</a:t>
            </a:r>
            <a:endParaRPr sz="850"/>
          </a:p>
          <a:p>
            <a:pPr marL="0" lvl="0" indent="0" algn="l" rtl="0">
              <a:lnSpc>
                <a:spcPct val="115000"/>
              </a:lnSpc>
              <a:spcBef>
                <a:spcPts val="0"/>
              </a:spcBef>
              <a:spcAft>
                <a:spcPts val="0"/>
              </a:spcAft>
              <a:buNone/>
            </a:pPr>
            <a:r>
              <a:rPr lang="en" sz="850"/>
              <a:t>At time: 1, process 3 is scheduled until 9</a:t>
            </a:r>
            <a:endParaRPr sz="850"/>
          </a:p>
          <a:p>
            <a:pPr marL="0" lvl="0" indent="0" algn="l" rtl="0">
              <a:lnSpc>
                <a:spcPct val="115000"/>
              </a:lnSpc>
              <a:spcBef>
                <a:spcPts val="0"/>
              </a:spcBef>
              <a:spcAft>
                <a:spcPts val="0"/>
              </a:spcAft>
              <a:buNone/>
            </a:pPr>
            <a:r>
              <a:rPr lang="en" sz="850"/>
              <a:t>At time: 9, process 3 is preempted by process 3</a:t>
            </a:r>
            <a:endParaRPr sz="850"/>
          </a:p>
          <a:p>
            <a:pPr marL="0" lvl="0" indent="0" algn="l" rtl="0">
              <a:lnSpc>
                <a:spcPct val="115000"/>
              </a:lnSpc>
              <a:spcBef>
                <a:spcPts val="0"/>
              </a:spcBef>
              <a:spcAft>
                <a:spcPts val="0"/>
              </a:spcAft>
              <a:buNone/>
            </a:pPr>
            <a:r>
              <a:rPr lang="en" sz="850"/>
              <a:t>At time: 9, process 3 is scheduled until 25</a:t>
            </a:r>
            <a:endParaRPr sz="850"/>
          </a:p>
          <a:p>
            <a:pPr marL="0" lvl="0" indent="0" algn="l" rtl="0">
              <a:lnSpc>
                <a:spcPct val="115000"/>
              </a:lnSpc>
              <a:spcBef>
                <a:spcPts val="0"/>
              </a:spcBef>
              <a:spcAft>
                <a:spcPts val="0"/>
              </a:spcAft>
              <a:buNone/>
            </a:pPr>
            <a:r>
              <a:rPr lang="en" sz="850"/>
              <a:t>At time: 25, process 3 is preempted by process 3</a:t>
            </a:r>
            <a:endParaRPr sz="850"/>
          </a:p>
          <a:p>
            <a:pPr marL="0" lvl="0" indent="0" algn="l" rtl="0">
              <a:lnSpc>
                <a:spcPct val="115000"/>
              </a:lnSpc>
              <a:spcBef>
                <a:spcPts val="0"/>
              </a:spcBef>
              <a:spcAft>
                <a:spcPts val="0"/>
              </a:spcAft>
              <a:buNone/>
            </a:pPr>
            <a:r>
              <a:rPr lang="en" sz="850"/>
              <a:t>At time: 25, process 3 is scheduled until 39</a:t>
            </a:r>
            <a:endParaRPr sz="850"/>
          </a:p>
          <a:p>
            <a:pPr marL="0" lvl="0" indent="0" algn="l" rtl="0">
              <a:lnSpc>
                <a:spcPct val="115000"/>
              </a:lnSpc>
              <a:spcBef>
                <a:spcPts val="0"/>
              </a:spcBef>
              <a:spcAft>
                <a:spcPts val="0"/>
              </a:spcAft>
              <a:buNone/>
            </a:pPr>
            <a:r>
              <a:rPr lang="en" sz="850"/>
              <a:t>At time: 39, process 3 is preempted by process 3</a:t>
            </a:r>
            <a:endParaRPr sz="850"/>
          </a:p>
          <a:p>
            <a:pPr marL="0" lvl="0" indent="0" algn="l" rtl="0">
              <a:lnSpc>
                <a:spcPct val="115000"/>
              </a:lnSpc>
              <a:spcBef>
                <a:spcPts val="0"/>
              </a:spcBef>
              <a:spcAft>
                <a:spcPts val="0"/>
              </a:spcAft>
              <a:buNone/>
            </a:pPr>
            <a:r>
              <a:rPr lang="en" sz="850"/>
              <a:t>At time: 39, process 3 is scheduled until 50</a:t>
            </a:r>
            <a:endParaRPr sz="850"/>
          </a:p>
          <a:p>
            <a:pPr marL="0" lvl="0" indent="0" algn="l" rtl="0">
              <a:lnSpc>
                <a:spcPct val="115000"/>
              </a:lnSpc>
              <a:spcBef>
                <a:spcPts val="0"/>
              </a:spcBef>
              <a:spcAft>
                <a:spcPts val="0"/>
              </a:spcAft>
              <a:buNone/>
            </a:pPr>
            <a:r>
              <a:rPr lang="en" sz="850"/>
              <a:t>At time: 50, process 3 is preempted by process 3</a:t>
            </a:r>
            <a:endParaRPr sz="850"/>
          </a:p>
          <a:p>
            <a:pPr marL="0" lvl="0" indent="0" algn="l" rtl="0">
              <a:lnSpc>
                <a:spcPct val="115000"/>
              </a:lnSpc>
              <a:spcBef>
                <a:spcPts val="0"/>
              </a:spcBef>
              <a:spcAft>
                <a:spcPts val="0"/>
              </a:spcAft>
              <a:buNone/>
            </a:pPr>
            <a:r>
              <a:rPr lang="en" sz="850"/>
              <a:t>At time: 50, process 3 is scheduled until 61</a:t>
            </a:r>
            <a:endParaRPr sz="850"/>
          </a:p>
          <a:p>
            <a:pPr marL="0" lvl="0" indent="0" algn="l" rtl="0">
              <a:lnSpc>
                <a:spcPct val="115000"/>
              </a:lnSpc>
              <a:spcBef>
                <a:spcPts val="0"/>
              </a:spcBef>
              <a:spcAft>
                <a:spcPts val="0"/>
              </a:spcAft>
              <a:buNone/>
            </a:pPr>
            <a:r>
              <a:rPr lang="en" sz="850"/>
              <a:t>At time: 66, process 5 is scheduled until 108</a:t>
            </a:r>
            <a:endParaRPr sz="850"/>
          </a:p>
          <a:p>
            <a:pPr marL="0" lvl="0" indent="0" algn="l" rtl="0">
              <a:lnSpc>
                <a:spcPct val="115000"/>
              </a:lnSpc>
              <a:spcBef>
                <a:spcPts val="0"/>
              </a:spcBef>
              <a:spcAft>
                <a:spcPts val="0"/>
              </a:spcAft>
              <a:buNone/>
            </a:pPr>
            <a:endParaRPr sz="850"/>
          </a:p>
          <a:p>
            <a:pPr marL="0" lvl="0" indent="0" algn="l" rtl="0">
              <a:lnSpc>
                <a:spcPct val="115000"/>
              </a:lnSpc>
              <a:spcBef>
                <a:spcPts val="0"/>
              </a:spcBef>
              <a:spcAft>
                <a:spcPts val="0"/>
              </a:spcAft>
              <a:buNone/>
            </a:pPr>
            <a:endParaRPr sz="850"/>
          </a:p>
          <a:p>
            <a:pPr marL="0" lvl="0" indent="0" algn="l" rtl="0">
              <a:lnSpc>
                <a:spcPct val="115000"/>
              </a:lnSpc>
              <a:spcBef>
                <a:spcPts val="0"/>
              </a:spcBef>
              <a:spcAft>
                <a:spcPts val="0"/>
              </a:spcAft>
              <a:buNone/>
            </a:pPr>
            <a:endParaRPr sz="850"/>
          </a:p>
        </p:txBody>
      </p:sp>
      <p:sp>
        <p:nvSpPr>
          <p:cNvPr id="287" name="Google Shape;287;p33"/>
          <p:cNvSpPr txBox="1"/>
          <p:nvPr/>
        </p:nvSpPr>
        <p:spPr>
          <a:xfrm>
            <a:off x="5277775" y="1125775"/>
            <a:ext cx="5949000" cy="2055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850"/>
              <a:t>DM Scheduling Algorithm:</a:t>
            </a:r>
            <a:endParaRPr sz="850"/>
          </a:p>
          <a:p>
            <a:pPr marL="0" lvl="0" indent="0" algn="l" rtl="0">
              <a:lnSpc>
                <a:spcPct val="115000"/>
              </a:lnSpc>
              <a:spcBef>
                <a:spcPts val="0"/>
              </a:spcBef>
              <a:spcAft>
                <a:spcPts val="0"/>
              </a:spcAft>
              <a:buNone/>
            </a:pPr>
            <a:r>
              <a:rPr lang="en" sz="850"/>
              <a:t>At time: 1, process 3 is scheduled until 9</a:t>
            </a:r>
            <a:endParaRPr sz="850"/>
          </a:p>
          <a:p>
            <a:pPr marL="0" lvl="0" indent="0" algn="l" rtl="0">
              <a:lnSpc>
                <a:spcPct val="115000"/>
              </a:lnSpc>
              <a:spcBef>
                <a:spcPts val="0"/>
              </a:spcBef>
              <a:spcAft>
                <a:spcPts val="0"/>
              </a:spcAft>
              <a:buNone/>
            </a:pPr>
            <a:r>
              <a:rPr lang="en" sz="850"/>
              <a:t>At time: 9, process 3 is preempted by process 3</a:t>
            </a:r>
            <a:endParaRPr sz="850"/>
          </a:p>
          <a:p>
            <a:pPr marL="0" lvl="0" indent="0" algn="l" rtl="0">
              <a:lnSpc>
                <a:spcPct val="115000"/>
              </a:lnSpc>
              <a:spcBef>
                <a:spcPts val="0"/>
              </a:spcBef>
              <a:spcAft>
                <a:spcPts val="0"/>
              </a:spcAft>
              <a:buNone/>
            </a:pPr>
            <a:r>
              <a:rPr lang="en" sz="850"/>
              <a:t>At time: 9, process 3 is scheduled until 25</a:t>
            </a:r>
            <a:endParaRPr sz="850"/>
          </a:p>
          <a:p>
            <a:pPr marL="0" lvl="0" indent="0" algn="l" rtl="0">
              <a:lnSpc>
                <a:spcPct val="115000"/>
              </a:lnSpc>
              <a:spcBef>
                <a:spcPts val="0"/>
              </a:spcBef>
              <a:spcAft>
                <a:spcPts val="0"/>
              </a:spcAft>
              <a:buNone/>
            </a:pPr>
            <a:r>
              <a:rPr lang="en" sz="850"/>
              <a:t>At time: 25, process 3 is preempted by process 1</a:t>
            </a:r>
            <a:endParaRPr sz="850"/>
          </a:p>
          <a:p>
            <a:pPr marL="0" lvl="0" indent="0" algn="l" rtl="0">
              <a:lnSpc>
                <a:spcPct val="115000"/>
              </a:lnSpc>
              <a:spcBef>
                <a:spcPts val="0"/>
              </a:spcBef>
              <a:spcAft>
                <a:spcPts val="0"/>
              </a:spcAft>
              <a:buNone/>
            </a:pPr>
            <a:r>
              <a:rPr lang="en" sz="850"/>
              <a:t>At time: 25, process 1 is scheduled until 39</a:t>
            </a:r>
            <a:endParaRPr sz="850"/>
          </a:p>
          <a:p>
            <a:pPr marL="0" lvl="0" indent="0" algn="l" rtl="0">
              <a:lnSpc>
                <a:spcPct val="115000"/>
              </a:lnSpc>
              <a:spcBef>
                <a:spcPts val="0"/>
              </a:spcBef>
              <a:spcAft>
                <a:spcPts val="0"/>
              </a:spcAft>
              <a:buNone/>
            </a:pPr>
            <a:r>
              <a:rPr lang="en" sz="850"/>
              <a:t>At time: 39, process 1 is preempted by process 5</a:t>
            </a:r>
            <a:endParaRPr sz="850"/>
          </a:p>
          <a:p>
            <a:pPr marL="0" lvl="0" indent="0" algn="l" rtl="0">
              <a:lnSpc>
                <a:spcPct val="115000"/>
              </a:lnSpc>
              <a:spcBef>
                <a:spcPts val="0"/>
              </a:spcBef>
              <a:spcAft>
                <a:spcPts val="0"/>
              </a:spcAft>
              <a:buNone/>
            </a:pPr>
            <a:r>
              <a:rPr lang="en" sz="850"/>
              <a:t>At time: 39, process 5 is scheduled until 50</a:t>
            </a:r>
            <a:endParaRPr sz="850"/>
          </a:p>
          <a:p>
            <a:pPr marL="0" lvl="0" indent="0" algn="l" rtl="0">
              <a:lnSpc>
                <a:spcPct val="115000"/>
              </a:lnSpc>
              <a:spcBef>
                <a:spcPts val="0"/>
              </a:spcBef>
              <a:spcAft>
                <a:spcPts val="0"/>
              </a:spcAft>
              <a:buNone/>
            </a:pPr>
            <a:r>
              <a:rPr lang="en" sz="850"/>
              <a:t>At time: 50, process 5 is preempted by process 5</a:t>
            </a:r>
            <a:endParaRPr sz="850"/>
          </a:p>
          <a:p>
            <a:pPr marL="0" lvl="0" indent="0" algn="l" rtl="0">
              <a:lnSpc>
                <a:spcPct val="115000"/>
              </a:lnSpc>
              <a:spcBef>
                <a:spcPts val="0"/>
              </a:spcBef>
              <a:spcAft>
                <a:spcPts val="0"/>
              </a:spcAft>
              <a:buNone/>
            </a:pPr>
            <a:r>
              <a:rPr lang="en" sz="850"/>
              <a:t>At time: 50, process 5 is scheduled until 86</a:t>
            </a:r>
            <a:endParaRPr sz="850"/>
          </a:p>
          <a:p>
            <a:pPr marL="0" lvl="0" indent="0" algn="l" rtl="0">
              <a:lnSpc>
                <a:spcPct val="115000"/>
              </a:lnSpc>
              <a:spcBef>
                <a:spcPts val="0"/>
              </a:spcBef>
              <a:spcAft>
                <a:spcPts val="0"/>
              </a:spcAft>
              <a:buNone/>
            </a:pPr>
            <a:r>
              <a:rPr lang="en" sz="850"/>
              <a:t>At time: 91, process 2 is scheduled until 126</a:t>
            </a:r>
            <a:endParaRPr sz="850"/>
          </a:p>
          <a:p>
            <a:pPr marL="0" lvl="0" indent="0" algn="l" rtl="0">
              <a:spcBef>
                <a:spcPts val="0"/>
              </a:spcBef>
              <a:spcAft>
                <a:spcPts val="0"/>
              </a:spcAft>
              <a:buNone/>
            </a:pPr>
            <a:endParaRPr>
              <a:latin typeface="Roboto"/>
              <a:ea typeface="Roboto"/>
              <a:cs typeface="Roboto"/>
              <a:sym typeface="Roboto"/>
            </a:endParaRPr>
          </a:p>
        </p:txBody>
      </p:sp>
      <p:sp>
        <p:nvSpPr>
          <p:cNvPr id="288" name="Google Shape;288;p33"/>
          <p:cNvSpPr txBox="1"/>
          <p:nvPr/>
        </p:nvSpPr>
        <p:spPr>
          <a:xfrm>
            <a:off x="5236400" y="3285150"/>
            <a:ext cx="33258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Analysis:</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No feasible schedule is produced by any algorithms</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EDF ran the longest and scheduled more processes</a:t>
            </a:r>
            <a:endParaRPr>
              <a:latin typeface="Roboto"/>
              <a:ea typeface="Roboto"/>
              <a:cs typeface="Roboto"/>
              <a:sym typeface="Roboto"/>
            </a:endParaRPr>
          </a:p>
        </p:txBody>
      </p:sp>
      <p:pic>
        <p:nvPicPr>
          <p:cNvPr id="289" name="Google Shape;289;p33"/>
          <p:cNvPicPr preferRelativeResize="0"/>
          <p:nvPr/>
        </p:nvPicPr>
        <p:blipFill>
          <a:blip r:embed="rId3">
            <a:alphaModFix/>
          </a:blip>
          <a:stretch>
            <a:fillRect/>
          </a:stretch>
        </p:blipFill>
        <p:spPr>
          <a:xfrm>
            <a:off x="187750" y="740325"/>
            <a:ext cx="1692752" cy="17100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4"/>
          <p:cNvSpPr txBox="1">
            <a:spLocks noGrp="1"/>
          </p:cNvSpPr>
          <p:nvPr>
            <p:ph type="title"/>
          </p:nvPr>
        </p:nvSpPr>
        <p:spPr>
          <a:xfrm>
            <a:off x="311700" y="1042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Simulation Conclusions</a:t>
            </a:r>
            <a:endParaRPr/>
          </a:p>
        </p:txBody>
      </p:sp>
      <p:sp>
        <p:nvSpPr>
          <p:cNvPr id="295" name="Google Shape;295;p34"/>
          <p:cNvSpPr txBox="1">
            <a:spLocks noGrp="1"/>
          </p:cNvSpPr>
          <p:nvPr>
            <p:ph type="body" idx="1"/>
          </p:nvPr>
        </p:nvSpPr>
        <p:spPr>
          <a:xfrm>
            <a:off x="311700" y="676900"/>
            <a:ext cx="8520600" cy="3891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In the class example, EDF gave a feasible algorithm, but its CPU utilization was high</a:t>
            </a:r>
            <a:endParaRPr/>
          </a:p>
          <a:p>
            <a:pPr marL="457200" lvl="0" indent="-342900" algn="l" rtl="0">
              <a:spcBef>
                <a:spcPts val="0"/>
              </a:spcBef>
              <a:spcAft>
                <a:spcPts val="0"/>
              </a:spcAft>
              <a:buSzPts val="1800"/>
              <a:buChar char="●"/>
            </a:pPr>
            <a:r>
              <a:rPr lang="en"/>
              <a:t>DM and RM gave the same outputs when deadline was proportional to its period</a:t>
            </a:r>
            <a:endParaRPr/>
          </a:p>
          <a:p>
            <a:pPr marL="457200" lvl="0" indent="-342900" algn="l" rtl="0">
              <a:spcBef>
                <a:spcPts val="0"/>
              </a:spcBef>
              <a:spcAft>
                <a:spcPts val="0"/>
              </a:spcAft>
              <a:buSzPts val="1800"/>
              <a:buChar char="●"/>
            </a:pPr>
            <a:r>
              <a:rPr lang="en"/>
              <a:t>In the input generated by constraints given, no feasible schedule was created</a:t>
            </a:r>
            <a:endParaRPr/>
          </a:p>
          <a:p>
            <a:pPr marL="457200" lvl="0" indent="-342900" algn="l" rtl="0">
              <a:spcBef>
                <a:spcPts val="0"/>
              </a:spcBef>
              <a:spcAft>
                <a:spcPts val="0"/>
              </a:spcAft>
              <a:buSzPts val="1800"/>
              <a:buChar char="●"/>
            </a:pPr>
            <a:r>
              <a:rPr lang="en"/>
              <a:t>Still, EDF scheduled the most processes until it missed a deadline</a:t>
            </a:r>
            <a:endParaRPr/>
          </a:p>
          <a:p>
            <a:pPr marL="457200" lvl="0" indent="-342900" algn="l" rtl="0">
              <a:spcBef>
                <a:spcPts val="0"/>
              </a:spcBef>
              <a:spcAft>
                <a:spcPts val="0"/>
              </a:spcAft>
              <a:buSzPts val="1800"/>
              <a:buChar char="●"/>
            </a:pPr>
            <a:r>
              <a:rPr lang="en"/>
              <a:t>In the project, we learned how to implement the three algorithms , giving us a deeper understanding of how each one works</a:t>
            </a:r>
            <a:endParaRPr/>
          </a:p>
          <a:p>
            <a:pPr marL="457200" lvl="0" indent="-342900" algn="l" rtl="0">
              <a:spcBef>
                <a:spcPts val="0"/>
              </a:spcBef>
              <a:spcAft>
                <a:spcPts val="0"/>
              </a:spcAft>
              <a:buSzPts val="1800"/>
              <a:buChar char="●"/>
            </a:pPr>
            <a:r>
              <a:rPr lang="en"/>
              <a:t>We were able to test the algorithms on the class example as well as a new input example and drew conclusions about each algorithm</a:t>
            </a:r>
            <a:endParaRPr/>
          </a:p>
          <a:p>
            <a:pPr marL="0" lvl="0" indent="0" algn="l" rtl="0">
              <a:spcBef>
                <a:spcPts val="1200"/>
              </a:spcBef>
              <a:spcAft>
                <a:spcPts val="0"/>
              </a:spcAft>
              <a:buNone/>
            </a:pPr>
            <a:endParaRPr/>
          </a:p>
          <a:p>
            <a:pPr marL="914400" lvl="0" indent="0" algn="l" rtl="0">
              <a:spcBef>
                <a:spcPts val="1200"/>
              </a:spcBef>
              <a:spcAft>
                <a:spcPts val="120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5"/>
          <p:cNvSpPr txBox="1">
            <a:spLocks noGrp="1"/>
          </p:cNvSpPr>
          <p:nvPr>
            <p:ph type="body" idx="1"/>
          </p:nvPr>
        </p:nvSpPr>
        <p:spPr>
          <a:xfrm>
            <a:off x="311700" y="620500"/>
            <a:ext cx="8520600" cy="3339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a:p>
            <a:pPr marL="0" lvl="0" indent="0" algn="ctr" rtl="0">
              <a:spcBef>
                <a:spcPts val="1200"/>
              </a:spcBef>
              <a:spcAft>
                <a:spcPts val="0"/>
              </a:spcAft>
              <a:buNone/>
            </a:pPr>
            <a:endParaRPr/>
          </a:p>
          <a:p>
            <a:pPr marL="0" lvl="0" indent="0" algn="ctr" rtl="0">
              <a:spcBef>
                <a:spcPts val="1200"/>
              </a:spcBef>
              <a:spcAft>
                <a:spcPts val="0"/>
              </a:spcAft>
              <a:buNone/>
            </a:pPr>
            <a:endParaRPr b="1"/>
          </a:p>
          <a:p>
            <a:pPr marL="0" lvl="0" indent="0" algn="ctr" rtl="0">
              <a:spcBef>
                <a:spcPts val="1200"/>
              </a:spcBef>
              <a:spcAft>
                <a:spcPts val="0"/>
              </a:spcAft>
              <a:buNone/>
            </a:pPr>
            <a:r>
              <a:rPr lang="en" b="1"/>
              <a:t>Thank you.</a:t>
            </a:r>
            <a:endParaRPr b="1"/>
          </a:p>
          <a:p>
            <a:pPr marL="0" lvl="0" indent="0" algn="ctr" rtl="0">
              <a:spcBef>
                <a:spcPts val="1200"/>
              </a:spcBef>
              <a:spcAft>
                <a:spcPts val="1200"/>
              </a:spcAft>
              <a:buNone/>
            </a:pPr>
            <a:r>
              <a:rPr lang="en" b="1"/>
              <a:t>Any Questions?</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198075" y="6287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sz="2700"/>
              <a:t>Rate Monotonic Scheduling algorithm</a:t>
            </a:r>
            <a:endParaRPr sz="2700"/>
          </a:p>
          <a:p>
            <a:pPr marL="0" lvl="0" indent="0" algn="l" rtl="0">
              <a:lnSpc>
                <a:spcPct val="115000"/>
              </a:lnSpc>
              <a:spcBef>
                <a:spcPts val="1200"/>
              </a:spcBef>
              <a:spcAft>
                <a:spcPts val="0"/>
              </a:spcAft>
              <a:buClr>
                <a:schemeClr val="dk1"/>
              </a:buClr>
              <a:buSzPts val="990"/>
              <a:buFont typeface="Arial"/>
              <a:buNone/>
            </a:pPr>
            <a:endParaRPr sz="2680" b="1"/>
          </a:p>
          <a:p>
            <a:pPr marL="0" lvl="0" indent="0" algn="l" rtl="0">
              <a:spcBef>
                <a:spcPts val="1200"/>
              </a:spcBef>
              <a:spcAft>
                <a:spcPts val="0"/>
              </a:spcAft>
              <a:buSzPts val="990"/>
              <a:buNone/>
            </a:pPr>
            <a:endParaRPr sz="2520"/>
          </a:p>
        </p:txBody>
      </p:sp>
      <p:sp>
        <p:nvSpPr>
          <p:cNvPr id="107" name="Google Shape;107;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SzPts val="2000"/>
              <a:buChar char="●"/>
            </a:pPr>
            <a:r>
              <a:rPr lang="en" sz="2000" dirty="0">
                <a:solidFill>
                  <a:srgbClr val="273239"/>
                </a:solidFill>
                <a:highlight>
                  <a:srgbClr val="FFFFFF"/>
                </a:highlight>
              </a:rPr>
              <a:t>The Rate monotonic scheduling algorithm is a real time operating system algorithm </a:t>
            </a:r>
            <a:endParaRPr sz="2000" dirty="0">
              <a:solidFill>
                <a:srgbClr val="273239"/>
              </a:solidFill>
              <a:highlight>
                <a:srgbClr val="FFFFFF"/>
              </a:highlight>
            </a:endParaRPr>
          </a:p>
          <a:p>
            <a:pPr marL="457200" lvl="0" indent="-355600" algn="l" rtl="0">
              <a:spcBef>
                <a:spcPts val="0"/>
              </a:spcBef>
              <a:spcAft>
                <a:spcPts val="0"/>
              </a:spcAft>
              <a:buClr>
                <a:srgbClr val="273239"/>
              </a:buClr>
              <a:buSzPts val="2000"/>
              <a:buChar char="●"/>
            </a:pPr>
            <a:r>
              <a:rPr lang="en" sz="2000" dirty="0">
                <a:solidFill>
                  <a:srgbClr val="273239"/>
                </a:solidFill>
                <a:highlight>
                  <a:srgbClr val="FFFFFF"/>
                </a:highlight>
              </a:rPr>
              <a:t>It is a priority algorithm where the priority of the process is 1/period.</a:t>
            </a:r>
            <a:endParaRPr sz="2000" dirty="0">
              <a:solidFill>
                <a:srgbClr val="273239"/>
              </a:solidFill>
              <a:highlight>
                <a:srgbClr val="FFFFFF"/>
              </a:highlight>
            </a:endParaRPr>
          </a:p>
          <a:p>
            <a:pPr marL="457200" lvl="0" indent="-355600" algn="l" rtl="0">
              <a:spcBef>
                <a:spcPts val="0"/>
              </a:spcBef>
              <a:spcAft>
                <a:spcPts val="0"/>
              </a:spcAft>
              <a:buClr>
                <a:srgbClr val="273239"/>
              </a:buClr>
              <a:buSzPts val="2000"/>
              <a:buChar char="●"/>
            </a:pPr>
            <a:r>
              <a:rPr lang="en" sz="2000" dirty="0">
                <a:solidFill>
                  <a:srgbClr val="273239"/>
                </a:solidFill>
                <a:highlight>
                  <a:srgbClr val="FFFFFF"/>
                </a:highlight>
              </a:rPr>
              <a:t>It is a preemptive algorithm where each time a process comes into the queue, the higher priority process is executed</a:t>
            </a:r>
            <a:endParaRPr sz="2000" dirty="0">
              <a:solidFill>
                <a:srgbClr val="273239"/>
              </a:solidFill>
              <a:highlight>
                <a:srgbClr val="FFFFFF"/>
              </a:highlight>
            </a:endParaRPr>
          </a:p>
          <a:p>
            <a:pPr marL="457200" lvl="0" indent="-355600" algn="l" rtl="0">
              <a:spcBef>
                <a:spcPts val="0"/>
              </a:spcBef>
              <a:spcAft>
                <a:spcPts val="0"/>
              </a:spcAft>
              <a:buClr>
                <a:srgbClr val="273239"/>
              </a:buClr>
              <a:buSzPts val="2000"/>
              <a:buChar char="●"/>
            </a:pPr>
            <a:r>
              <a:rPr lang="en" sz="2000" dirty="0">
                <a:solidFill>
                  <a:srgbClr val="000000"/>
                </a:solidFill>
                <a:latin typeface="Arial"/>
                <a:ea typeface="Arial"/>
                <a:cs typeface="Arial"/>
                <a:sym typeface="Arial"/>
              </a:rPr>
              <a:t>Rate-Monotonic scheduling algorithm is considered optimal </a:t>
            </a:r>
            <a:endParaRPr sz="2000" dirty="0">
              <a:solidFill>
                <a:srgbClr val="000000"/>
              </a:solidFill>
              <a:latin typeface="Arial"/>
              <a:ea typeface="Arial"/>
              <a:cs typeface="Arial"/>
              <a:sym typeface="Arial"/>
            </a:endParaRPr>
          </a:p>
          <a:p>
            <a:pPr marL="457200" lvl="0" indent="-355600" algn="l" rtl="0">
              <a:lnSpc>
                <a:spcPct val="80000"/>
              </a:lnSpc>
              <a:spcBef>
                <a:spcPts val="0"/>
              </a:spcBef>
              <a:spcAft>
                <a:spcPts val="0"/>
              </a:spcAft>
              <a:buClr>
                <a:srgbClr val="000000"/>
              </a:buClr>
              <a:buSzPts val="2000"/>
              <a:buFont typeface="Arial"/>
              <a:buChar char="●"/>
            </a:pPr>
            <a:r>
              <a:rPr lang="en" sz="2000" dirty="0">
                <a:solidFill>
                  <a:srgbClr val="000000"/>
                </a:solidFill>
                <a:latin typeface="Arial"/>
                <a:ea typeface="Arial"/>
                <a:cs typeface="Arial"/>
                <a:sym typeface="Arial"/>
              </a:rPr>
              <a:t>CPU utilization is bounded, and it is not always possible to fully maximize CPU resources. </a:t>
            </a:r>
            <a:endParaRPr sz="2000" dirty="0">
              <a:solidFill>
                <a:srgbClr val="000000"/>
              </a:solidFill>
              <a:latin typeface="Arial"/>
              <a:ea typeface="Arial"/>
              <a:cs typeface="Arial"/>
              <a:sym typeface="Arial"/>
            </a:endParaRPr>
          </a:p>
          <a:p>
            <a:pPr marL="0" lvl="0" indent="0" algn="l" rtl="0">
              <a:spcBef>
                <a:spcPts val="0"/>
              </a:spcBef>
              <a:spcAft>
                <a:spcPts val="0"/>
              </a:spcAft>
              <a:buNone/>
            </a:pPr>
            <a:endParaRPr dirty="0">
              <a:solidFill>
                <a:srgbClr val="000000"/>
              </a:solidFill>
              <a:latin typeface="Arial"/>
              <a:ea typeface="Arial"/>
              <a:cs typeface="Arial"/>
              <a:sym typeface="Arial"/>
            </a:endParaRPr>
          </a:p>
          <a:p>
            <a:pPr marL="457200" lvl="0" indent="0" algn="l" rtl="0">
              <a:spcBef>
                <a:spcPts val="1200"/>
              </a:spcBef>
              <a:spcAft>
                <a:spcPts val="12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Rate Monotonic Scheduling Implementation </a:t>
            </a:r>
            <a:endParaRPr dirty="0"/>
          </a:p>
        </p:txBody>
      </p:sp>
      <p:sp>
        <p:nvSpPr>
          <p:cNvPr id="113" name="Google Shape;113;p17"/>
          <p:cNvSpPr txBox="1">
            <a:spLocks noGrp="1"/>
          </p:cNvSpPr>
          <p:nvPr>
            <p:ph type="body" idx="1"/>
          </p:nvPr>
        </p:nvSpPr>
        <p:spPr>
          <a:xfrm>
            <a:off x="0" y="1141750"/>
            <a:ext cx="8832300" cy="3913500"/>
          </a:xfrm>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SzPts val="1700"/>
              <a:buChar char="●"/>
            </a:pPr>
            <a:r>
              <a:rPr lang="en" sz="1700" dirty="0"/>
              <a:t>RM Scheduling Algorithm assigns a priority to a process therefore we used a  priority queue to implement the algorithm.</a:t>
            </a:r>
            <a:endParaRPr sz="1700" dirty="0"/>
          </a:p>
          <a:p>
            <a:pPr marL="457200" lvl="0" indent="-336550" algn="l" rtl="0">
              <a:spcBef>
                <a:spcPts val="0"/>
              </a:spcBef>
              <a:spcAft>
                <a:spcPts val="0"/>
              </a:spcAft>
              <a:buSzPts val="1700"/>
              <a:buChar char="●"/>
            </a:pPr>
            <a:r>
              <a:rPr lang="en" sz="1700" dirty="0"/>
              <a:t>A struct was used to save information of the processes including: </a:t>
            </a:r>
            <a:endParaRPr sz="1700" dirty="0"/>
          </a:p>
          <a:p>
            <a:pPr marL="914400" lvl="1" indent="-311150" algn="l" rtl="0">
              <a:spcBef>
                <a:spcPts val="0"/>
              </a:spcBef>
              <a:spcAft>
                <a:spcPts val="0"/>
              </a:spcAft>
              <a:buSzPts val="1300"/>
              <a:buChar char="○"/>
            </a:pPr>
            <a:r>
              <a:rPr lang="en" sz="1300" i="1" dirty="0"/>
              <a:t>processID</a:t>
            </a:r>
            <a:endParaRPr sz="1300" i="1" dirty="0"/>
          </a:p>
          <a:p>
            <a:pPr marL="914400" lvl="1" indent="-311150" algn="l" rtl="0">
              <a:spcBef>
                <a:spcPts val="0"/>
              </a:spcBef>
              <a:spcAft>
                <a:spcPts val="0"/>
              </a:spcAft>
              <a:buSzPts val="1300"/>
              <a:buChar char="○"/>
            </a:pPr>
            <a:r>
              <a:rPr lang="en" sz="1300" i="1" dirty="0"/>
              <a:t>Arrival_time</a:t>
            </a:r>
            <a:endParaRPr sz="1300" i="1" dirty="0"/>
          </a:p>
          <a:p>
            <a:pPr marL="914400" lvl="1" indent="-311150" algn="l" rtl="0">
              <a:spcBef>
                <a:spcPts val="0"/>
              </a:spcBef>
              <a:spcAft>
                <a:spcPts val="0"/>
              </a:spcAft>
              <a:buSzPts val="1300"/>
              <a:buChar char="○"/>
            </a:pPr>
            <a:r>
              <a:rPr lang="en" sz="1300" i="1" dirty="0"/>
              <a:t>Period </a:t>
            </a:r>
            <a:endParaRPr sz="1300" i="1" dirty="0"/>
          </a:p>
          <a:p>
            <a:pPr marL="914400" lvl="1" indent="-311150" algn="l" rtl="0">
              <a:spcBef>
                <a:spcPts val="0"/>
              </a:spcBef>
              <a:spcAft>
                <a:spcPts val="0"/>
              </a:spcAft>
              <a:buSzPts val="1300"/>
              <a:buChar char="○"/>
            </a:pPr>
            <a:r>
              <a:rPr lang="en" sz="1300" i="1" dirty="0"/>
              <a:t>Deadline </a:t>
            </a:r>
            <a:endParaRPr sz="1300" i="1" dirty="0"/>
          </a:p>
          <a:p>
            <a:pPr marL="914400" lvl="1" indent="-311150" algn="l" rtl="0">
              <a:spcBef>
                <a:spcPts val="0"/>
              </a:spcBef>
              <a:spcAft>
                <a:spcPts val="0"/>
              </a:spcAft>
              <a:buSzPts val="1300"/>
              <a:buChar char="○"/>
            </a:pPr>
            <a:r>
              <a:rPr lang="en" sz="1300" i="1" dirty="0"/>
              <a:t>Upcoming_deadline</a:t>
            </a:r>
            <a:endParaRPr sz="1300" i="1" dirty="0"/>
          </a:p>
          <a:p>
            <a:pPr marL="914400" lvl="1" indent="-311150" algn="l" rtl="0">
              <a:spcBef>
                <a:spcPts val="0"/>
              </a:spcBef>
              <a:spcAft>
                <a:spcPts val="0"/>
              </a:spcAft>
              <a:buSzPts val="1300"/>
              <a:buChar char="○"/>
            </a:pPr>
            <a:r>
              <a:rPr lang="en" sz="1300" i="1" dirty="0"/>
              <a:t>Upcoming_period</a:t>
            </a:r>
            <a:endParaRPr sz="1300" i="1" dirty="0"/>
          </a:p>
          <a:p>
            <a:pPr marL="914400" lvl="1" indent="-311150" algn="l" rtl="0">
              <a:spcBef>
                <a:spcPts val="0"/>
              </a:spcBef>
              <a:spcAft>
                <a:spcPts val="0"/>
              </a:spcAft>
              <a:buSzPts val="1300"/>
              <a:buChar char="○"/>
            </a:pPr>
            <a:r>
              <a:rPr lang="en" sz="1300" i="1" dirty="0"/>
              <a:t>Execution_time, and </a:t>
            </a:r>
            <a:endParaRPr sz="1300" i="1" dirty="0"/>
          </a:p>
          <a:p>
            <a:pPr marL="914400" lvl="1" indent="-311150" algn="l" rtl="0">
              <a:spcBef>
                <a:spcPts val="0"/>
              </a:spcBef>
              <a:spcAft>
                <a:spcPts val="0"/>
              </a:spcAft>
              <a:buSzPts val="1300"/>
              <a:buChar char="○"/>
            </a:pPr>
            <a:r>
              <a:rPr lang="en" sz="1300" i="1" dirty="0"/>
              <a:t>remaining_execution_time </a:t>
            </a:r>
            <a:endParaRPr sz="1300" i="1" dirty="0"/>
          </a:p>
          <a:p>
            <a:pPr marL="457200" lvl="0" indent="-336550" algn="l" rtl="0">
              <a:spcBef>
                <a:spcPts val="0"/>
              </a:spcBef>
              <a:spcAft>
                <a:spcPts val="0"/>
              </a:spcAft>
              <a:buSzPts val="1700"/>
              <a:buChar char="●"/>
            </a:pPr>
            <a:r>
              <a:rPr lang="en" sz="1700" dirty="0"/>
              <a:t>The &lt; operator was also overloaded to return the largest (1/period) of the processes</a:t>
            </a:r>
            <a:endParaRPr sz="1700" dirty="0"/>
          </a:p>
        </p:txBody>
      </p:sp>
      <p:sp>
        <p:nvSpPr>
          <p:cNvPr id="2" name="Rectangle 1">
            <a:extLst>
              <a:ext uri="{FF2B5EF4-FFF2-40B4-BE49-F238E27FC236}">
                <a16:creationId xmlns:a16="http://schemas.microsoft.com/office/drawing/2014/main" id="{2EA55B97-2731-33C3-8338-2A7721D93F22}"/>
              </a:ext>
            </a:extLst>
          </p:cNvPr>
          <p:cNvSpPr/>
          <p:nvPr/>
        </p:nvSpPr>
        <p:spPr>
          <a:xfrm>
            <a:off x="2735384" y="2895545"/>
            <a:ext cx="5745223" cy="3902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1F5CB73-15B4-E1A5-1861-A0AB2D6F5865}"/>
              </a:ext>
            </a:extLst>
          </p:cNvPr>
          <p:cNvSpPr/>
          <p:nvPr/>
        </p:nvSpPr>
        <p:spPr>
          <a:xfrm>
            <a:off x="2735385" y="2895545"/>
            <a:ext cx="4548554" cy="3902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5E01488-668E-E784-E460-CBDF093AA434}"/>
              </a:ext>
            </a:extLst>
          </p:cNvPr>
          <p:cNvSpPr/>
          <p:nvPr/>
        </p:nvSpPr>
        <p:spPr>
          <a:xfrm>
            <a:off x="2735383" y="2895545"/>
            <a:ext cx="1484924" cy="3902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C33CA9C-ED29-BECA-ADE2-7DBE0EF74D32}"/>
              </a:ext>
            </a:extLst>
          </p:cNvPr>
          <p:cNvSpPr txBox="1"/>
          <p:nvPr/>
        </p:nvSpPr>
        <p:spPr>
          <a:xfrm>
            <a:off x="8175807" y="2569844"/>
            <a:ext cx="609600" cy="261610"/>
          </a:xfrm>
          <a:prstGeom prst="rect">
            <a:avLst/>
          </a:prstGeom>
          <a:noFill/>
        </p:spPr>
        <p:txBody>
          <a:bodyPr wrap="square" rtlCol="0">
            <a:spAutoFit/>
          </a:bodyPr>
          <a:lstStyle/>
          <a:p>
            <a:r>
              <a:rPr lang="en-US" sz="1100" dirty="0"/>
              <a:t>Period</a:t>
            </a:r>
          </a:p>
        </p:txBody>
      </p:sp>
      <p:sp>
        <p:nvSpPr>
          <p:cNvPr id="9" name="TextBox 8">
            <a:extLst>
              <a:ext uri="{FF2B5EF4-FFF2-40B4-BE49-F238E27FC236}">
                <a16:creationId xmlns:a16="http://schemas.microsoft.com/office/drawing/2014/main" id="{ED95CDE4-9C96-B747-304A-06F1CD1CD251}"/>
              </a:ext>
            </a:extLst>
          </p:cNvPr>
          <p:cNvSpPr txBox="1"/>
          <p:nvPr/>
        </p:nvSpPr>
        <p:spPr>
          <a:xfrm>
            <a:off x="6928797" y="2569844"/>
            <a:ext cx="800618" cy="261610"/>
          </a:xfrm>
          <a:prstGeom prst="rect">
            <a:avLst/>
          </a:prstGeom>
          <a:noFill/>
        </p:spPr>
        <p:txBody>
          <a:bodyPr wrap="square" rtlCol="0">
            <a:spAutoFit/>
          </a:bodyPr>
          <a:lstStyle/>
          <a:p>
            <a:r>
              <a:rPr lang="en-US" sz="1100" dirty="0"/>
              <a:t>Deadline</a:t>
            </a:r>
          </a:p>
        </p:txBody>
      </p:sp>
      <p:sp>
        <p:nvSpPr>
          <p:cNvPr id="10" name="TextBox 9">
            <a:extLst>
              <a:ext uri="{FF2B5EF4-FFF2-40B4-BE49-F238E27FC236}">
                <a16:creationId xmlns:a16="http://schemas.microsoft.com/office/drawing/2014/main" id="{13F12198-666A-F8E1-6CDF-80D7E29EA7C1}"/>
              </a:ext>
            </a:extLst>
          </p:cNvPr>
          <p:cNvSpPr txBox="1"/>
          <p:nvPr/>
        </p:nvSpPr>
        <p:spPr>
          <a:xfrm>
            <a:off x="3606798" y="2569844"/>
            <a:ext cx="1227017" cy="261610"/>
          </a:xfrm>
          <a:prstGeom prst="rect">
            <a:avLst/>
          </a:prstGeom>
          <a:noFill/>
        </p:spPr>
        <p:txBody>
          <a:bodyPr wrap="square" rtlCol="0">
            <a:spAutoFit/>
          </a:bodyPr>
          <a:lstStyle/>
          <a:p>
            <a:pPr algn="ctr"/>
            <a:r>
              <a:rPr lang="en-US" sz="1100" dirty="0"/>
              <a:t>Execution Times</a:t>
            </a:r>
          </a:p>
        </p:txBody>
      </p:sp>
      <p:sp>
        <p:nvSpPr>
          <p:cNvPr id="5" name="TextBox 4">
            <a:extLst>
              <a:ext uri="{FF2B5EF4-FFF2-40B4-BE49-F238E27FC236}">
                <a16:creationId xmlns:a16="http://schemas.microsoft.com/office/drawing/2014/main" id="{7D9DB384-9FCC-3462-7425-CDAE607D690F}"/>
              </a:ext>
            </a:extLst>
          </p:cNvPr>
          <p:cNvSpPr txBox="1"/>
          <p:nvPr/>
        </p:nvSpPr>
        <p:spPr>
          <a:xfrm>
            <a:off x="3688861" y="3342374"/>
            <a:ext cx="4854269" cy="461665"/>
          </a:xfrm>
          <a:prstGeom prst="rect">
            <a:avLst/>
          </a:prstGeom>
          <a:noFill/>
        </p:spPr>
        <p:txBody>
          <a:bodyPr wrap="square" rtlCol="0">
            <a:spAutoFit/>
          </a:bodyPr>
          <a:lstStyle/>
          <a:p>
            <a:r>
              <a:rPr lang="en-US" sz="1200" dirty="0">
                <a:latin typeface="Roboto" panose="02000000000000000000" pitchFamily="2" charset="0"/>
                <a:ea typeface="Roboto" panose="02000000000000000000" pitchFamily="2" charset="0"/>
              </a:rPr>
              <a:t>State variable of each process to indicate whether the process is executed in the current period or not </a:t>
            </a:r>
          </a:p>
        </p:txBody>
      </p:sp>
      <p:sp>
        <p:nvSpPr>
          <p:cNvPr id="8" name="TextBox 7">
            <a:extLst>
              <a:ext uri="{FF2B5EF4-FFF2-40B4-BE49-F238E27FC236}">
                <a16:creationId xmlns:a16="http://schemas.microsoft.com/office/drawing/2014/main" id="{273BF8DD-F9EE-FFD9-48FB-A9151121C3C5}"/>
              </a:ext>
            </a:extLst>
          </p:cNvPr>
          <p:cNvSpPr txBox="1"/>
          <p:nvPr/>
        </p:nvSpPr>
        <p:spPr>
          <a:xfrm>
            <a:off x="3724030" y="2247955"/>
            <a:ext cx="4153878" cy="276999"/>
          </a:xfrm>
          <a:prstGeom prst="rect">
            <a:avLst/>
          </a:prstGeom>
          <a:noFill/>
        </p:spPr>
        <p:txBody>
          <a:bodyPr wrap="square" rtlCol="0">
            <a:spAutoFit/>
          </a:bodyPr>
          <a:lstStyle/>
          <a:p>
            <a:r>
              <a:rPr lang="en-US" sz="1200" dirty="0">
                <a:latin typeface="Roboto" panose="02000000000000000000" pitchFamily="2" charset="0"/>
                <a:ea typeface="Roboto" panose="02000000000000000000" pitchFamily="2" charset="0"/>
              </a:rPr>
              <a:t>Priority variable =&gt; </a:t>
            </a:r>
            <a:r>
              <a:rPr lang="en-US" sz="1200" i="1" dirty="0">
                <a:latin typeface="Roboto" panose="02000000000000000000" pitchFamily="2" charset="0"/>
                <a:ea typeface="Roboto" panose="02000000000000000000" pitchFamily="2" charset="0"/>
              </a:rPr>
              <a:t>1/p1 &gt; 1/p2 &gt; 1/p3 &gt; 1/p4 &gt; 1/p5 &gt; …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200"/>
              </a:spcBef>
              <a:spcAft>
                <a:spcPts val="0"/>
              </a:spcAft>
              <a:buClr>
                <a:schemeClr val="dk1"/>
              </a:buClr>
              <a:buSzPct val="40740"/>
              <a:buFont typeface="Arial"/>
              <a:buNone/>
            </a:pPr>
            <a:r>
              <a:rPr lang="en" sz="2700"/>
              <a:t>Deadline Monotonic Scheduling algorithm</a:t>
            </a:r>
            <a:endParaRPr sz="2700"/>
          </a:p>
          <a:p>
            <a:pPr marL="0" lvl="0" indent="0" algn="l" rtl="0">
              <a:lnSpc>
                <a:spcPct val="115000"/>
              </a:lnSpc>
              <a:spcBef>
                <a:spcPts val="1200"/>
              </a:spcBef>
              <a:spcAft>
                <a:spcPts val="0"/>
              </a:spcAft>
              <a:buClr>
                <a:schemeClr val="dk1"/>
              </a:buClr>
              <a:buSzPct val="50000"/>
              <a:buFont typeface="Arial"/>
              <a:buNone/>
            </a:pPr>
            <a:endParaRPr sz="2200">
              <a:solidFill>
                <a:srgbClr val="FF0000"/>
              </a:solidFill>
            </a:endParaRPr>
          </a:p>
          <a:p>
            <a:pPr marL="0" lvl="0" indent="0" algn="l" rtl="0">
              <a:spcBef>
                <a:spcPts val="1200"/>
              </a:spcBef>
              <a:spcAft>
                <a:spcPts val="0"/>
              </a:spcAft>
              <a:buNone/>
            </a:pPr>
            <a:endParaRPr/>
          </a:p>
        </p:txBody>
      </p:sp>
      <p:sp>
        <p:nvSpPr>
          <p:cNvPr id="119" name="Google Shape;119;p18"/>
          <p:cNvSpPr txBox="1"/>
          <p:nvPr/>
        </p:nvSpPr>
        <p:spPr>
          <a:xfrm>
            <a:off x="516400" y="1407000"/>
            <a:ext cx="7839300" cy="1847100"/>
          </a:xfrm>
          <a:prstGeom prst="rect">
            <a:avLst/>
          </a:prstGeom>
          <a:noFill/>
          <a:ln>
            <a:noFill/>
          </a:ln>
        </p:spPr>
        <p:txBody>
          <a:bodyPr spcFirstLastPara="1" wrap="square" lIns="91425" tIns="91425" rIns="91425" bIns="91425" anchor="t" anchorCtr="0">
            <a:spAutoFit/>
          </a:bodyPr>
          <a:lstStyle/>
          <a:p>
            <a:pPr marL="457200" lvl="0" indent="-342900" algn="l" rtl="0">
              <a:lnSpc>
                <a:spcPct val="80000"/>
              </a:lnSpc>
              <a:spcBef>
                <a:spcPts val="400"/>
              </a:spcBef>
              <a:spcAft>
                <a:spcPts val="0"/>
              </a:spcAft>
              <a:buSzPts val="1800"/>
              <a:buChar char="●"/>
            </a:pPr>
            <a:r>
              <a:rPr lang="en" sz="1800" dirty="0"/>
              <a:t>Works for periodic/aperiodic tasks</a:t>
            </a:r>
            <a:endParaRPr sz="1800" dirty="0"/>
          </a:p>
          <a:p>
            <a:pPr marL="457200" lvl="0" indent="-342900" algn="l" rtl="0">
              <a:lnSpc>
                <a:spcPct val="80000"/>
              </a:lnSpc>
              <a:spcBef>
                <a:spcPts val="0"/>
              </a:spcBef>
              <a:spcAft>
                <a:spcPts val="0"/>
              </a:spcAft>
              <a:buSzPts val="1800"/>
              <a:buChar char="●"/>
            </a:pPr>
            <a:r>
              <a:rPr lang="en" sz="1800" dirty="0"/>
              <a:t>Has a fixed priority</a:t>
            </a:r>
            <a:endParaRPr sz="1800" dirty="0"/>
          </a:p>
          <a:p>
            <a:pPr marL="457200" lvl="0" indent="-342900" algn="l" rtl="0">
              <a:lnSpc>
                <a:spcPct val="80000"/>
              </a:lnSpc>
              <a:spcBef>
                <a:spcPts val="0"/>
              </a:spcBef>
              <a:spcAft>
                <a:spcPts val="0"/>
              </a:spcAft>
              <a:buSzPts val="1800"/>
              <a:buChar char="●"/>
            </a:pPr>
            <a:r>
              <a:rPr lang="en" sz="1800" dirty="0"/>
              <a:t>The shorter the relative deadline the higher the priority</a:t>
            </a:r>
            <a:endParaRPr sz="1800" dirty="0"/>
          </a:p>
          <a:p>
            <a:pPr marL="457200" lvl="0" indent="-342900" algn="l" rtl="0">
              <a:lnSpc>
                <a:spcPct val="80000"/>
              </a:lnSpc>
              <a:spcBef>
                <a:spcPts val="0"/>
              </a:spcBef>
              <a:spcAft>
                <a:spcPts val="0"/>
              </a:spcAft>
              <a:buSzPts val="1800"/>
              <a:buChar char="●"/>
            </a:pPr>
            <a:r>
              <a:rPr lang="en" sz="1800" dirty="0"/>
              <a:t>RM and DM are identical if the relative deadline is proportional to its period</a:t>
            </a:r>
            <a:endParaRPr sz="1800" dirty="0"/>
          </a:p>
          <a:p>
            <a:pPr marL="457200" lvl="0" indent="-342900" algn="l" rtl="0">
              <a:lnSpc>
                <a:spcPct val="80000"/>
              </a:lnSpc>
              <a:spcBef>
                <a:spcPts val="0"/>
              </a:spcBef>
              <a:spcAft>
                <a:spcPts val="0"/>
              </a:spcAft>
              <a:buSzPts val="1800"/>
              <a:buChar char="●"/>
            </a:pPr>
            <a:r>
              <a:rPr lang="en" sz="1800" dirty="0"/>
              <a:t>In other cases, DM performs better than RM</a:t>
            </a:r>
            <a:endParaRPr sz="1800" dirty="0"/>
          </a:p>
        </p:txBody>
      </p:sp>
      <p:sp>
        <p:nvSpPr>
          <p:cNvPr id="4" name="Rectangle 3">
            <a:extLst>
              <a:ext uri="{FF2B5EF4-FFF2-40B4-BE49-F238E27FC236}">
                <a16:creationId xmlns:a16="http://schemas.microsoft.com/office/drawing/2014/main" id="{102C0824-B3F3-842A-4E18-0F8FB8E67789}"/>
              </a:ext>
            </a:extLst>
          </p:cNvPr>
          <p:cNvSpPr/>
          <p:nvPr/>
        </p:nvSpPr>
        <p:spPr>
          <a:xfrm>
            <a:off x="1023815" y="3643300"/>
            <a:ext cx="5745223" cy="3902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55A22C2-331D-3951-7200-094105464F19}"/>
              </a:ext>
            </a:extLst>
          </p:cNvPr>
          <p:cNvSpPr/>
          <p:nvPr/>
        </p:nvSpPr>
        <p:spPr>
          <a:xfrm>
            <a:off x="1023816" y="3643300"/>
            <a:ext cx="4548554" cy="3902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F2B05D1-997A-7E02-F41D-61B18E2A22A7}"/>
              </a:ext>
            </a:extLst>
          </p:cNvPr>
          <p:cNvSpPr/>
          <p:nvPr/>
        </p:nvSpPr>
        <p:spPr>
          <a:xfrm>
            <a:off x="1023814" y="3643300"/>
            <a:ext cx="1484924" cy="3902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A11F465-9FF7-5A4A-6070-15F9F6081551}"/>
              </a:ext>
            </a:extLst>
          </p:cNvPr>
          <p:cNvSpPr txBox="1"/>
          <p:nvPr/>
        </p:nvSpPr>
        <p:spPr>
          <a:xfrm>
            <a:off x="6464238" y="3317599"/>
            <a:ext cx="609600" cy="261610"/>
          </a:xfrm>
          <a:prstGeom prst="rect">
            <a:avLst/>
          </a:prstGeom>
          <a:noFill/>
        </p:spPr>
        <p:txBody>
          <a:bodyPr wrap="square" rtlCol="0">
            <a:spAutoFit/>
          </a:bodyPr>
          <a:lstStyle/>
          <a:p>
            <a:r>
              <a:rPr lang="en-US" sz="1100" dirty="0"/>
              <a:t>Period</a:t>
            </a:r>
          </a:p>
        </p:txBody>
      </p:sp>
      <p:sp>
        <p:nvSpPr>
          <p:cNvPr id="8" name="TextBox 7">
            <a:extLst>
              <a:ext uri="{FF2B5EF4-FFF2-40B4-BE49-F238E27FC236}">
                <a16:creationId xmlns:a16="http://schemas.microsoft.com/office/drawing/2014/main" id="{774A6FB6-9FCD-2F7B-5A39-4E4B5FB9883E}"/>
              </a:ext>
            </a:extLst>
          </p:cNvPr>
          <p:cNvSpPr txBox="1"/>
          <p:nvPr/>
        </p:nvSpPr>
        <p:spPr>
          <a:xfrm>
            <a:off x="5217228" y="3317599"/>
            <a:ext cx="800618" cy="261610"/>
          </a:xfrm>
          <a:prstGeom prst="rect">
            <a:avLst/>
          </a:prstGeom>
          <a:noFill/>
        </p:spPr>
        <p:txBody>
          <a:bodyPr wrap="square" rtlCol="0">
            <a:spAutoFit/>
          </a:bodyPr>
          <a:lstStyle/>
          <a:p>
            <a:r>
              <a:rPr lang="en-US" sz="1100" dirty="0"/>
              <a:t>Deadline</a:t>
            </a:r>
          </a:p>
        </p:txBody>
      </p:sp>
      <p:sp>
        <p:nvSpPr>
          <p:cNvPr id="9" name="TextBox 8">
            <a:extLst>
              <a:ext uri="{FF2B5EF4-FFF2-40B4-BE49-F238E27FC236}">
                <a16:creationId xmlns:a16="http://schemas.microsoft.com/office/drawing/2014/main" id="{99B2426C-FF1A-6C9D-5251-7F24652DE270}"/>
              </a:ext>
            </a:extLst>
          </p:cNvPr>
          <p:cNvSpPr txBox="1"/>
          <p:nvPr/>
        </p:nvSpPr>
        <p:spPr>
          <a:xfrm>
            <a:off x="1895229" y="3317599"/>
            <a:ext cx="1227017" cy="261610"/>
          </a:xfrm>
          <a:prstGeom prst="rect">
            <a:avLst/>
          </a:prstGeom>
          <a:noFill/>
        </p:spPr>
        <p:txBody>
          <a:bodyPr wrap="square" rtlCol="0">
            <a:spAutoFit/>
          </a:bodyPr>
          <a:lstStyle/>
          <a:p>
            <a:pPr algn="ctr"/>
            <a:r>
              <a:rPr lang="en-US" sz="1100" dirty="0"/>
              <a:t>Execution Times</a:t>
            </a:r>
          </a:p>
        </p:txBody>
      </p:sp>
      <p:sp>
        <p:nvSpPr>
          <p:cNvPr id="10" name="TextBox 9">
            <a:extLst>
              <a:ext uri="{FF2B5EF4-FFF2-40B4-BE49-F238E27FC236}">
                <a16:creationId xmlns:a16="http://schemas.microsoft.com/office/drawing/2014/main" id="{997171C6-CA01-1806-8D4F-7BD9EB48EE88}"/>
              </a:ext>
            </a:extLst>
          </p:cNvPr>
          <p:cNvSpPr txBox="1"/>
          <p:nvPr/>
        </p:nvSpPr>
        <p:spPr>
          <a:xfrm>
            <a:off x="1977292" y="4090129"/>
            <a:ext cx="4854269" cy="461665"/>
          </a:xfrm>
          <a:prstGeom prst="rect">
            <a:avLst/>
          </a:prstGeom>
          <a:noFill/>
        </p:spPr>
        <p:txBody>
          <a:bodyPr wrap="square" rtlCol="0">
            <a:spAutoFit/>
          </a:bodyPr>
          <a:lstStyle/>
          <a:p>
            <a:r>
              <a:rPr lang="en-US" sz="1200" dirty="0">
                <a:latin typeface="Roboto" panose="02000000000000000000" pitchFamily="2" charset="0"/>
                <a:ea typeface="Roboto" panose="02000000000000000000" pitchFamily="2" charset="0"/>
              </a:rPr>
              <a:t>State variable of each process to indicate whether the process is executed in the current period or not </a:t>
            </a:r>
          </a:p>
        </p:txBody>
      </p:sp>
      <p:sp>
        <p:nvSpPr>
          <p:cNvPr id="11" name="TextBox 10">
            <a:extLst>
              <a:ext uri="{FF2B5EF4-FFF2-40B4-BE49-F238E27FC236}">
                <a16:creationId xmlns:a16="http://schemas.microsoft.com/office/drawing/2014/main" id="{C94A7165-C01F-71E7-5688-1E4A6E778F96}"/>
              </a:ext>
            </a:extLst>
          </p:cNvPr>
          <p:cNvSpPr txBox="1"/>
          <p:nvPr/>
        </p:nvSpPr>
        <p:spPr>
          <a:xfrm>
            <a:off x="1895229" y="3005375"/>
            <a:ext cx="3559909" cy="276999"/>
          </a:xfrm>
          <a:prstGeom prst="rect">
            <a:avLst/>
          </a:prstGeom>
          <a:noFill/>
        </p:spPr>
        <p:txBody>
          <a:bodyPr wrap="square" rtlCol="0">
            <a:spAutoFit/>
          </a:bodyPr>
          <a:lstStyle/>
          <a:p>
            <a:r>
              <a:rPr lang="en-US" sz="1200" dirty="0">
                <a:latin typeface="Roboto" panose="02000000000000000000" pitchFamily="2" charset="0"/>
                <a:ea typeface="Roboto" panose="02000000000000000000" pitchFamily="2" charset="0"/>
              </a:rPr>
              <a:t>Priority variable =&gt; </a:t>
            </a:r>
            <a:r>
              <a:rPr lang="en-US" sz="1200" i="1" dirty="0">
                <a:latin typeface="Roboto" panose="02000000000000000000" pitchFamily="2" charset="0"/>
                <a:ea typeface="Roboto" panose="02000000000000000000" pitchFamily="2" charset="0"/>
              </a:rPr>
              <a:t>d1 &lt; d2 &lt; d3 &lt; d4 &lt; d5 &lt;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Deadline Monotonic Scheduling Implementation </a:t>
            </a:r>
            <a:endParaRPr/>
          </a:p>
        </p:txBody>
      </p:sp>
      <p:sp>
        <p:nvSpPr>
          <p:cNvPr id="125" name="Google Shape;125;p19"/>
          <p:cNvSpPr txBox="1">
            <a:spLocks noGrp="1"/>
          </p:cNvSpPr>
          <p:nvPr>
            <p:ph type="body" idx="1"/>
          </p:nvPr>
        </p:nvSpPr>
        <p:spPr>
          <a:xfrm>
            <a:off x="311700" y="1141750"/>
            <a:ext cx="8520600" cy="3913500"/>
          </a:xfrm>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SzPts val="1700"/>
              <a:buChar char="●"/>
            </a:pPr>
            <a:r>
              <a:rPr lang="en" sz="1700" dirty="0"/>
              <a:t>DM Scheduling Algorithm assigns a priority to a process therefore we used a  priority queue to implement the algorithm.</a:t>
            </a:r>
            <a:endParaRPr sz="1700" dirty="0"/>
          </a:p>
          <a:p>
            <a:pPr marL="457200" lvl="0" indent="-336550" algn="l" rtl="0">
              <a:spcBef>
                <a:spcPts val="0"/>
              </a:spcBef>
              <a:spcAft>
                <a:spcPts val="0"/>
              </a:spcAft>
              <a:buSzPts val="1700"/>
              <a:buChar char="●"/>
            </a:pPr>
            <a:r>
              <a:rPr lang="en" sz="1700" dirty="0"/>
              <a:t>As with RM Scheduling Algorithm, a struct was used to save information of the processes including: </a:t>
            </a:r>
            <a:endParaRPr sz="1700" dirty="0"/>
          </a:p>
          <a:p>
            <a:pPr marL="914400" lvl="1" indent="-311150" algn="l" rtl="0">
              <a:spcBef>
                <a:spcPts val="0"/>
              </a:spcBef>
              <a:spcAft>
                <a:spcPts val="0"/>
              </a:spcAft>
              <a:buSzPts val="1300"/>
              <a:buChar char="○"/>
            </a:pPr>
            <a:r>
              <a:rPr lang="en" sz="1300" i="1" dirty="0"/>
              <a:t>processID</a:t>
            </a:r>
            <a:endParaRPr sz="1300" i="1" dirty="0"/>
          </a:p>
          <a:p>
            <a:pPr marL="914400" lvl="1" indent="-311150" algn="l" rtl="0">
              <a:spcBef>
                <a:spcPts val="0"/>
              </a:spcBef>
              <a:spcAft>
                <a:spcPts val="0"/>
              </a:spcAft>
              <a:buSzPts val="1300"/>
              <a:buChar char="○"/>
            </a:pPr>
            <a:r>
              <a:rPr lang="en" sz="1300" i="1" dirty="0"/>
              <a:t>Arrival_time</a:t>
            </a:r>
            <a:endParaRPr sz="1300" i="1" dirty="0"/>
          </a:p>
          <a:p>
            <a:pPr marL="914400" lvl="1" indent="-311150" algn="l" rtl="0">
              <a:spcBef>
                <a:spcPts val="0"/>
              </a:spcBef>
              <a:spcAft>
                <a:spcPts val="0"/>
              </a:spcAft>
              <a:buSzPts val="1300"/>
              <a:buChar char="○"/>
            </a:pPr>
            <a:r>
              <a:rPr lang="en" sz="1300" i="1" dirty="0"/>
              <a:t>Period </a:t>
            </a:r>
            <a:endParaRPr sz="1300" i="1" dirty="0"/>
          </a:p>
          <a:p>
            <a:pPr marL="914400" lvl="1" indent="-311150" algn="l" rtl="0">
              <a:spcBef>
                <a:spcPts val="0"/>
              </a:spcBef>
              <a:spcAft>
                <a:spcPts val="0"/>
              </a:spcAft>
              <a:buSzPts val="1300"/>
              <a:buChar char="○"/>
            </a:pPr>
            <a:r>
              <a:rPr lang="en" sz="1300" b="1" i="1" dirty="0"/>
              <a:t>Deadline </a:t>
            </a:r>
            <a:endParaRPr sz="1300" b="1" i="1" dirty="0"/>
          </a:p>
          <a:p>
            <a:pPr marL="914400" lvl="1" indent="-311150" algn="l" rtl="0">
              <a:spcBef>
                <a:spcPts val="0"/>
              </a:spcBef>
              <a:spcAft>
                <a:spcPts val="0"/>
              </a:spcAft>
              <a:buSzPts val="1300"/>
              <a:buChar char="○"/>
            </a:pPr>
            <a:r>
              <a:rPr lang="en" sz="1300" i="1" dirty="0"/>
              <a:t>Upcoming_deadline</a:t>
            </a:r>
            <a:endParaRPr sz="1300" i="1" dirty="0"/>
          </a:p>
          <a:p>
            <a:pPr marL="914400" lvl="1" indent="-311150" algn="l" rtl="0">
              <a:spcBef>
                <a:spcPts val="0"/>
              </a:spcBef>
              <a:spcAft>
                <a:spcPts val="0"/>
              </a:spcAft>
              <a:buSzPts val="1300"/>
              <a:buChar char="○"/>
            </a:pPr>
            <a:r>
              <a:rPr lang="en" sz="1300" i="1" dirty="0"/>
              <a:t>Upcoming_period</a:t>
            </a:r>
            <a:endParaRPr sz="1300" i="1" dirty="0"/>
          </a:p>
          <a:p>
            <a:pPr marL="914400" lvl="1" indent="-311150" algn="l" rtl="0">
              <a:spcBef>
                <a:spcPts val="0"/>
              </a:spcBef>
              <a:spcAft>
                <a:spcPts val="0"/>
              </a:spcAft>
              <a:buSzPts val="1300"/>
              <a:buChar char="○"/>
            </a:pPr>
            <a:r>
              <a:rPr lang="en" sz="1300" i="1" dirty="0"/>
              <a:t>Execution_time, and </a:t>
            </a:r>
            <a:endParaRPr sz="1300" i="1" dirty="0"/>
          </a:p>
          <a:p>
            <a:pPr marL="914400" lvl="1" indent="-311150" algn="l" rtl="0">
              <a:spcBef>
                <a:spcPts val="0"/>
              </a:spcBef>
              <a:spcAft>
                <a:spcPts val="0"/>
              </a:spcAft>
              <a:buSzPts val="1300"/>
              <a:buChar char="○"/>
            </a:pPr>
            <a:r>
              <a:rPr lang="en" sz="1300" i="1" dirty="0"/>
              <a:t>remaining_execution_time </a:t>
            </a:r>
            <a:endParaRPr sz="1300" i="1" dirty="0"/>
          </a:p>
          <a:p>
            <a:pPr marL="457200" lvl="0" indent="-336550" algn="l" rtl="0">
              <a:spcBef>
                <a:spcPts val="0"/>
              </a:spcBef>
              <a:spcAft>
                <a:spcPts val="0"/>
              </a:spcAft>
              <a:buSzPts val="1700"/>
              <a:buChar char="●"/>
            </a:pPr>
            <a:r>
              <a:rPr lang="en" sz="1700" dirty="0"/>
              <a:t>The &lt; operator was also overloaded to return the smallest relative deadline of the processes</a:t>
            </a:r>
            <a:endParaRPr sz="1700" dirty="0"/>
          </a:p>
        </p:txBody>
      </p:sp>
      <p:sp>
        <p:nvSpPr>
          <p:cNvPr id="4" name="TextBox 3">
            <a:extLst>
              <a:ext uri="{FF2B5EF4-FFF2-40B4-BE49-F238E27FC236}">
                <a16:creationId xmlns:a16="http://schemas.microsoft.com/office/drawing/2014/main" id="{76C98D22-B8B6-CF46-8DF9-FF8598478917}"/>
              </a:ext>
            </a:extLst>
          </p:cNvPr>
          <p:cNvSpPr txBox="1"/>
          <p:nvPr/>
        </p:nvSpPr>
        <p:spPr>
          <a:xfrm>
            <a:off x="3278551" y="3098500"/>
            <a:ext cx="3559909" cy="276999"/>
          </a:xfrm>
          <a:prstGeom prst="rect">
            <a:avLst/>
          </a:prstGeom>
          <a:noFill/>
        </p:spPr>
        <p:txBody>
          <a:bodyPr wrap="square" rtlCol="0">
            <a:spAutoFit/>
          </a:bodyPr>
          <a:lstStyle/>
          <a:p>
            <a:r>
              <a:rPr lang="en-US" sz="1200" dirty="0">
                <a:latin typeface="Roboto" panose="02000000000000000000" pitchFamily="2" charset="0"/>
                <a:ea typeface="Roboto" panose="02000000000000000000" pitchFamily="2" charset="0"/>
              </a:rPr>
              <a:t>Priority variable =&gt; </a:t>
            </a:r>
            <a:r>
              <a:rPr lang="en-US" sz="1200" i="1" dirty="0">
                <a:latin typeface="Roboto" panose="02000000000000000000" pitchFamily="2" charset="0"/>
                <a:ea typeface="Roboto" panose="02000000000000000000" pitchFamily="2" charset="0"/>
              </a:rPr>
              <a:t>d1 &lt; d2 &lt; d3 &lt; d4 &lt; d5 &lt;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sz="2700"/>
              <a:t>Earliest-Deadline-First Scheduling algorithm</a:t>
            </a:r>
            <a:endParaRPr sz="2700"/>
          </a:p>
          <a:p>
            <a:pPr marL="0" lvl="0" indent="0" algn="l" rtl="0">
              <a:spcBef>
                <a:spcPts val="1200"/>
              </a:spcBef>
              <a:spcAft>
                <a:spcPts val="0"/>
              </a:spcAft>
              <a:buNone/>
            </a:pPr>
            <a:endParaRPr/>
          </a:p>
        </p:txBody>
      </p:sp>
      <p:sp>
        <p:nvSpPr>
          <p:cNvPr id="131" name="Google Shape;131;p2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Earliest Deadline First Scheduling algorithm dynamically assigns priorities according to the deadline of a process</a:t>
            </a:r>
            <a:endParaRPr dirty="0"/>
          </a:p>
          <a:p>
            <a:pPr marL="914400" lvl="1" indent="-330200" algn="l" rtl="0">
              <a:spcBef>
                <a:spcPts val="0"/>
              </a:spcBef>
              <a:spcAft>
                <a:spcPts val="0"/>
              </a:spcAft>
              <a:buSzPts val="1600"/>
              <a:buChar char="○"/>
            </a:pPr>
            <a:r>
              <a:rPr lang="en" sz="1600" i="1" dirty="0"/>
              <a:t>The earlier the deadline of a process, the higher the priority of that process</a:t>
            </a:r>
            <a:endParaRPr sz="1600" i="1" dirty="0"/>
          </a:p>
          <a:p>
            <a:pPr marL="457200" lvl="0" indent="-330200" algn="l" rtl="0">
              <a:lnSpc>
                <a:spcPct val="100000"/>
              </a:lnSpc>
              <a:spcBef>
                <a:spcPts val="0"/>
              </a:spcBef>
              <a:spcAft>
                <a:spcPts val="0"/>
              </a:spcAft>
              <a:buSzPts val="1600"/>
              <a:buChar char="●"/>
            </a:pPr>
            <a:r>
              <a:rPr lang="en" sz="1600" dirty="0"/>
              <a:t>Must satisfy Feasibility Test </a:t>
            </a:r>
            <a:endParaRPr sz="1600" dirty="0"/>
          </a:p>
          <a:p>
            <a:pPr marL="0" lvl="0" indent="0" algn="l" rtl="0">
              <a:lnSpc>
                <a:spcPct val="100000"/>
              </a:lnSpc>
              <a:spcBef>
                <a:spcPts val="0"/>
              </a:spcBef>
              <a:spcAft>
                <a:spcPts val="0"/>
              </a:spcAft>
              <a:buNone/>
            </a:pPr>
            <a:endParaRPr sz="1600" dirty="0"/>
          </a:p>
          <a:p>
            <a:pPr marL="914400" lvl="1" indent="-330200" algn="l" rtl="0">
              <a:lnSpc>
                <a:spcPct val="100000"/>
              </a:lnSpc>
              <a:spcBef>
                <a:spcPts val="0"/>
              </a:spcBef>
              <a:spcAft>
                <a:spcPts val="0"/>
              </a:spcAft>
              <a:buSzPts val="1600"/>
              <a:buChar char="○"/>
            </a:pPr>
            <a:r>
              <a:rPr lang="en" sz="1600" dirty="0"/>
              <a:t>Necessary Condition: </a:t>
            </a:r>
            <a:endParaRPr sz="1600" dirty="0"/>
          </a:p>
          <a:p>
            <a:pPr marL="914400" lvl="0" indent="0" algn="l" rtl="0">
              <a:lnSpc>
                <a:spcPct val="100000"/>
              </a:lnSpc>
              <a:spcBef>
                <a:spcPts val="0"/>
              </a:spcBef>
              <a:spcAft>
                <a:spcPts val="0"/>
              </a:spcAft>
              <a:buNone/>
            </a:pPr>
            <a:endParaRPr sz="1600" dirty="0"/>
          </a:p>
          <a:p>
            <a:pPr marL="914400" lvl="1" indent="-330200" algn="l" rtl="0">
              <a:lnSpc>
                <a:spcPct val="115000"/>
              </a:lnSpc>
              <a:spcBef>
                <a:spcPts val="0"/>
              </a:spcBef>
              <a:spcAft>
                <a:spcPts val="0"/>
              </a:spcAft>
              <a:buSzPts val="1600"/>
              <a:buChar char="○"/>
            </a:pPr>
            <a:r>
              <a:rPr lang="en" sz="1600" dirty="0"/>
              <a:t>Sufficient Condition: </a:t>
            </a:r>
            <a:endParaRPr sz="1600" dirty="0"/>
          </a:p>
          <a:p>
            <a:pPr marL="457200" lvl="0" indent="-330200" algn="l" rtl="0">
              <a:lnSpc>
                <a:spcPct val="115000"/>
              </a:lnSpc>
              <a:spcBef>
                <a:spcPts val="1000"/>
              </a:spcBef>
              <a:spcAft>
                <a:spcPts val="1000"/>
              </a:spcAft>
              <a:buSzPts val="1600"/>
              <a:buChar char="●"/>
            </a:pPr>
            <a:r>
              <a:rPr lang="en" sz="1600" dirty="0"/>
              <a:t>To test feasibility construct a schedule from 0 to some time T → if all deadlines met and certain conditions satisfied. </a:t>
            </a:r>
            <a:endParaRPr sz="1600" dirty="0"/>
          </a:p>
        </p:txBody>
      </p:sp>
      <p:pic>
        <p:nvPicPr>
          <p:cNvPr id="132" name="Google Shape;132;p20"/>
          <p:cNvPicPr preferRelativeResize="0"/>
          <p:nvPr/>
        </p:nvPicPr>
        <p:blipFill>
          <a:blip r:embed="rId3">
            <a:alphaModFix/>
          </a:blip>
          <a:stretch>
            <a:fillRect/>
          </a:stretch>
        </p:blipFill>
        <p:spPr>
          <a:xfrm>
            <a:off x="3267550" y="2691425"/>
            <a:ext cx="601700" cy="415875"/>
          </a:xfrm>
          <a:prstGeom prst="rect">
            <a:avLst/>
          </a:prstGeom>
          <a:noFill/>
          <a:ln>
            <a:noFill/>
          </a:ln>
        </p:spPr>
      </p:pic>
      <p:pic>
        <p:nvPicPr>
          <p:cNvPr id="133" name="Google Shape;133;p20"/>
          <p:cNvPicPr preferRelativeResize="0"/>
          <p:nvPr/>
        </p:nvPicPr>
        <p:blipFill>
          <a:blip r:embed="rId4">
            <a:alphaModFix/>
          </a:blip>
          <a:stretch>
            <a:fillRect/>
          </a:stretch>
        </p:blipFill>
        <p:spPr>
          <a:xfrm>
            <a:off x="3307262" y="3186850"/>
            <a:ext cx="601700" cy="38203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Earliest Deadline First Scheduling Implementation </a:t>
            </a:r>
            <a:endParaRPr dirty="0"/>
          </a:p>
        </p:txBody>
      </p:sp>
      <p:sp>
        <p:nvSpPr>
          <p:cNvPr id="139" name="Google Shape;139;p21"/>
          <p:cNvSpPr txBox="1">
            <a:spLocks noGrp="1"/>
          </p:cNvSpPr>
          <p:nvPr>
            <p:ph type="body" idx="1"/>
          </p:nvPr>
        </p:nvSpPr>
        <p:spPr>
          <a:xfrm>
            <a:off x="311700" y="1141750"/>
            <a:ext cx="8520600" cy="3913500"/>
          </a:xfrm>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SzPts val="1700"/>
              <a:buChar char="●"/>
            </a:pPr>
            <a:r>
              <a:rPr lang="en" sz="1700" dirty="0"/>
              <a:t>EDF Scheduling Algorithm assigns a priority to a process therefore we used a  priority queue to implement the algorithm.</a:t>
            </a:r>
            <a:endParaRPr sz="1700" dirty="0"/>
          </a:p>
          <a:p>
            <a:pPr marL="457200" lvl="0" indent="-336550" algn="l" rtl="0">
              <a:spcBef>
                <a:spcPts val="0"/>
              </a:spcBef>
              <a:spcAft>
                <a:spcPts val="0"/>
              </a:spcAft>
              <a:buSzPts val="1700"/>
              <a:buChar char="●"/>
            </a:pPr>
            <a:r>
              <a:rPr lang="en" sz="1700" dirty="0"/>
              <a:t>As with RM Scheduling Algorithm, a struct was used to save information of the processes including: </a:t>
            </a:r>
            <a:endParaRPr sz="1700" dirty="0"/>
          </a:p>
          <a:p>
            <a:pPr marL="914400" lvl="1" indent="-311150" algn="l" rtl="0">
              <a:spcBef>
                <a:spcPts val="0"/>
              </a:spcBef>
              <a:spcAft>
                <a:spcPts val="0"/>
              </a:spcAft>
              <a:buSzPts val="1300"/>
              <a:buChar char="○"/>
            </a:pPr>
            <a:r>
              <a:rPr lang="en" sz="1300" i="1" dirty="0"/>
              <a:t>processID</a:t>
            </a:r>
            <a:endParaRPr sz="1300" i="1" dirty="0"/>
          </a:p>
          <a:p>
            <a:pPr marL="914400" lvl="1" indent="-311150" algn="l" rtl="0">
              <a:spcBef>
                <a:spcPts val="0"/>
              </a:spcBef>
              <a:spcAft>
                <a:spcPts val="0"/>
              </a:spcAft>
              <a:buSzPts val="1300"/>
              <a:buChar char="○"/>
            </a:pPr>
            <a:r>
              <a:rPr lang="en" sz="1300" i="1" dirty="0"/>
              <a:t>Arrival_time</a:t>
            </a:r>
            <a:endParaRPr sz="1300" i="1" dirty="0"/>
          </a:p>
          <a:p>
            <a:pPr marL="914400" lvl="1" indent="-311150" algn="l" rtl="0">
              <a:spcBef>
                <a:spcPts val="0"/>
              </a:spcBef>
              <a:spcAft>
                <a:spcPts val="0"/>
              </a:spcAft>
              <a:buSzPts val="1300"/>
              <a:buChar char="○"/>
            </a:pPr>
            <a:r>
              <a:rPr lang="en" sz="1300" i="1" dirty="0"/>
              <a:t>Period </a:t>
            </a:r>
            <a:endParaRPr sz="1300" i="1" dirty="0"/>
          </a:p>
          <a:p>
            <a:pPr marL="914400" lvl="1" indent="-311150" algn="l" rtl="0">
              <a:spcBef>
                <a:spcPts val="0"/>
              </a:spcBef>
              <a:spcAft>
                <a:spcPts val="0"/>
              </a:spcAft>
              <a:buSzPts val="1300"/>
              <a:buChar char="○"/>
            </a:pPr>
            <a:r>
              <a:rPr lang="en" sz="1300" i="1" dirty="0"/>
              <a:t>Deadline </a:t>
            </a:r>
            <a:endParaRPr sz="1300" i="1" dirty="0"/>
          </a:p>
          <a:p>
            <a:pPr marL="914400" lvl="1" indent="-311150" algn="l" rtl="0">
              <a:spcBef>
                <a:spcPts val="0"/>
              </a:spcBef>
              <a:spcAft>
                <a:spcPts val="0"/>
              </a:spcAft>
              <a:buSzPts val="1300"/>
              <a:buChar char="○"/>
            </a:pPr>
            <a:r>
              <a:rPr lang="en" sz="1300" b="1" i="1" dirty="0"/>
              <a:t>Upcoming_deadline – corresponds to which process’s deadline is next</a:t>
            </a:r>
            <a:endParaRPr sz="1300" b="1" i="1" dirty="0"/>
          </a:p>
          <a:p>
            <a:pPr marL="914400" lvl="1" indent="-311150" algn="l" rtl="0">
              <a:spcBef>
                <a:spcPts val="0"/>
              </a:spcBef>
              <a:spcAft>
                <a:spcPts val="0"/>
              </a:spcAft>
              <a:buSzPts val="1300"/>
              <a:buChar char="○"/>
            </a:pPr>
            <a:r>
              <a:rPr lang="en" sz="1300" i="1" dirty="0"/>
              <a:t>Upcoming_period</a:t>
            </a:r>
            <a:endParaRPr sz="1300" i="1" dirty="0"/>
          </a:p>
          <a:p>
            <a:pPr marL="914400" lvl="1" indent="-311150" algn="l" rtl="0">
              <a:spcBef>
                <a:spcPts val="0"/>
              </a:spcBef>
              <a:spcAft>
                <a:spcPts val="0"/>
              </a:spcAft>
              <a:buSzPts val="1300"/>
              <a:buChar char="○"/>
            </a:pPr>
            <a:r>
              <a:rPr lang="en" sz="1300" i="1" dirty="0"/>
              <a:t>Execution_time, and </a:t>
            </a:r>
            <a:endParaRPr sz="1300" i="1" dirty="0"/>
          </a:p>
          <a:p>
            <a:pPr marL="914400" lvl="1" indent="-311150" algn="l" rtl="0">
              <a:spcBef>
                <a:spcPts val="0"/>
              </a:spcBef>
              <a:spcAft>
                <a:spcPts val="0"/>
              </a:spcAft>
              <a:buSzPts val="1300"/>
              <a:buChar char="○"/>
            </a:pPr>
            <a:r>
              <a:rPr lang="en" sz="1300" i="1" dirty="0"/>
              <a:t>remaining_execution_time </a:t>
            </a:r>
            <a:endParaRPr sz="1300" i="1" dirty="0"/>
          </a:p>
          <a:p>
            <a:pPr marL="457200" lvl="0" indent="-336550" algn="l" rtl="0">
              <a:spcBef>
                <a:spcPts val="0"/>
              </a:spcBef>
              <a:spcAft>
                <a:spcPts val="0"/>
              </a:spcAft>
              <a:buSzPts val="1700"/>
              <a:buChar char="●"/>
            </a:pPr>
            <a:r>
              <a:rPr lang="en" sz="1700" dirty="0"/>
              <a:t>The &lt; operator was also overloaded to return the smallest upcoming deadline of the processes</a:t>
            </a:r>
            <a:endParaRPr sz="17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1;p14">
            <a:extLst>
              <a:ext uri="{FF2B5EF4-FFF2-40B4-BE49-F238E27FC236}">
                <a16:creationId xmlns:a16="http://schemas.microsoft.com/office/drawing/2014/main" id="{29F3AE3A-B750-61C7-7FC2-F8036F127EBE}"/>
              </a:ext>
            </a:extLst>
          </p:cNvPr>
          <p:cNvSpPr txBox="1"/>
          <p:nvPr/>
        </p:nvSpPr>
        <p:spPr>
          <a:xfrm>
            <a:off x="129548" y="145519"/>
            <a:ext cx="2410452"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100">
                <a:solidFill>
                  <a:schemeClr val="lt1"/>
                </a:solidFill>
              </a:rPr>
              <a:t>Input File</a:t>
            </a:r>
            <a:endParaRPr sz="2100">
              <a:solidFill>
                <a:schemeClr val="lt1"/>
              </a:solidFill>
            </a:endParaRPr>
          </a:p>
        </p:txBody>
      </p:sp>
      <p:sp>
        <p:nvSpPr>
          <p:cNvPr id="5" name="TextBox 4">
            <a:extLst>
              <a:ext uri="{FF2B5EF4-FFF2-40B4-BE49-F238E27FC236}">
                <a16:creationId xmlns:a16="http://schemas.microsoft.com/office/drawing/2014/main" id="{CC145EC0-E6B3-697F-9B31-881665FEF449}"/>
              </a:ext>
            </a:extLst>
          </p:cNvPr>
          <p:cNvSpPr txBox="1"/>
          <p:nvPr/>
        </p:nvSpPr>
        <p:spPr>
          <a:xfrm>
            <a:off x="147790" y="731713"/>
            <a:ext cx="5372483" cy="3989810"/>
          </a:xfrm>
          <a:prstGeom prst="rect">
            <a:avLst/>
          </a:prstGeom>
          <a:noFill/>
        </p:spPr>
        <p:txBody>
          <a:bodyPr wrap="square" rtlCol="0">
            <a:spAutoFit/>
          </a:bodyPr>
          <a:lstStyle/>
          <a:p>
            <a:r>
              <a:rPr lang="en-US" sz="105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Constraint 1</a:t>
            </a:r>
            <a:r>
              <a:rPr lang="en-US" sz="105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least 5 processes</a:t>
            </a:r>
          </a:p>
          <a:p>
            <a:endParaRPr lang="en-US" sz="105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050" b="1" u="sng" dirty="0">
                <a:solidFill>
                  <a:schemeClr val="bg1"/>
                </a:solidFill>
                <a:latin typeface="Calibri" panose="020F0502020204030204" pitchFamily="34" charset="0"/>
                <a:ea typeface="Calibri" panose="020F0502020204030204" pitchFamily="34" charset="0"/>
                <a:cs typeface="Times New Roman" panose="02020603050405020304" pitchFamily="18" charset="0"/>
              </a:rPr>
              <a:t>For each process:</a:t>
            </a:r>
            <a:r>
              <a:rPr lang="en-US" sz="105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endParaRPr lang="en-US" sz="105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05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Constraint 2: </a:t>
            </a:r>
            <a:r>
              <a:rPr lang="en-US" sz="105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You can assume all the processes arrive at different time and assume the arrival interval of the processes is exponential distribution with the mean of 20 time units. </a:t>
            </a:r>
          </a:p>
          <a:p>
            <a:r>
              <a:rPr lang="en-US" sz="105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Mean: lambda</a:t>
            </a:r>
          </a:p>
          <a:p>
            <a:endParaRPr lang="en-US" sz="105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05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Constraint 3:</a:t>
            </a:r>
            <a:r>
              <a:rPr lang="en-US" sz="105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For each process, the average of CPU burst should be uniformly distributed on 30 to 100 time units</a:t>
            </a:r>
          </a:p>
          <a:p>
            <a:r>
              <a:rPr lang="en-US" sz="105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rand()%70</a:t>
            </a:r>
            <a:r>
              <a:rPr lang="en-US" sz="105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=&gt; 0 and 70 </a:t>
            </a:r>
          </a:p>
          <a:p>
            <a:r>
              <a:rPr lang="en-US" sz="1050" dirty="0">
                <a:solidFill>
                  <a:schemeClr val="bg1"/>
                </a:solidFill>
                <a:latin typeface="Calibri" panose="020F0502020204030204" pitchFamily="34" charset="0"/>
                <a:ea typeface="Calibri" panose="020F0502020204030204" pitchFamily="34" charset="0"/>
                <a:cs typeface="Times New Roman" panose="02020603050405020304" pitchFamily="18" charset="0"/>
              </a:rPr>
              <a:t>W</a:t>
            </a:r>
            <a:r>
              <a:rPr lang="en-US" sz="105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 add 30 to it =&gt; between 30 to 100.</a:t>
            </a:r>
          </a:p>
          <a:p>
            <a:pPr marL="0" marR="0">
              <a:lnSpc>
                <a:spcPct val="107000"/>
              </a:lnSpc>
              <a:spcBef>
                <a:spcPts val="0"/>
              </a:spcBef>
              <a:spcAft>
                <a:spcPts val="800"/>
              </a:spcAft>
            </a:pPr>
            <a:endParaRPr lang="en-US" sz="105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05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5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Constraint 4: </a:t>
            </a:r>
            <a:r>
              <a:rPr lang="en-US" sz="105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deadline of each process should be greater than its CPU burst, you can get the deadline by adding the process's CPU burst and a number x, and x is uniformly distributed on 0 to 500; </a:t>
            </a:r>
            <a:r>
              <a:rPr lang="en-US" sz="105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rand()%500</a:t>
            </a:r>
            <a:r>
              <a:rPr lang="en-US" sz="105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=&gt; 0 and 500 </a:t>
            </a:r>
          </a:p>
          <a:p>
            <a:endParaRPr lang="en-US" sz="105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05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5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Constraint 5: </a:t>
            </a:r>
            <a:r>
              <a:rPr lang="en-US" sz="105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period of each process should be greater than its relative deadline, you can get the period by adding the process's relative deadline and a number y, and y is uniformly distributed on 0 to 1000.</a:t>
            </a:r>
            <a:r>
              <a:rPr lang="en-US" sz="105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rand()%1000</a:t>
            </a:r>
            <a:r>
              <a:rPr lang="en-US" sz="105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=&gt; 0 and 1000 </a:t>
            </a:r>
          </a:p>
        </p:txBody>
      </p:sp>
      <p:pic>
        <p:nvPicPr>
          <p:cNvPr id="7" name="Picture 6">
            <a:extLst>
              <a:ext uri="{FF2B5EF4-FFF2-40B4-BE49-F238E27FC236}">
                <a16:creationId xmlns:a16="http://schemas.microsoft.com/office/drawing/2014/main" id="{6B2F1172-2A2A-C0FF-09E1-F16199742572}"/>
              </a:ext>
            </a:extLst>
          </p:cNvPr>
          <p:cNvPicPr>
            <a:picLocks noChangeAspect="1"/>
          </p:cNvPicPr>
          <p:nvPr/>
        </p:nvPicPr>
        <p:blipFill>
          <a:blip r:embed="rId2"/>
          <a:stretch>
            <a:fillRect/>
          </a:stretch>
        </p:blipFill>
        <p:spPr>
          <a:xfrm>
            <a:off x="2446214" y="653419"/>
            <a:ext cx="1743075" cy="464820"/>
          </a:xfrm>
          <a:prstGeom prst="rect">
            <a:avLst/>
          </a:prstGeom>
        </p:spPr>
      </p:pic>
      <p:pic>
        <p:nvPicPr>
          <p:cNvPr id="8" name="Picture 7">
            <a:extLst>
              <a:ext uri="{FF2B5EF4-FFF2-40B4-BE49-F238E27FC236}">
                <a16:creationId xmlns:a16="http://schemas.microsoft.com/office/drawing/2014/main" id="{C0371B5D-F4D0-CDDC-B5B1-6D746204096D}"/>
              </a:ext>
            </a:extLst>
          </p:cNvPr>
          <p:cNvPicPr>
            <a:picLocks noChangeAspect="1"/>
          </p:cNvPicPr>
          <p:nvPr/>
        </p:nvPicPr>
        <p:blipFill>
          <a:blip r:embed="rId3"/>
          <a:stretch>
            <a:fillRect/>
          </a:stretch>
        </p:blipFill>
        <p:spPr>
          <a:xfrm>
            <a:off x="5520273" y="1195357"/>
            <a:ext cx="1896965" cy="602181"/>
          </a:xfrm>
          <a:prstGeom prst="rect">
            <a:avLst/>
          </a:prstGeom>
        </p:spPr>
      </p:pic>
      <p:pic>
        <p:nvPicPr>
          <p:cNvPr id="10" name="Picture 9">
            <a:extLst>
              <a:ext uri="{FF2B5EF4-FFF2-40B4-BE49-F238E27FC236}">
                <a16:creationId xmlns:a16="http://schemas.microsoft.com/office/drawing/2014/main" id="{2217D54F-4837-BA7D-5F71-DCFD425E72ED}"/>
              </a:ext>
            </a:extLst>
          </p:cNvPr>
          <p:cNvPicPr>
            <a:picLocks noChangeAspect="1"/>
          </p:cNvPicPr>
          <p:nvPr/>
        </p:nvPicPr>
        <p:blipFill>
          <a:blip r:embed="rId4"/>
          <a:stretch>
            <a:fillRect/>
          </a:stretch>
        </p:blipFill>
        <p:spPr>
          <a:xfrm>
            <a:off x="343666" y="2653855"/>
            <a:ext cx="3918606" cy="360700"/>
          </a:xfrm>
          <a:prstGeom prst="rect">
            <a:avLst/>
          </a:prstGeom>
        </p:spPr>
      </p:pic>
      <p:pic>
        <p:nvPicPr>
          <p:cNvPr id="11" name="Picture 10">
            <a:extLst>
              <a:ext uri="{FF2B5EF4-FFF2-40B4-BE49-F238E27FC236}">
                <a16:creationId xmlns:a16="http://schemas.microsoft.com/office/drawing/2014/main" id="{BDA798C1-5CE8-0B3A-4259-405EE9F59ECB}"/>
              </a:ext>
            </a:extLst>
          </p:cNvPr>
          <p:cNvPicPr>
            <a:picLocks noChangeAspect="1"/>
          </p:cNvPicPr>
          <p:nvPr/>
        </p:nvPicPr>
        <p:blipFill>
          <a:blip r:embed="rId5"/>
          <a:stretch>
            <a:fillRect/>
          </a:stretch>
        </p:blipFill>
        <p:spPr>
          <a:xfrm>
            <a:off x="295564" y="3658552"/>
            <a:ext cx="3406239" cy="392378"/>
          </a:xfrm>
          <a:prstGeom prst="rect">
            <a:avLst/>
          </a:prstGeom>
        </p:spPr>
      </p:pic>
      <p:pic>
        <p:nvPicPr>
          <p:cNvPr id="12" name="Picture 11">
            <a:extLst>
              <a:ext uri="{FF2B5EF4-FFF2-40B4-BE49-F238E27FC236}">
                <a16:creationId xmlns:a16="http://schemas.microsoft.com/office/drawing/2014/main" id="{8D9BF459-5CBB-A776-C3CA-4C64DA807E07}"/>
              </a:ext>
            </a:extLst>
          </p:cNvPr>
          <p:cNvPicPr>
            <a:picLocks noChangeAspect="1"/>
          </p:cNvPicPr>
          <p:nvPr/>
        </p:nvPicPr>
        <p:blipFill>
          <a:blip r:embed="rId6"/>
          <a:stretch>
            <a:fillRect/>
          </a:stretch>
        </p:blipFill>
        <p:spPr>
          <a:xfrm>
            <a:off x="6859549" y="3585952"/>
            <a:ext cx="1988887" cy="1450230"/>
          </a:xfrm>
          <a:prstGeom prst="rect">
            <a:avLst/>
          </a:prstGeom>
        </p:spPr>
      </p:pic>
      <p:pic>
        <p:nvPicPr>
          <p:cNvPr id="14" name="Picture 13">
            <a:extLst>
              <a:ext uri="{FF2B5EF4-FFF2-40B4-BE49-F238E27FC236}">
                <a16:creationId xmlns:a16="http://schemas.microsoft.com/office/drawing/2014/main" id="{55F9F48F-0307-7FD8-6462-BDFDB8FC1A3E}"/>
              </a:ext>
            </a:extLst>
          </p:cNvPr>
          <p:cNvPicPr>
            <a:picLocks noChangeAspect="1"/>
          </p:cNvPicPr>
          <p:nvPr/>
        </p:nvPicPr>
        <p:blipFill>
          <a:blip r:embed="rId7"/>
          <a:stretch>
            <a:fillRect/>
          </a:stretch>
        </p:blipFill>
        <p:spPr>
          <a:xfrm>
            <a:off x="343666" y="4670816"/>
            <a:ext cx="2504762" cy="400000"/>
          </a:xfrm>
          <a:prstGeom prst="rect">
            <a:avLst/>
          </a:prstGeom>
        </p:spPr>
      </p:pic>
      <p:pic>
        <p:nvPicPr>
          <p:cNvPr id="16" name="Picture 15">
            <a:extLst>
              <a:ext uri="{FF2B5EF4-FFF2-40B4-BE49-F238E27FC236}">
                <a16:creationId xmlns:a16="http://schemas.microsoft.com/office/drawing/2014/main" id="{16B0E19E-9995-CF5C-4C15-1013D2E17C55}"/>
              </a:ext>
            </a:extLst>
          </p:cNvPr>
          <p:cNvPicPr>
            <a:picLocks noChangeAspect="1"/>
          </p:cNvPicPr>
          <p:nvPr/>
        </p:nvPicPr>
        <p:blipFill>
          <a:blip r:embed="rId8"/>
          <a:stretch>
            <a:fillRect/>
          </a:stretch>
        </p:blipFill>
        <p:spPr>
          <a:xfrm>
            <a:off x="7467370" y="1277028"/>
            <a:ext cx="1676630" cy="410005"/>
          </a:xfrm>
          <a:prstGeom prst="rect">
            <a:avLst/>
          </a:prstGeom>
        </p:spPr>
      </p:pic>
    </p:spTree>
    <p:extLst>
      <p:ext uri="{BB962C8B-B14F-4D97-AF65-F5344CB8AC3E}">
        <p14:creationId xmlns:p14="http://schemas.microsoft.com/office/powerpoint/2010/main" val="3399575005"/>
      </p:ext>
    </p:extLst>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TotalTime>
  <Words>5025</Words>
  <Application>Microsoft Macintosh PowerPoint</Application>
  <PresentationFormat>On-screen Show (16:9)</PresentationFormat>
  <Paragraphs>637</Paragraphs>
  <Slides>24</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Calibri</vt:lpstr>
      <vt:lpstr>Arial</vt:lpstr>
      <vt:lpstr>TimesNewRomanPSMT</vt:lpstr>
      <vt:lpstr>Caveat</vt:lpstr>
      <vt:lpstr>Roboto</vt:lpstr>
      <vt:lpstr>Geometric</vt:lpstr>
      <vt:lpstr>CSC 716 Final Project Presentation</vt:lpstr>
      <vt:lpstr>Project Goal</vt:lpstr>
      <vt:lpstr>Rate Monotonic Scheduling algorithm  </vt:lpstr>
      <vt:lpstr>Rate Monotonic Scheduling Implementation </vt:lpstr>
      <vt:lpstr>Deadline Monotonic Scheduling algorithm  </vt:lpstr>
      <vt:lpstr>Deadline Monotonic Scheduling Implementation </vt:lpstr>
      <vt:lpstr>Earliest-Deadline-First Scheduling algorithm </vt:lpstr>
      <vt:lpstr>Earliest Deadline First Scheduling Implementation </vt:lpstr>
      <vt:lpstr>PowerPoint Presentation</vt:lpstr>
      <vt:lpstr>PowerPoint Presentation</vt:lpstr>
      <vt:lpstr>PowerPoint Presentation</vt:lpstr>
      <vt:lpstr>PowerPoint Presentation</vt:lpstr>
      <vt:lpstr>Results with lecture example</vt:lpstr>
      <vt:lpstr>Class example </vt:lpstr>
      <vt:lpstr>Class example </vt:lpstr>
      <vt:lpstr>Class example </vt:lpstr>
      <vt:lpstr>Class example </vt:lpstr>
      <vt:lpstr>Results with input constraints from project</vt:lpstr>
      <vt:lpstr>Results of Simulation when arrival times all equal 0 and process_switch=0</vt:lpstr>
      <vt:lpstr>Results of Simulation when arrival times all equal 0 and process_switch=5</vt:lpstr>
      <vt:lpstr>Results of Simulation when arrival times are different and process_switch=0</vt:lpstr>
      <vt:lpstr>Results of Simulation when arrival times are different and process_switch=5</vt:lpstr>
      <vt:lpstr>Simulation 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716 Final Project Presentation</dc:title>
  <cp:lastModifiedBy>Shokhina.Badrieva@cix.csi.cuny.edu</cp:lastModifiedBy>
  <cp:revision>6</cp:revision>
  <dcterms:modified xsi:type="dcterms:W3CDTF">2022-05-11T22:22:41Z</dcterms:modified>
</cp:coreProperties>
</file>