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598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6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7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965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2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0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3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24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75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4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fondo astratto di nodo e rete semplice">
            <a:extLst>
              <a:ext uri="{FF2B5EF4-FFF2-40B4-BE49-F238E27FC236}">
                <a16:creationId xmlns:a16="http://schemas.microsoft.com/office/drawing/2014/main" id="{F59F36FE-7BB7-0FDC-42A6-BCD4C0CBF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006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9D3776-2AA0-3894-262A-707C4524D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925" y="1398850"/>
            <a:ext cx="3282152" cy="203015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Analisi e Studio del Grafo Wikipedia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78A881-81D3-881F-73CC-D77FEA617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537" y="3712101"/>
            <a:ext cx="3148928" cy="7325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Advanced Algorithms and Graph Mining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03AB09A2-398C-7436-C81D-DA1350B328EA}"/>
              </a:ext>
            </a:extLst>
          </p:cNvPr>
          <p:cNvSpPr txBox="1">
            <a:spLocks/>
          </p:cNvSpPr>
          <p:nvPr/>
        </p:nvSpPr>
        <p:spPr>
          <a:xfrm>
            <a:off x="1473537" y="4740791"/>
            <a:ext cx="3148928" cy="732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Salvatore Baglieri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7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fondo astratto di nodo e rete semplice">
            <a:extLst>
              <a:ext uri="{FF2B5EF4-FFF2-40B4-BE49-F238E27FC236}">
                <a16:creationId xmlns:a16="http://schemas.microsoft.com/office/drawing/2014/main" id="{0C2E0375-858A-2881-8111-05A4C220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BF28035-4426-38A9-981E-FA0AD412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0" y="280822"/>
            <a:ext cx="11612880" cy="423010"/>
          </a:xfrm>
        </p:spPr>
        <p:txBody>
          <a:bodyPr>
            <a:noAutofit/>
          </a:bodyPr>
          <a:lstStyle/>
          <a:p>
            <a:pPr algn="ctr"/>
            <a:r>
              <a:rPr lang="it-IT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Ricerca di </a:t>
            </a:r>
            <a:r>
              <a:rPr lang="it-IT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massimali: 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trovare due </a:t>
            </a:r>
            <a:r>
              <a:rPr lang="it-IT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massimali con almeno 3 nodi</a:t>
            </a:r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BA87EF-0877-2130-D72C-7998A495F71D}"/>
              </a:ext>
            </a:extLst>
          </p:cNvPr>
          <p:cNvSpPr txBox="1"/>
          <p:nvPr/>
        </p:nvSpPr>
        <p:spPr>
          <a:xfrm>
            <a:off x="1295390" y="922238"/>
            <a:ext cx="960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lgoritmo </a:t>
            </a:r>
            <a:r>
              <a:rPr lang="it-IT" sz="11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Bron-Kerbosch</a:t>
            </a:r>
            <a:r>
              <a:rPr lang="it-IT" sz="11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trovare le </a:t>
            </a:r>
            <a:r>
              <a:rPr lang="it-IT" sz="1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massimali all'interno di un grafo. </a:t>
            </a:r>
          </a:p>
          <a:p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it-IT" sz="1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clique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è un sottoinsieme di nodi in cui ogni nodo è collegato a tutti gli altri.</a:t>
            </a:r>
          </a:p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L’algoritmo implementato ha dei vincoli che ci consentono di:</a:t>
            </a:r>
          </a:p>
          <a:p>
            <a:pPr marL="685800" lvl="1" indent="-228600">
              <a:buAutoNum type="arabicPeriod"/>
            </a:pP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imitare il numero di </a:t>
            </a:r>
            <a:r>
              <a:rPr lang="it-IT" sz="1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trovate (2 di defaul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t)</a:t>
            </a:r>
            <a:endParaRPr lang="it-IT" sz="11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>
              <a:buAutoNum type="arabicPeriod"/>
            </a:pP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considerare soltanto le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 non banali (con almeno 3 nodi)</a:t>
            </a:r>
          </a:p>
          <a:p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Inoltre, seleziona un nodo pivot per ridurre il numero di </a:t>
            </a:r>
            <a:r>
              <a:rPr lang="it-IT" sz="1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ricorsioni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ottimizzando la ricerca delle </a:t>
            </a:r>
            <a:r>
              <a:rPr lang="it-IT" sz="1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25E6404-B908-200A-7271-C6E390FCF6BE}"/>
              </a:ext>
            </a:extLst>
          </p:cNvPr>
          <p:cNvSpPr txBox="1"/>
          <p:nvPr/>
        </p:nvSpPr>
        <p:spPr>
          <a:xfrm>
            <a:off x="5940829" y="5226465"/>
            <a:ext cx="582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8B3C433-0238-CA8E-FB6F-CA6C2590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231" y="2150778"/>
            <a:ext cx="3931352" cy="3694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73F85E88-B246-0AD2-3590-7A0E3A465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230" y="2150778"/>
            <a:ext cx="4126106" cy="26411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E4A56B6-57AB-1145-9061-F5B12A1C19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009" y="5565019"/>
            <a:ext cx="5799786" cy="4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fondo astratto di nodo e rete semplice">
            <a:extLst>
              <a:ext uri="{FF2B5EF4-FFF2-40B4-BE49-F238E27FC236}">
                <a16:creationId xmlns:a16="http://schemas.microsoft.com/office/drawing/2014/main" id="{0C2E0375-858A-2881-8111-05A4C220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BF28035-4426-38A9-981E-FA0AD412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45" y="280822"/>
            <a:ext cx="10933051" cy="475488"/>
          </a:xfrm>
        </p:spPr>
        <p:txBody>
          <a:bodyPr>
            <a:noAutofit/>
          </a:bodyPr>
          <a:lstStyle/>
          <a:p>
            <a:pPr algn="ctr"/>
            <a:r>
              <a:rPr lang="it-IT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Creazione del Grafo Wikipedia con </a:t>
            </a:r>
            <a:r>
              <a:rPr lang="it-IT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igraph</a:t>
            </a:r>
            <a:endParaRPr lang="it-IT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CC3320E-0C16-0F28-27B8-11381B24E62C}"/>
              </a:ext>
            </a:extLst>
          </p:cNvPr>
          <p:cNvSpPr txBox="1"/>
          <p:nvPr/>
        </p:nvSpPr>
        <p:spPr>
          <a:xfrm>
            <a:off x="6193350" y="1658844"/>
            <a:ext cx="54988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Per motivi di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peformance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, limitiamo la creazione del grafo settando il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paramentro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max_lines</a:t>
            </a:r>
            <a:r>
              <a:rPr lang="it-IT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a 10.000.000 di righe e </a:t>
            </a:r>
            <a:r>
              <a:rPr lang="it-IT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max_nodes</a:t>
            </a:r>
            <a:r>
              <a:rPr lang="it-IT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a 75.000</a:t>
            </a:r>
          </a:p>
          <a:p>
            <a:pPr algn="ctr"/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8D49C95-21B6-D016-217A-0EE61A4DED12}"/>
              </a:ext>
            </a:extLst>
          </p:cNvPr>
          <p:cNvSpPr txBox="1"/>
          <p:nvPr/>
        </p:nvSpPr>
        <p:spPr>
          <a:xfrm>
            <a:off x="6193350" y="2929591"/>
            <a:ext cx="582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B2F6349-5E83-BEAD-8ED7-087C228C5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5" y="1424313"/>
            <a:ext cx="5564331" cy="47387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85B6B2B-AF34-0FE7-3FE6-42A10B7C9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366" y="3323009"/>
            <a:ext cx="3658111" cy="685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1450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fondo astratto di nodo e rete semplice">
            <a:extLst>
              <a:ext uri="{FF2B5EF4-FFF2-40B4-BE49-F238E27FC236}">
                <a16:creationId xmlns:a16="http://schemas.microsoft.com/office/drawing/2014/main" id="{0C2E0375-858A-2881-8111-05A4C220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BF28035-4426-38A9-981E-FA0AD412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45" y="280822"/>
            <a:ext cx="10933051" cy="475488"/>
          </a:xfrm>
        </p:spPr>
        <p:txBody>
          <a:bodyPr>
            <a:noAutofit/>
          </a:bodyPr>
          <a:lstStyle/>
          <a:p>
            <a:pPr algn="ctr"/>
            <a:r>
              <a:rPr lang="it-IT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Analisi delle distribuzioni dei gradi</a:t>
            </a:r>
            <a:endParaRPr lang="it-I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08B5962-F6A8-E257-3A3B-BE7CCCFF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17" y="1385218"/>
            <a:ext cx="5923728" cy="2450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461CF88-2645-6744-C8F2-DC140199F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645" y="1385218"/>
            <a:ext cx="4444484" cy="4791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65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fondo astratto di nodo e rete semplice">
            <a:extLst>
              <a:ext uri="{FF2B5EF4-FFF2-40B4-BE49-F238E27FC236}">
                <a16:creationId xmlns:a16="http://schemas.microsoft.com/office/drawing/2014/main" id="{0C2E0375-858A-2881-8111-05A4C220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1"/>
            <a:ext cx="12191980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BF28035-4426-38A9-981E-FA0AD412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45" y="280822"/>
            <a:ext cx="11207759" cy="475488"/>
          </a:xfrm>
        </p:spPr>
        <p:txBody>
          <a:bodyPr>
            <a:noAutofit/>
          </a:bodyPr>
          <a:lstStyle/>
          <a:p>
            <a:pPr algn="ctr"/>
            <a:r>
              <a:rPr lang="it-IT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Analisi delle distribuzioni dei gradi: 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trovare le top 10 pagine con il maggior numero di in-degree in G</a:t>
            </a:r>
            <a:endParaRPr lang="it-I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BA87EF-0877-2130-D72C-7998A495F71D}"/>
              </a:ext>
            </a:extLst>
          </p:cNvPr>
          <p:cNvSpPr txBox="1"/>
          <p:nvPr/>
        </p:nvSpPr>
        <p:spPr>
          <a:xfrm>
            <a:off x="1130798" y="898181"/>
            <a:ext cx="9930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Utilizziamo le funzioni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it-IT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calculate_degree_igraph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  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it-IT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plot_degree_distribution_igraph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con parametro </a:t>
            </a:r>
            <a:r>
              <a:rPr lang="it-IT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degree_type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= ‘in’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407C6DA-F6AF-961F-3328-43A8417A0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413" y="1347830"/>
            <a:ext cx="5627154" cy="17525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5E1C122-03F5-B947-36A2-BD20B47AA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885" y="3218652"/>
            <a:ext cx="7872230" cy="33351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898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fondo astratto di nodo e rete semplice">
            <a:extLst>
              <a:ext uri="{FF2B5EF4-FFF2-40B4-BE49-F238E27FC236}">
                <a16:creationId xmlns:a16="http://schemas.microsoft.com/office/drawing/2014/main" id="{0C2E0375-858A-2881-8111-05A4C220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BF28035-4426-38A9-981E-FA0AD412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958" y="259892"/>
            <a:ext cx="11354063" cy="475488"/>
          </a:xfrm>
        </p:spPr>
        <p:txBody>
          <a:bodyPr>
            <a:noAutofit/>
          </a:bodyPr>
          <a:lstStyle/>
          <a:p>
            <a:pPr algn="ctr"/>
            <a:r>
              <a:rPr lang="it-IT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Analisi delle distribuzioni dei gradi: 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trovare le top 10 pagine con il maggior numero di out-degree in G</a:t>
            </a:r>
            <a:endParaRPr lang="it-I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BA87EF-0877-2130-D72C-7998A495F71D}"/>
              </a:ext>
            </a:extLst>
          </p:cNvPr>
          <p:cNvSpPr txBox="1"/>
          <p:nvPr/>
        </p:nvSpPr>
        <p:spPr>
          <a:xfrm>
            <a:off x="1057645" y="917128"/>
            <a:ext cx="10076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Utilizziamo le funzioni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it-IT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calculate_degree_igraph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  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it-IT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plot_degree_distribution_igraph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con parametro </a:t>
            </a:r>
            <a:r>
              <a:rPr lang="it-IT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degree_type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= ‘out’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7C8F62-2A55-30CF-B31D-FC1348A0B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792" y="1351838"/>
            <a:ext cx="5853756" cy="17717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06F7281-4950-7668-B916-F83475F9B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824" y="3237621"/>
            <a:ext cx="7994351" cy="333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36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fondo astratto di nodo e rete semplice">
            <a:extLst>
              <a:ext uri="{FF2B5EF4-FFF2-40B4-BE49-F238E27FC236}">
                <a16:creationId xmlns:a16="http://schemas.microsoft.com/office/drawing/2014/main" id="{0C2E0375-858A-2881-8111-05A4C220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BF28035-4426-38A9-981E-FA0AD412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0" y="280822"/>
            <a:ext cx="11612880" cy="475488"/>
          </a:xfrm>
        </p:spPr>
        <p:txBody>
          <a:bodyPr>
            <a:noAutofit/>
          </a:bodyPr>
          <a:lstStyle/>
          <a:p>
            <a:pPr algn="ctr"/>
            <a:r>
              <a:rPr lang="it-IT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Analisi delle distribuzioni dei gradi: 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trovare le top 10 pagine con il maggior numero di gradi totali in U(G)</a:t>
            </a:r>
            <a:endParaRPr lang="it-I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BA87EF-0877-2130-D72C-7998A495F71D}"/>
              </a:ext>
            </a:extLst>
          </p:cNvPr>
          <p:cNvSpPr txBox="1"/>
          <p:nvPr/>
        </p:nvSpPr>
        <p:spPr>
          <a:xfrm>
            <a:off x="1011926" y="921822"/>
            <a:ext cx="10168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Utilizziamo le funzioni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it-IT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calculate_degree_igraph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  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it-IT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plot_degree_distribution_igraph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con parametro </a:t>
            </a:r>
            <a:r>
              <a:rPr lang="it-IT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degree_type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= ‘</a:t>
            </a:r>
            <a:r>
              <a:rPr lang="it-IT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59C8D42-87B0-77AF-B65F-BBB9F663A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687" y="1328673"/>
            <a:ext cx="6226690" cy="18100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049AF87-8375-4D71-2DFF-3021F8AA5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107" y="3237831"/>
            <a:ext cx="8025849" cy="33393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8511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fondo astratto di nodo e rete semplice">
            <a:extLst>
              <a:ext uri="{FF2B5EF4-FFF2-40B4-BE49-F238E27FC236}">
                <a16:creationId xmlns:a16="http://schemas.microsoft.com/office/drawing/2014/main" id="{0C2E0375-858A-2881-8111-05A4C220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BF28035-4426-38A9-981E-FA0AD412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0" y="280822"/>
            <a:ext cx="11612880" cy="641000"/>
          </a:xfrm>
        </p:spPr>
        <p:txBody>
          <a:bodyPr>
            <a:noAutofit/>
          </a:bodyPr>
          <a:lstStyle/>
          <a:p>
            <a:pPr algn="ctr"/>
            <a:r>
              <a:rPr lang="it-IT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Calcolo del diametro: 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calcolare il diametro della componente connessa più grande in U(G) e ripetere l'analisi rimuovendo i nodi con "disambigua" nel nome</a:t>
            </a:r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BA87EF-0877-2130-D72C-7998A495F71D}"/>
              </a:ext>
            </a:extLst>
          </p:cNvPr>
          <p:cNvSpPr txBox="1"/>
          <p:nvPr/>
        </p:nvSpPr>
        <p:spPr>
          <a:xfrm>
            <a:off x="1295390" y="1097284"/>
            <a:ext cx="960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Trovare la componente connessa più grande (LCC)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usiamo una BFS per trovare la LCC in un grafo</a:t>
            </a:r>
          </a:p>
          <a:p>
            <a:pPr marL="342900" indent="-342900">
              <a:buFontTx/>
              <a:buAutoNum type="arabicPeriod"/>
            </a:pPr>
            <a:r>
              <a:rPr lang="it-IT" sz="1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Calcolo del diametro del grafo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l’algoritmo </a:t>
            </a:r>
            <a:r>
              <a:rPr lang="it-IT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iFub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calcola il diametro del grafo, ottimizzando il processo usando BFS bidirezionale</a:t>
            </a:r>
          </a:p>
          <a:p>
            <a:pPr marL="342900" indent="-342900">
              <a:buFontTx/>
              <a:buAutoNum type="arabicPeriod"/>
            </a:pPr>
            <a:r>
              <a:rPr lang="it-IT" sz="1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Rimozione dei nodi 'disambigua’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filtra i nodi con il termine 'disambigua' e ricalcola il diametro</a:t>
            </a:r>
          </a:p>
          <a:p>
            <a:pPr marL="342900" indent="-342900">
              <a:buFontTx/>
              <a:buAutoNum type="arabicPeriod"/>
            </a:pPr>
            <a:r>
              <a:rPr lang="it-IT" sz="1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combina queste operazioni per calcolare il diametro sia con che senza nodi 'disambigua', misurando il tempo di esecuzione</a:t>
            </a:r>
          </a:p>
          <a:p>
            <a:pPr marL="342900" indent="-342900">
              <a:buFontTx/>
              <a:buAutoNum type="arabicPeriod"/>
            </a:pPr>
            <a:endParaRPr lang="it-IT" sz="11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it-IT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25E6404-B908-200A-7271-C6E390FCF6BE}"/>
              </a:ext>
            </a:extLst>
          </p:cNvPr>
          <p:cNvSpPr txBox="1"/>
          <p:nvPr/>
        </p:nvSpPr>
        <p:spPr>
          <a:xfrm>
            <a:off x="4614493" y="5576136"/>
            <a:ext cx="582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C6A3F49-B340-3289-9C4B-BA0D1E400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77" y="4877927"/>
            <a:ext cx="4134860" cy="986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6545204-53D0-C226-0372-17996E3C8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477" y="2020390"/>
            <a:ext cx="4134860" cy="26754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5C152A5-4152-C48D-A096-2D8AE5348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617" y="2035911"/>
            <a:ext cx="4209703" cy="2659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53B1AF73-72D9-97EA-DB8A-FD38DD299B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9089" y="5145254"/>
            <a:ext cx="3238952" cy="12003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3034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fondo astratto di nodo e rete semplice">
            <a:extLst>
              <a:ext uri="{FF2B5EF4-FFF2-40B4-BE49-F238E27FC236}">
                <a16:creationId xmlns:a16="http://schemas.microsoft.com/office/drawing/2014/main" id="{0C2E0375-858A-2881-8111-05A4C220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BF28035-4426-38A9-981E-FA0AD412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0" y="280822"/>
            <a:ext cx="11612880" cy="423010"/>
          </a:xfrm>
        </p:spPr>
        <p:txBody>
          <a:bodyPr>
            <a:noAutofit/>
          </a:bodyPr>
          <a:lstStyle/>
          <a:p>
            <a:pPr algn="ctr"/>
            <a:r>
              <a:rPr lang="it-IT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 Ricerca di </a:t>
            </a:r>
            <a:r>
              <a:rPr lang="it-IT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massimali: 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trovare due </a:t>
            </a:r>
            <a:r>
              <a:rPr lang="it-IT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massimali con almeno 3 nodi</a:t>
            </a:r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BA87EF-0877-2130-D72C-7998A495F71D}"/>
              </a:ext>
            </a:extLst>
          </p:cNvPr>
          <p:cNvSpPr txBox="1"/>
          <p:nvPr/>
        </p:nvSpPr>
        <p:spPr>
          <a:xfrm>
            <a:off x="1295390" y="922238"/>
            <a:ext cx="960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lgoritmo </a:t>
            </a:r>
            <a:r>
              <a:rPr lang="it-IT" sz="11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Bron-Kerbosch</a:t>
            </a:r>
            <a:r>
              <a:rPr lang="it-IT" sz="11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trovare le </a:t>
            </a:r>
            <a:r>
              <a:rPr lang="it-IT" sz="1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massimali all'interno di un grafo. </a:t>
            </a:r>
          </a:p>
          <a:p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it-IT" sz="1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clique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è un sottoinsieme di nodi in cui ogni nodo è collegato a tutti gli altri.</a:t>
            </a:r>
          </a:p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L’algoritmo implementato ha dei vincoli che ci consentono di:</a:t>
            </a:r>
          </a:p>
          <a:p>
            <a:pPr marL="685800" lvl="1" indent="-228600">
              <a:buAutoNum type="arabicPeriod"/>
            </a:pP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imitare il numero di </a:t>
            </a:r>
            <a:r>
              <a:rPr lang="it-IT" sz="1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trovate (2 di defaul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t)</a:t>
            </a:r>
            <a:endParaRPr lang="it-IT" sz="11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>
              <a:buAutoNum type="arabicPeriod"/>
            </a:pP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considerare soltanto le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 non banali (con almeno 3 nodi)</a:t>
            </a:r>
          </a:p>
          <a:p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Inoltre, seleziona un nodo pivot per ridurre il numero di </a:t>
            </a:r>
            <a:r>
              <a:rPr lang="it-IT" sz="1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ricorsioni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ottimizzando la ricerca delle </a:t>
            </a:r>
            <a:r>
              <a:rPr lang="it-IT" sz="1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25E6404-B908-200A-7271-C6E390FCF6BE}"/>
              </a:ext>
            </a:extLst>
          </p:cNvPr>
          <p:cNvSpPr txBox="1"/>
          <p:nvPr/>
        </p:nvSpPr>
        <p:spPr>
          <a:xfrm>
            <a:off x="6082130" y="5385703"/>
            <a:ext cx="582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082A68F-0978-E7D7-9546-2B7394644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0" y="2150778"/>
            <a:ext cx="4541971" cy="39128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D559F0E-D2C4-EEDF-56C7-AB18B3153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650" y="2150778"/>
            <a:ext cx="4848110" cy="30133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E239ACF-1E4A-B4D3-3D5D-8E6D397A1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975" y="5724257"/>
            <a:ext cx="5812456" cy="4110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4882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fondo astratto di nodo e rete semplice">
            <a:extLst>
              <a:ext uri="{FF2B5EF4-FFF2-40B4-BE49-F238E27FC236}">
                <a16:creationId xmlns:a16="http://schemas.microsoft.com/office/drawing/2014/main" id="{0C2E0375-858A-2881-8111-05A4C220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BF28035-4426-38A9-981E-FA0AD412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0" y="280822"/>
            <a:ext cx="11612880" cy="423010"/>
          </a:xfrm>
        </p:spPr>
        <p:txBody>
          <a:bodyPr>
            <a:noAutofit/>
          </a:bodyPr>
          <a:lstStyle/>
          <a:p>
            <a:pPr algn="ctr"/>
            <a:r>
              <a:rPr lang="it-IT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4.2 Ricerca di </a:t>
            </a:r>
            <a:r>
              <a:rPr lang="it-IT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massimali: 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trovare tutte le </a:t>
            </a:r>
            <a:r>
              <a:rPr lang="it-IT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massimali su un </a:t>
            </a:r>
            <a:r>
              <a:rPr lang="it-IT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sottografo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casuale di 100 nodi</a:t>
            </a:r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BA87EF-0877-2130-D72C-7998A495F71D}"/>
              </a:ext>
            </a:extLst>
          </p:cNvPr>
          <p:cNvSpPr txBox="1"/>
          <p:nvPr/>
        </p:nvSpPr>
        <p:spPr>
          <a:xfrm>
            <a:off x="1295390" y="922238"/>
            <a:ext cx="960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lgoritmo </a:t>
            </a:r>
            <a:r>
              <a:rPr lang="it-IT" sz="11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Bron-Kerbosch</a:t>
            </a:r>
            <a:r>
              <a:rPr lang="it-IT" sz="11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trovare le </a:t>
            </a:r>
            <a:r>
              <a:rPr lang="it-IT" sz="1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massimali all'interno di un grafo con 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un unico vincolo, quello di considerare soltanto le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 non banali (con almeno 3 nodi).</a:t>
            </a:r>
          </a:p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Creiamo un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sottografo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 di 100 elementi utilizzando la funzione </a:t>
            </a:r>
            <a:r>
              <a:rPr lang="it-IT" sz="1100" i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create_graph_from_files_igraph</a:t>
            </a:r>
            <a:r>
              <a:rPr lang="it-IT" sz="1100" i="1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vista in precedenza vincolando il parametro </a:t>
            </a:r>
            <a:r>
              <a:rPr lang="it-IT" sz="1100" i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it-IT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max_nodes</a:t>
            </a:r>
            <a:r>
              <a:rPr lang="it-IT" sz="1100" i="1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25E6404-B908-200A-7271-C6E390FCF6BE}"/>
              </a:ext>
            </a:extLst>
          </p:cNvPr>
          <p:cNvSpPr txBox="1"/>
          <p:nvPr/>
        </p:nvSpPr>
        <p:spPr>
          <a:xfrm>
            <a:off x="-784442" y="5397730"/>
            <a:ext cx="582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D39A72E-76E8-3CF0-F851-03FD303D0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183" y="1801513"/>
            <a:ext cx="4121807" cy="2489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9215CD6-D4E5-7239-6950-4975DB04E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957" y="1801514"/>
            <a:ext cx="4131341" cy="24895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AA3A21-D072-969C-FB4D-BB8F9A52E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936" y="4556837"/>
            <a:ext cx="6864108" cy="2020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935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fondo astratto di nodo e rete semplice">
            <a:extLst>
              <a:ext uri="{FF2B5EF4-FFF2-40B4-BE49-F238E27FC236}">
                <a16:creationId xmlns:a16="http://schemas.microsoft.com/office/drawing/2014/main" id="{0C2E0375-858A-2881-8111-05A4C220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BF28035-4426-38A9-981E-FA0AD412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0" y="280822"/>
            <a:ext cx="11612880" cy="423010"/>
          </a:xfrm>
        </p:spPr>
        <p:txBody>
          <a:bodyPr>
            <a:noAutofit/>
          </a:bodyPr>
          <a:lstStyle/>
          <a:p>
            <a:pPr algn="ctr"/>
            <a:r>
              <a:rPr lang="it-IT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4.3 Ricerca di </a:t>
            </a:r>
            <a:r>
              <a:rPr lang="it-IT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massimali: 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trovare la </a:t>
            </a:r>
            <a:r>
              <a:rPr lang="it-IT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massimale con il maggior numero di nodi</a:t>
            </a:r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BA87EF-0877-2130-D72C-7998A495F71D}"/>
              </a:ext>
            </a:extLst>
          </p:cNvPr>
          <p:cNvSpPr txBox="1"/>
          <p:nvPr/>
        </p:nvSpPr>
        <p:spPr>
          <a:xfrm>
            <a:off x="1295390" y="922238"/>
            <a:ext cx="960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lgoritmo </a:t>
            </a:r>
            <a:r>
              <a:rPr lang="it-IT" sz="1100" b="1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Bron-Kerbosch</a:t>
            </a:r>
            <a:r>
              <a:rPr lang="it-IT" sz="11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trovare le </a:t>
            </a:r>
            <a:r>
              <a:rPr lang="it-IT" sz="11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massimali all'interno di un grafo con 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un unico vincolo, quello di considerare soltanto le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 non banali (con almeno 3 nodi).</a:t>
            </a:r>
          </a:p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Creiamo un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sottografo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 di 100 elementi utilizzando la funzione </a:t>
            </a:r>
            <a:r>
              <a:rPr lang="it-IT" sz="1100" i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create_graph_from_files_igraph</a:t>
            </a:r>
            <a:r>
              <a:rPr lang="it-IT" sz="1100" i="1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vista in precedenza vincolando il parametro </a:t>
            </a:r>
            <a:r>
              <a:rPr lang="it-IT" sz="1100" i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it-IT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max_nodes</a:t>
            </a:r>
            <a:r>
              <a:rPr lang="it-IT" sz="1100" i="1" dirty="0">
                <a:latin typeface="Arial" panose="020B0604020202020204" pitchFamily="34" charset="0"/>
                <a:cs typeface="Arial" panose="020B0604020202020204" pitchFamily="34" charset="0"/>
              </a:rPr>
              <a:t>’.</a:t>
            </a:r>
          </a:p>
          <a:p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Dopo aver trovato tutte le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 massimali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utilizzamo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 la funzione `max()` per trovare la </a:t>
            </a:r>
            <a:r>
              <a:rPr lang="it-IT" sz="1100" dirty="0" err="1">
                <a:latin typeface="Arial" panose="020B0604020202020204" pitchFamily="34" charset="0"/>
                <a:cs typeface="Arial" panose="020B0604020202020204" pitchFamily="34" charset="0"/>
              </a:rPr>
              <a:t>clique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 con il numero massimo di nodi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25E6404-B908-200A-7271-C6E390FCF6BE}"/>
              </a:ext>
            </a:extLst>
          </p:cNvPr>
          <p:cNvSpPr txBox="1"/>
          <p:nvPr/>
        </p:nvSpPr>
        <p:spPr>
          <a:xfrm>
            <a:off x="3181917" y="5299847"/>
            <a:ext cx="582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110DC79-44EF-EA9D-ED71-6E02AC5C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245" y="1986990"/>
            <a:ext cx="5419510" cy="30100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893D5D5-B5DC-1A89-36A0-E11757958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992" y="5638401"/>
            <a:ext cx="9599598" cy="4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8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fondo astratto di nodo e rete semplice">
            <a:extLst>
              <a:ext uri="{FF2B5EF4-FFF2-40B4-BE49-F238E27FC236}">
                <a16:creationId xmlns:a16="http://schemas.microsoft.com/office/drawing/2014/main" id="{0C2E0375-858A-2881-8111-05A4C220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BF28035-4426-38A9-981E-FA0AD412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4055364" cy="477882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5CC566-95EE-37AA-CA27-6B890DB0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549255"/>
            <a:ext cx="10134600" cy="3969342"/>
          </a:xfrm>
        </p:spPr>
        <p:txBody>
          <a:bodyPr>
            <a:normAutofit/>
          </a:bodyPr>
          <a:lstStyle/>
          <a:p>
            <a:r>
              <a:rPr lang="it-I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Questo progetto si concentra sull'analisi del grafo di Wikipedia utilizzando due dataset distinti: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Wikipedia IT 2013</a:t>
            </a:r>
            <a:r>
              <a:rPr lang="it-I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un'istantanea della versione italiana di Wikipedia, acquisita alla fine di febbraio 2013, analizzato utilizzando la libreria </a:t>
            </a:r>
            <a:r>
              <a:rPr lang="it-I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NetworkX</a:t>
            </a:r>
            <a:endParaRPr lang="it-IT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Wikipedia EN 2023</a:t>
            </a:r>
            <a:r>
              <a:rPr lang="it-I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un grafo più recente della versione inglese di Wikipedia (2023), analizzato utilizzando la libreria </a:t>
            </a:r>
            <a:r>
              <a:rPr lang="it-IT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igraph</a:t>
            </a:r>
            <a:endParaRPr lang="it-IT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 grafo rappresenta le pagine di Wikipedia come nodi e i collegamenti ipertestuali tra di esse come archi. 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652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006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29D3776-2AA0-3894-262A-707C4524D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925" y="1398850"/>
            <a:ext cx="3282152" cy="203015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Analisi e Studio del Grafo Wikipedia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B78A881-81D3-881F-73CC-D77FEA617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537" y="3712101"/>
            <a:ext cx="3148928" cy="73254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Advanced Algorithms and Graph Mining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03AB09A2-398C-7436-C81D-DA1350B328EA}"/>
              </a:ext>
            </a:extLst>
          </p:cNvPr>
          <p:cNvSpPr txBox="1">
            <a:spLocks/>
          </p:cNvSpPr>
          <p:nvPr/>
        </p:nvSpPr>
        <p:spPr>
          <a:xfrm>
            <a:off x="1473537" y="4740791"/>
            <a:ext cx="3148928" cy="732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Salvatore Baglieri</a:t>
            </a:r>
            <a:endParaRPr lang="it-IT" dirty="0">
              <a:solidFill>
                <a:schemeClr val="tx1"/>
              </a:solidFill>
            </a:endParaRPr>
          </a:p>
        </p:txBody>
      </p:sp>
      <p:pic>
        <p:nvPicPr>
          <p:cNvPr id="6" name="Picture 3" descr="Sfondo astratto di nodo e rete semplice">
            <a:extLst>
              <a:ext uri="{FF2B5EF4-FFF2-40B4-BE49-F238E27FC236}">
                <a16:creationId xmlns:a16="http://schemas.microsoft.com/office/drawing/2014/main" id="{D599095A-4B6F-32AF-392D-2394E938A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4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fondo astratto di nodo e rete semplice">
            <a:extLst>
              <a:ext uri="{FF2B5EF4-FFF2-40B4-BE49-F238E27FC236}">
                <a16:creationId xmlns:a16="http://schemas.microsoft.com/office/drawing/2014/main" id="{0C2E0375-858A-2881-8111-05A4C220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BF28035-4426-38A9-981E-FA0AD412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1"/>
            <a:ext cx="4055364" cy="477882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Obiettivi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4E64C3-B651-F563-F6AA-F1CD5ADEAE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8700" y="1580993"/>
            <a:ext cx="9166860" cy="4553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it-IT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Analisi delle distribuzioni dei gradi: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Trovare le top 10 pagine con il maggior numero di in-degree in G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Trovare le top 10 pagine con il maggior numero di out-degree in G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Trovare le top 10 pagine con il maggior numero di gradi totali in U(G)</a:t>
            </a:r>
          </a:p>
          <a:p>
            <a:pPr>
              <a:buFont typeface="+mj-lt"/>
              <a:buAutoNum type="arabicPeriod"/>
            </a:pPr>
            <a:r>
              <a:rPr lang="it-IT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Calcolo del diametro: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Calcolare il diametro della componente connessa più grande in U(G)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Ripetere l'analisi rimuovendo i nodi con "disambigua" nel nome</a:t>
            </a:r>
          </a:p>
          <a:p>
            <a:pPr>
              <a:buFont typeface="+mj-lt"/>
              <a:buAutoNum type="arabicPeriod"/>
            </a:pPr>
            <a:r>
              <a:rPr lang="it-IT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Ricerca di </a:t>
            </a:r>
            <a:r>
              <a:rPr lang="it-IT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massimali: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Trovare una </a:t>
            </a:r>
            <a:r>
              <a:rPr lang="it-IT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</a:t>
            </a: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massimale con almeno 3 nodi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Trovare due </a:t>
            </a:r>
            <a:r>
              <a:rPr lang="it-IT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massimali nel grafo</a:t>
            </a:r>
          </a:p>
          <a:p>
            <a:pPr>
              <a:buFont typeface="+mj-lt"/>
              <a:buAutoNum type="arabicPeriod"/>
            </a:pPr>
            <a:r>
              <a:rPr lang="it-IT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Analisi con enwiki-2023 e </a:t>
            </a:r>
            <a:r>
              <a:rPr lang="it-IT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igraph</a:t>
            </a:r>
            <a:r>
              <a:rPr lang="it-IT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Ripetere le analisi su enwiki-2023 utilizzando </a:t>
            </a:r>
            <a:r>
              <a:rPr lang="it-IT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igraph</a:t>
            </a:r>
            <a:endParaRPr lang="it-IT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Trovate tutte le </a:t>
            </a:r>
            <a:r>
              <a:rPr lang="it-IT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cliques</a:t>
            </a: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massimali su un </a:t>
            </a:r>
            <a:r>
              <a:rPr lang="it-IT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sottografo</a:t>
            </a: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casuale di 100 nodi</a:t>
            </a:r>
          </a:p>
          <a:p>
            <a:pPr marL="742950" lvl="1" indent="-285750">
              <a:buFont typeface="+mj-lt"/>
              <a:buAutoNum type="arabicPeriod"/>
            </a:pP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Trovare la </a:t>
            </a:r>
            <a:r>
              <a:rPr lang="it-IT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clique</a:t>
            </a:r>
            <a:r>
              <a:rPr lang="it-IT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massimale con il maggior numero di nodi</a:t>
            </a:r>
          </a:p>
        </p:txBody>
      </p:sp>
    </p:spTree>
    <p:extLst>
      <p:ext uri="{BB962C8B-B14F-4D97-AF65-F5344CB8AC3E}">
        <p14:creationId xmlns:p14="http://schemas.microsoft.com/office/powerpoint/2010/main" val="103477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fondo astratto di nodo e rete semplice">
            <a:extLst>
              <a:ext uri="{FF2B5EF4-FFF2-40B4-BE49-F238E27FC236}">
                <a16:creationId xmlns:a16="http://schemas.microsoft.com/office/drawing/2014/main" id="{0C2E0375-858A-2881-8111-05A4C220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BF28035-4426-38A9-981E-FA0AD412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45" y="280822"/>
            <a:ext cx="10933051" cy="475488"/>
          </a:xfrm>
        </p:spPr>
        <p:txBody>
          <a:bodyPr>
            <a:noAutofit/>
          </a:bodyPr>
          <a:lstStyle/>
          <a:p>
            <a:pPr algn="ctr"/>
            <a:r>
              <a:rPr lang="it-IT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Creazione del Grafo Wikipedia con </a:t>
            </a:r>
            <a:r>
              <a:rPr lang="it-IT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NetworkX</a:t>
            </a:r>
            <a:endParaRPr lang="it-IT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CD7DD148-D460-C05C-7ECD-82A2740BE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5" y="1383630"/>
            <a:ext cx="5194054" cy="45077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CC3320E-0C16-0F28-27B8-11381B24E62C}"/>
              </a:ext>
            </a:extLst>
          </p:cNvPr>
          <p:cNvSpPr txBox="1"/>
          <p:nvPr/>
        </p:nvSpPr>
        <p:spPr>
          <a:xfrm>
            <a:off x="6193350" y="1658844"/>
            <a:ext cx="5498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Per motivi di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peformance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, limitiamo la creazione del grafo settando il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paramentro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i="1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max_lines</a:t>
            </a:r>
            <a:r>
              <a:rPr lang="it-IT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a 10.000.000 di righe</a:t>
            </a:r>
          </a:p>
          <a:p>
            <a:pPr algn="ctr"/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Immagine 29">
            <a:extLst>
              <a:ext uri="{FF2B5EF4-FFF2-40B4-BE49-F238E27FC236}">
                <a16:creationId xmlns:a16="http://schemas.microsoft.com/office/drawing/2014/main" id="{2D2A03EA-6505-5B70-2E9D-E24627DE4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421" y="3299343"/>
            <a:ext cx="3620005" cy="6763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8D49C95-21B6-D016-217A-0EE61A4DED12}"/>
              </a:ext>
            </a:extLst>
          </p:cNvPr>
          <p:cNvSpPr txBox="1"/>
          <p:nvPr/>
        </p:nvSpPr>
        <p:spPr>
          <a:xfrm>
            <a:off x="6193350" y="2929591"/>
            <a:ext cx="582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8720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fondo astratto di nodo e rete semplice">
            <a:extLst>
              <a:ext uri="{FF2B5EF4-FFF2-40B4-BE49-F238E27FC236}">
                <a16:creationId xmlns:a16="http://schemas.microsoft.com/office/drawing/2014/main" id="{0C2E0375-858A-2881-8111-05A4C220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BF28035-4426-38A9-981E-FA0AD412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45" y="280822"/>
            <a:ext cx="10933051" cy="475488"/>
          </a:xfrm>
        </p:spPr>
        <p:txBody>
          <a:bodyPr>
            <a:noAutofit/>
          </a:bodyPr>
          <a:lstStyle/>
          <a:p>
            <a:pPr algn="ctr"/>
            <a:r>
              <a:rPr lang="it-IT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Analisi delle distribuzioni dei gradi</a:t>
            </a:r>
            <a:endParaRPr lang="it-I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47D9F686-82B7-95C3-92EF-199961559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5" y="1658938"/>
            <a:ext cx="5596205" cy="44872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34F86C69-1289-BF53-1A43-5D9DFB644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784" y="1439923"/>
            <a:ext cx="4837412" cy="49252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47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fondo astratto di nodo e rete semplice">
            <a:extLst>
              <a:ext uri="{FF2B5EF4-FFF2-40B4-BE49-F238E27FC236}">
                <a16:creationId xmlns:a16="http://schemas.microsoft.com/office/drawing/2014/main" id="{0C2E0375-858A-2881-8111-05A4C220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BF28035-4426-38A9-981E-FA0AD412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18" y="314756"/>
            <a:ext cx="11079743" cy="475488"/>
          </a:xfrm>
        </p:spPr>
        <p:txBody>
          <a:bodyPr>
            <a:noAutofit/>
          </a:bodyPr>
          <a:lstStyle/>
          <a:p>
            <a:pPr algn="ctr"/>
            <a:r>
              <a:rPr lang="it-IT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Analisi delle distribuzioni dei gradi: 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trovare le top 10 pagine con il maggior numero di in-degree in G</a:t>
            </a:r>
            <a:endParaRPr lang="it-I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BA87EF-0877-2130-D72C-7998A495F71D}"/>
              </a:ext>
            </a:extLst>
          </p:cNvPr>
          <p:cNvSpPr txBox="1"/>
          <p:nvPr/>
        </p:nvSpPr>
        <p:spPr>
          <a:xfrm>
            <a:off x="1170432" y="921822"/>
            <a:ext cx="960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Utilizziamo le funzioni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it-IT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calculate_degree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  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it-IT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plot_degree_distribution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con parametro </a:t>
            </a:r>
            <a:r>
              <a:rPr lang="it-IT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degree_type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= ‘in’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71C014-A28A-256C-2396-404FAEEA7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144" y="1395111"/>
            <a:ext cx="5520220" cy="1731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C8D030F-4C05-E32B-AD8F-CF14AB504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868" y="3218652"/>
            <a:ext cx="8078771" cy="3358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321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fondo astratto di nodo e rete semplice">
            <a:extLst>
              <a:ext uri="{FF2B5EF4-FFF2-40B4-BE49-F238E27FC236}">
                <a16:creationId xmlns:a16="http://schemas.microsoft.com/office/drawing/2014/main" id="{0C2E0375-858A-2881-8111-05A4C220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BF28035-4426-38A9-981E-FA0AD412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38" y="280822"/>
            <a:ext cx="11216903" cy="475488"/>
          </a:xfrm>
        </p:spPr>
        <p:txBody>
          <a:bodyPr>
            <a:noAutofit/>
          </a:bodyPr>
          <a:lstStyle/>
          <a:p>
            <a:pPr algn="ctr"/>
            <a:r>
              <a:rPr lang="it-IT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 Analisi delle distribuzioni dei gradi: 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trovare le top 10 pagine con il maggior numero di out-degree in G</a:t>
            </a:r>
            <a:endParaRPr lang="it-I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BA87EF-0877-2130-D72C-7998A495F71D}"/>
              </a:ext>
            </a:extLst>
          </p:cNvPr>
          <p:cNvSpPr txBox="1"/>
          <p:nvPr/>
        </p:nvSpPr>
        <p:spPr>
          <a:xfrm>
            <a:off x="1170432" y="921822"/>
            <a:ext cx="960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Utilizziamo le funzioni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it-IT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calculate_degree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  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it-IT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plot_degree_distribution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con parametro </a:t>
            </a:r>
            <a:r>
              <a:rPr lang="it-IT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degree_type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= ‘out’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B0DF006-83BD-E870-98F2-D6E7DF41D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769" y="1395111"/>
            <a:ext cx="5508359" cy="17439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8572CF7-AE27-DA85-C5E3-2BA25F056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059" y="3245815"/>
            <a:ext cx="7983882" cy="33313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340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fondo astratto di nodo e rete semplice">
            <a:extLst>
              <a:ext uri="{FF2B5EF4-FFF2-40B4-BE49-F238E27FC236}">
                <a16:creationId xmlns:a16="http://schemas.microsoft.com/office/drawing/2014/main" id="{0C2E0375-858A-2881-8111-05A4C220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BF28035-4426-38A9-981E-FA0AD412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0" y="280822"/>
            <a:ext cx="11612880" cy="475488"/>
          </a:xfrm>
        </p:spPr>
        <p:txBody>
          <a:bodyPr>
            <a:noAutofit/>
          </a:bodyPr>
          <a:lstStyle/>
          <a:p>
            <a:pPr algn="ctr"/>
            <a:r>
              <a:rPr lang="it-IT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 Analisi delle distribuzioni dei gradi: 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trovare le top 10 pagine con il maggior numero di gradi totali in U(G)</a:t>
            </a:r>
            <a:endParaRPr lang="it-IT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BA87EF-0877-2130-D72C-7998A495F71D}"/>
              </a:ext>
            </a:extLst>
          </p:cNvPr>
          <p:cNvSpPr txBox="1"/>
          <p:nvPr/>
        </p:nvSpPr>
        <p:spPr>
          <a:xfrm>
            <a:off x="1170432" y="921822"/>
            <a:ext cx="960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Utilizziamo le funzioni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it-IT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calculate_degree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  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it-IT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plot_degree_distribution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con parametro </a:t>
            </a:r>
            <a:r>
              <a:rPr lang="it-IT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degree_type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= ‘</a:t>
            </a:r>
            <a:r>
              <a:rPr lang="it-IT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it-IT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B78100-633D-F6CD-E309-507119A7C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938" y="1347645"/>
            <a:ext cx="5552103" cy="17801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58333FE-509D-BD22-6E07-001A62BDD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825" y="3245815"/>
            <a:ext cx="8154350" cy="3421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71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fondo astratto di nodo e rete semplice">
            <a:extLst>
              <a:ext uri="{FF2B5EF4-FFF2-40B4-BE49-F238E27FC236}">
                <a16:creationId xmlns:a16="http://schemas.microsoft.com/office/drawing/2014/main" id="{0C2E0375-858A-2881-8111-05A4C22051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BF28035-4426-38A9-981E-FA0AD412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50" y="280822"/>
            <a:ext cx="11612880" cy="641000"/>
          </a:xfrm>
        </p:spPr>
        <p:txBody>
          <a:bodyPr>
            <a:noAutofit/>
          </a:bodyPr>
          <a:lstStyle/>
          <a:p>
            <a:pPr algn="ctr"/>
            <a:r>
              <a:rPr lang="it-IT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Calcolo del diametro: </a:t>
            </a:r>
            <a:r>
              <a:rPr lang="it-IT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calcolare il diametro della componente connessa più grande in U(G) e ripetere l'analisi rimuovendo i nodi con "disambigua" nel nome</a:t>
            </a:r>
            <a:endParaRPr lang="it-IT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BA87EF-0877-2130-D72C-7998A495F71D}"/>
              </a:ext>
            </a:extLst>
          </p:cNvPr>
          <p:cNvSpPr txBox="1"/>
          <p:nvPr/>
        </p:nvSpPr>
        <p:spPr>
          <a:xfrm>
            <a:off x="1295390" y="1097284"/>
            <a:ext cx="96012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sz="1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Trovare la componente connessa più grande (LCC)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usiamo una BFS per trovare la LCC in un grafo</a:t>
            </a:r>
          </a:p>
          <a:p>
            <a:pPr marL="342900" indent="-342900">
              <a:buFontTx/>
              <a:buAutoNum type="arabicPeriod"/>
            </a:pPr>
            <a:r>
              <a:rPr lang="it-IT" sz="1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Calcolo del diametro del grafo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l’algoritmo </a:t>
            </a:r>
            <a:r>
              <a:rPr lang="it-IT" sz="11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iFub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calcola il diametro di un grafo attraverso BFS ed espansioni bidirezionali </a:t>
            </a:r>
            <a:r>
              <a:rPr lang="it-IT" sz="1100" dirty="0">
                <a:latin typeface="Arial" panose="020B0604020202020204" pitchFamily="34" charset="0"/>
                <a:cs typeface="Arial" panose="020B0604020202020204" pitchFamily="34" charset="0"/>
              </a:rPr>
              <a:t>per ridurre significativamente il numero di nodi da visitare prima di trovare un percorso ottimale</a:t>
            </a:r>
          </a:p>
          <a:p>
            <a:pPr marL="342900" indent="-342900">
              <a:buFontTx/>
              <a:buAutoNum type="arabicPeriod"/>
            </a:pPr>
            <a:r>
              <a:rPr lang="it-IT" sz="1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Rimozione dei nodi 'disambigua’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filtra i nodi con il termine 'disambigua' e ricalcola il diametro</a:t>
            </a:r>
          </a:p>
          <a:p>
            <a:pPr marL="342900" indent="-342900">
              <a:buFontTx/>
              <a:buAutoNum type="arabicPeriod"/>
            </a:pPr>
            <a:r>
              <a:rPr lang="it-IT" sz="1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r>
              <a:rPr lang="it-IT" sz="1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combina queste operazioni per calcolare il diametro sia con che senza nodi 'disambigua', misurando il tempo di esecuzione</a:t>
            </a:r>
          </a:p>
          <a:p>
            <a:pPr marL="342900" indent="-342900">
              <a:buFontTx/>
              <a:buAutoNum type="arabicPeriod"/>
            </a:pPr>
            <a:endParaRPr lang="it-IT" sz="11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it-IT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32485AB-EEE8-48F8-47F6-68D5FC253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48" y="2258910"/>
            <a:ext cx="3294159" cy="28939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45443FA-1E50-68D6-587A-9C63AB20F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634" y="2253775"/>
            <a:ext cx="4054820" cy="25979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89281AE-88A6-AB7B-30AF-D8AD2528C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381" y="2253775"/>
            <a:ext cx="3990049" cy="25979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D3F33289-3546-9D32-DAA0-BB093B4C4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1567" y="5443545"/>
            <a:ext cx="3296110" cy="1133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25E6404-B908-200A-7271-C6E390FCF6BE}"/>
              </a:ext>
            </a:extLst>
          </p:cNvPr>
          <p:cNvSpPr txBox="1"/>
          <p:nvPr/>
        </p:nvSpPr>
        <p:spPr>
          <a:xfrm>
            <a:off x="4861381" y="5845172"/>
            <a:ext cx="5828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221900820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1212</Words>
  <Application>Microsoft Office PowerPoint</Application>
  <PresentationFormat>Widescreen</PresentationFormat>
  <Paragraphs>84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3" baseType="lpstr">
      <vt:lpstr>Arial</vt:lpstr>
      <vt:lpstr>Bembo</vt:lpstr>
      <vt:lpstr>AdornVTI</vt:lpstr>
      <vt:lpstr>Analisi e Studio del Grafo Wikipedia</vt:lpstr>
      <vt:lpstr>Introduzione</vt:lpstr>
      <vt:lpstr>Obiettivi</vt:lpstr>
      <vt:lpstr>Creazione del Grafo Wikipedia con NetworkX</vt:lpstr>
      <vt:lpstr>1. Analisi delle distribuzioni dei gradi</vt:lpstr>
      <vt:lpstr>1.1 Analisi delle distribuzioni dei gradi: trovare le top 10 pagine con il maggior numero di in-degree in G</vt:lpstr>
      <vt:lpstr>1.2 Analisi delle distribuzioni dei gradi: trovare le top 10 pagine con il maggior numero di out-degree in G</vt:lpstr>
      <vt:lpstr>1.3 Analisi delle distribuzioni dei gradi: trovare le top 10 pagine con il maggior numero di gradi totali in U(G)</vt:lpstr>
      <vt:lpstr>2. Calcolo del diametro: calcolare il diametro della componente connessa più grande in U(G) e ripetere l'analisi rimuovendo i nodi con "disambigua" nel nome</vt:lpstr>
      <vt:lpstr>3. Ricerca di cliques massimali: trovare due cliques massimali con almeno 3 nodi</vt:lpstr>
      <vt:lpstr>Creazione del Grafo Wikipedia con igraph</vt:lpstr>
      <vt:lpstr>4.1 Analisi delle distribuzioni dei gradi</vt:lpstr>
      <vt:lpstr>4.1 Analisi delle distribuzioni dei gradi: trovare le top 10 pagine con il maggior numero di in-degree in G</vt:lpstr>
      <vt:lpstr>4.1 Analisi delle distribuzioni dei gradi: trovare le top 10 pagine con il maggior numero di out-degree in G</vt:lpstr>
      <vt:lpstr>4.1 Analisi delle distribuzioni dei gradi: trovare le top 10 pagine con il maggior numero di gradi totali in U(G)</vt:lpstr>
      <vt:lpstr>4.1 Calcolo del diametro: calcolare il diametro della componente connessa più grande in U(G) e ripetere l'analisi rimuovendo i nodi con "disambigua" nel nome</vt:lpstr>
      <vt:lpstr>4.1 Ricerca di cliques massimali: trovare due cliques massimali con almeno 3 nodi</vt:lpstr>
      <vt:lpstr>4.2 Ricerca di cliques massimali: trovare tutte le cliques massimali su un sottografo casuale di 100 nodi</vt:lpstr>
      <vt:lpstr>4.3 Ricerca di cliques massimali: trovare la clique massimale con il maggior numero di nodi</vt:lpstr>
      <vt:lpstr>Analisi e Studio del Grafo Wikipedia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Salvatore Baglieri</dc:creator>
  <cp:lastModifiedBy>Salvatore Baglieri</cp:lastModifiedBy>
  <cp:revision>10</cp:revision>
  <dcterms:created xsi:type="dcterms:W3CDTF">2024-09-22T15:35:40Z</dcterms:created>
  <dcterms:modified xsi:type="dcterms:W3CDTF">2024-09-23T13:22:21Z</dcterms:modified>
</cp:coreProperties>
</file>