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slovna strana" id="{FB87C9AD-4555-4526-9101-075F98400975}">
          <p14:sldIdLst>
            <p14:sldId id="256"/>
          </p14:sldIdLst>
        </p14:section>
        <p14:section name="Sta je rekurzija" id="{67FDB3C9-E699-4C00-963F-09628A15C9D2}">
          <p14:sldIdLst>
            <p14:sldId id="257"/>
            <p14:sldId id="258"/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512" autoAdjust="0"/>
  </p:normalViewPr>
  <p:slideViewPr>
    <p:cSldViewPr snapToGrid="0">
      <p:cViewPr varScale="1">
        <p:scale>
          <a:sx n="59" d="100"/>
          <a:sy n="59" d="100"/>
        </p:scale>
        <p:origin x="-8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C9536-4A0E-4079-AEA1-E14AB4B910CD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301DD-B04D-4C8B-9ED5-6E7D630A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2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Prvi</a:t>
            </a:r>
            <a:r>
              <a:rPr lang="en-US" baseline="0" dirty="0" smtClean="0"/>
              <a:t> video </a:t>
            </a:r>
            <a:r>
              <a:rPr lang="en-US" baseline="0" dirty="0" err="1" smtClean="0"/>
              <a:t>lekcije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Rekurzija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k</a:t>
            </a:r>
            <a:r>
              <a:rPr lang="en-US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naslov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kaze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sta</a:t>
            </a:r>
            <a:r>
              <a:rPr lang="en-US" baseline="0" dirty="0" smtClean="0"/>
              <a:t> je to </a:t>
            </a:r>
            <a:r>
              <a:rPr lang="en-US" baseline="0" dirty="0" err="1" smtClean="0"/>
              <a:t>rekurzija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sta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sve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potrebno</a:t>
            </a:r>
            <a:r>
              <a:rPr lang="en-US" baseline="0" dirty="0" smtClean="0"/>
              <a:t> da bi </a:t>
            </a:r>
            <a:r>
              <a:rPr lang="en-US" baseline="0" dirty="0" err="1" smtClean="0"/>
              <a:t>neki</a:t>
            </a:r>
            <a:r>
              <a:rPr lang="en-US" baseline="0" dirty="0" smtClean="0"/>
              <a:t> problem </a:t>
            </a:r>
            <a:r>
              <a:rPr lang="en-US" baseline="0" dirty="0" err="1" smtClean="0"/>
              <a:t>mogli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resimo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rekurzivnom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metodom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Ideju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Teorijsku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demonstrirati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kroz</a:t>
            </a:r>
            <a:r>
              <a:rPr lang="en-US" baseline="0" dirty="0" smtClean="0"/>
              <a:t> primer </a:t>
            </a:r>
            <a:r>
              <a:rPr lang="en-US" baseline="0" dirty="0" err="1" smtClean="0"/>
              <a:t>Faktorijela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toliko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reprezentativni</a:t>
            </a:r>
            <a:r>
              <a:rPr lang="en-US" baseline="0" dirty="0" smtClean="0"/>
              <a:t> primer)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301DD-B04D-4C8B-9ED5-6E7D630A01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0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Arial" pitchFamily="34" charset="0"/>
              <a:buNone/>
            </a:pPr>
            <a:r>
              <a:rPr lang="sr-Latn-RS" dirty="0" smtClean="0"/>
              <a:t>Elegantna rešenja za nešto što izgleda dosta komplikovano.</a:t>
            </a:r>
            <a:endParaRPr lang="en-US" dirty="0" smtClean="0"/>
          </a:p>
          <a:p>
            <a:pPr marL="0" indent="0" algn="just">
              <a:buFont typeface="Arial" pitchFamily="34" charset="0"/>
              <a:buNone/>
            </a:pPr>
            <a:endParaRPr lang="en-US" dirty="0" smtClean="0"/>
          </a:p>
          <a:p>
            <a:pPr marL="0" indent="0" algn="just">
              <a:buFont typeface="Arial" pitchFamily="34" charset="0"/>
              <a:buNone/>
            </a:pPr>
            <a:r>
              <a:rPr lang="sr-Latn-RS" dirty="0" smtClean="0"/>
              <a:t>Priču o rekurziji ćemo uvesti preko primera faktorijela.</a:t>
            </a:r>
          </a:p>
          <a:p>
            <a:endParaRPr lang="en-US" dirty="0" smtClean="0"/>
          </a:p>
          <a:p>
            <a:r>
              <a:rPr lang="en-US" dirty="0" smtClean="0"/>
              <a:t>Google-ova </a:t>
            </a:r>
            <a:r>
              <a:rPr lang="en-US" dirty="0" err="1" smtClean="0"/>
              <a:t>definicija</a:t>
            </a:r>
            <a:r>
              <a:rPr lang="en-US" dirty="0" smtClean="0"/>
              <a:t> </a:t>
            </a:r>
            <a:r>
              <a:rPr lang="en-US" dirty="0" err="1" smtClean="0"/>
              <a:t>rekurzije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slicno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umnogim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recnicima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301DD-B04D-4C8B-9ED5-6E7D630A01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7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301DD-B04D-4C8B-9ED5-6E7D630A01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14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Prica</a:t>
            </a:r>
            <a:r>
              <a:rPr lang="en-US" dirty="0" smtClean="0"/>
              <a:t> o </a:t>
            </a:r>
            <a:r>
              <a:rPr lang="en-US" dirty="0" err="1" smtClean="0"/>
              <a:t>masini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301DD-B04D-4C8B-9ED5-6E7D630A01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5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17569"/>
            <a:ext cx="9144000" cy="9923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875" y="3776354"/>
            <a:ext cx="9144000" cy="1056903"/>
          </a:xfrm>
        </p:spPr>
        <p:txBody>
          <a:bodyPr>
            <a:normAutofit/>
          </a:bodyPr>
          <a:lstStyle>
            <a:lvl1pPr marL="0" indent="0" algn="ctr">
              <a:buNone/>
              <a:defRPr sz="3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sr-Cyrl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27.1.2013.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11724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27.1.2013.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99435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27.1.2013.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54760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65125"/>
            <a:ext cx="7772400" cy="7860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943"/>
            <a:ext cx="10515600" cy="48380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Cyrl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27.1.2013.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26138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27.1.2013.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99046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27.1.2013.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38385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27.1.2013.</a:t>
            </a:fld>
            <a:endParaRPr lang="sr-Cyrl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62833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27.1.2013.</a:t>
            </a:fld>
            <a:endParaRPr lang="sr-Cyrl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65821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27.1.2013.</a:t>
            </a:fld>
            <a:endParaRPr lang="sr-Cyrl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64065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27.1.2013.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72910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Cyrl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27.1.2013.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3515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83D6F-D855-475C-85A4-435014E8BF56}" type="datetimeFigureOut">
              <a:rPr lang="sr-Cyrl-RS" smtClean="0"/>
              <a:t>27.1.2013.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74473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Rekurzija</a:t>
            </a:r>
            <a:endParaRPr lang="sr-Cyrl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Šta je rekurzija</a:t>
            </a:r>
            <a:r>
              <a:rPr lang="en-US" dirty="0"/>
              <a:t>?</a:t>
            </a:r>
            <a:endParaRPr lang="sr-Cyrl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76" y="4519004"/>
            <a:ext cx="1837447" cy="21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Šta je rekurzija</a:t>
            </a:r>
            <a:r>
              <a:rPr lang="en-US" smtClean="0"/>
              <a:t>?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r-Latn-RS" b="1" dirty="0"/>
              <a:t>Osnovna ideja</a:t>
            </a:r>
            <a:r>
              <a:rPr lang="sr-Latn-RS" dirty="0"/>
              <a:t>: </a:t>
            </a:r>
            <a:r>
              <a:rPr lang="en-US" dirty="0" err="1"/>
              <a:t>Rekurzija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</a:t>
            </a:r>
            <a:r>
              <a:rPr lang="sr-Latn-RS" dirty="0"/>
              <a:t>rešenje polaznog problema </a:t>
            </a:r>
            <a:r>
              <a:rPr lang="en-US" dirty="0" err="1"/>
              <a:t>nalazimo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sr-Latn-RS" dirty="0"/>
              <a:t> rešenja podproblema iste strukture - </a:t>
            </a:r>
            <a:r>
              <a:rPr lang="en-US" dirty="0" err="1"/>
              <a:t>jednostavnije</a:t>
            </a:r>
            <a:r>
              <a:rPr lang="en-US" dirty="0"/>
              <a:t> instance </a:t>
            </a:r>
            <a:r>
              <a:rPr lang="en-US" dirty="0" err="1"/>
              <a:t>istog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sr-Latn-RS" dirty="0"/>
              <a:t>. </a:t>
            </a:r>
            <a:endParaRPr lang="sr-Latn-RS" dirty="0" smtClean="0"/>
          </a:p>
          <a:p>
            <a:pPr algn="just"/>
            <a:endParaRPr lang="sr-Latn-RS" dirty="0"/>
          </a:p>
          <a:p>
            <a:pPr algn="just"/>
            <a:r>
              <a:rPr lang="sr-Latn-RS" dirty="0" smtClean="0"/>
              <a:t>Ovo je inače poznatiji pristup pri rešavanju problema i sreće se u velikom broju metoda (dinamičko programiranje, podeli pa vladaj...).</a:t>
            </a:r>
          </a:p>
          <a:p>
            <a:pPr algn="just"/>
            <a:endParaRPr lang="sr-Latn-RS" dirty="0" smtClean="0"/>
          </a:p>
          <a:p>
            <a:endParaRPr lang="sr-Cyrl-R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28" y="4455193"/>
            <a:ext cx="64293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36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Faktorijel</a:t>
            </a:r>
            <a:endParaRPr lang="sr-Cyrl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RS" dirty="0" smtClean="0"/>
                  <a:t>Definicija: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⋅…⋅2⋅1</m:t>
                    </m:r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sr-Latn-RS" dirty="0" smtClean="0"/>
                  <a:t>Definišimo funkciju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sr-Latn-RS" dirty="0" smtClean="0"/>
                  <a:t> kao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sr-Latn-RS" dirty="0" smtClean="0"/>
                  <a:t>Tada imamo zavisnost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sr-Latn-R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sr-Latn-R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err="1"/>
                  <a:t>Ve</a:t>
                </a:r>
                <a:r>
                  <a:rPr lang="sr-Latn-RS" dirty="0"/>
                  <a:t>ća instanca problema zavisi od manje instance istog problema</a:t>
                </a:r>
                <a:r>
                  <a:rPr lang="sr-Latn-RS" dirty="0" smtClean="0"/>
                  <a:t>.</a:t>
                </a:r>
              </a:p>
              <a:p>
                <a:endParaRPr lang="sr-Latn-RS" dirty="0"/>
              </a:p>
              <a:p>
                <a:r>
                  <a:rPr lang="sr-Latn-RS" dirty="0" smtClean="0"/>
                  <a:t>Da li je ovo dovoljno da izračunamo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r-Latn-R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  <a:p>
                <a:pPr marL="0" indent="0">
                  <a:buNone/>
                </a:pPr>
                <a:endParaRPr lang="sr-Cyrl-R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20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Faktorijel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06791" y="1756479"/>
            <a:ext cx="1495341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5</a:t>
            </a:r>
            <a:r>
              <a:rPr lang="sr-Latn-RS" i="1" dirty="0" smtClean="0"/>
              <a:t>! </a:t>
            </a:r>
            <a:r>
              <a:rPr lang="en-US" i="1" dirty="0" smtClean="0"/>
              <a:t> =</a:t>
            </a:r>
            <a:r>
              <a:rPr lang="sr-Latn-RS" i="1" dirty="0" smtClean="0"/>
              <a:t> </a:t>
            </a:r>
            <a:r>
              <a:rPr lang="en-US" i="1" dirty="0" smtClean="0"/>
              <a:t> 5</a:t>
            </a:r>
            <a:r>
              <a:rPr lang="sr-Latn-RS" i="1" dirty="0" smtClean="0"/>
              <a:t> </a:t>
            </a:r>
            <a:r>
              <a:rPr lang="en-US" i="1" dirty="0" smtClean="0"/>
              <a:t> </a:t>
            </a:r>
            <a:r>
              <a:rPr lang="sr-Latn-RS" i="1" dirty="0" smtClean="0"/>
              <a:t>·</a:t>
            </a:r>
            <a:r>
              <a:rPr lang="en-US" i="1" dirty="0" smtClean="0"/>
              <a:t>  4!</a:t>
            </a:r>
            <a:endParaRPr lang="en-US" i="1" dirty="0"/>
          </a:p>
        </p:txBody>
      </p:sp>
      <p:sp>
        <p:nvSpPr>
          <p:cNvPr id="7" name="Rounded Rectangle 6"/>
          <p:cNvSpPr/>
          <p:nvPr/>
        </p:nvSpPr>
        <p:spPr>
          <a:xfrm>
            <a:off x="3702132" y="2540251"/>
            <a:ext cx="1495341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4</a:t>
            </a:r>
            <a:r>
              <a:rPr lang="sr-Latn-RS" i="1" dirty="0" smtClean="0"/>
              <a:t>! </a:t>
            </a:r>
            <a:r>
              <a:rPr lang="en-US" i="1" dirty="0" smtClean="0"/>
              <a:t> =</a:t>
            </a:r>
            <a:r>
              <a:rPr lang="sr-Latn-RS" i="1" dirty="0" smtClean="0"/>
              <a:t> </a:t>
            </a:r>
            <a:r>
              <a:rPr lang="en-US" i="1" dirty="0" smtClean="0"/>
              <a:t> </a:t>
            </a:r>
            <a:r>
              <a:rPr lang="en-US" i="1" dirty="0"/>
              <a:t>4</a:t>
            </a:r>
            <a:r>
              <a:rPr lang="sr-Latn-RS" i="1" dirty="0" smtClean="0"/>
              <a:t> </a:t>
            </a:r>
            <a:r>
              <a:rPr lang="en-US" i="1" dirty="0" smtClean="0"/>
              <a:t> </a:t>
            </a:r>
            <a:r>
              <a:rPr lang="sr-Latn-RS" i="1" dirty="0" smtClean="0"/>
              <a:t>·</a:t>
            </a:r>
            <a:r>
              <a:rPr lang="en-US" i="1" dirty="0" smtClean="0"/>
              <a:t>  3!</a:t>
            </a:r>
            <a:endParaRPr lang="en-US" i="1" dirty="0"/>
          </a:p>
        </p:txBody>
      </p:sp>
      <p:sp>
        <p:nvSpPr>
          <p:cNvPr id="8" name="Rounded Rectangle 7"/>
          <p:cNvSpPr/>
          <p:nvPr/>
        </p:nvSpPr>
        <p:spPr>
          <a:xfrm>
            <a:off x="5197473" y="3369544"/>
            <a:ext cx="1495341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3</a:t>
            </a:r>
            <a:r>
              <a:rPr lang="sr-Latn-RS" i="1" dirty="0" smtClean="0"/>
              <a:t>! </a:t>
            </a:r>
            <a:r>
              <a:rPr lang="en-US" i="1" dirty="0" smtClean="0"/>
              <a:t> =</a:t>
            </a:r>
            <a:r>
              <a:rPr lang="sr-Latn-RS" i="1" dirty="0" smtClean="0"/>
              <a:t> </a:t>
            </a:r>
            <a:r>
              <a:rPr lang="en-US" i="1" dirty="0" smtClean="0"/>
              <a:t> 3</a:t>
            </a:r>
            <a:r>
              <a:rPr lang="sr-Latn-RS" i="1" dirty="0" smtClean="0"/>
              <a:t> </a:t>
            </a:r>
            <a:r>
              <a:rPr lang="en-US" i="1" dirty="0" smtClean="0"/>
              <a:t> </a:t>
            </a:r>
            <a:r>
              <a:rPr lang="sr-Latn-RS" i="1" dirty="0" smtClean="0"/>
              <a:t>·</a:t>
            </a:r>
            <a:r>
              <a:rPr lang="en-US" i="1" dirty="0" smtClean="0"/>
              <a:t>  2!</a:t>
            </a:r>
            <a:endParaRPr lang="en-US" i="1" dirty="0"/>
          </a:p>
        </p:txBody>
      </p:sp>
      <p:sp>
        <p:nvSpPr>
          <p:cNvPr id="9" name="Rounded Rectangle 8"/>
          <p:cNvSpPr/>
          <p:nvPr/>
        </p:nvSpPr>
        <p:spPr>
          <a:xfrm>
            <a:off x="6694674" y="4253385"/>
            <a:ext cx="1495341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2</a:t>
            </a:r>
            <a:r>
              <a:rPr lang="sr-Latn-RS" i="1" dirty="0" smtClean="0"/>
              <a:t>! </a:t>
            </a:r>
            <a:r>
              <a:rPr lang="en-US" i="1" dirty="0" smtClean="0"/>
              <a:t> =</a:t>
            </a:r>
            <a:r>
              <a:rPr lang="sr-Latn-RS" i="1" dirty="0" smtClean="0"/>
              <a:t> </a:t>
            </a:r>
            <a:r>
              <a:rPr lang="en-US" i="1" dirty="0" smtClean="0"/>
              <a:t> 2</a:t>
            </a:r>
            <a:r>
              <a:rPr lang="sr-Latn-RS" i="1" dirty="0" smtClean="0"/>
              <a:t> </a:t>
            </a:r>
            <a:r>
              <a:rPr lang="en-US" i="1" dirty="0" smtClean="0"/>
              <a:t> </a:t>
            </a:r>
            <a:r>
              <a:rPr lang="sr-Latn-RS" i="1" dirty="0" smtClean="0"/>
              <a:t>·</a:t>
            </a:r>
            <a:r>
              <a:rPr lang="en-US" i="1" dirty="0" smtClean="0"/>
              <a:t>  1!</a:t>
            </a:r>
            <a:endParaRPr lang="en-US" i="1" dirty="0"/>
          </a:p>
        </p:txBody>
      </p:sp>
      <p:sp>
        <p:nvSpPr>
          <p:cNvPr id="10" name="Rounded Rectangle 9"/>
          <p:cNvSpPr/>
          <p:nvPr/>
        </p:nvSpPr>
        <p:spPr>
          <a:xfrm>
            <a:off x="8190015" y="5033751"/>
            <a:ext cx="1495341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1</a:t>
            </a:r>
            <a:r>
              <a:rPr lang="sr-Latn-RS" i="1" dirty="0" smtClean="0"/>
              <a:t>! </a:t>
            </a:r>
            <a:r>
              <a:rPr lang="en-US" i="1" dirty="0" smtClean="0"/>
              <a:t> =</a:t>
            </a:r>
            <a:r>
              <a:rPr lang="sr-Latn-RS" i="1" dirty="0" smtClean="0"/>
              <a:t> </a:t>
            </a:r>
            <a:r>
              <a:rPr lang="en-US" i="1" dirty="0" smtClean="0"/>
              <a:t>1</a:t>
            </a:r>
            <a:endParaRPr lang="en-US" i="1" dirty="0"/>
          </a:p>
        </p:txBody>
      </p:sp>
      <p:sp>
        <p:nvSpPr>
          <p:cNvPr id="16" name="Bent Arrow 15"/>
          <p:cNvSpPr/>
          <p:nvPr/>
        </p:nvSpPr>
        <p:spPr>
          <a:xfrm flipV="1">
            <a:off x="3333995" y="2388247"/>
            <a:ext cx="308759" cy="554973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flipV="1">
            <a:off x="4805506" y="3195768"/>
            <a:ext cx="308759" cy="554973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flipV="1">
            <a:off x="6313674" y="4024785"/>
            <a:ext cx="308759" cy="554973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flipV="1">
            <a:off x="7796110" y="4913455"/>
            <a:ext cx="308759" cy="554973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flipH="1">
            <a:off x="8346334" y="4410336"/>
            <a:ext cx="234615" cy="503119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H="1">
            <a:off x="6836189" y="3591335"/>
            <a:ext cx="234615" cy="503119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flipH="1">
            <a:off x="5292396" y="2693440"/>
            <a:ext cx="234615" cy="503119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flipH="1">
            <a:off x="3807981" y="1885128"/>
            <a:ext cx="234615" cy="503119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2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sr-Latn-RS" dirty="0" smtClean="0"/>
              <a:t>ekurzija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sr-Latn-RS" dirty="0"/>
              <a:t>Svako rešenje </a:t>
            </a:r>
            <a:r>
              <a:rPr lang="sr-Latn-RS" dirty="0" smtClean="0"/>
              <a:t>rekurizvnog </a:t>
            </a:r>
            <a:r>
              <a:rPr lang="sr-Latn-RS" dirty="0"/>
              <a:t>problema se sastoji od dva glavna dela</a:t>
            </a:r>
            <a:r>
              <a:rPr lang="sr-Latn-RS" dirty="0" smtClean="0"/>
              <a:t>:</a:t>
            </a:r>
          </a:p>
          <a:p>
            <a:pPr fontAlgn="ctr"/>
            <a:endParaRPr lang="sr-Latn-RS" dirty="0"/>
          </a:p>
          <a:p>
            <a:pPr lvl="1" fontAlgn="ctr"/>
            <a:r>
              <a:rPr lang="sr-Latn-RS" b="1" dirty="0"/>
              <a:t>Bazni </a:t>
            </a:r>
            <a:r>
              <a:rPr lang="sr-Latn-RS" b="1" dirty="0" smtClean="0"/>
              <a:t>slučaj</a:t>
            </a:r>
            <a:r>
              <a:rPr lang="en-US" b="1" dirty="0"/>
              <a:t>(</a:t>
            </a:r>
            <a:r>
              <a:rPr lang="sr-Latn-RS" b="1" dirty="0" smtClean="0"/>
              <a:t>evi</a:t>
            </a:r>
            <a:r>
              <a:rPr lang="en-US" b="1" dirty="0" smtClean="0"/>
              <a:t>)</a:t>
            </a:r>
            <a:r>
              <a:rPr lang="sr-Latn-RS" dirty="0" smtClean="0"/>
              <a:t> </a:t>
            </a:r>
            <a:r>
              <a:rPr lang="sr-Latn-RS" dirty="0"/>
              <a:t>- rešenja trivijalnih instanci </a:t>
            </a:r>
            <a:r>
              <a:rPr lang="sr-Latn-RS" dirty="0" smtClean="0"/>
              <a:t>problema</a:t>
            </a:r>
          </a:p>
          <a:p>
            <a:pPr marL="457200" lvl="1" indent="0" fontAlgn="ctr">
              <a:buNone/>
            </a:pPr>
            <a:endParaRPr lang="sr-Latn-RS" dirty="0"/>
          </a:p>
          <a:p>
            <a:pPr lvl="1" fontAlgn="ctr"/>
            <a:r>
              <a:rPr lang="sr-Latn-RS" b="1" dirty="0"/>
              <a:t>Rekurzivni slučajevi</a:t>
            </a:r>
            <a:r>
              <a:rPr lang="sr-Latn-RS" dirty="0"/>
              <a:t> - zavisnost rešenja problema od </a:t>
            </a:r>
            <a:r>
              <a:rPr lang="sr-Latn-RS" dirty="0" smtClean="0"/>
              <a:t>rešenja manjih </a:t>
            </a:r>
            <a:r>
              <a:rPr lang="sr-Latn-RS" dirty="0"/>
              <a:t>instanci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b="1" dirty="0" err="1" smtClean="0"/>
              <a:t>Definicija</a:t>
            </a:r>
            <a:r>
              <a:rPr lang="en-US" dirty="0" smtClean="0"/>
              <a:t>	</a:t>
            </a:r>
            <a:r>
              <a:rPr lang="en-US" dirty="0" err="1" smtClean="0"/>
              <a:t>Rekurzija</a:t>
            </a:r>
            <a:r>
              <a:rPr lang="en-US" dirty="0" smtClean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</a:t>
            </a:r>
            <a:r>
              <a:rPr lang="sr-Latn-RS" dirty="0"/>
              <a:t>rešenje polaznog problema </a:t>
            </a:r>
            <a:r>
              <a:rPr lang="en-US" dirty="0" err="1"/>
              <a:t>nalazimo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sr-Latn-RS" dirty="0"/>
              <a:t> rešenja podproblema iste strukture - </a:t>
            </a:r>
            <a:r>
              <a:rPr lang="en-US" dirty="0" err="1"/>
              <a:t>jednostavnije</a:t>
            </a:r>
            <a:r>
              <a:rPr lang="en-US" dirty="0"/>
              <a:t> instance </a:t>
            </a:r>
            <a:r>
              <a:rPr lang="en-US" dirty="0" err="1"/>
              <a:t>istog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sr-Latn-R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1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Pseudo kod primera Faktorijel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Integer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Faktorijel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(Integer n)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if (n == 1) then</a:t>
            </a:r>
          </a:p>
          <a:p>
            <a:pPr marL="457200" lvl="1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return 1;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return (n *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Faktorijel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(n – 1));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end;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3453" y="5037221"/>
            <a:ext cx="758791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Integer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Faktorijel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(n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– 1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(n *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7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Često postavljana pitanja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endParaRPr lang="en-US" dirty="0" smtClean="0"/>
          </a:p>
          <a:p>
            <a:pPr fontAlgn="ctr"/>
            <a:r>
              <a:rPr lang="sr-Latn-RS" dirty="0" smtClean="0"/>
              <a:t>Funckija </a:t>
            </a:r>
            <a:r>
              <a:rPr lang="sr-Latn-RS" dirty="0"/>
              <a:t>nije završila sa radom i ja ne mogu ponovo da je pozovem</a:t>
            </a:r>
            <a:r>
              <a:rPr lang="en-US" dirty="0" smtClean="0"/>
              <a:t>?</a:t>
            </a:r>
            <a:endParaRPr lang="sr-Latn-RS" dirty="0" smtClean="0"/>
          </a:p>
          <a:p>
            <a:pPr fontAlgn="ctr"/>
            <a:endParaRPr lang="en-US" dirty="0"/>
          </a:p>
          <a:p>
            <a:pPr fontAlgn="ctr"/>
            <a:r>
              <a:rPr lang="sr-Latn-RS" dirty="0"/>
              <a:t>Ukoliko funkcija pozove samu sebe, dobiću beskonačnu petlju</a:t>
            </a:r>
            <a:r>
              <a:rPr lang="en-US" dirty="0" smtClean="0"/>
              <a:t>?</a:t>
            </a:r>
            <a:endParaRPr lang="sr-Latn-RS" dirty="0" smtClean="0"/>
          </a:p>
          <a:p>
            <a:pPr algn="just" fontAlgn="ctr"/>
            <a:endParaRPr lang="en-US" dirty="0"/>
          </a:p>
          <a:p>
            <a:pPr algn="just" fontAlgn="ctr"/>
            <a:r>
              <a:rPr lang="sr-Latn-RS" dirty="0"/>
              <a:t>Kako da odredim koji su mi bazni slučajevi potrebni ili mi možda neki nedostaje</a:t>
            </a:r>
            <a:r>
              <a:rPr lang="en-US" dirty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298</Words>
  <Application>Microsoft Office PowerPoint</Application>
  <PresentationFormat>Custom</PresentationFormat>
  <Paragraphs>61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Rekurzija</vt:lpstr>
      <vt:lpstr>Šta je rekurzija?</vt:lpstr>
      <vt:lpstr>Faktorijel</vt:lpstr>
      <vt:lpstr>Faktorijel</vt:lpstr>
      <vt:lpstr>Rekurzija</vt:lpstr>
      <vt:lpstr>Pseudo kod primera Faktorijel</vt:lpstr>
      <vt:lpstr>Često postavljana pitanja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Rekurzija</dc:title>
  <dc:creator>Andreja Ilic</dc:creator>
  <cp:lastModifiedBy>Andreja Ilic</cp:lastModifiedBy>
  <cp:revision>21</cp:revision>
  <dcterms:created xsi:type="dcterms:W3CDTF">2013-01-25T09:15:27Z</dcterms:created>
  <dcterms:modified xsi:type="dcterms:W3CDTF">2013-01-27T01:22:53Z</dcterms:modified>
</cp:coreProperties>
</file>