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slovna strana" id="{FB87C9AD-4555-4526-9101-075F98400975}">
          <p14:sldIdLst>
            <p14:sldId id="256"/>
          </p14:sldIdLst>
        </p14:section>
        <p14:section name="Fibonacijevi brojevi" id="{67FDB3C9-E699-4C00-963F-09628A15C9D2}">
          <p14:sldIdLst>
            <p14:sldId id="257"/>
            <p14:sldId id="258"/>
            <p14:sldId id="259"/>
          </p14:sldIdLst>
        </p14:section>
        <p14:section name="Fajl sistem" id="{E7C19D10-1AE9-4EC4-A305-B2EBD9C3DB79}">
          <p14:sldIdLst>
            <p14:sldId id="260"/>
            <p14:sldId id="261"/>
          </p14:sldIdLst>
        </p14:section>
        <p14:section name="Ugnjezdene for petlje" id="{BC381986-EFD7-4E1A-A084-C4AB351B3FCC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512" autoAdjust="0"/>
  </p:normalViewPr>
  <p:slideViewPr>
    <p:cSldViewPr snapToGrid="0">
      <p:cViewPr varScale="1">
        <p:scale>
          <a:sx n="84" d="100"/>
          <a:sy n="84" d="100"/>
        </p:scale>
        <p:origin x="15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C9536-4A0E-4079-AEA1-E14AB4B910CD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01DD-B04D-4C8B-9ED5-6E7D630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dirty="0" smtClean="0"/>
              <a:t>U ovom videu cemo analizirati</a:t>
            </a:r>
            <a:r>
              <a:rPr lang="sr-Latn-RS" baseline="0" dirty="0" smtClean="0"/>
              <a:t> neke primere rekurzije odnosno problema koji se resavaju metodom rekurzije.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sr-Latn-R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sr-Latn-RS" dirty="0" smtClean="0"/>
              <a:t>Fibonacijevi brojevi, fail</a:t>
            </a:r>
            <a:r>
              <a:rPr lang="sr-Latn-RS" baseline="0" dirty="0" smtClean="0"/>
              <a:t> system, ugnjezdene for petlje</a:t>
            </a:r>
          </a:p>
          <a:p>
            <a:pPr marL="171450" indent="-171450">
              <a:buFont typeface="Arial" pitchFamily="34" charset="0"/>
              <a:buChar char="•"/>
            </a:pPr>
            <a:endParaRPr lang="sr-Latn-R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sr-Latn-RS" baseline="0" dirty="0" smtClean="0"/>
              <a:t>Svaki od ovih primera ce uvoditi nove mogucnosti ali i nove probleme vezane za rekurziju</a:t>
            </a:r>
          </a:p>
          <a:p>
            <a:pPr marL="171450" indent="-171450">
              <a:buFont typeface="Arial" pitchFamily="34" charset="0"/>
              <a:buChar char="•"/>
            </a:pPr>
            <a:endParaRPr lang="sr-Latn-R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itchFamily="34" charset="0"/>
              <a:buNone/>
            </a:pPr>
            <a:r>
              <a:rPr lang="en-US" dirty="0" err="1" smtClean="0"/>
              <a:t>Ovi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brojevi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mnogo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lepih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osobina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posveti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paznju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njima</a:t>
            </a:r>
            <a:endParaRPr lang="en-US" baseline="0" dirty="0" smtClean="0"/>
          </a:p>
          <a:p>
            <a:pPr marL="0" indent="0" algn="just">
              <a:buFont typeface="Arial" pitchFamily="34" charset="0"/>
              <a:buNone/>
            </a:pPr>
            <a:endParaRPr lang="en-US" baseline="0" dirty="0" smtClean="0"/>
          </a:p>
          <a:p>
            <a:pPr marL="0" indent="0" algn="just">
              <a:buFont typeface="Arial" pitchFamily="34" charset="0"/>
              <a:buNone/>
            </a:pPr>
            <a:r>
              <a:rPr lang="en-US" baseline="0" dirty="0" err="1" smtClean="0"/>
              <a:t>Fibonacijevi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brojevi</a:t>
            </a:r>
            <a:r>
              <a:rPr lang="en-US" baseline="0" dirty="0" smtClean="0"/>
              <a:t> se ne </a:t>
            </a:r>
            <a:r>
              <a:rPr lang="en-US" baseline="0" dirty="0" err="1" smtClean="0"/>
              <a:t>racunaju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rekurzivne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funckije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Ovde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analiziramo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demonstrirat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memorizacije</a:t>
            </a:r>
            <a:r>
              <a:rPr lang="en-US" baseline="0" dirty="0" smtClean="0"/>
              <a:t>.</a:t>
            </a:r>
          </a:p>
          <a:p>
            <a:pPr marL="0" indent="0" algn="just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Mozemo</a:t>
            </a:r>
            <a:r>
              <a:rPr lang="sr-Latn-RS" baseline="0" dirty="0" smtClean="0"/>
              <a:t> lako implementirati preko niza.</a:t>
            </a:r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Nepoznat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rekurzivnih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poziva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Ovde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memorizacijom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svaki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jednom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Ovo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zapravo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stablo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specijalnu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grafova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obilazak</a:t>
            </a:r>
            <a:r>
              <a:rPr lang="en-US" baseline="0" dirty="0" smtClean="0"/>
              <a:t> DFS </a:t>
            </a:r>
            <a:r>
              <a:rPr lang="en-US" baseline="0" dirty="0" err="1" smtClean="0"/>
              <a:t>obilazak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stabla</a:t>
            </a:r>
            <a:r>
              <a:rPr lang="en-US" baseline="0" dirty="0" smtClean="0"/>
              <a:t>.</a:t>
            </a:r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1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7569"/>
            <a:ext cx="9144000" cy="9923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875" y="3776354"/>
            <a:ext cx="9144000" cy="1056903"/>
          </a:xfrm>
        </p:spPr>
        <p:txBody>
          <a:bodyPr>
            <a:normAutofit/>
          </a:bodyPr>
          <a:lstStyle>
            <a:lvl1pPr marL="0" indent="0" algn="ctr"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1172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99435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476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7860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613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9904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3838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6283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65821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6406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7291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3515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4473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Rekurzija</a:t>
            </a:r>
            <a:endParaRPr lang="sr-Cyrl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Primeri i analiza rekurzije</a:t>
            </a:r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6" y="4519004"/>
            <a:ext cx="1837447" cy="2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ounded Rectangle 366"/>
          <p:cNvSpPr/>
          <p:nvPr/>
        </p:nvSpPr>
        <p:spPr>
          <a:xfrm>
            <a:off x="7040170" y="5168268"/>
            <a:ext cx="381000" cy="10858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Cyrl-RS" dirty="0"/>
          </a:p>
        </p:txBody>
      </p:sp>
      <p:sp>
        <p:nvSpPr>
          <p:cNvPr id="365" name="Rounded Rectangle 364"/>
          <p:cNvSpPr/>
          <p:nvPr/>
        </p:nvSpPr>
        <p:spPr>
          <a:xfrm>
            <a:off x="1809750" y="5191125"/>
            <a:ext cx="381000" cy="10858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Cyrl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Ugnježdene for petlje</a:t>
            </a:r>
            <a:endParaRPr lang="sr-Cyrl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8943"/>
                <a:ext cx="10515600" cy="42635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r-Latn-RS" dirty="0"/>
                  <a:t>P</a:t>
                </a:r>
                <a:r>
                  <a:rPr lang="sr-Latn-RS" dirty="0" smtClean="0"/>
                  <a:t>rimer: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 3, 4)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sr-Cyrl-R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8943"/>
                <a:ext cx="10515600" cy="426357"/>
              </a:xfrm>
              <a:blipFill rotWithShape="0">
                <a:blip r:embed="rId2"/>
                <a:stretch>
                  <a:fillRect l="-928" t="-30000" b="-34286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6178550" y="1749879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6178550" y="214085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178550" y="193765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6178550" y="234405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45" name="Rounded Rectangle 144"/>
          <p:cNvSpPr/>
          <p:nvPr/>
        </p:nvSpPr>
        <p:spPr>
          <a:xfrm>
            <a:off x="1711325" y="2944768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2</a:t>
            </a:r>
            <a:endParaRPr lang="sr-Cyrl-RS" sz="1600" dirty="0"/>
          </a:p>
        </p:txBody>
      </p:sp>
      <p:sp>
        <p:nvSpPr>
          <p:cNvPr id="146" name="Rounded Rectangle 145"/>
          <p:cNvSpPr/>
          <p:nvPr/>
        </p:nvSpPr>
        <p:spPr>
          <a:xfrm>
            <a:off x="1711325" y="33357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47" name="Rounded Rectangle 146"/>
          <p:cNvSpPr/>
          <p:nvPr/>
        </p:nvSpPr>
        <p:spPr>
          <a:xfrm>
            <a:off x="1711325" y="31325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148" name="Rounded Rectangle 147"/>
          <p:cNvSpPr/>
          <p:nvPr/>
        </p:nvSpPr>
        <p:spPr>
          <a:xfrm>
            <a:off x="1711325" y="35389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49" name="Rounded Rectangle 148"/>
          <p:cNvSpPr/>
          <p:nvPr/>
        </p:nvSpPr>
        <p:spPr>
          <a:xfrm>
            <a:off x="857250" y="4145372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3</a:t>
            </a:r>
            <a:endParaRPr lang="sr-Cyrl-RS" sz="1600" dirty="0"/>
          </a:p>
        </p:txBody>
      </p:sp>
      <p:sp>
        <p:nvSpPr>
          <p:cNvPr id="150" name="Rounded Rectangle 149"/>
          <p:cNvSpPr/>
          <p:nvPr/>
        </p:nvSpPr>
        <p:spPr>
          <a:xfrm>
            <a:off x="857250" y="45363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151" name="Rounded Rectangle 150"/>
          <p:cNvSpPr/>
          <p:nvPr/>
        </p:nvSpPr>
        <p:spPr>
          <a:xfrm>
            <a:off x="857250" y="43331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152" name="Rounded Rectangle 151"/>
          <p:cNvSpPr/>
          <p:nvPr/>
        </p:nvSpPr>
        <p:spPr>
          <a:xfrm>
            <a:off x="857250" y="47395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53" name="Rounded Rectangle 152"/>
          <p:cNvSpPr/>
          <p:nvPr/>
        </p:nvSpPr>
        <p:spPr>
          <a:xfrm>
            <a:off x="1711325" y="4153084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3</a:t>
            </a:r>
            <a:endParaRPr lang="sr-Cyrl-RS" sz="1600" dirty="0"/>
          </a:p>
        </p:txBody>
      </p:sp>
      <p:sp>
        <p:nvSpPr>
          <p:cNvPr id="154" name="Rounded Rectangle 153"/>
          <p:cNvSpPr/>
          <p:nvPr/>
        </p:nvSpPr>
        <p:spPr>
          <a:xfrm>
            <a:off x="1711325" y="45440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155" name="Rounded Rectangle 154"/>
          <p:cNvSpPr/>
          <p:nvPr/>
        </p:nvSpPr>
        <p:spPr>
          <a:xfrm>
            <a:off x="1711325" y="43408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156" name="Rounded Rectangle 155"/>
          <p:cNvSpPr/>
          <p:nvPr/>
        </p:nvSpPr>
        <p:spPr>
          <a:xfrm>
            <a:off x="1711325" y="47472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57" name="Rounded Rectangle 156"/>
          <p:cNvSpPr/>
          <p:nvPr/>
        </p:nvSpPr>
        <p:spPr>
          <a:xfrm>
            <a:off x="2565399" y="4145372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3</a:t>
            </a:r>
            <a:endParaRPr lang="sr-Cyrl-RS" sz="1600" dirty="0"/>
          </a:p>
        </p:txBody>
      </p:sp>
      <p:sp>
        <p:nvSpPr>
          <p:cNvPr id="158" name="Rounded Rectangle 157"/>
          <p:cNvSpPr/>
          <p:nvPr/>
        </p:nvSpPr>
        <p:spPr>
          <a:xfrm>
            <a:off x="2565399" y="45363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159" name="Rounded Rectangle 158"/>
          <p:cNvSpPr/>
          <p:nvPr/>
        </p:nvSpPr>
        <p:spPr>
          <a:xfrm>
            <a:off x="2565399" y="43331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160" name="Rounded Rectangle 159"/>
          <p:cNvSpPr/>
          <p:nvPr/>
        </p:nvSpPr>
        <p:spPr>
          <a:xfrm>
            <a:off x="2565399" y="47395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61" name="Rounded Rectangle 160"/>
          <p:cNvSpPr/>
          <p:nvPr/>
        </p:nvSpPr>
        <p:spPr>
          <a:xfrm>
            <a:off x="543560" y="532828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162" name="Rounded Rectangle 161"/>
          <p:cNvSpPr/>
          <p:nvPr/>
        </p:nvSpPr>
        <p:spPr>
          <a:xfrm>
            <a:off x="543560" y="57401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163" name="Rounded Rectangle 162"/>
          <p:cNvSpPr/>
          <p:nvPr/>
        </p:nvSpPr>
        <p:spPr>
          <a:xfrm>
            <a:off x="543560" y="55369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543560" y="59433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165" name="Rounded Rectangle 164"/>
          <p:cNvSpPr/>
          <p:nvPr/>
        </p:nvSpPr>
        <p:spPr>
          <a:xfrm>
            <a:off x="1016635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166" name="Rounded Rectangle 165"/>
          <p:cNvSpPr/>
          <p:nvPr/>
        </p:nvSpPr>
        <p:spPr>
          <a:xfrm>
            <a:off x="1016635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167" name="Rounded Rectangle 166"/>
          <p:cNvSpPr/>
          <p:nvPr/>
        </p:nvSpPr>
        <p:spPr>
          <a:xfrm>
            <a:off x="1016635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168" name="Rounded Rectangle 167"/>
          <p:cNvSpPr/>
          <p:nvPr/>
        </p:nvSpPr>
        <p:spPr>
          <a:xfrm>
            <a:off x="1016635" y="59338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169" name="Rounded Rectangle 168"/>
          <p:cNvSpPr/>
          <p:nvPr/>
        </p:nvSpPr>
        <p:spPr>
          <a:xfrm>
            <a:off x="1457960" y="530923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170" name="Rounded Rectangle 169"/>
          <p:cNvSpPr/>
          <p:nvPr/>
        </p:nvSpPr>
        <p:spPr>
          <a:xfrm>
            <a:off x="1457960" y="57210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457960" y="55178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172" name="Rounded Rectangle 171"/>
          <p:cNvSpPr/>
          <p:nvPr/>
        </p:nvSpPr>
        <p:spPr>
          <a:xfrm>
            <a:off x="1457960" y="59242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1886585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174" name="Rounded Rectangle 173"/>
          <p:cNvSpPr/>
          <p:nvPr/>
        </p:nvSpPr>
        <p:spPr>
          <a:xfrm>
            <a:off x="1886585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175" name="Rounded Rectangle 174"/>
          <p:cNvSpPr/>
          <p:nvPr/>
        </p:nvSpPr>
        <p:spPr>
          <a:xfrm>
            <a:off x="1886585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176" name="Rounded Rectangle 175"/>
          <p:cNvSpPr/>
          <p:nvPr/>
        </p:nvSpPr>
        <p:spPr>
          <a:xfrm>
            <a:off x="1886585" y="59338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23146" y="5301526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178" name="Rounded Rectangle 177"/>
          <p:cNvSpPr/>
          <p:nvPr/>
        </p:nvSpPr>
        <p:spPr>
          <a:xfrm>
            <a:off x="2323146" y="571336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179" name="Rounded Rectangle 178"/>
          <p:cNvSpPr/>
          <p:nvPr/>
        </p:nvSpPr>
        <p:spPr>
          <a:xfrm>
            <a:off x="2323146" y="551016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180" name="Rounded Rectangle 179"/>
          <p:cNvSpPr/>
          <p:nvPr/>
        </p:nvSpPr>
        <p:spPr>
          <a:xfrm>
            <a:off x="2323146" y="591656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181" name="Rounded Rectangle 180"/>
          <p:cNvSpPr/>
          <p:nvPr/>
        </p:nvSpPr>
        <p:spPr>
          <a:xfrm>
            <a:off x="2751771" y="5311051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182" name="Rounded Rectangle 181"/>
          <p:cNvSpPr/>
          <p:nvPr/>
        </p:nvSpPr>
        <p:spPr>
          <a:xfrm>
            <a:off x="2751771" y="572289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183" name="Rounded Rectangle 182"/>
          <p:cNvSpPr/>
          <p:nvPr/>
        </p:nvSpPr>
        <p:spPr>
          <a:xfrm>
            <a:off x="2751771" y="551969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184" name="Rounded Rectangle 183"/>
          <p:cNvSpPr/>
          <p:nvPr/>
        </p:nvSpPr>
        <p:spPr>
          <a:xfrm>
            <a:off x="2751771" y="592609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185" name="Rounded Rectangle 184"/>
          <p:cNvSpPr/>
          <p:nvPr/>
        </p:nvSpPr>
        <p:spPr>
          <a:xfrm>
            <a:off x="4806950" y="2944768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2</a:t>
            </a:r>
            <a:endParaRPr lang="sr-Cyrl-RS" sz="1600" dirty="0"/>
          </a:p>
        </p:txBody>
      </p:sp>
      <p:sp>
        <p:nvSpPr>
          <p:cNvPr id="186" name="Rounded Rectangle 185"/>
          <p:cNvSpPr/>
          <p:nvPr/>
        </p:nvSpPr>
        <p:spPr>
          <a:xfrm>
            <a:off x="4806950" y="33357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87" name="Rounded Rectangle 186"/>
          <p:cNvSpPr/>
          <p:nvPr/>
        </p:nvSpPr>
        <p:spPr>
          <a:xfrm>
            <a:off x="4806950" y="31325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4806950" y="35389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89" name="Rounded Rectangle 188"/>
          <p:cNvSpPr/>
          <p:nvPr/>
        </p:nvSpPr>
        <p:spPr>
          <a:xfrm>
            <a:off x="3952875" y="4145372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3</a:t>
            </a:r>
            <a:endParaRPr lang="sr-Cyrl-RS" sz="1600" dirty="0"/>
          </a:p>
        </p:txBody>
      </p:sp>
      <p:sp>
        <p:nvSpPr>
          <p:cNvPr id="190" name="Rounded Rectangle 189"/>
          <p:cNvSpPr/>
          <p:nvPr/>
        </p:nvSpPr>
        <p:spPr>
          <a:xfrm>
            <a:off x="3952875" y="45363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191" name="Rounded Rectangle 190"/>
          <p:cNvSpPr/>
          <p:nvPr/>
        </p:nvSpPr>
        <p:spPr>
          <a:xfrm>
            <a:off x="3952875" y="43331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192" name="Rounded Rectangle 191"/>
          <p:cNvSpPr/>
          <p:nvPr/>
        </p:nvSpPr>
        <p:spPr>
          <a:xfrm>
            <a:off x="3952875" y="47395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93" name="Rounded Rectangle 192"/>
          <p:cNvSpPr/>
          <p:nvPr/>
        </p:nvSpPr>
        <p:spPr>
          <a:xfrm>
            <a:off x="4806950" y="4153084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3</a:t>
            </a:r>
            <a:endParaRPr lang="sr-Cyrl-RS" sz="1600" dirty="0"/>
          </a:p>
        </p:txBody>
      </p:sp>
      <p:sp>
        <p:nvSpPr>
          <p:cNvPr id="194" name="Rounded Rectangle 193"/>
          <p:cNvSpPr/>
          <p:nvPr/>
        </p:nvSpPr>
        <p:spPr>
          <a:xfrm>
            <a:off x="4806950" y="45440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195" name="Rounded Rectangle 194"/>
          <p:cNvSpPr/>
          <p:nvPr/>
        </p:nvSpPr>
        <p:spPr>
          <a:xfrm>
            <a:off x="4806950" y="43408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196" name="Rounded Rectangle 195"/>
          <p:cNvSpPr/>
          <p:nvPr/>
        </p:nvSpPr>
        <p:spPr>
          <a:xfrm>
            <a:off x="4806950" y="47472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197" name="Rounded Rectangle 196"/>
          <p:cNvSpPr/>
          <p:nvPr/>
        </p:nvSpPr>
        <p:spPr>
          <a:xfrm>
            <a:off x="5641817" y="4153084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3</a:t>
            </a:r>
            <a:endParaRPr lang="sr-Cyrl-RS" sz="1600" dirty="0"/>
          </a:p>
        </p:txBody>
      </p:sp>
      <p:sp>
        <p:nvSpPr>
          <p:cNvPr id="198" name="Rounded Rectangle 197"/>
          <p:cNvSpPr/>
          <p:nvPr/>
        </p:nvSpPr>
        <p:spPr>
          <a:xfrm>
            <a:off x="5641817" y="45440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sr-Cyrl-RS" sz="1600" dirty="0"/>
          </a:p>
        </p:txBody>
      </p:sp>
      <p:sp>
        <p:nvSpPr>
          <p:cNvPr id="199" name="Rounded Rectangle 198"/>
          <p:cNvSpPr/>
          <p:nvPr/>
        </p:nvSpPr>
        <p:spPr>
          <a:xfrm>
            <a:off x="5641817" y="43408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00" name="Rounded Rectangle 199"/>
          <p:cNvSpPr/>
          <p:nvPr/>
        </p:nvSpPr>
        <p:spPr>
          <a:xfrm>
            <a:off x="5641817" y="47472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01" name="Rounded Rectangle 200"/>
          <p:cNvSpPr/>
          <p:nvPr/>
        </p:nvSpPr>
        <p:spPr>
          <a:xfrm>
            <a:off x="3639185" y="532828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02" name="Rounded Rectangle 201"/>
          <p:cNvSpPr/>
          <p:nvPr/>
        </p:nvSpPr>
        <p:spPr>
          <a:xfrm>
            <a:off x="3639185" y="57401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203" name="Rounded Rectangle 202"/>
          <p:cNvSpPr/>
          <p:nvPr/>
        </p:nvSpPr>
        <p:spPr>
          <a:xfrm>
            <a:off x="3639185" y="55369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05" name="Rounded Rectangle 204"/>
          <p:cNvSpPr/>
          <p:nvPr/>
        </p:nvSpPr>
        <p:spPr>
          <a:xfrm>
            <a:off x="4112260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06" name="Rounded Rectangle 205"/>
          <p:cNvSpPr/>
          <p:nvPr/>
        </p:nvSpPr>
        <p:spPr>
          <a:xfrm>
            <a:off x="4112260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207" name="Rounded Rectangle 206"/>
          <p:cNvSpPr/>
          <p:nvPr/>
        </p:nvSpPr>
        <p:spPr>
          <a:xfrm>
            <a:off x="4112260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09" name="Rounded Rectangle 208"/>
          <p:cNvSpPr/>
          <p:nvPr/>
        </p:nvSpPr>
        <p:spPr>
          <a:xfrm>
            <a:off x="4553585" y="530923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10" name="Rounded Rectangle 209"/>
          <p:cNvSpPr/>
          <p:nvPr/>
        </p:nvSpPr>
        <p:spPr>
          <a:xfrm>
            <a:off x="4553585" y="57210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11" name="Rounded Rectangle 210"/>
          <p:cNvSpPr/>
          <p:nvPr/>
        </p:nvSpPr>
        <p:spPr>
          <a:xfrm>
            <a:off x="4553585" y="55178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13" name="Rounded Rectangle 212"/>
          <p:cNvSpPr/>
          <p:nvPr/>
        </p:nvSpPr>
        <p:spPr>
          <a:xfrm>
            <a:off x="4982210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14" name="Rounded Rectangle 213"/>
          <p:cNvSpPr/>
          <p:nvPr/>
        </p:nvSpPr>
        <p:spPr>
          <a:xfrm>
            <a:off x="4982210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15" name="Rounded Rectangle 214"/>
          <p:cNvSpPr/>
          <p:nvPr/>
        </p:nvSpPr>
        <p:spPr>
          <a:xfrm>
            <a:off x="4982210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217" name="Rounded Rectangle 216"/>
          <p:cNvSpPr/>
          <p:nvPr/>
        </p:nvSpPr>
        <p:spPr>
          <a:xfrm>
            <a:off x="5399564" y="530923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18" name="Rounded Rectangle 217"/>
          <p:cNvSpPr/>
          <p:nvPr/>
        </p:nvSpPr>
        <p:spPr>
          <a:xfrm>
            <a:off x="5399564" y="57210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19" name="Rounded Rectangle 218"/>
          <p:cNvSpPr/>
          <p:nvPr/>
        </p:nvSpPr>
        <p:spPr>
          <a:xfrm>
            <a:off x="5399564" y="55178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221" name="Rounded Rectangle 220"/>
          <p:cNvSpPr/>
          <p:nvPr/>
        </p:nvSpPr>
        <p:spPr>
          <a:xfrm>
            <a:off x="5828189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22" name="Rounded Rectangle 221"/>
          <p:cNvSpPr/>
          <p:nvPr/>
        </p:nvSpPr>
        <p:spPr>
          <a:xfrm>
            <a:off x="5828189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23" name="Rounded Rectangle 222"/>
          <p:cNvSpPr/>
          <p:nvPr/>
        </p:nvSpPr>
        <p:spPr>
          <a:xfrm>
            <a:off x="5828189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225" name="Rounded Rectangle 224"/>
          <p:cNvSpPr/>
          <p:nvPr/>
        </p:nvSpPr>
        <p:spPr>
          <a:xfrm>
            <a:off x="7807325" y="2944768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2</a:t>
            </a:r>
            <a:endParaRPr lang="sr-Cyrl-RS" sz="1600" dirty="0"/>
          </a:p>
        </p:txBody>
      </p:sp>
      <p:sp>
        <p:nvSpPr>
          <p:cNvPr id="226" name="Rounded Rectangle 225"/>
          <p:cNvSpPr/>
          <p:nvPr/>
        </p:nvSpPr>
        <p:spPr>
          <a:xfrm>
            <a:off x="7807325" y="33357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27" name="Rounded Rectangle 226"/>
          <p:cNvSpPr/>
          <p:nvPr/>
        </p:nvSpPr>
        <p:spPr>
          <a:xfrm>
            <a:off x="7807325" y="31325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28" name="Rounded Rectangle 227"/>
          <p:cNvSpPr/>
          <p:nvPr/>
        </p:nvSpPr>
        <p:spPr>
          <a:xfrm>
            <a:off x="7807325" y="35389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29" name="Rounded Rectangle 228"/>
          <p:cNvSpPr/>
          <p:nvPr/>
        </p:nvSpPr>
        <p:spPr>
          <a:xfrm>
            <a:off x="6953250" y="4145372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3</a:t>
            </a:r>
            <a:endParaRPr lang="sr-Cyrl-RS" sz="1600" dirty="0"/>
          </a:p>
        </p:txBody>
      </p:sp>
      <p:sp>
        <p:nvSpPr>
          <p:cNvPr id="230" name="Rounded Rectangle 229"/>
          <p:cNvSpPr/>
          <p:nvPr/>
        </p:nvSpPr>
        <p:spPr>
          <a:xfrm>
            <a:off x="6953250" y="45363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231" name="Rounded Rectangle 230"/>
          <p:cNvSpPr/>
          <p:nvPr/>
        </p:nvSpPr>
        <p:spPr>
          <a:xfrm>
            <a:off x="6953250" y="43331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32" name="Rounded Rectangle 231"/>
          <p:cNvSpPr/>
          <p:nvPr/>
        </p:nvSpPr>
        <p:spPr>
          <a:xfrm>
            <a:off x="6953250" y="47395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33" name="Rounded Rectangle 232"/>
          <p:cNvSpPr/>
          <p:nvPr/>
        </p:nvSpPr>
        <p:spPr>
          <a:xfrm>
            <a:off x="7807325" y="4153084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3</a:t>
            </a:r>
            <a:endParaRPr lang="sr-Cyrl-RS" sz="1600" dirty="0"/>
          </a:p>
        </p:txBody>
      </p:sp>
      <p:sp>
        <p:nvSpPr>
          <p:cNvPr id="234" name="Rounded Rectangle 233"/>
          <p:cNvSpPr/>
          <p:nvPr/>
        </p:nvSpPr>
        <p:spPr>
          <a:xfrm>
            <a:off x="7807325" y="45440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35" name="Rounded Rectangle 234"/>
          <p:cNvSpPr/>
          <p:nvPr/>
        </p:nvSpPr>
        <p:spPr>
          <a:xfrm>
            <a:off x="7807325" y="43408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36" name="Rounded Rectangle 235"/>
          <p:cNvSpPr/>
          <p:nvPr/>
        </p:nvSpPr>
        <p:spPr>
          <a:xfrm>
            <a:off x="7807325" y="47472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37" name="Rounded Rectangle 236"/>
          <p:cNvSpPr/>
          <p:nvPr/>
        </p:nvSpPr>
        <p:spPr>
          <a:xfrm>
            <a:off x="8642192" y="4143197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3</a:t>
            </a:r>
            <a:endParaRPr lang="sr-Cyrl-RS" sz="1600" dirty="0"/>
          </a:p>
        </p:txBody>
      </p:sp>
      <p:sp>
        <p:nvSpPr>
          <p:cNvPr id="238" name="Rounded Rectangle 237"/>
          <p:cNvSpPr/>
          <p:nvPr/>
        </p:nvSpPr>
        <p:spPr>
          <a:xfrm>
            <a:off x="8642192" y="4534176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sr-Cyrl-RS" sz="1600" dirty="0"/>
          </a:p>
        </p:txBody>
      </p:sp>
      <p:sp>
        <p:nvSpPr>
          <p:cNvPr id="239" name="Rounded Rectangle 238"/>
          <p:cNvSpPr/>
          <p:nvPr/>
        </p:nvSpPr>
        <p:spPr>
          <a:xfrm>
            <a:off x="8642192" y="4330976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40" name="Rounded Rectangle 239"/>
          <p:cNvSpPr/>
          <p:nvPr/>
        </p:nvSpPr>
        <p:spPr>
          <a:xfrm>
            <a:off x="8642192" y="4737376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41" name="Rounded Rectangle 240"/>
          <p:cNvSpPr/>
          <p:nvPr/>
        </p:nvSpPr>
        <p:spPr>
          <a:xfrm>
            <a:off x="6639560" y="532828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42" name="Rounded Rectangle 241"/>
          <p:cNvSpPr/>
          <p:nvPr/>
        </p:nvSpPr>
        <p:spPr>
          <a:xfrm>
            <a:off x="6639560" y="57401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243" name="Rounded Rectangle 242"/>
          <p:cNvSpPr/>
          <p:nvPr/>
        </p:nvSpPr>
        <p:spPr>
          <a:xfrm>
            <a:off x="6639560" y="55369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45" name="Rounded Rectangle 244"/>
          <p:cNvSpPr/>
          <p:nvPr/>
        </p:nvSpPr>
        <p:spPr>
          <a:xfrm>
            <a:off x="7112635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46" name="Rounded Rectangle 245"/>
          <p:cNvSpPr/>
          <p:nvPr/>
        </p:nvSpPr>
        <p:spPr>
          <a:xfrm>
            <a:off x="7112635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247" name="Rounded Rectangle 246"/>
          <p:cNvSpPr/>
          <p:nvPr/>
        </p:nvSpPr>
        <p:spPr>
          <a:xfrm>
            <a:off x="7112635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49" name="Rounded Rectangle 248"/>
          <p:cNvSpPr/>
          <p:nvPr/>
        </p:nvSpPr>
        <p:spPr>
          <a:xfrm>
            <a:off x="7553960" y="530923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50" name="Rounded Rectangle 249"/>
          <p:cNvSpPr/>
          <p:nvPr/>
        </p:nvSpPr>
        <p:spPr>
          <a:xfrm>
            <a:off x="7553960" y="57210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51" name="Rounded Rectangle 250"/>
          <p:cNvSpPr/>
          <p:nvPr/>
        </p:nvSpPr>
        <p:spPr>
          <a:xfrm>
            <a:off x="7553960" y="55178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53" name="Rounded Rectangle 252"/>
          <p:cNvSpPr/>
          <p:nvPr/>
        </p:nvSpPr>
        <p:spPr>
          <a:xfrm>
            <a:off x="7982585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54" name="Rounded Rectangle 253"/>
          <p:cNvSpPr/>
          <p:nvPr/>
        </p:nvSpPr>
        <p:spPr>
          <a:xfrm>
            <a:off x="7982585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55" name="Rounded Rectangle 254"/>
          <p:cNvSpPr/>
          <p:nvPr/>
        </p:nvSpPr>
        <p:spPr>
          <a:xfrm>
            <a:off x="7982585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57" name="Rounded Rectangle 256"/>
          <p:cNvSpPr/>
          <p:nvPr/>
        </p:nvSpPr>
        <p:spPr>
          <a:xfrm>
            <a:off x="8399939" y="5299351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58" name="Rounded Rectangle 257"/>
          <p:cNvSpPr/>
          <p:nvPr/>
        </p:nvSpPr>
        <p:spPr>
          <a:xfrm>
            <a:off x="8399939" y="571119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sr-Cyrl-RS" sz="1600" dirty="0"/>
          </a:p>
        </p:txBody>
      </p:sp>
      <p:sp>
        <p:nvSpPr>
          <p:cNvPr id="259" name="Rounded Rectangle 258"/>
          <p:cNvSpPr/>
          <p:nvPr/>
        </p:nvSpPr>
        <p:spPr>
          <a:xfrm>
            <a:off x="8399939" y="550799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61" name="Rounded Rectangle 260"/>
          <p:cNvSpPr/>
          <p:nvPr/>
        </p:nvSpPr>
        <p:spPr>
          <a:xfrm>
            <a:off x="8828564" y="5308876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62" name="Rounded Rectangle 261"/>
          <p:cNvSpPr/>
          <p:nvPr/>
        </p:nvSpPr>
        <p:spPr>
          <a:xfrm>
            <a:off x="8828564" y="572071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sr-Cyrl-RS" sz="1600" dirty="0"/>
          </a:p>
        </p:txBody>
      </p:sp>
      <p:sp>
        <p:nvSpPr>
          <p:cNvPr id="263" name="Rounded Rectangle 262"/>
          <p:cNvSpPr/>
          <p:nvPr/>
        </p:nvSpPr>
        <p:spPr>
          <a:xfrm>
            <a:off x="8828564" y="551751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sr-Cyrl-RS" sz="1600" dirty="0"/>
          </a:p>
        </p:txBody>
      </p:sp>
      <p:sp>
        <p:nvSpPr>
          <p:cNvPr id="265" name="Rounded Rectangle 264"/>
          <p:cNvSpPr/>
          <p:nvPr/>
        </p:nvSpPr>
        <p:spPr>
          <a:xfrm>
            <a:off x="10902950" y="2944768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2</a:t>
            </a:r>
            <a:endParaRPr lang="sr-Cyrl-RS" sz="1600" dirty="0"/>
          </a:p>
        </p:txBody>
      </p:sp>
      <p:sp>
        <p:nvSpPr>
          <p:cNvPr id="266" name="Rounded Rectangle 265"/>
          <p:cNvSpPr/>
          <p:nvPr/>
        </p:nvSpPr>
        <p:spPr>
          <a:xfrm>
            <a:off x="10902950" y="33357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67" name="Rounded Rectangle 266"/>
          <p:cNvSpPr/>
          <p:nvPr/>
        </p:nvSpPr>
        <p:spPr>
          <a:xfrm>
            <a:off x="10902950" y="31325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sr-Cyrl-RS" sz="1600" dirty="0"/>
          </a:p>
        </p:txBody>
      </p:sp>
      <p:sp>
        <p:nvSpPr>
          <p:cNvPr id="268" name="Rounded Rectangle 267"/>
          <p:cNvSpPr/>
          <p:nvPr/>
        </p:nvSpPr>
        <p:spPr>
          <a:xfrm>
            <a:off x="10902950" y="3538947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69" name="Rounded Rectangle 268"/>
          <p:cNvSpPr/>
          <p:nvPr/>
        </p:nvSpPr>
        <p:spPr>
          <a:xfrm>
            <a:off x="10048875" y="4145372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3</a:t>
            </a:r>
            <a:endParaRPr lang="sr-Cyrl-RS" sz="1600" dirty="0"/>
          </a:p>
        </p:txBody>
      </p:sp>
      <p:sp>
        <p:nvSpPr>
          <p:cNvPr id="270" name="Rounded Rectangle 269"/>
          <p:cNvSpPr/>
          <p:nvPr/>
        </p:nvSpPr>
        <p:spPr>
          <a:xfrm>
            <a:off x="10048875" y="45363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0048875" y="43331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sr-Cyrl-RS" sz="1600" dirty="0"/>
          </a:p>
        </p:txBody>
      </p:sp>
      <p:sp>
        <p:nvSpPr>
          <p:cNvPr id="272" name="Rounded Rectangle 271"/>
          <p:cNvSpPr/>
          <p:nvPr/>
        </p:nvSpPr>
        <p:spPr>
          <a:xfrm>
            <a:off x="10048875" y="473955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73" name="Rounded Rectangle 272"/>
          <p:cNvSpPr/>
          <p:nvPr/>
        </p:nvSpPr>
        <p:spPr>
          <a:xfrm>
            <a:off x="10902950" y="4153084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3</a:t>
            </a:r>
            <a:endParaRPr lang="sr-Cyrl-RS" sz="1600" dirty="0"/>
          </a:p>
        </p:txBody>
      </p:sp>
      <p:sp>
        <p:nvSpPr>
          <p:cNvPr id="274" name="Rounded Rectangle 273"/>
          <p:cNvSpPr/>
          <p:nvPr/>
        </p:nvSpPr>
        <p:spPr>
          <a:xfrm>
            <a:off x="10902950" y="45440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75" name="Rounded Rectangle 274"/>
          <p:cNvSpPr/>
          <p:nvPr/>
        </p:nvSpPr>
        <p:spPr>
          <a:xfrm>
            <a:off x="10902950" y="43408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sr-Cyrl-RS" sz="1600" dirty="0"/>
          </a:p>
        </p:txBody>
      </p:sp>
      <p:sp>
        <p:nvSpPr>
          <p:cNvPr id="276" name="Rounded Rectangle 275"/>
          <p:cNvSpPr/>
          <p:nvPr/>
        </p:nvSpPr>
        <p:spPr>
          <a:xfrm>
            <a:off x="10902950" y="47472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77" name="Rounded Rectangle 276"/>
          <p:cNvSpPr/>
          <p:nvPr/>
        </p:nvSpPr>
        <p:spPr>
          <a:xfrm>
            <a:off x="11687099" y="4153084"/>
            <a:ext cx="209550" cy="203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3</a:t>
            </a:r>
            <a:endParaRPr lang="sr-Cyrl-RS" sz="1600" dirty="0"/>
          </a:p>
        </p:txBody>
      </p:sp>
      <p:sp>
        <p:nvSpPr>
          <p:cNvPr id="278" name="Rounded Rectangle 277"/>
          <p:cNvSpPr/>
          <p:nvPr/>
        </p:nvSpPr>
        <p:spPr>
          <a:xfrm>
            <a:off x="11687099" y="45440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sr-Cyrl-RS" sz="1600" dirty="0"/>
          </a:p>
        </p:txBody>
      </p:sp>
      <p:sp>
        <p:nvSpPr>
          <p:cNvPr id="279" name="Rounded Rectangle 278"/>
          <p:cNvSpPr/>
          <p:nvPr/>
        </p:nvSpPr>
        <p:spPr>
          <a:xfrm>
            <a:off x="11687099" y="43408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sr-Cyrl-RS" sz="1600" dirty="0"/>
          </a:p>
        </p:txBody>
      </p:sp>
      <p:sp>
        <p:nvSpPr>
          <p:cNvPr id="280" name="Rounded Rectangle 279"/>
          <p:cNvSpPr/>
          <p:nvPr/>
        </p:nvSpPr>
        <p:spPr>
          <a:xfrm>
            <a:off x="11687099" y="474726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</a:t>
            </a:r>
            <a:endParaRPr lang="sr-Cyrl-RS" sz="1600" dirty="0"/>
          </a:p>
        </p:txBody>
      </p:sp>
      <p:sp>
        <p:nvSpPr>
          <p:cNvPr id="281" name="Rounded Rectangle 280"/>
          <p:cNvSpPr/>
          <p:nvPr/>
        </p:nvSpPr>
        <p:spPr>
          <a:xfrm>
            <a:off x="9735185" y="532828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82" name="Rounded Rectangle 281"/>
          <p:cNvSpPr/>
          <p:nvPr/>
        </p:nvSpPr>
        <p:spPr>
          <a:xfrm>
            <a:off x="9735185" y="57401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283" name="Rounded Rectangle 282"/>
          <p:cNvSpPr/>
          <p:nvPr/>
        </p:nvSpPr>
        <p:spPr>
          <a:xfrm>
            <a:off x="9735185" y="55369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sr-Cyrl-RS" sz="1600" dirty="0"/>
          </a:p>
        </p:txBody>
      </p:sp>
      <p:sp>
        <p:nvSpPr>
          <p:cNvPr id="285" name="Rounded Rectangle 284"/>
          <p:cNvSpPr/>
          <p:nvPr/>
        </p:nvSpPr>
        <p:spPr>
          <a:xfrm>
            <a:off x="10208260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86" name="Rounded Rectangle 285"/>
          <p:cNvSpPr/>
          <p:nvPr/>
        </p:nvSpPr>
        <p:spPr>
          <a:xfrm>
            <a:off x="10208260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287" name="Rounded Rectangle 286"/>
          <p:cNvSpPr/>
          <p:nvPr/>
        </p:nvSpPr>
        <p:spPr>
          <a:xfrm>
            <a:off x="10208260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sr-Cyrl-RS" sz="1600" dirty="0"/>
          </a:p>
        </p:txBody>
      </p:sp>
      <p:sp>
        <p:nvSpPr>
          <p:cNvPr id="289" name="Rounded Rectangle 288"/>
          <p:cNvSpPr/>
          <p:nvPr/>
        </p:nvSpPr>
        <p:spPr>
          <a:xfrm>
            <a:off x="10649585" y="530923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90" name="Rounded Rectangle 289"/>
          <p:cNvSpPr/>
          <p:nvPr/>
        </p:nvSpPr>
        <p:spPr>
          <a:xfrm>
            <a:off x="10649585" y="57210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91" name="Rounded Rectangle 290"/>
          <p:cNvSpPr/>
          <p:nvPr/>
        </p:nvSpPr>
        <p:spPr>
          <a:xfrm>
            <a:off x="10649585" y="55178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sr-Cyrl-RS" sz="1600" dirty="0"/>
          </a:p>
        </p:txBody>
      </p:sp>
      <p:sp>
        <p:nvSpPr>
          <p:cNvPr id="293" name="Rounded Rectangle 292"/>
          <p:cNvSpPr/>
          <p:nvPr/>
        </p:nvSpPr>
        <p:spPr>
          <a:xfrm>
            <a:off x="11078210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94" name="Rounded Rectangle 293"/>
          <p:cNvSpPr/>
          <p:nvPr/>
        </p:nvSpPr>
        <p:spPr>
          <a:xfrm>
            <a:off x="11078210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295" name="Rounded Rectangle 294"/>
          <p:cNvSpPr/>
          <p:nvPr/>
        </p:nvSpPr>
        <p:spPr>
          <a:xfrm>
            <a:off x="11078210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sr-Cyrl-RS" sz="1600" dirty="0"/>
          </a:p>
        </p:txBody>
      </p:sp>
      <p:sp>
        <p:nvSpPr>
          <p:cNvPr id="297" name="Rounded Rectangle 296"/>
          <p:cNvSpPr/>
          <p:nvPr/>
        </p:nvSpPr>
        <p:spPr>
          <a:xfrm>
            <a:off x="11444846" y="5309238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298" name="Rounded Rectangle 297"/>
          <p:cNvSpPr/>
          <p:nvPr/>
        </p:nvSpPr>
        <p:spPr>
          <a:xfrm>
            <a:off x="11444846" y="57210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sr-Cyrl-RS" sz="1600" dirty="0"/>
          </a:p>
        </p:txBody>
      </p:sp>
      <p:sp>
        <p:nvSpPr>
          <p:cNvPr id="299" name="Rounded Rectangle 298"/>
          <p:cNvSpPr/>
          <p:nvPr/>
        </p:nvSpPr>
        <p:spPr>
          <a:xfrm>
            <a:off x="11444846" y="55178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  <a:endParaRPr lang="sr-Cyrl-RS" sz="1600" dirty="0"/>
          </a:p>
        </p:txBody>
      </p:sp>
      <p:sp>
        <p:nvSpPr>
          <p:cNvPr id="301" name="Rounded Rectangle 300"/>
          <p:cNvSpPr/>
          <p:nvPr/>
        </p:nvSpPr>
        <p:spPr>
          <a:xfrm>
            <a:off x="11873471" y="5318763"/>
            <a:ext cx="219075" cy="2086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4</a:t>
            </a:r>
            <a:endParaRPr lang="sr-Cyrl-RS" sz="1600" dirty="0"/>
          </a:p>
        </p:txBody>
      </p:sp>
      <p:sp>
        <p:nvSpPr>
          <p:cNvPr id="302" name="Rounded Rectangle 301"/>
          <p:cNvSpPr/>
          <p:nvPr/>
        </p:nvSpPr>
        <p:spPr>
          <a:xfrm>
            <a:off x="11873471" y="57306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sr-Cyrl-RS" sz="1600" dirty="0"/>
          </a:p>
        </p:txBody>
      </p:sp>
      <p:sp>
        <p:nvSpPr>
          <p:cNvPr id="303" name="Rounded Rectangle 302"/>
          <p:cNvSpPr/>
          <p:nvPr/>
        </p:nvSpPr>
        <p:spPr>
          <a:xfrm>
            <a:off x="11873471" y="55274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sr-Cyrl-RS" sz="1600" dirty="0"/>
          </a:p>
        </p:txBody>
      </p:sp>
      <p:sp>
        <p:nvSpPr>
          <p:cNvPr id="305" name="Rounded Rectangle 304"/>
          <p:cNvSpPr/>
          <p:nvPr/>
        </p:nvSpPr>
        <p:spPr>
          <a:xfrm>
            <a:off x="3638392" y="594333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306" name="Rounded Rectangle 305"/>
          <p:cNvSpPr/>
          <p:nvPr/>
        </p:nvSpPr>
        <p:spPr>
          <a:xfrm>
            <a:off x="4111467" y="59338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307" name="Rounded Rectangle 306"/>
          <p:cNvSpPr/>
          <p:nvPr/>
        </p:nvSpPr>
        <p:spPr>
          <a:xfrm>
            <a:off x="4552792" y="59242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308" name="Rounded Rectangle 307"/>
          <p:cNvSpPr/>
          <p:nvPr/>
        </p:nvSpPr>
        <p:spPr>
          <a:xfrm>
            <a:off x="4981417" y="59338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309" name="Rounded Rectangle 308"/>
          <p:cNvSpPr/>
          <p:nvPr/>
        </p:nvSpPr>
        <p:spPr>
          <a:xfrm>
            <a:off x="5398771" y="592428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310" name="Rounded Rectangle 309"/>
          <p:cNvSpPr/>
          <p:nvPr/>
        </p:nvSpPr>
        <p:spPr>
          <a:xfrm>
            <a:off x="5827396" y="593380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311" name="Rounded Rectangle 310"/>
          <p:cNvSpPr/>
          <p:nvPr/>
        </p:nvSpPr>
        <p:spPr>
          <a:xfrm>
            <a:off x="6639560" y="595249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312" name="Rounded Rectangle 311"/>
          <p:cNvSpPr/>
          <p:nvPr/>
        </p:nvSpPr>
        <p:spPr>
          <a:xfrm>
            <a:off x="7112635" y="594296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313" name="Rounded Rectangle 312"/>
          <p:cNvSpPr/>
          <p:nvPr/>
        </p:nvSpPr>
        <p:spPr>
          <a:xfrm>
            <a:off x="7553960" y="5933443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314" name="Rounded Rectangle 313"/>
          <p:cNvSpPr/>
          <p:nvPr/>
        </p:nvSpPr>
        <p:spPr>
          <a:xfrm>
            <a:off x="7982585" y="5942968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315" name="Rounded Rectangle 314"/>
          <p:cNvSpPr/>
          <p:nvPr/>
        </p:nvSpPr>
        <p:spPr>
          <a:xfrm>
            <a:off x="8399939" y="5923556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316" name="Rounded Rectangle 315"/>
          <p:cNvSpPr/>
          <p:nvPr/>
        </p:nvSpPr>
        <p:spPr>
          <a:xfrm>
            <a:off x="8828564" y="5933081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sp>
        <p:nvSpPr>
          <p:cNvPr id="317" name="Rounded Rectangle 316"/>
          <p:cNvSpPr/>
          <p:nvPr/>
        </p:nvSpPr>
        <p:spPr>
          <a:xfrm>
            <a:off x="9731059" y="595195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sr-Cyrl-RS" sz="1600" dirty="0"/>
          </a:p>
        </p:txBody>
      </p:sp>
      <p:sp>
        <p:nvSpPr>
          <p:cNvPr id="318" name="Rounded Rectangle 317"/>
          <p:cNvSpPr/>
          <p:nvPr/>
        </p:nvSpPr>
        <p:spPr>
          <a:xfrm>
            <a:off x="10204134" y="594242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319" name="Rounded Rectangle 318"/>
          <p:cNvSpPr/>
          <p:nvPr/>
        </p:nvSpPr>
        <p:spPr>
          <a:xfrm>
            <a:off x="10645459" y="593290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320" name="Rounded Rectangle 319"/>
          <p:cNvSpPr/>
          <p:nvPr/>
        </p:nvSpPr>
        <p:spPr>
          <a:xfrm>
            <a:off x="11074084" y="594242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sr-Cyrl-RS" sz="1600" dirty="0"/>
          </a:p>
        </p:txBody>
      </p:sp>
      <p:sp>
        <p:nvSpPr>
          <p:cNvPr id="321" name="Rounded Rectangle 320"/>
          <p:cNvSpPr/>
          <p:nvPr/>
        </p:nvSpPr>
        <p:spPr>
          <a:xfrm>
            <a:off x="11440720" y="5932900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sr-Cyrl-RS" sz="1600" dirty="0"/>
          </a:p>
        </p:txBody>
      </p:sp>
      <p:sp>
        <p:nvSpPr>
          <p:cNvPr id="322" name="Rounded Rectangle 321"/>
          <p:cNvSpPr/>
          <p:nvPr/>
        </p:nvSpPr>
        <p:spPr>
          <a:xfrm>
            <a:off x="11869345" y="5942425"/>
            <a:ext cx="209550" cy="20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sr-Cyrl-RS" sz="1600" dirty="0"/>
          </a:p>
        </p:txBody>
      </p:sp>
      <p:cxnSp>
        <p:nvCxnSpPr>
          <p:cNvPr id="377" name="Straight Arrow Connector 376"/>
          <p:cNvCxnSpPr>
            <a:stCxn id="152" idx="2"/>
            <a:endCxn id="161" idx="0"/>
          </p:cNvCxnSpPr>
          <p:nvPr/>
        </p:nvCxnSpPr>
        <p:spPr>
          <a:xfrm flipH="1">
            <a:off x="653098" y="4942751"/>
            <a:ext cx="308927" cy="385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52" idx="2"/>
            <a:endCxn id="165" idx="0"/>
          </p:cNvCxnSpPr>
          <p:nvPr/>
        </p:nvCxnSpPr>
        <p:spPr>
          <a:xfrm>
            <a:off x="962025" y="4942751"/>
            <a:ext cx="164148" cy="37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156" idx="2"/>
            <a:endCxn id="169" idx="0"/>
          </p:cNvCxnSpPr>
          <p:nvPr/>
        </p:nvCxnSpPr>
        <p:spPr>
          <a:xfrm flipH="1">
            <a:off x="1567498" y="4950463"/>
            <a:ext cx="248602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/>
          <p:nvPr/>
        </p:nvCxnSpPr>
        <p:spPr>
          <a:xfrm>
            <a:off x="1826576" y="4951369"/>
            <a:ext cx="180023" cy="36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160" idx="2"/>
            <a:endCxn id="177" idx="0"/>
          </p:cNvCxnSpPr>
          <p:nvPr/>
        </p:nvCxnSpPr>
        <p:spPr>
          <a:xfrm flipH="1">
            <a:off x="2432684" y="4942751"/>
            <a:ext cx="237490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>
            <a:stCxn id="160" idx="2"/>
            <a:endCxn id="181" idx="0"/>
          </p:cNvCxnSpPr>
          <p:nvPr/>
        </p:nvCxnSpPr>
        <p:spPr>
          <a:xfrm>
            <a:off x="2670174" y="4942751"/>
            <a:ext cx="191135" cy="36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192" idx="2"/>
            <a:endCxn id="201" idx="0"/>
          </p:cNvCxnSpPr>
          <p:nvPr/>
        </p:nvCxnSpPr>
        <p:spPr>
          <a:xfrm flipH="1">
            <a:off x="3748723" y="4942751"/>
            <a:ext cx="308927" cy="385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>
            <a:stCxn id="192" idx="2"/>
            <a:endCxn id="205" idx="0"/>
          </p:cNvCxnSpPr>
          <p:nvPr/>
        </p:nvCxnSpPr>
        <p:spPr>
          <a:xfrm>
            <a:off x="4057650" y="4942751"/>
            <a:ext cx="164148" cy="37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196" idx="2"/>
            <a:endCxn id="209" idx="0"/>
          </p:cNvCxnSpPr>
          <p:nvPr/>
        </p:nvCxnSpPr>
        <p:spPr>
          <a:xfrm flipH="1">
            <a:off x="4663123" y="4950463"/>
            <a:ext cx="248602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stCxn id="196" idx="2"/>
            <a:endCxn id="213" idx="0"/>
          </p:cNvCxnSpPr>
          <p:nvPr/>
        </p:nvCxnSpPr>
        <p:spPr>
          <a:xfrm>
            <a:off x="4911725" y="4950463"/>
            <a:ext cx="180023" cy="36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>
            <a:stCxn id="200" idx="2"/>
            <a:endCxn id="217" idx="0"/>
          </p:cNvCxnSpPr>
          <p:nvPr/>
        </p:nvCxnSpPr>
        <p:spPr>
          <a:xfrm flipH="1">
            <a:off x="5509102" y="4950463"/>
            <a:ext cx="237490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stCxn id="200" idx="2"/>
            <a:endCxn id="221" idx="0"/>
          </p:cNvCxnSpPr>
          <p:nvPr/>
        </p:nvCxnSpPr>
        <p:spPr>
          <a:xfrm>
            <a:off x="5746592" y="4950463"/>
            <a:ext cx="191135" cy="36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/>
          <p:nvPr/>
        </p:nvCxnSpPr>
        <p:spPr>
          <a:xfrm>
            <a:off x="11020109" y="3749679"/>
            <a:ext cx="0" cy="41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/>
          <p:nvPr/>
        </p:nvCxnSpPr>
        <p:spPr>
          <a:xfrm>
            <a:off x="11008920" y="3756391"/>
            <a:ext cx="784149" cy="41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232" idx="2"/>
            <a:endCxn id="241" idx="0"/>
          </p:cNvCxnSpPr>
          <p:nvPr/>
        </p:nvCxnSpPr>
        <p:spPr>
          <a:xfrm flipH="1">
            <a:off x="6749098" y="4942751"/>
            <a:ext cx="308927" cy="385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232" idx="2"/>
            <a:endCxn id="245" idx="0"/>
          </p:cNvCxnSpPr>
          <p:nvPr/>
        </p:nvCxnSpPr>
        <p:spPr>
          <a:xfrm>
            <a:off x="7058025" y="4942751"/>
            <a:ext cx="164148" cy="37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236" idx="2"/>
            <a:endCxn id="249" idx="0"/>
          </p:cNvCxnSpPr>
          <p:nvPr/>
        </p:nvCxnSpPr>
        <p:spPr>
          <a:xfrm flipH="1">
            <a:off x="7663498" y="4950463"/>
            <a:ext cx="248602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236" idx="2"/>
            <a:endCxn id="253" idx="0"/>
          </p:cNvCxnSpPr>
          <p:nvPr/>
        </p:nvCxnSpPr>
        <p:spPr>
          <a:xfrm>
            <a:off x="7912100" y="4950463"/>
            <a:ext cx="180023" cy="36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stCxn id="240" idx="2"/>
            <a:endCxn id="257" idx="0"/>
          </p:cNvCxnSpPr>
          <p:nvPr/>
        </p:nvCxnSpPr>
        <p:spPr>
          <a:xfrm flipH="1">
            <a:off x="8509477" y="4940576"/>
            <a:ext cx="237490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240" idx="2"/>
            <a:endCxn id="261" idx="0"/>
          </p:cNvCxnSpPr>
          <p:nvPr/>
        </p:nvCxnSpPr>
        <p:spPr>
          <a:xfrm>
            <a:off x="8746967" y="4940576"/>
            <a:ext cx="191135" cy="36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>
            <a:stCxn id="272" idx="2"/>
            <a:endCxn id="281" idx="0"/>
          </p:cNvCxnSpPr>
          <p:nvPr/>
        </p:nvCxnSpPr>
        <p:spPr>
          <a:xfrm flipH="1">
            <a:off x="9844723" y="4942751"/>
            <a:ext cx="308927" cy="385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>
            <a:stCxn id="272" idx="2"/>
            <a:endCxn id="285" idx="0"/>
          </p:cNvCxnSpPr>
          <p:nvPr/>
        </p:nvCxnSpPr>
        <p:spPr>
          <a:xfrm>
            <a:off x="10153650" y="4942751"/>
            <a:ext cx="164148" cy="37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>
            <a:stCxn id="276" idx="2"/>
            <a:endCxn id="289" idx="0"/>
          </p:cNvCxnSpPr>
          <p:nvPr/>
        </p:nvCxnSpPr>
        <p:spPr>
          <a:xfrm flipH="1">
            <a:off x="10759123" y="4950463"/>
            <a:ext cx="248602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>
            <a:stCxn id="276" idx="2"/>
            <a:endCxn id="293" idx="0"/>
          </p:cNvCxnSpPr>
          <p:nvPr/>
        </p:nvCxnSpPr>
        <p:spPr>
          <a:xfrm>
            <a:off x="11007725" y="4950463"/>
            <a:ext cx="180023" cy="36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stCxn id="280" idx="2"/>
            <a:endCxn id="297" idx="0"/>
          </p:cNvCxnSpPr>
          <p:nvPr/>
        </p:nvCxnSpPr>
        <p:spPr>
          <a:xfrm flipH="1">
            <a:off x="11554384" y="4950463"/>
            <a:ext cx="237490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>
            <a:stCxn id="280" idx="2"/>
            <a:endCxn id="301" idx="0"/>
          </p:cNvCxnSpPr>
          <p:nvPr/>
        </p:nvCxnSpPr>
        <p:spPr>
          <a:xfrm>
            <a:off x="11791874" y="4950463"/>
            <a:ext cx="191135" cy="368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/>
          <p:nvPr/>
        </p:nvCxnSpPr>
        <p:spPr>
          <a:xfrm flipH="1">
            <a:off x="1803716" y="2548528"/>
            <a:ext cx="4467225" cy="39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 flipH="1">
            <a:off x="955675" y="3753536"/>
            <a:ext cx="854075" cy="403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/>
          <p:nvPr/>
        </p:nvCxnSpPr>
        <p:spPr>
          <a:xfrm>
            <a:off x="1816100" y="3732260"/>
            <a:ext cx="0" cy="41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/>
          <p:nvPr/>
        </p:nvCxnSpPr>
        <p:spPr>
          <a:xfrm>
            <a:off x="1833525" y="3741333"/>
            <a:ext cx="854074" cy="403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 flipH="1">
            <a:off x="4055449" y="3764103"/>
            <a:ext cx="854075" cy="403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/>
          <p:nvPr/>
        </p:nvCxnSpPr>
        <p:spPr>
          <a:xfrm>
            <a:off x="4911725" y="3749679"/>
            <a:ext cx="0" cy="41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4932562" y="3753536"/>
            <a:ext cx="834867" cy="41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/>
          <p:nvPr/>
        </p:nvCxnSpPr>
        <p:spPr>
          <a:xfrm flipH="1">
            <a:off x="7062357" y="3761559"/>
            <a:ext cx="854075" cy="403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/>
          <p:nvPr/>
        </p:nvCxnSpPr>
        <p:spPr>
          <a:xfrm>
            <a:off x="7924484" y="3763238"/>
            <a:ext cx="0" cy="41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/>
          <p:nvPr/>
        </p:nvCxnSpPr>
        <p:spPr>
          <a:xfrm>
            <a:off x="7934881" y="3761559"/>
            <a:ext cx="834867" cy="40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/>
          <p:nvPr/>
        </p:nvCxnSpPr>
        <p:spPr>
          <a:xfrm flipH="1">
            <a:off x="10158056" y="3743147"/>
            <a:ext cx="854075" cy="403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/>
          <p:nvPr/>
        </p:nvCxnSpPr>
        <p:spPr>
          <a:xfrm flipH="1">
            <a:off x="4911725" y="2538933"/>
            <a:ext cx="1371600" cy="39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/>
          <p:nvPr/>
        </p:nvCxnSpPr>
        <p:spPr>
          <a:xfrm>
            <a:off x="6308093" y="2539230"/>
            <a:ext cx="4724400" cy="39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>
            <a:off x="6308093" y="2548528"/>
            <a:ext cx="1628775" cy="39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365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5" grpId="0" animBg="1"/>
      <p:bldP spid="206" grpId="0" animBg="1"/>
      <p:bldP spid="207" grpId="0" animBg="1"/>
      <p:bldP spid="209" grpId="0" animBg="1"/>
      <p:bldP spid="210" grpId="0" animBg="1"/>
      <p:bldP spid="211" grpId="0" animBg="1"/>
      <p:bldP spid="213" grpId="0" animBg="1"/>
      <p:bldP spid="214" grpId="0" animBg="1"/>
      <p:bldP spid="215" grpId="0" animBg="1"/>
      <p:bldP spid="217" grpId="0" animBg="1"/>
      <p:bldP spid="218" grpId="0" animBg="1"/>
      <p:bldP spid="219" grpId="0" animBg="1"/>
      <p:bldP spid="221" grpId="0" animBg="1"/>
      <p:bldP spid="222" grpId="0" animBg="1"/>
      <p:bldP spid="223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5" grpId="0" animBg="1"/>
      <p:bldP spid="246" grpId="0" animBg="1"/>
      <p:bldP spid="247" grpId="0" animBg="1"/>
      <p:bldP spid="249" grpId="0" animBg="1"/>
      <p:bldP spid="250" grpId="0" animBg="1"/>
      <p:bldP spid="251" grpId="0" animBg="1"/>
      <p:bldP spid="253" grpId="0" animBg="1"/>
      <p:bldP spid="254" grpId="0" animBg="1"/>
      <p:bldP spid="255" grpId="0" animBg="1"/>
      <p:bldP spid="257" grpId="0" animBg="1"/>
      <p:bldP spid="258" grpId="0" animBg="1"/>
      <p:bldP spid="259" grpId="0" animBg="1"/>
      <p:bldP spid="261" grpId="0" animBg="1"/>
      <p:bldP spid="262" grpId="0" animBg="1"/>
      <p:bldP spid="263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5" grpId="0" animBg="1"/>
      <p:bldP spid="286" grpId="0" animBg="1"/>
      <p:bldP spid="287" grpId="0" animBg="1"/>
      <p:bldP spid="289" grpId="0" animBg="1"/>
      <p:bldP spid="290" grpId="0" animBg="1"/>
      <p:bldP spid="291" grpId="0" animBg="1"/>
      <p:bldP spid="293" grpId="0" animBg="1"/>
      <p:bldP spid="294" grpId="0" animBg="1"/>
      <p:bldP spid="295" grpId="0" animBg="1"/>
      <p:bldP spid="297" grpId="0" animBg="1"/>
      <p:bldP spid="298" grpId="0" animBg="1"/>
      <p:bldP spid="299" grpId="0" animBg="1"/>
      <p:bldP spid="301" grpId="0" animBg="1"/>
      <p:bldP spid="302" grpId="0" animBg="1"/>
      <p:bldP spid="303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Fibonačijevi brojevi</a:t>
            </a:r>
            <a:endParaRPr lang="sr-Cyrl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sr-Latn-RS" dirty="0" smtClean="0"/>
                  <a:t>Niz Fibonačijevih brojeva definisan je </a:t>
                </a:r>
                <a:r>
                  <a:rPr lang="en-US" dirty="0" smtClean="0"/>
                  <a:t>“</a:t>
                </a:r>
                <a:r>
                  <a:rPr lang="sr-Latn-RS" dirty="0" smtClean="0"/>
                  <a:t>rekurzivno</a:t>
                </a:r>
                <a:r>
                  <a:rPr lang="en-US" dirty="0" smtClean="0"/>
                  <a:t>”:</a:t>
                </a:r>
              </a:p>
              <a:p>
                <a:pPr algn="just"/>
                <a:endParaRPr lang="en-US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sr-Latn-RS" dirty="0" smtClean="0"/>
              </a:p>
              <a:p>
                <a:r>
                  <a:rPr lang="sr-Latn-RS" dirty="0" smtClean="0"/>
                  <a:t>Prvih nekoliko Fibonačijevih brojeva su: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1, 1, 2, 3, 5, 8, 13, 21, 34, 55…</m:t>
                    </m:r>
                  </m:oMath>
                </a14:m>
                <a:endParaRPr lang="sr-Latn-RS" dirty="0" smtClean="0"/>
              </a:p>
              <a:p>
                <a:endParaRPr lang="sr-Latn-RS" dirty="0"/>
              </a:p>
              <a:p>
                <a:r>
                  <a:rPr lang="sr-Latn-RS" dirty="0" smtClean="0"/>
                  <a:t>Napisati funkciju koja vraća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r-Latn-RS" dirty="0" smtClean="0"/>
                  <a:t>-ti Fibonačijev broj</a:t>
                </a:r>
              </a:p>
              <a:p>
                <a:pPr marL="457200" lvl="1" indent="0" algn="ctr">
                  <a:buNone/>
                </a:pPr>
                <a:r>
                  <a:rPr lang="sr-Latn-R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fibonaci (int n)</a:t>
                </a:r>
                <a:endParaRPr lang="sr-Cyrl-R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144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3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Fibonačijevi brojevi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Preko </a:t>
            </a:r>
            <a:r>
              <a:rPr lang="sr-Latn-RS" dirty="0" smtClean="0"/>
              <a:t>dodatnog </a:t>
            </a:r>
            <a:r>
              <a:rPr lang="sr-Latn-RS" dirty="0" smtClean="0"/>
              <a:t>niza: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-ova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duzine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[1] = f [2] = 1;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k = 3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[k] = f [k – 1] + f [k – 2];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 [n];</a:t>
            </a: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Bez dodatne memorije: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 k = 3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begin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b;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 = c;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478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Fibonačijevi brojevi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Rekurzivno rešenje</a:t>
            </a:r>
            <a:endParaRPr lang="en-US" dirty="0" smtClean="0"/>
          </a:p>
          <a:p>
            <a:endParaRPr lang="sr-Latn-RS" dirty="0" smtClean="0"/>
          </a:p>
          <a:p>
            <a:pPr marL="0" indent="-45720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fibonaci (int n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-45720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-4572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(n == 1) or (n == 2) then</a:t>
            </a:r>
          </a:p>
          <a:p>
            <a:pPr marL="0" indent="-4572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-4572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– 1)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– 2);</a:t>
            </a:r>
          </a:p>
          <a:p>
            <a:pPr marL="0" indent="-4572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Cyrl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/>
          </a:p>
          <a:p>
            <a:pPr lvl="1"/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1084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sr-Latn-RS" dirty="0" smtClean="0"/>
              <a:t>sistem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Pretpostavimo da imamo sledeće funckije</a:t>
            </a:r>
          </a:p>
          <a:p>
            <a:endParaRPr lang="sr-Latn-RS" dirty="0"/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GetFilesInCurrentDir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dirPath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GetSubDirsInCurrentDir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dirPath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sr-Latn-RS" dirty="0" smtClean="0">
                <a:cs typeface="Courier New" panose="02070309020205020404" pitchFamily="49" charset="0"/>
              </a:rPr>
              <a:t>Napisati funkciju koja za dati direktorijum štampa sve fajlove koji se nalaze u njemu (ne nužno u root-u).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</a:t>
            </a:r>
            <a:r>
              <a:rPr lang="en-US" dirty="0" smtClean="0"/>
              <a:t>j</a:t>
            </a:r>
            <a:r>
              <a:rPr lang="sr-Latn-RS" dirty="0" smtClean="0"/>
              <a:t>l sistem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PrintFiles(string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files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GetFilesInCurrentDir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files.Length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print(files [k]);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subFolders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GetSubDirsInCurrentDir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k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subFolders.Length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PrintFiles(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subFolders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6182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Ugnježdene for petlje</a:t>
            </a:r>
            <a:endParaRPr lang="sr-Cyrl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sr-Latn-RS" b="1" dirty="0" smtClean="0"/>
                  <a:t>Problem</a:t>
                </a:r>
                <a:r>
                  <a:rPr lang="sr-Latn-RS" dirty="0" smtClean="0"/>
                  <a:t>	</a:t>
                </a:r>
                <a:r>
                  <a:rPr lang="sr-Latn-RS" dirty="0" smtClean="0"/>
                  <a:t>Dat </a:t>
                </a:r>
                <a:r>
                  <a:rPr lang="sr-Latn-RS" dirty="0" smtClean="0"/>
                  <a:t>je novčani sistem od tri novčanice sa vrednostima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r-Latn-RS" dirty="0" smtClean="0"/>
                  <a:t>,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r-Cyrl-RS" dirty="0" smtClean="0"/>
                  <a:t> </a:t>
                </a:r>
                <a:r>
                  <a:rPr lang="sr-Latn-RS" dirty="0" smtClean="0"/>
                  <a:t>i</a:t>
                </a:r>
                <a14:m>
                  <m:oMath xmlns:m="http://schemas.openxmlformats.org/officeDocument/2006/math">
                    <m:r>
                      <a:rPr lang="sr-Latn-R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sr-Latn-RS" dirty="0" smtClean="0"/>
                  <a:t> dinara. Da li je u ovom sistemu moguće isplatiti </a:t>
                </a:r>
                <a:r>
                  <a:rPr lang="sr-Latn-RS" dirty="0" smtClean="0"/>
                  <a:t>tačno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sr-Latn-RS" dirty="0" smtClean="0"/>
                  <a:t> dinara</a:t>
                </a:r>
                <a:r>
                  <a:rPr lang="en-US" dirty="0" smtClean="0"/>
                  <a:t>?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bool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moze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false;</a:t>
                </a:r>
                <a:endParaRPr 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just">
                  <a:buNone/>
                </a:pP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 to M / a do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j = 0 to M / b do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for k = 0 to M / c do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(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a + j * b + k * c == M)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moze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true;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endif</a:t>
                </a:r>
                <a:endParaRPr lang="en-US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endfor</a:t>
                </a:r>
                <a:endParaRPr lang="en-US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endfor</a:t>
                </a:r>
                <a:endParaRPr lang="en-US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endfor</a:t>
                </a:r>
                <a:endParaRPr lang="en-US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48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Ugnježdene for petlje</a:t>
            </a:r>
            <a:endParaRPr lang="sr-Cyrl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sr-Latn-RS" b="1" dirty="0" smtClean="0"/>
                  <a:t>Problem</a:t>
                </a:r>
                <a:r>
                  <a:rPr lang="sr-Latn-RS" dirty="0"/>
                  <a:t>	Data je novčani sistem od </a:t>
                </a:r>
                <a14:m>
                  <m:oMath xmlns:m="http://schemas.openxmlformats.org/officeDocument/2006/math">
                    <m:r>
                      <a:rPr lang="sr-Latn-R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r-Latn-R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Latn-RS" dirty="0"/>
                  <a:t>novčanice sa vrednostima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r-Latn-R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sr-Latn-RS" dirty="0"/>
                  <a:t> dinara. Da li je u ovom sistemu moguće isplatiti tačna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sr-Latn-RS" dirty="0"/>
                  <a:t> dinara</a:t>
                </a:r>
                <a:r>
                  <a:rPr lang="en-US" dirty="0" smtClean="0"/>
                  <a:t>?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b="1" dirty="0" err="1" smtClean="0"/>
                  <a:t>Pitanje</a:t>
                </a:r>
                <a:r>
                  <a:rPr lang="en-US" b="1" dirty="0" smtClean="0"/>
                  <a:t>	</a:t>
                </a:r>
                <a:r>
                  <a:rPr lang="sr-Latn-RS" dirty="0" smtClean="0"/>
                  <a:t>Broj </a:t>
                </a:r>
                <a:r>
                  <a:rPr lang="sr-Latn-RS" dirty="0"/>
                  <a:t>novčanica je </a:t>
                </a:r>
                <a:r>
                  <a:rPr lang="sr-Latn-RS" dirty="0" smtClean="0"/>
                  <a:t>promenjiva.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Kako napraviti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r-Latn-RS" dirty="0" smtClean="0"/>
                  <a:t> ugnježdneni for petlji ukoliko je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r-Latn-RS" dirty="0" smtClean="0"/>
                  <a:t> parametar koji nije unapred poznat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sr-Cyrl-R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44" r="-1159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1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Ugnježdene for petlje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5404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moze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[n] c;</a:t>
            </a: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(k = n + 1)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do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c 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d 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moze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/ d [k] do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 [k]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(k + 1);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395</Words>
  <Application>Microsoft Office PowerPoint</Application>
  <PresentationFormat>Widescreen</PresentationFormat>
  <Paragraphs>279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Rekurzija</vt:lpstr>
      <vt:lpstr>Fibonačijevi brojevi</vt:lpstr>
      <vt:lpstr>Fibonačijevi brojevi</vt:lpstr>
      <vt:lpstr>Fibonačijevi brojevi</vt:lpstr>
      <vt:lpstr>Fajl sistem</vt:lpstr>
      <vt:lpstr>Fajl sistem</vt:lpstr>
      <vt:lpstr>Ugnježdene for petlje</vt:lpstr>
      <vt:lpstr>Ugnježdene for petlje</vt:lpstr>
      <vt:lpstr>Ugnježdene for petlje</vt:lpstr>
      <vt:lpstr>Ugnježdene for petlje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Rekurzija</dc:title>
  <dc:creator>Andreja Ilic</dc:creator>
  <cp:lastModifiedBy>Andreja Ilic</cp:lastModifiedBy>
  <cp:revision>47</cp:revision>
  <dcterms:created xsi:type="dcterms:W3CDTF">2013-01-25T09:15:27Z</dcterms:created>
  <dcterms:modified xsi:type="dcterms:W3CDTF">2013-02-03T17:39:33Z</dcterms:modified>
</cp:coreProperties>
</file>