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aslovna strana" id="{FB87C9AD-4555-4526-9101-075F98400975}">
          <p14:sldIdLst>
            <p14:sldId id="256"/>
          </p14:sldIdLst>
        </p14:section>
        <p14:section name="Hanojske kule" id="{67FDB3C9-E699-4C00-963F-09628A15C9D2}">
          <p14:sldIdLst>
            <p14:sldId id="257"/>
            <p14:sldId id="258"/>
            <p14:sldId id="259"/>
            <p14:sldId id="260"/>
            <p14:sldId id="261"/>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512" autoAdjust="0"/>
  </p:normalViewPr>
  <p:slideViewPr>
    <p:cSldViewPr snapToGrid="0">
      <p:cViewPr varScale="1">
        <p:scale>
          <a:sx n="84" d="100"/>
          <a:sy n="84" d="100"/>
        </p:scale>
        <p:origin x="1572" y="9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C9536-4A0E-4079-AEA1-E14AB4B910CD}" type="datetimeFigureOut">
              <a:rPr lang="en-US" smtClean="0"/>
              <a:t>2/3/2013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301DD-B04D-4C8B-9ED5-6E7D630A0164}" type="slidenum">
              <a:rPr lang="en-US" smtClean="0"/>
              <a:t>‹#›</a:t>
            </a:fld>
            <a:endParaRPr lang="en-US"/>
          </a:p>
        </p:txBody>
      </p:sp>
    </p:spTree>
    <p:extLst>
      <p:ext uri="{BB962C8B-B14F-4D97-AF65-F5344CB8AC3E}">
        <p14:creationId xmlns:p14="http://schemas.microsoft.com/office/powerpoint/2010/main" val="956625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790301DD-B04D-4C8B-9ED5-6E7D630A0164}" type="slidenum">
              <a:rPr lang="en-US" smtClean="0"/>
              <a:t>1</a:t>
            </a:fld>
            <a:endParaRPr lang="en-US"/>
          </a:p>
        </p:txBody>
      </p:sp>
    </p:spTree>
    <p:extLst>
      <p:ext uri="{BB962C8B-B14F-4D97-AF65-F5344CB8AC3E}">
        <p14:creationId xmlns:p14="http://schemas.microsoft.com/office/powerpoint/2010/main" val="333760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sr-Latn-RS" sz="1200" kern="1200" dirty="0" smtClean="0">
                <a:solidFill>
                  <a:schemeClr val="tx1"/>
                </a:solidFill>
                <a:effectLst/>
                <a:latin typeface="+mn-lt"/>
                <a:ea typeface="+mn-ea"/>
                <a:cs typeface="+mn-cs"/>
              </a:rPr>
              <a:t>Problem je pozant i kao Tower of Brahma. Indijski sveštanici su po drevnom proročanstvu prenosili 64 diskova sa jednog na drugi štap po gore navedenim pravilima. Po proročanstvu kada bi zadnji disk prenele, došlo bi do smaka sveta. </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sr-Latn-RS" sz="1200" kern="1200" dirty="0" smtClean="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sr-Latn-RS" sz="1200" kern="1200" dirty="0" smtClean="0">
                <a:solidFill>
                  <a:schemeClr val="tx1"/>
                </a:solidFill>
                <a:effectLst/>
                <a:latin typeface="+mn-lt"/>
                <a:ea typeface="+mn-ea"/>
                <a:cs typeface="+mn-cs"/>
              </a:rPr>
              <a:t>Ukoliko pretpostavimo da je potrebna samo 1 sekunda za premeštaj, bilo bi im potrebno oko 585 milijardi godina (45 životnih vekova Sunca).</a:t>
            </a:r>
          </a:p>
          <a:p>
            <a:pPr marL="0" indent="0" algn="just">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790301DD-B04D-4C8B-9ED5-6E7D630A0164}" type="slidenum">
              <a:rPr lang="en-US" smtClean="0"/>
              <a:t>2</a:t>
            </a:fld>
            <a:endParaRPr lang="en-US"/>
          </a:p>
        </p:txBody>
      </p:sp>
    </p:spTree>
    <p:extLst>
      <p:ext uri="{BB962C8B-B14F-4D97-AF65-F5344CB8AC3E}">
        <p14:creationId xmlns:p14="http://schemas.microsoft.com/office/powerpoint/2010/main" val="355617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smtClean="0"/>
              <a:t>Primer resavanje problema sa 3 diska.</a:t>
            </a:r>
            <a:endParaRPr lang="sr-Cyrl-RS" dirty="0"/>
          </a:p>
        </p:txBody>
      </p:sp>
      <p:sp>
        <p:nvSpPr>
          <p:cNvPr id="4" name="Slide Number Placeholder 3"/>
          <p:cNvSpPr>
            <a:spLocks noGrp="1"/>
          </p:cNvSpPr>
          <p:nvPr>
            <p:ph type="sldNum" sz="quarter" idx="10"/>
          </p:nvPr>
        </p:nvSpPr>
        <p:spPr/>
        <p:txBody>
          <a:bodyPr/>
          <a:lstStyle/>
          <a:p>
            <a:fld id="{790301DD-B04D-4C8B-9ED5-6E7D630A0164}" type="slidenum">
              <a:rPr lang="en-US" smtClean="0"/>
              <a:t>3</a:t>
            </a:fld>
            <a:endParaRPr lang="en-US"/>
          </a:p>
        </p:txBody>
      </p:sp>
    </p:spTree>
    <p:extLst>
      <p:ext uri="{BB962C8B-B14F-4D97-AF65-F5344CB8AC3E}">
        <p14:creationId xmlns:p14="http://schemas.microsoft.com/office/powerpoint/2010/main" val="310176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17569"/>
            <a:ext cx="9144000" cy="992394"/>
          </a:xfrm>
        </p:spPr>
        <p:txBody>
          <a:bodyPr anchor="b"/>
          <a:lstStyle>
            <a:lvl1pPr algn="ctr">
              <a:defRPr sz="6000"/>
            </a:lvl1pPr>
          </a:lstStyle>
          <a:p>
            <a:r>
              <a:rPr lang="en-US" smtClean="0"/>
              <a:t>Click to edit Master title style</a:t>
            </a:r>
            <a:endParaRPr lang="sr-Cyrl-RS"/>
          </a:p>
        </p:txBody>
      </p:sp>
      <p:sp>
        <p:nvSpPr>
          <p:cNvPr id="3" name="Subtitle 2"/>
          <p:cNvSpPr>
            <a:spLocks noGrp="1"/>
          </p:cNvSpPr>
          <p:nvPr>
            <p:ph type="subTitle" idx="1"/>
          </p:nvPr>
        </p:nvSpPr>
        <p:spPr>
          <a:xfrm>
            <a:off x="1535875" y="3776354"/>
            <a:ext cx="9144000" cy="1056903"/>
          </a:xfrm>
        </p:spPr>
        <p:txBody>
          <a:bodyPr>
            <a:normAutofit/>
          </a:bodyPr>
          <a:lstStyle>
            <a:lvl1pPr marL="0" indent="0" algn="ctr">
              <a:buNone/>
              <a:defRPr sz="3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sr-Cyrl-RS" dirty="0"/>
          </a:p>
        </p:txBody>
      </p:sp>
      <p:sp>
        <p:nvSpPr>
          <p:cNvPr id="4" name="Date Placeholder 3"/>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5" name="Footer Placeholder 4"/>
          <p:cNvSpPr>
            <a:spLocks noGrp="1"/>
          </p:cNvSpPr>
          <p:nvPr>
            <p:ph type="ftr" sz="quarter" idx="11"/>
          </p:nvPr>
        </p:nvSpPr>
        <p:spPr/>
        <p:txBody>
          <a:bodyPr/>
          <a:lstStyle/>
          <a:p>
            <a:endParaRPr lang="sr-Cyrl-RS"/>
          </a:p>
        </p:txBody>
      </p:sp>
      <p:sp>
        <p:nvSpPr>
          <p:cNvPr id="6" name="Slide Number Placeholder 5"/>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211724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Cyrl-R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Cyrl-RS"/>
          </a:p>
        </p:txBody>
      </p:sp>
      <p:sp>
        <p:nvSpPr>
          <p:cNvPr id="4" name="Date Placeholder 3"/>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5" name="Footer Placeholder 4"/>
          <p:cNvSpPr>
            <a:spLocks noGrp="1"/>
          </p:cNvSpPr>
          <p:nvPr>
            <p:ph type="ftr" sz="quarter" idx="11"/>
          </p:nvPr>
        </p:nvSpPr>
        <p:spPr/>
        <p:txBody>
          <a:bodyPr/>
          <a:lstStyle/>
          <a:p>
            <a:endParaRPr lang="sr-Cyrl-RS"/>
          </a:p>
        </p:txBody>
      </p:sp>
      <p:sp>
        <p:nvSpPr>
          <p:cNvPr id="6" name="Slide Number Placeholder 5"/>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299435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r-Cyrl-R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Cyrl-RS"/>
          </a:p>
        </p:txBody>
      </p:sp>
      <p:sp>
        <p:nvSpPr>
          <p:cNvPr id="4" name="Date Placeholder 3"/>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5" name="Footer Placeholder 4"/>
          <p:cNvSpPr>
            <a:spLocks noGrp="1"/>
          </p:cNvSpPr>
          <p:nvPr>
            <p:ph type="ftr" sz="quarter" idx="11"/>
          </p:nvPr>
        </p:nvSpPr>
        <p:spPr/>
        <p:txBody>
          <a:bodyPr/>
          <a:lstStyle/>
          <a:p>
            <a:endParaRPr lang="sr-Cyrl-RS"/>
          </a:p>
        </p:txBody>
      </p:sp>
      <p:sp>
        <p:nvSpPr>
          <p:cNvPr id="6" name="Slide Number Placeholder 5"/>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547604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365125"/>
            <a:ext cx="7772400" cy="786039"/>
          </a:xfrm>
        </p:spPr>
        <p:txBody>
          <a:bodyPr/>
          <a:lstStyle/>
          <a:p>
            <a:r>
              <a:rPr lang="en-US" dirty="0" smtClean="0"/>
              <a:t>Click to edit Master title style</a:t>
            </a:r>
            <a:endParaRPr lang="sr-Cyrl-RS" dirty="0"/>
          </a:p>
        </p:txBody>
      </p:sp>
      <p:sp>
        <p:nvSpPr>
          <p:cNvPr id="3" name="Content Placeholder 2"/>
          <p:cNvSpPr>
            <a:spLocks noGrp="1"/>
          </p:cNvSpPr>
          <p:nvPr>
            <p:ph idx="1"/>
          </p:nvPr>
        </p:nvSpPr>
        <p:spPr>
          <a:xfrm>
            <a:off x="838200" y="1338943"/>
            <a:ext cx="10515600" cy="483802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r-Cyrl-RS" dirty="0"/>
          </a:p>
        </p:txBody>
      </p:sp>
      <p:sp>
        <p:nvSpPr>
          <p:cNvPr id="4" name="Date Placeholder 3"/>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5" name="Footer Placeholder 4"/>
          <p:cNvSpPr>
            <a:spLocks noGrp="1"/>
          </p:cNvSpPr>
          <p:nvPr>
            <p:ph type="ftr" sz="quarter" idx="11"/>
          </p:nvPr>
        </p:nvSpPr>
        <p:spPr/>
        <p:txBody>
          <a:bodyPr/>
          <a:lstStyle/>
          <a:p>
            <a:endParaRPr lang="sr-Cyrl-RS"/>
          </a:p>
        </p:txBody>
      </p:sp>
      <p:sp>
        <p:nvSpPr>
          <p:cNvPr id="6" name="Slide Number Placeholder 5"/>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326138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r-Cyrl-R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5" name="Footer Placeholder 4"/>
          <p:cNvSpPr>
            <a:spLocks noGrp="1"/>
          </p:cNvSpPr>
          <p:nvPr>
            <p:ph type="ftr" sz="quarter" idx="11"/>
          </p:nvPr>
        </p:nvSpPr>
        <p:spPr/>
        <p:txBody>
          <a:bodyPr/>
          <a:lstStyle/>
          <a:p>
            <a:endParaRPr lang="sr-Cyrl-RS"/>
          </a:p>
        </p:txBody>
      </p:sp>
      <p:sp>
        <p:nvSpPr>
          <p:cNvPr id="6" name="Slide Number Placeholder 5"/>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399046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Cyrl-R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Cyrl-R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Cyrl-RS"/>
          </a:p>
        </p:txBody>
      </p:sp>
      <p:sp>
        <p:nvSpPr>
          <p:cNvPr id="5" name="Date Placeholder 4"/>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6" name="Footer Placeholder 5"/>
          <p:cNvSpPr>
            <a:spLocks noGrp="1"/>
          </p:cNvSpPr>
          <p:nvPr>
            <p:ph type="ftr" sz="quarter" idx="11"/>
          </p:nvPr>
        </p:nvSpPr>
        <p:spPr/>
        <p:txBody>
          <a:bodyPr/>
          <a:lstStyle/>
          <a:p>
            <a:endParaRPr lang="sr-Cyrl-RS"/>
          </a:p>
        </p:txBody>
      </p:sp>
      <p:sp>
        <p:nvSpPr>
          <p:cNvPr id="7" name="Slide Number Placeholder 6"/>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238385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r-Cyrl-R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Cyrl-R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Cyrl-RS"/>
          </a:p>
        </p:txBody>
      </p:sp>
      <p:sp>
        <p:nvSpPr>
          <p:cNvPr id="7" name="Date Placeholder 6"/>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8" name="Footer Placeholder 7"/>
          <p:cNvSpPr>
            <a:spLocks noGrp="1"/>
          </p:cNvSpPr>
          <p:nvPr>
            <p:ph type="ftr" sz="quarter" idx="11"/>
          </p:nvPr>
        </p:nvSpPr>
        <p:spPr/>
        <p:txBody>
          <a:bodyPr/>
          <a:lstStyle/>
          <a:p>
            <a:endParaRPr lang="sr-Cyrl-RS"/>
          </a:p>
        </p:txBody>
      </p:sp>
      <p:sp>
        <p:nvSpPr>
          <p:cNvPr id="9" name="Slide Number Placeholder 8"/>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162833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Cyrl-RS"/>
          </a:p>
        </p:txBody>
      </p:sp>
      <p:sp>
        <p:nvSpPr>
          <p:cNvPr id="3" name="Date Placeholder 2"/>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4" name="Footer Placeholder 3"/>
          <p:cNvSpPr>
            <a:spLocks noGrp="1"/>
          </p:cNvSpPr>
          <p:nvPr>
            <p:ph type="ftr" sz="quarter" idx="11"/>
          </p:nvPr>
        </p:nvSpPr>
        <p:spPr/>
        <p:txBody>
          <a:bodyPr/>
          <a:lstStyle/>
          <a:p>
            <a:endParaRPr lang="sr-Cyrl-RS"/>
          </a:p>
        </p:txBody>
      </p:sp>
      <p:sp>
        <p:nvSpPr>
          <p:cNvPr id="5" name="Slide Number Placeholder 4"/>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265821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3" name="Footer Placeholder 2"/>
          <p:cNvSpPr>
            <a:spLocks noGrp="1"/>
          </p:cNvSpPr>
          <p:nvPr>
            <p:ph type="ftr" sz="quarter" idx="11"/>
          </p:nvPr>
        </p:nvSpPr>
        <p:spPr/>
        <p:txBody>
          <a:bodyPr/>
          <a:lstStyle/>
          <a:p>
            <a:endParaRPr lang="sr-Cyrl-RS"/>
          </a:p>
        </p:txBody>
      </p:sp>
      <p:sp>
        <p:nvSpPr>
          <p:cNvPr id="4" name="Slide Number Placeholder 3"/>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64065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Cyrl-R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Cyrl-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6" name="Footer Placeholder 5"/>
          <p:cNvSpPr>
            <a:spLocks noGrp="1"/>
          </p:cNvSpPr>
          <p:nvPr>
            <p:ph type="ftr" sz="quarter" idx="11"/>
          </p:nvPr>
        </p:nvSpPr>
        <p:spPr/>
        <p:txBody>
          <a:bodyPr/>
          <a:lstStyle/>
          <a:p>
            <a:endParaRPr lang="sr-Cyrl-RS"/>
          </a:p>
        </p:txBody>
      </p:sp>
      <p:sp>
        <p:nvSpPr>
          <p:cNvPr id="7" name="Slide Number Placeholder 6"/>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372910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Cyrl-R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Cyrl-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83D6F-D855-475C-85A4-435014E8BF56}" type="datetimeFigureOut">
              <a:rPr lang="sr-Cyrl-RS" smtClean="0"/>
              <a:t>3.2.2013.</a:t>
            </a:fld>
            <a:endParaRPr lang="sr-Cyrl-RS"/>
          </a:p>
        </p:txBody>
      </p:sp>
      <p:sp>
        <p:nvSpPr>
          <p:cNvPr id="6" name="Footer Placeholder 5"/>
          <p:cNvSpPr>
            <a:spLocks noGrp="1"/>
          </p:cNvSpPr>
          <p:nvPr>
            <p:ph type="ftr" sz="quarter" idx="11"/>
          </p:nvPr>
        </p:nvSpPr>
        <p:spPr/>
        <p:txBody>
          <a:bodyPr/>
          <a:lstStyle/>
          <a:p>
            <a:endParaRPr lang="sr-Cyrl-RS"/>
          </a:p>
        </p:txBody>
      </p:sp>
      <p:sp>
        <p:nvSpPr>
          <p:cNvPr id="7" name="Slide Number Placeholder 6"/>
          <p:cNvSpPr>
            <a:spLocks noGrp="1"/>
          </p:cNvSpPr>
          <p:nvPr>
            <p:ph type="sldNum" sz="quarter" idx="12"/>
          </p:nvPr>
        </p:nvSpPr>
        <p:spPr/>
        <p:txBody>
          <a:bodyPr/>
          <a:lstStyle/>
          <a:p>
            <a:fld id="{E60A33E9-A1D6-403D-A042-BB0AF3CF274B}" type="slidenum">
              <a:rPr lang="sr-Cyrl-RS" smtClean="0"/>
              <a:t>‹#›</a:t>
            </a:fld>
            <a:endParaRPr lang="sr-Cyrl-RS"/>
          </a:p>
        </p:txBody>
      </p:sp>
    </p:spTree>
    <p:extLst>
      <p:ext uri="{BB962C8B-B14F-4D97-AF65-F5344CB8AC3E}">
        <p14:creationId xmlns:p14="http://schemas.microsoft.com/office/powerpoint/2010/main" val="135157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r-Cyrl-R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Cyrl-R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83D6F-D855-475C-85A4-435014E8BF56}" type="datetimeFigureOut">
              <a:rPr lang="sr-Cyrl-RS" smtClean="0"/>
              <a:t>3.2.2013.</a:t>
            </a:fld>
            <a:endParaRPr lang="sr-Cyrl-R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Cyrl-R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A33E9-A1D6-403D-A042-BB0AF3CF274B}" type="slidenum">
              <a:rPr lang="sr-Cyrl-RS" smtClean="0"/>
              <a:t>‹#›</a:t>
            </a:fld>
            <a:endParaRPr lang="sr-Cyrl-RS"/>
          </a:p>
        </p:txBody>
      </p:sp>
    </p:spTree>
    <p:extLst>
      <p:ext uri="{BB962C8B-B14F-4D97-AF65-F5344CB8AC3E}">
        <p14:creationId xmlns:p14="http://schemas.microsoft.com/office/powerpoint/2010/main" val="74473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Rekurzija</a:t>
            </a:r>
            <a:endParaRPr lang="sr-Cyrl-RS" dirty="0"/>
          </a:p>
        </p:txBody>
      </p:sp>
      <p:sp>
        <p:nvSpPr>
          <p:cNvPr id="3" name="Subtitle 2"/>
          <p:cNvSpPr>
            <a:spLocks noGrp="1"/>
          </p:cNvSpPr>
          <p:nvPr>
            <p:ph type="subTitle" idx="1"/>
          </p:nvPr>
        </p:nvSpPr>
        <p:spPr/>
        <p:txBody>
          <a:bodyPr/>
          <a:lstStyle/>
          <a:p>
            <a:r>
              <a:rPr lang="sr-Latn-RS" dirty="0" smtClean="0"/>
              <a:t>Hanojske kule</a:t>
            </a:r>
            <a:endParaRPr lang="sr-Cyrl-R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7276" y="4519004"/>
            <a:ext cx="1837447" cy="2118860"/>
          </a:xfrm>
          <a:prstGeom prst="rect">
            <a:avLst/>
          </a:prstGeom>
        </p:spPr>
      </p:pic>
    </p:spTree>
    <p:extLst>
      <p:ext uri="{BB962C8B-B14F-4D97-AF65-F5344CB8AC3E}">
        <p14:creationId xmlns:p14="http://schemas.microsoft.com/office/powerpoint/2010/main" val="247221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Latn-RS" dirty="0" smtClean="0"/>
              <a:t>Hanojske kule</a:t>
            </a:r>
            <a:endParaRPr lang="sr-Cyrl-R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gn="just">
                  <a:buNone/>
                </a:pPr>
                <a:r>
                  <a:rPr lang="sr-Latn-RS" dirty="0" smtClean="0"/>
                  <a:t>Data su tri štapa i na jednom od njih </a:t>
                </a:r>
                <a14:m>
                  <m:oMath xmlns:m="http://schemas.openxmlformats.org/officeDocument/2006/math">
                    <m:r>
                      <a:rPr lang="sr-Latn-RS" b="0" i="1" smtClean="0">
                        <a:latin typeface="Cambria Math" panose="02040503050406030204" pitchFamily="18" charset="0"/>
                      </a:rPr>
                      <m:t>9</m:t>
                    </m:r>
                  </m:oMath>
                </a14:m>
                <a:r>
                  <a:rPr lang="sr-Latn-RS" dirty="0" smtClean="0"/>
                  <a:t> diskova, različitih veličina, </a:t>
                </a:r>
                <a:r>
                  <a:rPr lang="en-US" dirty="0" smtClean="0"/>
                  <a:t>pore</a:t>
                </a:r>
                <a:r>
                  <a:rPr lang="sr-Latn-RS" dirty="0" smtClean="0"/>
                  <a:t>đani</a:t>
                </a:r>
                <a:r>
                  <a:rPr lang="sr-Latn-RS" dirty="0" smtClean="0"/>
                  <a:t> </a:t>
                </a:r>
                <a:r>
                  <a:rPr lang="sr-Latn-RS" dirty="0" smtClean="0"/>
                  <a:t>po veličini. Potrebno je prebaciti diskove na </a:t>
                </a:r>
                <a:r>
                  <a:rPr lang="sr-Latn-RS" dirty="0" smtClean="0"/>
                  <a:t>drugi </a:t>
                </a:r>
                <a:r>
                  <a:rPr lang="sr-Latn-RS" dirty="0" smtClean="0"/>
                  <a:t>štap. Pravila prebacivanja su sledeća</a:t>
                </a:r>
                <a:r>
                  <a:rPr lang="sr-Latn-RS" dirty="0" smtClean="0"/>
                  <a:t>:</a:t>
                </a:r>
              </a:p>
              <a:p>
                <a:pPr lvl="1" algn="just"/>
                <a:r>
                  <a:rPr lang="sr-Latn-RS" dirty="0" smtClean="0"/>
                  <a:t>U </a:t>
                </a:r>
                <a:r>
                  <a:rPr lang="sr-Latn-RS" dirty="0" smtClean="0"/>
                  <a:t>jednom koraku može se prebaciti </a:t>
                </a:r>
                <a:r>
                  <a:rPr lang="sr-Latn-RS" dirty="0" smtClean="0"/>
                  <a:t>disk sa vrha štapa na vrh drugog štapa.</a:t>
                </a:r>
                <a:endParaRPr lang="sr-Latn-RS" dirty="0" smtClean="0"/>
              </a:p>
              <a:p>
                <a:pPr lvl="1" algn="just"/>
                <a:r>
                  <a:rPr lang="sr-Latn-RS" dirty="0" smtClean="0"/>
                  <a:t>U svakom trenutku diskovi na štapovima moraju biti poređani po </a:t>
                </a:r>
                <a:r>
                  <a:rPr lang="sr-Latn-RS" dirty="0" smtClean="0"/>
                  <a:t>veličini.</a:t>
                </a:r>
                <a:endParaRPr lang="sr-Latn-RS" dirty="0" smtClean="0"/>
              </a:p>
              <a:p>
                <a:pPr marL="0" indent="0">
                  <a:buNone/>
                </a:pPr>
                <a:endParaRPr lang="sr-Cyrl-R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144" r="-1159"/>
                </a:stretch>
              </a:blipFill>
            </p:spPr>
            <p:txBody>
              <a:bodyPr/>
              <a:lstStyle/>
              <a:p>
                <a:r>
                  <a:rPr lang="sr-Cyrl-RS">
                    <a:noFill/>
                  </a:rPr>
                  <a:t> </a:t>
                </a:r>
              </a:p>
            </p:txBody>
          </p:sp>
        </mc:Fallback>
      </mc:AlternateContent>
      <p:sp>
        <p:nvSpPr>
          <p:cNvPr id="5" name="Rounded Rectangle 4"/>
          <p:cNvSpPr/>
          <p:nvPr/>
        </p:nvSpPr>
        <p:spPr>
          <a:xfrm>
            <a:off x="1326832" y="6000069"/>
            <a:ext cx="4507230" cy="1877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6" name="Rounded Rectangle 5"/>
          <p:cNvSpPr/>
          <p:nvPr/>
        </p:nvSpPr>
        <p:spPr>
          <a:xfrm>
            <a:off x="2230518" y="4004901"/>
            <a:ext cx="101918" cy="19842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8" name="Rounded Rectangle 7"/>
          <p:cNvSpPr/>
          <p:nvPr/>
        </p:nvSpPr>
        <p:spPr>
          <a:xfrm>
            <a:off x="3405188" y="4004901"/>
            <a:ext cx="122634" cy="1995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9" name="Rounded Rectangle 8"/>
          <p:cNvSpPr/>
          <p:nvPr/>
        </p:nvSpPr>
        <p:spPr>
          <a:xfrm>
            <a:off x="4600574" y="4004901"/>
            <a:ext cx="115016" cy="1995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14" name="Rounded Rectangle 13"/>
          <p:cNvSpPr/>
          <p:nvPr/>
        </p:nvSpPr>
        <p:spPr>
          <a:xfrm>
            <a:off x="1476374" y="5779634"/>
            <a:ext cx="1485900"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9</a:t>
            </a:r>
            <a:endParaRPr lang="sr-Cyrl-RS" sz="1200" dirty="0"/>
          </a:p>
        </p:txBody>
      </p:sp>
      <p:sp>
        <p:nvSpPr>
          <p:cNvPr id="15" name="Rounded Rectangle 14"/>
          <p:cNvSpPr/>
          <p:nvPr/>
        </p:nvSpPr>
        <p:spPr>
          <a:xfrm>
            <a:off x="1547812" y="5591855"/>
            <a:ext cx="1343024"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sr-Cyrl-RS" sz="1200" dirty="0"/>
          </a:p>
        </p:txBody>
      </p:sp>
      <p:sp>
        <p:nvSpPr>
          <p:cNvPr id="16" name="Rounded Rectangle 15"/>
          <p:cNvSpPr/>
          <p:nvPr/>
        </p:nvSpPr>
        <p:spPr>
          <a:xfrm>
            <a:off x="1631157" y="5404076"/>
            <a:ext cx="1209674"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sr-Cyrl-RS" sz="1200" dirty="0"/>
          </a:p>
        </p:txBody>
      </p:sp>
      <p:sp>
        <p:nvSpPr>
          <p:cNvPr id="17" name="Rounded Rectangle 16"/>
          <p:cNvSpPr/>
          <p:nvPr/>
        </p:nvSpPr>
        <p:spPr>
          <a:xfrm>
            <a:off x="1716882" y="5213572"/>
            <a:ext cx="1038224"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6</a:t>
            </a:r>
            <a:endParaRPr lang="sr-Cyrl-RS" sz="1200" dirty="0"/>
          </a:p>
        </p:txBody>
      </p:sp>
      <p:sp>
        <p:nvSpPr>
          <p:cNvPr id="18" name="Rounded Rectangle 17"/>
          <p:cNvSpPr/>
          <p:nvPr/>
        </p:nvSpPr>
        <p:spPr>
          <a:xfrm>
            <a:off x="1808561" y="5023068"/>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5</a:t>
            </a:r>
            <a:endParaRPr lang="sr-Cyrl-RS" sz="1200" dirty="0"/>
          </a:p>
        </p:txBody>
      </p:sp>
      <p:sp>
        <p:nvSpPr>
          <p:cNvPr id="19" name="Rounded Rectangle 18"/>
          <p:cNvSpPr/>
          <p:nvPr/>
        </p:nvSpPr>
        <p:spPr>
          <a:xfrm>
            <a:off x="1875235" y="4838010"/>
            <a:ext cx="76199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a:t>
            </a:r>
            <a:endParaRPr lang="sr-Cyrl-RS" sz="1200" dirty="0"/>
          </a:p>
        </p:txBody>
      </p:sp>
      <p:sp>
        <p:nvSpPr>
          <p:cNvPr id="20" name="Rounded Rectangle 19"/>
          <p:cNvSpPr/>
          <p:nvPr/>
        </p:nvSpPr>
        <p:spPr>
          <a:xfrm>
            <a:off x="1947862" y="4647507"/>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sr-Cyrl-RS" sz="1200" dirty="0"/>
          </a:p>
        </p:txBody>
      </p:sp>
      <p:sp>
        <p:nvSpPr>
          <p:cNvPr id="21" name="Rounded Rectangle 20"/>
          <p:cNvSpPr/>
          <p:nvPr/>
        </p:nvSpPr>
        <p:spPr>
          <a:xfrm>
            <a:off x="2021283" y="4470467"/>
            <a:ext cx="469900" cy="171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a:t>
            </a:r>
            <a:endParaRPr lang="sr-Cyrl-RS" sz="1200" dirty="0"/>
          </a:p>
        </p:txBody>
      </p:sp>
      <p:sp>
        <p:nvSpPr>
          <p:cNvPr id="22" name="Rounded Rectangle 21"/>
          <p:cNvSpPr/>
          <p:nvPr/>
        </p:nvSpPr>
        <p:spPr>
          <a:xfrm>
            <a:off x="2093911" y="4282688"/>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
        <p:nvSpPr>
          <p:cNvPr id="23" name="Rounded Rectangle 22"/>
          <p:cNvSpPr/>
          <p:nvPr/>
        </p:nvSpPr>
        <p:spPr>
          <a:xfrm>
            <a:off x="6846570" y="5989184"/>
            <a:ext cx="4507230" cy="1877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24" name="Rounded Rectangle 23"/>
          <p:cNvSpPr/>
          <p:nvPr/>
        </p:nvSpPr>
        <p:spPr>
          <a:xfrm>
            <a:off x="10124752" y="4004901"/>
            <a:ext cx="101918" cy="19842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25" name="Rounded Rectangle 24"/>
          <p:cNvSpPr/>
          <p:nvPr/>
        </p:nvSpPr>
        <p:spPr>
          <a:xfrm>
            <a:off x="8924926" y="3994016"/>
            <a:ext cx="122634" cy="1995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26" name="Rounded Rectangle 25"/>
          <p:cNvSpPr/>
          <p:nvPr/>
        </p:nvSpPr>
        <p:spPr>
          <a:xfrm>
            <a:off x="7717917" y="3983130"/>
            <a:ext cx="115016" cy="1995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27" name="Rounded Rectangle 26"/>
          <p:cNvSpPr/>
          <p:nvPr/>
        </p:nvSpPr>
        <p:spPr>
          <a:xfrm>
            <a:off x="9370608" y="5779634"/>
            <a:ext cx="1485900"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9</a:t>
            </a:r>
            <a:endParaRPr lang="sr-Cyrl-RS" sz="1200" dirty="0"/>
          </a:p>
        </p:txBody>
      </p:sp>
      <p:sp>
        <p:nvSpPr>
          <p:cNvPr id="28" name="Rounded Rectangle 27"/>
          <p:cNvSpPr/>
          <p:nvPr/>
        </p:nvSpPr>
        <p:spPr>
          <a:xfrm>
            <a:off x="9442046" y="5591855"/>
            <a:ext cx="1343024"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a:t>
            </a:r>
            <a:endParaRPr lang="sr-Cyrl-RS" sz="1200" dirty="0"/>
          </a:p>
        </p:txBody>
      </p:sp>
      <p:sp>
        <p:nvSpPr>
          <p:cNvPr id="29" name="Rounded Rectangle 28"/>
          <p:cNvSpPr/>
          <p:nvPr/>
        </p:nvSpPr>
        <p:spPr>
          <a:xfrm>
            <a:off x="9525391" y="5404076"/>
            <a:ext cx="1209674"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a:t>
            </a:r>
            <a:endParaRPr lang="sr-Cyrl-RS" sz="1200" dirty="0"/>
          </a:p>
        </p:txBody>
      </p:sp>
      <p:sp>
        <p:nvSpPr>
          <p:cNvPr id="30" name="Rounded Rectangle 29"/>
          <p:cNvSpPr/>
          <p:nvPr/>
        </p:nvSpPr>
        <p:spPr>
          <a:xfrm>
            <a:off x="9611116" y="5213572"/>
            <a:ext cx="1038224"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6</a:t>
            </a:r>
            <a:endParaRPr lang="sr-Cyrl-RS" sz="1200" dirty="0"/>
          </a:p>
        </p:txBody>
      </p:sp>
      <p:sp>
        <p:nvSpPr>
          <p:cNvPr id="31" name="Rounded Rectangle 30"/>
          <p:cNvSpPr/>
          <p:nvPr/>
        </p:nvSpPr>
        <p:spPr>
          <a:xfrm>
            <a:off x="9702795" y="5023068"/>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5</a:t>
            </a:r>
            <a:endParaRPr lang="sr-Cyrl-RS" sz="1200" dirty="0"/>
          </a:p>
        </p:txBody>
      </p:sp>
      <p:sp>
        <p:nvSpPr>
          <p:cNvPr id="32" name="Rounded Rectangle 31"/>
          <p:cNvSpPr/>
          <p:nvPr/>
        </p:nvSpPr>
        <p:spPr>
          <a:xfrm>
            <a:off x="9769469" y="4838010"/>
            <a:ext cx="76199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a:t>
            </a:r>
            <a:endParaRPr lang="sr-Cyrl-RS" sz="1200" dirty="0"/>
          </a:p>
        </p:txBody>
      </p:sp>
      <p:sp>
        <p:nvSpPr>
          <p:cNvPr id="33" name="Rounded Rectangle 32"/>
          <p:cNvSpPr/>
          <p:nvPr/>
        </p:nvSpPr>
        <p:spPr>
          <a:xfrm>
            <a:off x="9842096" y="4647507"/>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sr-Cyrl-RS" sz="1200" dirty="0"/>
          </a:p>
        </p:txBody>
      </p:sp>
      <p:sp>
        <p:nvSpPr>
          <p:cNvPr id="34" name="Rounded Rectangle 33"/>
          <p:cNvSpPr/>
          <p:nvPr/>
        </p:nvSpPr>
        <p:spPr>
          <a:xfrm>
            <a:off x="9915517" y="4470467"/>
            <a:ext cx="469900" cy="171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a:t>
            </a:r>
            <a:endParaRPr lang="sr-Cyrl-RS" sz="1200" dirty="0"/>
          </a:p>
        </p:txBody>
      </p:sp>
      <p:sp>
        <p:nvSpPr>
          <p:cNvPr id="35" name="Rounded Rectangle 34"/>
          <p:cNvSpPr/>
          <p:nvPr/>
        </p:nvSpPr>
        <p:spPr>
          <a:xfrm>
            <a:off x="9988145" y="4282688"/>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
        <p:nvSpPr>
          <p:cNvPr id="36" name="TextBox 35"/>
          <p:cNvSpPr txBox="1"/>
          <p:nvPr/>
        </p:nvSpPr>
        <p:spPr>
          <a:xfrm>
            <a:off x="2125446" y="3632844"/>
            <a:ext cx="317716" cy="369332"/>
          </a:xfrm>
          <a:prstGeom prst="rect">
            <a:avLst/>
          </a:prstGeom>
          <a:noFill/>
        </p:spPr>
        <p:txBody>
          <a:bodyPr wrap="none" rtlCol="0">
            <a:spAutoFit/>
          </a:bodyPr>
          <a:lstStyle/>
          <a:p>
            <a:r>
              <a:rPr lang="en-US" dirty="0" smtClean="0"/>
              <a:t>A</a:t>
            </a:r>
            <a:endParaRPr lang="sr-Cyrl-RS" dirty="0"/>
          </a:p>
        </p:txBody>
      </p:sp>
      <p:sp>
        <p:nvSpPr>
          <p:cNvPr id="50" name="TextBox 49"/>
          <p:cNvSpPr txBox="1"/>
          <p:nvPr/>
        </p:nvSpPr>
        <p:spPr>
          <a:xfrm>
            <a:off x="3328848" y="3632844"/>
            <a:ext cx="309700" cy="369332"/>
          </a:xfrm>
          <a:prstGeom prst="rect">
            <a:avLst/>
          </a:prstGeom>
          <a:noFill/>
        </p:spPr>
        <p:txBody>
          <a:bodyPr wrap="none" rtlCol="0">
            <a:spAutoFit/>
          </a:bodyPr>
          <a:lstStyle/>
          <a:p>
            <a:r>
              <a:rPr lang="en-US" dirty="0"/>
              <a:t>B</a:t>
            </a:r>
            <a:endParaRPr lang="sr-Cyrl-RS" dirty="0"/>
          </a:p>
        </p:txBody>
      </p:sp>
      <p:sp>
        <p:nvSpPr>
          <p:cNvPr id="51" name="TextBox 50"/>
          <p:cNvSpPr txBox="1"/>
          <p:nvPr/>
        </p:nvSpPr>
        <p:spPr>
          <a:xfrm>
            <a:off x="4503232" y="3624684"/>
            <a:ext cx="308098" cy="369332"/>
          </a:xfrm>
          <a:prstGeom prst="rect">
            <a:avLst/>
          </a:prstGeom>
          <a:noFill/>
        </p:spPr>
        <p:txBody>
          <a:bodyPr wrap="none" rtlCol="0">
            <a:spAutoFit/>
          </a:bodyPr>
          <a:lstStyle/>
          <a:p>
            <a:r>
              <a:rPr lang="en-US" dirty="0" smtClean="0"/>
              <a:t>C</a:t>
            </a:r>
            <a:endParaRPr lang="sr-Cyrl-RS" dirty="0"/>
          </a:p>
        </p:txBody>
      </p:sp>
      <p:sp>
        <p:nvSpPr>
          <p:cNvPr id="52" name="TextBox 51"/>
          <p:cNvSpPr txBox="1"/>
          <p:nvPr/>
        </p:nvSpPr>
        <p:spPr>
          <a:xfrm>
            <a:off x="7625155" y="3648225"/>
            <a:ext cx="317716" cy="369332"/>
          </a:xfrm>
          <a:prstGeom prst="rect">
            <a:avLst/>
          </a:prstGeom>
          <a:noFill/>
        </p:spPr>
        <p:txBody>
          <a:bodyPr wrap="none" rtlCol="0">
            <a:spAutoFit/>
          </a:bodyPr>
          <a:lstStyle/>
          <a:p>
            <a:r>
              <a:rPr lang="en-US" dirty="0" smtClean="0"/>
              <a:t>A</a:t>
            </a:r>
            <a:endParaRPr lang="sr-Cyrl-RS" dirty="0"/>
          </a:p>
        </p:txBody>
      </p:sp>
      <p:sp>
        <p:nvSpPr>
          <p:cNvPr id="53" name="TextBox 52"/>
          <p:cNvSpPr txBox="1"/>
          <p:nvPr/>
        </p:nvSpPr>
        <p:spPr>
          <a:xfrm>
            <a:off x="8828557" y="3648225"/>
            <a:ext cx="309700" cy="369332"/>
          </a:xfrm>
          <a:prstGeom prst="rect">
            <a:avLst/>
          </a:prstGeom>
          <a:noFill/>
        </p:spPr>
        <p:txBody>
          <a:bodyPr wrap="none" rtlCol="0">
            <a:spAutoFit/>
          </a:bodyPr>
          <a:lstStyle/>
          <a:p>
            <a:r>
              <a:rPr lang="en-US" dirty="0"/>
              <a:t>B</a:t>
            </a:r>
            <a:endParaRPr lang="sr-Cyrl-RS" dirty="0"/>
          </a:p>
        </p:txBody>
      </p:sp>
      <p:sp>
        <p:nvSpPr>
          <p:cNvPr id="54" name="TextBox 53"/>
          <p:cNvSpPr txBox="1"/>
          <p:nvPr/>
        </p:nvSpPr>
        <p:spPr>
          <a:xfrm>
            <a:off x="10002941" y="3640065"/>
            <a:ext cx="308098" cy="369332"/>
          </a:xfrm>
          <a:prstGeom prst="rect">
            <a:avLst/>
          </a:prstGeom>
          <a:noFill/>
        </p:spPr>
        <p:txBody>
          <a:bodyPr wrap="none" rtlCol="0">
            <a:spAutoFit/>
          </a:bodyPr>
          <a:lstStyle/>
          <a:p>
            <a:r>
              <a:rPr lang="en-US" dirty="0" smtClean="0"/>
              <a:t>C</a:t>
            </a:r>
            <a:endParaRPr lang="sr-Cyrl-RS" dirty="0"/>
          </a:p>
        </p:txBody>
      </p:sp>
    </p:spTree>
    <p:extLst>
      <p:ext uri="{BB962C8B-B14F-4D97-AF65-F5344CB8AC3E}">
        <p14:creationId xmlns:p14="http://schemas.microsoft.com/office/powerpoint/2010/main" val="2724366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Hanojske kule</a:t>
            </a:r>
            <a:endParaRPr lang="sr-Cyrl-RS" dirty="0"/>
          </a:p>
        </p:txBody>
      </p:sp>
      <p:sp>
        <p:nvSpPr>
          <p:cNvPr id="32" name="Rounded Rectangle 31"/>
          <p:cNvSpPr/>
          <p:nvPr/>
        </p:nvSpPr>
        <p:spPr>
          <a:xfrm>
            <a:off x="4369344" y="2845357"/>
            <a:ext cx="3409950" cy="1655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33" name="Rounded Rectangle 32"/>
          <p:cNvSpPr/>
          <p:nvPr/>
        </p:nvSpPr>
        <p:spPr>
          <a:xfrm>
            <a:off x="5152062" y="1813527"/>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34" name="Rounded Rectangle 33"/>
          <p:cNvSpPr/>
          <p:nvPr/>
        </p:nvSpPr>
        <p:spPr>
          <a:xfrm>
            <a:off x="4755346" y="2646692"/>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3</a:t>
            </a:r>
            <a:endParaRPr lang="sr-Cyrl-RS" sz="1200" dirty="0"/>
          </a:p>
        </p:txBody>
      </p:sp>
      <p:sp>
        <p:nvSpPr>
          <p:cNvPr id="35" name="Rounded Rectangle 34"/>
          <p:cNvSpPr/>
          <p:nvPr/>
        </p:nvSpPr>
        <p:spPr>
          <a:xfrm>
            <a:off x="4891870" y="2458914"/>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2</a:t>
            </a:r>
            <a:endParaRPr lang="sr-Cyrl-RS" sz="1200" dirty="0"/>
          </a:p>
        </p:txBody>
      </p:sp>
      <p:sp>
        <p:nvSpPr>
          <p:cNvPr id="37" name="TextBox 36"/>
          <p:cNvSpPr txBox="1"/>
          <p:nvPr/>
        </p:nvSpPr>
        <p:spPr>
          <a:xfrm>
            <a:off x="5059929" y="1338943"/>
            <a:ext cx="317716" cy="369332"/>
          </a:xfrm>
          <a:prstGeom prst="rect">
            <a:avLst/>
          </a:prstGeom>
          <a:noFill/>
        </p:spPr>
        <p:txBody>
          <a:bodyPr wrap="none" rtlCol="0">
            <a:spAutoFit/>
          </a:bodyPr>
          <a:lstStyle/>
          <a:p>
            <a:r>
              <a:rPr lang="en-US" dirty="0" smtClean="0"/>
              <a:t>A</a:t>
            </a:r>
            <a:endParaRPr lang="sr-Cyrl-RS" dirty="0"/>
          </a:p>
        </p:txBody>
      </p:sp>
      <p:sp>
        <p:nvSpPr>
          <p:cNvPr id="38" name="TextBox 37"/>
          <p:cNvSpPr txBox="1"/>
          <p:nvPr/>
        </p:nvSpPr>
        <p:spPr>
          <a:xfrm>
            <a:off x="6075099" y="1338943"/>
            <a:ext cx="309700" cy="369332"/>
          </a:xfrm>
          <a:prstGeom prst="rect">
            <a:avLst/>
          </a:prstGeom>
          <a:noFill/>
        </p:spPr>
        <p:txBody>
          <a:bodyPr wrap="none" rtlCol="0">
            <a:spAutoFit/>
          </a:bodyPr>
          <a:lstStyle/>
          <a:p>
            <a:r>
              <a:rPr lang="en-US" dirty="0"/>
              <a:t>B</a:t>
            </a:r>
            <a:endParaRPr lang="sr-Cyrl-RS" dirty="0"/>
          </a:p>
        </p:txBody>
      </p:sp>
      <p:sp>
        <p:nvSpPr>
          <p:cNvPr id="39" name="TextBox 38"/>
          <p:cNvSpPr txBox="1"/>
          <p:nvPr/>
        </p:nvSpPr>
        <p:spPr>
          <a:xfrm>
            <a:off x="6985663" y="1361192"/>
            <a:ext cx="308098" cy="369332"/>
          </a:xfrm>
          <a:prstGeom prst="rect">
            <a:avLst/>
          </a:prstGeom>
          <a:noFill/>
        </p:spPr>
        <p:txBody>
          <a:bodyPr wrap="none" rtlCol="0">
            <a:spAutoFit/>
          </a:bodyPr>
          <a:lstStyle/>
          <a:p>
            <a:r>
              <a:rPr lang="en-US" dirty="0" smtClean="0"/>
              <a:t>C</a:t>
            </a:r>
            <a:endParaRPr lang="sr-Cyrl-RS" dirty="0"/>
          </a:p>
        </p:txBody>
      </p:sp>
      <p:sp>
        <p:nvSpPr>
          <p:cNvPr id="40" name="Rounded Rectangle 39"/>
          <p:cNvSpPr/>
          <p:nvPr/>
        </p:nvSpPr>
        <p:spPr>
          <a:xfrm>
            <a:off x="6182240" y="1813527"/>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41" name="Rounded Rectangle 40"/>
          <p:cNvSpPr/>
          <p:nvPr/>
        </p:nvSpPr>
        <p:spPr>
          <a:xfrm>
            <a:off x="7088753" y="1824413"/>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42" name="Rounded Rectangle 41"/>
          <p:cNvSpPr/>
          <p:nvPr/>
        </p:nvSpPr>
        <p:spPr>
          <a:xfrm>
            <a:off x="8206411" y="2862689"/>
            <a:ext cx="3409950" cy="1655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43" name="Rounded Rectangle 42"/>
          <p:cNvSpPr/>
          <p:nvPr/>
        </p:nvSpPr>
        <p:spPr>
          <a:xfrm>
            <a:off x="8989129" y="1830859"/>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44" name="Rounded Rectangle 43"/>
          <p:cNvSpPr/>
          <p:nvPr/>
        </p:nvSpPr>
        <p:spPr>
          <a:xfrm>
            <a:off x="8592413" y="2664024"/>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3</a:t>
            </a:r>
            <a:endParaRPr lang="sr-Cyrl-RS" sz="1200" dirty="0"/>
          </a:p>
        </p:txBody>
      </p:sp>
      <p:sp>
        <p:nvSpPr>
          <p:cNvPr id="47" name="TextBox 46"/>
          <p:cNvSpPr txBox="1"/>
          <p:nvPr/>
        </p:nvSpPr>
        <p:spPr>
          <a:xfrm>
            <a:off x="8896996" y="1356275"/>
            <a:ext cx="317716" cy="369332"/>
          </a:xfrm>
          <a:prstGeom prst="rect">
            <a:avLst/>
          </a:prstGeom>
          <a:noFill/>
        </p:spPr>
        <p:txBody>
          <a:bodyPr wrap="none" rtlCol="0">
            <a:spAutoFit/>
          </a:bodyPr>
          <a:lstStyle/>
          <a:p>
            <a:r>
              <a:rPr lang="en-US" dirty="0" smtClean="0"/>
              <a:t>A</a:t>
            </a:r>
            <a:endParaRPr lang="sr-Cyrl-RS" dirty="0"/>
          </a:p>
        </p:txBody>
      </p:sp>
      <p:sp>
        <p:nvSpPr>
          <p:cNvPr id="48" name="TextBox 47"/>
          <p:cNvSpPr txBox="1"/>
          <p:nvPr/>
        </p:nvSpPr>
        <p:spPr>
          <a:xfrm>
            <a:off x="9912166" y="1356275"/>
            <a:ext cx="309700" cy="369332"/>
          </a:xfrm>
          <a:prstGeom prst="rect">
            <a:avLst/>
          </a:prstGeom>
          <a:noFill/>
        </p:spPr>
        <p:txBody>
          <a:bodyPr wrap="none" rtlCol="0">
            <a:spAutoFit/>
          </a:bodyPr>
          <a:lstStyle/>
          <a:p>
            <a:r>
              <a:rPr lang="en-US" dirty="0"/>
              <a:t>B</a:t>
            </a:r>
            <a:endParaRPr lang="sr-Cyrl-RS" dirty="0"/>
          </a:p>
        </p:txBody>
      </p:sp>
      <p:sp>
        <p:nvSpPr>
          <p:cNvPr id="49" name="TextBox 48"/>
          <p:cNvSpPr txBox="1"/>
          <p:nvPr/>
        </p:nvSpPr>
        <p:spPr>
          <a:xfrm>
            <a:off x="10822730" y="1378524"/>
            <a:ext cx="308098" cy="369332"/>
          </a:xfrm>
          <a:prstGeom prst="rect">
            <a:avLst/>
          </a:prstGeom>
          <a:noFill/>
        </p:spPr>
        <p:txBody>
          <a:bodyPr wrap="none" rtlCol="0">
            <a:spAutoFit/>
          </a:bodyPr>
          <a:lstStyle/>
          <a:p>
            <a:r>
              <a:rPr lang="en-US" dirty="0" smtClean="0"/>
              <a:t>C</a:t>
            </a:r>
            <a:endParaRPr lang="sr-Cyrl-RS" dirty="0"/>
          </a:p>
        </p:txBody>
      </p:sp>
      <p:sp>
        <p:nvSpPr>
          <p:cNvPr id="50" name="Rounded Rectangle 49"/>
          <p:cNvSpPr/>
          <p:nvPr/>
        </p:nvSpPr>
        <p:spPr>
          <a:xfrm>
            <a:off x="10019307" y="1830859"/>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51" name="Rounded Rectangle 50"/>
          <p:cNvSpPr/>
          <p:nvPr/>
        </p:nvSpPr>
        <p:spPr>
          <a:xfrm>
            <a:off x="10925820" y="1841745"/>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52" name="Rounded Rectangle 51"/>
          <p:cNvSpPr/>
          <p:nvPr/>
        </p:nvSpPr>
        <p:spPr>
          <a:xfrm>
            <a:off x="718417" y="4646379"/>
            <a:ext cx="3409950" cy="1655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53" name="Rounded Rectangle 52"/>
          <p:cNvSpPr/>
          <p:nvPr/>
        </p:nvSpPr>
        <p:spPr>
          <a:xfrm>
            <a:off x="1472866" y="3628007"/>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54" name="Rounded Rectangle 53"/>
          <p:cNvSpPr/>
          <p:nvPr/>
        </p:nvSpPr>
        <p:spPr>
          <a:xfrm>
            <a:off x="1076150" y="4461172"/>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3</a:t>
            </a:r>
            <a:endParaRPr lang="sr-Cyrl-RS" sz="1200" dirty="0"/>
          </a:p>
        </p:txBody>
      </p:sp>
      <p:sp>
        <p:nvSpPr>
          <p:cNvPr id="57" name="TextBox 56"/>
          <p:cNvSpPr txBox="1"/>
          <p:nvPr/>
        </p:nvSpPr>
        <p:spPr>
          <a:xfrm>
            <a:off x="1380733" y="3153423"/>
            <a:ext cx="317716" cy="369332"/>
          </a:xfrm>
          <a:prstGeom prst="rect">
            <a:avLst/>
          </a:prstGeom>
          <a:noFill/>
        </p:spPr>
        <p:txBody>
          <a:bodyPr wrap="none" rtlCol="0">
            <a:spAutoFit/>
          </a:bodyPr>
          <a:lstStyle/>
          <a:p>
            <a:r>
              <a:rPr lang="en-US" dirty="0" smtClean="0"/>
              <a:t>A</a:t>
            </a:r>
            <a:endParaRPr lang="sr-Cyrl-RS" dirty="0"/>
          </a:p>
        </p:txBody>
      </p:sp>
      <p:sp>
        <p:nvSpPr>
          <p:cNvPr id="58" name="TextBox 57"/>
          <p:cNvSpPr txBox="1"/>
          <p:nvPr/>
        </p:nvSpPr>
        <p:spPr>
          <a:xfrm>
            <a:off x="2395903" y="3153423"/>
            <a:ext cx="309700" cy="369332"/>
          </a:xfrm>
          <a:prstGeom prst="rect">
            <a:avLst/>
          </a:prstGeom>
          <a:noFill/>
        </p:spPr>
        <p:txBody>
          <a:bodyPr wrap="none" rtlCol="0">
            <a:spAutoFit/>
          </a:bodyPr>
          <a:lstStyle/>
          <a:p>
            <a:r>
              <a:rPr lang="en-US" dirty="0"/>
              <a:t>B</a:t>
            </a:r>
            <a:endParaRPr lang="sr-Cyrl-RS" dirty="0"/>
          </a:p>
        </p:txBody>
      </p:sp>
      <p:sp>
        <p:nvSpPr>
          <p:cNvPr id="59" name="TextBox 58"/>
          <p:cNvSpPr txBox="1"/>
          <p:nvPr/>
        </p:nvSpPr>
        <p:spPr>
          <a:xfrm>
            <a:off x="3306467" y="3175672"/>
            <a:ext cx="308098" cy="369332"/>
          </a:xfrm>
          <a:prstGeom prst="rect">
            <a:avLst/>
          </a:prstGeom>
          <a:noFill/>
        </p:spPr>
        <p:txBody>
          <a:bodyPr wrap="none" rtlCol="0">
            <a:spAutoFit/>
          </a:bodyPr>
          <a:lstStyle/>
          <a:p>
            <a:r>
              <a:rPr lang="en-US" dirty="0" smtClean="0"/>
              <a:t>C</a:t>
            </a:r>
            <a:endParaRPr lang="sr-Cyrl-RS" dirty="0"/>
          </a:p>
        </p:txBody>
      </p:sp>
      <p:sp>
        <p:nvSpPr>
          <p:cNvPr id="60" name="Rounded Rectangle 59"/>
          <p:cNvSpPr/>
          <p:nvPr/>
        </p:nvSpPr>
        <p:spPr>
          <a:xfrm>
            <a:off x="2503044" y="3628007"/>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61" name="Rounded Rectangle 60"/>
          <p:cNvSpPr/>
          <p:nvPr/>
        </p:nvSpPr>
        <p:spPr>
          <a:xfrm>
            <a:off x="3409557" y="3638893"/>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62" name="Rounded Rectangle 61"/>
          <p:cNvSpPr/>
          <p:nvPr/>
        </p:nvSpPr>
        <p:spPr>
          <a:xfrm>
            <a:off x="4388616" y="4608941"/>
            <a:ext cx="3409950" cy="1655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63" name="Rounded Rectangle 62"/>
          <p:cNvSpPr/>
          <p:nvPr/>
        </p:nvSpPr>
        <p:spPr>
          <a:xfrm>
            <a:off x="5171334" y="3577111"/>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67" name="TextBox 66"/>
          <p:cNvSpPr txBox="1"/>
          <p:nvPr/>
        </p:nvSpPr>
        <p:spPr>
          <a:xfrm>
            <a:off x="5079201" y="3102527"/>
            <a:ext cx="317716" cy="369332"/>
          </a:xfrm>
          <a:prstGeom prst="rect">
            <a:avLst/>
          </a:prstGeom>
          <a:noFill/>
        </p:spPr>
        <p:txBody>
          <a:bodyPr wrap="none" rtlCol="0">
            <a:spAutoFit/>
          </a:bodyPr>
          <a:lstStyle/>
          <a:p>
            <a:r>
              <a:rPr lang="en-US" dirty="0" smtClean="0"/>
              <a:t>A</a:t>
            </a:r>
            <a:endParaRPr lang="sr-Cyrl-RS" dirty="0"/>
          </a:p>
        </p:txBody>
      </p:sp>
      <p:sp>
        <p:nvSpPr>
          <p:cNvPr id="68" name="TextBox 67"/>
          <p:cNvSpPr txBox="1"/>
          <p:nvPr/>
        </p:nvSpPr>
        <p:spPr>
          <a:xfrm>
            <a:off x="6094371" y="3102527"/>
            <a:ext cx="309700" cy="369332"/>
          </a:xfrm>
          <a:prstGeom prst="rect">
            <a:avLst/>
          </a:prstGeom>
          <a:noFill/>
        </p:spPr>
        <p:txBody>
          <a:bodyPr wrap="none" rtlCol="0">
            <a:spAutoFit/>
          </a:bodyPr>
          <a:lstStyle/>
          <a:p>
            <a:r>
              <a:rPr lang="en-US" dirty="0"/>
              <a:t>B</a:t>
            </a:r>
            <a:endParaRPr lang="sr-Cyrl-RS" dirty="0"/>
          </a:p>
        </p:txBody>
      </p:sp>
      <p:sp>
        <p:nvSpPr>
          <p:cNvPr id="69" name="TextBox 68"/>
          <p:cNvSpPr txBox="1"/>
          <p:nvPr/>
        </p:nvSpPr>
        <p:spPr>
          <a:xfrm>
            <a:off x="7004935" y="3124776"/>
            <a:ext cx="308098" cy="369332"/>
          </a:xfrm>
          <a:prstGeom prst="rect">
            <a:avLst/>
          </a:prstGeom>
          <a:noFill/>
        </p:spPr>
        <p:txBody>
          <a:bodyPr wrap="none" rtlCol="0">
            <a:spAutoFit/>
          </a:bodyPr>
          <a:lstStyle/>
          <a:p>
            <a:r>
              <a:rPr lang="en-US" dirty="0" smtClean="0"/>
              <a:t>C</a:t>
            </a:r>
            <a:endParaRPr lang="sr-Cyrl-RS" dirty="0"/>
          </a:p>
        </p:txBody>
      </p:sp>
      <p:sp>
        <p:nvSpPr>
          <p:cNvPr id="70" name="Rounded Rectangle 69"/>
          <p:cNvSpPr/>
          <p:nvPr/>
        </p:nvSpPr>
        <p:spPr>
          <a:xfrm>
            <a:off x="6201512" y="3577111"/>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71" name="Rounded Rectangle 70"/>
          <p:cNvSpPr/>
          <p:nvPr/>
        </p:nvSpPr>
        <p:spPr>
          <a:xfrm>
            <a:off x="7108025" y="3587997"/>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72" name="Rounded Rectangle 71"/>
          <p:cNvSpPr/>
          <p:nvPr/>
        </p:nvSpPr>
        <p:spPr>
          <a:xfrm>
            <a:off x="8225683" y="4626273"/>
            <a:ext cx="3409950" cy="1655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73" name="Rounded Rectangle 72"/>
          <p:cNvSpPr/>
          <p:nvPr/>
        </p:nvSpPr>
        <p:spPr>
          <a:xfrm>
            <a:off x="9008401" y="3594443"/>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76" name="Rounded Rectangle 75"/>
          <p:cNvSpPr/>
          <p:nvPr/>
        </p:nvSpPr>
        <p:spPr>
          <a:xfrm>
            <a:off x="8884733" y="4441844"/>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
        <p:nvSpPr>
          <p:cNvPr id="77" name="TextBox 76"/>
          <p:cNvSpPr txBox="1"/>
          <p:nvPr/>
        </p:nvSpPr>
        <p:spPr>
          <a:xfrm>
            <a:off x="8916268" y="3119859"/>
            <a:ext cx="317716" cy="369332"/>
          </a:xfrm>
          <a:prstGeom prst="rect">
            <a:avLst/>
          </a:prstGeom>
          <a:noFill/>
        </p:spPr>
        <p:txBody>
          <a:bodyPr wrap="none" rtlCol="0">
            <a:spAutoFit/>
          </a:bodyPr>
          <a:lstStyle/>
          <a:p>
            <a:r>
              <a:rPr lang="en-US" dirty="0" smtClean="0"/>
              <a:t>A</a:t>
            </a:r>
            <a:endParaRPr lang="sr-Cyrl-RS" dirty="0"/>
          </a:p>
        </p:txBody>
      </p:sp>
      <p:sp>
        <p:nvSpPr>
          <p:cNvPr id="78" name="TextBox 77"/>
          <p:cNvSpPr txBox="1"/>
          <p:nvPr/>
        </p:nvSpPr>
        <p:spPr>
          <a:xfrm>
            <a:off x="9931438" y="3119859"/>
            <a:ext cx="309700" cy="369332"/>
          </a:xfrm>
          <a:prstGeom prst="rect">
            <a:avLst/>
          </a:prstGeom>
          <a:noFill/>
        </p:spPr>
        <p:txBody>
          <a:bodyPr wrap="none" rtlCol="0">
            <a:spAutoFit/>
          </a:bodyPr>
          <a:lstStyle/>
          <a:p>
            <a:r>
              <a:rPr lang="en-US" dirty="0"/>
              <a:t>B</a:t>
            </a:r>
            <a:endParaRPr lang="sr-Cyrl-RS" dirty="0"/>
          </a:p>
        </p:txBody>
      </p:sp>
      <p:sp>
        <p:nvSpPr>
          <p:cNvPr id="79" name="TextBox 78"/>
          <p:cNvSpPr txBox="1"/>
          <p:nvPr/>
        </p:nvSpPr>
        <p:spPr>
          <a:xfrm>
            <a:off x="10842002" y="3142108"/>
            <a:ext cx="308098" cy="369332"/>
          </a:xfrm>
          <a:prstGeom prst="rect">
            <a:avLst/>
          </a:prstGeom>
          <a:noFill/>
        </p:spPr>
        <p:txBody>
          <a:bodyPr wrap="none" rtlCol="0">
            <a:spAutoFit/>
          </a:bodyPr>
          <a:lstStyle/>
          <a:p>
            <a:r>
              <a:rPr lang="en-US" dirty="0" smtClean="0"/>
              <a:t>C</a:t>
            </a:r>
            <a:endParaRPr lang="sr-Cyrl-RS" dirty="0"/>
          </a:p>
        </p:txBody>
      </p:sp>
      <p:sp>
        <p:nvSpPr>
          <p:cNvPr id="80" name="Rounded Rectangle 79"/>
          <p:cNvSpPr/>
          <p:nvPr/>
        </p:nvSpPr>
        <p:spPr>
          <a:xfrm>
            <a:off x="10038579" y="3594443"/>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81" name="Rounded Rectangle 80"/>
          <p:cNvSpPr/>
          <p:nvPr/>
        </p:nvSpPr>
        <p:spPr>
          <a:xfrm>
            <a:off x="10945092" y="3605329"/>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82" name="Rounded Rectangle 81"/>
          <p:cNvSpPr/>
          <p:nvPr/>
        </p:nvSpPr>
        <p:spPr>
          <a:xfrm>
            <a:off x="690148" y="6378841"/>
            <a:ext cx="3409950" cy="1655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83" name="Rounded Rectangle 82"/>
          <p:cNvSpPr/>
          <p:nvPr/>
        </p:nvSpPr>
        <p:spPr>
          <a:xfrm>
            <a:off x="1472866" y="5347011"/>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86" name="Rounded Rectangle 85"/>
          <p:cNvSpPr/>
          <p:nvPr/>
        </p:nvSpPr>
        <p:spPr>
          <a:xfrm>
            <a:off x="1343136" y="6200900"/>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
        <p:nvSpPr>
          <p:cNvPr id="87" name="TextBox 86"/>
          <p:cNvSpPr txBox="1"/>
          <p:nvPr/>
        </p:nvSpPr>
        <p:spPr>
          <a:xfrm>
            <a:off x="1380733" y="4872427"/>
            <a:ext cx="317716" cy="369332"/>
          </a:xfrm>
          <a:prstGeom prst="rect">
            <a:avLst/>
          </a:prstGeom>
          <a:noFill/>
        </p:spPr>
        <p:txBody>
          <a:bodyPr wrap="none" rtlCol="0">
            <a:spAutoFit/>
          </a:bodyPr>
          <a:lstStyle/>
          <a:p>
            <a:r>
              <a:rPr lang="en-US" dirty="0" smtClean="0"/>
              <a:t>A</a:t>
            </a:r>
            <a:endParaRPr lang="sr-Cyrl-RS" dirty="0"/>
          </a:p>
        </p:txBody>
      </p:sp>
      <p:sp>
        <p:nvSpPr>
          <p:cNvPr id="88" name="TextBox 87"/>
          <p:cNvSpPr txBox="1"/>
          <p:nvPr/>
        </p:nvSpPr>
        <p:spPr>
          <a:xfrm>
            <a:off x="2395903" y="4872427"/>
            <a:ext cx="309700" cy="369332"/>
          </a:xfrm>
          <a:prstGeom prst="rect">
            <a:avLst/>
          </a:prstGeom>
          <a:noFill/>
        </p:spPr>
        <p:txBody>
          <a:bodyPr wrap="none" rtlCol="0">
            <a:spAutoFit/>
          </a:bodyPr>
          <a:lstStyle/>
          <a:p>
            <a:r>
              <a:rPr lang="en-US" dirty="0"/>
              <a:t>B</a:t>
            </a:r>
            <a:endParaRPr lang="sr-Cyrl-RS" dirty="0"/>
          </a:p>
        </p:txBody>
      </p:sp>
      <p:sp>
        <p:nvSpPr>
          <p:cNvPr id="89" name="TextBox 88"/>
          <p:cNvSpPr txBox="1"/>
          <p:nvPr/>
        </p:nvSpPr>
        <p:spPr>
          <a:xfrm>
            <a:off x="3306467" y="4894676"/>
            <a:ext cx="308098" cy="369332"/>
          </a:xfrm>
          <a:prstGeom prst="rect">
            <a:avLst/>
          </a:prstGeom>
          <a:noFill/>
        </p:spPr>
        <p:txBody>
          <a:bodyPr wrap="none" rtlCol="0">
            <a:spAutoFit/>
          </a:bodyPr>
          <a:lstStyle/>
          <a:p>
            <a:r>
              <a:rPr lang="en-US" dirty="0" smtClean="0"/>
              <a:t>C</a:t>
            </a:r>
            <a:endParaRPr lang="sr-Cyrl-RS" dirty="0"/>
          </a:p>
        </p:txBody>
      </p:sp>
      <p:sp>
        <p:nvSpPr>
          <p:cNvPr id="90" name="Rounded Rectangle 89"/>
          <p:cNvSpPr/>
          <p:nvPr/>
        </p:nvSpPr>
        <p:spPr>
          <a:xfrm>
            <a:off x="2503044" y="5347011"/>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91" name="Rounded Rectangle 90"/>
          <p:cNvSpPr/>
          <p:nvPr/>
        </p:nvSpPr>
        <p:spPr>
          <a:xfrm>
            <a:off x="3409557" y="5357897"/>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36" name="Rounded Rectangle 35"/>
          <p:cNvSpPr/>
          <p:nvPr/>
        </p:nvSpPr>
        <p:spPr>
          <a:xfrm>
            <a:off x="6960507" y="2669465"/>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
        <p:nvSpPr>
          <p:cNvPr id="46" name="Rounded Rectangle 45"/>
          <p:cNvSpPr/>
          <p:nvPr/>
        </p:nvSpPr>
        <p:spPr>
          <a:xfrm>
            <a:off x="10788142" y="2687650"/>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
        <p:nvSpPr>
          <p:cNvPr id="45" name="Rounded Rectangle 44"/>
          <p:cNvSpPr/>
          <p:nvPr/>
        </p:nvSpPr>
        <p:spPr>
          <a:xfrm>
            <a:off x="9747954" y="2677035"/>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2</a:t>
            </a:r>
            <a:endParaRPr lang="sr-Cyrl-RS" sz="1200" dirty="0"/>
          </a:p>
        </p:txBody>
      </p:sp>
      <p:sp>
        <p:nvSpPr>
          <p:cNvPr id="55" name="Rounded Rectangle 54"/>
          <p:cNvSpPr/>
          <p:nvPr/>
        </p:nvSpPr>
        <p:spPr>
          <a:xfrm>
            <a:off x="2239603" y="4460696"/>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2</a:t>
            </a:r>
            <a:endParaRPr lang="sr-Cyrl-RS" sz="1200" dirty="0"/>
          </a:p>
        </p:txBody>
      </p:sp>
      <p:sp>
        <p:nvSpPr>
          <p:cNvPr id="56" name="Rounded Rectangle 55"/>
          <p:cNvSpPr/>
          <p:nvPr/>
        </p:nvSpPr>
        <p:spPr>
          <a:xfrm>
            <a:off x="2395123" y="4277795"/>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
        <p:nvSpPr>
          <p:cNvPr id="66" name="Rounded Rectangle 65"/>
          <p:cNvSpPr/>
          <p:nvPr/>
        </p:nvSpPr>
        <p:spPr>
          <a:xfrm>
            <a:off x="6076266" y="4236036"/>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
        <p:nvSpPr>
          <p:cNvPr id="65" name="Rounded Rectangle 64"/>
          <p:cNvSpPr/>
          <p:nvPr/>
        </p:nvSpPr>
        <p:spPr>
          <a:xfrm>
            <a:off x="5930159" y="4421163"/>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2</a:t>
            </a:r>
            <a:endParaRPr lang="sr-Cyrl-RS" sz="1200" dirty="0"/>
          </a:p>
        </p:txBody>
      </p:sp>
      <p:sp>
        <p:nvSpPr>
          <p:cNvPr id="64" name="Rounded Rectangle 63"/>
          <p:cNvSpPr/>
          <p:nvPr/>
        </p:nvSpPr>
        <p:spPr>
          <a:xfrm>
            <a:off x="6708461" y="4421162"/>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3</a:t>
            </a:r>
            <a:endParaRPr lang="sr-Cyrl-RS" sz="1200" dirty="0"/>
          </a:p>
        </p:txBody>
      </p:sp>
      <p:sp>
        <p:nvSpPr>
          <p:cNvPr id="74" name="Rounded Rectangle 73"/>
          <p:cNvSpPr/>
          <p:nvPr/>
        </p:nvSpPr>
        <p:spPr>
          <a:xfrm>
            <a:off x="10536558" y="4427608"/>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3</a:t>
            </a:r>
            <a:endParaRPr lang="sr-Cyrl-RS" sz="1200" dirty="0"/>
          </a:p>
        </p:txBody>
      </p:sp>
      <p:sp>
        <p:nvSpPr>
          <p:cNvPr id="75" name="Rounded Rectangle 74"/>
          <p:cNvSpPr/>
          <p:nvPr/>
        </p:nvSpPr>
        <p:spPr>
          <a:xfrm>
            <a:off x="9761278" y="4427609"/>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2</a:t>
            </a:r>
            <a:endParaRPr lang="sr-Cyrl-RS" sz="1200" dirty="0"/>
          </a:p>
        </p:txBody>
      </p:sp>
      <p:sp>
        <p:nvSpPr>
          <p:cNvPr id="85" name="Rounded Rectangle 84"/>
          <p:cNvSpPr/>
          <p:nvPr/>
        </p:nvSpPr>
        <p:spPr>
          <a:xfrm>
            <a:off x="3159385" y="5995649"/>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2</a:t>
            </a:r>
            <a:endParaRPr lang="sr-Cyrl-RS" sz="1200" dirty="0"/>
          </a:p>
        </p:txBody>
      </p:sp>
      <p:sp>
        <p:nvSpPr>
          <p:cNvPr id="84" name="Rounded Rectangle 83"/>
          <p:cNvSpPr/>
          <p:nvPr/>
        </p:nvSpPr>
        <p:spPr>
          <a:xfrm>
            <a:off x="3012841" y="6188970"/>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3</a:t>
            </a:r>
            <a:endParaRPr lang="sr-Cyrl-RS" sz="1200" dirty="0"/>
          </a:p>
        </p:txBody>
      </p:sp>
      <p:sp>
        <p:nvSpPr>
          <p:cNvPr id="92" name="Rounded Rectangle 91"/>
          <p:cNvSpPr/>
          <p:nvPr/>
        </p:nvSpPr>
        <p:spPr>
          <a:xfrm>
            <a:off x="4476205" y="6378841"/>
            <a:ext cx="3409950" cy="1655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93" name="Rounded Rectangle 92"/>
          <p:cNvSpPr/>
          <p:nvPr/>
        </p:nvSpPr>
        <p:spPr>
          <a:xfrm>
            <a:off x="5258923" y="5347011"/>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95" name="TextBox 94"/>
          <p:cNvSpPr txBox="1"/>
          <p:nvPr/>
        </p:nvSpPr>
        <p:spPr>
          <a:xfrm>
            <a:off x="7092524" y="4894676"/>
            <a:ext cx="308098" cy="369332"/>
          </a:xfrm>
          <a:prstGeom prst="rect">
            <a:avLst/>
          </a:prstGeom>
          <a:noFill/>
        </p:spPr>
        <p:txBody>
          <a:bodyPr wrap="none" rtlCol="0">
            <a:spAutoFit/>
          </a:bodyPr>
          <a:lstStyle/>
          <a:p>
            <a:r>
              <a:rPr lang="en-US" dirty="0" smtClean="0"/>
              <a:t>C</a:t>
            </a:r>
            <a:endParaRPr lang="sr-Cyrl-RS" dirty="0"/>
          </a:p>
        </p:txBody>
      </p:sp>
      <p:sp>
        <p:nvSpPr>
          <p:cNvPr id="96" name="Rounded Rectangle 95"/>
          <p:cNvSpPr/>
          <p:nvPr/>
        </p:nvSpPr>
        <p:spPr>
          <a:xfrm>
            <a:off x="6289101" y="5347011"/>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97" name="Rounded Rectangle 96"/>
          <p:cNvSpPr/>
          <p:nvPr/>
        </p:nvSpPr>
        <p:spPr>
          <a:xfrm>
            <a:off x="7195614" y="5357897"/>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98" name="Rounded Rectangle 97"/>
          <p:cNvSpPr/>
          <p:nvPr/>
        </p:nvSpPr>
        <p:spPr>
          <a:xfrm>
            <a:off x="6945442" y="5995649"/>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2</a:t>
            </a:r>
            <a:endParaRPr lang="sr-Cyrl-RS" sz="1200" dirty="0"/>
          </a:p>
        </p:txBody>
      </p:sp>
      <p:sp>
        <p:nvSpPr>
          <p:cNvPr id="99" name="Rounded Rectangle 98"/>
          <p:cNvSpPr/>
          <p:nvPr/>
        </p:nvSpPr>
        <p:spPr>
          <a:xfrm>
            <a:off x="6798898" y="6188970"/>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3</a:t>
            </a:r>
            <a:endParaRPr lang="sr-Cyrl-RS" sz="1200" dirty="0"/>
          </a:p>
        </p:txBody>
      </p:sp>
      <p:sp>
        <p:nvSpPr>
          <p:cNvPr id="100" name="TextBox 99"/>
          <p:cNvSpPr txBox="1"/>
          <p:nvPr/>
        </p:nvSpPr>
        <p:spPr>
          <a:xfrm>
            <a:off x="6190832" y="4882134"/>
            <a:ext cx="309700" cy="369332"/>
          </a:xfrm>
          <a:prstGeom prst="rect">
            <a:avLst/>
          </a:prstGeom>
          <a:noFill/>
        </p:spPr>
        <p:txBody>
          <a:bodyPr wrap="none" rtlCol="0">
            <a:spAutoFit/>
          </a:bodyPr>
          <a:lstStyle/>
          <a:p>
            <a:r>
              <a:rPr lang="en-US" dirty="0"/>
              <a:t>B</a:t>
            </a:r>
            <a:endParaRPr lang="sr-Cyrl-RS" dirty="0"/>
          </a:p>
        </p:txBody>
      </p:sp>
      <p:sp>
        <p:nvSpPr>
          <p:cNvPr id="101" name="TextBox 100"/>
          <p:cNvSpPr txBox="1"/>
          <p:nvPr/>
        </p:nvSpPr>
        <p:spPr>
          <a:xfrm>
            <a:off x="5160728" y="4894676"/>
            <a:ext cx="317716" cy="369332"/>
          </a:xfrm>
          <a:prstGeom prst="rect">
            <a:avLst/>
          </a:prstGeom>
          <a:noFill/>
        </p:spPr>
        <p:txBody>
          <a:bodyPr wrap="none" rtlCol="0">
            <a:spAutoFit/>
          </a:bodyPr>
          <a:lstStyle/>
          <a:p>
            <a:r>
              <a:rPr lang="en-US" dirty="0" smtClean="0"/>
              <a:t>A</a:t>
            </a:r>
            <a:endParaRPr lang="sr-Cyrl-RS" dirty="0"/>
          </a:p>
        </p:txBody>
      </p:sp>
      <p:sp>
        <p:nvSpPr>
          <p:cNvPr id="94" name="Rounded Rectangle 93"/>
          <p:cNvSpPr/>
          <p:nvPr/>
        </p:nvSpPr>
        <p:spPr>
          <a:xfrm>
            <a:off x="7071946" y="5806747"/>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
        <p:nvSpPr>
          <p:cNvPr id="102" name="Rounded Rectangle 101"/>
          <p:cNvSpPr/>
          <p:nvPr/>
        </p:nvSpPr>
        <p:spPr>
          <a:xfrm>
            <a:off x="704069" y="2851941"/>
            <a:ext cx="3409950" cy="16553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103" name="Rounded Rectangle 102"/>
          <p:cNvSpPr/>
          <p:nvPr/>
        </p:nvSpPr>
        <p:spPr>
          <a:xfrm>
            <a:off x="1486787" y="1820111"/>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104" name="Rounded Rectangle 103"/>
          <p:cNvSpPr/>
          <p:nvPr/>
        </p:nvSpPr>
        <p:spPr>
          <a:xfrm>
            <a:off x="1090071" y="2653276"/>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smtClean="0"/>
              <a:t>3</a:t>
            </a:r>
            <a:endParaRPr lang="sr-Cyrl-RS" sz="1200" dirty="0"/>
          </a:p>
        </p:txBody>
      </p:sp>
      <p:sp>
        <p:nvSpPr>
          <p:cNvPr id="105" name="Rounded Rectangle 104"/>
          <p:cNvSpPr/>
          <p:nvPr/>
        </p:nvSpPr>
        <p:spPr>
          <a:xfrm>
            <a:off x="1226595" y="2465498"/>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1200" dirty="0"/>
              <a:t>2</a:t>
            </a:r>
            <a:endParaRPr lang="sr-Cyrl-RS" sz="1200" dirty="0"/>
          </a:p>
        </p:txBody>
      </p:sp>
      <p:sp>
        <p:nvSpPr>
          <p:cNvPr id="106" name="TextBox 105"/>
          <p:cNvSpPr txBox="1"/>
          <p:nvPr/>
        </p:nvSpPr>
        <p:spPr>
          <a:xfrm>
            <a:off x="1394654" y="1345527"/>
            <a:ext cx="317716" cy="369332"/>
          </a:xfrm>
          <a:prstGeom prst="rect">
            <a:avLst/>
          </a:prstGeom>
          <a:noFill/>
        </p:spPr>
        <p:txBody>
          <a:bodyPr wrap="none" rtlCol="0">
            <a:spAutoFit/>
          </a:bodyPr>
          <a:lstStyle/>
          <a:p>
            <a:r>
              <a:rPr lang="en-US" dirty="0" smtClean="0"/>
              <a:t>A</a:t>
            </a:r>
            <a:endParaRPr lang="sr-Cyrl-RS" dirty="0"/>
          </a:p>
        </p:txBody>
      </p:sp>
      <p:sp>
        <p:nvSpPr>
          <p:cNvPr id="107" name="TextBox 106"/>
          <p:cNvSpPr txBox="1"/>
          <p:nvPr/>
        </p:nvSpPr>
        <p:spPr>
          <a:xfrm>
            <a:off x="2409824" y="1345527"/>
            <a:ext cx="309700" cy="369332"/>
          </a:xfrm>
          <a:prstGeom prst="rect">
            <a:avLst/>
          </a:prstGeom>
          <a:noFill/>
        </p:spPr>
        <p:txBody>
          <a:bodyPr wrap="none" rtlCol="0">
            <a:spAutoFit/>
          </a:bodyPr>
          <a:lstStyle/>
          <a:p>
            <a:r>
              <a:rPr lang="en-US" dirty="0"/>
              <a:t>B</a:t>
            </a:r>
            <a:endParaRPr lang="sr-Cyrl-RS" dirty="0"/>
          </a:p>
        </p:txBody>
      </p:sp>
      <p:sp>
        <p:nvSpPr>
          <p:cNvPr id="108" name="TextBox 107"/>
          <p:cNvSpPr txBox="1"/>
          <p:nvPr/>
        </p:nvSpPr>
        <p:spPr>
          <a:xfrm>
            <a:off x="3320388" y="1367776"/>
            <a:ext cx="308098" cy="369332"/>
          </a:xfrm>
          <a:prstGeom prst="rect">
            <a:avLst/>
          </a:prstGeom>
          <a:noFill/>
        </p:spPr>
        <p:txBody>
          <a:bodyPr wrap="none" rtlCol="0">
            <a:spAutoFit/>
          </a:bodyPr>
          <a:lstStyle/>
          <a:p>
            <a:r>
              <a:rPr lang="en-US" dirty="0" smtClean="0"/>
              <a:t>C</a:t>
            </a:r>
            <a:endParaRPr lang="sr-Cyrl-RS" dirty="0"/>
          </a:p>
        </p:txBody>
      </p:sp>
      <p:sp>
        <p:nvSpPr>
          <p:cNvPr id="109" name="Rounded Rectangle 108"/>
          <p:cNvSpPr/>
          <p:nvPr/>
        </p:nvSpPr>
        <p:spPr>
          <a:xfrm>
            <a:off x="2516965" y="1820111"/>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110" name="Rounded Rectangle 109"/>
          <p:cNvSpPr/>
          <p:nvPr/>
        </p:nvSpPr>
        <p:spPr>
          <a:xfrm>
            <a:off x="3423478" y="1830997"/>
            <a:ext cx="101918" cy="102094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113" name="Rounded Rectangle 112"/>
          <p:cNvSpPr/>
          <p:nvPr/>
        </p:nvSpPr>
        <p:spPr>
          <a:xfrm>
            <a:off x="1354381" y="2271798"/>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Tree>
    <p:extLst>
      <p:ext uri="{BB962C8B-B14F-4D97-AF65-F5344CB8AC3E}">
        <p14:creationId xmlns:p14="http://schemas.microsoft.com/office/powerpoint/2010/main" val="117627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9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0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p:bldP spid="38" grpId="0"/>
      <p:bldP spid="39" grpId="0"/>
      <p:bldP spid="40" grpId="0" animBg="1"/>
      <p:bldP spid="41" grpId="0" animBg="1"/>
      <p:bldP spid="42" grpId="0" animBg="1"/>
      <p:bldP spid="43" grpId="0" animBg="1"/>
      <p:bldP spid="44" grpId="0" animBg="1"/>
      <p:bldP spid="47" grpId="0"/>
      <p:bldP spid="48" grpId="0"/>
      <p:bldP spid="49" grpId="0"/>
      <p:bldP spid="50" grpId="0" animBg="1"/>
      <p:bldP spid="51" grpId="0" animBg="1"/>
      <p:bldP spid="52" grpId="0" animBg="1"/>
      <p:bldP spid="53" grpId="0" animBg="1"/>
      <p:bldP spid="54" grpId="0" animBg="1"/>
      <p:bldP spid="57" grpId="0"/>
      <p:bldP spid="58" grpId="0"/>
      <p:bldP spid="59" grpId="0"/>
      <p:bldP spid="60" grpId="0" animBg="1"/>
      <p:bldP spid="61" grpId="0" animBg="1"/>
      <p:bldP spid="62" grpId="0" animBg="1"/>
      <p:bldP spid="63" grpId="0" animBg="1"/>
      <p:bldP spid="67" grpId="0"/>
      <p:bldP spid="68" grpId="0"/>
      <p:bldP spid="69" grpId="0"/>
      <p:bldP spid="70" grpId="0" animBg="1"/>
      <p:bldP spid="71" grpId="0" animBg="1"/>
      <p:bldP spid="72" grpId="0" animBg="1"/>
      <p:bldP spid="73" grpId="0" animBg="1"/>
      <p:bldP spid="76" grpId="0" animBg="1"/>
      <p:bldP spid="77" grpId="0"/>
      <p:bldP spid="78" grpId="0"/>
      <p:bldP spid="79" grpId="0"/>
      <p:bldP spid="80" grpId="0" animBg="1"/>
      <p:bldP spid="81" grpId="0" animBg="1"/>
      <p:bldP spid="82" grpId="0" animBg="1"/>
      <p:bldP spid="83" grpId="0" animBg="1"/>
      <p:bldP spid="86" grpId="0" animBg="1"/>
      <p:bldP spid="87" grpId="0"/>
      <p:bldP spid="88" grpId="0"/>
      <p:bldP spid="89" grpId="0"/>
      <p:bldP spid="90" grpId="0" animBg="1"/>
      <p:bldP spid="91" grpId="0" animBg="1"/>
      <p:bldP spid="36" grpId="0" animBg="1"/>
      <p:bldP spid="46" grpId="0" animBg="1"/>
      <p:bldP spid="45" grpId="0" animBg="1"/>
      <p:bldP spid="55" grpId="0" animBg="1"/>
      <p:bldP spid="56" grpId="0" animBg="1"/>
      <p:bldP spid="66" grpId="0" animBg="1"/>
      <p:bldP spid="65" grpId="0" animBg="1"/>
      <p:bldP spid="64" grpId="0" animBg="1"/>
      <p:bldP spid="74" grpId="0" animBg="1"/>
      <p:bldP spid="75" grpId="0" animBg="1"/>
      <p:bldP spid="85" grpId="0" animBg="1"/>
      <p:bldP spid="84" grpId="0" animBg="1"/>
      <p:bldP spid="92" grpId="0" animBg="1"/>
      <p:bldP spid="93" grpId="0" animBg="1"/>
      <p:bldP spid="95" grpId="0"/>
      <p:bldP spid="96" grpId="0" animBg="1"/>
      <p:bldP spid="97" grpId="0" animBg="1"/>
      <p:bldP spid="98" grpId="0" animBg="1"/>
      <p:bldP spid="99" grpId="0" animBg="1"/>
      <p:bldP spid="100" grpId="0"/>
      <p:bldP spid="101" grpId="0"/>
      <p:bldP spid="9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Hanojske kule</a:t>
            </a:r>
            <a:endParaRPr lang="sr-Cyrl-R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a:r>
                  <a:rPr lang="sr-Latn-RS" dirty="0" smtClean="0"/>
                  <a:t>Označimo </a:t>
                </a:r>
                <a:r>
                  <a:rPr lang="sr-Latn-RS" dirty="0"/>
                  <a:t>štapove sa </a:t>
                </a:r>
                <a14:m>
                  <m:oMath xmlns:m="http://schemas.openxmlformats.org/officeDocument/2006/math">
                    <m:r>
                      <a:rPr lang="sr-Latn-RS" i="1" dirty="0" smtClean="0">
                        <a:latin typeface="Cambria Math" panose="02040503050406030204" pitchFamily="18" charset="0"/>
                      </a:rPr>
                      <m:t>𝐴</m:t>
                    </m:r>
                  </m:oMath>
                </a14:m>
                <a:r>
                  <a:rPr lang="sr-Latn-RS" dirty="0"/>
                  <a:t>, </a:t>
                </a:r>
                <a14:m>
                  <m:oMath xmlns:m="http://schemas.openxmlformats.org/officeDocument/2006/math">
                    <m:r>
                      <a:rPr lang="sr-Latn-RS" i="1" dirty="0" smtClean="0">
                        <a:latin typeface="Cambria Math" panose="02040503050406030204" pitchFamily="18" charset="0"/>
                      </a:rPr>
                      <m:t>𝐵</m:t>
                    </m:r>
                  </m:oMath>
                </a14:m>
                <a:r>
                  <a:rPr lang="sr-Latn-RS" dirty="0"/>
                  <a:t> i </a:t>
                </a:r>
                <a14:m>
                  <m:oMath xmlns:m="http://schemas.openxmlformats.org/officeDocument/2006/math">
                    <m:r>
                      <a:rPr lang="sr-Latn-RS" i="1" dirty="0" smtClean="0">
                        <a:latin typeface="Cambria Math" panose="02040503050406030204" pitchFamily="18" charset="0"/>
                      </a:rPr>
                      <m:t>𝐶</m:t>
                    </m:r>
                  </m:oMath>
                </a14:m>
                <a:r>
                  <a:rPr lang="sr-Latn-RS" dirty="0"/>
                  <a:t> a diskove </a:t>
                </a:r>
                <a:r>
                  <a:rPr lang="sr-Latn-RS" dirty="0"/>
                  <a:t>s</a:t>
                </a:r>
                <a:r>
                  <a:rPr lang="sr-Latn-RS" dirty="0" smtClean="0"/>
                  <a:t>a </a:t>
                </a:r>
                <a14:m>
                  <m:oMath xmlns:m="http://schemas.openxmlformats.org/officeDocument/2006/math">
                    <m:r>
                      <a:rPr lang="sr-Latn-RS" i="1" dirty="0" smtClean="0">
                        <a:latin typeface="Cambria Math" panose="02040503050406030204" pitchFamily="18" charset="0"/>
                      </a:rPr>
                      <m:t>1, 2, …, </m:t>
                    </m:r>
                    <m:r>
                      <a:rPr lang="sr-Latn-RS" i="1" dirty="0" smtClean="0">
                        <a:latin typeface="Cambria Math" panose="02040503050406030204" pitchFamily="18" charset="0"/>
                      </a:rPr>
                      <m:t>𝑛</m:t>
                    </m:r>
                  </m:oMath>
                </a14:m>
                <a:r>
                  <a:rPr lang="sr-Latn-RS" dirty="0"/>
                  <a:t>. </a:t>
                </a:r>
                <a:r>
                  <a:rPr lang="sr-Latn-RS" dirty="0" smtClean="0"/>
                  <a:t>Pretpostavimo da želimo da diskove premestimo sa štapa </a:t>
                </a:r>
                <a14:m>
                  <m:oMath xmlns:m="http://schemas.openxmlformats.org/officeDocument/2006/math">
                    <m:r>
                      <a:rPr lang="sr-Latn-RS" i="1" dirty="0" smtClean="0">
                        <a:latin typeface="Cambria Math" panose="02040503050406030204" pitchFamily="18" charset="0"/>
                      </a:rPr>
                      <m:t>𝐴</m:t>
                    </m:r>
                  </m:oMath>
                </a14:m>
                <a:r>
                  <a:rPr lang="sr-Latn-RS" dirty="0"/>
                  <a:t> </a:t>
                </a:r>
                <a:r>
                  <a:rPr lang="sr-Latn-RS" dirty="0" smtClean="0"/>
                  <a:t>na štap </a:t>
                </a:r>
                <a14:m>
                  <m:oMath xmlns:m="http://schemas.openxmlformats.org/officeDocument/2006/math">
                    <m:r>
                      <a:rPr lang="sr-Latn-RS" i="1" dirty="0" smtClean="0">
                        <a:latin typeface="Cambria Math" panose="02040503050406030204" pitchFamily="18" charset="0"/>
                      </a:rPr>
                      <m:t>𝐶</m:t>
                    </m:r>
                  </m:oMath>
                </a14:m>
                <a:r>
                  <a:rPr lang="sr-Latn-RS" dirty="0"/>
                  <a:t>.</a:t>
                </a:r>
              </a:p>
              <a:p>
                <a:pPr algn="just"/>
                <a:endParaRPr lang="en-US" dirty="0" smtClean="0"/>
              </a:p>
              <a:p>
                <a:pPr algn="just"/>
                <a:r>
                  <a:rPr lang="en-US" dirty="0" smtClean="0"/>
                  <a:t>Da bi disk </a:t>
                </a:r>
                <a:r>
                  <a:rPr lang="en-US" dirty="0" err="1" smtClean="0"/>
                  <a:t>veli</a:t>
                </a:r>
                <a:r>
                  <a:rPr lang="sr-Latn-RS" dirty="0" smtClean="0"/>
                  <a:t>čine </a:t>
                </a:r>
                <a14:m>
                  <m:oMath xmlns:m="http://schemas.openxmlformats.org/officeDocument/2006/math">
                    <m:r>
                      <a:rPr lang="sr-Latn-RS" b="0" i="1" smtClean="0">
                        <a:latin typeface="Cambria Math" panose="02040503050406030204" pitchFamily="18" charset="0"/>
                      </a:rPr>
                      <m:t>𝑛</m:t>
                    </m:r>
                  </m:oMath>
                </a14:m>
                <a:r>
                  <a:rPr lang="sr-Latn-RS" dirty="0" smtClean="0"/>
                  <a:t> prebacili sa štapa </a:t>
                </a:r>
                <a14:m>
                  <m:oMath xmlns:m="http://schemas.openxmlformats.org/officeDocument/2006/math">
                    <m:r>
                      <a:rPr lang="sr-Latn-RS" b="0" i="1" smtClean="0">
                        <a:latin typeface="Cambria Math" panose="02040503050406030204" pitchFamily="18" charset="0"/>
                      </a:rPr>
                      <m:t>𝐴</m:t>
                    </m:r>
                  </m:oMath>
                </a14:m>
                <a:r>
                  <a:rPr lang="sr-Latn-RS" dirty="0" smtClean="0"/>
                  <a:t> na štap </a:t>
                </a:r>
                <a14:m>
                  <m:oMath xmlns:m="http://schemas.openxmlformats.org/officeDocument/2006/math">
                    <m:r>
                      <a:rPr lang="sr-Latn-RS" b="0" i="1" smtClean="0">
                        <a:latin typeface="Cambria Math" panose="02040503050406030204" pitchFamily="18" charset="0"/>
                      </a:rPr>
                      <m:t>𝐶</m:t>
                    </m:r>
                  </m:oMath>
                </a14:m>
                <a:r>
                  <a:rPr lang="sr-Latn-RS" dirty="0" smtClean="0"/>
                  <a:t> svi ostali diskovi moraju biti na štapu </a:t>
                </a:r>
                <a14:m>
                  <m:oMath xmlns:m="http://schemas.openxmlformats.org/officeDocument/2006/math">
                    <m:r>
                      <a:rPr lang="sr-Latn-RS" b="0" i="1" smtClean="0">
                        <a:latin typeface="Cambria Math" panose="02040503050406030204" pitchFamily="18" charset="0"/>
                      </a:rPr>
                      <m:t>𝐵</m:t>
                    </m:r>
                  </m:oMath>
                </a14:m>
                <a:r>
                  <a:rPr lang="sr-Latn-RS" dirty="0" smtClean="0"/>
                  <a:t>.</a:t>
                </a:r>
                <a:endParaRPr lang="en-US" dirty="0" smtClean="0"/>
              </a:p>
              <a:p>
                <a:pPr algn="just"/>
                <a:endParaRPr lang="sr-Latn-RS" dirty="0"/>
              </a:p>
              <a:p>
                <a:endParaRPr lang="sr-Cyrl-R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144" r="-1159"/>
                </a:stretch>
              </a:blipFill>
            </p:spPr>
            <p:txBody>
              <a:bodyPr/>
              <a:lstStyle/>
              <a:p>
                <a:r>
                  <a:rPr lang="sr-Cyrl-RS">
                    <a:noFill/>
                  </a:rPr>
                  <a:t> </a:t>
                </a:r>
              </a:p>
            </p:txBody>
          </p:sp>
        </mc:Fallback>
      </mc:AlternateContent>
      <p:sp>
        <p:nvSpPr>
          <p:cNvPr id="4" name="Rounded Rectangle 3"/>
          <p:cNvSpPr/>
          <p:nvPr/>
        </p:nvSpPr>
        <p:spPr>
          <a:xfrm>
            <a:off x="4186146" y="6176963"/>
            <a:ext cx="4507230" cy="1877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sr-Cyrl-RS"/>
          </a:p>
        </p:txBody>
      </p:sp>
      <p:sp>
        <p:nvSpPr>
          <p:cNvPr id="5" name="Rounded Rectangle 4"/>
          <p:cNvSpPr/>
          <p:nvPr/>
        </p:nvSpPr>
        <p:spPr>
          <a:xfrm>
            <a:off x="5089832" y="4181795"/>
            <a:ext cx="101918" cy="19842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6" name="Rounded Rectangle 5"/>
          <p:cNvSpPr/>
          <p:nvPr/>
        </p:nvSpPr>
        <p:spPr>
          <a:xfrm>
            <a:off x="6264502" y="4181795"/>
            <a:ext cx="122634" cy="1995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7" name="Rounded Rectangle 6"/>
          <p:cNvSpPr/>
          <p:nvPr/>
        </p:nvSpPr>
        <p:spPr>
          <a:xfrm>
            <a:off x="7459888" y="4181795"/>
            <a:ext cx="115016" cy="1995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r-Cyrl-RS"/>
          </a:p>
        </p:txBody>
      </p:sp>
      <p:sp>
        <p:nvSpPr>
          <p:cNvPr id="17" name="TextBox 16"/>
          <p:cNvSpPr txBox="1"/>
          <p:nvPr/>
        </p:nvSpPr>
        <p:spPr>
          <a:xfrm>
            <a:off x="4984760" y="3809738"/>
            <a:ext cx="317716" cy="369332"/>
          </a:xfrm>
          <a:prstGeom prst="rect">
            <a:avLst/>
          </a:prstGeom>
          <a:noFill/>
        </p:spPr>
        <p:txBody>
          <a:bodyPr wrap="none" rtlCol="0">
            <a:spAutoFit/>
          </a:bodyPr>
          <a:lstStyle/>
          <a:p>
            <a:r>
              <a:rPr lang="en-US" dirty="0" smtClean="0"/>
              <a:t>A</a:t>
            </a:r>
            <a:endParaRPr lang="sr-Cyrl-RS" dirty="0"/>
          </a:p>
        </p:txBody>
      </p:sp>
      <p:sp>
        <p:nvSpPr>
          <p:cNvPr id="18" name="TextBox 17"/>
          <p:cNvSpPr txBox="1"/>
          <p:nvPr/>
        </p:nvSpPr>
        <p:spPr>
          <a:xfrm>
            <a:off x="6188162" y="3809738"/>
            <a:ext cx="309700" cy="369332"/>
          </a:xfrm>
          <a:prstGeom prst="rect">
            <a:avLst/>
          </a:prstGeom>
          <a:noFill/>
        </p:spPr>
        <p:txBody>
          <a:bodyPr wrap="none" rtlCol="0">
            <a:spAutoFit/>
          </a:bodyPr>
          <a:lstStyle/>
          <a:p>
            <a:r>
              <a:rPr lang="en-US" dirty="0"/>
              <a:t>B</a:t>
            </a:r>
            <a:endParaRPr lang="sr-Cyrl-RS" dirty="0"/>
          </a:p>
        </p:txBody>
      </p:sp>
      <p:sp>
        <p:nvSpPr>
          <p:cNvPr id="19" name="TextBox 18"/>
          <p:cNvSpPr txBox="1"/>
          <p:nvPr/>
        </p:nvSpPr>
        <p:spPr>
          <a:xfrm>
            <a:off x="7362546" y="3801578"/>
            <a:ext cx="308098" cy="369332"/>
          </a:xfrm>
          <a:prstGeom prst="rect">
            <a:avLst/>
          </a:prstGeom>
          <a:noFill/>
        </p:spPr>
        <p:txBody>
          <a:bodyPr wrap="none" rtlCol="0">
            <a:spAutoFit/>
          </a:bodyPr>
          <a:lstStyle/>
          <a:p>
            <a:r>
              <a:rPr lang="en-US" dirty="0" smtClean="0"/>
              <a:t>C</a:t>
            </a:r>
            <a:endParaRPr lang="sr-Cyrl-RS" dirty="0"/>
          </a:p>
        </p:txBody>
      </p:sp>
      <p:sp>
        <p:nvSpPr>
          <p:cNvPr id="30" name="Rounded Rectangle 29"/>
          <p:cNvSpPr/>
          <p:nvPr/>
        </p:nvSpPr>
        <p:spPr>
          <a:xfrm>
            <a:off x="4614533" y="5985030"/>
            <a:ext cx="1038224"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6</a:t>
            </a:r>
            <a:endParaRPr lang="sr-Cyrl-RS" sz="1200" dirty="0"/>
          </a:p>
        </p:txBody>
      </p:sp>
      <p:sp>
        <p:nvSpPr>
          <p:cNvPr id="36" name="Rounded Rectangle 35"/>
          <p:cNvSpPr/>
          <p:nvPr/>
        </p:nvSpPr>
        <p:spPr>
          <a:xfrm>
            <a:off x="5887152" y="5978224"/>
            <a:ext cx="89534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5</a:t>
            </a:r>
            <a:endParaRPr lang="sr-Cyrl-RS" sz="1200" dirty="0"/>
          </a:p>
        </p:txBody>
      </p:sp>
      <p:sp>
        <p:nvSpPr>
          <p:cNvPr id="37" name="Rounded Rectangle 36"/>
          <p:cNvSpPr/>
          <p:nvPr/>
        </p:nvSpPr>
        <p:spPr>
          <a:xfrm>
            <a:off x="5953826" y="5793166"/>
            <a:ext cx="761999" cy="187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a:t>
            </a:r>
            <a:endParaRPr lang="sr-Cyrl-RS" sz="1200" dirty="0"/>
          </a:p>
        </p:txBody>
      </p:sp>
      <p:sp>
        <p:nvSpPr>
          <p:cNvPr id="38" name="Rounded Rectangle 37"/>
          <p:cNvSpPr/>
          <p:nvPr/>
        </p:nvSpPr>
        <p:spPr>
          <a:xfrm>
            <a:off x="6026453" y="5602663"/>
            <a:ext cx="622300" cy="1877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sr-Cyrl-RS" sz="1200" dirty="0"/>
          </a:p>
        </p:txBody>
      </p:sp>
      <p:sp>
        <p:nvSpPr>
          <p:cNvPr id="39" name="Rounded Rectangle 38"/>
          <p:cNvSpPr/>
          <p:nvPr/>
        </p:nvSpPr>
        <p:spPr>
          <a:xfrm>
            <a:off x="6099874" y="5425623"/>
            <a:ext cx="469900" cy="171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a:t>
            </a:r>
            <a:endParaRPr lang="sr-Cyrl-RS" sz="1200" dirty="0"/>
          </a:p>
        </p:txBody>
      </p:sp>
      <p:sp>
        <p:nvSpPr>
          <p:cNvPr id="40" name="Rounded Rectangle 39"/>
          <p:cNvSpPr/>
          <p:nvPr/>
        </p:nvSpPr>
        <p:spPr>
          <a:xfrm>
            <a:off x="6172502" y="5237844"/>
            <a:ext cx="349251" cy="17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sr-Cyrl-RS" sz="1200" dirty="0"/>
          </a:p>
        </p:txBody>
      </p:sp>
    </p:spTree>
    <p:extLst>
      <p:ext uri="{BB962C8B-B14F-4D97-AF65-F5344CB8AC3E}">
        <p14:creationId xmlns:p14="http://schemas.microsoft.com/office/powerpoint/2010/main" val="175621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7" grpId="0"/>
      <p:bldP spid="18" grpId="0"/>
      <p:bldP spid="19" grpId="0"/>
      <p:bldP spid="30" grpId="0" animBg="1"/>
      <p:bldP spid="36" grpId="0" animBg="1"/>
      <p:bldP spid="37" grpId="0"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Hanojsle kule</a:t>
            </a:r>
            <a:endParaRPr lang="sr-Cyrl-R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fontAlgn="ctr"/>
                <a:r>
                  <a:rPr lang="sr-Latn-RS" dirty="0"/>
                  <a:t>U </a:t>
                </a:r>
                <a:r>
                  <a:rPr lang="sr-Latn-RS" dirty="0" smtClean="0"/>
                  <a:t>prvom delu ćemo </a:t>
                </a:r>
                <a:r>
                  <a:rPr lang="sr-Latn-RS" dirty="0"/>
                  <a:t>prebaciti diskove </a:t>
                </a:r>
                <a14:m>
                  <m:oMath xmlns:m="http://schemas.openxmlformats.org/officeDocument/2006/math">
                    <m:r>
                      <a:rPr lang="sr-Latn-RS" i="1" dirty="0" smtClean="0">
                        <a:latin typeface="Cambria Math" panose="02040503050406030204" pitchFamily="18" charset="0"/>
                      </a:rPr>
                      <m:t>1, 2, …, </m:t>
                    </m:r>
                    <m:r>
                      <a:rPr lang="sr-Latn-RS" i="1" dirty="0" smtClean="0">
                        <a:latin typeface="Cambria Math" panose="02040503050406030204" pitchFamily="18" charset="0"/>
                      </a:rPr>
                      <m:t>𝑛</m:t>
                    </m:r>
                    <m:r>
                      <a:rPr lang="sr-Latn-RS" i="1" dirty="0" smtClean="0">
                        <a:latin typeface="Cambria Math" panose="02040503050406030204" pitchFamily="18" charset="0"/>
                      </a:rPr>
                      <m:t> − 1</m:t>
                    </m:r>
                  </m:oMath>
                </a14:m>
                <a:r>
                  <a:rPr lang="sr-Latn-RS" dirty="0"/>
                  <a:t> sa </a:t>
                </a:r>
                <a14:m>
                  <m:oMath xmlns:m="http://schemas.openxmlformats.org/officeDocument/2006/math">
                    <m:r>
                      <a:rPr lang="sr-Latn-RS" i="1" dirty="0" smtClean="0">
                        <a:latin typeface="Cambria Math" panose="02040503050406030204" pitchFamily="18" charset="0"/>
                      </a:rPr>
                      <m:t>𝐴</m:t>
                    </m:r>
                  </m:oMath>
                </a14:m>
                <a:r>
                  <a:rPr lang="sr-Latn-RS" dirty="0"/>
                  <a:t> na </a:t>
                </a:r>
                <a14:m>
                  <m:oMath xmlns:m="http://schemas.openxmlformats.org/officeDocument/2006/math">
                    <m:r>
                      <a:rPr lang="sr-Latn-RS" i="1" dirty="0" smtClean="0">
                        <a:latin typeface="Cambria Math" panose="02040503050406030204" pitchFamily="18" charset="0"/>
                      </a:rPr>
                      <m:t>𝐵</m:t>
                    </m:r>
                  </m:oMath>
                </a14:m>
                <a:r>
                  <a:rPr lang="sr-Latn-RS" dirty="0"/>
                  <a:t>, </a:t>
                </a:r>
                <a:r>
                  <a:rPr lang="en-US" dirty="0" smtClean="0"/>
                  <a:t>a </a:t>
                </a:r>
                <a:r>
                  <a:rPr lang="sr-Latn-RS" dirty="0" smtClean="0"/>
                  <a:t>zatim</a:t>
                </a:r>
                <a:r>
                  <a:rPr lang="en-US" dirty="0" smtClean="0"/>
                  <a:t> disk</a:t>
                </a:r>
                <a:r>
                  <a:rPr lang="sr-Latn-RS" dirty="0" smtClean="0"/>
                  <a:t> </a:t>
                </a:r>
                <a14:m>
                  <m:oMath xmlns:m="http://schemas.openxmlformats.org/officeDocument/2006/math">
                    <m:r>
                      <a:rPr lang="sr-Latn-RS" i="1" dirty="0" smtClean="0">
                        <a:latin typeface="Cambria Math" panose="02040503050406030204" pitchFamily="18" charset="0"/>
                      </a:rPr>
                      <m:t>𝑛</m:t>
                    </m:r>
                  </m:oMath>
                </a14:m>
                <a:r>
                  <a:rPr lang="sr-Latn-RS" dirty="0"/>
                  <a:t> sa </a:t>
                </a:r>
                <a14:m>
                  <m:oMath xmlns:m="http://schemas.openxmlformats.org/officeDocument/2006/math">
                    <m:r>
                      <a:rPr lang="sr-Latn-RS" i="1" dirty="0" smtClean="0">
                        <a:latin typeface="Cambria Math" panose="02040503050406030204" pitchFamily="18" charset="0"/>
                      </a:rPr>
                      <m:t>𝐴</m:t>
                    </m:r>
                  </m:oMath>
                </a14:m>
                <a:r>
                  <a:rPr lang="sr-Latn-RS" dirty="0"/>
                  <a:t> na </a:t>
                </a:r>
                <a14:m>
                  <m:oMath xmlns:m="http://schemas.openxmlformats.org/officeDocument/2006/math">
                    <m:r>
                      <a:rPr lang="sr-Latn-RS" i="1" dirty="0" smtClean="0">
                        <a:latin typeface="Cambria Math" panose="02040503050406030204" pitchFamily="18" charset="0"/>
                      </a:rPr>
                      <m:t>𝐶</m:t>
                    </m:r>
                  </m:oMath>
                </a14:m>
                <a:r>
                  <a:rPr lang="sr-Latn-RS" dirty="0" smtClean="0"/>
                  <a:t>. </a:t>
                </a:r>
              </a:p>
              <a:p>
                <a:pPr fontAlgn="ctr"/>
                <a:endParaRPr lang="sr-Latn-RS" dirty="0"/>
              </a:p>
              <a:p>
                <a:pPr fontAlgn="ctr"/>
                <a:r>
                  <a:rPr lang="sr-Latn-RS" dirty="0" smtClean="0"/>
                  <a:t>Sada </a:t>
                </a:r>
                <a:r>
                  <a:rPr lang="sr-Latn-RS" dirty="0"/>
                  <a:t>imamo problem da sa </a:t>
                </a:r>
                <a14:m>
                  <m:oMath xmlns:m="http://schemas.openxmlformats.org/officeDocument/2006/math">
                    <m:r>
                      <a:rPr lang="sr-Latn-RS" i="1" dirty="0" smtClean="0">
                        <a:latin typeface="Cambria Math" panose="02040503050406030204" pitchFamily="18" charset="0"/>
                      </a:rPr>
                      <m:t>𝐵</m:t>
                    </m:r>
                  </m:oMath>
                </a14:m>
                <a:r>
                  <a:rPr lang="sr-Latn-RS" dirty="0"/>
                  <a:t> treba prebaciti </a:t>
                </a:r>
                <a14:m>
                  <m:oMath xmlns:m="http://schemas.openxmlformats.org/officeDocument/2006/math">
                    <m:r>
                      <a:rPr lang="sr-Latn-RS" i="1" dirty="0" smtClean="0">
                        <a:latin typeface="Cambria Math" panose="02040503050406030204" pitchFamily="18" charset="0"/>
                      </a:rPr>
                      <m:t>𝑛</m:t>
                    </m:r>
                    <m:r>
                      <a:rPr lang="sr-Latn-RS" i="1" dirty="0" smtClean="0">
                        <a:latin typeface="Cambria Math" panose="02040503050406030204" pitchFamily="18" charset="0"/>
                      </a:rPr>
                      <m:t>−1</m:t>
                    </m:r>
                  </m:oMath>
                </a14:m>
                <a:r>
                  <a:rPr lang="sr-Latn-RS" dirty="0"/>
                  <a:t> disk na </a:t>
                </a:r>
                <a14:m>
                  <m:oMath xmlns:m="http://schemas.openxmlformats.org/officeDocument/2006/math">
                    <m:r>
                      <a:rPr lang="sr-Latn-RS" i="1" dirty="0" smtClean="0">
                        <a:latin typeface="Cambria Math" panose="02040503050406030204" pitchFamily="18" charset="0"/>
                      </a:rPr>
                      <m:t>𝐶</m:t>
                    </m:r>
                  </m:oMath>
                </a14:m>
                <a:r>
                  <a:rPr lang="sr-Latn-RS" dirty="0"/>
                  <a:t>. </a:t>
                </a:r>
                <a:endParaRPr lang="sr-Latn-RS" dirty="0" smtClean="0"/>
              </a:p>
              <a:p>
                <a:pPr fontAlgn="ctr"/>
                <a:endParaRPr lang="sr-Latn-RS" dirty="0"/>
              </a:p>
              <a:p>
                <a:pPr fontAlgn="ctr"/>
                <a:r>
                  <a:rPr lang="sr-Latn-RS" dirty="0" smtClean="0"/>
                  <a:t>Ovo </a:t>
                </a:r>
                <a:r>
                  <a:rPr lang="sr-Latn-RS" dirty="0"/>
                  <a:t>je isti problem samo  sa drugačijim </a:t>
                </a:r>
                <a:r>
                  <a:rPr lang="sr-Latn-RS" dirty="0" smtClean="0"/>
                  <a:t>oznakama</a:t>
                </a:r>
                <a:r>
                  <a:rPr lang="en-US" dirty="0" smtClean="0"/>
                  <a:t> </a:t>
                </a:r>
                <a:r>
                  <a:rPr lang="sr-Latn-RS" dirty="0" smtClean="0"/>
                  <a:t>štapova i sa jednim diskom manje (manja istanca istog problema).</a:t>
                </a:r>
                <a:endParaRPr lang="sr-Latn-RS" dirty="0"/>
              </a:p>
              <a:p>
                <a:pPr algn="just" fontAlgn="ctr"/>
                <a:endParaRPr lang="sr-Latn-RS" dirty="0" smtClean="0"/>
              </a:p>
              <a:p>
                <a:pPr algn="just" fontAlgn="ctr"/>
                <a:r>
                  <a:rPr lang="sr-Latn-RS" dirty="0" smtClean="0"/>
                  <a:t>Poenta </a:t>
                </a:r>
                <a:r>
                  <a:rPr lang="sr-Latn-RS" dirty="0"/>
                  <a:t>je da najveći disk koji je na dnu nekog štapa ne utiče na ostale </a:t>
                </a:r>
                <a:r>
                  <a:rPr lang="sr-Latn-RS" dirty="0" smtClean="0"/>
                  <a:t>diskove i njihovo prebacivanje.</a:t>
                </a:r>
                <a:endParaRPr lang="sr-Latn-RS" dirty="0"/>
              </a:p>
              <a:p>
                <a:endParaRPr lang="sr-Cyrl-R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018" r="-1159" b="-883"/>
                </a:stretch>
              </a:blipFill>
            </p:spPr>
            <p:txBody>
              <a:bodyPr/>
              <a:lstStyle/>
              <a:p>
                <a:r>
                  <a:rPr lang="sr-Cyrl-RS">
                    <a:noFill/>
                  </a:rPr>
                  <a:t> </a:t>
                </a:r>
              </a:p>
            </p:txBody>
          </p:sp>
        </mc:Fallback>
      </mc:AlternateContent>
    </p:spTree>
    <p:extLst>
      <p:ext uri="{BB962C8B-B14F-4D97-AF65-F5344CB8AC3E}">
        <p14:creationId xmlns:p14="http://schemas.microsoft.com/office/powerpoint/2010/main" val="2748333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Hanojske kule</a:t>
            </a:r>
            <a:endParaRPr lang="sr-Cyrl-RS" dirty="0"/>
          </a:p>
        </p:txBody>
      </p:sp>
      <p:sp>
        <p:nvSpPr>
          <p:cNvPr id="3" name="Content Placeholder 2"/>
          <p:cNvSpPr>
            <a:spLocks noGrp="1"/>
          </p:cNvSpPr>
          <p:nvPr>
            <p:ph idx="1"/>
          </p:nvPr>
        </p:nvSpPr>
        <p:spPr/>
        <p:txBody>
          <a:bodyPr>
            <a:normAutofit/>
          </a:bodyPr>
          <a:lstStyle/>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sr-Latn-RS" sz="1800" dirty="0" smtClean="0">
                <a:latin typeface="Courier New" panose="02070309020205020404" pitchFamily="49" charset="0"/>
                <a:cs typeface="Courier New" panose="02070309020205020404" pitchFamily="49" charset="0"/>
              </a:rPr>
              <a:t>function HanojskeKule (int </a:t>
            </a:r>
            <a:r>
              <a:rPr lang="en-US" sz="1800" dirty="0" err="1" smtClean="0">
                <a:latin typeface="Courier New" panose="02070309020205020404" pitchFamily="49" charset="0"/>
                <a:cs typeface="Courier New" panose="02070309020205020404" pitchFamily="49" charset="0"/>
              </a:rPr>
              <a:t>diskBr</a:t>
            </a:r>
            <a:r>
              <a:rPr lang="sr-Latn-RS" sz="1800" dirty="0" smtClean="0">
                <a:latin typeface="Courier New" panose="02070309020205020404" pitchFamily="49" charset="0"/>
                <a:cs typeface="Courier New" panose="02070309020205020404" pitchFamily="49" charset="0"/>
              </a:rPr>
              <a:t>, int saStapa, int naStap, int prekoStapa)</a:t>
            </a:r>
          </a:p>
          <a:p>
            <a:pPr marL="0" indent="0">
              <a:buNone/>
            </a:pP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if (</a:t>
            </a:r>
            <a:r>
              <a:rPr lang="en-US" sz="1800" dirty="0" err="1">
                <a:latin typeface="Courier New" panose="02070309020205020404" pitchFamily="49" charset="0"/>
                <a:cs typeface="Courier New" panose="02070309020205020404" pitchFamily="49" charset="0"/>
              </a:rPr>
              <a:t>diskBr</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1) then</a:t>
            </a:r>
          </a:p>
          <a:p>
            <a:pPr marL="0" indent="0">
              <a:buNone/>
            </a:pPr>
            <a:r>
              <a:rPr lang="en-US" sz="1800" dirty="0" smtClean="0">
                <a:latin typeface="Courier New" panose="02070309020205020404" pitchFamily="49" charset="0"/>
                <a:cs typeface="Courier New" panose="02070309020205020404" pitchFamily="49" charset="0"/>
              </a:rPr>
              <a:t>		</a:t>
            </a:r>
            <a:r>
              <a:rPr lang="sr-Latn-R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print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Prebaci</a:t>
            </a:r>
            <a:r>
              <a:rPr lang="en-US" sz="1800" dirty="0" smtClean="0">
                <a:latin typeface="Courier New" panose="02070309020205020404" pitchFamily="49" charset="0"/>
                <a:cs typeface="Courier New" panose="02070309020205020404" pitchFamily="49" charset="0"/>
              </a:rPr>
              <a:t> disk </a:t>
            </a:r>
            <a:r>
              <a:rPr lang="en-US" sz="1800" dirty="0" err="1" smtClean="0">
                <a:latin typeface="Courier New" panose="02070309020205020404" pitchFamily="49" charset="0"/>
                <a:cs typeface="Courier New" panose="02070309020205020404" pitchFamily="49" charset="0"/>
              </a:rPr>
              <a:t>sa</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saStapa</a:t>
            </a:r>
            <a:r>
              <a:rPr lang="en-US" sz="1800" dirty="0" smtClean="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na</a:t>
            </a:r>
            <a:r>
              <a:rPr lang="en-US" sz="1800" dirty="0" smtClean="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naStap</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else</a:t>
            </a:r>
          </a:p>
          <a:p>
            <a:pPr marL="0" indent="0">
              <a:buNone/>
            </a:pPr>
            <a:r>
              <a:rPr lang="en-US" sz="1800" dirty="0" smtClean="0">
                <a:latin typeface="Courier New" panose="02070309020205020404" pitchFamily="49" charset="0"/>
                <a:cs typeface="Courier New" panose="02070309020205020404" pitchFamily="49" charset="0"/>
              </a:rPr>
              <a:t>		</a:t>
            </a:r>
            <a:r>
              <a:rPr lang="sr-Latn-RS" sz="1800" dirty="0">
                <a:latin typeface="Courier New" panose="02070309020205020404" pitchFamily="49" charset="0"/>
                <a:cs typeface="Courier New" panose="02070309020205020404" pitchFamily="49" charset="0"/>
              </a:rPr>
              <a:t> HanojskeKule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diskBr</a:t>
            </a:r>
            <a:r>
              <a:rPr lang="en-US" sz="1800" dirty="0" smtClean="0">
                <a:latin typeface="Courier New" panose="02070309020205020404" pitchFamily="49" charset="0"/>
                <a:cs typeface="Courier New" panose="02070309020205020404" pitchFamily="49" charset="0"/>
              </a:rPr>
              <a:t> – 1, </a:t>
            </a:r>
            <a:r>
              <a:rPr lang="en-US" sz="1800" dirty="0" err="1" smtClean="0">
                <a:latin typeface="Courier New" panose="02070309020205020404" pitchFamily="49" charset="0"/>
                <a:cs typeface="Courier New" panose="02070309020205020404" pitchFamily="49" charset="0"/>
              </a:rPr>
              <a:t>saStapa</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prekoStapa</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naStap</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print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Prebaci</a:t>
            </a:r>
            <a:r>
              <a:rPr lang="en-US" sz="1800" dirty="0">
                <a:latin typeface="Courier New" panose="02070309020205020404" pitchFamily="49" charset="0"/>
                <a:cs typeface="Courier New" panose="02070309020205020404" pitchFamily="49" charset="0"/>
              </a:rPr>
              <a:t> disk </a:t>
            </a:r>
            <a:r>
              <a:rPr lang="en-US" sz="1800" dirty="0" err="1">
                <a:latin typeface="Courier New" panose="02070309020205020404" pitchFamily="49" charset="0"/>
                <a:cs typeface="Courier New" panose="02070309020205020404" pitchFamily="49" charset="0"/>
              </a:rPr>
              <a:t>sa</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saStapa</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na</a:t>
            </a:r>
            <a:r>
              <a:rPr lang="en-US" sz="1800" dirty="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naStapa</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sr-Latn-RS" sz="1800" dirty="0" smtClean="0">
                <a:latin typeface="Courier New" panose="02070309020205020404" pitchFamily="49" charset="0"/>
                <a:cs typeface="Courier New" panose="02070309020205020404" pitchFamily="49" charset="0"/>
              </a:rPr>
              <a:t>HanojskeKule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diskBr</a:t>
            </a:r>
            <a:r>
              <a:rPr lang="en-US" sz="1800" dirty="0" smtClean="0">
                <a:latin typeface="Courier New" panose="02070309020205020404" pitchFamily="49" charset="0"/>
                <a:cs typeface="Courier New" panose="02070309020205020404" pitchFamily="49" charset="0"/>
              </a:rPr>
              <a:t> – </a:t>
            </a:r>
            <a:r>
              <a:rPr lang="en-US" sz="1800" dirty="0">
                <a:latin typeface="Courier New" panose="02070309020205020404" pitchFamily="49" charset="0"/>
                <a:cs typeface="Courier New" panose="02070309020205020404" pitchFamily="49" charset="0"/>
              </a:rPr>
              <a:t>1, </a:t>
            </a:r>
            <a:r>
              <a:rPr lang="en-US" sz="1800" dirty="0" err="1">
                <a:latin typeface="Courier New" panose="02070309020205020404" pitchFamily="49" charset="0"/>
                <a:cs typeface="Courier New" panose="02070309020205020404" pitchFamily="49" charset="0"/>
              </a:rPr>
              <a:t>prekoStapa</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naStap</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saStapa</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endif</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a:t>
            </a:r>
            <a:endParaRPr lang="sr-Cyrl-R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4259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Hanojske kule</a:t>
            </a:r>
            <a:endParaRPr lang="sr-Cyrl-R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a:r>
                  <a:rPr lang="sr-Latn-RS" dirty="0" smtClean="0"/>
                  <a:t>Opisani algoritam zapravo daje prebacivanje sa minimalnim brojem koraka, jer je korišćena ideja jedini mogući pristup problemu.</a:t>
                </a:r>
              </a:p>
              <a:p>
                <a:pPr algn="just"/>
                <a:endParaRPr lang="sr-Latn-RS" dirty="0" smtClean="0"/>
              </a:p>
              <a:p>
                <a:pPr fontAlgn="ctr"/>
                <a:r>
                  <a:rPr lang="en-US" dirty="0" smtClean="0"/>
                  <a:t>O</a:t>
                </a:r>
                <a:r>
                  <a:rPr lang="sr-Latn-RS" dirty="0"/>
                  <a:t>značimo sa </a:t>
                </a:r>
                <a14:m>
                  <m:oMath xmlns:m="http://schemas.openxmlformats.org/officeDocument/2006/math">
                    <m:r>
                      <a:rPr lang="sr-Cyrl-RS"/>
                      <m:t>𝑑</m:t>
                    </m:r>
                    <m:r>
                      <a:rPr lang="sr-Cyrl-RS"/>
                      <m:t>[</m:t>
                    </m:r>
                    <m:r>
                      <a:rPr lang="sr-Cyrl-RS"/>
                      <m:t>𝑛</m:t>
                    </m:r>
                    <m:r>
                      <a:rPr lang="sr-Cyrl-RS"/>
                      <m:t>]</m:t>
                    </m:r>
                  </m:oMath>
                </a14:m>
                <a:r>
                  <a:rPr lang="en-US" dirty="0"/>
                  <a:t> </a:t>
                </a:r>
                <a:r>
                  <a:rPr lang="en-US" dirty="0" err="1"/>
                  <a:t>broj</a:t>
                </a:r>
                <a:r>
                  <a:rPr lang="en-US" dirty="0"/>
                  <a:t> </a:t>
                </a:r>
                <a:r>
                  <a:rPr lang="en-US" dirty="0" err="1"/>
                  <a:t>poteza</a:t>
                </a:r>
                <a:r>
                  <a:rPr lang="en-US" dirty="0"/>
                  <a:t> </a:t>
                </a:r>
                <a:r>
                  <a:rPr lang="en-US" dirty="0" err="1" smtClean="0"/>
                  <a:t>za</a:t>
                </a:r>
                <a:r>
                  <a:rPr lang="sr-Latn-RS" dirty="0" smtClean="0"/>
                  <a:t> prebacivanje</a:t>
                </a:r>
                <a:r>
                  <a:rPr lang="en-US" dirty="0" smtClean="0"/>
                  <a:t> </a:t>
                </a:r>
                <a14:m>
                  <m:oMath xmlns:m="http://schemas.openxmlformats.org/officeDocument/2006/math">
                    <m:r>
                      <a:rPr lang="sr-Cyrl-RS"/>
                      <m:t>𝑛</m:t>
                    </m:r>
                  </m:oMath>
                </a14:m>
                <a:r>
                  <a:rPr lang="en-US" dirty="0"/>
                  <a:t> </a:t>
                </a:r>
                <a:r>
                  <a:rPr lang="en-US" dirty="0" err="1"/>
                  <a:t>diskova</a:t>
                </a:r>
                <a:r>
                  <a:rPr lang="en-US" dirty="0" smtClean="0"/>
                  <a:t>.</a:t>
                </a:r>
                <a:r>
                  <a:rPr lang="sr-Latn-RS" dirty="0" smtClean="0"/>
                  <a:t> Tada imamo da važi:</a:t>
                </a:r>
              </a:p>
              <a:p>
                <a:pPr fontAlgn="ctr"/>
                <a:endParaRPr lang="sr-Latn-RS" sz="1200" dirty="0" smtClean="0"/>
              </a:p>
              <a:p>
                <a:pPr marL="0" indent="0" fontAlgn="ctr">
                  <a:buNone/>
                </a:pPr>
                <a14:m>
                  <m:oMathPara xmlns:m="http://schemas.openxmlformats.org/officeDocument/2006/math">
                    <m:oMathParaPr>
                      <m:jc m:val="centerGroup"/>
                    </m:oMathParaPr>
                    <m:oMath xmlns:m="http://schemas.openxmlformats.org/officeDocument/2006/math">
                      <m:r>
                        <a:rPr lang="sr-Cyrl-RS"/>
                        <m:t>𝑑</m:t>
                      </m:r>
                      <m:d>
                        <m:dPr>
                          <m:begChr m:val="["/>
                          <m:endChr m:val="]"/>
                          <m:ctrlPr>
                            <a:rPr lang="sr-Cyrl-RS" i="1"/>
                          </m:ctrlPr>
                        </m:dPr>
                        <m:e>
                          <m:r>
                            <a:rPr lang="sr-Cyrl-RS"/>
                            <m:t>1</m:t>
                          </m:r>
                        </m:e>
                      </m:d>
                      <m:r>
                        <a:rPr lang="sr-Cyrl-RS"/>
                        <m:t>=1</m:t>
                      </m:r>
                    </m:oMath>
                  </m:oMathPara>
                </a14:m>
                <a:endParaRPr lang="sr-Cyrl-RS" dirty="0"/>
              </a:p>
              <a:p>
                <a:pPr marL="457200" lvl="1" indent="0" fontAlgn="ctr">
                  <a:buNone/>
                </a:pPr>
                <a14:m>
                  <m:oMathPara xmlns:m="http://schemas.openxmlformats.org/officeDocument/2006/math">
                    <m:oMathParaPr>
                      <m:jc m:val="centerGroup"/>
                    </m:oMathParaPr>
                    <m:oMath xmlns:m="http://schemas.openxmlformats.org/officeDocument/2006/math">
                      <m:r>
                        <a:rPr lang="" sz="2800"/>
                        <m:t>𝑑</m:t>
                      </m:r>
                      <m:d>
                        <m:dPr>
                          <m:begChr m:val="["/>
                          <m:endChr m:val="]"/>
                          <m:ctrlPr>
                            <a:rPr lang="" sz="2800" i="1"/>
                          </m:ctrlPr>
                        </m:dPr>
                        <m:e>
                          <m:r>
                            <a:rPr lang="" sz="2800"/>
                            <m:t>𝑛</m:t>
                          </m:r>
                        </m:e>
                      </m:d>
                      <m:r>
                        <a:rPr lang="" sz="2800"/>
                        <m:t>=</m:t>
                      </m:r>
                      <m:r>
                        <a:rPr lang="" sz="2800"/>
                        <m:t>𝑑</m:t>
                      </m:r>
                      <m:d>
                        <m:dPr>
                          <m:begChr m:val="["/>
                          <m:endChr m:val="]"/>
                          <m:ctrlPr>
                            <a:rPr lang="" sz="2800" i="1"/>
                          </m:ctrlPr>
                        </m:dPr>
                        <m:e>
                          <m:r>
                            <a:rPr lang="" sz="2800"/>
                            <m:t>𝑛</m:t>
                          </m:r>
                          <m:r>
                            <a:rPr lang="" sz="2800"/>
                            <m:t>−1</m:t>
                          </m:r>
                        </m:e>
                      </m:d>
                      <m:r>
                        <a:rPr lang="" sz="2800"/>
                        <m:t>+1+</m:t>
                      </m:r>
                      <m:r>
                        <a:rPr lang="" sz="2800"/>
                        <m:t>𝑑</m:t>
                      </m:r>
                      <m:d>
                        <m:dPr>
                          <m:begChr m:val="["/>
                          <m:endChr m:val="]"/>
                          <m:ctrlPr>
                            <a:rPr lang="" sz="2800" i="1"/>
                          </m:ctrlPr>
                        </m:dPr>
                        <m:e>
                          <m:r>
                            <a:rPr lang="" sz="2800"/>
                            <m:t>𝑛</m:t>
                          </m:r>
                          <m:r>
                            <a:rPr lang="" sz="2800"/>
                            <m:t>−1</m:t>
                          </m:r>
                        </m:e>
                      </m:d>
                    </m:oMath>
                  </m:oMathPara>
                </a14:m>
                <a:endParaRPr lang="sr-Latn-RS" sz="2800" dirty="0" smtClean="0"/>
              </a:p>
              <a:p>
                <a:pPr lvl="1" fontAlgn="ctr"/>
                <a:endParaRPr lang="" dirty="0"/>
              </a:p>
              <a:p>
                <a:pPr fontAlgn="ctr"/>
                <a:r>
                  <a:rPr lang="sr-Latn-RS" dirty="0"/>
                  <a:t>Indukcijom možemo pokazati da je </a:t>
                </a:r>
                <a14:m>
                  <m:oMath xmlns:m="http://schemas.openxmlformats.org/officeDocument/2006/math">
                    <m:r>
                      <a:rPr lang="en-US"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−1</m:t>
                    </m:r>
                  </m:oMath>
                </a14:m>
                <a:r>
                  <a:rPr lang="sr-Latn-RS" dirty="0" smtClean="0"/>
                  <a:t>.</a:t>
                </a:r>
                <a:endParaRPr lang="sr-Cyrl-RS" dirty="0"/>
              </a:p>
              <a:p>
                <a:pPr algn="just"/>
                <a:endParaRPr lang="sr-Cyrl-R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144" r="-1159"/>
                </a:stretch>
              </a:blipFill>
            </p:spPr>
            <p:txBody>
              <a:bodyPr/>
              <a:lstStyle/>
              <a:p>
                <a:r>
                  <a:rPr lang="sr-Cyrl-RS">
                    <a:noFill/>
                  </a:rPr>
                  <a:t> </a:t>
                </a:r>
              </a:p>
            </p:txBody>
          </p:sp>
        </mc:Fallback>
      </mc:AlternateContent>
    </p:spTree>
    <p:extLst>
      <p:ext uri="{BB962C8B-B14F-4D97-AF65-F5344CB8AC3E}">
        <p14:creationId xmlns:p14="http://schemas.microsoft.com/office/powerpoint/2010/main" val="767972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424</Words>
  <Application>Microsoft Office PowerPoint</Application>
  <PresentationFormat>Widescreen</PresentationFormat>
  <Paragraphs>128</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Courier New</vt:lpstr>
      <vt:lpstr>Office Theme</vt:lpstr>
      <vt:lpstr>Rekurzija</vt:lpstr>
      <vt:lpstr>Hanojske kule</vt:lpstr>
      <vt:lpstr>Hanojske kule</vt:lpstr>
      <vt:lpstr>Hanojske kule</vt:lpstr>
      <vt:lpstr>Hanojsle kule</vt:lpstr>
      <vt:lpstr>Hanojske kule</vt:lpstr>
      <vt:lpstr>Hanojske kule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Rekurzija</dc:title>
  <dc:creator>Andreja Ilic</dc:creator>
  <cp:lastModifiedBy>Andreja Ilic</cp:lastModifiedBy>
  <cp:revision>42</cp:revision>
  <dcterms:created xsi:type="dcterms:W3CDTF">2013-01-25T09:15:27Z</dcterms:created>
  <dcterms:modified xsi:type="dcterms:W3CDTF">2013-02-03T19:27:50Z</dcterms:modified>
</cp:coreProperties>
</file>