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B84865-D149-407C-BD5B-71BA4F1B73B1}"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1CA6B-83AD-422C-9018-F66A8294A0D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363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84865-D149-407C-BD5B-71BA4F1B73B1}"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1CA6B-83AD-422C-9018-F66A8294A0DD}" type="slidenum">
              <a:rPr lang="en-US" smtClean="0"/>
              <a:t>‹#›</a:t>
            </a:fld>
            <a:endParaRPr lang="en-US"/>
          </a:p>
        </p:txBody>
      </p:sp>
    </p:spTree>
    <p:extLst>
      <p:ext uri="{BB962C8B-B14F-4D97-AF65-F5344CB8AC3E}">
        <p14:creationId xmlns:p14="http://schemas.microsoft.com/office/powerpoint/2010/main" val="103096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84865-D149-407C-BD5B-71BA4F1B73B1}"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1CA6B-83AD-422C-9018-F66A8294A0DD}" type="slidenum">
              <a:rPr lang="en-US" smtClean="0"/>
              <a:t>‹#›</a:t>
            </a:fld>
            <a:endParaRPr lang="en-US"/>
          </a:p>
        </p:txBody>
      </p:sp>
    </p:spTree>
    <p:extLst>
      <p:ext uri="{BB962C8B-B14F-4D97-AF65-F5344CB8AC3E}">
        <p14:creationId xmlns:p14="http://schemas.microsoft.com/office/powerpoint/2010/main" val="2851339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84865-D149-407C-BD5B-71BA4F1B73B1}"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1CA6B-83AD-422C-9018-F66A8294A0DD}" type="slidenum">
              <a:rPr lang="en-US" smtClean="0"/>
              <a:t>‹#›</a:t>
            </a:fld>
            <a:endParaRPr lang="en-US"/>
          </a:p>
        </p:txBody>
      </p:sp>
    </p:spTree>
    <p:extLst>
      <p:ext uri="{BB962C8B-B14F-4D97-AF65-F5344CB8AC3E}">
        <p14:creationId xmlns:p14="http://schemas.microsoft.com/office/powerpoint/2010/main" val="4050097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B84865-D149-407C-BD5B-71BA4F1B73B1}"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1CA6B-83AD-422C-9018-F66A8294A0D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55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B84865-D149-407C-BD5B-71BA4F1B73B1}"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1CA6B-83AD-422C-9018-F66A8294A0DD}" type="slidenum">
              <a:rPr lang="en-US" smtClean="0"/>
              <a:t>‹#›</a:t>
            </a:fld>
            <a:endParaRPr lang="en-US"/>
          </a:p>
        </p:txBody>
      </p:sp>
    </p:spTree>
    <p:extLst>
      <p:ext uri="{BB962C8B-B14F-4D97-AF65-F5344CB8AC3E}">
        <p14:creationId xmlns:p14="http://schemas.microsoft.com/office/powerpoint/2010/main" val="339443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B84865-D149-407C-BD5B-71BA4F1B73B1}" type="datetimeFigureOut">
              <a:rPr lang="en-US" smtClean="0"/>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F1CA6B-83AD-422C-9018-F66A8294A0DD}" type="slidenum">
              <a:rPr lang="en-US" smtClean="0"/>
              <a:t>‹#›</a:t>
            </a:fld>
            <a:endParaRPr lang="en-US"/>
          </a:p>
        </p:txBody>
      </p:sp>
    </p:spTree>
    <p:extLst>
      <p:ext uri="{BB962C8B-B14F-4D97-AF65-F5344CB8AC3E}">
        <p14:creationId xmlns:p14="http://schemas.microsoft.com/office/powerpoint/2010/main" val="198742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B84865-D149-407C-BD5B-71BA4F1B73B1}" type="datetimeFigureOut">
              <a:rPr lang="en-US" smtClean="0"/>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1CA6B-83AD-422C-9018-F66A8294A0DD}" type="slidenum">
              <a:rPr lang="en-US" smtClean="0"/>
              <a:t>‹#›</a:t>
            </a:fld>
            <a:endParaRPr lang="en-US"/>
          </a:p>
        </p:txBody>
      </p:sp>
    </p:spTree>
    <p:extLst>
      <p:ext uri="{BB962C8B-B14F-4D97-AF65-F5344CB8AC3E}">
        <p14:creationId xmlns:p14="http://schemas.microsoft.com/office/powerpoint/2010/main" val="287795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B84865-D149-407C-BD5B-71BA4F1B73B1}" type="datetimeFigureOut">
              <a:rPr lang="en-US" smtClean="0"/>
              <a:t>3/29/2024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8F1CA6B-83AD-422C-9018-F66A8294A0DD}" type="slidenum">
              <a:rPr lang="en-US" smtClean="0"/>
              <a:t>‹#›</a:t>
            </a:fld>
            <a:endParaRPr lang="en-US"/>
          </a:p>
        </p:txBody>
      </p:sp>
    </p:spTree>
    <p:extLst>
      <p:ext uri="{BB962C8B-B14F-4D97-AF65-F5344CB8AC3E}">
        <p14:creationId xmlns:p14="http://schemas.microsoft.com/office/powerpoint/2010/main" val="3292793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B84865-D149-407C-BD5B-71BA4F1B73B1}" type="datetimeFigureOut">
              <a:rPr lang="en-US" smtClean="0"/>
              <a:t>3/29/2024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8F1CA6B-83AD-422C-9018-F66A8294A0DD}" type="slidenum">
              <a:rPr lang="en-US" smtClean="0"/>
              <a:t>‹#›</a:t>
            </a:fld>
            <a:endParaRPr lang="en-US"/>
          </a:p>
        </p:txBody>
      </p:sp>
    </p:spTree>
    <p:extLst>
      <p:ext uri="{BB962C8B-B14F-4D97-AF65-F5344CB8AC3E}">
        <p14:creationId xmlns:p14="http://schemas.microsoft.com/office/powerpoint/2010/main" val="277415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B84865-D149-407C-BD5B-71BA4F1B73B1}"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1CA6B-83AD-422C-9018-F66A8294A0DD}" type="slidenum">
              <a:rPr lang="en-US" smtClean="0"/>
              <a:t>‹#›</a:t>
            </a:fld>
            <a:endParaRPr lang="en-US"/>
          </a:p>
        </p:txBody>
      </p:sp>
    </p:spTree>
    <p:extLst>
      <p:ext uri="{BB962C8B-B14F-4D97-AF65-F5344CB8AC3E}">
        <p14:creationId xmlns:p14="http://schemas.microsoft.com/office/powerpoint/2010/main" val="2753165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B84865-D149-407C-BD5B-71BA4F1B73B1}" type="datetimeFigureOut">
              <a:rPr lang="en-US" smtClean="0"/>
              <a:t>3/29/2024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8F1CA6B-83AD-422C-9018-F66A8294A0D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98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Car Rental Management System</a:t>
            </a:r>
          </a:p>
        </p:txBody>
      </p:sp>
    </p:spTree>
    <p:extLst>
      <p:ext uri="{BB962C8B-B14F-4D97-AF65-F5344CB8AC3E}">
        <p14:creationId xmlns:p14="http://schemas.microsoft.com/office/powerpoint/2010/main" val="4271454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Languages used</a:t>
            </a:r>
          </a:p>
        </p:txBody>
      </p:sp>
      <p:sp>
        <p:nvSpPr>
          <p:cNvPr id="3" name="Content Placeholder 2"/>
          <p:cNvSpPr>
            <a:spLocks noGrp="1"/>
          </p:cNvSpPr>
          <p:nvPr>
            <p:ph idx="1"/>
          </p:nvPr>
        </p:nvSpPr>
        <p:spPr>
          <a:xfrm>
            <a:off x="433137" y="1845734"/>
            <a:ext cx="11438021" cy="4522982"/>
          </a:xfrm>
        </p:spPr>
        <p:txBody>
          <a:bodyPr>
            <a:noAutofit/>
          </a:bodyPr>
          <a:lstStyle/>
          <a:p>
            <a:r>
              <a:rPr lang="en-US" sz="1400" dirty="0"/>
              <a:t> </a:t>
            </a:r>
          </a:p>
          <a:p>
            <a:pPr>
              <a:buFont typeface="Wingdings" panose="05000000000000000000" pitchFamily="2" charset="2"/>
              <a:buChar char="v"/>
            </a:pPr>
            <a:r>
              <a:rPr lang="en-US" sz="2800" b="1" dirty="0"/>
              <a:t>HTML (Hypertext Markup Language): </a:t>
            </a:r>
            <a:r>
              <a:rPr lang="en-US" sz="2800" dirty="0"/>
              <a:t>Defines the structure of web pages.</a:t>
            </a:r>
          </a:p>
          <a:p>
            <a:pPr>
              <a:buFont typeface="Wingdings" panose="05000000000000000000" pitchFamily="2" charset="2"/>
              <a:buChar char="v"/>
            </a:pPr>
            <a:r>
              <a:rPr lang="en-US" sz="2800" b="1" dirty="0"/>
              <a:t>PHP/</a:t>
            </a:r>
            <a:r>
              <a:rPr lang="en-US" sz="2800" b="1" dirty="0" err="1"/>
              <a:t>MySQLi</a:t>
            </a:r>
            <a:r>
              <a:rPr lang="en-US" sz="2800"/>
              <a:t>: Server-side scripting language for dynamic web content. MySQLi for database management.   </a:t>
            </a:r>
          </a:p>
          <a:p>
            <a:pPr>
              <a:buFont typeface="Wingdings" panose="05000000000000000000" pitchFamily="2" charset="2"/>
              <a:buChar char="v"/>
            </a:pPr>
            <a:r>
              <a:rPr lang="en-US" sz="2800" b="1"/>
              <a:t>CSS (Cascading Style Sheets): </a:t>
            </a:r>
            <a:r>
              <a:rPr lang="en-US" sz="2800"/>
              <a:t>Styles the layout and appearance of web pages.</a:t>
            </a:r>
          </a:p>
          <a:p>
            <a:pPr>
              <a:buFont typeface="Wingdings" panose="05000000000000000000" pitchFamily="2" charset="2"/>
              <a:buChar char="v"/>
            </a:pPr>
            <a:r>
              <a:rPr lang="en-US" sz="2800" b="1"/>
              <a:t>JavaScript (jQuery/Ajax): </a:t>
            </a:r>
            <a:r>
              <a:rPr lang="en-US" sz="2800"/>
              <a:t>Enables interactive and dynamic features on web pages.</a:t>
            </a:r>
          </a:p>
          <a:p>
            <a:pPr>
              <a:buFont typeface="Wingdings" panose="05000000000000000000" pitchFamily="2" charset="2"/>
              <a:buChar char="v"/>
            </a:pPr>
            <a:r>
              <a:rPr lang="en-US" sz="2800" b="1"/>
              <a:t>Bootstrap: </a:t>
            </a:r>
            <a:r>
              <a:rPr lang="en-US" sz="2800"/>
              <a:t>Front-end framework for responsive and mobile-first web design.</a:t>
            </a:r>
          </a:p>
        </p:txBody>
      </p:sp>
    </p:spTree>
    <p:extLst>
      <p:ext uri="{BB962C8B-B14F-4D97-AF65-F5344CB8AC3E}">
        <p14:creationId xmlns:p14="http://schemas.microsoft.com/office/powerpoint/2010/main" val="42755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Reasons for selection</a:t>
            </a:r>
            <a:endParaRPr lang="en-US" b="1" dirty="0"/>
          </a:p>
        </p:txBody>
      </p:sp>
      <p:sp>
        <p:nvSpPr>
          <p:cNvPr id="3" name="Content Placeholder 2"/>
          <p:cNvSpPr>
            <a:spLocks noGrp="1"/>
          </p:cNvSpPr>
          <p:nvPr>
            <p:ph idx="1"/>
          </p:nvPr>
        </p:nvSpPr>
        <p:spPr>
          <a:xfrm>
            <a:off x="673767" y="1845733"/>
            <a:ext cx="10988843" cy="4394646"/>
          </a:xfrm>
        </p:spPr>
        <p:txBody>
          <a:bodyPr>
            <a:noAutofit/>
          </a:bodyPr>
          <a:lstStyle/>
          <a:p>
            <a:pPr>
              <a:buFont typeface="Wingdings" panose="05000000000000000000" pitchFamily="2" charset="2"/>
              <a:buChar char="v"/>
            </a:pPr>
            <a:r>
              <a:rPr lang="en-US" sz="2400" b="1"/>
              <a:t>Familiarity and Expertise</a:t>
            </a:r>
            <a:r>
              <a:rPr lang="en-US" sz="2400"/>
              <a:t>: Developers commonly have experience with HTML, CSS, JavaScript, PHP, and MySQLi, simplifying implementation and maintenance.</a:t>
            </a:r>
          </a:p>
          <a:p>
            <a:pPr>
              <a:buFont typeface="Wingdings" panose="05000000000000000000" pitchFamily="2" charset="2"/>
              <a:buChar char="v"/>
            </a:pPr>
            <a:r>
              <a:rPr lang="en-US" sz="2400" b="1"/>
              <a:t>Comprehensive Capabilities</a:t>
            </a:r>
            <a:r>
              <a:rPr lang="en-US" sz="2400"/>
              <a:t>: The chosen stack offers full-stack development capabilities, covering frontend design, backend logic, database management, and dynamic user interaction.</a:t>
            </a:r>
          </a:p>
          <a:p>
            <a:pPr>
              <a:buFont typeface="Wingdings" panose="05000000000000000000" pitchFamily="2" charset="2"/>
              <a:buChar char="v"/>
            </a:pPr>
            <a:r>
              <a:rPr lang="en-US" sz="2400" b="1"/>
              <a:t>User Experience Focus</a:t>
            </a:r>
            <a:r>
              <a:rPr lang="en-US" sz="2400"/>
              <a:t>: JavaScript, jQuery, and Ajax enable interactive features, while Bootstrap ensures a responsive design, enhancing usability and engagement.</a:t>
            </a:r>
          </a:p>
          <a:p>
            <a:pPr>
              <a:buFont typeface="Wingdings" panose="05000000000000000000" pitchFamily="2" charset="2"/>
              <a:buChar char="v"/>
            </a:pPr>
            <a:r>
              <a:rPr lang="en-US" sz="2400" b="1"/>
              <a:t>Security and Performance: </a:t>
            </a:r>
            <a:r>
              <a:rPr lang="en-US" sz="2400"/>
              <a:t>PHP/MySQLi provide robust security measures and scalability, crucial for handling sensitive data and supporting high traffic loads.</a:t>
            </a:r>
          </a:p>
          <a:p>
            <a:pPr>
              <a:buFont typeface="Wingdings" panose="05000000000000000000" pitchFamily="2" charset="2"/>
              <a:buChar char="v"/>
            </a:pPr>
            <a:r>
              <a:rPr lang="en-US" sz="2400" b="1"/>
              <a:t>Industry Standard</a:t>
            </a:r>
            <a:r>
              <a:rPr lang="en-US" sz="2400"/>
              <a:t>: HTML, CSS, JavaScript, PHP, and MySQLi are industry-standard technologies widely used in web development, ensuring compatibility and support.</a:t>
            </a:r>
          </a:p>
          <a:p>
            <a:r>
              <a:rPr lang="en-US" sz="2400"/>
              <a:t> </a:t>
            </a:r>
          </a:p>
          <a:p>
            <a:pPr>
              <a:buFont typeface="Wingdings" panose="05000000000000000000" pitchFamily="2" charset="2"/>
              <a:buChar char="v"/>
            </a:pPr>
            <a:endParaRPr lang="en-US" sz="2400"/>
          </a:p>
        </p:txBody>
      </p:sp>
    </p:spTree>
    <p:extLst>
      <p:ext uri="{BB962C8B-B14F-4D97-AF65-F5344CB8AC3E}">
        <p14:creationId xmlns:p14="http://schemas.microsoft.com/office/powerpoint/2010/main" val="127837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Benefits</a:t>
            </a:r>
            <a:r>
              <a:rPr lang="en-US" dirty="0"/>
              <a:t> </a:t>
            </a:r>
          </a:p>
        </p:txBody>
      </p:sp>
      <p:sp>
        <p:nvSpPr>
          <p:cNvPr id="3" name="Content Placeholder 2"/>
          <p:cNvSpPr>
            <a:spLocks noGrp="1"/>
          </p:cNvSpPr>
          <p:nvPr>
            <p:ph idx="1"/>
          </p:nvPr>
        </p:nvSpPr>
        <p:spPr>
          <a:xfrm>
            <a:off x="673768" y="1845733"/>
            <a:ext cx="10481912" cy="4410687"/>
          </a:xfrm>
        </p:spPr>
        <p:txBody>
          <a:bodyPr>
            <a:noAutofit/>
          </a:bodyPr>
          <a:lstStyle/>
          <a:p>
            <a:pPr>
              <a:buFont typeface="Wingdings" panose="05000000000000000000" pitchFamily="2" charset="2"/>
              <a:buChar char="v"/>
            </a:pPr>
            <a:r>
              <a:rPr lang="en-US" sz="2800" b="1"/>
              <a:t>HTML: </a:t>
            </a:r>
            <a:r>
              <a:rPr lang="en-US" sz="2800"/>
              <a:t>Standardized, easy to learn, widely supported.</a:t>
            </a:r>
          </a:p>
          <a:p>
            <a:pPr>
              <a:buFont typeface="Wingdings" panose="05000000000000000000" pitchFamily="2" charset="2"/>
              <a:buChar char="v"/>
            </a:pPr>
            <a:r>
              <a:rPr lang="en-US" sz="2800" b="1"/>
              <a:t>PHP/MYSQLi: </a:t>
            </a:r>
            <a:r>
              <a:rPr lang="en-US" sz="2800"/>
              <a:t>Robust backend support, secure data handling, scalability.</a:t>
            </a:r>
          </a:p>
          <a:p>
            <a:pPr>
              <a:buFont typeface="Wingdings" panose="05000000000000000000" pitchFamily="2" charset="2"/>
              <a:buChar char="v"/>
            </a:pPr>
            <a:r>
              <a:rPr lang="en-US" sz="2800" b="1"/>
              <a:t>CSS: </a:t>
            </a:r>
            <a:r>
              <a:rPr lang="en-US" sz="2800"/>
              <a:t>Separates content from presentation and enhances visual appeal.</a:t>
            </a:r>
          </a:p>
          <a:p>
            <a:pPr>
              <a:buFont typeface="Wingdings" panose="05000000000000000000" pitchFamily="2" charset="2"/>
              <a:buChar char="v"/>
            </a:pPr>
            <a:r>
              <a:rPr lang="en-US" sz="2800" b="1"/>
              <a:t>Javascript: </a:t>
            </a:r>
            <a:r>
              <a:rPr lang="en-US" sz="2800"/>
              <a:t>Enhances user experience and facilitates real-time updates and asynchronous data loading.</a:t>
            </a:r>
          </a:p>
          <a:p>
            <a:pPr>
              <a:buFont typeface="Wingdings" panose="05000000000000000000" pitchFamily="2" charset="2"/>
              <a:buChar char="v"/>
            </a:pPr>
            <a:r>
              <a:rPr lang="en-US" sz="2800" b="1"/>
              <a:t>Bootstrap: </a:t>
            </a:r>
            <a:r>
              <a:rPr lang="en-US" sz="2800"/>
              <a:t>Ensures consistent layout across devices and speeds up development with pre-designed components.</a:t>
            </a:r>
          </a:p>
          <a:p>
            <a:pPr>
              <a:buFont typeface="Wingdings" panose="05000000000000000000" pitchFamily="2" charset="2"/>
              <a:buChar char="v"/>
            </a:pPr>
            <a:endParaRPr lang="en-US" sz="2800"/>
          </a:p>
          <a:p>
            <a:pPr>
              <a:buFont typeface="Wingdings" panose="05000000000000000000" pitchFamily="2" charset="2"/>
              <a:buChar char="v"/>
            </a:pPr>
            <a:endParaRPr lang="en-US" sz="2800"/>
          </a:p>
          <a:p>
            <a:pPr>
              <a:buFont typeface="Wingdings" panose="05000000000000000000" pitchFamily="2" charset="2"/>
              <a:buChar char="v"/>
            </a:pPr>
            <a:endParaRPr lang="en-US" sz="2800"/>
          </a:p>
          <a:p>
            <a:pPr>
              <a:buFont typeface="Wingdings" panose="05000000000000000000" pitchFamily="2" charset="2"/>
              <a:buChar char="v"/>
            </a:pPr>
            <a:endParaRPr lang="en-US" sz="2800"/>
          </a:p>
          <a:p>
            <a:pPr>
              <a:buFont typeface="Wingdings" panose="05000000000000000000" pitchFamily="2" charset="2"/>
              <a:buChar char="v"/>
            </a:pPr>
            <a:endParaRPr lang="en-US" sz="2800"/>
          </a:p>
        </p:txBody>
      </p:sp>
    </p:spTree>
    <p:extLst>
      <p:ext uri="{BB962C8B-B14F-4D97-AF65-F5344CB8AC3E}">
        <p14:creationId xmlns:p14="http://schemas.microsoft.com/office/powerpoint/2010/main" val="3525675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Software platforms</a:t>
            </a:r>
          </a:p>
        </p:txBody>
      </p:sp>
      <p:sp>
        <p:nvSpPr>
          <p:cNvPr id="3" name="Content Placeholder 2"/>
          <p:cNvSpPr>
            <a:spLocks noGrp="1"/>
          </p:cNvSpPr>
          <p:nvPr>
            <p:ph sz="half" idx="1"/>
          </p:nvPr>
        </p:nvSpPr>
        <p:spPr>
          <a:xfrm>
            <a:off x="786063" y="1845733"/>
            <a:ext cx="5248976" cy="4426729"/>
          </a:xfrm>
        </p:spPr>
        <p:txBody>
          <a:bodyPr>
            <a:noAutofit/>
          </a:bodyPr>
          <a:lstStyle/>
          <a:p>
            <a:pPr>
              <a:buFont typeface="Wingdings" panose="05000000000000000000" pitchFamily="2" charset="2"/>
              <a:buChar char="v"/>
            </a:pPr>
            <a:r>
              <a:rPr lang="en-US" sz="1800" b="1" dirty="0"/>
              <a:t>Apache HTTP Server</a:t>
            </a:r>
          </a:p>
          <a:p>
            <a:pPr lvl="1"/>
            <a:r>
              <a:rPr lang="en-US" dirty="0"/>
              <a:t>Purpose: Widely used open-source web server software.</a:t>
            </a:r>
          </a:p>
          <a:p>
            <a:pPr lvl="1"/>
            <a:r>
              <a:rPr lang="en-US" dirty="0"/>
              <a:t>Familiarity: Well-known and extensively used in web development.</a:t>
            </a:r>
          </a:p>
          <a:p>
            <a:pPr lvl="1"/>
            <a:r>
              <a:rPr lang="en-US" dirty="0"/>
              <a:t>Appropriateness: Highly scalable and efficient, suitable for hosting web applications.</a:t>
            </a:r>
          </a:p>
          <a:p>
            <a:pPr>
              <a:buFont typeface="Wingdings" panose="05000000000000000000" pitchFamily="2" charset="2"/>
              <a:buChar char="v"/>
            </a:pPr>
            <a:r>
              <a:rPr lang="en-US" sz="1800" b="1" dirty="0"/>
              <a:t>MySQL Database</a:t>
            </a:r>
          </a:p>
          <a:p>
            <a:pPr lvl="1"/>
            <a:r>
              <a:rPr lang="en-US" dirty="0"/>
              <a:t>Purpose: Relational database management system.</a:t>
            </a:r>
          </a:p>
          <a:p>
            <a:pPr lvl="1"/>
            <a:r>
              <a:rPr lang="en-US" dirty="0"/>
              <a:t>Familiarity: One of the most popular databases worldwide.</a:t>
            </a:r>
          </a:p>
          <a:p>
            <a:pPr lvl="1"/>
            <a:r>
              <a:rPr lang="en-US" dirty="0"/>
              <a:t> Appropriateness: Well-suited for web applications due to scalability and reliability.</a:t>
            </a:r>
          </a:p>
        </p:txBody>
      </p:sp>
      <p:sp>
        <p:nvSpPr>
          <p:cNvPr id="4" name="Content Placeholder 3"/>
          <p:cNvSpPr>
            <a:spLocks noGrp="1"/>
          </p:cNvSpPr>
          <p:nvPr>
            <p:ph sz="half" idx="2"/>
          </p:nvPr>
        </p:nvSpPr>
        <p:spPr>
          <a:xfrm>
            <a:off x="6217919" y="1845734"/>
            <a:ext cx="5540943" cy="4426727"/>
          </a:xfrm>
        </p:spPr>
        <p:txBody>
          <a:bodyPr>
            <a:normAutofit lnSpcReduction="10000"/>
          </a:bodyPr>
          <a:lstStyle/>
          <a:p>
            <a:pPr>
              <a:buFont typeface="Wingdings" panose="05000000000000000000" pitchFamily="2" charset="2"/>
              <a:buChar char="v"/>
            </a:pPr>
            <a:r>
              <a:rPr lang="en-US" b="1" dirty="0"/>
              <a:t>XAMPP (Cross-Platform Apache, MySQL, PHP, and Perl)</a:t>
            </a:r>
          </a:p>
          <a:p>
            <a:pPr lvl="1"/>
            <a:r>
              <a:rPr lang="en-US" dirty="0"/>
              <a:t>Purpose: Free and open-source web server solution stack package.</a:t>
            </a:r>
          </a:p>
          <a:p>
            <a:pPr lvl="1"/>
            <a:r>
              <a:rPr lang="en-US" dirty="0"/>
              <a:t>Familiarity: Popular for setting up local development environments.</a:t>
            </a:r>
          </a:p>
          <a:p>
            <a:pPr lvl="1"/>
            <a:r>
              <a:rPr lang="en-US" dirty="0"/>
              <a:t>Appropriateness: Provides a convenient way to create local development environments.</a:t>
            </a:r>
          </a:p>
          <a:p>
            <a:pPr>
              <a:buFont typeface="Wingdings" panose="05000000000000000000" pitchFamily="2" charset="2"/>
              <a:buChar char="v"/>
            </a:pPr>
            <a:r>
              <a:rPr lang="en-US" b="1" dirty="0"/>
              <a:t>Bootstrap Framework</a:t>
            </a:r>
          </a:p>
          <a:p>
            <a:pPr lvl="1"/>
            <a:r>
              <a:rPr lang="en-US" dirty="0"/>
              <a:t>Purpose: Front-end framework for developing responsive websites.</a:t>
            </a:r>
          </a:p>
          <a:p>
            <a:pPr lvl="1"/>
            <a:r>
              <a:rPr lang="en-US" dirty="0"/>
              <a:t>Familiarity: Widely used for its ease of use and extensive documentation.</a:t>
            </a:r>
          </a:p>
          <a:p>
            <a:pPr lvl="1"/>
            <a:r>
              <a:rPr lang="en-US" dirty="0"/>
              <a:t>Appropriateness: Simplifies the process of creating a responsive user interface.</a:t>
            </a:r>
          </a:p>
          <a:p>
            <a:endParaRPr lang="en-US" dirty="0"/>
          </a:p>
        </p:txBody>
      </p:sp>
    </p:spTree>
    <p:extLst>
      <p:ext uri="{BB962C8B-B14F-4D97-AF65-F5344CB8AC3E}">
        <p14:creationId xmlns:p14="http://schemas.microsoft.com/office/powerpoint/2010/main" val="253119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Class/Object Structure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b="1" dirty="0"/>
              <a:t>Car Class</a:t>
            </a:r>
            <a:r>
              <a:rPr lang="en-US" sz="2800" dirty="0"/>
              <a:t>: Represents individual cars available for rental.</a:t>
            </a:r>
          </a:p>
          <a:p>
            <a:pPr>
              <a:buFont typeface="Wingdings" panose="05000000000000000000" pitchFamily="2" charset="2"/>
              <a:buChar char="v"/>
            </a:pPr>
            <a:r>
              <a:rPr lang="en-US" sz="2800" b="1" dirty="0"/>
              <a:t>Customer Class</a:t>
            </a:r>
            <a:r>
              <a:rPr lang="en-US" sz="2800" dirty="0"/>
              <a:t>: Represents customers making reservations.</a:t>
            </a:r>
          </a:p>
          <a:p>
            <a:pPr>
              <a:buFont typeface="Wingdings" panose="05000000000000000000" pitchFamily="2" charset="2"/>
              <a:buChar char="v"/>
            </a:pPr>
            <a:r>
              <a:rPr lang="en-US" sz="2800" b="1" dirty="0"/>
              <a:t>Reservation Class</a:t>
            </a:r>
            <a:r>
              <a:rPr lang="en-US" sz="2800" dirty="0"/>
              <a:t>: Manages reservations made by customers.</a:t>
            </a:r>
          </a:p>
          <a:p>
            <a:pPr>
              <a:buFont typeface="Wingdings" panose="05000000000000000000" pitchFamily="2" charset="2"/>
              <a:buChar char="v"/>
            </a:pPr>
            <a:r>
              <a:rPr lang="en-US" sz="2800" b="1" dirty="0"/>
              <a:t>Employee Class</a:t>
            </a:r>
            <a:r>
              <a:rPr lang="en-US" sz="2800" dirty="0"/>
              <a:t>: Handles employee-related tasks such as managing reservations and updating car information.</a:t>
            </a:r>
          </a:p>
          <a:p>
            <a:endParaRPr lang="en-US" sz="2800" dirty="0"/>
          </a:p>
        </p:txBody>
      </p:sp>
    </p:spTree>
    <p:extLst>
      <p:ext uri="{BB962C8B-B14F-4D97-AF65-F5344CB8AC3E}">
        <p14:creationId xmlns:p14="http://schemas.microsoft.com/office/powerpoint/2010/main" val="3246831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Code Modules</a:t>
            </a:r>
          </a:p>
        </p:txBody>
      </p:sp>
      <p:sp>
        <p:nvSpPr>
          <p:cNvPr id="3" name="Content Placeholder 2"/>
          <p:cNvSpPr>
            <a:spLocks noGrp="1"/>
          </p:cNvSpPr>
          <p:nvPr>
            <p:ph idx="1"/>
          </p:nvPr>
        </p:nvSpPr>
        <p:spPr>
          <a:xfrm>
            <a:off x="862149" y="1845734"/>
            <a:ext cx="10293531" cy="4398312"/>
          </a:xfrm>
        </p:spPr>
        <p:txBody>
          <a:bodyPr>
            <a:noAutofit/>
          </a:bodyPr>
          <a:lstStyle/>
          <a:p>
            <a:pPr>
              <a:buFont typeface="Wingdings" panose="05000000000000000000" pitchFamily="2" charset="2"/>
              <a:buChar char="v"/>
            </a:pPr>
            <a:r>
              <a:rPr lang="en-US" sz="2800" b="1" dirty="0" err="1"/>
              <a:t>car.php</a:t>
            </a:r>
            <a:r>
              <a:rPr lang="en-US" sz="2800" b="1" dirty="0"/>
              <a:t>: </a:t>
            </a:r>
            <a:r>
              <a:rPr lang="en-US" sz="2800" dirty="0"/>
              <a:t>Contains the implementation of the Car class, including properties like make, model, and availability status.</a:t>
            </a:r>
          </a:p>
          <a:p>
            <a:pPr>
              <a:buFont typeface="Wingdings" panose="05000000000000000000" pitchFamily="2" charset="2"/>
              <a:buChar char="v"/>
            </a:pPr>
            <a:r>
              <a:rPr lang="en-US" sz="2800" b="1" dirty="0" err="1"/>
              <a:t>customer.php</a:t>
            </a:r>
            <a:r>
              <a:rPr lang="en-US" sz="2800" b="1" dirty="0"/>
              <a:t>: </a:t>
            </a:r>
            <a:r>
              <a:rPr lang="en-US" sz="2800" dirty="0"/>
              <a:t>Implements the Customer class, defining attributes such as name, contact information, and rental history.</a:t>
            </a:r>
          </a:p>
          <a:p>
            <a:pPr>
              <a:buFont typeface="Wingdings" panose="05000000000000000000" pitchFamily="2" charset="2"/>
              <a:buChar char="v"/>
            </a:pPr>
            <a:r>
              <a:rPr lang="en-US" sz="2800" b="1" dirty="0" err="1"/>
              <a:t>reservation.php</a:t>
            </a:r>
            <a:r>
              <a:rPr lang="en-US" sz="2800" b="1" dirty="0"/>
              <a:t>: </a:t>
            </a:r>
            <a:r>
              <a:rPr lang="en-US" sz="2800" dirty="0"/>
              <a:t>Manages reservation functionality, including methods for creating, updating, and canceling reservations.</a:t>
            </a:r>
          </a:p>
          <a:p>
            <a:pPr>
              <a:buFont typeface="Wingdings" panose="05000000000000000000" pitchFamily="2" charset="2"/>
              <a:buChar char="v"/>
            </a:pPr>
            <a:r>
              <a:rPr lang="en-US" sz="2800" b="1" dirty="0" err="1"/>
              <a:t>employee.php</a:t>
            </a:r>
            <a:r>
              <a:rPr lang="en-US" sz="2800" b="1" dirty="0"/>
              <a:t>: </a:t>
            </a:r>
            <a:r>
              <a:rPr lang="en-US" sz="2800" dirty="0"/>
              <a:t>Implements the Employee class, providing functionality for employees to view and manage reservations, update car information, and handle customer queries.</a:t>
            </a:r>
          </a:p>
          <a:p>
            <a:endParaRPr lang="en-US" sz="2800" dirty="0"/>
          </a:p>
        </p:txBody>
      </p:sp>
    </p:spTree>
    <p:extLst>
      <p:ext uri="{BB962C8B-B14F-4D97-AF65-F5344CB8AC3E}">
        <p14:creationId xmlns:p14="http://schemas.microsoft.com/office/powerpoint/2010/main" val="121446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Story</a:t>
            </a:r>
            <a:r>
              <a:rPr lang="en-US" dirty="0"/>
              <a:t> </a:t>
            </a:r>
          </a:p>
        </p:txBody>
      </p:sp>
      <p:sp>
        <p:nvSpPr>
          <p:cNvPr id="3" name="Content Placeholder 2"/>
          <p:cNvSpPr>
            <a:spLocks noGrp="1"/>
          </p:cNvSpPr>
          <p:nvPr>
            <p:ph idx="1"/>
          </p:nvPr>
        </p:nvSpPr>
        <p:spPr>
          <a:xfrm>
            <a:off x="513347" y="1845734"/>
            <a:ext cx="11566358" cy="4539024"/>
          </a:xfrm>
        </p:spPr>
        <p:txBody>
          <a:bodyPr>
            <a:normAutofit fontScale="92500" lnSpcReduction="20000"/>
          </a:bodyPr>
          <a:lstStyle/>
          <a:p>
            <a:pPr>
              <a:buFont typeface="Wingdings" panose="05000000000000000000" pitchFamily="2" charset="2"/>
              <a:buChar char="v"/>
            </a:pPr>
            <a:r>
              <a:rPr lang="en-US" dirty="0" err="1"/>
              <a:t>DriveEase</a:t>
            </a:r>
            <a:r>
              <a:rPr lang="en-US" dirty="0"/>
              <a:t>, a reputable car rental company, aims to modernize its operations by introducing an online booking system.</a:t>
            </a:r>
          </a:p>
          <a:p>
            <a:pPr>
              <a:buFont typeface="Wingdings" panose="05000000000000000000" pitchFamily="2" charset="2"/>
              <a:buChar char="v"/>
            </a:pPr>
            <a:r>
              <a:rPr lang="en-US" b="1" dirty="0"/>
              <a:t>User Experience:</a:t>
            </a:r>
          </a:p>
          <a:p>
            <a:r>
              <a:rPr lang="en-US" dirty="0"/>
              <a:t>  - Sarah plans a weekend getaway and visits the </a:t>
            </a:r>
            <a:r>
              <a:rPr lang="en-US" dirty="0" err="1"/>
              <a:t>DriveEase</a:t>
            </a:r>
            <a:r>
              <a:rPr lang="en-US" dirty="0"/>
              <a:t> website to rent a car.</a:t>
            </a:r>
          </a:p>
          <a:p>
            <a:r>
              <a:rPr lang="en-US" dirty="0"/>
              <a:t>  - She searches for available cars, selects one that suits her needs, and makes a reservation online.</a:t>
            </a:r>
          </a:p>
          <a:p>
            <a:r>
              <a:rPr lang="en-US" dirty="0"/>
              <a:t>  - </a:t>
            </a:r>
            <a:r>
              <a:rPr lang="en-US" dirty="0" err="1"/>
              <a:t>DriveEase</a:t>
            </a:r>
            <a:r>
              <a:rPr lang="en-US" dirty="0"/>
              <a:t> sends her a confirmation email with booking details.</a:t>
            </a:r>
          </a:p>
          <a:p>
            <a:pPr>
              <a:buFont typeface="Wingdings" panose="05000000000000000000" pitchFamily="2" charset="2"/>
              <a:buChar char="v"/>
            </a:pPr>
            <a:r>
              <a:rPr lang="en-US" b="1" dirty="0"/>
              <a:t>System Process:</a:t>
            </a:r>
          </a:p>
          <a:p>
            <a:r>
              <a:rPr lang="en-US" dirty="0"/>
              <a:t>  - The system handles Sarah's reservation request, retrieves car listings, and stores her booking information securely.</a:t>
            </a:r>
          </a:p>
          <a:p>
            <a:r>
              <a:rPr lang="en-US" dirty="0"/>
              <a:t>  - </a:t>
            </a:r>
            <a:r>
              <a:rPr lang="en-US" dirty="0" err="1"/>
              <a:t>DriveEase</a:t>
            </a:r>
            <a:r>
              <a:rPr lang="en-US" dirty="0"/>
              <a:t> staff members receive notification of the reservation and update the rental list accordingly.</a:t>
            </a:r>
          </a:p>
          <a:p>
            <a:pPr>
              <a:buFont typeface="Wingdings" panose="05000000000000000000" pitchFamily="2" charset="2"/>
              <a:buChar char="v"/>
            </a:pPr>
            <a:r>
              <a:rPr lang="en-US" b="1" dirty="0"/>
              <a:t>Rental Experience</a:t>
            </a:r>
            <a:r>
              <a:rPr lang="en-US" dirty="0"/>
              <a:t>:</a:t>
            </a:r>
          </a:p>
          <a:p>
            <a:r>
              <a:rPr lang="en-US" dirty="0"/>
              <a:t>  - On the day of the rental, Sarah picks up her car from the </a:t>
            </a:r>
            <a:r>
              <a:rPr lang="en-US" dirty="0" err="1"/>
              <a:t>DriveEase</a:t>
            </a:r>
            <a:r>
              <a:rPr lang="en-US" dirty="0"/>
              <a:t> location.</a:t>
            </a:r>
          </a:p>
          <a:p>
            <a:r>
              <a:rPr lang="en-US" dirty="0"/>
              <a:t>  - A staff member assists her with paperwork, and Sarah drives off with her family for a memorable trip.</a:t>
            </a:r>
          </a:p>
          <a:p>
            <a:endParaRPr lang="en-US" dirty="0"/>
          </a:p>
        </p:txBody>
      </p:sp>
    </p:spTree>
    <p:extLst>
      <p:ext uri="{BB962C8B-B14F-4D97-AF65-F5344CB8AC3E}">
        <p14:creationId xmlns:p14="http://schemas.microsoft.com/office/powerpoint/2010/main" val="1448897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Business logic codes</a:t>
            </a:r>
          </a:p>
        </p:txBody>
      </p:sp>
      <p:sp>
        <p:nvSpPr>
          <p:cNvPr id="3" name="Content Placeholder 2"/>
          <p:cNvSpPr>
            <a:spLocks noGrp="1"/>
          </p:cNvSpPr>
          <p:nvPr>
            <p:ph idx="1"/>
          </p:nvPr>
        </p:nvSpPr>
        <p:spPr>
          <a:xfrm>
            <a:off x="378823" y="1737360"/>
            <a:ext cx="11273246" cy="4598126"/>
          </a:xfrm>
        </p:spPr>
        <p:txBody>
          <a:bodyPr>
            <a:normAutofit fontScale="92500" lnSpcReduction="20000"/>
          </a:bodyPr>
          <a:lstStyle/>
          <a:p>
            <a:r>
              <a:rPr lang="en-US" dirty="0"/>
              <a:t>1. </a:t>
            </a:r>
            <a:r>
              <a:rPr lang="en-US" b="1" dirty="0"/>
              <a:t>Reservation Management Module: </a:t>
            </a:r>
            <a:r>
              <a:rPr lang="en-US" dirty="0"/>
              <a:t>The reservation management module, implemented in `</a:t>
            </a:r>
            <a:r>
              <a:rPr lang="en-US" dirty="0" err="1"/>
              <a:t>reservation.php</a:t>
            </a:r>
            <a:r>
              <a:rPr lang="en-US" dirty="0"/>
              <a:t>`, encapsulates the business rules for handling reservations. This includes functionalities such as creating new reservations, updating existing reservations, and canceling reservations. These operations directly align with the core business processes of the rental system, where customers interact with the platform to reserve vehicles for specific periods.</a:t>
            </a:r>
          </a:p>
          <a:p>
            <a:r>
              <a:rPr lang="en-US" dirty="0"/>
              <a:t>2. </a:t>
            </a:r>
            <a:r>
              <a:rPr lang="en-US" b="1" dirty="0"/>
              <a:t>Car Management Module: </a:t>
            </a:r>
            <a:r>
              <a:rPr lang="en-US" dirty="0"/>
              <a:t>The `</a:t>
            </a:r>
            <a:r>
              <a:rPr lang="en-US" dirty="0" err="1"/>
              <a:t>car.php</a:t>
            </a:r>
            <a:r>
              <a:rPr lang="en-US" dirty="0"/>
              <a:t>` module contains code for managing car entities within the system. This includes adding new cars to the inventory, updating car information (e.g., availability status), and retrieving car details. Since the availability and status of cars are crucial aspects of the rental business, the logic within this module directly supports and enforces the business rules regarding car management.</a:t>
            </a:r>
          </a:p>
          <a:p>
            <a:r>
              <a:rPr lang="en-US" dirty="0"/>
              <a:t>3. </a:t>
            </a:r>
            <a:r>
              <a:rPr lang="en-US" b="1" dirty="0"/>
              <a:t>Customer Interaction Module: </a:t>
            </a:r>
            <a:r>
              <a:rPr lang="en-US" dirty="0"/>
              <a:t>The `</a:t>
            </a:r>
            <a:r>
              <a:rPr lang="en-US" dirty="0" err="1"/>
              <a:t>customer.php</a:t>
            </a:r>
            <a:r>
              <a:rPr lang="en-US" dirty="0"/>
              <a:t>` module handles customer-related functionalities, such as registering new customers, managing customer information, and handling customer interactions throughout the rental process. This module contains business logic related to customer authentication, validation, and interaction, ensuring that the rental operations are conducted securely and efficiently.</a:t>
            </a:r>
          </a:p>
          <a:p>
            <a:r>
              <a:rPr lang="en-US" dirty="0"/>
              <a:t>4. </a:t>
            </a:r>
            <a:r>
              <a:rPr lang="en-US" b="1" dirty="0"/>
              <a:t>Employee Management Module: </a:t>
            </a:r>
            <a:r>
              <a:rPr lang="en-US" dirty="0"/>
              <a:t>The `</a:t>
            </a:r>
            <a:r>
              <a:rPr lang="en-US" dirty="0" err="1"/>
              <a:t>employee.php</a:t>
            </a:r>
            <a:r>
              <a:rPr lang="en-US" dirty="0"/>
              <a:t>` module facilitates employee interactions and administrative tasks within the system. It includes functionalities such as employee login, reservation management by employees, and updating car information. This module contains business logic about employee authorization, access control, and operational oversight, ensuring employees can manage rental operations according to business rules and policies.</a:t>
            </a:r>
          </a:p>
          <a:p>
            <a:endParaRPr lang="en-US" dirty="0"/>
          </a:p>
        </p:txBody>
      </p:sp>
    </p:spTree>
    <p:extLst>
      <p:ext uri="{BB962C8B-B14F-4D97-AF65-F5344CB8AC3E}">
        <p14:creationId xmlns:p14="http://schemas.microsoft.com/office/powerpoint/2010/main" val="6799305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936</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Wingdings</vt:lpstr>
      <vt:lpstr>Retrospect</vt:lpstr>
      <vt:lpstr>Car Rental Management System</vt:lpstr>
      <vt:lpstr>Languages used</vt:lpstr>
      <vt:lpstr>Reasons for selection</vt:lpstr>
      <vt:lpstr>Benefits </vt:lpstr>
      <vt:lpstr>Software platforms</vt:lpstr>
      <vt:lpstr>Class/Object Structure</vt:lpstr>
      <vt:lpstr>Code Modules</vt:lpstr>
      <vt:lpstr>Story </vt:lpstr>
      <vt:lpstr>Business logic codes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2024-03-30T03:24:03Z</dcterms:created>
  <dcterms:modified xsi:type="dcterms:W3CDTF">2024-03-30T03:24:07Z</dcterms:modified>
</cp:coreProperties>
</file>