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5CB"/>
          </a:solidFill>
        </a:fill>
      </a:tcStyle>
    </a:wholeTbl>
    <a:band2H>
      <a:tcTxStyle b="def" i="def"/>
      <a:tcStyle>
        <a:tcBdr/>
        <a:fill>
          <a:solidFill>
            <a:srgbClr val="F0F3E7"/>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8CA"/>
          </a:solidFill>
        </a:fill>
      </a:tcStyle>
    </a:wholeTbl>
    <a:band2H>
      <a:tcTxStyle b="def" i="def"/>
      <a:tcStyle>
        <a:tcBdr/>
        <a:fill>
          <a:solidFill>
            <a:srgbClr val="FCEDE6"/>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DCD8"/>
          </a:solidFill>
        </a:fill>
      </a:tcStyle>
    </a:wholeTbl>
    <a:band2H>
      <a:tcTxStyle b="def" i="def"/>
      <a:tcStyle>
        <a:tcBdr/>
        <a:fill>
          <a:solidFill>
            <a:srgbClr val="F3EEED"/>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Light"/>
          <a:ea typeface="Calibri Light"/>
          <a:cs typeface="Calibr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Light"/>
          <a:ea typeface="Calibri Light"/>
          <a:cs typeface="Calibr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ph type="sldImg"/>
          </p:nvPr>
        </p:nvSpPr>
        <p:spPr>
          <a:xfrm>
            <a:off x="1143000" y="685800"/>
            <a:ext cx="4572000" cy="3429000"/>
          </a:xfrm>
          <a:prstGeom prst="rect">
            <a:avLst/>
          </a:prstGeom>
        </p:spPr>
        <p:txBody>
          <a:bodyPr/>
          <a:lstStyle/>
          <a:p>
            <a:pPr/>
          </a:p>
        </p:txBody>
      </p:sp>
      <p:sp>
        <p:nvSpPr>
          <p:cNvPr id="122" name="Shape 12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So what was the idea that came out of that initial exploration? </a:t>
            </a:r>
          </a:p>
          <a:p>
            <a:pPr/>
          </a:p>
          <a:p>
            <a:pPr/>
            <a:r>
              <a:t>Let us take a look!</a:t>
            </a:r>
          </a:p>
          <a:p>
            <a:pPr/>
          </a:p>
          <a:p>
            <a:pPr/>
            <a:r>
              <a:t>The idea was to develop a tool that would represent and persist knowledge structures comprised of knowledge states in a graphical datastore. This should also show the hierarchical structure of how the knowledge states are related, preferably by using the labeled edges of the graphs. The repository should be able to</a:t>
            </a:r>
          </a:p>
          <a:p>
            <a:pPr/>
            <a:r>
              <a:t>depict the Bayesian Knowledge Tracing probability weights depicted by labels added</a:t>
            </a:r>
          </a:p>
          <a:p>
            <a:pPr/>
            <a:r>
              <a:t>to edges.</a:t>
            </a:r>
          </a:p>
          <a:p>
            <a:pPr/>
          </a:p>
          <a:p>
            <a:pPr/>
            <a:r>
              <a:t>The tool would also persist the mapping of the learning maps with knowledge states. It should also persist the</a:t>
            </a:r>
          </a:p>
          <a:p>
            <a:pPr/>
            <a:r>
              <a:t>mapping of assessment questions with knowledge states.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So what was the idea that came out of that initial exploration? </a:t>
            </a:r>
          </a:p>
          <a:p>
            <a:pPr/>
          </a:p>
          <a:p>
            <a:pPr/>
            <a:r>
              <a:t>Let us take a look!</a:t>
            </a:r>
          </a:p>
          <a:p>
            <a:pPr/>
          </a:p>
          <a:p>
            <a:pPr/>
            <a:r>
              <a:t>The idea was to develop a tool that would represent and persist knowledge structures comprised of knowledge states in a graphical datastore. This should also show the hierarchical structure of how the knowledge states are related, preferably by using the labeled edges of the graphs. The repository should be able to</a:t>
            </a:r>
          </a:p>
          <a:p>
            <a:pPr/>
            <a:r>
              <a:t>depict the Bayesian Knowledge Tracing probability weights depicted by labels added</a:t>
            </a:r>
          </a:p>
          <a:p>
            <a:pPr/>
            <a:r>
              <a:t>to edges.</a:t>
            </a:r>
          </a:p>
          <a:p>
            <a:pPr/>
          </a:p>
          <a:p>
            <a:pPr/>
            <a:r>
              <a:t>The tool would also persist the mapping of the learning maps with knowledge states. It should also persist the</a:t>
            </a:r>
          </a:p>
          <a:p>
            <a:pPr/>
            <a:r>
              <a:t>mapping of assessment questions with knowledge states.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Let us go through the high level design. The system is comprised of two main subsystems:</a:t>
            </a:r>
          </a:p>
          <a:p>
            <a:pPr/>
            <a:r>
              <a:t> </a:t>
            </a:r>
          </a:p>
          <a:p>
            <a:pPr/>
            <a:r>
              <a:t>The Graphical Persistent Store is a graphical datastore that represents and persists knowledge structures comprised of knowledge states and associated concepts. </a:t>
            </a:r>
          </a:p>
          <a:p>
            <a:pPr/>
            <a:r>
              <a:t> </a:t>
            </a:r>
          </a:p>
          <a:p>
            <a:pPr/>
            <a:r>
              <a:t>The Knowledge Space Framework (KSF) (comprised of the Restful API) is a reusable knowledge space management framework that can be leveraged by ALSs using standardized APIs. It has a standardized Restful API which allows creation, navigation and querying of the knowledge structures. </a:t>
            </a:r>
          </a:p>
          <a:p>
            <a:pPr/>
          </a:p>
          <a:p>
            <a:pPr/>
            <a:r>
              <a:t>A web-based Intelligent Tutoring System prototype was also developed to showcase how the KSF APIs can be integrated with an external ALS. It is entirely developed as a client side (browser based) web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So what was the idea that came out of that initial exploration? </a:t>
            </a:r>
          </a:p>
          <a:p>
            <a:pPr/>
          </a:p>
          <a:p>
            <a:pPr/>
            <a:r>
              <a:t>Let us take a look!</a:t>
            </a:r>
          </a:p>
          <a:p>
            <a:pPr/>
          </a:p>
          <a:p>
            <a:pPr/>
            <a:r>
              <a:t>The idea was to develop a tool that would represent and persist knowledge structures comprised of knowledge states in a graphical datastore. This should also show the hierarchical structure of how the knowledge states are related, preferably by using the labeled edges of the graphs. The repository should be able to</a:t>
            </a:r>
          </a:p>
          <a:p>
            <a:pPr/>
            <a:r>
              <a:t>depict the Bayesian Knowledge Tracing probability weights depicted by labels added</a:t>
            </a:r>
          </a:p>
          <a:p>
            <a:pPr/>
            <a:r>
              <a:t>to edges.</a:t>
            </a:r>
          </a:p>
          <a:p>
            <a:pPr/>
          </a:p>
          <a:p>
            <a:pPr/>
            <a:r>
              <a:t>The tool would also persist the mapping of the learning maps with knowledge states. It should also persist the</a:t>
            </a:r>
          </a:p>
          <a:p>
            <a:pPr/>
            <a:r>
              <a:t>mapping of assessment questions with knowledge states.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Here is a screenshot taken from the skeleton ITS prototype that consumes the KSF framework. The screenshot here shows the full page view of the main screen.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So what is the future of this framework. What can be developed further on top of this?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bg>
      <p:bgPr>
        <a:solidFill>
          <a:schemeClr val="accent1"/>
        </a:solidFill>
      </p:bgPr>
    </p:bg>
    <p:spTree>
      <p:nvGrpSpPr>
        <p:cNvPr id="1" name=""/>
        <p:cNvGrpSpPr/>
        <p:nvPr/>
      </p:nvGrpSpPr>
      <p:grpSpPr>
        <a:xfrm>
          <a:off x="0" y="0"/>
          <a:ext cx="0" cy="0"/>
          <a:chOff x="0" y="0"/>
          <a:chExt cx="0" cy="0"/>
        </a:xfrm>
      </p:grpSpPr>
      <p:sp>
        <p:nvSpPr>
          <p:cNvPr id="11" name="Shape 11"/>
          <p:cNvSpPr/>
          <p:nvPr/>
        </p:nvSpPr>
        <p:spPr>
          <a:xfrm>
            <a:off x="0" y="0"/>
            <a:ext cx="12192000" cy="6858000"/>
          </a:xfrm>
          <a:prstGeom prst="rect">
            <a:avLst/>
          </a:prstGeom>
          <a:solidFill>
            <a:schemeClr val="accent1"/>
          </a:solidFill>
          <a:ln w="12700">
            <a:miter lim="400000"/>
          </a:ln>
        </p:spPr>
        <p:txBody>
          <a:bodyPr lIns="45719" rIns="45719"/>
          <a:lstStyle/>
          <a:p>
            <a:pPr/>
          </a:p>
        </p:txBody>
      </p:sp>
      <p:sp>
        <p:nvSpPr>
          <p:cNvPr id="12" name="Shape 12"/>
          <p:cNvSpPr/>
          <p:nvPr>
            <p:ph type="title"/>
          </p:nvPr>
        </p:nvSpPr>
        <p:spPr>
          <a:xfrm>
            <a:off x="603504" y="770467"/>
            <a:ext cx="10782301" cy="3352801"/>
          </a:xfrm>
          <a:prstGeom prst="rect">
            <a:avLst/>
          </a:prstGeom>
        </p:spPr>
        <p:txBody>
          <a:bodyPr anchor="b"/>
          <a:lstStyle>
            <a:lvl1pPr>
              <a:lnSpc>
                <a:spcPct val="80000"/>
              </a:lnSpc>
              <a:defRPr sz="8800">
                <a:solidFill>
                  <a:srgbClr val="FFFFFF"/>
                </a:solidFill>
              </a:defRPr>
            </a:lvl1pPr>
          </a:lstStyle>
          <a:p>
            <a:pPr/>
            <a:r>
              <a:t>Title Text</a:t>
            </a:r>
          </a:p>
        </p:txBody>
      </p:sp>
      <p:sp>
        <p:nvSpPr>
          <p:cNvPr id="13" name="Shape 13"/>
          <p:cNvSpPr/>
          <p:nvPr>
            <p:ph type="body" sz="quarter" idx="1"/>
          </p:nvPr>
        </p:nvSpPr>
        <p:spPr>
          <a:xfrm>
            <a:off x="667512" y="4206876"/>
            <a:ext cx="9228202" cy="1645921"/>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prstGeom prst="rect">
            <a:avLst/>
          </a:prstGeom>
        </p:spPr>
        <p:txBody>
          <a:bodyPr/>
          <a:lstStyle>
            <a:lvl1pPr>
              <a:defRPr>
                <a:solidFill>
                  <a:srgbClr val="FFFFFF">
                    <a:alpha val="25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a:r>
              <a:t>Title Text</a:t>
            </a:r>
          </a:p>
        </p:txBody>
      </p:sp>
      <p:sp>
        <p:nvSpPr>
          <p:cNvPr id="95" name="Shape 95"/>
          <p:cNvSpPr/>
          <p:nvPr>
            <p:ph type="body" idx="1"/>
          </p:nvPr>
        </p:nvSpPr>
        <p:spPr>
          <a:xfrm>
            <a:off x="676655" y="2011679"/>
            <a:ext cx="10753726" cy="37661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3" name="Shape 103"/>
          <p:cNvSpPr/>
          <p:nvPr>
            <p:ph type="title"/>
          </p:nvPr>
        </p:nvSpPr>
        <p:spPr>
          <a:xfrm>
            <a:off x="8743950" y="695325"/>
            <a:ext cx="2628900" cy="4800600"/>
          </a:xfrm>
          <a:prstGeom prst="rect">
            <a:avLst/>
          </a:prstGeom>
        </p:spPr>
        <p:txBody>
          <a:bodyPr/>
          <a:lstStyle/>
          <a:p>
            <a:pPr/>
            <a:r>
              <a:t>Title Text</a:t>
            </a:r>
          </a:p>
        </p:txBody>
      </p:sp>
      <p:sp>
        <p:nvSpPr>
          <p:cNvPr id="104" name="Shape 104"/>
          <p:cNvSpPr/>
          <p:nvPr>
            <p:ph type="body" idx="1"/>
          </p:nvPr>
        </p:nvSpPr>
        <p:spPr>
          <a:xfrm>
            <a:off x="771525" y="714375"/>
            <a:ext cx="7734300" cy="54006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bg>
      <p:bgPr>
        <a:solidFill>
          <a:schemeClr val="accent1"/>
        </a:solidFill>
      </p:bgPr>
    </p:bg>
    <p:spTree>
      <p:nvGrpSpPr>
        <p:cNvPr id="1" name=""/>
        <p:cNvGrpSpPr/>
        <p:nvPr/>
      </p:nvGrpSpPr>
      <p:grpSpPr>
        <a:xfrm>
          <a:off x="0" y="0"/>
          <a:ext cx="0" cy="0"/>
          <a:chOff x="0" y="0"/>
          <a:chExt cx="0" cy="0"/>
        </a:xfrm>
      </p:grpSpPr>
      <p:sp>
        <p:nvSpPr>
          <p:cNvPr id="112" name="Shape 112"/>
          <p:cNvSpPr/>
          <p:nvPr>
            <p:ph type="title"/>
          </p:nvPr>
        </p:nvSpPr>
        <p:spPr>
          <a:xfrm>
            <a:off x="649223" y="5418666"/>
            <a:ext cx="10780778" cy="613284"/>
          </a:xfrm>
          <a:prstGeom prst="rect">
            <a:avLst/>
          </a:prstGeom>
        </p:spPr>
        <p:txBody>
          <a:bodyPr anchor="b"/>
          <a:lstStyle>
            <a:lvl1pPr>
              <a:defRPr sz="3200">
                <a:solidFill>
                  <a:srgbClr val="FFFFFF"/>
                </a:solidFill>
              </a:defRPr>
            </a:lvl1pPr>
          </a:lstStyle>
          <a:p>
            <a:pPr/>
            <a:r>
              <a:t>Title Text</a:t>
            </a:r>
          </a:p>
        </p:txBody>
      </p:sp>
      <p:sp>
        <p:nvSpPr>
          <p:cNvPr id="113" name="Shape 113"/>
          <p:cNvSpPr/>
          <p:nvPr>
            <p:ph type="pic" idx="13"/>
          </p:nvPr>
        </p:nvSpPr>
        <p:spPr>
          <a:xfrm>
            <a:off x="0" y="0"/>
            <a:ext cx="12192000" cy="5330953"/>
          </a:xfrm>
          <a:prstGeom prst="rect">
            <a:avLst/>
          </a:prstGeom>
        </p:spPr>
        <p:txBody>
          <a:bodyPr lIns="91439" rIns="91439">
            <a:noAutofit/>
          </a:bodyPr>
          <a:lstStyle/>
          <a:p>
            <a:pPr/>
          </a:p>
        </p:txBody>
      </p:sp>
      <p:sp>
        <p:nvSpPr>
          <p:cNvPr id="114" name="Shape 114"/>
          <p:cNvSpPr/>
          <p:nvPr>
            <p:ph type="body" sz="quarter" idx="1"/>
          </p:nvPr>
        </p:nvSpPr>
        <p:spPr>
          <a:xfrm>
            <a:off x="676655" y="5909735"/>
            <a:ext cx="9229345" cy="533401"/>
          </a:xfrm>
          <a:prstGeom prst="rect">
            <a:avLst/>
          </a:prstGeom>
        </p:spPr>
        <p:txBody>
          <a:bodyPr/>
          <a:lstStyle>
            <a:lvl1pPr marL="0" indent="0">
              <a:lnSpc>
                <a:spcPct val="90000"/>
              </a:lnSpc>
              <a:buSzTx/>
              <a:buFontTx/>
              <a:buNone/>
              <a:defRPr sz="1400"/>
            </a:lvl1pPr>
            <a:lvl2pPr marL="0" indent="457200">
              <a:lnSpc>
                <a:spcPct val="90000"/>
              </a:lnSpc>
              <a:buSzTx/>
              <a:buFontTx/>
              <a:buNone/>
              <a:defRPr sz="1400"/>
            </a:lvl2pPr>
            <a:lvl3pPr marL="0" indent="914400">
              <a:lnSpc>
                <a:spcPct val="90000"/>
              </a:lnSpc>
              <a:buSzTx/>
              <a:buFontTx/>
              <a:buNone/>
              <a:defRPr sz="1400"/>
            </a:lvl3pPr>
            <a:lvl4pPr marL="0" indent="1371600">
              <a:lnSpc>
                <a:spcPct val="90000"/>
              </a:lnSpc>
              <a:buSzTx/>
              <a:buFontTx/>
              <a:buNone/>
              <a:defRPr sz="1400"/>
            </a:lvl4pPr>
            <a:lvl5pPr marL="0" indent="1828800">
              <a:lnSpc>
                <a:spcPct val="90000"/>
              </a:lnSpc>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15" name="Shape 115"/>
          <p:cNvSpPr/>
          <p:nvPr>
            <p:ph type="sldNum" sz="quarter" idx="2"/>
          </p:nvPr>
        </p:nvSpPr>
        <p:spPr>
          <a:prstGeom prst="rect">
            <a:avLst/>
          </a:prstGeom>
        </p:spPr>
        <p:txBody>
          <a:bodyPr/>
          <a:lstStyle>
            <a:lvl1pPr>
              <a:defRPr>
                <a:solidFill>
                  <a:srgbClr val="FFFFFF">
                    <a:alpha val="25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a:r>
              <a:t>Title Text</a:t>
            </a:r>
          </a:p>
        </p:txBody>
      </p:sp>
      <p:sp>
        <p:nvSpPr>
          <p:cNvPr id="22" name="Shape 22"/>
          <p:cNvSpPr/>
          <p:nvPr>
            <p:ph type="body" idx="1"/>
          </p:nvPr>
        </p:nvSpPr>
        <p:spPr>
          <a:xfrm>
            <a:off x="676655" y="2011679"/>
            <a:ext cx="10753726" cy="37661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0" name="Shape 30"/>
          <p:cNvSpPr/>
          <p:nvPr>
            <p:ph type="title"/>
          </p:nvPr>
        </p:nvSpPr>
        <p:spPr>
          <a:xfrm>
            <a:off x="603504" y="767419"/>
            <a:ext cx="10780777" cy="3355848"/>
          </a:xfrm>
          <a:prstGeom prst="rect">
            <a:avLst/>
          </a:prstGeom>
        </p:spPr>
        <p:txBody>
          <a:bodyPr anchor="b"/>
          <a:lstStyle>
            <a:lvl1pPr>
              <a:lnSpc>
                <a:spcPct val="80000"/>
              </a:lnSpc>
              <a:defRPr sz="8800"/>
            </a:lvl1pPr>
          </a:lstStyle>
          <a:p>
            <a:pPr/>
            <a:r>
              <a:t>Title Text</a:t>
            </a:r>
          </a:p>
        </p:txBody>
      </p:sp>
      <p:sp>
        <p:nvSpPr>
          <p:cNvPr id="31" name="Shape 31"/>
          <p:cNvSpPr/>
          <p:nvPr>
            <p:ph type="body" sz="quarter" idx="1"/>
          </p:nvPr>
        </p:nvSpPr>
        <p:spPr>
          <a:xfrm>
            <a:off x="667512" y="4204208"/>
            <a:ext cx="9226296" cy="1645921"/>
          </a:xfrm>
          <a:prstGeom prst="rect">
            <a:avLst/>
          </a:prstGeom>
        </p:spPr>
        <p:txBody>
          <a:bodyPr/>
          <a:lstStyle>
            <a:lvl1pPr marL="0" indent="0">
              <a:buSzTx/>
              <a:buFontTx/>
              <a:buNone/>
              <a:defRPr sz="3200">
                <a:solidFill>
                  <a:srgbClr val="000000"/>
                </a:solidFill>
              </a:defRPr>
            </a:lvl1pPr>
            <a:lvl2pPr marL="0" indent="457200">
              <a:buSzTx/>
              <a:buFontTx/>
              <a:buNone/>
              <a:defRPr sz="3200">
                <a:solidFill>
                  <a:srgbClr val="000000"/>
                </a:solidFill>
              </a:defRPr>
            </a:lvl2pPr>
            <a:lvl3pPr marL="0" indent="914400">
              <a:buSzTx/>
              <a:buFontTx/>
              <a:buNone/>
              <a:defRPr sz="3200">
                <a:solidFill>
                  <a:srgbClr val="000000"/>
                </a:solidFill>
              </a:defRPr>
            </a:lvl3pPr>
            <a:lvl4pPr marL="0" indent="1371600">
              <a:buSzTx/>
              <a:buFontTx/>
              <a:buNone/>
              <a:defRPr sz="3200">
                <a:solidFill>
                  <a:srgbClr val="000000"/>
                </a:solidFill>
              </a:defRPr>
            </a:lvl4pPr>
            <a:lvl5pPr marL="0" indent="1828800">
              <a:buSzTx/>
              <a:buFontTx/>
              <a:buNone/>
              <a:defRPr sz="32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a:r>
              <a:t>Title Text</a:t>
            </a:r>
          </a:p>
        </p:txBody>
      </p:sp>
      <p:sp>
        <p:nvSpPr>
          <p:cNvPr id="40" name="Shape 40"/>
          <p:cNvSpPr/>
          <p:nvPr>
            <p:ph type="body" sz="half" idx="1"/>
          </p:nvPr>
        </p:nvSpPr>
        <p:spPr>
          <a:xfrm>
            <a:off x="676655" y="1998134"/>
            <a:ext cx="4663442" cy="3767329"/>
          </a:xfrm>
          <a:prstGeom prst="rect">
            <a:avLst/>
          </a:prstGeom>
        </p:spPr>
        <p:txBody>
          <a:bodyPr/>
          <a:lstStyle>
            <a:lvl2pPr marL="416052" indent="-411480"/>
            <a:lvl3pPr marL="731520" indent="-731520"/>
            <a:lvl4pPr marL="1234440" indent="-1234440"/>
            <a:lvl5pPr marL="1645920" indent="-1645920"/>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body" sz="quarter" idx="1"/>
          </p:nvPr>
        </p:nvSpPr>
        <p:spPr>
          <a:xfrm>
            <a:off x="676655" y="2040466"/>
            <a:ext cx="4663442" cy="723401"/>
          </a:xfrm>
          <a:prstGeom prst="rect">
            <a:avLst/>
          </a:prstGeom>
        </p:spPr>
        <p:txBody>
          <a:bodyPr anchor="ctr"/>
          <a:lstStyle>
            <a:lvl1pPr marL="0" indent="0">
              <a:buSzTx/>
              <a:buFontTx/>
              <a:buNone/>
              <a:defRPr cap="all" sz="2200"/>
            </a:lvl1pPr>
            <a:lvl2pPr marL="0" indent="457200">
              <a:buSzTx/>
              <a:buFontTx/>
              <a:buNone/>
              <a:defRPr cap="all" sz="2200"/>
            </a:lvl2pPr>
            <a:lvl3pPr marL="0" indent="914400">
              <a:buSzTx/>
              <a:buFontTx/>
              <a:buNone/>
              <a:defRPr cap="all" sz="2200"/>
            </a:lvl3pPr>
            <a:lvl4pPr marL="0" indent="1371600">
              <a:buSzTx/>
              <a:buFontTx/>
              <a:buNone/>
              <a:defRPr cap="all" sz="2200"/>
            </a:lvl4pPr>
            <a:lvl5pPr marL="0" indent="1828800">
              <a:buSzTx/>
              <a:buFontTx/>
              <a:buNone/>
              <a:defRPr cap="all" sz="2200"/>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body" sz="quarter" idx="13"/>
          </p:nvPr>
        </p:nvSpPr>
        <p:spPr>
          <a:xfrm>
            <a:off x="6007608" y="2038435"/>
            <a:ext cx="4663441" cy="722377"/>
          </a:xfrm>
          <a:prstGeom prst="rect">
            <a:avLst/>
          </a:prstGeom>
        </p:spPr>
        <p:txBody>
          <a:bodyPr anchor="ctr"/>
          <a:lstStyle/>
          <a:p>
            <a:pPr marL="0" indent="0">
              <a:buSzTx/>
              <a:buFontTx/>
              <a:buNone/>
              <a:defRPr cap="all" sz="2200"/>
            </a:pP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Title Text</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3" name="Shape 73"/>
          <p:cNvSpPr/>
          <p:nvPr/>
        </p:nvSpPr>
        <p:spPr>
          <a:xfrm>
            <a:off x="7620000" y="0"/>
            <a:ext cx="4572000" cy="6858000"/>
          </a:xfrm>
          <a:prstGeom prst="rect">
            <a:avLst/>
          </a:prstGeom>
          <a:solidFill>
            <a:schemeClr val="accent1"/>
          </a:solidFill>
          <a:ln w="12700">
            <a:miter lim="400000"/>
          </a:ln>
        </p:spPr>
        <p:txBody>
          <a:bodyPr lIns="45719" rIns="45719"/>
          <a:lstStyle/>
          <a:p>
            <a:pPr/>
          </a:p>
        </p:txBody>
      </p:sp>
      <p:sp>
        <p:nvSpPr>
          <p:cNvPr id="74" name="Shape 74"/>
          <p:cNvSpPr/>
          <p:nvPr>
            <p:ph type="title"/>
          </p:nvPr>
        </p:nvSpPr>
        <p:spPr>
          <a:xfrm>
            <a:off x="8261404" y="542282"/>
            <a:ext cx="3383281" cy="1920240"/>
          </a:xfrm>
          <a:prstGeom prst="rect">
            <a:avLst/>
          </a:prstGeom>
        </p:spPr>
        <p:txBody>
          <a:bodyPr anchor="b"/>
          <a:lstStyle>
            <a:lvl1pPr>
              <a:defRPr sz="4000">
                <a:solidFill>
                  <a:srgbClr val="FFFFFF"/>
                </a:solidFill>
              </a:defRPr>
            </a:lvl1pPr>
          </a:lstStyle>
          <a:p>
            <a:pPr/>
            <a:r>
              <a:t>Title Text</a:t>
            </a:r>
          </a:p>
        </p:txBody>
      </p:sp>
      <p:sp>
        <p:nvSpPr>
          <p:cNvPr id="75" name="Shape 75"/>
          <p:cNvSpPr/>
          <p:nvPr>
            <p:ph type="body" sz="half" idx="1"/>
          </p:nvPr>
        </p:nvSpPr>
        <p:spPr>
          <a:xfrm>
            <a:off x="762000" y="762000"/>
            <a:ext cx="6096000" cy="4572000"/>
          </a:xfrm>
          <a:prstGeom prst="rect">
            <a:avLst/>
          </a:prstGeom>
        </p:spPr>
        <p:txBody>
          <a:bodyPr/>
          <a:lstStyle>
            <a:lvl1pPr>
              <a:defRPr sz="3200"/>
            </a:lvl1pPr>
            <a:lvl2pPr marL="396457" indent="-391885">
              <a:defRPr sz="3200"/>
            </a:lvl2pPr>
            <a:lvl3pPr marL="731520" indent="-731520">
              <a:defRPr sz="3200"/>
            </a:lvl3pPr>
            <a:lvl4pPr marL="1316736" indent="-1316736">
              <a:defRPr sz="3200"/>
            </a:lvl4pPr>
            <a:lvl5pPr marL="1755648" indent="-1755648">
              <a:defRPr sz="32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body" sz="quarter" idx="13"/>
          </p:nvPr>
        </p:nvSpPr>
        <p:spPr>
          <a:xfrm>
            <a:off x="8275981" y="2511812"/>
            <a:ext cx="3398521" cy="3126988"/>
          </a:xfrm>
          <a:prstGeom prst="rect">
            <a:avLst/>
          </a:prstGeom>
        </p:spPr>
        <p:txBody>
          <a:bodyPr/>
          <a:lstStyle/>
          <a:p>
            <a:pPr marL="0" indent="0">
              <a:lnSpc>
                <a:spcPct val="100000"/>
              </a:lnSpc>
              <a:spcBef>
                <a:spcPts val="1400"/>
              </a:spcBef>
              <a:buSzTx/>
              <a:buFontTx/>
              <a:buNone/>
              <a:defRPr sz="1800"/>
            </a:pPr>
          </a:p>
        </p:txBody>
      </p:sp>
      <p:sp>
        <p:nvSpPr>
          <p:cNvPr id="77" name="Shape 77"/>
          <p:cNvSpPr/>
          <p:nvPr>
            <p:ph type="sldNum" sz="quarter" idx="2"/>
          </p:nvPr>
        </p:nvSpPr>
        <p:spPr>
          <a:prstGeom prst="rect">
            <a:avLst/>
          </a:prstGeom>
        </p:spPr>
        <p:txBody>
          <a:bodyPr/>
          <a:lstStyle>
            <a:lvl1pPr>
              <a:defRPr>
                <a:solidFill>
                  <a:srgbClr val="FFFFFF">
                    <a:alpha val="20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bg>
      <p:bgPr>
        <a:solidFill>
          <a:schemeClr val="accent1"/>
        </a:solidFill>
      </p:bgPr>
    </p:bg>
    <p:spTree>
      <p:nvGrpSpPr>
        <p:cNvPr id="1" name=""/>
        <p:cNvGrpSpPr/>
        <p:nvPr/>
      </p:nvGrpSpPr>
      <p:grpSpPr>
        <a:xfrm>
          <a:off x="0" y="0"/>
          <a:ext cx="0" cy="0"/>
          <a:chOff x="0" y="0"/>
          <a:chExt cx="0" cy="0"/>
        </a:xfrm>
      </p:grpSpPr>
      <p:sp>
        <p:nvSpPr>
          <p:cNvPr id="84" name="Shape 84"/>
          <p:cNvSpPr/>
          <p:nvPr>
            <p:ph type="title"/>
          </p:nvPr>
        </p:nvSpPr>
        <p:spPr>
          <a:xfrm>
            <a:off x="649223" y="5418666"/>
            <a:ext cx="10780778" cy="613284"/>
          </a:xfrm>
          <a:prstGeom prst="rect">
            <a:avLst/>
          </a:prstGeom>
        </p:spPr>
        <p:txBody>
          <a:bodyPr anchor="b"/>
          <a:lstStyle>
            <a:lvl1pPr>
              <a:defRPr sz="3200">
                <a:solidFill>
                  <a:srgbClr val="FFFFFF"/>
                </a:solidFill>
              </a:defRPr>
            </a:lvl1pPr>
          </a:lstStyle>
          <a:p>
            <a:pPr/>
            <a:r>
              <a:t>Title Text</a:t>
            </a:r>
          </a:p>
        </p:txBody>
      </p:sp>
      <p:sp>
        <p:nvSpPr>
          <p:cNvPr id="85" name="Shape 85"/>
          <p:cNvSpPr/>
          <p:nvPr>
            <p:ph type="pic" idx="13"/>
          </p:nvPr>
        </p:nvSpPr>
        <p:spPr>
          <a:xfrm>
            <a:off x="0" y="0"/>
            <a:ext cx="12192000" cy="5330953"/>
          </a:xfrm>
          <a:prstGeom prst="rect">
            <a:avLst/>
          </a:prstGeom>
        </p:spPr>
        <p:txBody>
          <a:bodyPr lIns="91439" rIns="91439">
            <a:noAutofit/>
          </a:bodyPr>
          <a:lstStyle/>
          <a:p>
            <a:pPr/>
          </a:p>
        </p:txBody>
      </p:sp>
      <p:sp>
        <p:nvSpPr>
          <p:cNvPr id="86" name="Shape 86"/>
          <p:cNvSpPr/>
          <p:nvPr>
            <p:ph type="body" sz="quarter" idx="1"/>
          </p:nvPr>
        </p:nvSpPr>
        <p:spPr>
          <a:xfrm>
            <a:off x="676655" y="5909735"/>
            <a:ext cx="9229345" cy="533401"/>
          </a:xfrm>
          <a:prstGeom prst="rect">
            <a:avLst/>
          </a:prstGeom>
        </p:spPr>
        <p:txBody>
          <a:bodyPr/>
          <a:lstStyle>
            <a:lvl1pPr marL="0" indent="0">
              <a:lnSpc>
                <a:spcPct val="90000"/>
              </a:lnSpc>
              <a:buSzTx/>
              <a:buFontTx/>
              <a:buNone/>
              <a:defRPr sz="1400"/>
            </a:lvl1pPr>
            <a:lvl2pPr marL="0" indent="457200">
              <a:lnSpc>
                <a:spcPct val="90000"/>
              </a:lnSpc>
              <a:buSzTx/>
              <a:buFontTx/>
              <a:buNone/>
              <a:defRPr sz="1400"/>
            </a:lvl2pPr>
            <a:lvl3pPr marL="0" indent="914400">
              <a:lnSpc>
                <a:spcPct val="90000"/>
              </a:lnSpc>
              <a:buSzTx/>
              <a:buFontTx/>
              <a:buNone/>
              <a:defRPr sz="1400"/>
            </a:lvl3pPr>
            <a:lvl4pPr marL="0" indent="1371600">
              <a:lnSpc>
                <a:spcPct val="90000"/>
              </a:lnSpc>
              <a:buSzTx/>
              <a:buFontTx/>
              <a:buNone/>
              <a:defRPr sz="1400"/>
            </a:lvl4pPr>
            <a:lvl5pPr marL="0" indent="1828800">
              <a:lnSpc>
                <a:spcPct val="90000"/>
              </a:lnSpc>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p:nvPr>
            <p:ph type="sldNum" sz="quarter" idx="2"/>
          </p:nvPr>
        </p:nvSpPr>
        <p:spPr>
          <a:prstGeom prst="rect">
            <a:avLst/>
          </a:prstGeom>
        </p:spPr>
        <p:txBody>
          <a:bodyPr/>
          <a:lstStyle>
            <a:lvl1pPr>
              <a:defRPr>
                <a:solidFill>
                  <a:srgbClr val="FFFFFF">
                    <a:alpha val="25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57223" y="499532"/>
            <a:ext cx="10772776" cy="165819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0131258" y="5607210"/>
            <a:ext cx="1558748" cy="1666241"/>
          </a:xfrm>
          <a:prstGeom prst="rect">
            <a:avLst/>
          </a:prstGeom>
          <a:ln w="12700">
            <a:miter lim="400000"/>
          </a:ln>
        </p:spPr>
        <p:txBody>
          <a:bodyPr wrap="none" lIns="45719" rIns="45719" anchor="b">
            <a:spAutoFit/>
          </a:bodyPr>
          <a:lstStyle>
            <a:lvl1pPr algn="r">
              <a:defRPr sz="10300">
                <a:solidFill>
                  <a:schemeClr val="accent1">
                    <a:alpha val="25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9pPr>
    </p:titleStyle>
    <p:bodyStyle>
      <a:lvl1pPr marL="91439" marR="0" indent="-91439"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1pPr>
      <a:lvl2pPr marL="347472" marR="0" indent="-3429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2pPr>
      <a:lvl3pPr marL="658368" marR="0" indent="-658368"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3pPr>
      <a:lvl4pPr marL="1097280" marR="0" indent="-109728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4pPr>
      <a:lvl5pPr marL="1463040" marR="0" indent="-146304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5pPr>
      <a:lvl6pPr marL="12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6pPr>
      <a:lvl7pPr marL="14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7pPr>
      <a:lvl8pPr marL="16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8pPr>
      <a:lvl9pPr marL="18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1pPr>
      <a:lvl2pPr marL="0" marR="0" indent="4572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2pPr>
      <a:lvl3pPr marL="0" marR="0" indent="9144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eg"/><Relationship Id="rId4" Type="http://schemas.openxmlformats.org/officeDocument/2006/relationships/hyperlink" Target="http://amzn.to/2akTG1A"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www.thetalkingmachines.co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blog.kaggle.com" TargetMode="External"/><Relationship Id="rId4" Type="http://schemas.openxmlformats.org/officeDocument/2006/relationships/image" Target="../media/image3.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www.bloomberg.com/graphics/2015-paul-ford-what-is-code/" TargetMode="External"/><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jpeg"/><Relationship Id="rId5" Type="http://schemas.openxmlformats.org/officeDocument/2006/relationships/hyperlink" Target="http://amzn.to/29VFGsU"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body" sz="quarter" idx="1"/>
          </p:nvPr>
        </p:nvSpPr>
        <p:spPr>
          <a:xfrm>
            <a:off x="39026" y="5516035"/>
            <a:ext cx="9358974" cy="730163"/>
          </a:xfrm>
          <a:prstGeom prst="rect">
            <a:avLst/>
          </a:prstGeom>
        </p:spPr>
        <p:txBody>
          <a:bodyPr/>
          <a:lstStyle>
            <a:lvl1pPr defTabSz="429768">
              <a:lnSpc>
                <a:spcPct val="80000"/>
              </a:lnSpc>
              <a:spcBef>
                <a:spcPts val="0"/>
              </a:spcBef>
              <a:defRPr spc="-94" sz="4136">
                <a:solidFill>
                  <a:srgbClr val="FFFFFF"/>
                </a:solidFill>
              </a:defRPr>
            </a:lvl1pPr>
          </a:lstStyle>
          <a:p>
            <a:pPr/>
            <a:r>
              <a:t>How to live in the Data-Science bubble?</a:t>
            </a:r>
          </a:p>
        </p:txBody>
      </p:sp>
      <p:pic>
        <p:nvPicPr>
          <p:cNvPr id="125" name="PlaceholderImage.png"/>
          <p:cNvPicPr>
            <a:picLocks noChangeAspect="1"/>
          </p:cNvPicPr>
          <p:nvPr>
            <p:ph type="pic" idx="13"/>
          </p:nvPr>
        </p:nvPicPr>
        <p:blipFill>
          <a:blip r:embed="rId3">
            <a:extLst/>
          </a:blip>
          <a:stretch>
            <a:fillRect/>
          </a:stretch>
        </p:blipFill>
        <p:spPr>
          <a:prstGeom prst="rect">
            <a:avLst/>
          </a:prstGeom>
        </p:spPr>
      </p:pic>
      <p:pic>
        <p:nvPicPr>
          <p:cNvPr id="126" name="image10-small.jpg" descr="http://breadnbeyond.com/wp-content/uploads/2014/08/Idea.jpg"/>
          <p:cNvPicPr>
            <a:picLocks noChangeAspect="1"/>
          </p:cNvPicPr>
          <p:nvPr/>
        </p:nvPicPr>
        <p:blipFill>
          <a:blip r:embed="rId4">
            <a:extLst/>
          </a:blip>
          <a:stretch>
            <a:fillRect/>
          </a:stretch>
        </p:blipFill>
        <p:spPr>
          <a:xfrm>
            <a:off x="0" y="0"/>
            <a:ext cx="12192000" cy="5366657"/>
          </a:xfrm>
          <a:prstGeom prst="rect">
            <a:avLst/>
          </a:prstGeom>
          <a:ln w="12700">
            <a:miter lim="400000"/>
          </a:ln>
        </p:spPr>
      </p:pic>
      <p:sp>
        <p:nvSpPr>
          <p:cNvPr id="127" name="Shape 127"/>
          <p:cNvSpPr/>
          <p:nvPr/>
        </p:nvSpPr>
        <p:spPr>
          <a:xfrm>
            <a:off x="23990" y="6431279"/>
            <a:ext cx="6162320"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07/23/2016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body" sz="quarter" idx="1"/>
          </p:nvPr>
        </p:nvSpPr>
        <p:spPr>
          <a:xfrm>
            <a:off x="51181" y="5516035"/>
            <a:ext cx="9346819" cy="730163"/>
          </a:xfrm>
          <a:prstGeom prst="rect">
            <a:avLst/>
          </a:prstGeom>
        </p:spPr>
        <p:txBody>
          <a:bodyPr/>
          <a:lstStyle>
            <a:lvl1pPr defTabSz="429768">
              <a:lnSpc>
                <a:spcPct val="80000"/>
              </a:lnSpc>
              <a:spcBef>
                <a:spcPts val="0"/>
              </a:spcBef>
              <a:defRPr spc="-94" sz="4136">
                <a:solidFill>
                  <a:srgbClr val="FFFFFF"/>
                </a:solidFill>
              </a:defRPr>
            </a:lvl1pPr>
          </a:lstStyle>
          <a:p>
            <a:pPr/>
            <a:r>
              <a:t>Books !! </a:t>
            </a:r>
          </a:p>
        </p:txBody>
      </p:sp>
      <p:sp>
        <p:nvSpPr>
          <p:cNvPr id="132" name="Shape 132"/>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07/23/2016</a:t>
            </a:r>
          </a:p>
        </p:txBody>
      </p:sp>
      <p:pic>
        <p:nvPicPr>
          <p:cNvPr id="133" name="master_algorithm.jpg"/>
          <p:cNvPicPr>
            <a:picLocks noChangeAspect="1"/>
          </p:cNvPicPr>
          <p:nvPr/>
        </p:nvPicPr>
        <p:blipFill>
          <a:blip r:embed="rId3">
            <a:extLst/>
          </a:blip>
          <a:stretch>
            <a:fillRect/>
          </a:stretch>
        </p:blipFill>
        <p:spPr>
          <a:xfrm rot="20100000">
            <a:off x="4565359" y="1426725"/>
            <a:ext cx="6006870" cy="4004581"/>
          </a:xfrm>
          <a:prstGeom prst="rect">
            <a:avLst/>
          </a:prstGeom>
          <a:ln w="101600" cap="sq">
            <a:solidFill>
              <a:srgbClr val="FDFDFD"/>
            </a:solidFill>
            <a:miter/>
          </a:ln>
          <a:effectLst>
            <a:outerShdw sx="100000" sy="100000" kx="0" ky="0" algn="b" rotWithShape="0" blurRad="63500" dist="37500" dir="7560000">
              <a:srgbClr val="000000">
                <a:alpha val="20000"/>
              </a:srgbClr>
            </a:outerShdw>
          </a:effectLst>
        </p:spPr>
      </p:pic>
      <p:sp>
        <p:nvSpPr>
          <p:cNvPr id="134" name="Shape 134"/>
          <p:cNvSpPr/>
          <p:nvPr/>
        </p:nvSpPr>
        <p:spPr>
          <a:xfrm>
            <a:off x="301654" y="1325880"/>
            <a:ext cx="310906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rPr u="sng">
                <a:uFill>
                  <a:solidFill>
                    <a:srgbClr val="00B0F0"/>
                  </a:solidFill>
                </a:uFill>
                <a:hlinkClick r:id="rId4" invalidUrl="" action="" tgtFrame="" tooltip="" history="1" highlightClick="0" endSnd="0"/>
              </a:rPr>
              <a:t>The Master Algorithm</a:t>
            </a:r>
            <a:r>
              <a:t> by Pedro Domingos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7868264" y="542282"/>
            <a:ext cx="3776420" cy="752535"/>
          </a:xfrm>
          <a:prstGeom prst="rect">
            <a:avLst/>
          </a:prstGeom>
        </p:spPr>
        <p:txBody>
          <a:bodyPr/>
          <a:lstStyle>
            <a:lvl1pPr>
              <a:defRPr spc="-200"/>
            </a:lvl1pPr>
          </a:lstStyle>
          <a:p>
            <a:pPr/>
            <a:r>
              <a:t>Podcast !</a:t>
            </a:r>
          </a:p>
        </p:txBody>
      </p:sp>
      <p:sp>
        <p:nvSpPr>
          <p:cNvPr id="139" name="Shape 139"/>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07/23/2016</a:t>
            </a:r>
          </a:p>
        </p:txBody>
      </p:sp>
      <p:pic>
        <p:nvPicPr>
          <p:cNvPr id="140" name="taking_machines.png"/>
          <p:cNvPicPr>
            <a:picLocks noChangeAspect="1"/>
          </p:cNvPicPr>
          <p:nvPr/>
        </p:nvPicPr>
        <p:blipFill>
          <a:blip r:embed="rId3">
            <a:extLst/>
          </a:blip>
          <a:stretch>
            <a:fillRect/>
          </a:stretch>
        </p:blipFill>
        <p:spPr>
          <a:xfrm rot="2100000">
            <a:off x="1662924" y="-6258"/>
            <a:ext cx="5460815" cy="5460816"/>
          </a:xfrm>
          <a:prstGeom prst="rect">
            <a:avLst/>
          </a:prstGeom>
          <a:ln w="12700">
            <a:miter lim="400000"/>
          </a:ln>
        </p:spPr>
      </p:pic>
      <p:sp>
        <p:nvSpPr>
          <p:cNvPr id="141" name="Shape 141"/>
          <p:cNvSpPr/>
          <p:nvPr/>
        </p:nvSpPr>
        <p:spPr>
          <a:xfrm>
            <a:off x="8017790" y="2303780"/>
            <a:ext cx="3776420"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rPr u="sng">
                <a:solidFill>
                  <a:srgbClr val="FBFCFF"/>
                </a:solidFill>
                <a:uFill>
                  <a:solidFill>
                    <a:srgbClr val="00B0F0"/>
                  </a:solidFill>
                </a:uFill>
                <a:hlinkClick r:id="rId4" invalidUrl="" action="" tgtFrame="" tooltip="" history="1" highlightClick="0" endSnd="0"/>
              </a:rPr>
              <a:t>The Taking Machines</a:t>
            </a:r>
            <a:r>
              <a:t>, hosted by Katherine Gorman and Ryan Adams.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body" sz="quarter" idx="1"/>
          </p:nvPr>
        </p:nvSpPr>
        <p:spPr>
          <a:xfrm>
            <a:off x="51181" y="5516035"/>
            <a:ext cx="9346819" cy="730163"/>
          </a:xfrm>
          <a:prstGeom prst="rect">
            <a:avLst/>
          </a:prstGeom>
        </p:spPr>
        <p:txBody>
          <a:bodyPr/>
          <a:lstStyle>
            <a:lvl1pPr defTabSz="429768">
              <a:lnSpc>
                <a:spcPct val="80000"/>
              </a:lnSpc>
              <a:spcBef>
                <a:spcPts val="0"/>
              </a:spcBef>
              <a:defRPr spc="-94" sz="4136">
                <a:solidFill>
                  <a:srgbClr val="FFFFFF"/>
                </a:solidFill>
              </a:defRPr>
            </a:lvl1pPr>
          </a:lstStyle>
          <a:p>
            <a:pPr/>
            <a:r>
              <a:t>Blogs!! </a:t>
            </a:r>
          </a:p>
        </p:txBody>
      </p:sp>
      <p:sp>
        <p:nvSpPr>
          <p:cNvPr id="146" name="Shape 146"/>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07/23/2016</a:t>
            </a:r>
          </a:p>
        </p:txBody>
      </p:sp>
      <p:sp>
        <p:nvSpPr>
          <p:cNvPr id="147" name="Shape 147"/>
          <p:cNvSpPr/>
          <p:nvPr/>
        </p:nvSpPr>
        <p:spPr>
          <a:xfrm>
            <a:off x="8556654" y="2049779"/>
            <a:ext cx="3109062"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t>The </a:t>
            </a:r>
            <a:r>
              <a:rPr u="sng">
                <a:solidFill>
                  <a:srgbClr val="F5F8FF"/>
                </a:solidFill>
                <a:uFill>
                  <a:solidFill>
                    <a:srgbClr val="00B0F0"/>
                  </a:solidFill>
                </a:uFill>
                <a:hlinkClick r:id="rId3" invalidUrl="" action="" tgtFrame="" tooltip="" history="1" highlightClick="0" endSnd="0"/>
              </a:rPr>
              <a:t>Official Blog</a:t>
            </a:r>
            <a:r>
              <a:rPr>
                <a:solidFill>
                  <a:srgbClr val="F5F8FF"/>
                </a:solidFill>
              </a:rPr>
              <a:t> </a:t>
            </a:r>
            <a:r>
              <a:t>of Kaggle</a:t>
            </a:r>
          </a:p>
        </p:txBody>
      </p:sp>
      <p:pic>
        <p:nvPicPr>
          <p:cNvPr id="148" name="kaggle.jpg"/>
          <p:cNvPicPr>
            <a:picLocks noChangeAspect="1"/>
          </p:cNvPicPr>
          <p:nvPr/>
        </p:nvPicPr>
        <p:blipFill>
          <a:blip r:embed="rId4">
            <a:extLst/>
          </a:blip>
          <a:stretch>
            <a:fillRect/>
          </a:stretch>
        </p:blipFill>
        <p:spPr>
          <a:xfrm rot="20100000">
            <a:off x="1515142" y="1284614"/>
            <a:ext cx="6418897" cy="3952027"/>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8261404" y="542282"/>
            <a:ext cx="3383281" cy="910789"/>
          </a:xfrm>
          <a:prstGeom prst="rect">
            <a:avLst/>
          </a:prstGeom>
        </p:spPr>
        <p:txBody>
          <a:bodyPr/>
          <a:lstStyle>
            <a:lvl1pPr>
              <a:defRPr spc="-200"/>
            </a:lvl1pPr>
          </a:lstStyle>
          <a:p>
            <a:pPr/>
            <a:r>
              <a:t>Tools !</a:t>
            </a:r>
          </a:p>
        </p:txBody>
      </p:sp>
      <p:sp>
        <p:nvSpPr>
          <p:cNvPr id="153" name="Shape 153"/>
          <p:cNvSpPr/>
          <p:nvPr>
            <p:ph type="body" sz="quarter" idx="1"/>
          </p:nvPr>
        </p:nvSpPr>
        <p:spPr>
          <a:xfrm>
            <a:off x="8275981" y="2087355"/>
            <a:ext cx="3398521" cy="2180342"/>
          </a:xfrm>
          <a:prstGeom prst="rect">
            <a:avLst/>
          </a:prstGeom>
        </p:spPr>
        <p:txBody>
          <a:bodyPr/>
          <a:lstStyle/>
          <a:p>
            <a:pPr marL="0" indent="0">
              <a:lnSpc>
                <a:spcPct val="100000"/>
              </a:lnSpc>
              <a:spcBef>
                <a:spcPts val="1200"/>
              </a:spcBef>
              <a:buSzTx/>
              <a:buNone/>
              <a:defRPr sz="1800"/>
            </a:pPr>
            <a:r>
              <a:t>Obviously I am biased. </a:t>
            </a:r>
          </a:p>
          <a:p>
            <a:pPr marL="0" indent="0">
              <a:lnSpc>
                <a:spcPct val="100000"/>
              </a:lnSpc>
              <a:spcBef>
                <a:spcPts val="1200"/>
              </a:spcBef>
              <a:buSzTx/>
              <a:buNone/>
              <a:defRPr sz="1800"/>
            </a:pPr>
            <a:r>
              <a:rPr u="sng">
                <a:solidFill>
                  <a:srgbClr val="FCF9FF"/>
                </a:solidFill>
                <a:uFill>
                  <a:solidFill>
                    <a:srgbClr val="00B0F0"/>
                  </a:solidFill>
                </a:uFill>
                <a:hlinkClick r:id="rId3" invalidUrl="" action="" tgtFrame="" tooltip="" history="1" highlightClick="0" endSnd="0"/>
              </a:rPr>
              <a:t>What Is Code?</a:t>
            </a:r>
            <a:r>
              <a:t>  In this article on Bloomberg, Paul Ford gives an insight into the passionate world of Python community.</a:t>
            </a:r>
          </a:p>
        </p:txBody>
      </p:sp>
      <p:pic>
        <p:nvPicPr>
          <p:cNvPr id="154" name="Screen Shot 2016-07-23 at 9.13.36 AM.png"/>
          <p:cNvPicPr>
            <a:picLocks noChangeAspect="1"/>
          </p:cNvPicPr>
          <p:nvPr/>
        </p:nvPicPr>
        <p:blipFill>
          <a:blip r:embed="rId4">
            <a:extLst/>
          </a:blip>
          <a:stretch>
            <a:fillRect/>
          </a:stretch>
        </p:blipFill>
        <p:spPr>
          <a:xfrm rot="21000000">
            <a:off x="190299" y="1171971"/>
            <a:ext cx="7620001" cy="4798338"/>
          </a:xfrm>
          <a:prstGeom prst="rect">
            <a:avLst/>
          </a:prstGeom>
          <a:ln w="12700">
            <a:miter lim="400000"/>
          </a:ln>
        </p:spPr>
      </p:pic>
      <p:sp>
        <p:nvSpPr>
          <p:cNvPr id="155" name="Shape 155"/>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07/23/2016</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9" name="PlaceholderImage.png"/>
          <p:cNvPicPr>
            <a:picLocks noChangeAspect="1"/>
          </p:cNvPicPr>
          <p:nvPr>
            <p:ph type="pic" idx="13"/>
          </p:nvPr>
        </p:nvPicPr>
        <p:blipFill>
          <a:blip r:embed="rId3">
            <a:extLst/>
          </a:blip>
          <a:stretch>
            <a:fillRect/>
          </a:stretch>
        </p:blipFill>
        <p:spPr>
          <a:prstGeom prst="rect">
            <a:avLst/>
          </a:prstGeom>
        </p:spPr>
      </p:pic>
      <p:pic>
        <p:nvPicPr>
          <p:cNvPr id="160" name="image26.jpg" descr="https://media.licdn.com/mpr/mpr/p/3/005/071/305/2b9ec99.jpg"/>
          <p:cNvPicPr>
            <a:picLocks noChangeAspect="1"/>
          </p:cNvPicPr>
          <p:nvPr/>
        </p:nvPicPr>
        <p:blipFill>
          <a:blip r:embed="rId4">
            <a:extLst/>
          </a:blip>
          <a:srcRect l="5863" t="5863" r="5863" b="5863"/>
          <a:stretch>
            <a:fillRect/>
          </a:stretch>
        </p:blipFill>
        <p:spPr>
          <a:xfrm>
            <a:off x="-41494" y="0"/>
            <a:ext cx="12351187" cy="5397479"/>
          </a:xfrm>
          <a:prstGeom prst="rect">
            <a:avLst/>
          </a:prstGeom>
          <a:ln w="12700">
            <a:miter lim="400000"/>
          </a:ln>
        </p:spPr>
      </p:pic>
      <p:sp>
        <p:nvSpPr>
          <p:cNvPr id="161" name="Shape 161"/>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07/23/2016</a:t>
            </a:r>
          </a:p>
        </p:txBody>
      </p:sp>
      <p:sp>
        <p:nvSpPr>
          <p:cNvPr id="162" name="Shape 162"/>
          <p:cNvSpPr/>
          <p:nvPr/>
        </p:nvSpPr>
        <p:spPr>
          <a:xfrm>
            <a:off x="142655" y="81279"/>
            <a:ext cx="11906689" cy="202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1600"/>
            </a:pPr>
            <a:r>
              <a:t>AI is one of the newest disciplines. It was formally initiated in 1956, when the name was coined, although at the point work had been underway for about five years. Along with modern genetics, it is regularly citied as the “field I would like to be in” by scientist in other disciplines. A student in physics might reasonably feel that all good ideas have been taken by Galileo, Newton, Einstein, and the rest, and that it takes many years of study before one can contribute new ideas.           AI, on the other hand, still has openings for a full-time Einstein. </a:t>
            </a:r>
          </a:p>
          <a:p>
            <a:pPr>
              <a:defRPr b="1" i="1" sz="1600"/>
            </a:pPr>
          </a:p>
          <a:p>
            <a:pPr>
              <a:defRPr b="1" sz="1600"/>
            </a:pPr>
            <a:r>
              <a:t>                                 - Excerpts from the book </a:t>
            </a:r>
            <a:r>
              <a:rPr u="sng">
                <a:uFill>
                  <a:solidFill>
                    <a:srgbClr val="00B0F0"/>
                  </a:solidFill>
                </a:uFill>
                <a:hlinkClick r:id="rId5" invalidUrl="" action="" tgtFrame="" tooltip="" history="1" highlightClick="0" endSnd="0"/>
              </a:rPr>
              <a:t>Artificial Intelligence: A Modern Approach</a:t>
            </a:r>
            <a:r>
              <a:t> by Stuart Russell and Peter Norvig</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A7A7A7"/>
      </a:dk2>
      <a:lt2>
        <a:srgbClr val="535353"/>
      </a:lt2>
      <a:accent1>
        <a:srgbClr val="A6B727"/>
      </a:accent1>
      <a:accent2>
        <a:srgbClr val="F04304"/>
      </a:accent2>
      <a:accent3>
        <a:srgbClr val="EF8606"/>
      </a:accent3>
      <a:accent4>
        <a:srgbClr val="F2C100"/>
      </a:accent4>
      <a:accent5>
        <a:srgbClr val="A65001"/>
      </a:accent5>
      <a:accent6>
        <a:srgbClr val="BA9585"/>
      </a:accent6>
      <a:hlink>
        <a:srgbClr val="0000FF"/>
      </a:hlink>
      <a:folHlink>
        <a:srgbClr val="FF00FF"/>
      </a:folHlink>
    </a:clrScheme>
    <a:fontScheme name="Metropolitan">
      <a:majorFont>
        <a:latin typeface="Calibri"/>
        <a:ea typeface="Calibri"/>
        <a:cs typeface="Calibri"/>
      </a:majorFont>
      <a:minorFont>
        <a:latin typeface="Helvetica"/>
        <a:ea typeface="Helvetica"/>
        <a:cs typeface="Helvetica"/>
      </a:minorFont>
    </a:fontScheme>
    <a:fmtScheme name="Metropolit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A7A7A7"/>
      </a:dk2>
      <a:lt2>
        <a:srgbClr val="535353"/>
      </a:lt2>
      <a:accent1>
        <a:srgbClr val="A6B727"/>
      </a:accent1>
      <a:accent2>
        <a:srgbClr val="F04304"/>
      </a:accent2>
      <a:accent3>
        <a:srgbClr val="EF8606"/>
      </a:accent3>
      <a:accent4>
        <a:srgbClr val="F2C100"/>
      </a:accent4>
      <a:accent5>
        <a:srgbClr val="A65001"/>
      </a:accent5>
      <a:accent6>
        <a:srgbClr val="BA9585"/>
      </a:accent6>
      <a:hlink>
        <a:srgbClr val="0000FF"/>
      </a:hlink>
      <a:folHlink>
        <a:srgbClr val="FF00FF"/>
      </a:folHlink>
    </a:clrScheme>
    <a:fontScheme name="Metropolitan">
      <a:majorFont>
        <a:latin typeface="Calibri"/>
        <a:ea typeface="Calibri"/>
        <a:cs typeface="Calibri"/>
      </a:majorFont>
      <a:minorFont>
        <a:latin typeface="Helvetica"/>
        <a:ea typeface="Helvetica"/>
        <a:cs typeface="Helvetica"/>
      </a:minorFont>
    </a:fontScheme>
    <a:fmtScheme name="Metropolit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