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3.jpeg" ContentType="image/jpeg"/>
  <Override PartName="/ppt/notesSlides/notesSlide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5CB"/>
          </a:solidFill>
        </a:fill>
      </a:tcStyle>
    </a:wholeTbl>
    <a:band2H>
      <a:tcTxStyle b="def" i="def"/>
      <a:tcStyle>
        <a:tcBdr/>
        <a:fill>
          <a:solidFill>
            <a:srgbClr val="F0F3E7"/>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8CA"/>
          </a:solidFill>
        </a:fill>
      </a:tcStyle>
    </a:wholeTbl>
    <a:band2H>
      <a:tcTxStyle b="def" i="def"/>
      <a:tcStyle>
        <a:tcBdr/>
        <a:fill>
          <a:solidFill>
            <a:srgbClr val="FCEDE6"/>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DCD8"/>
          </a:solidFill>
        </a:fill>
      </a:tcStyle>
    </a:wholeTbl>
    <a:band2H>
      <a:tcTxStyle b="def" i="def"/>
      <a:tcStyle>
        <a:tcBdr/>
        <a:fill>
          <a:solidFill>
            <a:srgbClr val="F3EEED"/>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Light"/>
          <a:ea typeface="Calibri Light"/>
          <a:cs typeface="Calibr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Light"/>
          <a:ea typeface="Calibri Light"/>
          <a:cs typeface="Calibri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Light"/>
          <a:ea typeface="Calibri Light"/>
          <a:cs typeface="Calibri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Light"/>
          <a:ea typeface="Calibri Light"/>
          <a:cs typeface="Calibri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ph type="sldImg"/>
          </p:nvPr>
        </p:nvSpPr>
        <p:spPr>
          <a:xfrm>
            <a:off x="1143000" y="685800"/>
            <a:ext cx="4572000" cy="3429000"/>
          </a:xfrm>
          <a:prstGeom prst="rect">
            <a:avLst/>
          </a:prstGeom>
        </p:spPr>
        <p:txBody>
          <a:bodyPr/>
          <a:lstStyle/>
          <a:p>
            <a:pPr/>
          </a:p>
        </p:txBody>
      </p:sp>
      <p:sp>
        <p:nvSpPr>
          <p:cNvPr id="122" name="Shape 12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So what was the idea that came out of that initial exploration? </a:t>
            </a:r>
          </a:p>
          <a:p>
            <a:pPr/>
          </a:p>
          <a:p>
            <a:pPr/>
            <a:r>
              <a:t>Let us take a look!</a:t>
            </a:r>
          </a:p>
          <a:p>
            <a:pPr/>
          </a:p>
          <a:p>
            <a:pPr/>
            <a:r>
              <a:t>The idea was to develop a tool that would represent and persist knowledge structures comprised of knowledge states in a graphical datastore. This should also show the hierarchical structure of how the knowledge states are related, preferably by using the labeled edges of the graphs. The repository should be able to</a:t>
            </a:r>
          </a:p>
          <a:p>
            <a:pPr/>
            <a:r>
              <a:t>depict the Bayesian Knowledge Tracing probability weights depicted by labels added</a:t>
            </a:r>
          </a:p>
          <a:p>
            <a:pPr/>
            <a:r>
              <a:t>to edges.</a:t>
            </a:r>
          </a:p>
          <a:p>
            <a:pPr/>
          </a:p>
          <a:p>
            <a:pPr/>
            <a:r>
              <a:t>The tool would also persist the mapping of the learning maps with knowledge states. It should also persist the</a:t>
            </a:r>
          </a:p>
          <a:p>
            <a:pPr/>
            <a:r>
              <a:t>mapping of assessment questions with knowledge states.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So what was the idea that came out of that initial exploration? </a:t>
            </a:r>
          </a:p>
          <a:p>
            <a:pPr/>
          </a:p>
          <a:p>
            <a:pPr/>
            <a:r>
              <a:t>Let us take a look!</a:t>
            </a:r>
          </a:p>
          <a:p>
            <a:pPr/>
          </a:p>
          <a:p>
            <a:pPr/>
            <a:r>
              <a:t>The idea was to develop a tool that would represent and persist knowledge structures comprised of knowledge states in a graphical datastore. This should also show the hierarchical structure of how the knowledge states are related, preferably by using the labeled edges of the graphs. The repository should be able to</a:t>
            </a:r>
          </a:p>
          <a:p>
            <a:pPr/>
            <a:r>
              <a:t>depict the Bayesian Knowledge Tracing probability weights depicted by labels added</a:t>
            </a:r>
          </a:p>
          <a:p>
            <a:pPr/>
            <a:r>
              <a:t>to edges.</a:t>
            </a:r>
          </a:p>
          <a:p>
            <a:pPr/>
          </a:p>
          <a:p>
            <a:pPr/>
            <a:r>
              <a:t>The tool would also persist the mapping of the learning maps with knowledge states. It should also persist the</a:t>
            </a:r>
          </a:p>
          <a:p>
            <a:pPr/>
            <a:r>
              <a:t>mapping of assessment questions with knowledge states.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Let us go through the high level design. The system is comprised of two main subsystems:</a:t>
            </a:r>
          </a:p>
          <a:p>
            <a:pPr/>
            <a:r>
              <a:t> </a:t>
            </a:r>
          </a:p>
          <a:p>
            <a:pPr/>
            <a:r>
              <a:t>The Graphical Persistent Store is a graphical datastore that represents and persists knowledge structures comprised of knowledge states and associated concepts. </a:t>
            </a:r>
          </a:p>
          <a:p>
            <a:pPr/>
            <a:r>
              <a:t> </a:t>
            </a:r>
          </a:p>
          <a:p>
            <a:pPr/>
            <a:r>
              <a:t>The Knowledge Space Framework (KSF) (comprised of the Restful API) is a reusable knowledge space management framework that can be leveraged by ALSs using standardized APIs. It has a standardized Restful API which allows creation, navigation and querying of the knowledge structures. </a:t>
            </a:r>
          </a:p>
          <a:p>
            <a:pPr/>
          </a:p>
          <a:p>
            <a:pPr/>
            <a:r>
              <a:t>A web-based Intelligent Tutoring System prototype was also developed to showcase how the KSF APIs can be integrated with an external ALS. It is entirely developed as a client side (browser based) web application.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So what was the idea that came out of that initial exploration? </a:t>
            </a:r>
          </a:p>
          <a:p>
            <a:pPr/>
          </a:p>
          <a:p>
            <a:pPr/>
            <a:r>
              <a:t>Let us take a look!</a:t>
            </a:r>
          </a:p>
          <a:p>
            <a:pPr/>
          </a:p>
          <a:p>
            <a:pPr/>
            <a:r>
              <a:t>The idea was to develop a tool that would represent and persist knowledge structures comprised of knowledge states in a graphical datastore. This should also show the hierarchical structure of how the knowledge states are related, preferably by using the labeled edges of the graphs. The repository should be able to</a:t>
            </a:r>
          </a:p>
          <a:p>
            <a:pPr/>
            <a:r>
              <a:t>depict the Bayesian Knowledge Tracing probability weights depicted by labels added</a:t>
            </a:r>
          </a:p>
          <a:p>
            <a:pPr/>
            <a:r>
              <a:t>to edges.</a:t>
            </a:r>
          </a:p>
          <a:p>
            <a:pPr/>
          </a:p>
          <a:p>
            <a:pPr/>
            <a:r>
              <a:t>The tool would also persist the mapping of the learning maps with knowledge states. It should also persist the</a:t>
            </a:r>
          </a:p>
          <a:p>
            <a:pPr/>
            <a:r>
              <a:t>mapping of assessment questions with knowledge states.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Here is a screenshot taken from the skeleton ITS prototype that consumes the KSF framework. The screenshot here shows the full page view of the main screen.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So what is the future of this framework. What can be developed further on top of this?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bg>
      <p:bgPr>
        <a:solidFill>
          <a:schemeClr val="accent1"/>
        </a:solidFill>
      </p:bgPr>
    </p:bg>
    <p:spTree>
      <p:nvGrpSpPr>
        <p:cNvPr id="1" name=""/>
        <p:cNvGrpSpPr/>
        <p:nvPr/>
      </p:nvGrpSpPr>
      <p:grpSpPr>
        <a:xfrm>
          <a:off x="0" y="0"/>
          <a:ext cx="0" cy="0"/>
          <a:chOff x="0" y="0"/>
          <a:chExt cx="0" cy="0"/>
        </a:xfrm>
      </p:grpSpPr>
      <p:sp>
        <p:nvSpPr>
          <p:cNvPr id="11" name="Shape 11"/>
          <p:cNvSpPr/>
          <p:nvPr/>
        </p:nvSpPr>
        <p:spPr>
          <a:xfrm>
            <a:off x="0" y="0"/>
            <a:ext cx="12192000" cy="6858000"/>
          </a:xfrm>
          <a:prstGeom prst="rect">
            <a:avLst/>
          </a:prstGeom>
          <a:solidFill>
            <a:schemeClr val="accent1"/>
          </a:solidFill>
          <a:ln w="12700">
            <a:miter lim="400000"/>
          </a:ln>
        </p:spPr>
        <p:txBody>
          <a:bodyPr lIns="45719" rIns="45719"/>
          <a:lstStyle/>
          <a:p>
            <a:pPr/>
          </a:p>
        </p:txBody>
      </p:sp>
      <p:sp>
        <p:nvSpPr>
          <p:cNvPr id="12" name="Shape 12"/>
          <p:cNvSpPr/>
          <p:nvPr>
            <p:ph type="title"/>
          </p:nvPr>
        </p:nvSpPr>
        <p:spPr>
          <a:xfrm>
            <a:off x="603504" y="770467"/>
            <a:ext cx="10782301" cy="3352801"/>
          </a:xfrm>
          <a:prstGeom prst="rect">
            <a:avLst/>
          </a:prstGeom>
        </p:spPr>
        <p:txBody>
          <a:bodyPr anchor="b"/>
          <a:lstStyle>
            <a:lvl1pPr>
              <a:lnSpc>
                <a:spcPct val="80000"/>
              </a:lnSpc>
              <a:defRPr sz="8800">
                <a:solidFill>
                  <a:srgbClr val="FFFFFF"/>
                </a:solidFill>
              </a:defRPr>
            </a:lvl1pPr>
          </a:lstStyle>
          <a:p>
            <a:pPr/>
            <a:r>
              <a:t>Title Text</a:t>
            </a:r>
          </a:p>
        </p:txBody>
      </p:sp>
      <p:sp>
        <p:nvSpPr>
          <p:cNvPr id="13" name="Shape 13"/>
          <p:cNvSpPr/>
          <p:nvPr>
            <p:ph type="body" sz="quarter" idx="1"/>
          </p:nvPr>
        </p:nvSpPr>
        <p:spPr>
          <a:xfrm>
            <a:off x="667512" y="4206876"/>
            <a:ext cx="9228202" cy="1645921"/>
          </a:xfrm>
          <a:prstGeom prst="rect">
            <a:avLst/>
          </a:prstGeom>
        </p:spPr>
        <p:txBody>
          <a:bodyPr/>
          <a:lstStyle>
            <a:lvl1pPr marL="0" indent="0">
              <a:buSzTx/>
              <a:buFontTx/>
              <a:buNone/>
              <a:defRPr sz="3200"/>
            </a:lvl1pPr>
            <a:lvl2pPr marL="0" indent="457200">
              <a:buSzTx/>
              <a:buFontTx/>
              <a:buNone/>
              <a:defRPr sz="3200"/>
            </a:lvl2pPr>
            <a:lvl3pPr marL="0" indent="914400">
              <a:buSzTx/>
              <a:buFontTx/>
              <a:buNone/>
              <a:defRPr sz="3200"/>
            </a:lvl3pPr>
            <a:lvl4pPr marL="0" indent="1371600">
              <a:buSzTx/>
              <a:buFontTx/>
              <a:buNone/>
              <a:defRPr sz="3200"/>
            </a:lvl4pPr>
            <a:lvl5pPr marL="0" indent="1828800">
              <a:buSzTx/>
              <a:buFont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4" name="Shape 14"/>
          <p:cNvSpPr/>
          <p:nvPr>
            <p:ph type="sldNum" sz="quarter" idx="2"/>
          </p:nvPr>
        </p:nvSpPr>
        <p:spPr>
          <a:prstGeom prst="rect">
            <a:avLst/>
          </a:prstGeom>
        </p:spPr>
        <p:txBody>
          <a:bodyPr/>
          <a:lstStyle>
            <a:lvl1pPr>
              <a:defRPr>
                <a:solidFill>
                  <a:srgbClr val="FFFFFF">
                    <a:alpha val="25000"/>
                  </a:srgb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pPr/>
            <a:r>
              <a:t>Title Text</a:t>
            </a:r>
          </a:p>
        </p:txBody>
      </p:sp>
      <p:sp>
        <p:nvSpPr>
          <p:cNvPr id="95" name="Shape 95"/>
          <p:cNvSpPr/>
          <p:nvPr>
            <p:ph type="body" idx="1"/>
          </p:nvPr>
        </p:nvSpPr>
        <p:spPr>
          <a:xfrm>
            <a:off x="676655" y="2011679"/>
            <a:ext cx="10753726" cy="37661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Shape 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3" name="Shape 103"/>
          <p:cNvSpPr/>
          <p:nvPr>
            <p:ph type="title"/>
          </p:nvPr>
        </p:nvSpPr>
        <p:spPr>
          <a:xfrm>
            <a:off x="8743950" y="695325"/>
            <a:ext cx="2628900" cy="4800600"/>
          </a:xfrm>
          <a:prstGeom prst="rect">
            <a:avLst/>
          </a:prstGeom>
        </p:spPr>
        <p:txBody>
          <a:bodyPr/>
          <a:lstStyle/>
          <a:p>
            <a:pPr/>
            <a:r>
              <a:t>Title Text</a:t>
            </a:r>
          </a:p>
        </p:txBody>
      </p:sp>
      <p:sp>
        <p:nvSpPr>
          <p:cNvPr id="104" name="Shape 104"/>
          <p:cNvSpPr/>
          <p:nvPr>
            <p:ph type="body" idx="1"/>
          </p:nvPr>
        </p:nvSpPr>
        <p:spPr>
          <a:xfrm>
            <a:off x="771525" y="714375"/>
            <a:ext cx="7734300" cy="540067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bg>
      <p:bgPr>
        <a:solidFill>
          <a:schemeClr val="accent1"/>
        </a:solidFill>
      </p:bgPr>
    </p:bg>
    <p:spTree>
      <p:nvGrpSpPr>
        <p:cNvPr id="1" name=""/>
        <p:cNvGrpSpPr/>
        <p:nvPr/>
      </p:nvGrpSpPr>
      <p:grpSpPr>
        <a:xfrm>
          <a:off x="0" y="0"/>
          <a:ext cx="0" cy="0"/>
          <a:chOff x="0" y="0"/>
          <a:chExt cx="0" cy="0"/>
        </a:xfrm>
      </p:grpSpPr>
      <p:sp>
        <p:nvSpPr>
          <p:cNvPr id="112" name="Shape 112"/>
          <p:cNvSpPr/>
          <p:nvPr>
            <p:ph type="title"/>
          </p:nvPr>
        </p:nvSpPr>
        <p:spPr>
          <a:xfrm>
            <a:off x="649223" y="5418666"/>
            <a:ext cx="10780778" cy="613284"/>
          </a:xfrm>
          <a:prstGeom prst="rect">
            <a:avLst/>
          </a:prstGeom>
        </p:spPr>
        <p:txBody>
          <a:bodyPr anchor="b"/>
          <a:lstStyle>
            <a:lvl1pPr>
              <a:defRPr sz="3200">
                <a:solidFill>
                  <a:srgbClr val="FFFFFF"/>
                </a:solidFill>
              </a:defRPr>
            </a:lvl1pPr>
          </a:lstStyle>
          <a:p>
            <a:pPr/>
            <a:r>
              <a:t>Title Text</a:t>
            </a:r>
          </a:p>
        </p:txBody>
      </p:sp>
      <p:sp>
        <p:nvSpPr>
          <p:cNvPr id="113" name="Shape 113"/>
          <p:cNvSpPr/>
          <p:nvPr>
            <p:ph type="pic" idx="13"/>
          </p:nvPr>
        </p:nvSpPr>
        <p:spPr>
          <a:xfrm>
            <a:off x="0" y="0"/>
            <a:ext cx="12192000" cy="5330953"/>
          </a:xfrm>
          <a:prstGeom prst="rect">
            <a:avLst/>
          </a:prstGeom>
        </p:spPr>
        <p:txBody>
          <a:bodyPr lIns="91439" rIns="91439">
            <a:noAutofit/>
          </a:bodyPr>
          <a:lstStyle/>
          <a:p>
            <a:pPr/>
          </a:p>
        </p:txBody>
      </p:sp>
      <p:sp>
        <p:nvSpPr>
          <p:cNvPr id="114" name="Shape 114"/>
          <p:cNvSpPr/>
          <p:nvPr>
            <p:ph type="body" sz="quarter" idx="1"/>
          </p:nvPr>
        </p:nvSpPr>
        <p:spPr>
          <a:xfrm>
            <a:off x="676655" y="5909735"/>
            <a:ext cx="9229345" cy="533401"/>
          </a:xfrm>
          <a:prstGeom prst="rect">
            <a:avLst/>
          </a:prstGeom>
        </p:spPr>
        <p:txBody>
          <a:bodyPr/>
          <a:lstStyle>
            <a:lvl1pPr marL="0" indent="0">
              <a:lnSpc>
                <a:spcPct val="90000"/>
              </a:lnSpc>
              <a:buSzTx/>
              <a:buFontTx/>
              <a:buNone/>
              <a:defRPr sz="1400"/>
            </a:lvl1pPr>
            <a:lvl2pPr marL="0" indent="457200">
              <a:lnSpc>
                <a:spcPct val="90000"/>
              </a:lnSpc>
              <a:buSzTx/>
              <a:buFontTx/>
              <a:buNone/>
              <a:defRPr sz="1400"/>
            </a:lvl2pPr>
            <a:lvl3pPr marL="0" indent="914400">
              <a:lnSpc>
                <a:spcPct val="90000"/>
              </a:lnSpc>
              <a:buSzTx/>
              <a:buFontTx/>
              <a:buNone/>
              <a:defRPr sz="1400"/>
            </a:lvl3pPr>
            <a:lvl4pPr marL="0" indent="1371600">
              <a:lnSpc>
                <a:spcPct val="90000"/>
              </a:lnSpc>
              <a:buSzTx/>
              <a:buFontTx/>
              <a:buNone/>
              <a:defRPr sz="1400"/>
            </a:lvl4pPr>
            <a:lvl5pPr marL="0" indent="1828800">
              <a:lnSpc>
                <a:spcPct val="90000"/>
              </a:lnSpc>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15" name="Shape 115"/>
          <p:cNvSpPr/>
          <p:nvPr>
            <p:ph type="sldNum" sz="quarter" idx="2"/>
          </p:nvPr>
        </p:nvSpPr>
        <p:spPr>
          <a:prstGeom prst="rect">
            <a:avLst/>
          </a:prstGeom>
        </p:spPr>
        <p:txBody>
          <a:bodyPr/>
          <a:lstStyle>
            <a:lvl1pPr>
              <a:defRPr>
                <a:solidFill>
                  <a:srgbClr val="FFFFFF">
                    <a:alpha val="25000"/>
                  </a:srgb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a:r>
              <a:t>Title Text</a:t>
            </a:r>
          </a:p>
        </p:txBody>
      </p:sp>
      <p:sp>
        <p:nvSpPr>
          <p:cNvPr id="22" name="Shape 22"/>
          <p:cNvSpPr/>
          <p:nvPr>
            <p:ph type="body" idx="1"/>
          </p:nvPr>
        </p:nvSpPr>
        <p:spPr>
          <a:xfrm>
            <a:off x="676655" y="2011679"/>
            <a:ext cx="10753726" cy="37661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0" name="Shape 30"/>
          <p:cNvSpPr/>
          <p:nvPr>
            <p:ph type="title"/>
          </p:nvPr>
        </p:nvSpPr>
        <p:spPr>
          <a:xfrm>
            <a:off x="603504" y="767419"/>
            <a:ext cx="10780777" cy="3355848"/>
          </a:xfrm>
          <a:prstGeom prst="rect">
            <a:avLst/>
          </a:prstGeom>
        </p:spPr>
        <p:txBody>
          <a:bodyPr anchor="b"/>
          <a:lstStyle>
            <a:lvl1pPr>
              <a:lnSpc>
                <a:spcPct val="80000"/>
              </a:lnSpc>
              <a:defRPr sz="8800"/>
            </a:lvl1pPr>
          </a:lstStyle>
          <a:p>
            <a:pPr/>
            <a:r>
              <a:t>Title Text</a:t>
            </a:r>
          </a:p>
        </p:txBody>
      </p:sp>
      <p:sp>
        <p:nvSpPr>
          <p:cNvPr id="31" name="Shape 31"/>
          <p:cNvSpPr/>
          <p:nvPr>
            <p:ph type="body" sz="quarter" idx="1"/>
          </p:nvPr>
        </p:nvSpPr>
        <p:spPr>
          <a:xfrm>
            <a:off x="667512" y="4204208"/>
            <a:ext cx="9226296" cy="1645921"/>
          </a:xfrm>
          <a:prstGeom prst="rect">
            <a:avLst/>
          </a:prstGeom>
        </p:spPr>
        <p:txBody>
          <a:bodyPr/>
          <a:lstStyle>
            <a:lvl1pPr marL="0" indent="0">
              <a:buSzTx/>
              <a:buFontTx/>
              <a:buNone/>
              <a:defRPr sz="3200">
                <a:solidFill>
                  <a:srgbClr val="000000"/>
                </a:solidFill>
              </a:defRPr>
            </a:lvl1pPr>
            <a:lvl2pPr marL="0" indent="457200">
              <a:buSzTx/>
              <a:buFontTx/>
              <a:buNone/>
              <a:defRPr sz="3200">
                <a:solidFill>
                  <a:srgbClr val="000000"/>
                </a:solidFill>
              </a:defRPr>
            </a:lvl2pPr>
            <a:lvl3pPr marL="0" indent="914400">
              <a:buSzTx/>
              <a:buFontTx/>
              <a:buNone/>
              <a:defRPr sz="3200">
                <a:solidFill>
                  <a:srgbClr val="000000"/>
                </a:solidFill>
              </a:defRPr>
            </a:lvl3pPr>
            <a:lvl4pPr marL="0" indent="1371600">
              <a:buSzTx/>
              <a:buFontTx/>
              <a:buNone/>
              <a:defRPr sz="3200">
                <a:solidFill>
                  <a:srgbClr val="000000"/>
                </a:solidFill>
              </a:defRPr>
            </a:lvl4pPr>
            <a:lvl5pPr marL="0" indent="1828800">
              <a:buSzTx/>
              <a:buFontTx/>
              <a:buNone/>
              <a:defRPr sz="32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32" name="Shape 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a:r>
              <a:t>Title Text</a:t>
            </a:r>
          </a:p>
        </p:txBody>
      </p:sp>
      <p:sp>
        <p:nvSpPr>
          <p:cNvPr id="40" name="Shape 40"/>
          <p:cNvSpPr/>
          <p:nvPr>
            <p:ph type="body" sz="half" idx="1"/>
          </p:nvPr>
        </p:nvSpPr>
        <p:spPr>
          <a:xfrm>
            <a:off x="676655" y="1998134"/>
            <a:ext cx="4663442" cy="3767329"/>
          </a:xfrm>
          <a:prstGeom prst="rect">
            <a:avLst/>
          </a:prstGeom>
        </p:spPr>
        <p:txBody>
          <a:bodyPr/>
          <a:lstStyle>
            <a:lvl2pPr marL="416052" indent="-411480"/>
            <a:lvl3pPr marL="731520" indent="-731520"/>
            <a:lvl4pPr marL="1234440" indent="-1234440"/>
            <a:lvl5pPr marL="1645920" indent="-1645920"/>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body" sz="quarter" idx="1"/>
          </p:nvPr>
        </p:nvSpPr>
        <p:spPr>
          <a:xfrm>
            <a:off x="676655" y="2040466"/>
            <a:ext cx="4663442" cy="723401"/>
          </a:xfrm>
          <a:prstGeom prst="rect">
            <a:avLst/>
          </a:prstGeom>
        </p:spPr>
        <p:txBody>
          <a:bodyPr anchor="ctr"/>
          <a:lstStyle>
            <a:lvl1pPr marL="0" indent="0">
              <a:buSzTx/>
              <a:buFontTx/>
              <a:buNone/>
              <a:defRPr cap="all" sz="2200"/>
            </a:lvl1pPr>
            <a:lvl2pPr marL="0" indent="457200">
              <a:buSzTx/>
              <a:buFontTx/>
              <a:buNone/>
              <a:defRPr cap="all" sz="2200"/>
            </a:lvl2pPr>
            <a:lvl3pPr marL="0" indent="914400">
              <a:buSzTx/>
              <a:buFontTx/>
              <a:buNone/>
              <a:defRPr cap="all" sz="2200"/>
            </a:lvl3pPr>
            <a:lvl4pPr marL="0" indent="1371600">
              <a:buSzTx/>
              <a:buFontTx/>
              <a:buNone/>
              <a:defRPr cap="all" sz="2200"/>
            </a:lvl4pPr>
            <a:lvl5pPr marL="0" indent="1828800">
              <a:buSzTx/>
              <a:buFontTx/>
              <a:buNone/>
              <a:defRPr cap="all" sz="2200"/>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body" sz="quarter" idx="13"/>
          </p:nvPr>
        </p:nvSpPr>
        <p:spPr>
          <a:xfrm>
            <a:off x="6007608" y="2038435"/>
            <a:ext cx="4663441" cy="722377"/>
          </a:xfrm>
          <a:prstGeom prst="rect">
            <a:avLst/>
          </a:prstGeom>
        </p:spPr>
        <p:txBody>
          <a:bodyPr anchor="ctr"/>
          <a:lstStyle/>
          <a:p>
            <a:pPr marL="0" indent="0">
              <a:buSzTx/>
              <a:buFontTx/>
              <a:buNone/>
              <a:defRPr cap="all" sz="2200"/>
            </a:pPr>
          </a:p>
        </p:txBody>
      </p:sp>
      <p:sp>
        <p:nvSpPr>
          <p:cNvPr id="51" name="Shape 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a:r>
              <a:t>Title Text</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6" name="Shape 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bg>
      <p:bgPr>
        <a:solidFill>
          <a:schemeClr val="accent2"/>
        </a:solidFill>
      </p:bgPr>
    </p:bg>
    <p:spTree>
      <p:nvGrpSpPr>
        <p:cNvPr id="1" name=""/>
        <p:cNvGrpSpPr/>
        <p:nvPr/>
      </p:nvGrpSpPr>
      <p:grpSpPr>
        <a:xfrm>
          <a:off x="0" y="0"/>
          <a:ext cx="0" cy="0"/>
          <a:chOff x="0" y="0"/>
          <a:chExt cx="0" cy="0"/>
        </a:xfrm>
      </p:grpSpPr>
      <p:sp>
        <p:nvSpPr>
          <p:cNvPr id="73" name="Shape 73"/>
          <p:cNvSpPr/>
          <p:nvPr/>
        </p:nvSpPr>
        <p:spPr>
          <a:xfrm>
            <a:off x="7620000" y="0"/>
            <a:ext cx="4572000" cy="6858000"/>
          </a:xfrm>
          <a:prstGeom prst="rect">
            <a:avLst/>
          </a:prstGeom>
          <a:solidFill>
            <a:schemeClr val="accent4"/>
          </a:solidFill>
          <a:ln w="12700">
            <a:miter lim="400000"/>
          </a:ln>
        </p:spPr>
        <p:txBody>
          <a:bodyPr lIns="45719" rIns="45719"/>
          <a:lstStyle/>
          <a:p>
            <a:pPr/>
          </a:p>
        </p:txBody>
      </p:sp>
      <p:sp>
        <p:nvSpPr>
          <p:cNvPr id="74" name="Shape 74"/>
          <p:cNvSpPr/>
          <p:nvPr>
            <p:ph type="title"/>
          </p:nvPr>
        </p:nvSpPr>
        <p:spPr>
          <a:xfrm>
            <a:off x="8261404" y="542282"/>
            <a:ext cx="3383281" cy="1920240"/>
          </a:xfrm>
          <a:prstGeom prst="rect">
            <a:avLst/>
          </a:prstGeom>
        </p:spPr>
        <p:txBody>
          <a:bodyPr anchor="b"/>
          <a:lstStyle>
            <a:lvl1pPr>
              <a:defRPr sz="4000">
                <a:solidFill>
                  <a:srgbClr val="FFFFFF"/>
                </a:solidFill>
              </a:defRPr>
            </a:lvl1pPr>
          </a:lstStyle>
          <a:p>
            <a:pPr/>
            <a:r>
              <a:t>Title Text</a:t>
            </a:r>
          </a:p>
        </p:txBody>
      </p:sp>
      <p:sp>
        <p:nvSpPr>
          <p:cNvPr id="75" name="Shape 75"/>
          <p:cNvSpPr/>
          <p:nvPr>
            <p:ph type="body" sz="half" idx="1"/>
          </p:nvPr>
        </p:nvSpPr>
        <p:spPr>
          <a:xfrm>
            <a:off x="762000" y="762000"/>
            <a:ext cx="6096000" cy="4572000"/>
          </a:xfrm>
          <a:prstGeom prst="rect">
            <a:avLst/>
          </a:prstGeom>
        </p:spPr>
        <p:txBody>
          <a:bodyPr/>
          <a:lstStyle>
            <a:lvl1pPr>
              <a:defRPr sz="3200"/>
            </a:lvl1pPr>
            <a:lvl2pPr marL="396457" indent="-391885">
              <a:defRPr sz="3200"/>
            </a:lvl2pPr>
            <a:lvl3pPr marL="731520" indent="-731520">
              <a:defRPr sz="3200"/>
            </a:lvl3pPr>
            <a:lvl4pPr marL="1316736" indent="-1316736">
              <a:defRPr sz="3200"/>
            </a:lvl4pPr>
            <a:lvl5pPr marL="1755648" indent="-1755648">
              <a:defRPr sz="32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body" sz="quarter" idx="13"/>
          </p:nvPr>
        </p:nvSpPr>
        <p:spPr>
          <a:xfrm>
            <a:off x="8275981" y="2511812"/>
            <a:ext cx="3398521" cy="3126988"/>
          </a:xfrm>
          <a:prstGeom prst="rect">
            <a:avLst/>
          </a:prstGeom>
        </p:spPr>
        <p:txBody>
          <a:bodyPr/>
          <a:lstStyle/>
          <a:p>
            <a:pPr marL="0" indent="0">
              <a:lnSpc>
                <a:spcPct val="100000"/>
              </a:lnSpc>
              <a:spcBef>
                <a:spcPts val="1400"/>
              </a:spcBef>
              <a:buSzTx/>
              <a:buFontTx/>
              <a:buNone/>
              <a:defRPr sz="1800"/>
            </a:pPr>
          </a:p>
        </p:txBody>
      </p:sp>
      <p:sp>
        <p:nvSpPr>
          <p:cNvPr id="77" name="Shape 77"/>
          <p:cNvSpPr/>
          <p:nvPr>
            <p:ph type="sldNum" sz="quarter" idx="2"/>
          </p:nvPr>
        </p:nvSpPr>
        <p:spPr>
          <a:prstGeom prst="rect">
            <a:avLst/>
          </a:prstGeom>
        </p:spPr>
        <p:txBody>
          <a:bodyPr/>
          <a:lstStyle>
            <a:lvl1pPr>
              <a:defRPr>
                <a:solidFill>
                  <a:srgbClr val="FFFFFF">
                    <a:alpha val="20000"/>
                  </a:srgb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bg>
      <p:bgPr>
        <a:solidFill>
          <a:schemeClr val="accent1"/>
        </a:solidFill>
      </p:bgPr>
    </p:bg>
    <p:spTree>
      <p:nvGrpSpPr>
        <p:cNvPr id="1" name=""/>
        <p:cNvGrpSpPr/>
        <p:nvPr/>
      </p:nvGrpSpPr>
      <p:grpSpPr>
        <a:xfrm>
          <a:off x="0" y="0"/>
          <a:ext cx="0" cy="0"/>
          <a:chOff x="0" y="0"/>
          <a:chExt cx="0" cy="0"/>
        </a:xfrm>
      </p:grpSpPr>
      <p:sp>
        <p:nvSpPr>
          <p:cNvPr id="84" name="Shape 84"/>
          <p:cNvSpPr/>
          <p:nvPr>
            <p:ph type="title"/>
          </p:nvPr>
        </p:nvSpPr>
        <p:spPr>
          <a:xfrm>
            <a:off x="649223" y="5418666"/>
            <a:ext cx="10780778" cy="613284"/>
          </a:xfrm>
          <a:prstGeom prst="rect">
            <a:avLst/>
          </a:prstGeom>
        </p:spPr>
        <p:txBody>
          <a:bodyPr anchor="b"/>
          <a:lstStyle>
            <a:lvl1pPr>
              <a:defRPr sz="3200">
                <a:solidFill>
                  <a:srgbClr val="FFFFFF"/>
                </a:solidFill>
              </a:defRPr>
            </a:lvl1pPr>
          </a:lstStyle>
          <a:p>
            <a:pPr/>
            <a:r>
              <a:t>Title Text</a:t>
            </a:r>
          </a:p>
        </p:txBody>
      </p:sp>
      <p:sp>
        <p:nvSpPr>
          <p:cNvPr id="85" name="Shape 85"/>
          <p:cNvSpPr/>
          <p:nvPr>
            <p:ph type="pic" idx="13"/>
          </p:nvPr>
        </p:nvSpPr>
        <p:spPr>
          <a:xfrm>
            <a:off x="0" y="0"/>
            <a:ext cx="12192000" cy="5330953"/>
          </a:xfrm>
          <a:prstGeom prst="rect">
            <a:avLst/>
          </a:prstGeom>
        </p:spPr>
        <p:txBody>
          <a:bodyPr lIns="91439" rIns="91439">
            <a:noAutofit/>
          </a:bodyPr>
          <a:lstStyle/>
          <a:p>
            <a:pPr/>
          </a:p>
        </p:txBody>
      </p:sp>
      <p:sp>
        <p:nvSpPr>
          <p:cNvPr id="86" name="Shape 86"/>
          <p:cNvSpPr/>
          <p:nvPr>
            <p:ph type="body" sz="quarter" idx="1"/>
          </p:nvPr>
        </p:nvSpPr>
        <p:spPr>
          <a:xfrm>
            <a:off x="676655" y="5909735"/>
            <a:ext cx="9229345" cy="533401"/>
          </a:xfrm>
          <a:prstGeom prst="rect">
            <a:avLst/>
          </a:prstGeom>
        </p:spPr>
        <p:txBody>
          <a:bodyPr/>
          <a:lstStyle>
            <a:lvl1pPr marL="0" indent="0">
              <a:lnSpc>
                <a:spcPct val="90000"/>
              </a:lnSpc>
              <a:buSzTx/>
              <a:buFontTx/>
              <a:buNone/>
              <a:defRPr sz="1400"/>
            </a:lvl1pPr>
            <a:lvl2pPr marL="0" indent="457200">
              <a:lnSpc>
                <a:spcPct val="90000"/>
              </a:lnSpc>
              <a:buSzTx/>
              <a:buFontTx/>
              <a:buNone/>
              <a:defRPr sz="1400"/>
            </a:lvl2pPr>
            <a:lvl3pPr marL="0" indent="914400">
              <a:lnSpc>
                <a:spcPct val="90000"/>
              </a:lnSpc>
              <a:buSzTx/>
              <a:buFontTx/>
              <a:buNone/>
              <a:defRPr sz="1400"/>
            </a:lvl3pPr>
            <a:lvl4pPr marL="0" indent="1371600">
              <a:lnSpc>
                <a:spcPct val="90000"/>
              </a:lnSpc>
              <a:buSzTx/>
              <a:buFontTx/>
              <a:buNone/>
              <a:defRPr sz="1400"/>
            </a:lvl4pPr>
            <a:lvl5pPr marL="0" indent="1828800">
              <a:lnSpc>
                <a:spcPct val="90000"/>
              </a:lnSpc>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7" name="Shape 87"/>
          <p:cNvSpPr/>
          <p:nvPr>
            <p:ph type="sldNum" sz="quarter" idx="2"/>
          </p:nvPr>
        </p:nvSpPr>
        <p:spPr>
          <a:prstGeom prst="rect">
            <a:avLst/>
          </a:prstGeom>
        </p:spPr>
        <p:txBody>
          <a:bodyPr/>
          <a:lstStyle>
            <a:lvl1pPr>
              <a:defRPr>
                <a:solidFill>
                  <a:srgbClr val="FFFFFF">
                    <a:alpha val="25000"/>
                  </a:srgb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657223" y="499532"/>
            <a:ext cx="10772776" cy="165819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0131258" y="5607210"/>
            <a:ext cx="1558748" cy="1666241"/>
          </a:xfrm>
          <a:prstGeom prst="rect">
            <a:avLst/>
          </a:prstGeom>
          <a:ln w="12700">
            <a:miter lim="400000"/>
          </a:ln>
        </p:spPr>
        <p:txBody>
          <a:bodyPr wrap="none" lIns="45719" rIns="45719" anchor="b">
            <a:spAutoFit/>
          </a:bodyPr>
          <a:lstStyle>
            <a:lvl1pPr algn="r">
              <a:defRPr sz="10300">
                <a:solidFill>
                  <a:schemeClr val="accent1">
                    <a:alpha val="25000"/>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b="0" baseline="0" cap="none" i="0" spc="-120" strike="noStrike" sz="5400" u="none">
          <a:ln>
            <a:noFill/>
          </a:ln>
          <a:solidFill>
            <a:schemeClr val="accent1"/>
          </a:solidFill>
          <a:uFillTx/>
          <a:latin typeface="Calibri Light"/>
          <a:ea typeface="Calibri Light"/>
          <a:cs typeface="Calibri Light"/>
          <a:sym typeface="Calibri Light"/>
        </a:defRPr>
      </a:lvl9pPr>
    </p:titleStyle>
    <p:bodyStyle>
      <a:lvl1pPr marL="91439" marR="0" indent="-91439"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1pPr>
      <a:lvl2pPr marL="347472" marR="0" indent="-34290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2pPr>
      <a:lvl3pPr marL="658368" marR="0" indent="-658368"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3pPr>
      <a:lvl4pPr marL="1097280" marR="0" indent="-109728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4pPr>
      <a:lvl5pPr marL="1463040" marR="0" indent="-146304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5pPr>
      <a:lvl6pPr marL="1276200" marR="0" indent="-30480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6pPr>
      <a:lvl7pPr marL="1476200" marR="0" indent="-30480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7pPr>
      <a:lvl8pPr marL="1676200" marR="0" indent="-30480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8pPr>
      <a:lvl9pPr marL="1876200" marR="0" indent="-304800" algn="l" defTabSz="914400" rtl="0" latinLnBrk="0">
        <a:lnSpc>
          <a:spcPct val="85000"/>
        </a:lnSpc>
        <a:spcBef>
          <a:spcPts val="1300"/>
        </a:spcBef>
        <a:spcAft>
          <a:spcPts val="0"/>
        </a:spcAft>
        <a:buClrTx/>
        <a:buSzPct val="100000"/>
        <a:buFont typeface="Arial"/>
        <a:buChar char=" "/>
        <a:tabLst/>
        <a:defRPr b="0" baseline="0" cap="none" i="0" spc="0" strike="noStrike" sz="2400" u="none">
          <a:ln>
            <a:noFill/>
          </a:ln>
          <a:solidFill>
            <a:srgbClr val="262626"/>
          </a:solidFill>
          <a:uFillTx/>
          <a:latin typeface="Calibri Light"/>
          <a:ea typeface="Calibri Light"/>
          <a:cs typeface="Calibri Light"/>
          <a:sym typeface="Calibri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1pPr>
      <a:lvl2pPr marL="0" marR="0" indent="4572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2pPr>
      <a:lvl3pPr marL="0" marR="0" indent="9144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300" u="none">
          <a:ln>
            <a:noFill/>
          </a:ln>
          <a:solidFill>
            <a:schemeClr val="tx1"/>
          </a:solidFill>
          <a:uFillTx/>
          <a:latin typeface="+mn-lt"/>
          <a:ea typeface="+mn-ea"/>
          <a:cs typeface="+mn-cs"/>
          <a:sym typeface="Calibri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amzn.to/2bk2xlm" TargetMode="External"/><Relationship Id="rId4" Type="http://schemas.openxmlformats.org/officeDocument/2006/relationships/image" Target="../media/image2.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partiallyderivative.com" TargetMode="External"/><Relationship Id="rId4"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www.becomingadatascientist.com" TargetMode="External"/><Relationship Id="rId4"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amzn.to/2bSLHZp" TargetMode="External"/><Relationship Id="rId4"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amzn.to/2bknq03"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4">
            <a:satOff val="-9701"/>
            <a:lumOff val="13137"/>
          </a:schemeClr>
        </a:solidFill>
      </p:bgPr>
    </p:bg>
    <p:spTree>
      <p:nvGrpSpPr>
        <p:cNvPr id="1" name=""/>
        <p:cNvGrpSpPr/>
        <p:nvPr/>
      </p:nvGrpSpPr>
      <p:grpSpPr>
        <a:xfrm>
          <a:off x="0" y="0"/>
          <a:ext cx="0" cy="0"/>
          <a:chOff x="0" y="0"/>
          <a:chExt cx="0" cy="0"/>
        </a:xfrm>
      </p:grpSpPr>
      <p:sp>
        <p:nvSpPr>
          <p:cNvPr id="124" name="Shape 124"/>
          <p:cNvSpPr/>
          <p:nvPr>
            <p:ph type="body" sz="quarter" idx="1"/>
          </p:nvPr>
        </p:nvSpPr>
        <p:spPr>
          <a:xfrm>
            <a:off x="89826" y="5533887"/>
            <a:ext cx="9358974" cy="730163"/>
          </a:xfrm>
          <a:prstGeom prst="rect">
            <a:avLst/>
          </a:prstGeom>
        </p:spPr>
        <p:txBody>
          <a:bodyPr/>
          <a:lstStyle>
            <a:lvl1pPr defTabSz="438911">
              <a:lnSpc>
                <a:spcPct val="80000"/>
              </a:lnSpc>
              <a:spcBef>
                <a:spcPts val="0"/>
              </a:spcBef>
              <a:defRPr spc="-96" sz="4224">
                <a:solidFill>
                  <a:srgbClr val="FF2600"/>
                </a:solidFill>
                <a:latin typeface="Big Caslon"/>
                <a:ea typeface="Big Caslon"/>
                <a:cs typeface="Big Caslon"/>
                <a:sym typeface="Big Caslon"/>
              </a:defRPr>
            </a:lvl1pPr>
          </a:lstStyle>
          <a:p>
            <a:pPr/>
            <a:r>
              <a:t>How to live in the Data-Science bubble?</a:t>
            </a:r>
          </a:p>
        </p:txBody>
      </p:sp>
      <p:pic>
        <p:nvPicPr>
          <p:cNvPr id="125" name="PlaceholderImage.png"/>
          <p:cNvPicPr>
            <a:picLocks noChangeAspect="1"/>
          </p:cNvPicPr>
          <p:nvPr>
            <p:ph type="pic" idx="13"/>
          </p:nvPr>
        </p:nvPicPr>
        <p:blipFill>
          <a:blip r:embed="rId3">
            <a:extLst/>
          </a:blip>
          <a:stretch>
            <a:fillRect/>
          </a:stretch>
        </p:blipFill>
        <p:spPr>
          <a:prstGeom prst="rect">
            <a:avLst/>
          </a:prstGeom>
        </p:spPr>
      </p:pic>
      <p:pic>
        <p:nvPicPr>
          <p:cNvPr id="126" name="living_in_a_bubble_iii_by_kevlewis.jpg"/>
          <p:cNvPicPr>
            <a:picLocks noChangeAspect="1"/>
          </p:cNvPicPr>
          <p:nvPr/>
        </p:nvPicPr>
        <p:blipFill>
          <a:blip r:embed="rId4">
            <a:extLst/>
          </a:blip>
          <a:srcRect l="0" t="17003" r="0" b="17003"/>
          <a:stretch>
            <a:fillRect/>
          </a:stretch>
        </p:blipFill>
        <p:spPr>
          <a:xfrm>
            <a:off x="0" y="-17796"/>
            <a:ext cx="12192000" cy="5366658"/>
          </a:xfrm>
          <a:prstGeom prst="rect">
            <a:avLst/>
          </a:prstGeom>
          <a:ln w="12700">
            <a:miter lim="400000"/>
          </a:ln>
        </p:spPr>
      </p:pic>
      <p:sp>
        <p:nvSpPr>
          <p:cNvPr id="127" name="Shape 127"/>
          <p:cNvSpPr/>
          <p:nvPr/>
        </p:nvSpPr>
        <p:spPr>
          <a:xfrm>
            <a:off x="23990" y="6431279"/>
            <a:ext cx="6162320"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Balaji Sundaresan - NJ Data Science Meet-up, 08/27/2016</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4"/>
        </a:solidFill>
      </p:bgPr>
    </p:bg>
    <p:spTree>
      <p:nvGrpSpPr>
        <p:cNvPr id="1" name=""/>
        <p:cNvGrpSpPr/>
        <p:nvPr/>
      </p:nvGrpSpPr>
      <p:grpSpPr>
        <a:xfrm>
          <a:off x="0" y="0"/>
          <a:ext cx="0" cy="0"/>
          <a:chOff x="0" y="0"/>
          <a:chExt cx="0" cy="0"/>
        </a:xfrm>
      </p:grpSpPr>
      <p:sp>
        <p:nvSpPr>
          <p:cNvPr id="131" name="Shape 131"/>
          <p:cNvSpPr/>
          <p:nvPr>
            <p:ph type="body" sz="quarter" idx="1"/>
          </p:nvPr>
        </p:nvSpPr>
        <p:spPr>
          <a:xfrm>
            <a:off x="51181" y="5516035"/>
            <a:ext cx="9346819" cy="730163"/>
          </a:xfrm>
          <a:prstGeom prst="rect">
            <a:avLst/>
          </a:prstGeom>
        </p:spPr>
        <p:txBody>
          <a:bodyPr/>
          <a:lstStyle>
            <a:lvl1pPr defTabSz="438911">
              <a:lnSpc>
                <a:spcPct val="80000"/>
              </a:lnSpc>
              <a:spcBef>
                <a:spcPts val="0"/>
              </a:spcBef>
              <a:defRPr spc="-96" sz="4224">
                <a:solidFill>
                  <a:srgbClr val="FF2600"/>
                </a:solidFill>
                <a:latin typeface="Big Caslon"/>
                <a:ea typeface="Big Caslon"/>
                <a:cs typeface="Big Caslon"/>
                <a:sym typeface="Big Caslon"/>
              </a:defRPr>
            </a:lvl1pPr>
          </a:lstStyle>
          <a:p>
            <a:pPr/>
            <a:r>
              <a:t>Books !! </a:t>
            </a:r>
          </a:p>
        </p:txBody>
      </p:sp>
      <p:sp>
        <p:nvSpPr>
          <p:cNvPr id="132" name="Shape 132"/>
          <p:cNvSpPr/>
          <p:nvPr/>
        </p:nvSpPr>
        <p:spPr>
          <a:xfrm>
            <a:off x="111153" y="6431279"/>
            <a:ext cx="6075157"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Balaji Sundaresan - NJ Data Science Meet-up, 08/27/2016</a:t>
            </a:r>
          </a:p>
        </p:txBody>
      </p:sp>
      <p:sp>
        <p:nvSpPr>
          <p:cNvPr id="133" name="Shape 133"/>
          <p:cNvSpPr/>
          <p:nvPr/>
        </p:nvSpPr>
        <p:spPr>
          <a:xfrm>
            <a:off x="301654" y="1186180"/>
            <a:ext cx="6075156" cy="7971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400">
                <a:solidFill>
                  <a:srgbClr val="FF2600"/>
                </a:solidFill>
                <a:latin typeface="Big Caslon"/>
                <a:ea typeface="Big Caslon"/>
                <a:cs typeface="Big Caslon"/>
                <a:sym typeface="Big Caslon"/>
              </a:defRPr>
            </a:pPr>
            <a:r>
              <a:rPr u="sng">
                <a:uFill>
                  <a:solidFill>
                    <a:srgbClr val="00B0F0"/>
                  </a:solidFill>
                </a:uFill>
                <a:hlinkClick r:id="rId3" invalidUrl="" action="" tgtFrame="" tooltip="" history="1" highlightClick="0" endSnd="0"/>
              </a:rPr>
              <a:t>Why: A Guide to Finding and Using Causes</a:t>
            </a:r>
            <a:r>
              <a:t> by Samantha Kleinberg</a:t>
            </a:r>
          </a:p>
        </p:txBody>
      </p:sp>
      <p:pic>
        <p:nvPicPr>
          <p:cNvPr id="134" name="why_cover.jpg"/>
          <p:cNvPicPr>
            <a:picLocks noChangeAspect="0"/>
          </p:cNvPicPr>
          <p:nvPr/>
        </p:nvPicPr>
        <p:blipFill>
          <a:blip r:embed="rId4">
            <a:extLst/>
          </a:blip>
          <a:stretch>
            <a:fillRect/>
          </a:stretch>
        </p:blipFill>
        <p:spPr>
          <a:xfrm rot="2640000">
            <a:off x="5973170" y="736600"/>
            <a:ext cx="4229101" cy="5384800"/>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7868264" y="542282"/>
            <a:ext cx="3776420" cy="752535"/>
          </a:xfrm>
          <a:prstGeom prst="rect">
            <a:avLst/>
          </a:prstGeom>
        </p:spPr>
        <p:txBody>
          <a:bodyPr/>
          <a:lstStyle>
            <a:lvl1pPr>
              <a:defRPr spc="-200">
                <a:solidFill>
                  <a:srgbClr val="FF2600"/>
                </a:solidFill>
                <a:latin typeface="Big Caslon"/>
                <a:ea typeface="Big Caslon"/>
                <a:cs typeface="Big Caslon"/>
                <a:sym typeface="Big Caslon"/>
              </a:defRPr>
            </a:lvl1pPr>
          </a:lstStyle>
          <a:p>
            <a:pPr/>
            <a:r>
              <a:t>Podcast !!</a:t>
            </a:r>
          </a:p>
        </p:txBody>
      </p:sp>
      <p:sp>
        <p:nvSpPr>
          <p:cNvPr id="139" name="Shape 139"/>
          <p:cNvSpPr/>
          <p:nvPr/>
        </p:nvSpPr>
        <p:spPr>
          <a:xfrm>
            <a:off x="111153" y="6431279"/>
            <a:ext cx="6075157"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Balaji Sundaresan - NJ Data Science Meet-up, 08/27/2016</a:t>
            </a:r>
          </a:p>
        </p:txBody>
      </p:sp>
      <p:sp>
        <p:nvSpPr>
          <p:cNvPr id="140" name="Shape 140"/>
          <p:cNvSpPr/>
          <p:nvPr/>
        </p:nvSpPr>
        <p:spPr>
          <a:xfrm>
            <a:off x="8017790" y="2303780"/>
            <a:ext cx="3776420" cy="11527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2600"/>
                </a:solidFill>
                <a:latin typeface="Big Caslon"/>
                <a:ea typeface="Big Caslon"/>
                <a:cs typeface="Big Caslon"/>
                <a:sym typeface="Big Caslon"/>
              </a:defRPr>
            </a:pPr>
            <a:r>
              <a:rPr u="sng">
                <a:uFill>
                  <a:solidFill>
                    <a:srgbClr val="00B0F0"/>
                  </a:solidFill>
                </a:uFill>
                <a:hlinkClick r:id="rId3" invalidUrl="" action="" tgtFrame="" tooltip="" history="1" highlightClick="0" endSnd="0"/>
              </a:rPr>
              <a:t>Partially Derivative</a:t>
            </a:r>
            <a:r>
              <a:t> hosted by Jonathon Morgan, Chris Albon &amp; Vidya Spandana</a:t>
            </a:r>
          </a:p>
        </p:txBody>
      </p:sp>
      <p:pic>
        <p:nvPicPr>
          <p:cNvPr id="141" name="pd.png"/>
          <p:cNvPicPr>
            <a:picLocks noChangeAspect="1"/>
          </p:cNvPicPr>
          <p:nvPr/>
        </p:nvPicPr>
        <p:blipFill>
          <a:blip r:embed="rId4">
            <a:extLst/>
          </a:blip>
          <a:stretch>
            <a:fillRect/>
          </a:stretch>
        </p:blipFill>
        <p:spPr>
          <a:xfrm rot="19560000">
            <a:off x="1509812" y="920750"/>
            <a:ext cx="4660901" cy="4660900"/>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4"/>
        </a:solidFill>
      </p:bgPr>
    </p:bg>
    <p:spTree>
      <p:nvGrpSpPr>
        <p:cNvPr id="1" name=""/>
        <p:cNvGrpSpPr/>
        <p:nvPr/>
      </p:nvGrpSpPr>
      <p:grpSpPr>
        <a:xfrm>
          <a:off x="0" y="0"/>
          <a:ext cx="0" cy="0"/>
          <a:chOff x="0" y="0"/>
          <a:chExt cx="0" cy="0"/>
        </a:xfrm>
      </p:grpSpPr>
      <p:sp>
        <p:nvSpPr>
          <p:cNvPr id="145" name="Shape 145"/>
          <p:cNvSpPr/>
          <p:nvPr>
            <p:ph type="body" sz="quarter" idx="1"/>
          </p:nvPr>
        </p:nvSpPr>
        <p:spPr>
          <a:xfrm>
            <a:off x="51181" y="5516035"/>
            <a:ext cx="9346819" cy="730163"/>
          </a:xfrm>
          <a:prstGeom prst="rect">
            <a:avLst/>
          </a:prstGeom>
        </p:spPr>
        <p:txBody>
          <a:bodyPr/>
          <a:lstStyle>
            <a:lvl1pPr defTabSz="438911">
              <a:lnSpc>
                <a:spcPct val="80000"/>
              </a:lnSpc>
              <a:spcBef>
                <a:spcPts val="0"/>
              </a:spcBef>
              <a:defRPr spc="-96" sz="4224">
                <a:solidFill>
                  <a:srgbClr val="FF2600"/>
                </a:solidFill>
                <a:latin typeface="Big Caslon"/>
                <a:ea typeface="Big Caslon"/>
                <a:cs typeface="Big Caslon"/>
                <a:sym typeface="Big Caslon"/>
              </a:defRPr>
            </a:lvl1pPr>
          </a:lstStyle>
          <a:p>
            <a:pPr/>
            <a:r>
              <a:t>Blogs!! </a:t>
            </a:r>
          </a:p>
        </p:txBody>
      </p:sp>
      <p:sp>
        <p:nvSpPr>
          <p:cNvPr id="146" name="Shape 146"/>
          <p:cNvSpPr/>
          <p:nvPr/>
        </p:nvSpPr>
        <p:spPr>
          <a:xfrm>
            <a:off x="111153" y="6431279"/>
            <a:ext cx="6075157"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Balaji Sundaresan - NJ Data Science Meet-up, 08/27/2016</a:t>
            </a:r>
          </a:p>
        </p:txBody>
      </p:sp>
      <p:sp>
        <p:nvSpPr>
          <p:cNvPr id="147" name="Shape 147"/>
          <p:cNvSpPr/>
          <p:nvPr/>
        </p:nvSpPr>
        <p:spPr>
          <a:xfrm>
            <a:off x="7925970" y="2049779"/>
            <a:ext cx="3739746" cy="7971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400">
                <a:solidFill>
                  <a:srgbClr val="FF2600"/>
                </a:solidFill>
                <a:latin typeface="Big Caslon"/>
                <a:ea typeface="Big Caslon"/>
                <a:cs typeface="Big Caslon"/>
                <a:sym typeface="Big Caslon"/>
              </a:defRPr>
            </a:pPr>
            <a:r>
              <a:rPr u="sng">
                <a:uFill>
                  <a:solidFill>
                    <a:srgbClr val="00B0F0"/>
                  </a:solidFill>
                </a:uFill>
                <a:hlinkClick r:id="rId3" invalidUrl="" action="" tgtFrame="" tooltip="" history="1" highlightClick="0" endSnd="0"/>
              </a:rPr>
              <a:t>Becoming A Data Scientist</a:t>
            </a:r>
            <a:r>
              <a:t> by Renee M. P. Teate</a:t>
            </a:r>
          </a:p>
        </p:txBody>
      </p:sp>
      <p:pic>
        <p:nvPicPr>
          <p:cNvPr id="148" name="Screen Shot 2016-08-25 at 5.43.50 PM.png"/>
          <p:cNvPicPr>
            <a:picLocks noChangeAspect="1"/>
          </p:cNvPicPr>
          <p:nvPr/>
        </p:nvPicPr>
        <p:blipFill>
          <a:blip r:embed="rId4">
            <a:extLst/>
          </a:blip>
          <a:stretch>
            <a:fillRect/>
          </a:stretch>
        </p:blipFill>
        <p:spPr>
          <a:xfrm>
            <a:off x="4746167" y="116879"/>
            <a:ext cx="2512891" cy="5791201"/>
          </a:xfrm>
          <a:prstGeom prst="rect">
            <a:avLst/>
          </a:prstGeom>
          <a:ln w="12700">
            <a:miter lim="400000"/>
          </a:ln>
        </p:spPr>
      </p:pic>
      <p:sp>
        <p:nvSpPr>
          <p:cNvPr id="149" name="Shape 149"/>
          <p:cNvSpPr/>
          <p:nvPr/>
        </p:nvSpPr>
        <p:spPr>
          <a:xfrm>
            <a:off x="565278" y="957580"/>
            <a:ext cx="3109061" cy="22195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FF2600"/>
                </a:solidFill>
                <a:latin typeface="Big Caslon"/>
                <a:ea typeface="Big Caslon"/>
                <a:cs typeface="Big Caslon"/>
                <a:sym typeface="Big Caslon"/>
              </a:defRPr>
            </a:lvl1pPr>
          </a:lstStyle>
          <a:p>
            <a:pPr/>
            <a:r>
              <a:t>Documenting my path from "SQL Data Analyst pursuing an Engineering Master's Degree" to "Data Scientist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xfrm>
            <a:off x="8261404" y="159099"/>
            <a:ext cx="3383281" cy="806014"/>
          </a:xfrm>
          <a:prstGeom prst="rect">
            <a:avLst/>
          </a:prstGeom>
        </p:spPr>
        <p:txBody>
          <a:bodyPr/>
          <a:lstStyle>
            <a:lvl1pPr>
              <a:defRPr spc="-200">
                <a:solidFill>
                  <a:srgbClr val="FF2600"/>
                </a:solidFill>
                <a:latin typeface="Big Caslon"/>
                <a:ea typeface="Big Caslon"/>
                <a:cs typeface="Big Caslon"/>
                <a:sym typeface="Big Caslon"/>
              </a:defRPr>
            </a:lvl1pPr>
          </a:lstStyle>
          <a:p>
            <a:pPr/>
            <a:r>
              <a:t>Tools !!</a:t>
            </a:r>
          </a:p>
        </p:txBody>
      </p:sp>
      <p:sp>
        <p:nvSpPr>
          <p:cNvPr id="154" name="Shape 154"/>
          <p:cNvSpPr/>
          <p:nvPr>
            <p:ph type="body" sz="half" idx="1"/>
          </p:nvPr>
        </p:nvSpPr>
        <p:spPr>
          <a:xfrm>
            <a:off x="8072787" y="952838"/>
            <a:ext cx="3760515" cy="5396021"/>
          </a:xfrm>
          <a:prstGeom prst="rect">
            <a:avLst/>
          </a:prstGeom>
        </p:spPr>
        <p:txBody>
          <a:bodyPr/>
          <a:lstStyle/>
          <a:p>
            <a:pPr marL="0" indent="0" algn="r" defTabSz="443484">
              <a:lnSpc>
                <a:spcPct val="100000"/>
              </a:lnSpc>
              <a:spcBef>
                <a:spcPts val="0"/>
              </a:spcBef>
              <a:buSzTx/>
              <a:buFontTx/>
              <a:buNone/>
              <a:defRPr sz="9991">
                <a:solidFill>
                  <a:srgbClr val="FF2600"/>
                </a:solidFill>
                <a:latin typeface="Big Caslon"/>
                <a:ea typeface="Big Caslon"/>
                <a:cs typeface="Big Caslon"/>
                <a:sym typeface="Big Caslon"/>
              </a:defRPr>
            </a:pPr>
            <a:r>
              <a:rPr sz="1940"/>
              <a:t>After closing about 200,000 option transactions (that is separate option tickets) over 12 years and studying about 70,000 risk management reports, I felt that I needed to sit down and reflect on the thousands of mishedges I had committed.</a:t>
            </a:r>
            <a:endParaRPr sz="1940"/>
          </a:p>
          <a:p>
            <a:pPr marL="0" indent="0" algn="r" defTabSz="443484">
              <a:lnSpc>
                <a:spcPct val="100000"/>
              </a:lnSpc>
              <a:spcBef>
                <a:spcPts val="0"/>
              </a:spcBef>
              <a:buSzTx/>
              <a:buFontTx/>
              <a:buNone/>
              <a:defRPr b="1" sz="1940">
                <a:solidFill>
                  <a:srgbClr val="FF2600"/>
                </a:solidFill>
              </a:defRPr>
            </a:pPr>
          </a:p>
          <a:p>
            <a:pPr marL="0" indent="0" algn="r" defTabSz="443484">
              <a:lnSpc>
                <a:spcPct val="100000"/>
              </a:lnSpc>
              <a:spcBef>
                <a:spcPts val="0"/>
              </a:spcBef>
              <a:buSzTx/>
              <a:buFontTx/>
              <a:buNone/>
              <a:defRPr sz="1940">
                <a:solidFill>
                  <a:srgbClr val="FF2600"/>
                </a:solidFill>
                <a:latin typeface="Big Caslon"/>
                <a:ea typeface="Big Caslon"/>
                <a:cs typeface="Big Caslon"/>
                <a:sym typeface="Big Caslon"/>
              </a:defRPr>
            </a:pPr>
            <a:r>
              <a:t>I clambered up to my attic where, during 6 entire months, I spent 14 hours a day, 7 days a week, immersed in probability theory, numerical analysis, and mathematical statistics (at a Ph.D. level)</a:t>
            </a:r>
            <a:r>
              <a:t>.</a:t>
            </a:r>
          </a:p>
          <a:p>
            <a:pPr marL="0" indent="0" algn="r" defTabSz="443484">
              <a:lnSpc>
                <a:spcPct val="100000"/>
              </a:lnSpc>
              <a:spcBef>
                <a:spcPts val="0"/>
              </a:spcBef>
              <a:buSzTx/>
              <a:buFontTx/>
              <a:buNone/>
              <a:defRPr sz="1940">
                <a:solidFill>
                  <a:srgbClr val="FF2600"/>
                </a:solidFill>
                <a:latin typeface="Big Caslon"/>
                <a:ea typeface="Big Caslon"/>
                <a:cs typeface="Big Caslon"/>
                <a:sym typeface="Big Caslon"/>
              </a:defRPr>
            </a:pPr>
          </a:p>
          <a:p>
            <a:pPr marL="0" indent="0" algn="r" defTabSz="443484">
              <a:lnSpc>
                <a:spcPct val="100000"/>
              </a:lnSpc>
              <a:spcBef>
                <a:spcPts val="0"/>
              </a:spcBef>
              <a:buSzTx/>
              <a:buFontTx/>
              <a:buNone/>
              <a:defRPr sz="1940">
                <a:solidFill>
                  <a:srgbClr val="FF2600"/>
                </a:solidFill>
                <a:latin typeface="Big Caslon"/>
                <a:ea typeface="Big Caslon"/>
                <a:cs typeface="Big Caslon"/>
                <a:sym typeface="Big Caslon"/>
              </a:defRPr>
            </a:pPr>
            <a:r>
              <a:t>- Nassim Taleb, </a:t>
            </a:r>
            <a:r>
              <a:rPr u="sng">
                <a:uFill>
                  <a:solidFill>
                    <a:srgbClr val="00B0F0"/>
                  </a:solidFill>
                </a:uFill>
                <a:hlinkClick r:id="rId3" invalidUrl="" action="" tgtFrame="" tooltip="" history="1" highlightClick="0" endSnd="0"/>
              </a:rPr>
              <a:t>Dynamic Hedging: Managing Vanilla and Exotic Options</a:t>
            </a:r>
          </a:p>
        </p:txBody>
      </p:sp>
      <p:sp>
        <p:nvSpPr>
          <p:cNvPr id="155" name="Shape 155"/>
          <p:cNvSpPr/>
          <p:nvPr/>
        </p:nvSpPr>
        <p:spPr>
          <a:xfrm>
            <a:off x="111153" y="6431279"/>
            <a:ext cx="6075157"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Balaji Sundaresan - NJ Data Science Meet-up, 08/27/2016</a:t>
            </a:r>
          </a:p>
        </p:txBody>
      </p:sp>
      <p:pic>
        <p:nvPicPr>
          <p:cNvPr id="156" name="312BEmOi9YL._SX328_BO1,204,203,200_.jpg"/>
          <p:cNvPicPr>
            <a:picLocks noChangeAspect="1"/>
          </p:cNvPicPr>
          <p:nvPr/>
        </p:nvPicPr>
        <p:blipFill>
          <a:blip r:embed="rId4">
            <a:extLst/>
          </a:blip>
          <a:stretch>
            <a:fillRect/>
          </a:stretch>
        </p:blipFill>
        <p:spPr>
          <a:xfrm rot="19440000">
            <a:off x="2981672" y="634826"/>
            <a:ext cx="3695701" cy="5588348"/>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4"/>
        </a:solidFill>
      </p:bgPr>
    </p:bg>
    <p:spTree>
      <p:nvGrpSpPr>
        <p:cNvPr id="1" name=""/>
        <p:cNvGrpSpPr/>
        <p:nvPr/>
      </p:nvGrpSpPr>
      <p:grpSpPr>
        <a:xfrm>
          <a:off x="0" y="0"/>
          <a:ext cx="0" cy="0"/>
          <a:chOff x="0" y="0"/>
          <a:chExt cx="0" cy="0"/>
        </a:xfrm>
      </p:grpSpPr>
      <p:pic>
        <p:nvPicPr>
          <p:cNvPr id="160" name="PlaceholderImage.png"/>
          <p:cNvPicPr>
            <a:picLocks noChangeAspect="1"/>
          </p:cNvPicPr>
          <p:nvPr>
            <p:ph type="pic" idx="13"/>
          </p:nvPr>
        </p:nvPicPr>
        <p:blipFill>
          <a:blip r:embed="rId3">
            <a:extLst/>
          </a:blip>
          <a:stretch>
            <a:fillRect/>
          </a:stretch>
        </p:blipFill>
        <p:spPr>
          <a:prstGeom prst="rect">
            <a:avLst/>
          </a:prstGeom>
        </p:spPr>
      </p:pic>
      <p:pic>
        <p:nvPicPr>
          <p:cNvPr id="161" name="road-ahead.png"/>
          <p:cNvPicPr>
            <a:picLocks noChangeAspect="1"/>
          </p:cNvPicPr>
          <p:nvPr/>
        </p:nvPicPr>
        <p:blipFill>
          <a:blip r:embed="rId4">
            <a:extLst/>
          </a:blip>
          <a:srcRect l="0" t="18886" r="0" b="18886"/>
          <a:stretch>
            <a:fillRect/>
          </a:stretch>
        </p:blipFill>
        <p:spPr>
          <a:xfrm>
            <a:off x="-41494" y="0"/>
            <a:ext cx="12351187" cy="5397479"/>
          </a:xfrm>
          <a:prstGeom prst="rect">
            <a:avLst/>
          </a:prstGeom>
          <a:ln w="12700">
            <a:miter lim="400000"/>
          </a:ln>
        </p:spPr>
      </p:pic>
      <p:sp>
        <p:nvSpPr>
          <p:cNvPr id="162" name="Shape 162"/>
          <p:cNvSpPr/>
          <p:nvPr/>
        </p:nvSpPr>
        <p:spPr>
          <a:xfrm>
            <a:off x="111153" y="6431279"/>
            <a:ext cx="6075157"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300"/>
            </a:lvl1pPr>
          </a:lstStyle>
          <a:p>
            <a:pPr/>
            <a:r>
              <a:t>Balaji Sundaresan - NJ Data Science Meet-up, 08/27/2016</a:t>
            </a:r>
          </a:p>
        </p:txBody>
      </p:sp>
      <p:sp>
        <p:nvSpPr>
          <p:cNvPr id="163" name="Shape 163"/>
          <p:cNvSpPr/>
          <p:nvPr/>
        </p:nvSpPr>
        <p:spPr>
          <a:xfrm>
            <a:off x="157637" y="792480"/>
            <a:ext cx="11952885" cy="1214450"/>
          </a:xfrm>
          <a:prstGeom prst="rect">
            <a:avLst/>
          </a:prstGeom>
          <a:solidFill>
            <a:schemeClr val="accent4"/>
          </a:solidFill>
          <a:ln>
            <a:solidFill>
              <a:schemeClr val="accent4"/>
            </a:solidFill>
          </a:ln>
          <a:extLst>
            <a:ext uri="{C572A759-6A51-4108-AA02-DFA0A04FC94B}">
              <ma14:wrappingTextBoxFlag xmlns:ma14="http://schemas.microsoft.com/office/mac/drawingml/2011/main" val="1"/>
            </a:ext>
          </a:extLst>
        </p:spPr>
        <p:txBody>
          <a:bodyPr lIns="45719" rIns="45719">
            <a:spAutoFit/>
          </a:bodyPr>
          <a:lstStyle/>
          <a:p>
            <a:pPr>
              <a:defRPr>
                <a:solidFill>
                  <a:srgbClr val="FF2600"/>
                </a:solidFill>
                <a:latin typeface="Big Caslon"/>
                <a:ea typeface="Big Caslon"/>
                <a:cs typeface="Big Caslon"/>
                <a:sym typeface="Big Caslon"/>
              </a:defRPr>
            </a:pPr>
            <a:r>
              <a:t>To be human is to be 'a' human, a specific person with a life history and idiosyncrasy and point of view; artificial intelligence suggest that the line between intelligent machines and people blurs most when a puree is made of that identity.</a:t>
            </a:r>
          </a:p>
          <a:p>
            <a:pPr>
              <a:defRPr>
                <a:solidFill>
                  <a:srgbClr val="FF2600"/>
                </a:solidFill>
                <a:latin typeface="Big Caslon"/>
                <a:ea typeface="Big Caslon"/>
                <a:cs typeface="Big Caslon"/>
                <a:sym typeface="Big Caslon"/>
              </a:defRPr>
            </a:pPr>
          </a:p>
          <a:p>
            <a:pPr>
              <a:defRPr>
                <a:solidFill>
                  <a:srgbClr val="FF2600"/>
                </a:solidFill>
                <a:latin typeface="Big Caslon"/>
                <a:ea typeface="Big Caslon"/>
                <a:cs typeface="Big Caslon"/>
                <a:sym typeface="Big Caslon"/>
              </a:defRPr>
            </a:pPr>
            <a:r>
              <a:t>- Brian Christian, </a:t>
            </a:r>
            <a:r>
              <a:rPr u="sng">
                <a:hlinkClick r:id="rId5" invalidUrl="" action="" tgtFrame="" tooltip="" history="1" highlightClick="0" endSnd="0"/>
              </a:rPr>
              <a:t>The Most Human Human: What Talking with Computers Teaches Us About What It Means to Be Alive</a:t>
            </a:r>
          </a:p>
        </p:txBody>
      </p:sp>
      <p:sp>
        <p:nvSpPr>
          <p:cNvPr id="164" name="Shape 164"/>
          <p:cNvSpPr/>
          <p:nvPr/>
        </p:nvSpPr>
        <p:spPr>
          <a:xfrm>
            <a:off x="8375769" y="5737592"/>
            <a:ext cx="3110320" cy="63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600">
                <a:solidFill>
                  <a:srgbClr val="FF2600"/>
                </a:solidFill>
              </a:defRPr>
            </a:lvl1pPr>
          </a:lstStyle>
          <a:p>
            <a:pPr/>
            <a:r>
              <a:t>What’s Next ?</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Metropolitan">
  <a:themeElements>
    <a:clrScheme name="Metropolitan">
      <a:dk1>
        <a:srgbClr val="000000"/>
      </a:dk1>
      <a:lt1>
        <a:srgbClr val="FFFFFF"/>
      </a:lt1>
      <a:dk2>
        <a:srgbClr val="A7A7A7"/>
      </a:dk2>
      <a:lt2>
        <a:srgbClr val="535353"/>
      </a:lt2>
      <a:accent1>
        <a:srgbClr val="A6B727"/>
      </a:accent1>
      <a:accent2>
        <a:srgbClr val="F04304"/>
      </a:accent2>
      <a:accent3>
        <a:srgbClr val="EF8606"/>
      </a:accent3>
      <a:accent4>
        <a:srgbClr val="F2C100"/>
      </a:accent4>
      <a:accent5>
        <a:srgbClr val="A65001"/>
      </a:accent5>
      <a:accent6>
        <a:srgbClr val="BA9585"/>
      </a:accent6>
      <a:hlink>
        <a:srgbClr val="0000FF"/>
      </a:hlink>
      <a:folHlink>
        <a:srgbClr val="FF00FF"/>
      </a:folHlink>
    </a:clrScheme>
    <a:fontScheme name="Metropolitan">
      <a:majorFont>
        <a:latin typeface="Calibri"/>
        <a:ea typeface="Calibri"/>
        <a:cs typeface="Calibri"/>
      </a:majorFont>
      <a:minorFont>
        <a:latin typeface="Helvetica"/>
        <a:ea typeface="Helvetica"/>
        <a:cs typeface="Helvetica"/>
      </a:minorFont>
    </a:fontScheme>
    <a:fmtScheme name="Metropolit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etropolitan">
  <a:themeElements>
    <a:clrScheme name="Metropolitan">
      <a:dk1>
        <a:srgbClr val="000000"/>
      </a:dk1>
      <a:lt1>
        <a:srgbClr val="FFFFFF"/>
      </a:lt1>
      <a:dk2>
        <a:srgbClr val="A7A7A7"/>
      </a:dk2>
      <a:lt2>
        <a:srgbClr val="535353"/>
      </a:lt2>
      <a:accent1>
        <a:srgbClr val="A6B727"/>
      </a:accent1>
      <a:accent2>
        <a:srgbClr val="F04304"/>
      </a:accent2>
      <a:accent3>
        <a:srgbClr val="EF8606"/>
      </a:accent3>
      <a:accent4>
        <a:srgbClr val="F2C100"/>
      </a:accent4>
      <a:accent5>
        <a:srgbClr val="A65001"/>
      </a:accent5>
      <a:accent6>
        <a:srgbClr val="BA9585"/>
      </a:accent6>
      <a:hlink>
        <a:srgbClr val="0000FF"/>
      </a:hlink>
      <a:folHlink>
        <a:srgbClr val="FF00FF"/>
      </a:folHlink>
    </a:clrScheme>
    <a:fontScheme name="Metropolitan">
      <a:majorFont>
        <a:latin typeface="Calibri"/>
        <a:ea typeface="Calibri"/>
        <a:cs typeface="Calibri"/>
      </a:majorFont>
      <a:minorFont>
        <a:latin typeface="Helvetica"/>
        <a:ea typeface="Helvetica"/>
        <a:cs typeface="Helvetica"/>
      </a:minorFont>
    </a:fontScheme>
    <a:fmtScheme name="Metropolit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