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58" r:id="rId5"/>
    <p:sldId id="276" r:id="rId6"/>
    <p:sldId id="277" r:id="rId7"/>
    <p:sldId id="272" r:id="rId8"/>
    <p:sldId id="278" r:id="rId9"/>
    <p:sldId id="279" r:id="rId10"/>
    <p:sldId id="280" r:id="rId11"/>
    <p:sldId id="274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9242C-25F9-4F71-8A6A-91F0FF5CEED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CEBF5-3E31-465B-AC48-5ED7179C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8355"/>
            <a:ext cx="2057400" cy="54878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8355"/>
            <a:ext cx="6019800" cy="54878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2045D2-73A4-4A19-B118-459D53C6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1FBFD1-C2D6-4147-8648-CDA2E60C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1068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964"/>
            <a:ext cx="8229600" cy="4408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15BA500-228D-4DEB-843C-16065313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8789D8-C18F-4664-885C-33821E69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8FBFAE6-794F-4309-B216-99DCEE24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B68964-3894-4811-9F9E-94C56A31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282E2D2-6C2D-4833-BF62-7D9786A1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EBB1157-5120-47EE-A778-117B9B73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1068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358053-77F8-4305-B338-F3DD3BB8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F73B39C-9F1C-4FB4-A10F-7F10F741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DDF9AB-05CF-4E16-B45F-5A60EC53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7A8652-CFF5-4A86-B207-72D8E80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222"/>
            <a:ext cx="3008313" cy="8398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5223"/>
            <a:ext cx="5111750" cy="5530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E5C4303-A55B-4DD9-8A69-EDCFDAC1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DF8133F-C86D-4E38-825F-B5803841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8ACDEE-517E-472C-951A-CC2048F1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4DCF03A-E7BF-4067-8DDF-49774FDA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ISE 437 – Data Analytics for Industrial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2600"/>
            <a:ext cx="82296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8936" y="6356348"/>
            <a:ext cx="3766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ISE 437 – Data Analytics for Industrial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AE31B4-B04C-4F99-A935-D14A8B6F9A8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40657" y="6296206"/>
            <a:ext cx="700112" cy="4854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vergreenleaf.blogspot.com/2013/04/my-first-blog-award-liebster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989884"/>
            <a:ext cx="7772400" cy="14700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Introduction to Machine Learning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92445"/>
            <a:ext cx="6400800" cy="17526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Srinivasan Balan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ISE 437 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ea typeface="+mn-ea"/>
              </a:rPr>
              <a:t>Data Analytics for Industrial Engineering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b="1" dirty="0">
                <a:ea typeface="+mn-ea"/>
              </a:rPr>
              <a:t>Course instructor: Dr. Natalia Summerville</a:t>
            </a:r>
          </a:p>
        </p:txBody>
      </p:sp>
      <p:pic>
        <p:nvPicPr>
          <p:cNvPr id="3076" name="Picture 4" descr="Machine learning and its use in IoT | Enterprise IoT Insights">
            <a:extLst>
              <a:ext uri="{FF2B5EF4-FFF2-40B4-BE49-F238E27FC236}">
                <a16:creationId xmlns:a16="http://schemas.microsoft.com/office/drawing/2014/main" id="{A4FDFB63-57CE-4268-888D-B187156E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61" y="2489610"/>
            <a:ext cx="2949677" cy="20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77F0-7C1B-4CF5-91BD-6B769BF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7832-FF00-43FA-8930-0854CB4F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data into clusters provide information about the internal structure of the data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Data reduction</a:t>
            </a:r>
          </a:p>
          <a:p>
            <a:r>
              <a:rPr lang="en-US" dirty="0"/>
              <a:t>Similarity is a philosophical question</a:t>
            </a:r>
          </a:p>
          <a:p>
            <a:r>
              <a:rPr lang="en-US" dirty="0"/>
              <a:t>Use distance to measure the closeness</a:t>
            </a:r>
          </a:p>
          <a:p>
            <a:pPr lvl="1"/>
            <a:r>
              <a:rPr lang="en-US" dirty="0"/>
              <a:t>Euclidean, Manhattan, Hamming distance</a:t>
            </a:r>
          </a:p>
          <a:p>
            <a:pPr lvl="1"/>
            <a:r>
              <a:rPr lang="en-US" dirty="0"/>
              <a:t>Correlation coefficient ( r )</a:t>
            </a:r>
          </a:p>
          <a:p>
            <a:pPr lvl="1"/>
            <a:r>
              <a:rPr lang="en-US" dirty="0"/>
              <a:t>Should follow triangle inequality</a:t>
            </a:r>
          </a:p>
          <a:p>
            <a:r>
              <a:rPr lang="en-US" dirty="0"/>
              <a:t>Works on minimizing the sum of squared errors (SSE)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E6ACE-CBCD-49BC-9A81-9E6A045D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E64A-734E-4CD0-B7CB-C4FC63FF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11C4D-67B1-46EA-99A9-DC8D6CAC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  <a:endParaRPr lang="en-US" dirty="0"/>
          </a:p>
        </p:txBody>
      </p:sp>
      <p:pic>
        <p:nvPicPr>
          <p:cNvPr id="8" name="Picture 7" descr="A couple of people posing for the camera&#10;&#10;Description automatically generated">
            <a:extLst>
              <a:ext uri="{FF2B5EF4-FFF2-40B4-BE49-F238E27FC236}">
                <a16:creationId xmlns:a16="http://schemas.microsoft.com/office/drawing/2014/main" id="{F0CD5CBB-6368-4ED9-B7A2-B38E0944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836" y="2396240"/>
            <a:ext cx="2602156" cy="18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EDC4-FCE9-4A27-9C82-37838B51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80D8-6F8E-467F-897B-CBD47881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through all the four models with examples</a:t>
            </a:r>
          </a:p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We use Anaconda IDE for Python scripting</a:t>
            </a:r>
          </a:p>
          <a:p>
            <a:pPr lvl="1"/>
            <a:r>
              <a:rPr lang="en-US" dirty="0"/>
              <a:t>Jupyter notebook to code all the algorithms</a:t>
            </a:r>
          </a:p>
          <a:p>
            <a:pPr lvl="1"/>
            <a:r>
              <a:rPr lang="en-US" dirty="0"/>
              <a:t>Use of Spyder is also encouraged</a:t>
            </a:r>
          </a:p>
          <a:p>
            <a:pPr lvl="1"/>
            <a:r>
              <a:rPr lang="en-US" dirty="0"/>
              <a:t>Use packages as NumPy, Matplotlib, Pandas for data preparation</a:t>
            </a:r>
          </a:p>
          <a:p>
            <a:pPr lvl="1"/>
            <a:r>
              <a:rPr lang="en-US" dirty="0"/>
              <a:t>We use Scikit Learn toolbox for all ML techniques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54AD-E8C4-433B-8EC2-D94E4D85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C718C-CB9A-4A4C-BA82-1B72D5BA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996E1-6CE7-490C-95DF-CDA520F8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  <a:endParaRPr lang="en-US" dirty="0"/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F54248D8-93C6-4EEC-A600-ECA1FB8B2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38" y="673568"/>
            <a:ext cx="1150765" cy="61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A381-0CD6-4F2C-85A3-80F3210A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AD5C-C786-4504-9E55-584C4938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17/02/2019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4E24-7C25-4FBB-866C-76908535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0D47-06EB-46B5-B3FF-6D25C13B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841114-4588-40B9-9F79-2E5F81D5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and get acquainted</a:t>
            </a:r>
          </a:p>
          <a:p>
            <a:r>
              <a:rPr lang="en-US" dirty="0"/>
              <a:t>Python is handy and easy to implement</a:t>
            </a:r>
          </a:p>
          <a:p>
            <a:r>
              <a:rPr lang="en-US" dirty="0"/>
              <a:t>More models to come in future classes</a:t>
            </a:r>
          </a:p>
          <a:p>
            <a:r>
              <a:rPr lang="en-US" dirty="0"/>
              <a:t>More online videos, lectures and other applications</a:t>
            </a:r>
          </a:p>
          <a:p>
            <a:r>
              <a:rPr lang="en-US" dirty="0"/>
              <a:t>Other frameworks like Azure, TensorFlow and Keras will be helpful in Deep Learning, RL and other advanced algorithms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9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E97B6-3272-4179-9CD5-B2F0E3B3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57" y="4111996"/>
            <a:ext cx="7772400" cy="439520"/>
          </a:xfrm>
        </p:spPr>
        <p:txBody>
          <a:bodyPr/>
          <a:lstStyle/>
          <a:p>
            <a:pPr algn="ctr"/>
            <a:r>
              <a:rPr lang="en-US" b="1" dirty="0"/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D705E-F5A9-4F21-A1FA-940F6343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17/02/2019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95314-6748-4D68-9A98-16FCD69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1537-217D-4C77-BD37-64997E42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13EC32-C5DF-41AD-ADCC-204A365C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02123" y="622236"/>
            <a:ext cx="4517717" cy="3489760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B7FC6F06-68BC-4D39-BCA6-CA91AAC7CE51}"/>
              </a:ext>
            </a:extLst>
          </p:cNvPr>
          <p:cNvSpPr txBox="1">
            <a:spLocks/>
          </p:cNvSpPr>
          <p:nvPr/>
        </p:nvSpPr>
        <p:spPr bwMode="auto">
          <a:xfrm>
            <a:off x="1100051" y="4645152"/>
            <a:ext cx="67755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Please fill up the class evaluation for this session</a:t>
            </a:r>
          </a:p>
          <a:p>
            <a:pPr algn="ctr"/>
            <a:r>
              <a:rPr lang="en-US" dirty="0"/>
              <a:t>Queries can be posted to sbalan@ncsu.edu</a:t>
            </a:r>
          </a:p>
        </p:txBody>
      </p:sp>
    </p:spTree>
    <p:extLst>
      <p:ext uri="{BB962C8B-B14F-4D97-AF65-F5344CB8AC3E}">
        <p14:creationId xmlns:p14="http://schemas.microsoft.com/office/powerpoint/2010/main" val="14810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6296-3DD7-485A-9242-25C7D359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E8D3-D215-44A9-B11D-A4BAE319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374"/>
            <a:ext cx="8229600" cy="3751826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Different ML algorithms</a:t>
            </a:r>
          </a:p>
          <a:p>
            <a:r>
              <a:rPr lang="en-US" dirty="0"/>
              <a:t>Mathematical background</a:t>
            </a:r>
          </a:p>
          <a:p>
            <a:r>
              <a:rPr lang="en-US" dirty="0"/>
              <a:t>Model applications</a:t>
            </a:r>
          </a:p>
          <a:p>
            <a:r>
              <a:rPr lang="en-US" dirty="0"/>
              <a:t>Implementation using Scikit Learn packages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88C8-31C2-4C5D-9742-BBB2788E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A94A-ADC7-412D-A8BF-8DF93B5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C21B-4A43-4D89-AA31-F24FF735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8DF-FFCB-4E36-A99B-7D75EF50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92600"/>
            <a:ext cx="8229600" cy="106838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77E5A-C6DA-4050-9790-4C6BB87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979D-D78B-4951-8F45-7A5AA7C9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9AC28-341A-4240-9BF0-A08D31FA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  <a:endParaRPr lang="en-US" dirty="0"/>
          </a:p>
        </p:txBody>
      </p:sp>
      <p:pic>
        <p:nvPicPr>
          <p:cNvPr id="4098" name="Picture 2" descr="Image result for machine learning quotes">
            <a:extLst>
              <a:ext uri="{FF2B5EF4-FFF2-40B4-BE49-F238E27FC236}">
                <a16:creationId xmlns:a16="http://schemas.microsoft.com/office/drawing/2014/main" id="{18A82232-7A10-45BD-B3FE-7CA6B42C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6" y="694039"/>
            <a:ext cx="2727294" cy="9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machine learning quotes">
            <a:extLst>
              <a:ext uri="{FF2B5EF4-FFF2-40B4-BE49-F238E27FC236}">
                <a16:creationId xmlns:a16="http://schemas.microsoft.com/office/drawing/2014/main" id="{33CCA748-E55B-4B32-AC43-5FD6D2C5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45" y="657181"/>
            <a:ext cx="2130525" cy="11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machine learning quotes">
            <a:extLst>
              <a:ext uri="{FF2B5EF4-FFF2-40B4-BE49-F238E27FC236}">
                <a16:creationId xmlns:a16="http://schemas.microsoft.com/office/drawing/2014/main" id="{0D1CAFEC-7681-4A03-9162-D5F13D4F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79" y="5142219"/>
            <a:ext cx="2133600" cy="12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 result for machine learning quotes">
            <a:extLst>
              <a:ext uri="{FF2B5EF4-FFF2-40B4-BE49-F238E27FC236}">
                <a16:creationId xmlns:a16="http://schemas.microsoft.com/office/drawing/2014/main" id="{6D159811-7C9E-4661-97F8-316B58D7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84" y="4313712"/>
            <a:ext cx="2114771" cy="21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 result for machine learning quotes">
            <a:extLst>
              <a:ext uri="{FF2B5EF4-FFF2-40B4-BE49-F238E27FC236}">
                <a16:creationId xmlns:a16="http://schemas.microsoft.com/office/drawing/2014/main" id="{96A74441-07A2-4D08-AEFE-BF63F6B6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14" y="4695879"/>
            <a:ext cx="3201322" cy="15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Image result for machine learning quotes">
            <a:extLst>
              <a:ext uri="{FF2B5EF4-FFF2-40B4-BE49-F238E27FC236}">
                <a16:creationId xmlns:a16="http://schemas.microsoft.com/office/drawing/2014/main" id="{23B419A6-5346-4B6F-B87F-6E1823C5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02392"/>
            <a:ext cx="2590801" cy="1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Image result for machine learning quotes Andrew Ng">
            <a:extLst>
              <a:ext uri="{FF2B5EF4-FFF2-40B4-BE49-F238E27FC236}">
                <a16:creationId xmlns:a16="http://schemas.microsoft.com/office/drawing/2014/main" id="{180E5BA4-DD31-4EBA-9606-3296A329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69" y="3203267"/>
            <a:ext cx="2183220" cy="12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Image result for machine learning quotes Yoshua Bengio">
            <a:extLst>
              <a:ext uri="{FF2B5EF4-FFF2-40B4-BE49-F238E27FC236}">
                <a16:creationId xmlns:a16="http://schemas.microsoft.com/office/drawing/2014/main" id="{7FDB2BB5-2EAC-4AFE-98CA-FD72236F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08" y="1329482"/>
            <a:ext cx="2727294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Image result for Yoshua Bengio quotes">
            <a:extLst>
              <a:ext uri="{FF2B5EF4-FFF2-40B4-BE49-F238E27FC236}">
                <a16:creationId xmlns:a16="http://schemas.microsoft.com/office/drawing/2014/main" id="{03D9D6EA-489E-4295-A7E7-5A4FCC0E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76" y="2131209"/>
            <a:ext cx="2336461" cy="233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CCCB-AAA0-437C-8467-25B752EF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3114-A271-4C7C-8A0B-3CB5A976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17/02/2019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41AB-A185-4122-A4C4-BB82E7BE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E629-3B02-4F31-AF29-25F38177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805856-2388-481E-97C4-544C47BB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4084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Supervised Learning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r>
              <a:rPr lang="en-US" dirty="0">
                <a:solidFill>
                  <a:srgbClr val="002060"/>
                </a:solidFill>
              </a:rPr>
              <a:t>Unsupervised Learning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 Reduction</a:t>
            </a:r>
          </a:p>
          <a:p>
            <a:pPr lvl="1"/>
            <a:r>
              <a:rPr lang="en-US" dirty="0"/>
              <a:t>Association</a:t>
            </a:r>
          </a:p>
          <a:p>
            <a:r>
              <a:rPr lang="en-US" dirty="0">
                <a:solidFill>
                  <a:srgbClr val="002060"/>
                </a:solidFill>
              </a:rPr>
              <a:t>Reinforcement Learning</a:t>
            </a:r>
          </a:p>
          <a:p>
            <a:pPr lvl="1"/>
            <a:r>
              <a:rPr lang="en-US" dirty="0"/>
              <a:t>Algorithm learns to react to an environment</a:t>
            </a:r>
          </a:p>
        </p:txBody>
      </p:sp>
      <p:pic>
        <p:nvPicPr>
          <p:cNvPr id="2050" name="Picture 2" descr="A Simple Pattern Recognition Algorithm | Renaissance Universal">
            <a:extLst>
              <a:ext uri="{FF2B5EF4-FFF2-40B4-BE49-F238E27FC236}">
                <a16:creationId xmlns:a16="http://schemas.microsoft.com/office/drawing/2014/main" id="{143E6E35-455B-447D-A9F5-4BAC0D5E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30" y="2134470"/>
            <a:ext cx="3497695" cy="186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9247-A7BD-449E-8C00-1336C6BA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1" y="300686"/>
            <a:ext cx="8229600" cy="1068387"/>
          </a:xfrm>
        </p:spPr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F150-D369-4CDB-B99C-30571B44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09" y="1658610"/>
            <a:ext cx="4114800" cy="440819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Supervised Learning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i="1" u="sng" dirty="0"/>
              <a:t>Decision Tree</a:t>
            </a:r>
          </a:p>
          <a:p>
            <a:pPr lvl="2"/>
            <a:r>
              <a:rPr lang="en-US" i="1" u="sng" dirty="0"/>
              <a:t>Random Forest</a:t>
            </a:r>
          </a:p>
          <a:p>
            <a:pPr lvl="2"/>
            <a:r>
              <a:rPr lang="en-US" dirty="0"/>
              <a:t>Logistic Regression</a:t>
            </a:r>
          </a:p>
          <a:p>
            <a:pPr lvl="2"/>
            <a:r>
              <a:rPr lang="en-US" dirty="0"/>
              <a:t>SVM</a:t>
            </a:r>
          </a:p>
          <a:p>
            <a:pPr lvl="2"/>
            <a:r>
              <a:rPr lang="en-US" dirty="0"/>
              <a:t>Neural Networks</a:t>
            </a:r>
          </a:p>
          <a:p>
            <a:pPr lvl="2"/>
            <a:r>
              <a:rPr lang="en-US" dirty="0"/>
              <a:t>Naïve Bayes</a:t>
            </a:r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i="1" u="sng" dirty="0"/>
              <a:t>Linear Regression</a:t>
            </a:r>
          </a:p>
          <a:p>
            <a:pPr lvl="2"/>
            <a:r>
              <a:rPr lang="en-US" dirty="0"/>
              <a:t>Lasso</a:t>
            </a:r>
          </a:p>
          <a:p>
            <a:pPr lvl="2"/>
            <a:r>
              <a:rPr lang="en-US" dirty="0"/>
              <a:t>Ridge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FC9DD-125B-477A-AC52-06DF0EE4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28ED4-05D1-4484-AEA2-6B962BDF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EF4CA-ADA0-4DFE-AAE6-9F469C17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500FD4-33D3-490A-A3E8-95A7062A46B8}"/>
              </a:ext>
            </a:extLst>
          </p:cNvPr>
          <p:cNvSpPr txBox="1">
            <a:spLocks/>
          </p:cNvSpPr>
          <p:nvPr/>
        </p:nvSpPr>
        <p:spPr bwMode="auto">
          <a:xfrm>
            <a:off x="4571999" y="4659025"/>
            <a:ext cx="4114800" cy="210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Reinforcement Learning</a:t>
            </a:r>
          </a:p>
          <a:p>
            <a:pPr lvl="2"/>
            <a:r>
              <a:rPr lang="en-US" dirty="0"/>
              <a:t>Q-Learning</a:t>
            </a:r>
          </a:p>
          <a:p>
            <a:pPr lvl="2"/>
            <a:r>
              <a:rPr lang="en-US" dirty="0"/>
              <a:t>Temporal Difference Learning</a:t>
            </a:r>
          </a:p>
          <a:p>
            <a:pPr lvl="2"/>
            <a:r>
              <a:rPr lang="en-US" dirty="0"/>
              <a:t>SARSA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ACB16A-1D68-4730-892F-F153DC2845AB}"/>
              </a:ext>
            </a:extLst>
          </p:cNvPr>
          <p:cNvSpPr txBox="1">
            <a:spLocks/>
          </p:cNvSpPr>
          <p:nvPr/>
        </p:nvSpPr>
        <p:spPr bwMode="auto">
          <a:xfrm>
            <a:off x="4483510" y="1145583"/>
            <a:ext cx="4522838" cy="325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Unsupervised Learning</a:t>
            </a:r>
          </a:p>
          <a:p>
            <a:pPr lvl="1"/>
            <a:r>
              <a:rPr lang="en-US" dirty="0"/>
              <a:t>Clustering</a:t>
            </a:r>
          </a:p>
          <a:p>
            <a:pPr lvl="2"/>
            <a:r>
              <a:rPr lang="en-US" i="1" u="sng" dirty="0"/>
              <a:t>K-means clustering</a:t>
            </a:r>
          </a:p>
          <a:p>
            <a:pPr lvl="2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Association</a:t>
            </a:r>
          </a:p>
          <a:p>
            <a:pPr lvl="2"/>
            <a:r>
              <a:rPr lang="en-US" dirty="0"/>
              <a:t>Apriori algorithm</a:t>
            </a:r>
          </a:p>
          <a:p>
            <a:pPr lvl="2"/>
            <a:r>
              <a:rPr lang="en-US" dirty="0"/>
              <a:t>Hash Tree table</a:t>
            </a:r>
          </a:p>
          <a:p>
            <a:pPr lvl="2"/>
            <a:r>
              <a:rPr lang="en-US" dirty="0"/>
              <a:t>Frequent Itemset generation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B4FE-C257-4C4C-9EC6-D90B9160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0EFCC-BFBC-420A-BF32-8CF4043F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8E27-5902-4794-B600-84FB7D6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AAF57-96A8-4793-9A23-A1DB4D95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  <a:endParaRPr lang="en-US" dirty="0"/>
          </a:p>
        </p:txBody>
      </p:sp>
      <p:pic>
        <p:nvPicPr>
          <p:cNvPr id="1026" name="Picture 2" descr="Machine Learning has transformed many aspects of our ...">
            <a:extLst>
              <a:ext uri="{FF2B5EF4-FFF2-40B4-BE49-F238E27FC236}">
                <a16:creationId xmlns:a16="http://schemas.microsoft.com/office/drawing/2014/main" id="{A0D9A7C8-D31B-4948-A5E4-04D6D759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4" y="1562100"/>
            <a:ext cx="86582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11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3654-A547-45DE-99F6-75C88776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D4A7-7F9B-416A-A95A-400008B3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the relationship between independent and dependent variables.</a:t>
            </a:r>
          </a:p>
          <a:p>
            <a:pPr marL="457200" lvl="1" indent="0" algn="ctr">
              <a:buNone/>
            </a:pPr>
            <a:r>
              <a:rPr lang="en-US" dirty="0"/>
              <a:t>Y = β0 + β1x</a:t>
            </a:r>
          </a:p>
          <a:p>
            <a:r>
              <a:rPr lang="en-US" dirty="0">
                <a:solidFill>
                  <a:srgbClr val="002060"/>
                </a:solidFill>
              </a:rPr>
              <a:t>Examples: </a:t>
            </a:r>
          </a:p>
          <a:p>
            <a:pPr lvl="1"/>
            <a:r>
              <a:rPr lang="en-US" dirty="0"/>
              <a:t>Rainfall and Crop yield</a:t>
            </a:r>
          </a:p>
          <a:p>
            <a:pPr lvl="1"/>
            <a:r>
              <a:rPr lang="en-US" dirty="0"/>
              <a:t>R&amp;D expenses and Profit on new products</a:t>
            </a:r>
          </a:p>
          <a:p>
            <a:r>
              <a:rPr lang="en-US" dirty="0"/>
              <a:t>Works on minimizing the sum of squares of errors</a:t>
            </a:r>
          </a:p>
          <a:p>
            <a:r>
              <a:rPr lang="en-US" dirty="0"/>
              <a:t>Uses gradient descent to minimize the errors (SSE)</a:t>
            </a:r>
          </a:p>
          <a:p>
            <a:r>
              <a:rPr lang="en-US" dirty="0"/>
              <a:t>Modeled as both simple and multiple linear regression</a:t>
            </a:r>
          </a:p>
          <a:p>
            <a:r>
              <a:rPr lang="en-US" dirty="0"/>
              <a:t>Variants such as Lasso, Ridge, Splines are special types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BB1E-9D2A-4477-9FA4-7EC65EAB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17/02/2019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902E-9A7E-45DF-81CA-6905B90C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8936" y="6356348"/>
            <a:ext cx="3766127" cy="365125"/>
          </a:xfrm>
        </p:spPr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638BF-B2CE-4BB2-B888-5B4F57B0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BCD8E-B70F-4771-991A-72A19EE5E677}"/>
              </a:ext>
            </a:extLst>
          </p:cNvPr>
          <p:cNvSpPr/>
          <p:nvPr/>
        </p:nvSpPr>
        <p:spPr>
          <a:xfrm>
            <a:off x="3785419" y="2556387"/>
            <a:ext cx="1936955" cy="3651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Image result for Linear Regression">
            <a:extLst>
              <a:ext uri="{FF2B5EF4-FFF2-40B4-BE49-F238E27FC236}">
                <a16:creationId xmlns:a16="http://schemas.microsoft.com/office/drawing/2014/main" id="{4533C33B-15C5-4CA7-8B0D-E3FF88913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76" y="2097161"/>
            <a:ext cx="2349724" cy="18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58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683D-563E-4988-8174-895D0014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1B8CC-0BF5-443C-A00F-43280BC9C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2660"/>
                <a:ext cx="8229600" cy="4840153"/>
              </a:xfrm>
            </p:spPr>
            <p:txBody>
              <a:bodyPr/>
              <a:lstStyle/>
              <a:p>
                <a:r>
                  <a:rPr lang="en-US" dirty="0"/>
                  <a:t>Basic classifier algorithm to categorize attributes</a:t>
                </a:r>
              </a:p>
              <a:p>
                <a:r>
                  <a:rPr lang="en-US" dirty="0"/>
                  <a:t>Types of algorithms proposed</a:t>
                </a:r>
              </a:p>
              <a:p>
                <a:pPr lvl="1"/>
                <a:r>
                  <a:rPr lang="en-US" dirty="0"/>
                  <a:t>Hunt’s algorithm</a:t>
                </a:r>
              </a:p>
              <a:p>
                <a:pPr lvl="1"/>
                <a:r>
                  <a:rPr lang="en-US" u="sng" dirty="0"/>
                  <a:t>ID3</a:t>
                </a:r>
              </a:p>
              <a:p>
                <a:pPr lvl="1"/>
                <a:r>
                  <a:rPr lang="en-US" dirty="0"/>
                  <a:t>CART, SLIQ, SPRINT</a:t>
                </a:r>
              </a:p>
              <a:p>
                <a:r>
                  <a:rPr lang="en-US" dirty="0"/>
                  <a:t>In this class, we will study about ID 3 proposed by Quinlan 1976</a:t>
                </a:r>
              </a:p>
              <a:p>
                <a:r>
                  <a:rPr lang="en-US" dirty="0"/>
                  <a:t>It uses Entropy and Information Gain as the criteria to find the attribute root</a:t>
                </a:r>
              </a:p>
              <a:p>
                <a:pPr marL="0" indent="0" algn="ctr">
                  <a:buNone/>
                </a:pPr>
                <a:r>
                  <a:rPr lang="en-US" dirty="0"/>
                  <a:t>Entropy H(S)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ym typeface="Symbol" panose="05050102010706020507" pitchFamily="18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IG = H(S) – H(S/A)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1B8CC-0BF5-443C-A00F-43280BC9C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2660"/>
                <a:ext cx="8229600" cy="4840153"/>
              </a:xfrm>
              <a:blipFill>
                <a:blip r:embed="rId2"/>
                <a:stretch>
                  <a:fillRect l="-963" t="-882" b="-6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488F7-41F6-4CBF-8A0C-EFF17219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D1D5-8649-4420-8820-EACAF103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C01E0-D13C-49C8-A6DD-B9E6D676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AB1C3-7679-4932-8B46-527AAC7C38F4}"/>
              </a:ext>
            </a:extLst>
          </p:cNvPr>
          <p:cNvSpPr/>
          <p:nvPr/>
        </p:nvSpPr>
        <p:spPr>
          <a:xfrm>
            <a:off x="2123768" y="5270090"/>
            <a:ext cx="5014451" cy="8554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single tree">
            <a:extLst>
              <a:ext uri="{FF2B5EF4-FFF2-40B4-BE49-F238E27FC236}">
                <a16:creationId xmlns:a16="http://schemas.microsoft.com/office/drawing/2014/main" id="{AF44DB35-B58E-4B34-A4AD-10F1936B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19" y="1976284"/>
            <a:ext cx="1721372" cy="15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F1C7-CF65-4395-A0EE-D9EB936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4939-40EF-4895-8D55-23FECE5D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15008"/>
            <a:ext cx="8229600" cy="4181391"/>
          </a:xfrm>
        </p:spPr>
        <p:txBody>
          <a:bodyPr/>
          <a:lstStyle/>
          <a:p>
            <a:r>
              <a:rPr lang="en-US" dirty="0"/>
              <a:t>Made up of many decision trees</a:t>
            </a:r>
          </a:p>
          <a:p>
            <a:r>
              <a:rPr lang="en-US" dirty="0">
                <a:solidFill>
                  <a:srgbClr val="002060"/>
                </a:solidFill>
              </a:rPr>
              <a:t>Two key concepts</a:t>
            </a:r>
          </a:p>
          <a:p>
            <a:pPr lvl="1"/>
            <a:r>
              <a:rPr lang="en-US" dirty="0"/>
              <a:t>Random sampling of training data points when building trees</a:t>
            </a:r>
          </a:p>
          <a:p>
            <a:pPr lvl="1"/>
            <a:r>
              <a:rPr lang="en-US" dirty="0"/>
              <a:t>Random subsets of features considered when splitting nodes</a:t>
            </a:r>
          </a:p>
          <a:p>
            <a:r>
              <a:rPr lang="en-US" dirty="0"/>
              <a:t>Samples are drawn with replacement known as bootstrapping (bagging)</a:t>
            </a:r>
          </a:p>
          <a:p>
            <a:r>
              <a:rPr lang="en-US" dirty="0"/>
              <a:t>Subset of all features are considered for splitting the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DD29F-F539-4B8C-AF58-7B05FDDF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1C870-8BE4-4340-8E3F-554DCA44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17/02/2019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1897A-ACA0-4759-80FD-B9D56941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ISE 437 – Data Analytics for Industrial Engineering</a:t>
            </a:r>
            <a:endParaRPr lang="en-US" dirty="0"/>
          </a:p>
        </p:txBody>
      </p:sp>
      <p:pic>
        <p:nvPicPr>
          <p:cNvPr id="2052" name="Picture 4" descr="Image result for Random Forest">
            <a:extLst>
              <a:ext uri="{FF2B5EF4-FFF2-40B4-BE49-F238E27FC236}">
                <a16:creationId xmlns:a16="http://schemas.microsoft.com/office/drawing/2014/main" id="{C9381F9C-351A-4FEC-B3DD-CC2D76CE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2" y="89812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343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center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ncstate-ppt-template-horiz-center-logo</Template>
  <TotalTime>1266</TotalTime>
  <Words>593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NCStateU-horizontal-center-logo</vt:lpstr>
      <vt:lpstr>Introduction to Machine Learning Algorithms</vt:lpstr>
      <vt:lpstr>Agenda</vt:lpstr>
      <vt:lpstr>Introduction</vt:lpstr>
      <vt:lpstr>Motivation</vt:lpstr>
      <vt:lpstr>Machine Learning Algorithms</vt:lpstr>
      <vt:lpstr>How it works</vt:lpstr>
      <vt:lpstr>Linear Regression</vt:lpstr>
      <vt:lpstr>Decision Tree</vt:lpstr>
      <vt:lpstr>Random Forest</vt:lpstr>
      <vt:lpstr>K-means Clustering</vt:lpstr>
      <vt:lpstr>Model applications</vt:lpstr>
      <vt:lpstr>Summary</vt:lpstr>
      <vt:lpstr>PowerPoint Presentation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</dc:creator>
  <cp:lastModifiedBy>Srini</cp:lastModifiedBy>
  <cp:revision>71</cp:revision>
  <dcterms:created xsi:type="dcterms:W3CDTF">2019-11-29T16:22:50Z</dcterms:created>
  <dcterms:modified xsi:type="dcterms:W3CDTF">2020-02-17T17:57:19Z</dcterms:modified>
</cp:coreProperties>
</file>