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81" r:id="rId2"/>
    <p:sldId id="382" r:id="rId3"/>
    <p:sldId id="383" r:id="rId4"/>
    <p:sldId id="400" r:id="rId5"/>
    <p:sldId id="401" r:id="rId6"/>
    <p:sldId id="391" r:id="rId7"/>
    <p:sldId id="385" r:id="rId8"/>
    <p:sldId id="402" r:id="rId9"/>
    <p:sldId id="404" r:id="rId10"/>
    <p:sldId id="403" r:id="rId11"/>
    <p:sldId id="399" r:id="rId12"/>
  </p:sldIdLst>
  <p:sldSz cx="12192000" cy="6858000"/>
  <p:notesSz cx="7102475" cy="8972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35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501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092" y="0"/>
            <a:ext cx="3077739" cy="450186"/>
          </a:xfrm>
          <a:prstGeom prst="rect">
            <a:avLst/>
          </a:prstGeom>
        </p:spPr>
        <p:txBody>
          <a:bodyPr vert="horz" lIns="91440" tIns="45720" rIns="91440" bIns="45720" rtlCol="0"/>
          <a:lstStyle>
            <a:lvl1pPr algn="r">
              <a:defRPr sz="1200"/>
            </a:lvl1pPr>
          </a:lstStyle>
          <a:p>
            <a:fld id="{8634D6DA-17AE-4009-BCEB-33EAFFB3358C}" type="datetimeFigureOut">
              <a:rPr lang="en-US" smtClean="0"/>
              <a:t>7/4/2022</a:t>
            </a:fld>
            <a:endParaRPr lang="en-US"/>
          </a:p>
        </p:txBody>
      </p:sp>
      <p:sp>
        <p:nvSpPr>
          <p:cNvPr id="4" name="Slide Image Placeholder 3"/>
          <p:cNvSpPr>
            <a:spLocks noGrp="1" noRot="1" noChangeAspect="1"/>
          </p:cNvSpPr>
          <p:nvPr>
            <p:ph type="sldImg" idx="2"/>
          </p:nvPr>
        </p:nvSpPr>
        <p:spPr>
          <a:xfrm>
            <a:off x="860425" y="1122363"/>
            <a:ext cx="5381625" cy="30273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248" y="4318039"/>
            <a:ext cx="5681980" cy="353294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22366"/>
            <a:ext cx="3077739" cy="4501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522366"/>
            <a:ext cx="3077739" cy="450185"/>
          </a:xfrm>
          <a:prstGeom prst="rect">
            <a:avLst/>
          </a:prstGeom>
        </p:spPr>
        <p:txBody>
          <a:bodyPr vert="horz" lIns="91440" tIns="45720" rIns="91440" bIns="45720" rtlCol="0" anchor="b"/>
          <a:lstStyle>
            <a:lvl1pPr algn="r">
              <a:defRPr sz="1200"/>
            </a:lvl1pPr>
          </a:lstStyle>
          <a:p>
            <a:fld id="{1D230D65-9EA7-4AAC-9D6A-4DD94828BE70}" type="slidenum">
              <a:rPr lang="en-US" smtClean="0"/>
              <a:t>‹#›</a:t>
            </a:fld>
            <a:endParaRPr lang="en-US"/>
          </a:p>
        </p:txBody>
      </p:sp>
    </p:spTree>
    <p:extLst>
      <p:ext uri="{BB962C8B-B14F-4D97-AF65-F5344CB8AC3E}">
        <p14:creationId xmlns:p14="http://schemas.microsoft.com/office/powerpoint/2010/main" val="2968446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755A00F-2A9E-F441-B5E1-49C22BA762B0}" type="datetimeFigureOut">
              <a:rPr lang="en-US" smtClean="0"/>
              <a:pPr/>
              <a:t>7/4/2022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F57CD89-757B-0440-8DF1-F633E9098789}"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32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5A00F-2A9E-F441-B5E1-49C22BA762B0}" type="datetimeFigureOut">
              <a:rPr lang="en-US" smtClean="0">
                <a:solidFill>
                  <a:srgbClr val="1CADE4"/>
                </a:solidFill>
              </a:rPr>
              <a:pPr/>
              <a:t>7/4/2022</a:t>
            </a:fld>
            <a:endParaRPr lang="en-US">
              <a:solidFill>
                <a:srgbClr val="1CADE4"/>
              </a:solidFill>
            </a:endParaRPr>
          </a:p>
        </p:txBody>
      </p:sp>
      <p:sp>
        <p:nvSpPr>
          <p:cNvPr id="5" name="Footer Placeholder 4"/>
          <p:cNvSpPr>
            <a:spLocks noGrp="1"/>
          </p:cNvSpPr>
          <p:nvPr>
            <p:ph type="ftr" sz="quarter" idx="11"/>
          </p:nvPr>
        </p:nvSpPr>
        <p:spPr/>
        <p:txBody>
          <a:bodyPr/>
          <a:lstStyle/>
          <a:p>
            <a:endParaRPr lang="en-US">
              <a:solidFill>
                <a:srgbClr val="1CADE4"/>
              </a:solidFill>
            </a:endParaRPr>
          </a:p>
        </p:txBody>
      </p:sp>
      <p:sp>
        <p:nvSpPr>
          <p:cNvPr id="6" name="Slide Number Placeholder 5"/>
          <p:cNvSpPr>
            <a:spLocks noGrp="1"/>
          </p:cNvSpPr>
          <p:nvPr>
            <p:ph type="sldNum" sz="quarter" idx="12"/>
          </p:nvPr>
        </p:nvSpPr>
        <p:spPr/>
        <p:txBody>
          <a:bodyPr/>
          <a:lstStyle/>
          <a:p>
            <a:fld id="{6F57CD89-757B-0440-8DF1-F633E9098789}" type="slidenum">
              <a:rPr lang="en-US" smtClean="0">
                <a:solidFill>
                  <a:srgbClr val="1CADE4"/>
                </a:solidFill>
              </a:rPr>
              <a:pPr/>
              <a:t>‹#›</a:t>
            </a:fld>
            <a:endParaRPr lang="en-US">
              <a:solidFill>
                <a:srgbClr val="1CADE4"/>
              </a:solidFill>
            </a:endParaRPr>
          </a:p>
        </p:txBody>
      </p:sp>
    </p:spTree>
    <p:extLst>
      <p:ext uri="{BB962C8B-B14F-4D97-AF65-F5344CB8AC3E}">
        <p14:creationId xmlns:p14="http://schemas.microsoft.com/office/powerpoint/2010/main" val="384286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5A00F-2A9E-F441-B5E1-49C22BA762B0}" type="datetimeFigureOut">
              <a:rPr lang="en-US" smtClean="0">
                <a:solidFill>
                  <a:srgbClr val="1CADE4"/>
                </a:solidFill>
              </a:rPr>
              <a:pPr/>
              <a:t>7/4/2022</a:t>
            </a:fld>
            <a:endParaRPr lang="en-US">
              <a:solidFill>
                <a:srgbClr val="1CADE4"/>
              </a:solidFill>
            </a:endParaRPr>
          </a:p>
        </p:txBody>
      </p:sp>
      <p:sp>
        <p:nvSpPr>
          <p:cNvPr id="5" name="Footer Placeholder 4"/>
          <p:cNvSpPr>
            <a:spLocks noGrp="1"/>
          </p:cNvSpPr>
          <p:nvPr>
            <p:ph type="ftr" sz="quarter" idx="11"/>
          </p:nvPr>
        </p:nvSpPr>
        <p:spPr/>
        <p:txBody>
          <a:bodyPr/>
          <a:lstStyle/>
          <a:p>
            <a:endParaRPr lang="en-US">
              <a:solidFill>
                <a:srgbClr val="1CADE4"/>
              </a:solidFill>
            </a:endParaRPr>
          </a:p>
        </p:txBody>
      </p:sp>
      <p:sp>
        <p:nvSpPr>
          <p:cNvPr id="6" name="Slide Number Placeholder 5"/>
          <p:cNvSpPr>
            <a:spLocks noGrp="1"/>
          </p:cNvSpPr>
          <p:nvPr>
            <p:ph type="sldNum" sz="quarter" idx="12"/>
          </p:nvPr>
        </p:nvSpPr>
        <p:spPr/>
        <p:txBody>
          <a:bodyPr/>
          <a:lstStyle/>
          <a:p>
            <a:fld id="{6F57CD89-757B-0440-8DF1-F633E9098789}" type="slidenum">
              <a:rPr lang="en-US" smtClean="0">
                <a:solidFill>
                  <a:srgbClr val="1CADE4"/>
                </a:solidFill>
              </a:rPr>
              <a:pPr/>
              <a:t>‹#›</a:t>
            </a:fld>
            <a:endParaRPr lang="en-US">
              <a:solidFill>
                <a:srgbClr val="1CADE4"/>
              </a:solidFill>
            </a:endParaRPr>
          </a:p>
        </p:txBody>
      </p:sp>
    </p:spTree>
    <p:extLst>
      <p:ext uri="{BB962C8B-B14F-4D97-AF65-F5344CB8AC3E}">
        <p14:creationId xmlns:p14="http://schemas.microsoft.com/office/powerpoint/2010/main" val="301714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5A00F-2A9E-F441-B5E1-49C22BA762B0}" type="datetimeFigureOut">
              <a:rPr lang="en-US" smtClean="0">
                <a:solidFill>
                  <a:srgbClr val="1CADE4"/>
                </a:solidFill>
              </a:rPr>
              <a:pPr/>
              <a:t>7/4/2022</a:t>
            </a:fld>
            <a:endParaRPr lang="en-US">
              <a:solidFill>
                <a:srgbClr val="1CADE4"/>
              </a:solidFill>
            </a:endParaRPr>
          </a:p>
        </p:txBody>
      </p:sp>
      <p:sp>
        <p:nvSpPr>
          <p:cNvPr id="5" name="Footer Placeholder 4"/>
          <p:cNvSpPr>
            <a:spLocks noGrp="1"/>
          </p:cNvSpPr>
          <p:nvPr>
            <p:ph type="ftr" sz="quarter" idx="11"/>
          </p:nvPr>
        </p:nvSpPr>
        <p:spPr/>
        <p:txBody>
          <a:bodyPr/>
          <a:lstStyle/>
          <a:p>
            <a:endParaRPr lang="en-US">
              <a:solidFill>
                <a:srgbClr val="1CADE4"/>
              </a:solidFill>
            </a:endParaRPr>
          </a:p>
        </p:txBody>
      </p:sp>
      <p:sp>
        <p:nvSpPr>
          <p:cNvPr id="6" name="Slide Number Placeholder 5"/>
          <p:cNvSpPr>
            <a:spLocks noGrp="1"/>
          </p:cNvSpPr>
          <p:nvPr>
            <p:ph type="sldNum" sz="quarter" idx="12"/>
          </p:nvPr>
        </p:nvSpPr>
        <p:spPr/>
        <p:txBody>
          <a:bodyPr/>
          <a:lstStyle/>
          <a:p>
            <a:fld id="{6F57CD89-757B-0440-8DF1-F633E9098789}" type="slidenum">
              <a:rPr lang="en-US" smtClean="0">
                <a:solidFill>
                  <a:srgbClr val="1CADE4"/>
                </a:solidFill>
              </a:rPr>
              <a:pPr/>
              <a:t>‹#›</a:t>
            </a:fld>
            <a:endParaRPr lang="en-US">
              <a:solidFill>
                <a:srgbClr val="1CADE4"/>
              </a:solidFill>
            </a:endParaRPr>
          </a:p>
        </p:txBody>
      </p:sp>
    </p:spTree>
    <p:extLst>
      <p:ext uri="{BB962C8B-B14F-4D97-AF65-F5344CB8AC3E}">
        <p14:creationId xmlns:p14="http://schemas.microsoft.com/office/powerpoint/2010/main" val="13678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5A00F-2A9E-F441-B5E1-49C22BA762B0}" type="datetimeFigureOut">
              <a:rPr lang="en-US" smtClean="0">
                <a:solidFill>
                  <a:srgbClr val="1CADE4"/>
                </a:solidFill>
              </a:rPr>
              <a:pPr/>
              <a:t>7/4/2022</a:t>
            </a:fld>
            <a:endParaRPr lang="en-US">
              <a:solidFill>
                <a:srgbClr val="1CADE4"/>
              </a:solidFill>
            </a:endParaRPr>
          </a:p>
        </p:txBody>
      </p:sp>
      <p:sp>
        <p:nvSpPr>
          <p:cNvPr id="5" name="Footer Placeholder 4"/>
          <p:cNvSpPr>
            <a:spLocks noGrp="1"/>
          </p:cNvSpPr>
          <p:nvPr>
            <p:ph type="ftr" sz="quarter" idx="11"/>
          </p:nvPr>
        </p:nvSpPr>
        <p:spPr/>
        <p:txBody>
          <a:bodyPr/>
          <a:lstStyle/>
          <a:p>
            <a:endParaRPr lang="en-US">
              <a:solidFill>
                <a:srgbClr val="1CADE4"/>
              </a:solidFill>
            </a:endParaRPr>
          </a:p>
        </p:txBody>
      </p:sp>
      <p:sp>
        <p:nvSpPr>
          <p:cNvPr id="6" name="Slide Number Placeholder 5"/>
          <p:cNvSpPr>
            <a:spLocks noGrp="1"/>
          </p:cNvSpPr>
          <p:nvPr>
            <p:ph type="sldNum" sz="quarter" idx="12"/>
          </p:nvPr>
        </p:nvSpPr>
        <p:spPr/>
        <p:txBody>
          <a:bodyPr/>
          <a:lstStyle/>
          <a:p>
            <a:fld id="{6F57CD89-757B-0440-8DF1-F633E9098789}" type="slidenum">
              <a:rPr lang="en-US" smtClean="0">
                <a:solidFill>
                  <a:srgbClr val="1CADE4"/>
                </a:solidFill>
              </a:rPr>
              <a:pPr/>
              <a:t>‹#›</a:t>
            </a:fld>
            <a:endParaRPr lang="en-US">
              <a:solidFill>
                <a:srgbClr val="1CADE4"/>
              </a:solidFill>
            </a:endParaRP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2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5A00F-2A9E-F441-B5E1-49C22BA762B0}" type="datetimeFigureOut">
              <a:rPr lang="en-US" smtClean="0">
                <a:solidFill>
                  <a:srgbClr val="1CADE4"/>
                </a:solidFill>
              </a:rPr>
              <a:pPr/>
              <a:t>7/4/2022</a:t>
            </a:fld>
            <a:endParaRPr lang="en-US">
              <a:solidFill>
                <a:srgbClr val="1CADE4"/>
              </a:solidFill>
            </a:endParaRPr>
          </a:p>
        </p:txBody>
      </p:sp>
      <p:sp>
        <p:nvSpPr>
          <p:cNvPr id="6" name="Footer Placeholder 5"/>
          <p:cNvSpPr>
            <a:spLocks noGrp="1"/>
          </p:cNvSpPr>
          <p:nvPr>
            <p:ph type="ftr" sz="quarter" idx="11"/>
          </p:nvPr>
        </p:nvSpPr>
        <p:spPr/>
        <p:txBody>
          <a:bodyPr/>
          <a:lstStyle/>
          <a:p>
            <a:endParaRPr lang="en-US">
              <a:solidFill>
                <a:srgbClr val="1CADE4"/>
              </a:solidFill>
            </a:endParaRPr>
          </a:p>
        </p:txBody>
      </p:sp>
      <p:sp>
        <p:nvSpPr>
          <p:cNvPr id="7" name="Slide Number Placeholder 6"/>
          <p:cNvSpPr>
            <a:spLocks noGrp="1"/>
          </p:cNvSpPr>
          <p:nvPr>
            <p:ph type="sldNum" sz="quarter" idx="12"/>
          </p:nvPr>
        </p:nvSpPr>
        <p:spPr/>
        <p:txBody>
          <a:bodyPr/>
          <a:lstStyle/>
          <a:p>
            <a:fld id="{6F57CD89-757B-0440-8DF1-F633E9098789}" type="slidenum">
              <a:rPr lang="en-US" smtClean="0">
                <a:solidFill>
                  <a:srgbClr val="1CADE4"/>
                </a:solidFill>
              </a:rPr>
              <a:pPr/>
              <a:t>‹#›</a:t>
            </a:fld>
            <a:endParaRPr lang="en-US">
              <a:solidFill>
                <a:srgbClr val="1CADE4"/>
              </a:solidFill>
            </a:endParaRPr>
          </a:p>
        </p:txBody>
      </p:sp>
    </p:spTree>
    <p:extLst>
      <p:ext uri="{BB962C8B-B14F-4D97-AF65-F5344CB8AC3E}">
        <p14:creationId xmlns:p14="http://schemas.microsoft.com/office/powerpoint/2010/main" val="389013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5A00F-2A9E-F441-B5E1-49C22BA762B0}" type="datetimeFigureOut">
              <a:rPr lang="en-US" smtClean="0">
                <a:solidFill>
                  <a:srgbClr val="1CADE4"/>
                </a:solidFill>
              </a:rPr>
              <a:pPr/>
              <a:t>7/4/2022</a:t>
            </a:fld>
            <a:endParaRPr lang="en-US">
              <a:solidFill>
                <a:srgbClr val="1CADE4"/>
              </a:solidFill>
            </a:endParaRPr>
          </a:p>
        </p:txBody>
      </p:sp>
      <p:sp>
        <p:nvSpPr>
          <p:cNvPr id="8" name="Footer Placeholder 7"/>
          <p:cNvSpPr>
            <a:spLocks noGrp="1"/>
          </p:cNvSpPr>
          <p:nvPr>
            <p:ph type="ftr" sz="quarter" idx="11"/>
          </p:nvPr>
        </p:nvSpPr>
        <p:spPr/>
        <p:txBody>
          <a:bodyPr/>
          <a:lstStyle/>
          <a:p>
            <a:endParaRPr lang="en-US">
              <a:solidFill>
                <a:srgbClr val="1CADE4"/>
              </a:solidFill>
            </a:endParaRPr>
          </a:p>
        </p:txBody>
      </p:sp>
      <p:sp>
        <p:nvSpPr>
          <p:cNvPr id="9" name="Slide Number Placeholder 8"/>
          <p:cNvSpPr>
            <a:spLocks noGrp="1"/>
          </p:cNvSpPr>
          <p:nvPr>
            <p:ph type="sldNum" sz="quarter" idx="12"/>
          </p:nvPr>
        </p:nvSpPr>
        <p:spPr/>
        <p:txBody>
          <a:bodyPr/>
          <a:lstStyle/>
          <a:p>
            <a:fld id="{6F57CD89-757B-0440-8DF1-F633E9098789}" type="slidenum">
              <a:rPr lang="en-US" smtClean="0">
                <a:solidFill>
                  <a:srgbClr val="1CADE4"/>
                </a:solidFill>
              </a:rPr>
              <a:pPr/>
              <a:t>‹#›</a:t>
            </a:fld>
            <a:endParaRPr lang="en-US">
              <a:solidFill>
                <a:srgbClr val="1CADE4"/>
              </a:solidFill>
            </a:endParaRPr>
          </a:p>
        </p:txBody>
      </p:sp>
    </p:spTree>
    <p:extLst>
      <p:ext uri="{BB962C8B-B14F-4D97-AF65-F5344CB8AC3E}">
        <p14:creationId xmlns:p14="http://schemas.microsoft.com/office/powerpoint/2010/main" val="350377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5A00F-2A9E-F441-B5E1-49C22BA762B0}" type="datetimeFigureOut">
              <a:rPr lang="en-US" smtClean="0">
                <a:solidFill>
                  <a:srgbClr val="1CADE4"/>
                </a:solidFill>
              </a:rPr>
              <a:pPr/>
              <a:t>7/4/2022</a:t>
            </a:fld>
            <a:endParaRPr lang="en-US">
              <a:solidFill>
                <a:srgbClr val="1CADE4"/>
              </a:solidFill>
            </a:endParaRPr>
          </a:p>
        </p:txBody>
      </p:sp>
      <p:sp>
        <p:nvSpPr>
          <p:cNvPr id="4" name="Footer Placeholder 3"/>
          <p:cNvSpPr>
            <a:spLocks noGrp="1"/>
          </p:cNvSpPr>
          <p:nvPr>
            <p:ph type="ftr" sz="quarter" idx="11"/>
          </p:nvPr>
        </p:nvSpPr>
        <p:spPr/>
        <p:txBody>
          <a:bodyPr/>
          <a:lstStyle/>
          <a:p>
            <a:endParaRPr lang="en-US">
              <a:solidFill>
                <a:srgbClr val="1CADE4"/>
              </a:solidFill>
            </a:endParaRPr>
          </a:p>
        </p:txBody>
      </p:sp>
      <p:sp>
        <p:nvSpPr>
          <p:cNvPr id="5" name="Slide Number Placeholder 4"/>
          <p:cNvSpPr>
            <a:spLocks noGrp="1"/>
          </p:cNvSpPr>
          <p:nvPr>
            <p:ph type="sldNum" sz="quarter" idx="12"/>
          </p:nvPr>
        </p:nvSpPr>
        <p:spPr/>
        <p:txBody>
          <a:bodyPr/>
          <a:lstStyle/>
          <a:p>
            <a:fld id="{6F57CD89-757B-0440-8DF1-F633E9098789}" type="slidenum">
              <a:rPr lang="en-US" smtClean="0">
                <a:solidFill>
                  <a:srgbClr val="1CADE4"/>
                </a:solidFill>
              </a:rPr>
              <a:pPr/>
              <a:t>‹#›</a:t>
            </a:fld>
            <a:endParaRPr lang="en-US">
              <a:solidFill>
                <a:srgbClr val="1CADE4"/>
              </a:solidFill>
            </a:endParaRPr>
          </a:p>
        </p:txBody>
      </p:sp>
    </p:spTree>
    <p:extLst>
      <p:ext uri="{BB962C8B-B14F-4D97-AF65-F5344CB8AC3E}">
        <p14:creationId xmlns:p14="http://schemas.microsoft.com/office/powerpoint/2010/main" val="100760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5A00F-2A9E-F441-B5E1-49C22BA762B0}" type="datetimeFigureOut">
              <a:rPr lang="en-US" smtClean="0">
                <a:solidFill>
                  <a:srgbClr val="1CADE4"/>
                </a:solidFill>
              </a:rPr>
              <a:pPr/>
              <a:t>7/4/2022</a:t>
            </a:fld>
            <a:endParaRPr lang="en-US">
              <a:solidFill>
                <a:srgbClr val="1CADE4"/>
              </a:solidFill>
            </a:endParaRPr>
          </a:p>
        </p:txBody>
      </p:sp>
      <p:sp>
        <p:nvSpPr>
          <p:cNvPr id="3" name="Footer Placeholder 2"/>
          <p:cNvSpPr>
            <a:spLocks noGrp="1"/>
          </p:cNvSpPr>
          <p:nvPr>
            <p:ph type="ftr" sz="quarter" idx="11"/>
          </p:nvPr>
        </p:nvSpPr>
        <p:spPr/>
        <p:txBody>
          <a:bodyPr/>
          <a:lstStyle/>
          <a:p>
            <a:endParaRPr lang="en-US">
              <a:solidFill>
                <a:srgbClr val="1CADE4"/>
              </a:solidFill>
            </a:endParaRPr>
          </a:p>
        </p:txBody>
      </p:sp>
      <p:sp>
        <p:nvSpPr>
          <p:cNvPr id="4" name="Slide Number Placeholder 3"/>
          <p:cNvSpPr>
            <a:spLocks noGrp="1"/>
          </p:cNvSpPr>
          <p:nvPr>
            <p:ph type="sldNum" sz="quarter" idx="12"/>
          </p:nvPr>
        </p:nvSpPr>
        <p:spPr/>
        <p:txBody>
          <a:bodyPr/>
          <a:lstStyle/>
          <a:p>
            <a:fld id="{6F57CD89-757B-0440-8DF1-F633E9098789}" type="slidenum">
              <a:rPr lang="en-US" smtClean="0">
                <a:solidFill>
                  <a:srgbClr val="1CADE4"/>
                </a:solidFill>
              </a:rPr>
              <a:pPr/>
              <a:t>‹#›</a:t>
            </a:fld>
            <a:endParaRPr lang="en-US">
              <a:solidFill>
                <a:srgbClr val="1CADE4"/>
              </a:solidFill>
            </a:endParaRPr>
          </a:p>
        </p:txBody>
      </p:sp>
    </p:spTree>
    <p:extLst>
      <p:ext uri="{BB962C8B-B14F-4D97-AF65-F5344CB8AC3E}">
        <p14:creationId xmlns:p14="http://schemas.microsoft.com/office/powerpoint/2010/main" val="371775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5A00F-2A9E-F441-B5E1-49C22BA762B0}" type="datetimeFigureOut">
              <a:rPr lang="en-US" smtClean="0">
                <a:solidFill>
                  <a:srgbClr val="1CADE4"/>
                </a:solidFill>
              </a:rPr>
              <a:pPr/>
              <a:t>7/4/2022</a:t>
            </a:fld>
            <a:endParaRPr lang="en-US">
              <a:solidFill>
                <a:srgbClr val="1CADE4"/>
              </a:solidFill>
            </a:endParaRPr>
          </a:p>
        </p:txBody>
      </p:sp>
      <p:sp>
        <p:nvSpPr>
          <p:cNvPr id="6" name="Footer Placeholder 5"/>
          <p:cNvSpPr>
            <a:spLocks noGrp="1"/>
          </p:cNvSpPr>
          <p:nvPr>
            <p:ph type="ftr" sz="quarter" idx="11"/>
          </p:nvPr>
        </p:nvSpPr>
        <p:spPr/>
        <p:txBody>
          <a:bodyPr/>
          <a:lstStyle/>
          <a:p>
            <a:endParaRPr lang="en-US">
              <a:solidFill>
                <a:srgbClr val="1CADE4"/>
              </a:solidFill>
            </a:endParaRPr>
          </a:p>
        </p:txBody>
      </p:sp>
      <p:sp>
        <p:nvSpPr>
          <p:cNvPr id="7" name="Slide Number Placeholder 6"/>
          <p:cNvSpPr>
            <a:spLocks noGrp="1"/>
          </p:cNvSpPr>
          <p:nvPr>
            <p:ph type="sldNum" sz="quarter" idx="12"/>
          </p:nvPr>
        </p:nvSpPr>
        <p:spPr/>
        <p:txBody>
          <a:bodyPr/>
          <a:lstStyle/>
          <a:p>
            <a:fld id="{6F57CD89-757B-0440-8DF1-F633E9098789}" type="slidenum">
              <a:rPr lang="en-US" smtClean="0">
                <a:solidFill>
                  <a:srgbClr val="1CADE4"/>
                </a:solidFill>
              </a:rPr>
              <a:pPr/>
              <a:t>‹#›</a:t>
            </a:fld>
            <a:endParaRPr lang="en-US">
              <a:solidFill>
                <a:srgbClr val="1CADE4"/>
              </a:solidFill>
            </a:endParaRPr>
          </a:p>
        </p:txBody>
      </p:sp>
    </p:spTree>
    <p:extLst>
      <p:ext uri="{BB962C8B-B14F-4D97-AF65-F5344CB8AC3E}">
        <p14:creationId xmlns:p14="http://schemas.microsoft.com/office/powerpoint/2010/main" val="198511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5A00F-2A9E-F441-B5E1-49C22BA762B0}" type="datetimeFigureOut">
              <a:rPr lang="en-US" smtClean="0">
                <a:solidFill>
                  <a:srgbClr val="1CADE4"/>
                </a:solidFill>
              </a:rPr>
              <a:pPr/>
              <a:t>7/4/2022</a:t>
            </a:fld>
            <a:endParaRPr lang="en-US">
              <a:solidFill>
                <a:srgbClr val="1CADE4"/>
              </a:solidFill>
            </a:endParaRPr>
          </a:p>
        </p:txBody>
      </p:sp>
      <p:sp>
        <p:nvSpPr>
          <p:cNvPr id="6" name="Footer Placeholder 5"/>
          <p:cNvSpPr>
            <a:spLocks noGrp="1"/>
          </p:cNvSpPr>
          <p:nvPr>
            <p:ph type="ftr" sz="quarter" idx="11"/>
          </p:nvPr>
        </p:nvSpPr>
        <p:spPr/>
        <p:txBody>
          <a:bodyPr/>
          <a:lstStyle/>
          <a:p>
            <a:endParaRPr lang="en-US">
              <a:solidFill>
                <a:srgbClr val="1CADE4"/>
              </a:solidFill>
            </a:endParaRPr>
          </a:p>
        </p:txBody>
      </p:sp>
      <p:sp>
        <p:nvSpPr>
          <p:cNvPr id="7" name="Slide Number Placeholder 6"/>
          <p:cNvSpPr>
            <a:spLocks noGrp="1"/>
          </p:cNvSpPr>
          <p:nvPr>
            <p:ph type="sldNum" sz="quarter" idx="12"/>
          </p:nvPr>
        </p:nvSpPr>
        <p:spPr/>
        <p:txBody>
          <a:bodyPr/>
          <a:lstStyle/>
          <a:p>
            <a:fld id="{6F57CD89-757B-0440-8DF1-F633E9098789}" type="slidenum">
              <a:rPr lang="en-US" smtClean="0">
                <a:solidFill>
                  <a:srgbClr val="1CADE4"/>
                </a:solidFill>
              </a:rPr>
              <a:pPr/>
              <a:t>‹#›</a:t>
            </a:fld>
            <a:endParaRPr lang="en-US">
              <a:solidFill>
                <a:srgbClr val="1CADE4"/>
              </a:solidFill>
            </a:endParaRPr>
          </a:p>
        </p:txBody>
      </p:sp>
    </p:spTree>
    <p:extLst>
      <p:ext uri="{BB962C8B-B14F-4D97-AF65-F5344CB8AC3E}">
        <p14:creationId xmlns:p14="http://schemas.microsoft.com/office/powerpoint/2010/main" val="296334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755A00F-2A9E-F441-B5E1-49C22BA762B0}" type="datetimeFigureOut">
              <a:rPr lang="en-US" smtClean="0">
                <a:solidFill>
                  <a:srgbClr val="1CADE4"/>
                </a:solidFill>
              </a:rPr>
              <a:pPr/>
              <a:t>7/4/2022</a:t>
            </a:fld>
            <a:endParaRPr lang="en-US">
              <a:solidFill>
                <a:srgbClr val="1CADE4"/>
              </a:solidFill>
            </a:endParaRP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solidFill>
                <a:srgbClr val="1CADE4"/>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F57CD89-757B-0440-8DF1-F633E9098789}" type="slidenum">
              <a:rPr lang="en-US" smtClean="0">
                <a:solidFill>
                  <a:srgbClr val="1CADE4"/>
                </a:solidFill>
              </a:rPr>
              <a:pPr/>
              <a:t>‹#›</a:t>
            </a:fld>
            <a:endParaRPr lang="en-US">
              <a:solidFill>
                <a:srgbClr val="1CADE4"/>
              </a:solidFill>
            </a:endParaRPr>
          </a:p>
        </p:txBody>
      </p:sp>
    </p:spTree>
    <p:extLst>
      <p:ext uri="{BB962C8B-B14F-4D97-AF65-F5344CB8AC3E}">
        <p14:creationId xmlns:p14="http://schemas.microsoft.com/office/powerpoint/2010/main" val="2547980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4436" y="391886"/>
            <a:ext cx="2796707" cy="4354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hape 84"/>
          <p:cNvSpPr txBox="1">
            <a:spLocks/>
          </p:cNvSpPr>
          <p:nvPr/>
        </p:nvSpPr>
        <p:spPr>
          <a:xfrm>
            <a:off x="463005" y="2036019"/>
            <a:ext cx="11452330" cy="519599"/>
          </a:xfrm>
          <a:prstGeom prst="rect">
            <a:avLst/>
          </a:prstGeom>
        </p:spPr>
        <p:txBody>
          <a:bodyPr lIns="91425" tIns="91425" rIns="91425" bIns="91425" anchor="t" anchorCtr="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0" indent="-228600">
              <a:spcBef>
                <a:spcPts val="0"/>
              </a:spcBef>
              <a:buFont typeface="Wingdings" panose="05000000000000000000" pitchFamily="2" charset="2"/>
              <a:buChar char="Ø"/>
            </a:pPr>
            <a:endParaRPr lang="en" sz="2000" dirty="0">
              <a:solidFill>
                <a:srgbClr val="00B0F0"/>
              </a:solidFill>
            </a:endParaRPr>
          </a:p>
        </p:txBody>
      </p:sp>
      <p:sp>
        <p:nvSpPr>
          <p:cNvPr id="12" name="TextBox 11">
            <a:extLst>
              <a:ext uri="{FF2B5EF4-FFF2-40B4-BE49-F238E27FC236}">
                <a16:creationId xmlns:a16="http://schemas.microsoft.com/office/drawing/2014/main" id="{0F4EF179-078E-415C-85FD-4E9474ED96A1}"/>
              </a:ext>
            </a:extLst>
          </p:cNvPr>
          <p:cNvSpPr txBox="1"/>
          <p:nvPr/>
        </p:nvSpPr>
        <p:spPr>
          <a:xfrm>
            <a:off x="1047750" y="2333069"/>
            <a:ext cx="9658350" cy="1446550"/>
          </a:xfrm>
          <a:prstGeom prst="rect">
            <a:avLst/>
          </a:prstGeom>
          <a:noFill/>
        </p:spPr>
        <p:txBody>
          <a:bodyPr wrap="square">
            <a:spAutoFit/>
          </a:bodyPr>
          <a:lstStyle/>
          <a:p>
            <a:r>
              <a:rPr lang="en-US" sz="4400" dirty="0"/>
              <a:t> </a:t>
            </a:r>
            <a:r>
              <a:rPr lang="en-US" sz="4400" b="1" i="0" dirty="0">
                <a:solidFill>
                  <a:srgbClr val="24292F"/>
                </a:solidFill>
                <a:effectLst/>
                <a:latin typeface="-apple-system"/>
              </a:rPr>
              <a:t>SecretLab Data Engineering Case Study</a:t>
            </a:r>
          </a:p>
          <a:p>
            <a:endParaRPr lang="en-US" sz="4400" dirty="0"/>
          </a:p>
        </p:txBody>
      </p:sp>
      <p:sp>
        <p:nvSpPr>
          <p:cNvPr id="15" name="TextBox 14">
            <a:extLst>
              <a:ext uri="{FF2B5EF4-FFF2-40B4-BE49-F238E27FC236}">
                <a16:creationId xmlns:a16="http://schemas.microsoft.com/office/drawing/2014/main" id="{01291513-EFE7-4968-BC4D-E8F367F8F282}"/>
              </a:ext>
            </a:extLst>
          </p:cNvPr>
          <p:cNvSpPr txBox="1"/>
          <p:nvPr/>
        </p:nvSpPr>
        <p:spPr>
          <a:xfrm>
            <a:off x="7791450" y="5711309"/>
            <a:ext cx="6096000" cy="523220"/>
          </a:xfrm>
          <a:prstGeom prst="rect">
            <a:avLst/>
          </a:prstGeom>
          <a:noFill/>
        </p:spPr>
        <p:txBody>
          <a:bodyPr wrap="square">
            <a:spAutoFit/>
          </a:bodyPr>
          <a:lstStyle/>
          <a:p>
            <a:r>
              <a:rPr lang="en-US" sz="2800" dirty="0" err="1"/>
              <a:t>Balasubramani</a:t>
            </a:r>
            <a:r>
              <a:rPr lang="en-US" sz="2800" dirty="0"/>
              <a:t> </a:t>
            </a:r>
            <a:r>
              <a:rPr lang="en-US" sz="2800" dirty="0" err="1"/>
              <a:t>Soundaraj</a:t>
            </a:r>
            <a:endParaRPr lang="en-US" sz="2800" dirty="0"/>
          </a:p>
        </p:txBody>
      </p:sp>
    </p:spTree>
    <p:extLst>
      <p:ext uri="{BB962C8B-B14F-4D97-AF65-F5344CB8AC3E}">
        <p14:creationId xmlns:p14="http://schemas.microsoft.com/office/powerpoint/2010/main" val="100987038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407F9F-842B-6CC7-8004-0A5E0418CE0B}"/>
              </a:ext>
            </a:extLst>
          </p:cNvPr>
          <p:cNvSpPr txBox="1"/>
          <p:nvPr/>
        </p:nvSpPr>
        <p:spPr>
          <a:xfrm>
            <a:off x="666749" y="904874"/>
            <a:ext cx="2085975" cy="371475"/>
          </a:xfrm>
          <a:prstGeom prst="rect">
            <a:avLst/>
          </a:prstGeom>
          <a:noFill/>
        </p:spPr>
        <p:txBody>
          <a:bodyPr wrap="square" rtlCol="0">
            <a:spAutoFit/>
          </a:bodyPr>
          <a:lstStyle/>
          <a:p>
            <a:r>
              <a:rPr lang="en-US" dirty="0"/>
              <a:t>Sample Result</a:t>
            </a:r>
          </a:p>
        </p:txBody>
      </p:sp>
      <p:pic>
        <p:nvPicPr>
          <p:cNvPr id="3" name="Picture 2" descr="Table&#10;&#10;Description automatically generated">
            <a:extLst>
              <a:ext uri="{FF2B5EF4-FFF2-40B4-BE49-F238E27FC236}">
                <a16:creationId xmlns:a16="http://schemas.microsoft.com/office/drawing/2014/main" id="{A8A430F0-1EC4-0839-563F-61B61638C98E}"/>
              </a:ext>
            </a:extLst>
          </p:cNvPr>
          <p:cNvPicPr>
            <a:picLocks noChangeAspect="1"/>
          </p:cNvPicPr>
          <p:nvPr/>
        </p:nvPicPr>
        <p:blipFill>
          <a:blip r:embed="rId2"/>
          <a:stretch>
            <a:fillRect/>
          </a:stretch>
        </p:blipFill>
        <p:spPr>
          <a:xfrm>
            <a:off x="920750" y="2171700"/>
            <a:ext cx="4813300" cy="2324100"/>
          </a:xfrm>
          <a:prstGeom prst="rect">
            <a:avLst/>
          </a:prstGeom>
        </p:spPr>
      </p:pic>
      <p:sp>
        <p:nvSpPr>
          <p:cNvPr id="5" name="TextBox 4">
            <a:extLst>
              <a:ext uri="{FF2B5EF4-FFF2-40B4-BE49-F238E27FC236}">
                <a16:creationId xmlns:a16="http://schemas.microsoft.com/office/drawing/2014/main" id="{BEE17BE1-F4C7-A0E1-005B-FDAEB4FDC6D5}"/>
              </a:ext>
            </a:extLst>
          </p:cNvPr>
          <p:cNvSpPr txBox="1"/>
          <p:nvPr/>
        </p:nvSpPr>
        <p:spPr>
          <a:xfrm>
            <a:off x="739775" y="1430118"/>
            <a:ext cx="7575550" cy="369332"/>
          </a:xfrm>
          <a:prstGeom prst="rect">
            <a:avLst/>
          </a:prstGeom>
          <a:noFill/>
        </p:spPr>
        <p:txBody>
          <a:bodyPr wrap="square">
            <a:spAutoFit/>
          </a:bodyPr>
          <a:lstStyle/>
          <a:p>
            <a:r>
              <a:rPr lang="en-US" sz="1800" dirty="0">
                <a:solidFill>
                  <a:srgbClr val="24292F"/>
                </a:solidFill>
                <a:effectLst/>
                <a:latin typeface="Segoe UI" panose="020B0502040204020203" pitchFamily="34" charset="0"/>
                <a:ea typeface="Calibri" panose="020F0502020204030204" pitchFamily="34" charset="0"/>
              </a:rPr>
              <a:t>shows products that have sold for more than 30 days in the last 60 days</a:t>
            </a:r>
            <a:endParaRPr lang="en-US" dirty="0"/>
          </a:p>
        </p:txBody>
      </p:sp>
    </p:spTree>
    <p:extLst>
      <p:ext uri="{BB962C8B-B14F-4D97-AF65-F5344CB8AC3E}">
        <p14:creationId xmlns:p14="http://schemas.microsoft.com/office/powerpoint/2010/main" val="87760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E7C63-54E4-4376-A940-D06E6E04BFF8}"/>
              </a:ext>
            </a:extLst>
          </p:cNvPr>
          <p:cNvSpPr txBox="1"/>
          <p:nvPr/>
        </p:nvSpPr>
        <p:spPr>
          <a:xfrm>
            <a:off x="4924425" y="2494032"/>
            <a:ext cx="9410700" cy="1323439"/>
          </a:xfrm>
          <a:prstGeom prst="rect">
            <a:avLst/>
          </a:prstGeom>
          <a:noFill/>
        </p:spPr>
        <p:txBody>
          <a:bodyPr wrap="square">
            <a:spAutoFit/>
          </a:bodyPr>
          <a:lstStyle/>
          <a:p>
            <a:r>
              <a:rPr lang="en-US" sz="4000" b="1" dirty="0">
                <a:solidFill>
                  <a:schemeClr val="accent2">
                    <a:lumMod val="75000"/>
                  </a:schemeClr>
                </a:solidFill>
              </a:rPr>
              <a:t>   Q&amp;A </a:t>
            </a:r>
          </a:p>
          <a:p>
            <a:r>
              <a:rPr lang="en-US" sz="4000" b="1" dirty="0">
                <a:solidFill>
                  <a:schemeClr val="accent2">
                    <a:lumMod val="75000"/>
                  </a:schemeClr>
                </a:solidFill>
              </a:rPr>
              <a:t>Thanks</a:t>
            </a:r>
          </a:p>
        </p:txBody>
      </p:sp>
    </p:spTree>
    <p:extLst>
      <p:ext uri="{BB962C8B-B14F-4D97-AF65-F5344CB8AC3E}">
        <p14:creationId xmlns:p14="http://schemas.microsoft.com/office/powerpoint/2010/main" val="311363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DD112E-02EC-4051-BD65-0A2BA2F741E8}"/>
              </a:ext>
            </a:extLst>
          </p:cNvPr>
          <p:cNvSpPr txBox="1"/>
          <p:nvPr/>
        </p:nvSpPr>
        <p:spPr>
          <a:xfrm>
            <a:off x="1390650" y="1035903"/>
            <a:ext cx="6096000" cy="769441"/>
          </a:xfrm>
          <a:prstGeom prst="rect">
            <a:avLst/>
          </a:prstGeom>
          <a:noFill/>
        </p:spPr>
        <p:txBody>
          <a:bodyPr wrap="square">
            <a:spAutoFit/>
          </a:bodyPr>
          <a:lstStyle/>
          <a:p>
            <a:r>
              <a:rPr lang="en-US" sz="4400" b="1" dirty="0">
                <a:solidFill>
                  <a:srgbClr val="0070C0"/>
                </a:solidFill>
              </a:rPr>
              <a:t>Agenda</a:t>
            </a:r>
          </a:p>
        </p:txBody>
      </p:sp>
      <p:sp>
        <p:nvSpPr>
          <p:cNvPr id="5" name="TextBox 4">
            <a:extLst>
              <a:ext uri="{FF2B5EF4-FFF2-40B4-BE49-F238E27FC236}">
                <a16:creationId xmlns:a16="http://schemas.microsoft.com/office/drawing/2014/main" id="{37A30730-7646-447B-9167-3A041B31DEC6}"/>
              </a:ext>
            </a:extLst>
          </p:cNvPr>
          <p:cNvSpPr txBox="1"/>
          <p:nvPr/>
        </p:nvSpPr>
        <p:spPr>
          <a:xfrm>
            <a:off x="1390649" y="2243435"/>
            <a:ext cx="8658225" cy="2677656"/>
          </a:xfrm>
          <a:prstGeom prst="rect">
            <a:avLst/>
          </a:prstGeom>
          <a:noFill/>
        </p:spPr>
        <p:txBody>
          <a:bodyPr wrap="square">
            <a:spAutoFit/>
          </a:bodyPr>
          <a:lstStyle/>
          <a:p>
            <a:r>
              <a:rPr lang="en-US" sz="2800" dirty="0">
                <a:solidFill>
                  <a:schemeClr val="accent2"/>
                </a:solidFill>
              </a:rPr>
              <a:t>1) </a:t>
            </a:r>
            <a:r>
              <a:rPr lang="en-US" sz="2800" b="1" i="0" dirty="0">
                <a:solidFill>
                  <a:srgbClr val="24292F"/>
                </a:solidFill>
                <a:effectLst/>
                <a:latin typeface="-apple-system"/>
              </a:rPr>
              <a:t>Data Modelling</a:t>
            </a:r>
          </a:p>
          <a:p>
            <a:r>
              <a:rPr lang="en-US" sz="2800" dirty="0">
                <a:solidFill>
                  <a:schemeClr val="accent2"/>
                </a:solidFill>
              </a:rPr>
              <a:t>2) </a:t>
            </a:r>
            <a:r>
              <a:rPr lang="en-US" sz="2800" b="1" i="0" dirty="0">
                <a:solidFill>
                  <a:srgbClr val="24292F"/>
                </a:solidFill>
                <a:effectLst/>
                <a:latin typeface="-apple-system"/>
              </a:rPr>
              <a:t>Data Pipelining</a:t>
            </a:r>
          </a:p>
          <a:p>
            <a:pPr algn="l"/>
            <a:r>
              <a:rPr lang="en-GB" sz="2800" dirty="0">
                <a:solidFill>
                  <a:schemeClr val="accent2"/>
                </a:solidFill>
              </a:rPr>
              <a:t>3)</a:t>
            </a:r>
            <a:r>
              <a:rPr lang="en-US" sz="2800" dirty="0">
                <a:solidFill>
                  <a:schemeClr val="accent2"/>
                </a:solidFill>
              </a:rPr>
              <a:t> </a:t>
            </a:r>
            <a:r>
              <a:rPr lang="en-US" sz="2800" b="1" i="0" dirty="0">
                <a:solidFill>
                  <a:srgbClr val="24292F"/>
                </a:solidFill>
                <a:effectLst/>
                <a:latin typeface="-apple-system"/>
              </a:rPr>
              <a:t>Analytical SQL</a:t>
            </a:r>
          </a:p>
          <a:p>
            <a:pPr algn="l"/>
            <a:endParaRPr lang="en-US" sz="2800" b="1" i="0" dirty="0">
              <a:solidFill>
                <a:srgbClr val="24292F"/>
              </a:solidFill>
              <a:effectLst/>
              <a:latin typeface="-apple-system"/>
            </a:endParaRPr>
          </a:p>
          <a:p>
            <a:endParaRPr lang="en-GB" sz="2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2800" dirty="0"/>
          </a:p>
        </p:txBody>
      </p:sp>
    </p:spTree>
    <p:extLst>
      <p:ext uri="{BB962C8B-B14F-4D97-AF65-F5344CB8AC3E}">
        <p14:creationId xmlns:p14="http://schemas.microsoft.com/office/powerpoint/2010/main" val="186923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BE0CBFA6-A990-6A13-A6E8-4C2E0DD0D7E2}"/>
              </a:ext>
            </a:extLst>
          </p:cNvPr>
          <p:cNvGraphicFramePr>
            <a:graphicFrameLocks noGrp="1"/>
          </p:cNvGraphicFramePr>
          <p:nvPr>
            <p:extLst>
              <p:ext uri="{D42A27DB-BD31-4B8C-83A1-F6EECF244321}">
                <p14:modId xmlns:p14="http://schemas.microsoft.com/office/powerpoint/2010/main" val="210823190"/>
              </p:ext>
            </p:extLst>
          </p:nvPr>
        </p:nvGraphicFramePr>
        <p:xfrm>
          <a:off x="3467099" y="1184275"/>
          <a:ext cx="1762125" cy="1324610"/>
        </p:xfrm>
        <a:graphic>
          <a:graphicData uri="http://schemas.openxmlformats.org/drawingml/2006/table">
            <a:tbl>
              <a:tblPr>
                <a:tableStyleId>{5C22544A-7EE6-4342-B048-85BDC9FD1C3A}</a:tableStyleId>
              </a:tblPr>
              <a:tblGrid>
                <a:gridCol w="1762125">
                  <a:extLst>
                    <a:ext uri="{9D8B030D-6E8A-4147-A177-3AD203B41FA5}">
                      <a16:colId xmlns:a16="http://schemas.microsoft.com/office/drawing/2014/main" val="3829023661"/>
                    </a:ext>
                  </a:extLst>
                </a:gridCol>
              </a:tblGrid>
              <a:tr h="184150">
                <a:tc>
                  <a:txBody>
                    <a:bodyPr/>
                    <a:lstStyle/>
                    <a:p>
                      <a:pPr algn="l" fontAlgn="b"/>
                      <a:r>
                        <a:rPr lang="en-US" sz="1200" u="none" strike="noStrike" dirty="0" err="1">
                          <a:effectLst/>
                          <a:highlight>
                            <a:srgbClr val="00FFFF"/>
                          </a:highlight>
                        </a:rPr>
                        <a:t>order_items</a:t>
                      </a:r>
                      <a:r>
                        <a:rPr lang="en-US" sz="1200" u="none" strike="noStrike" dirty="0">
                          <a:effectLst/>
                          <a:highlight>
                            <a:srgbClr val="00FFFF"/>
                          </a:highlight>
                        </a:rPr>
                        <a:t> </a:t>
                      </a:r>
                      <a:endParaRPr lang="en-US" sz="1200" b="0" i="0" u="none" strike="noStrike" dirty="0">
                        <a:solidFill>
                          <a:srgbClr val="000000"/>
                        </a:solidFill>
                        <a:effectLst/>
                        <a:highlight>
                          <a:srgbClr val="00FFFF"/>
                        </a:highlight>
                        <a:latin typeface="Consolas" panose="020B0609020204030204" pitchFamily="49" charset="0"/>
                      </a:endParaRPr>
                    </a:p>
                  </a:txBody>
                  <a:tcPr marL="6350" marR="6350" marT="6350" marB="0" anchor="b"/>
                </a:tc>
                <a:extLst>
                  <a:ext uri="{0D108BD9-81ED-4DB2-BD59-A6C34878D82A}">
                    <a16:rowId xmlns:a16="http://schemas.microsoft.com/office/drawing/2014/main" val="2956649237"/>
                  </a:ext>
                </a:extLst>
              </a:tr>
              <a:tr h="184150">
                <a:tc>
                  <a:txBody>
                    <a:bodyPr/>
                    <a:lstStyle/>
                    <a:p>
                      <a:pPr algn="l" fontAlgn="b"/>
                      <a:r>
                        <a:rPr lang="en-US" sz="1200" u="none" strike="noStrike">
                          <a:effectLst/>
                        </a:rPr>
                        <a:t>order_item_id </a:t>
                      </a:r>
                      <a:endParaRPr lang="en-US" sz="1200" b="1" i="0" u="none" strike="noStrike">
                        <a:solidFill>
                          <a:srgbClr val="FFC000"/>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696121136"/>
                  </a:ext>
                </a:extLst>
              </a:tr>
              <a:tr h="184150">
                <a:tc>
                  <a:txBody>
                    <a:bodyPr/>
                    <a:lstStyle/>
                    <a:p>
                      <a:pPr algn="l" fontAlgn="b"/>
                      <a:r>
                        <a:rPr lang="en-US" sz="1200" u="none" strike="noStrike" dirty="0" err="1">
                          <a:effectLst/>
                        </a:rPr>
                        <a:t>order_item_order_id</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783812893"/>
                  </a:ext>
                </a:extLst>
              </a:tr>
              <a:tr h="184150">
                <a:tc>
                  <a:txBody>
                    <a:bodyPr/>
                    <a:lstStyle/>
                    <a:p>
                      <a:pPr algn="l" fontAlgn="b"/>
                      <a:r>
                        <a:rPr lang="en-US" sz="1200" u="none" strike="noStrike" dirty="0" err="1">
                          <a:effectLst/>
                        </a:rPr>
                        <a:t>order_item_product_id</a:t>
                      </a:r>
                      <a:r>
                        <a:rPr lang="en-US" sz="1200" u="none" strike="noStrike" dirty="0">
                          <a:effectLst/>
                        </a:rPr>
                        <a:t> </a:t>
                      </a:r>
                      <a:endParaRPr lang="en-US" sz="1200" b="1" i="0" u="none" strike="noStrike" dirty="0">
                        <a:solidFill>
                          <a:srgbClr val="00B0F0"/>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2113578349"/>
                  </a:ext>
                </a:extLst>
              </a:tr>
              <a:tr h="184150">
                <a:tc>
                  <a:txBody>
                    <a:bodyPr/>
                    <a:lstStyle/>
                    <a:p>
                      <a:pPr algn="l" fontAlgn="b"/>
                      <a:r>
                        <a:rPr lang="en-US" sz="1200" u="none" strike="noStrike">
                          <a:effectLst/>
                        </a:rPr>
                        <a:t>order_item_quantity </a:t>
                      </a:r>
                      <a:endParaRPr lang="en-US" sz="1200" b="0" i="0" u="none" strike="noStrike">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206657467"/>
                  </a:ext>
                </a:extLst>
              </a:tr>
              <a:tr h="184150">
                <a:tc>
                  <a:txBody>
                    <a:bodyPr/>
                    <a:lstStyle/>
                    <a:p>
                      <a:pPr algn="l" fontAlgn="b"/>
                      <a:r>
                        <a:rPr lang="en-US" sz="1200" u="none" strike="noStrike">
                          <a:effectLst/>
                        </a:rPr>
                        <a:t>order_item_subtotal </a:t>
                      </a:r>
                      <a:endParaRPr lang="en-US" sz="1200" b="0" i="0" u="none" strike="noStrike">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4075198138"/>
                  </a:ext>
                </a:extLst>
              </a:tr>
              <a:tr h="184150">
                <a:tc>
                  <a:txBody>
                    <a:bodyPr/>
                    <a:lstStyle/>
                    <a:p>
                      <a:pPr algn="l" fontAlgn="b"/>
                      <a:r>
                        <a:rPr lang="en-US" sz="1200" u="none" strike="noStrike" dirty="0" err="1">
                          <a:effectLst/>
                        </a:rPr>
                        <a:t>order_item_product_price</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988221127"/>
                  </a:ext>
                </a:extLst>
              </a:tr>
            </a:tbl>
          </a:graphicData>
        </a:graphic>
      </p:graphicFrame>
      <p:graphicFrame>
        <p:nvGraphicFramePr>
          <p:cNvPr id="18" name="Table 17">
            <a:extLst>
              <a:ext uri="{FF2B5EF4-FFF2-40B4-BE49-F238E27FC236}">
                <a16:creationId xmlns:a16="http://schemas.microsoft.com/office/drawing/2014/main" id="{DC535CCE-1759-65A7-4C4A-A850F93A45C2}"/>
              </a:ext>
            </a:extLst>
          </p:cNvPr>
          <p:cNvGraphicFramePr>
            <a:graphicFrameLocks noGrp="1"/>
          </p:cNvGraphicFramePr>
          <p:nvPr>
            <p:extLst>
              <p:ext uri="{D42A27DB-BD31-4B8C-83A1-F6EECF244321}">
                <p14:modId xmlns:p14="http://schemas.microsoft.com/office/powerpoint/2010/main" val="3874901074"/>
              </p:ext>
            </p:extLst>
          </p:nvPr>
        </p:nvGraphicFramePr>
        <p:xfrm>
          <a:off x="1042986" y="2707570"/>
          <a:ext cx="1600200" cy="946150"/>
        </p:xfrm>
        <a:graphic>
          <a:graphicData uri="http://schemas.openxmlformats.org/drawingml/2006/table">
            <a:tbl>
              <a:tblPr>
                <a:tableStyleId>{5C22544A-7EE6-4342-B048-85BDC9FD1C3A}</a:tableStyleId>
              </a:tblPr>
              <a:tblGrid>
                <a:gridCol w="1600200">
                  <a:extLst>
                    <a:ext uri="{9D8B030D-6E8A-4147-A177-3AD203B41FA5}">
                      <a16:colId xmlns:a16="http://schemas.microsoft.com/office/drawing/2014/main" val="33097909"/>
                    </a:ext>
                  </a:extLst>
                </a:gridCol>
              </a:tblGrid>
              <a:tr h="184150">
                <a:tc>
                  <a:txBody>
                    <a:bodyPr/>
                    <a:lstStyle/>
                    <a:p>
                      <a:pPr algn="l" fontAlgn="b"/>
                      <a:r>
                        <a:rPr lang="en-US" sz="1200" u="none" strike="noStrike" dirty="0">
                          <a:effectLst/>
                          <a:highlight>
                            <a:srgbClr val="00FFFF"/>
                          </a:highlight>
                        </a:rPr>
                        <a:t>orders</a:t>
                      </a:r>
                      <a:r>
                        <a:rPr lang="en-US" sz="1200" u="none" strike="noStrike" dirty="0">
                          <a:effectLst/>
                        </a:rPr>
                        <a:t> </a:t>
                      </a:r>
                      <a:endParaRPr lang="en-US" sz="1200" b="0" i="0" u="none" strike="noStrike" dirty="0">
                        <a:solidFill>
                          <a:srgbClr val="000000"/>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3536942170"/>
                  </a:ext>
                </a:extLst>
              </a:tr>
              <a:tr h="184150">
                <a:tc>
                  <a:txBody>
                    <a:bodyPr/>
                    <a:lstStyle/>
                    <a:p>
                      <a:pPr algn="l" fontAlgn="b"/>
                      <a:r>
                        <a:rPr lang="en-US" sz="1200" u="none" strike="noStrike" dirty="0" err="1">
                          <a:effectLst/>
                        </a:rPr>
                        <a:t>order_id</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017086264"/>
                  </a:ext>
                </a:extLst>
              </a:tr>
              <a:tr h="184150">
                <a:tc>
                  <a:txBody>
                    <a:bodyPr/>
                    <a:lstStyle/>
                    <a:p>
                      <a:pPr algn="l" fontAlgn="b"/>
                      <a:r>
                        <a:rPr lang="en-US" sz="1200" u="none" strike="noStrike" dirty="0" err="1">
                          <a:effectLst/>
                        </a:rPr>
                        <a:t>order_date</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331877502"/>
                  </a:ext>
                </a:extLst>
              </a:tr>
              <a:tr h="184150">
                <a:tc>
                  <a:txBody>
                    <a:bodyPr/>
                    <a:lstStyle/>
                    <a:p>
                      <a:pPr algn="l" fontAlgn="b"/>
                      <a:r>
                        <a:rPr lang="en-US" sz="1200" u="none" strike="noStrike">
                          <a:effectLst/>
                        </a:rPr>
                        <a:t>order_customer_id </a:t>
                      </a:r>
                      <a:endParaRPr lang="en-US" sz="1200" b="0" i="0" u="none" strike="noStrike">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714053730"/>
                  </a:ext>
                </a:extLst>
              </a:tr>
              <a:tr h="184150">
                <a:tc>
                  <a:txBody>
                    <a:bodyPr/>
                    <a:lstStyle/>
                    <a:p>
                      <a:pPr algn="l" fontAlgn="b"/>
                      <a:r>
                        <a:rPr lang="en-US" sz="1200" u="none" strike="noStrike" dirty="0" err="1">
                          <a:effectLst/>
                        </a:rPr>
                        <a:t>order_status</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2901418167"/>
                  </a:ext>
                </a:extLst>
              </a:tr>
            </a:tbl>
          </a:graphicData>
        </a:graphic>
      </p:graphicFrame>
      <p:graphicFrame>
        <p:nvGraphicFramePr>
          <p:cNvPr id="20" name="Table 19">
            <a:extLst>
              <a:ext uri="{FF2B5EF4-FFF2-40B4-BE49-F238E27FC236}">
                <a16:creationId xmlns:a16="http://schemas.microsoft.com/office/drawing/2014/main" id="{F410065D-95D6-AE22-AF83-8777B85F1F82}"/>
              </a:ext>
            </a:extLst>
          </p:cNvPr>
          <p:cNvGraphicFramePr>
            <a:graphicFrameLocks noGrp="1"/>
          </p:cNvGraphicFramePr>
          <p:nvPr>
            <p:extLst>
              <p:ext uri="{D42A27DB-BD31-4B8C-83A1-F6EECF244321}">
                <p14:modId xmlns:p14="http://schemas.microsoft.com/office/powerpoint/2010/main" val="1069846548"/>
              </p:ext>
            </p:extLst>
          </p:nvPr>
        </p:nvGraphicFramePr>
        <p:xfrm>
          <a:off x="3467099" y="3568700"/>
          <a:ext cx="1844676" cy="1892300"/>
        </p:xfrm>
        <a:graphic>
          <a:graphicData uri="http://schemas.openxmlformats.org/drawingml/2006/table">
            <a:tbl>
              <a:tblPr>
                <a:tableStyleId>{5C22544A-7EE6-4342-B048-85BDC9FD1C3A}</a:tableStyleId>
              </a:tblPr>
              <a:tblGrid>
                <a:gridCol w="1844676">
                  <a:extLst>
                    <a:ext uri="{9D8B030D-6E8A-4147-A177-3AD203B41FA5}">
                      <a16:colId xmlns:a16="http://schemas.microsoft.com/office/drawing/2014/main" val="3271084632"/>
                    </a:ext>
                  </a:extLst>
                </a:gridCol>
              </a:tblGrid>
              <a:tr h="184150">
                <a:tc>
                  <a:txBody>
                    <a:bodyPr/>
                    <a:lstStyle/>
                    <a:p>
                      <a:pPr algn="l" fontAlgn="b"/>
                      <a:r>
                        <a:rPr lang="en-US" sz="1200" u="none" strike="noStrike" dirty="0">
                          <a:effectLst/>
                          <a:highlight>
                            <a:srgbClr val="00FFFF"/>
                          </a:highlight>
                        </a:rPr>
                        <a:t>customers</a:t>
                      </a:r>
                      <a:r>
                        <a:rPr lang="en-US" sz="1200" u="none" strike="noStrike" dirty="0">
                          <a:effectLst/>
                        </a:rPr>
                        <a:t> </a:t>
                      </a:r>
                      <a:endParaRPr lang="en-US" sz="1200" b="0" i="0" u="none" strike="noStrike" dirty="0">
                        <a:solidFill>
                          <a:srgbClr val="000000"/>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3481424396"/>
                  </a:ext>
                </a:extLst>
              </a:tr>
              <a:tr h="184150">
                <a:tc>
                  <a:txBody>
                    <a:bodyPr/>
                    <a:lstStyle/>
                    <a:p>
                      <a:pPr algn="l" fontAlgn="b"/>
                      <a:r>
                        <a:rPr lang="en-US" sz="1200" u="none" strike="noStrike" dirty="0" err="1">
                          <a:effectLst/>
                        </a:rPr>
                        <a:t>customer_id</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2183818875"/>
                  </a:ext>
                </a:extLst>
              </a:tr>
              <a:tr h="184150">
                <a:tc>
                  <a:txBody>
                    <a:bodyPr/>
                    <a:lstStyle/>
                    <a:p>
                      <a:pPr algn="l" fontAlgn="b"/>
                      <a:r>
                        <a:rPr lang="en-US" sz="1200" u="none" strike="noStrike">
                          <a:effectLst/>
                        </a:rPr>
                        <a:t>customer_fname </a:t>
                      </a:r>
                      <a:endParaRPr lang="en-US" sz="1200" b="0" i="0" u="none" strike="noStrike">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144650908"/>
                  </a:ext>
                </a:extLst>
              </a:tr>
              <a:tr h="184150">
                <a:tc>
                  <a:txBody>
                    <a:bodyPr/>
                    <a:lstStyle/>
                    <a:p>
                      <a:pPr algn="l" fontAlgn="b"/>
                      <a:r>
                        <a:rPr lang="en-US" sz="1200" u="none" strike="noStrike" dirty="0" err="1">
                          <a:effectLst/>
                        </a:rPr>
                        <a:t>customer_lname</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4172953494"/>
                  </a:ext>
                </a:extLst>
              </a:tr>
              <a:tr h="184150">
                <a:tc>
                  <a:txBody>
                    <a:bodyPr/>
                    <a:lstStyle/>
                    <a:p>
                      <a:pPr algn="l" fontAlgn="b"/>
                      <a:r>
                        <a:rPr lang="en-US" sz="1200" u="none" strike="noStrike">
                          <a:effectLst/>
                        </a:rPr>
                        <a:t>customer_email </a:t>
                      </a:r>
                      <a:endParaRPr lang="en-US" sz="1200" b="0" i="0" u="none" strike="noStrike">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816077878"/>
                  </a:ext>
                </a:extLst>
              </a:tr>
              <a:tr h="184150">
                <a:tc>
                  <a:txBody>
                    <a:bodyPr/>
                    <a:lstStyle/>
                    <a:p>
                      <a:pPr algn="l" fontAlgn="b"/>
                      <a:r>
                        <a:rPr lang="en-US" sz="1200" u="none" strike="noStrike" dirty="0" err="1">
                          <a:effectLst/>
                        </a:rPr>
                        <a:t>customer_password</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378823146"/>
                  </a:ext>
                </a:extLst>
              </a:tr>
              <a:tr h="184150">
                <a:tc>
                  <a:txBody>
                    <a:bodyPr/>
                    <a:lstStyle/>
                    <a:p>
                      <a:pPr algn="l" fontAlgn="b"/>
                      <a:r>
                        <a:rPr lang="en-US" sz="1200" u="none" strike="noStrike">
                          <a:effectLst/>
                        </a:rPr>
                        <a:t>customer_street </a:t>
                      </a:r>
                      <a:endParaRPr lang="en-US" sz="1200" b="0" i="0" u="none" strike="noStrike">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249663839"/>
                  </a:ext>
                </a:extLst>
              </a:tr>
              <a:tr h="184150">
                <a:tc>
                  <a:txBody>
                    <a:bodyPr/>
                    <a:lstStyle/>
                    <a:p>
                      <a:pPr algn="l" fontAlgn="b"/>
                      <a:r>
                        <a:rPr lang="en-US" sz="1200" u="none" strike="noStrike">
                          <a:effectLst/>
                        </a:rPr>
                        <a:t>customer_city </a:t>
                      </a:r>
                      <a:endParaRPr lang="en-US" sz="1200" b="0" i="0" u="none" strike="noStrike">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607334801"/>
                  </a:ext>
                </a:extLst>
              </a:tr>
              <a:tr h="184150">
                <a:tc>
                  <a:txBody>
                    <a:bodyPr/>
                    <a:lstStyle/>
                    <a:p>
                      <a:pPr algn="l" fontAlgn="b"/>
                      <a:r>
                        <a:rPr lang="en-US" sz="1200" u="none" strike="noStrike" dirty="0" err="1">
                          <a:effectLst/>
                        </a:rPr>
                        <a:t>customer_state</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463132374"/>
                  </a:ext>
                </a:extLst>
              </a:tr>
              <a:tr h="184150">
                <a:tc>
                  <a:txBody>
                    <a:bodyPr/>
                    <a:lstStyle/>
                    <a:p>
                      <a:pPr algn="l" fontAlgn="b"/>
                      <a:r>
                        <a:rPr lang="en-US" sz="1200" u="none" strike="noStrike" dirty="0" err="1">
                          <a:effectLst/>
                        </a:rPr>
                        <a:t>customer_zipcode</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402498011"/>
                  </a:ext>
                </a:extLst>
              </a:tr>
            </a:tbl>
          </a:graphicData>
        </a:graphic>
      </p:graphicFrame>
      <p:graphicFrame>
        <p:nvGraphicFramePr>
          <p:cNvPr id="21" name="Table 20">
            <a:extLst>
              <a:ext uri="{FF2B5EF4-FFF2-40B4-BE49-F238E27FC236}">
                <a16:creationId xmlns:a16="http://schemas.microsoft.com/office/drawing/2014/main" id="{CE6D7E80-7349-84D2-0BCC-12A73FAB7935}"/>
              </a:ext>
            </a:extLst>
          </p:cNvPr>
          <p:cNvGraphicFramePr>
            <a:graphicFrameLocks noGrp="1"/>
          </p:cNvGraphicFramePr>
          <p:nvPr>
            <p:extLst>
              <p:ext uri="{D42A27DB-BD31-4B8C-83A1-F6EECF244321}">
                <p14:modId xmlns:p14="http://schemas.microsoft.com/office/powerpoint/2010/main" val="840082223"/>
              </p:ext>
            </p:extLst>
          </p:nvPr>
        </p:nvGraphicFramePr>
        <p:xfrm>
          <a:off x="10312399" y="3001010"/>
          <a:ext cx="1435101" cy="567690"/>
        </p:xfrm>
        <a:graphic>
          <a:graphicData uri="http://schemas.openxmlformats.org/drawingml/2006/table">
            <a:tbl>
              <a:tblPr>
                <a:tableStyleId>{5C22544A-7EE6-4342-B048-85BDC9FD1C3A}</a:tableStyleId>
              </a:tblPr>
              <a:tblGrid>
                <a:gridCol w="1435101">
                  <a:extLst>
                    <a:ext uri="{9D8B030D-6E8A-4147-A177-3AD203B41FA5}">
                      <a16:colId xmlns:a16="http://schemas.microsoft.com/office/drawing/2014/main" val="2699668378"/>
                    </a:ext>
                  </a:extLst>
                </a:gridCol>
              </a:tblGrid>
              <a:tr h="120015">
                <a:tc>
                  <a:txBody>
                    <a:bodyPr/>
                    <a:lstStyle/>
                    <a:p>
                      <a:pPr algn="l" fontAlgn="b"/>
                      <a:r>
                        <a:rPr lang="en-US" sz="1200" u="none" strike="noStrike" dirty="0">
                          <a:effectLst/>
                          <a:highlight>
                            <a:srgbClr val="00FFFF"/>
                          </a:highlight>
                        </a:rPr>
                        <a:t>departments </a:t>
                      </a:r>
                      <a:endParaRPr lang="en-US" sz="1200" b="0" i="0" u="none" strike="noStrike" dirty="0">
                        <a:solidFill>
                          <a:srgbClr val="000000"/>
                        </a:solidFill>
                        <a:effectLst/>
                        <a:highlight>
                          <a:srgbClr val="00FFFF"/>
                        </a:highlight>
                        <a:latin typeface="Consolas" panose="020B0609020204030204" pitchFamily="49" charset="0"/>
                      </a:endParaRPr>
                    </a:p>
                  </a:txBody>
                  <a:tcPr marL="6350" marR="6350" marT="6350" marB="0" anchor="b"/>
                </a:tc>
                <a:extLst>
                  <a:ext uri="{0D108BD9-81ED-4DB2-BD59-A6C34878D82A}">
                    <a16:rowId xmlns:a16="http://schemas.microsoft.com/office/drawing/2014/main" val="4069496311"/>
                  </a:ext>
                </a:extLst>
              </a:tr>
              <a:tr h="184150">
                <a:tc>
                  <a:txBody>
                    <a:bodyPr/>
                    <a:lstStyle/>
                    <a:p>
                      <a:pPr algn="l" fontAlgn="b"/>
                      <a:r>
                        <a:rPr lang="en-US" sz="1200" u="none" strike="noStrike" dirty="0" err="1">
                          <a:effectLst/>
                        </a:rPr>
                        <a:t>department_id</a:t>
                      </a:r>
                      <a:r>
                        <a:rPr lang="en-US" sz="1200" u="none" strike="noStrike" dirty="0">
                          <a:effectLst/>
                        </a:rPr>
                        <a:t> </a:t>
                      </a:r>
                      <a:endParaRPr lang="en-US" sz="1200" b="1" i="0" u="none" strike="noStrike" dirty="0">
                        <a:solidFill>
                          <a:srgbClr val="C65911"/>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642867901"/>
                  </a:ext>
                </a:extLst>
              </a:tr>
              <a:tr h="184150">
                <a:tc>
                  <a:txBody>
                    <a:bodyPr/>
                    <a:lstStyle/>
                    <a:p>
                      <a:pPr algn="l" fontAlgn="b"/>
                      <a:r>
                        <a:rPr lang="en-US" sz="1200" u="none" strike="noStrike" dirty="0" err="1">
                          <a:effectLst/>
                        </a:rPr>
                        <a:t>department_name</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72022068"/>
                  </a:ext>
                </a:extLst>
              </a:tr>
            </a:tbl>
          </a:graphicData>
        </a:graphic>
      </p:graphicFrame>
      <p:graphicFrame>
        <p:nvGraphicFramePr>
          <p:cNvPr id="22" name="Table 21">
            <a:extLst>
              <a:ext uri="{FF2B5EF4-FFF2-40B4-BE49-F238E27FC236}">
                <a16:creationId xmlns:a16="http://schemas.microsoft.com/office/drawing/2014/main" id="{FE4670C1-8EC0-D3CA-3CB2-FB895548EA8B}"/>
              </a:ext>
            </a:extLst>
          </p:cNvPr>
          <p:cNvGraphicFramePr>
            <a:graphicFrameLocks noGrp="1"/>
          </p:cNvGraphicFramePr>
          <p:nvPr>
            <p:extLst>
              <p:ext uri="{D42A27DB-BD31-4B8C-83A1-F6EECF244321}">
                <p14:modId xmlns:p14="http://schemas.microsoft.com/office/powerpoint/2010/main" val="3539719859"/>
              </p:ext>
            </p:extLst>
          </p:nvPr>
        </p:nvGraphicFramePr>
        <p:xfrm>
          <a:off x="8172448" y="2727290"/>
          <a:ext cx="1800225" cy="906710"/>
        </p:xfrm>
        <a:graphic>
          <a:graphicData uri="http://schemas.openxmlformats.org/drawingml/2006/table">
            <a:tbl>
              <a:tblPr>
                <a:tableStyleId>{5C22544A-7EE6-4342-B048-85BDC9FD1C3A}</a:tableStyleId>
              </a:tblPr>
              <a:tblGrid>
                <a:gridCol w="1800225">
                  <a:extLst>
                    <a:ext uri="{9D8B030D-6E8A-4147-A177-3AD203B41FA5}">
                      <a16:colId xmlns:a16="http://schemas.microsoft.com/office/drawing/2014/main" val="110860456"/>
                    </a:ext>
                  </a:extLst>
                </a:gridCol>
              </a:tblGrid>
              <a:tr h="105479">
                <a:tc>
                  <a:txBody>
                    <a:bodyPr/>
                    <a:lstStyle/>
                    <a:p>
                      <a:pPr algn="l" fontAlgn="b"/>
                      <a:r>
                        <a:rPr lang="en-US" sz="1100" u="none" strike="noStrike" dirty="0">
                          <a:effectLst/>
                          <a:highlight>
                            <a:srgbClr val="00FFFF"/>
                          </a:highlight>
                        </a:rPr>
                        <a:t>categories</a:t>
                      </a:r>
                      <a:r>
                        <a:rPr lang="en-US" sz="1100" u="none" strike="noStrike" dirty="0">
                          <a:effectLst/>
                        </a:rPr>
                        <a:t> </a:t>
                      </a:r>
                      <a:endParaRPr lang="en-US" sz="1100" b="0" i="0" u="none" strike="noStrike" dirty="0">
                        <a:solidFill>
                          <a:srgbClr val="000000"/>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3271521977"/>
                  </a:ext>
                </a:extLst>
              </a:tr>
              <a:tr h="244240">
                <a:tc>
                  <a:txBody>
                    <a:bodyPr/>
                    <a:lstStyle/>
                    <a:p>
                      <a:pPr algn="l" fontAlgn="b"/>
                      <a:r>
                        <a:rPr lang="en-US" sz="1100" u="none" strike="noStrike" dirty="0" err="1">
                          <a:effectLst/>
                        </a:rPr>
                        <a:t>category_id</a:t>
                      </a:r>
                      <a:r>
                        <a:rPr lang="en-US" sz="1100" u="none" strike="noStrike" dirty="0">
                          <a:effectLst/>
                        </a:rPr>
                        <a:t> </a:t>
                      </a:r>
                      <a:endParaRPr lang="en-US" sz="1100" b="1" i="0" u="none" strike="noStrike" dirty="0">
                        <a:solidFill>
                          <a:srgbClr val="70AD47"/>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594584814"/>
                  </a:ext>
                </a:extLst>
              </a:tr>
              <a:tr h="244240">
                <a:tc>
                  <a:txBody>
                    <a:bodyPr/>
                    <a:lstStyle/>
                    <a:p>
                      <a:pPr algn="l" fontAlgn="b"/>
                      <a:r>
                        <a:rPr lang="en-US" sz="1100" u="none" strike="noStrike" dirty="0" err="1">
                          <a:effectLst/>
                        </a:rPr>
                        <a:t>category_department_id</a:t>
                      </a:r>
                      <a:r>
                        <a:rPr lang="en-US" sz="1100" u="none" strike="noStrike" dirty="0">
                          <a:effectLst/>
                        </a:rPr>
                        <a:t> </a:t>
                      </a:r>
                      <a:endParaRPr lang="en-US" sz="1100" b="1" i="0" u="none" strike="noStrike" dirty="0">
                        <a:solidFill>
                          <a:srgbClr val="C65911"/>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2542370487"/>
                  </a:ext>
                </a:extLst>
              </a:tr>
              <a:tr h="244240">
                <a:tc>
                  <a:txBody>
                    <a:bodyPr/>
                    <a:lstStyle/>
                    <a:p>
                      <a:pPr algn="l" fontAlgn="b"/>
                      <a:r>
                        <a:rPr lang="en-US" sz="1100" u="none" strike="noStrike" dirty="0" err="1">
                          <a:effectLst/>
                        </a:rPr>
                        <a:t>category_name</a:t>
                      </a:r>
                      <a:r>
                        <a:rPr lang="en-US" sz="1100" u="none" strike="noStrike" dirty="0">
                          <a:effectLst/>
                        </a:rPr>
                        <a:t> </a:t>
                      </a:r>
                      <a:endParaRPr lang="en-US" sz="11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3070850471"/>
                  </a:ext>
                </a:extLst>
              </a:tr>
            </a:tbl>
          </a:graphicData>
        </a:graphic>
      </p:graphicFrame>
      <p:graphicFrame>
        <p:nvGraphicFramePr>
          <p:cNvPr id="23" name="Table 22">
            <a:extLst>
              <a:ext uri="{FF2B5EF4-FFF2-40B4-BE49-F238E27FC236}">
                <a16:creationId xmlns:a16="http://schemas.microsoft.com/office/drawing/2014/main" id="{DB74BB0A-CAC8-F77D-BF46-4B7D94EF1715}"/>
              </a:ext>
            </a:extLst>
          </p:cNvPr>
          <p:cNvGraphicFramePr>
            <a:graphicFrameLocks noGrp="1"/>
          </p:cNvGraphicFramePr>
          <p:nvPr>
            <p:extLst>
              <p:ext uri="{D42A27DB-BD31-4B8C-83A1-F6EECF244321}">
                <p14:modId xmlns:p14="http://schemas.microsoft.com/office/powerpoint/2010/main" val="1693269759"/>
              </p:ext>
            </p:extLst>
          </p:nvPr>
        </p:nvGraphicFramePr>
        <p:xfrm>
          <a:off x="5940425" y="2577500"/>
          <a:ext cx="1422400" cy="1324610"/>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2468083072"/>
                    </a:ext>
                  </a:extLst>
                </a:gridCol>
              </a:tblGrid>
              <a:tr h="184150">
                <a:tc>
                  <a:txBody>
                    <a:bodyPr/>
                    <a:lstStyle/>
                    <a:p>
                      <a:pPr algn="l" fontAlgn="b"/>
                      <a:r>
                        <a:rPr lang="en-US" sz="1200" u="none" strike="noStrike" dirty="0">
                          <a:effectLst/>
                          <a:highlight>
                            <a:srgbClr val="00FFFF"/>
                          </a:highlight>
                        </a:rPr>
                        <a:t>products</a:t>
                      </a:r>
                      <a:r>
                        <a:rPr lang="en-US" sz="1200" u="none" strike="noStrike" dirty="0">
                          <a:effectLst/>
                        </a:rPr>
                        <a:t> </a:t>
                      </a:r>
                      <a:endParaRPr lang="en-US" sz="1200" b="0" i="0" u="none" strike="noStrike" dirty="0">
                        <a:solidFill>
                          <a:srgbClr val="000000"/>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693822735"/>
                  </a:ext>
                </a:extLst>
              </a:tr>
              <a:tr h="184150">
                <a:tc>
                  <a:txBody>
                    <a:bodyPr/>
                    <a:lstStyle/>
                    <a:p>
                      <a:pPr algn="l" fontAlgn="b"/>
                      <a:r>
                        <a:rPr lang="en-US" sz="1200" u="none" strike="noStrike">
                          <a:effectLst/>
                        </a:rPr>
                        <a:t>product_id </a:t>
                      </a:r>
                      <a:endParaRPr lang="en-US" sz="1200" b="1" i="0" u="none" strike="noStrike">
                        <a:solidFill>
                          <a:srgbClr val="00B0F0"/>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3904832632"/>
                  </a:ext>
                </a:extLst>
              </a:tr>
              <a:tr h="89535">
                <a:tc>
                  <a:txBody>
                    <a:bodyPr/>
                    <a:lstStyle/>
                    <a:p>
                      <a:pPr algn="l" fontAlgn="b"/>
                      <a:r>
                        <a:rPr lang="en-US" sz="1200" u="none" strike="noStrike" dirty="0" err="1">
                          <a:effectLst/>
                        </a:rPr>
                        <a:t>product_category_id</a:t>
                      </a:r>
                      <a:endParaRPr lang="en-US" sz="1200" b="1" i="0" u="none" strike="noStrike" dirty="0">
                        <a:solidFill>
                          <a:srgbClr val="70AD47"/>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16242503"/>
                  </a:ext>
                </a:extLst>
              </a:tr>
              <a:tr h="184150">
                <a:tc>
                  <a:txBody>
                    <a:bodyPr/>
                    <a:lstStyle/>
                    <a:p>
                      <a:pPr algn="l" fontAlgn="b"/>
                      <a:r>
                        <a:rPr lang="en-US" sz="1200" u="none" strike="noStrike">
                          <a:effectLst/>
                        </a:rPr>
                        <a:t>product_name </a:t>
                      </a:r>
                      <a:endParaRPr lang="en-US" sz="1200" b="0" i="0" u="none" strike="noStrike">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2991803084"/>
                  </a:ext>
                </a:extLst>
              </a:tr>
              <a:tr h="184150">
                <a:tc>
                  <a:txBody>
                    <a:bodyPr/>
                    <a:lstStyle/>
                    <a:p>
                      <a:pPr algn="l" fontAlgn="b"/>
                      <a:r>
                        <a:rPr lang="en-US" sz="1200" u="none" strike="noStrike">
                          <a:effectLst/>
                        </a:rPr>
                        <a:t>product_description </a:t>
                      </a:r>
                      <a:endParaRPr lang="en-US" sz="1200" b="0" i="0" u="none" strike="noStrike">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2625955391"/>
                  </a:ext>
                </a:extLst>
              </a:tr>
              <a:tr h="184150">
                <a:tc>
                  <a:txBody>
                    <a:bodyPr/>
                    <a:lstStyle/>
                    <a:p>
                      <a:pPr algn="l" fontAlgn="b"/>
                      <a:r>
                        <a:rPr lang="en-US" sz="1200" u="none" strike="noStrike">
                          <a:effectLst/>
                        </a:rPr>
                        <a:t>product_price FLOAT</a:t>
                      </a:r>
                      <a:endParaRPr lang="en-US" sz="1200" b="0" i="0" u="none" strike="noStrike">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1101476757"/>
                  </a:ext>
                </a:extLst>
              </a:tr>
              <a:tr h="184150">
                <a:tc>
                  <a:txBody>
                    <a:bodyPr/>
                    <a:lstStyle/>
                    <a:p>
                      <a:pPr algn="l" fontAlgn="b"/>
                      <a:r>
                        <a:rPr lang="en-US" sz="1200" u="none" strike="noStrike" dirty="0" err="1">
                          <a:effectLst/>
                        </a:rPr>
                        <a:t>product_image</a:t>
                      </a:r>
                      <a:r>
                        <a:rPr lang="en-US" sz="1200" u="none" strike="noStrike" dirty="0">
                          <a:effectLst/>
                        </a:rPr>
                        <a:t> </a:t>
                      </a:r>
                      <a:endParaRPr lang="en-US" sz="1200" b="0" i="0" u="none" strike="noStrike" dirty="0">
                        <a:solidFill>
                          <a:srgbClr val="24292F"/>
                        </a:solidFill>
                        <a:effectLst/>
                        <a:latin typeface="Consolas" panose="020B0609020204030204" pitchFamily="49" charset="0"/>
                      </a:endParaRPr>
                    </a:p>
                  </a:txBody>
                  <a:tcPr marL="6350" marR="6350" marT="6350" marB="0" anchor="b"/>
                </a:tc>
                <a:extLst>
                  <a:ext uri="{0D108BD9-81ED-4DB2-BD59-A6C34878D82A}">
                    <a16:rowId xmlns:a16="http://schemas.microsoft.com/office/drawing/2014/main" val="2091480287"/>
                  </a:ext>
                </a:extLst>
              </a:tr>
            </a:tbl>
          </a:graphicData>
        </a:graphic>
      </p:graphicFrame>
      <p:cxnSp>
        <p:nvCxnSpPr>
          <p:cNvPr id="25" name="Straight Arrow Connector 24">
            <a:extLst>
              <a:ext uri="{FF2B5EF4-FFF2-40B4-BE49-F238E27FC236}">
                <a16:creationId xmlns:a16="http://schemas.microsoft.com/office/drawing/2014/main" id="{6552D228-A989-FD0E-DC98-84B1CA1A1799}"/>
              </a:ext>
            </a:extLst>
          </p:cNvPr>
          <p:cNvCxnSpPr/>
          <p:nvPr/>
        </p:nvCxnSpPr>
        <p:spPr>
          <a:xfrm flipV="1">
            <a:off x="2643186" y="1676400"/>
            <a:ext cx="823913" cy="1400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8D2B1CE-CE99-D0E0-EAE0-648AC050B0CD}"/>
              </a:ext>
            </a:extLst>
          </p:cNvPr>
          <p:cNvCxnSpPr/>
          <p:nvPr/>
        </p:nvCxnSpPr>
        <p:spPr>
          <a:xfrm>
            <a:off x="2643186" y="3429000"/>
            <a:ext cx="823913"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DE5DA0-D035-CD1C-E030-17508F4C01D3}"/>
              </a:ext>
            </a:extLst>
          </p:cNvPr>
          <p:cNvCxnSpPr/>
          <p:nvPr/>
        </p:nvCxnSpPr>
        <p:spPr>
          <a:xfrm>
            <a:off x="5130802" y="1835150"/>
            <a:ext cx="809623" cy="1001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8CDCB17-70BA-E4E2-2A57-33578222BF4D}"/>
              </a:ext>
            </a:extLst>
          </p:cNvPr>
          <p:cNvCxnSpPr/>
          <p:nvPr/>
        </p:nvCxnSpPr>
        <p:spPr>
          <a:xfrm>
            <a:off x="7258050" y="3076575"/>
            <a:ext cx="914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EBFBECF-4090-6C02-2422-FAAA4A05D302}"/>
              </a:ext>
            </a:extLst>
          </p:cNvPr>
          <p:cNvCxnSpPr>
            <a:cxnSpLocks/>
            <a:endCxn id="21" idx="1"/>
          </p:cNvCxnSpPr>
          <p:nvPr/>
        </p:nvCxnSpPr>
        <p:spPr>
          <a:xfrm>
            <a:off x="9972673" y="3284855"/>
            <a:ext cx="339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08BE4B8-FE3F-3467-F4DE-FA882BA84CDD}"/>
              </a:ext>
            </a:extLst>
          </p:cNvPr>
          <p:cNvSpPr txBox="1"/>
          <p:nvPr/>
        </p:nvSpPr>
        <p:spPr>
          <a:xfrm>
            <a:off x="4643437" y="234054"/>
            <a:ext cx="4016375" cy="584775"/>
          </a:xfrm>
          <a:prstGeom prst="rect">
            <a:avLst/>
          </a:prstGeom>
          <a:noFill/>
        </p:spPr>
        <p:txBody>
          <a:bodyPr wrap="square">
            <a:spAutoFit/>
          </a:bodyPr>
          <a:lstStyle/>
          <a:p>
            <a:r>
              <a:rPr lang="en-US" sz="3200" b="1" dirty="0">
                <a:solidFill>
                  <a:srgbClr val="0070C0"/>
                </a:solidFill>
              </a:rPr>
              <a:t>Model Diagram</a:t>
            </a:r>
          </a:p>
        </p:txBody>
      </p:sp>
      <p:sp>
        <p:nvSpPr>
          <p:cNvPr id="46" name="TextBox 45">
            <a:extLst>
              <a:ext uri="{FF2B5EF4-FFF2-40B4-BE49-F238E27FC236}">
                <a16:creationId xmlns:a16="http://schemas.microsoft.com/office/drawing/2014/main" id="{2C3D0B14-B051-1EDC-C2F4-9446B793AB25}"/>
              </a:ext>
            </a:extLst>
          </p:cNvPr>
          <p:cNvSpPr txBox="1"/>
          <p:nvPr/>
        </p:nvSpPr>
        <p:spPr>
          <a:xfrm>
            <a:off x="488948" y="5673725"/>
            <a:ext cx="11074401" cy="584775"/>
          </a:xfrm>
          <a:prstGeom prst="rect">
            <a:avLst/>
          </a:prstGeom>
          <a:noFill/>
        </p:spPr>
        <p:txBody>
          <a:bodyPr wrap="square">
            <a:spAutoFit/>
          </a:bodyPr>
          <a:lstStyle/>
          <a:p>
            <a:r>
              <a:rPr lang="en-US" sz="1600" dirty="0">
                <a:solidFill>
                  <a:srgbClr val="202124"/>
                </a:solidFill>
                <a:latin typeface="arial" panose="020B0604020202020204" pitchFamily="34" charset="0"/>
              </a:rPr>
              <a:t>Data modeling is a way to organize and join data together for the purpose of data analysis. Data modelling is what we use to organize information for multiple tables and how they relate to each other.</a:t>
            </a:r>
          </a:p>
        </p:txBody>
      </p:sp>
    </p:spTree>
    <p:extLst>
      <p:ext uri="{BB962C8B-B14F-4D97-AF65-F5344CB8AC3E}">
        <p14:creationId xmlns:p14="http://schemas.microsoft.com/office/powerpoint/2010/main" val="421184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DAA20BF-80DC-B515-807C-26D7C906D6B9}"/>
              </a:ext>
            </a:extLst>
          </p:cNvPr>
          <p:cNvSpPr>
            <a:spLocks noChangeArrowheads="1"/>
          </p:cNvSpPr>
          <p:nvPr/>
        </p:nvSpPr>
        <p:spPr bwMode="auto">
          <a:xfrm>
            <a:off x="560440" y="470445"/>
            <a:ext cx="107368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IN order to Enable the Loading and Analysis for Database, we have to add the updated, inserted time columns in table, Which will leverage the Analysis at Macro to micro level with database in large data’s.</a:t>
            </a:r>
          </a:p>
          <a:p>
            <a:r>
              <a:rPr lang="en-US" dirty="0"/>
              <a:t>just Foreign keys for order tables , but I detail we need to apply across product and customer table levels with Indexing</a:t>
            </a:r>
          </a:p>
        </p:txBody>
      </p:sp>
      <p:graphicFrame>
        <p:nvGraphicFramePr>
          <p:cNvPr id="3" name="Object 2">
            <a:extLst>
              <a:ext uri="{FF2B5EF4-FFF2-40B4-BE49-F238E27FC236}">
                <a16:creationId xmlns:a16="http://schemas.microsoft.com/office/drawing/2014/main" id="{8734D475-891A-46DA-9862-C5A42169D678}"/>
              </a:ext>
            </a:extLst>
          </p:cNvPr>
          <p:cNvGraphicFramePr>
            <a:graphicFrameLocks noChangeAspect="1"/>
          </p:cNvGraphicFramePr>
          <p:nvPr>
            <p:extLst>
              <p:ext uri="{D42A27DB-BD31-4B8C-83A1-F6EECF244321}">
                <p14:modId xmlns:p14="http://schemas.microsoft.com/office/powerpoint/2010/main" val="4185354277"/>
              </p:ext>
            </p:extLst>
          </p:nvPr>
        </p:nvGraphicFramePr>
        <p:xfrm>
          <a:off x="1225558" y="2865938"/>
          <a:ext cx="2146935" cy="1400175"/>
        </p:xfrm>
        <a:graphic>
          <a:graphicData uri="http://schemas.openxmlformats.org/presentationml/2006/ole">
            <mc:AlternateContent xmlns:mc="http://schemas.openxmlformats.org/markup-compatibility/2006">
              <mc:Choice xmlns:v="urn:schemas-microsoft-com:vml" Requires="v">
                <p:oleObj name="Packager Shell Object" showAsIcon="1" r:id="rId2" imgW="873720" imgH="570600" progId="Package">
                  <p:embed/>
                </p:oleObj>
              </mc:Choice>
              <mc:Fallback>
                <p:oleObj name="Packager Shell Object" showAsIcon="1" r:id="rId2" imgW="873720" imgH="570600" progId="Package">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8" y="2865938"/>
                        <a:ext cx="2146935" cy="1400175"/>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C072BF58-DB17-8A94-FB3A-179A14A46A6A}"/>
              </a:ext>
            </a:extLst>
          </p:cNvPr>
          <p:cNvSpPr txBox="1"/>
          <p:nvPr/>
        </p:nvSpPr>
        <p:spPr>
          <a:xfrm>
            <a:off x="744793" y="2201270"/>
            <a:ext cx="6829118" cy="523220"/>
          </a:xfrm>
          <a:prstGeom prst="rect">
            <a:avLst/>
          </a:prstGeom>
          <a:noFill/>
        </p:spPr>
        <p:txBody>
          <a:bodyPr wrap="square">
            <a:spAutoFit/>
          </a:bodyPr>
          <a:lstStyle/>
          <a:p>
            <a:r>
              <a:rPr lang="en-US" sz="2800" b="1" dirty="0">
                <a:solidFill>
                  <a:srgbClr val="0070C0"/>
                </a:solidFill>
              </a:rPr>
              <a:t>DDL for Table Creation </a:t>
            </a:r>
          </a:p>
        </p:txBody>
      </p:sp>
      <p:sp>
        <p:nvSpPr>
          <p:cNvPr id="5" name="TextBox 4">
            <a:extLst>
              <a:ext uri="{FF2B5EF4-FFF2-40B4-BE49-F238E27FC236}">
                <a16:creationId xmlns:a16="http://schemas.microsoft.com/office/drawing/2014/main" id="{4BA3F9EA-24EF-07C1-8148-DD6BF0C1232F}"/>
              </a:ext>
            </a:extLst>
          </p:cNvPr>
          <p:cNvSpPr txBox="1"/>
          <p:nvPr/>
        </p:nvSpPr>
        <p:spPr>
          <a:xfrm>
            <a:off x="895348" y="4405802"/>
            <a:ext cx="6008125" cy="523220"/>
          </a:xfrm>
          <a:prstGeom prst="rect">
            <a:avLst/>
          </a:prstGeom>
          <a:noFill/>
        </p:spPr>
        <p:txBody>
          <a:bodyPr wrap="square">
            <a:spAutoFit/>
          </a:bodyPr>
          <a:lstStyle/>
          <a:p>
            <a:r>
              <a:rPr lang="en-US" sz="2800" b="1" dirty="0">
                <a:solidFill>
                  <a:srgbClr val="0070C0"/>
                </a:solidFill>
              </a:rPr>
              <a:t>Sample Insert Query </a:t>
            </a:r>
          </a:p>
        </p:txBody>
      </p:sp>
      <p:graphicFrame>
        <p:nvGraphicFramePr>
          <p:cNvPr id="7" name="Object 6">
            <a:extLst>
              <a:ext uri="{FF2B5EF4-FFF2-40B4-BE49-F238E27FC236}">
                <a16:creationId xmlns:a16="http://schemas.microsoft.com/office/drawing/2014/main" id="{AC4E0345-50EB-DD6D-765E-B72D67E1CECE}"/>
              </a:ext>
            </a:extLst>
          </p:cNvPr>
          <p:cNvGraphicFramePr>
            <a:graphicFrameLocks noChangeAspect="1"/>
          </p:cNvGraphicFramePr>
          <p:nvPr>
            <p:extLst>
              <p:ext uri="{D42A27DB-BD31-4B8C-83A1-F6EECF244321}">
                <p14:modId xmlns:p14="http://schemas.microsoft.com/office/powerpoint/2010/main" val="4191466572"/>
              </p:ext>
            </p:extLst>
          </p:nvPr>
        </p:nvGraphicFramePr>
        <p:xfrm>
          <a:off x="933449" y="5208400"/>
          <a:ext cx="3106994" cy="1179155"/>
        </p:xfrm>
        <a:graphic>
          <a:graphicData uri="http://schemas.openxmlformats.org/presentationml/2006/ole">
            <mc:AlternateContent xmlns:mc="http://schemas.openxmlformats.org/markup-compatibility/2006">
              <mc:Choice xmlns:v="urn:schemas-microsoft-com:vml" Requires="v">
                <p:oleObj name="Packager Shell Object" showAsIcon="1" r:id="rId4" imgW="1373040" imgH="478800" progId="Package">
                  <p:embed/>
                </p:oleObj>
              </mc:Choice>
              <mc:Fallback>
                <p:oleObj name="Packager Shell Object" showAsIcon="1" r:id="rId4" imgW="1373040" imgH="478800" progId="Package">
                  <p:embed/>
                  <p:pic>
                    <p:nvPicPr>
                      <p:cNvPr id="0" name=""/>
                      <p:cNvPicPr/>
                      <p:nvPr/>
                    </p:nvPicPr>
                    <p:blipFill>
                      <a:blip r:embed="rId5"/>
                      <a:stretch>
                        <a:fillRect/>
                      </a:stretch>
                    </p:blipFill>
                    <p:spPr>
                      <a:xfrm>
                        <a:off x="933449" y="5208400"/>
                        <a:ext cx="3106994" cy="1179155"/>
                      </a:xfrm>
                      <a:prstGeom prst="rect">
                        <a:avLst/>
                      </a:prstGeom>
                    </p:spPr>
                  </p:pic>
                </p:oleObj>
              </mc:Fallback>
            </mc:AlternateContent>
          </a:graphicData>
        </a:graphic>
      </p:graphicFrame>
    </p:spTree>
    <p:extLst>
      <p:ext uri="{BB962C8B-B14F-4D97-AF65-F5344CB8AC3E}">
        <p14:creationId xmlns:p14="http://schemas.microsoft.com/office/powerpoint/2010/main" val="248799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02560-3459-1607-E6EA-074D261E5B19}"/>
              </a:ext>
            </a:extLst>
          </p:cNvPr>
          <p:cNvSpPr txBox="1"/>
          <p:nvPr/>
        </p:nvSpPr>
        <p:spPr>
          <a:xfrm>
            <a:off x="714375" y="529708"/>
            <a:ext cx="5743575" cy="369332"/>
          </a:xfrm>
          <a:prstGeom prst="rect">
            <a:avLst/>
          </a:prstGeom>
          <a:noFill/>
        </p:spPr>
        <p:txBody>
          <a:bodyPr wrap="square">
            <a:spAutoFit/>
          </a:bodyPr>
          <a:lstStyle/>
          <a:p>
            <a:pPr algn="l"/>
            <a:r>
              <a:rPr lang="en-US" b="1" i="0" dirty="0">
                <a:solidFill>
                  <a:srgbClr val="24292F"/>
                </a:solidFill>
                <a:effectLst/>
                <a:latin typeface="-apple-system"/>
              </a:rPr>
              <a:t>Data Pipelining</a:t>
            </a:r>
          </a:p>
        </p:txBody>
      </p:sp>
      <p:pic>
        <p:nvPicPr>
          <p:cNvPr id="4" name="Picture 3">
            <a:extLst>
              <a:ext uri="{FF2B5EF4-FFF2-40B4-BE49-F238E27FC236}">
                <a16:creationId xmlns:a16="http://schemas.microsoft.com/office/drawing/2014/main" id="{CB235081-88B9-8872-2A7C-CE8F49527C84}"/>
              </a:ext>
            </a:extLst>
          </p:cNvPr>
          <p:cNvPicPr>
            <a:picLocks noChangeAspect="1"/>
          </p:cNvPicPr>
          <p:nvPr/>
        </p:nvPicPr>
        <p:blipFill>
          <a:blip r:embed="rId2"/>
          <a:stretch>
            <a:fillRect/>
          </a:stretch>
        </p:blipFill>
        <p:spPr>
          <a:xfrm>
            <a:off x="1590675" y="965717"/>
            <a:ext cx="8305800" cy="5362575"/>
          </a:xfrm>
          <a:prstGeom prst="rect">
            <a:avLst/>
          </a:prstGeom>
        </p:spPr>
      </p:pic>
    </p:spTree>
    <p:extLst>
      <p:ext uri="{BB962C8B-B14F-4D97-AF65-F5344CB8AC3E}">
        <p14:creationId xmlns:p14="http://schemas.microsoft.com/office/powerpoint/2010/main" val="14668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059D11A-49AC-0C31-A55E-BA1CAC520AF6}"/>
              </a:ext>
            </a:extLst>
          </p:cNvPr>
          <p:cNvSpPr txBox="1"/>
          <p:nvPr/>
        </p:nvSpPr>
        <p:spPr>
          <a:xfrm>
            <a:off x="1047749" y="661201"/>
            <a:ext cx="10429875" cy="1026050"/>
          </a:xfrm>
          <a:prstGeom prst="rect">
            <a:avLst/>
          </a:prstGeom>
          <a:noFill/>
        </p:spPr>
        <p:txBody>
          <a:bodyPr wrap="square">
            <a:spAutoFit/>
          </a:bodyPr>
          <a:lstStyle/>
          <a:p>
            <a:pPr marL="0" marR="0">
              <a:lnSpc>
                <a:spcPct val="115000"/>
              </a:lnSpc>
              <a:spcBef>
                <a:spcPts val="0"/>
              </a:spcBef>
              <a:spcAft>
                <a:spcPts val="0"/>
              </a:spcAft>
            </a:pPr>
            <a:r>
              <a:rPr lang="en-US" sz="1800" dirty="0">
                <a:effectLst/>
                <a:latin typeface="Roboto" panose="02000000000000000000" pitchFamily="2" charset="0"/>
                <a:ea typeface="Roboto" panose="02000000000000000000" pitchFamily="2" charset="0"/>
                <a:cs typeface="Roboto" panose="02000000000000000000" pitchFamily="2" charset="0"/>
              </a:rPr>
              <a:t>Above block diagram shows the workflow for most of the generic use cases </a:t>
            </a:r>
            <a:r>
              <a:rPr lang="en-US" dirty="0">
                <a:latin typeface="Roboto" panose="02000000000000000000" pitchFamily="2" charset="0"/>
                <a:ea typeface="Roboto" panose="02000000000000000000" pitchFamily="2" charset="0"/>
                <a:cs typeface="Roboto" panose="02000000000000000000" pitchFamily="2" charset="0"/>
              </a:rPr>
              <a:t>how to ingest data from GCP and sending data to end user</a:t>
            </a:r>
            <a:r>
              <a:rPr lang="en-US" sz="1800" dirty="0">
                <a:effectLst/>
                <a:latin typeface="Roboto" panose="02000000000000000000" pitchFamily="2" charset="0"/>
                <a:ea typeface="Roboto" panose="02000000000000000000" pitchFamily="2" charset="0"/>
                <a:cs typeface="Roboto" panose="02000000000000000000" pitchFamily="2" charset="0"/>
              </a:rPr>
              <a:t>. Simply it’s a sequence of tasks scheduled and triggered in a well coordinated manner.</a:t>
            </a:r>
          </a:p>
        </p:txBody>
      </p:sp>
      <p:sp>
        <p:nvSpPr>
          <p:cNvPr id="9" name="TextBox 8">
            <a:extLst>
              <a:ext uri="{FF2B5EF4-FFF2-40B4-BE49-F238E27FC236}">
                <a16:creationId xmlns:a16="http://schemas.microsoft.com/office/drawing/2014/main" id="{409126EC-B57B-F2C9-CBD8-EF427F7F1007}"/>
              </a:ext>
            </a:extLst>
          </p:cNvPr>
          <p:cNvSpPr txBox="1"/>
          <p:nvPr/>
        </p:nvSpPr>
        <p:spPr>
          <a:xfrm>
            <a:off x="1047748" y="1936225"/>
            <a:ext cx="10429875" cy="388953"/>
          </a:xfrm>
          <a:prstGeom prst="rect">
            <a:avLst/>
          </a:prstGeom>
          <a:noFill/>
        </p:spPr>
        <p:txBody>
          <a:bodyPr wrap="square">
            <a:spAutoFit/>
          </a:bodyPr>
          <a:lstStyle/>
          <a:p>
            <a:pPr marL="0" marR="0">
              <a:lnSpc>
                <a:spcPct val="115000"/>
              </a:lnSpc>
              <a:spcBef>
                <a:spcPts val="0"/>
              </a:spcBef>
              <a:spcAft>
                <a:spcPts val="0"/>
              </a:spcAft>
            </a:pPr>
            <a:r>
              <a:rPr lang="en-US" sz="1800" dirty="0">
                <a:effectLst/>
                <a:latin typeface="Roboto" panose="02000000000000000000" pitchFamily="2" charset="0"/>
                <a:ea typeface="Roboto" panose="02000000000000000000" pitchFamily="2" charset="0"/>
                <a:cs typeface="Roboto" panose="02000000000000000000" pitchFamily="2" charset="0"/>
              </a:rPr>
              <a:t>Below is the list of components used to build the pipelines ( Consider infra is Google cloud).</a:t>
            </a:r>
          </a:p>
        </p:txBody>
      </p:sp>
      <p:sp>
        <p:nvSpPr>
          <p:cNvPr id="10" name="TextBox 9">
            <a:extLst>
              <a:ext uri="{FF2B5EF4-FFF2-40B4-BE49-F238E27FC236}">
                <a16:creationId xmlns:a16="http://schemas.microsoft.com/office/drawing/2014/main" id="{774CB7FF-AB8F-D347-BE61-DC08DC77740E}"/>
              </a:ext>
            </a:extLst>
          </p:cNvPr>
          <p:cNvSpPr txBox="1"/>
          <p:nvPr/>
        </p:nvSpPr>
        <p:spPr>
          <a:xfrm>
            <a:off x="1047747" y="2574152"/>
            <a:ext cx="10429875" cy="2300245"/>
          </a:xfrm>
          <a:prstGeom prst="rect">
            <a:avLst/>
          </a:prstGeom>
          <a:noFill/>
        </p:spPr>
        <p:txBody>
          <a:bodyPr wrap="square">
            <a:spAutoFit/>
          </a:bodyPr>
          <a:lstStyle/>
          <a:p>
            <a:pPr marL="342900" marR="0" indent="-342900">
              <a:lnSpc>
                <a:spcPct val="115000"/>
              </a:lnSpc>
              <a:spcBef>
                <a:spcPts val="0"/>
              </a:spcBef>
              <a:spcAft>
                <a:spcPts val="0"/>
              </a:spcAft>
              <a:buAutoNum type="arabicParenR"/>
            </a:pPr>
            <a:r>
              <a:rPr lang="en-US" dirty="0">
                <a:latin typeface="Roboto" panose="02000000000000000000" pitchFamily="2" charset="0"/>
                <a:ea typeface="Roboto" panose="02000000000000000000" pitchFamily="2" charset="0"/>
                <a:cs typeface="Roboto" panose="02000000000000000000" pitchFamily="2" charset="0"/>
              </a:rPr>
              <a:t>Google Storage – Where stored the source data’s</a:t>
            </a:r>
          </a:p>
          <a:p>
            <a:pPr marL="342900" marR="0" indent="-342900">
              <a:lnSpc>
                <a:spcPct val="115000"/>
              </a:lnSpc>
              <a:spcBef>
                <a:spcPts val="0"/>
              </a:spcBef>
              <a:spcAft>
                <a:spcPts val="0"/>
              </a:spcAft>
              <a:buAutoNum type="arabicParenR"/>
            </a:pPr>
            <a:r>
              <a:rPr lang="en-US" sz="1800" dirty="0">
                <a:effectLst/>
                <a:latin typeface="Roboto" panose="02000000000000000000" pitchFamily="2" charset="0"/>
                <a:ea typeface="Roboto" panose="02000000000000000000" pitchFamily="2" charset="0"/>
                <a:cs typeface="Roboto" panose="02000000000000000000" pitchFamily="2" charset="0"/>
              </a:rPr>
              <a:t>Data T</a:t>
            </a:r>
            <a:r>
              <a:rPr lang="en-US" dirty="0">
                <a:latin typeface="Roboto" panose="02000000000000000000" pitchFamily="2" charset="0"/>
                <a:ea typeface="Roboto" panose="02000000000000000000" pitchFamily="2" charset="0"/>
                <a:cs typeface="Roboto" panose="02000000000000000000" pitchFamily="2" charset="0"/>
              </a:rPr>
              <a:t>ransfer – Taken Data from respected source system to GCS.</a:t>
            </a:r>
          </a:p>
          <a:p>
            <a:pPr marL="342900" marR="0" indent="-342900">
              <a:lnSpc>
                <a:spcPct val="115000"/>
              </a:lnSpc>
              <a:spcBef>
                <a:spcPts val="0"/>
              </a:spcBef>
              <a:spcAft>
                <a:spcPts val="0"/>
              </a:spcAft>
              <a:buAutoNum type="arabicParenR"/>
            </a:pPr>
            <a:r>
              <a:rPr lang="en-US" dirty="0">
                <a:latin typeface="Roboto" panose="02000000000000000000" pitchFamily="2" charset="0"/>
                <a:ea typeface="Roboto" panose="02000000000000000000" pitchFamily="2" charset="0"/>
                <a:cs typeface="Roboto" panose="02000000000000000000" pitchFamily="2" charset="0"/>
              </a:rPr>
              <a:t>Pub/Sub – Ingest Streaming Data</a:t>
            </a:r>
          </a:p>
          <a:p>
            <a:pPr marL="342900" marR="0" indent="-342900">
              <a:lnSpc>
                <a:spcPct val="115000"/>
              </a:lnSpc>
              <a:spcBef>
                <a:spcPts val="0"/>
              </a:spcBef>
              <a:spcAft>
                <a:spcPts val="0"/>
              </a:spcAft>
              <a:buAutoNum type="arabicParenR"/>
            </a:pPr>
            <a:r>
              <a:rPr lang="en-US" dirty="0">
                <a:latin typeface="Roboto" panose="02000000000000000000" pitchFamily="2" charset="0"/>
                <a:ea typeface="Roboto" panose="02000000000000000000" pitchFamily="2" charset="0"/>
                <a:cs typeface="Roboto" panose="02000000000000000000" pitchFamily="2" charset="0"/>
              </a:rPr>
              <a:t>Dataflow – To receive stream data and load to Bigquery</a:t>
            </a:r>
          </a:p>
          <a:p>
            <a:pPr marL="342900" marR="0" indent="-342900">
              <a:lnSpc>
                <a:spcPct val="115000"/>
              </a:lnSpc>
              <a:spcBef>
                <a:spcPts val="0"/>
              </a:spcBef>
              <a:spcAft>
                <a:spcPts val="0"/>
              </a:spcAft>
              <a:buAutoNum type="arabicParenR"/>
            </a:pPr>
            <a:r>
              <a:rPr lang="en-US" dirty="0">
                <a:latin typeface="Roboto" panose="02000000000000000000" pitchFamily="2" charset="0"/>
                <a:ea typeface="Roboto" panose="02000000000000000000" pitchFamily="2" charset="0"/>
                <a:cs typeface="Roboto" panose="02000000000000000000" pitchFamily="2" charset="0"/>
              </a:rPr>
              <a:t>Bigquery – Storing all the data’s in table format ( </a:t>
            </a:r>
            <a:r>
              <a:rPr lang="en-US" dirty="0" err="1">
                <a:latin typeface="Roboto" panose="02000000000000000000" pitchFamily="2" charset="0"/>
                <a:ea typeface="Roboto" panose="02000000000000000000" pitchFamily="2" charset="0"/>
                <a:cs typeface="Roboto" panose="02000000000000000000" pitchFamily="2" charset="0"/>
              </a:rPr>
              <a:t>Specilay</a:t>
            </a:r>
            <a:r>
              <a:rPr lang="en-US" dirty="0">
                <a:latin typeface="Roboto" panose="02000000000000000000" pitchFamily="2" charset="0"/>
                <a:ea typeface="Roboto" panose="02000000000000000000" pitchFamily="2" charset="0"/>
                <a:cs typeface="Roboto" panose="02000000000000000000" pitchFamily="2" charset="0"/>
              </a:rPr>
              <a:t> used for DWH purpose)</a:t>
            </a:r>
          </a:p>
          <a:p>
            <a:pPr marL="342900" marR="0" indent="-342900">
              <a:lnSpc>
                <a:spcPct val="115000"/>
              </a:lnSpc>
              <a:spcBef>
                <a:spcPts val="0"/>
              </a:spcBef>
              <a:spcAft>
                <a:spcPts val="0"/>
              </a:spcAft>
              <a:buAutoNum type="arabicParenR"/>
            </a:pPr>
            <a:r>
              <a:rPr lang="en-US" dirty="0">
                <a:latin typeface="Roboto" panose="02000000000000000000" pitchFamily="2" charset="0"/>
                <a:ea typeface="Roboto" panose="02000000000000000000" pitchFamily="2" charset="0"/>
                <a:cs typeface="Roboto" panose="02000000000000000000" pitchFamily="2" charset="0"/>
              </a:rPr>
              <a:t>Data Studio -  To generate report’s in virtualization format</a:t>
            </a:r>
          </a:p>
          <a:p>
            <a:pPr marL="342900" marR="0" indent="-342900">
              <a:lnSpc>
                <a:spcPct val="115000"/>
              </a:lnSpc>
              <a:spcBef>
                <a:spcPts val="0"/>
              </a:spcBef>
              <a:spcAft>
                <a:spcPts val="0"/>
              </a:spcAft>
              <a:buAutoNum type="arabicParenR"/>
            </a:pPr>
            <a:endParaRPr lang="en-US" sz="180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9049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F3482-4A8C-1026-E4F1-CB81B456931F}"/>
              </a:ext>
            </a:extLst>
          </p:cNvPr>
          <p:cNvSpPr txBox="1"/>
          <p:nvPr/>
        </p:nvSpPr>
        <p:spPr>
          <a:xfrm>
            <a:off x="2943225" y="1657350"/>
            <a:ext cx="1438275"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F833B1D7-6978-4B5E-5A36-616498F473AD}"/>
              </a:ext>
            </a:extLst>
          </p:cNvPr>
          <p:cNvSpPr txBox="1"/>
          <p:nvPr/>
        </p:nvSpPr>
        <p:spPr>
          <a:xfrm>
            <a:off x="624961" y="736690"/>
            <a:ext cx="10429875" cy="707501"/>
          </a:xfrm>
          <a:prstGeom prst="rect">
            <a:avLst/>
          </a:prstGeom>
          <a:noFill/>
        </p:spPr>
        <p:txBody>
          <a:bodyPr wrap="square">
            <a:spAutoFit/>
          </a:bodyPr>
          <a:lstStyle/>
          <a:p>
            <a:pPr>
              <a:lnSpc>
                <a:spcPct val="115000"/>
              </a:lnSpc>
            </a:pPr>
            <a:r>
              <a:rPr lang="en-US" b="1" i="0" dirty="0">
                <a:solidFill>
                  <a:srgbClr val="24292F"/>
                </a:solidFill>
                <a:effectLst/>
                <a:latin typeface="-apple-system"/>
              </a:rPr>
              <a:t>5) Analytical SQL</a:t>
            </a:r>
          </a:p>
          <a:p>
            <a:pPr marL="0" marR="0">
              <a:lnSpc>
                <a:spcPct val="115000"/>
              </a:lnSpc>
              <a:spcBef>
                <a:spcPts val="0"/>
              </a:spcBef>
              <a:spcAft>
                <a:spcPts val="0"/>
              </a:spcAft>
            </a:pPr>
            <a:endParaRPr lang="en-US" sz="1800" dirty="0">
              <a:effectLst/>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D430704C-C662-66C6-B5AF-6FDB246647DF}"/>
              </a:ext>
            </a:extLst>
          </p:cNvPr>
          <p:cNvSpPr txBox="1"/>
          <p:nvPr/>
        </p:nvSpPr>
        <p:spPr>
          <a:xfrm>
            <a:off x="845574" y="1199535"/>
            <a:ext cx="10429874" cy="5453288"/>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rPr>
              <a:t>Sometimes products for whatever reason stop selling and a symptom can be an item that was selling well faces a stock out or de-listing (or something else). Write a query that shows products that have sold for more than 30 days in the last 60 days, but hasn't had sales for the last week.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with</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product_morethan6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distinct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OVER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PARTITION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no_of_sold_items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a:t>
            </a:r>
            <a:r>
              <a:rPr lang="en-US" sz="14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SalesorderID</a:t>
            </a:r>
            <a:r>
              <a:rPr lang="en-US" sz="14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OrderDate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[SalesOrderHeader] O</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SalesOrderDetail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OD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where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a:t>
            </a:r>
            <a:r>
              <a:rPr lang="en-US" sz="14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salesorderid</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OD</a:t>
            </a:r>
            <a:r>
              <a:rPr lang="en-US" sz="14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and</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orderdate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between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'2022-01-01 00:00:00.000'</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and</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'2022-06-01 00:00:00.000'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Sub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distinct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ProductID</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No_of_sold_items_in6months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Not_sold_products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notsoldinthisweek</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od</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OrderDate</a:t>
            </a:r>
            <a:r>
              <a:rPr lang="en-US" sz="14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no_of_sold_items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No_of_sold_items_in6months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[SalesOrderHeader] O</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SalesOrderDetail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OD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product_morethan6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lost_sale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where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lost_sale</a:t>
            </a:r>
            <a:r>
              <a:rPr lang="en-US" sz="14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OD</a:t>
            </a:r>
            <a:r>
              <a:rPr lang="en-US" sz="14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and</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a:t>
            </a:r>
            <a:r>
              <a:rPr lang="en-US" sz="14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salesorderid</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OD</a:t>
            </a:r>
            <a:r>
              <a:rPr lang="en-US" sz="14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and</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no_of_sold_items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&gt;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080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37E821-0AB1-EC31-7B22-E4DD3A58805B}"/>
              </a:ext>
            </a:extLst>
          </p:cNvPr>
          <p:cNvSpPr txBox="1"/>
          <p:nvPr/>
        </p:nvSpPr>
        <p:spPr>
          <a:xfrm>
            <a:off x="933449" y="438151"/>
            <a:ext cx="10648951" cy="4524315"/>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Full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outer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join</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od</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Not_sold_products</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no_of_sold_items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not_sold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[SalesOrderHeader] O</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SalesOrderDetail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OD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product_morethan6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lost_sale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where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lost_sale</a:t>
            </a:r>
            <a:r>
              <a:rPr lang="en-US"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OD</a:t>
            </a:r>
            <a:r>
              <a:rPr lang="en-US"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and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a:t>
            </a:r>
            <a:r>
              <a:rPr lang="en-US"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salesorderid</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OD</a:t>
            </a:r>
            <a:r>
              <a:rPr lang="en-US"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and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no_of_sold_items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&gt;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except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od</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no_of_sold_items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not_sold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[SalesOrderHeader] O</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SalesOrderDetail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OD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product_morethan6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lost_sale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where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lost_sale</a:t>
            </a:r>
            <a:r>
              <a:rPr lang="en-US"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OD</a:t>
            </a:r>
            <a:r>
              <a:rPr lang="en-US"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and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a:t>
            </a:r>
            <a:r>
              <a:rPr lang="en-US"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salesorderid</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OD</a:t>
            </a:r>
            <a:r>
              <a:rPr lang="en-US"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salesorderid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and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no_of_sold_items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&gt;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and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orderdate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not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between</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'2022-01-01 00:00:00.000'</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and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'2022-06-01 00:00:00.000'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a:t>
            </a:r>
            <a:r>
              <a:rPr lang="en-US"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ProductID</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a:t>
            </a:r>
            <a:r>
              <a:rPr lang="en-US"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Not_sold_products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217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4F972-386F-CAA9-D710-C796CCF26DAF}"/>
              </a:ext>
            </a:extLst>
          </p:cNvPr>
          <p:cNvSpPr txBox="1"/>
          <p:nvPr/>
        </p:nvSpPr>
        <p:spPr>
          <a:xfrm>
            <a:off x="476249" y="1171397"/>
            <a:ext cx="11096626" cy="646331"/>
          </a:xfrm>
          <a:prstGeom prst="rect">
            <a:avLst/>
          </a:prstGeom>
          <a:noFill/>
        </p:spPr>
        <p:txBody>
          <a:bodyPr wrap="square">
            <a:spAutoFit/>
          </a:bodyPr>
          <a:lstStyle/>
          <a:p>
            <a:r>
              <a:rPr lang="en-US" b="0" i="0" dirty="0">
                <a:solidFill>
                  <a:srgbClr val="32325D"/>
                </a:solidFill>
                <a:effectLst/>
                <a:latin typeface="proxima-nova"/>
              </a:rPr>
              <a:t>Today’s market is dominated by big data and analytics, hence, </a:t>
            </a:r>
            <a:r>
              <a:rPr lang="en-US" b="1" i="0" dirty="0">
                <a:solidFill>
                  <a:srgbClr val="32325D"/>
                </a:solidFill>
                <a:effectLst/>
                <a:latin typeface="proxima-nova"/>
              </a:rPr>
              <a:t>Data Mart </a:t>
            </a:r>
            <a:r>
              <a:rPr lang="en-US" b="0" i="0" dirty="0">
                <a:solidFill>
                  <a:srgbClr val="32325D"/>
                </a:solidFill>
                <a:effectLst/>
                <a:latin typeface="proxima-nova"/>
              </a:rPr>
              <a:t>plays a significant role in turning data into insights. </a:t>
            </a:r>
            <a:endParaRPr lang="en-US" dirty="0"/>
          </a:p>
        </p:txBody>
      </p:sp>
      <p:sp>
        <p:nvSpPr>
          <p:cNvPr id="3" name="TextBox 2">
            <a:extLst>
              <a:ext uri="{FF2B5EF4-FFF2-40B4-BE49-F238E27FC236}">
                <a16:creationId xmlns:a16="http://schemas.microsoft.com/office/drawing/2014/main" id="{125601C1-0C9C-E612-9521-A730D791E37E}"/>
              </a:ext>
            </a:extLst>
          </p:cNvPr>
          <p:cNvSpPr txBox="1"/>
          <p:nvPr/>
        </p:nvSpPr>
        <p:spPr>
          <a:xfrm>
            <a:off x="476249" y="655678"/>
            <a:ext cx="6096000" cy="369332"/>
          </a:xfrm>
          <a:prstGeom prst="rect">
            <a:avLst/>
          </a:prstGeom>
          <a:noFill/>
        </p:spPr>
        <p:txBody>
          <a:bodyPr wrap="square">
            <a:spAutoFit/>
          </a:bodyPr>
          <a:lstStyle/>
          <a:p>
            <a:pPr algn="l"/>
            <a:r>
              <a:rPr lang="en-US" b="1" i="0" dirty="0">
                <a:solidFill>
                  <a:srgbClr val="24292F"/>
                </a:solidFill>
                <a:effectLst/>
                <a:latin typeface="-apple-system"/>
              </a:rPr>
              <a:t>Implementing Business logics in Data Marts</a:t>
            </a:r>
          </a:p>
        </p:txBody>
      </p:sp>
      <p:sp>
        <p:nvSpPr>
          <p:cNvPr id="5" name="TextBox 4">
            <a:extLst>
              <a:ext uri="{FF2B5EF4-FFF2-40B4-BE49-F238E27FC236}">
                <a16:creationId xmlns:a16="http://schemas.microsoft.com/office/drawing/2014/main" id="{A984921D-972F-4C42-2BE0-7E2A157213DB}"/>
              </a:ext>
            </a:extLst>
          </p:cNvPr>
          <p:cNvSpPr txBox="1"/>
          <p:nvPr/>
        </p:nvSpPr>
        <p:spPr>
          <a:xfrm>
            <a:off x="647699" y="2171700"/>
            <a:ext cx="10715625" cy="2585323"/>
          </a:xfrm>
          <a:prstGeom prst="rect">
            <a:avLst/>
          </a:prstGeom>
          <a:noFill/>
        </p:spPr>
        <p:txBody>
          <a:bodyPr wrap="square">
            <a:spAutoFit/>
          </a:bodyPr>
          <a:lstStyle/>
          <a:p>
            <a:pPr algn="l"/>
            <a:r>
              <a:rPr lang="en-US" b="0" i="0" dirty="0">
                <a:solidFill>
                  <a:srgbClr val="32325D"/>
                </a:solidFill>
                <a:effectLst/>
                <a:latin typeface="proxima-nova"/>
              </a:rPr>
              <a:t>A few advantages of Data Pipeline are listed below:</a:t>
            </a:r>
          </a:p>
          <a:p>
            <a:pPr algn="l">
              <a:buFont typeface="Arial" panose="020B0604020202020204" pitchFamily="34" charset="0"/>
              <a:buChar char="•"/>
            </a:pPr>
            <a:r>
              <a:rPr lang="en-US" b="0" i="0" dirty="0">
                <a:solidFill>
                  <a:srgbClr val="32325D"/>
                </a:solidFill>
                <a:effectLst/>
                <a:latin typeface="proxima-nova"/>
              </a:rPr>
              <a:t>Data Marts are efficient, and cost-effective solutions as they take are cheaper to deploy than Data Warehouses and data access.</a:t>
            </a:r>
          </a:p>
          <a:p>
            <a:pPr algn="l">
              <a:buFont typeface="Arial" panose="020B0604020202020204" pitchFamily="34" charset="0"/>
              <a:buChar char="•"/>
            </a:pPr>
            <a:endParaRPr lang="en-US" b="0" i="0" dirty="0">
              <a:solidFill>
                <a:srgbClr val="32325D"/>
              </a:solidFill>
              <a:effectLst/>
              <a:latin typeface="proxima-nova"/>
            </a:endParaRPr>
          </a:p>
          <a:p>
            <a:pPr algn="l">
              <a:buFont typeface="Arial" panose="020B0604020202020204" pitchFamily="34" charset="0"/>
              <a:buChar char="•"/>
            </a:pPr>
            <a:r>
              <a:rPr lang="en-US" b="0" i="0" dirty="0">
                <a:solidFill>
                  <a:srgbClr val="32325D"/>
                </a:solidFill>
                <a:effectLst/>
                <a:latin typeface="proxima-nova"/>
              </a:rPr>
              <a:t>Hybrid Data Marts can improve the performance by taking a Data Warehouse processing. When dependent data marts are placed in a separate processing facility, they significantly reduce analytics processing costs as well.</a:t>
            </a:r>
          </a:p>
          <a:p>
            <a:pPr algn="l">
              <a:buFont typeface="Arial" panose="020B0604020202020204" pitchFamily="34" charset="0"/>
              <a:buChar char="•"/>
            </a:pPr>
            <a:endParaRPr lang="en-US" b="0" i="0" dirty="0">
              <a:solidFill>
                <a:srgbClr val="32325D"/>
              </a:solidFill>
              <a:effectLst/>
              <a:latin typeface="proxima-nova"/>
            </a:endParaRPr>
          </a:p>
          <a:p>
            <a:pPr algn="l">
              <a:buFont typeface="Arial" panose="020B0604020202020204" pitchFamily="34" charset="0"/>
              <a:buChar char="•"/>
            </a:pPr>
            <a:r>
              <a:rPr lang="en-US" b="0" i="0" dirty="0">
                <a:solidFill>
                  <a:srgbClr val="32325D"/>
                </a:solidFill>
                <a:effectLst/>
                <a:latin typeface="proxima-nova"/>
              </a:rPr>
              <a:t>Data Marts can be independent of each other, so any error in the central Data Warehouse doesn’t affect individual Data Marts.</a:t>
            </a:r>
          </a:p>
        </p:txBody>
      </p:sp>
      <p:graphicFrame>
        <p:nvGraphicFramePr>
          <p:cNvPr id="6" name="Object 5">
            <a:extLst>
              <a:ext uri="{FF2B5EF4-FFF2-40B4-BE49-F238E27FC236}">
                <a16:creationId xmlns:a16="http://schemas.microsoft.com/office/drawing/2014/main" id="{05184FC1-BA64-24D7-B11C-D1D44388E1E8}"/>
              </a:ext>
            </a:extLst>
          </p:cNvPr>
          <p:cNvGraphicFramePr>
            <a:graphicFrameLocks noChangeAspect="1"/>
          </p:cNvGraphicFramePr>
          <p:nvPr>
            <p:extLst>
              <p:ext uri="{D42A27DB-BD31-4B8C-83A1-F6EECF244321}">
                <p14:modId xmlns:p14="http://schemas.microsoft.com/office/powerpoint/2010/main" val="2423390001"/>
              </p:ext>
            </p:extLst>
          </p:nvPr>
        </p:nvGraphicFramePr>
        <p:xfrm>
          <a:off x="885825" y="5033248"/>
          <a:ext cx="1724025" cy="997665"/>
        </p:xfrm>
        <a:graphic>
          <a:graphicData uri="http://schemas.openxmlformats.org/presentationml/2006/ole">
            <mc:AlternateContent xmlns:mc="http://schemas.openxmlformats.org/markup-compatibility/2006">
              <mc:Choice xmlns:v="urn:schemas-microsoft-com:vml" Requires="v">
                <p:oleObj name="Packager Shell Object" showAsIcon="1" r:id="rId2" imgW="811080" imgH="478800" progId="Package">
                  <p:embed/>
                </p:oleObj>
              </mc:Choice>
              <mc:Fallback>
                <p:oleObj name="Packager Shell Object" showAsIcon="1" r:id="rId2" imgW="811080" imgH="478800" progId="Package">
                  <p:embed/>
                  <p:pic>
                    <p:nvPicPr>
                      <p:cNvPr id="0" name=""/>
                      <p:cNvPicPr/>
                      <p:nvPr/>
                    </p:nvPicPr>
                    <p:blipFill>
                      <a:blip r:embed="rId3"/>
                      <a:stretch>
                        <a:fillRect/>
                      </a:stretch>
                    </p:blipFill>
                    <p:spPr>
                      <a:xfrm>
                        <a:off x="885825" y="5033248"/>
                        <a:ext cx="1724025" cy="997665"/>
                      </a:xfrm>
                      <a:prstGeom prst="rect">
                        <a:avLst/>
                      </a:prstGeom>
                    </p:spPr>
                  </p:pic>
                </p:oleObj>
              </mc:Fallback>
            </mc:AlternateContent>
          </a:graphicData>
        </a:graphic>
      </p:graphicFrame>
    </p:spTree>
    <p:extLst>
      <p:ext uri="{BB962C8B-B14F-4D97-AF65-F5344CB8AC3E}">
        <p14:creationId xmlns:p14="http://schemas.microsoft.com/office/powerpoint/2010/main" val="2264391915"/>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170016</TotalTime>
  <Words>920</Words>
  <Application>Microsoft Office PowerPoint</Application>
  <PresentationFormat>Widescreen</PresentationFormat>
  <Paragraphs>102</Paragraphs>
  <Slides>11</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24" baseType="lpstr">
      <vt:lpstr>-apple-system</vt:lpstr>
      <vt:lpstr>Arial</vt:lpstr>
      <vt:lpstr>Arial</vt:lpstr>
      <vt:lpstr>Calibri</vt:lpstr>
      <vt:lpstr>Consolas</vt:lpstr>
      <vt:lpstr>Corbel</vt:lpstr>
      <vt:lpstr>proxima-nova</vt:lpstr>
      <vt:lpstr>Roboto</vt:lpstr>
      <vt:lpstr>Segoe UI</vt:lpstr>
      <vt:lpstr>Wingdings</vt:lpstr>
      <vt:lpstr>Basis</vt:lpstr>
      <vt:lpstr>Packager Shell Object</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IRFAN</dc:creator>
  <cp:lastModifiedBy>ASUS</cp:lastModifiedBy>
  <cp:revision>275</cp:revision>
  <cp:lastPrinted>2021-01-02T14:49:43Z</cp:lastPrinted>
  <dcterms:created xsi:type="dcterms:W3CDTF">2016-04-20T19:03:09Z</dcterms:created>
  <dcterms:modified xsi:type="dcterms:W3CDTF">2022-07-04T15:17:35Z</dcterms:modified>
</cp:coreProperties>
</file>