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69" r:id="rId4"/>
    <p:sldId id="267" r:id="rId5"/>
    <p:sldId id="270" r:id="rId6"/>
    <p:sldId id="282" r:id="rId7"/>
    <p:sldId id="271" r:id="rId8"/>
    <p:sldId id="273" r:id="rId9"/>
    <p:sldId id="281" r:id="rId10"/>
    <p:sldId id="274" r:id="rId11"/>
    <p:sldId id="275" r:id="rId12"/>
    <p:sldId id="283" r:id="rId13"/>
    <p:sldId id="288" r:id="rId14"/>
    <p:sldId id="284" r:id="rId15"/>
    <p:sldId id="301" r:id="rId16"/>
    <p:sldId id="285" r:id="rId17"/>
    <p:sldId id="286" r:id="rId18"/>
    <p:sldId id="287" r:id="rId19"/>
    <p:sldId id="289" r:id="rId20"/>
    <p:sldId id="290" r:id="rId21"/>
    <p:sldId id="291" r:id="rId22"/>
    <p:sldId id="292" r:id="rId23"/>
    <p:sldId id="299" r:id="rId24"/>
    <p:sldId id="300" r:id="rId25"/>
    <p:sldId id="293" r:id="rId26"/>
    <p:sldId id="294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F0F7D-AE17-4E49-BD4E-240FD48A09D2}" type="doc">
      <dgm:prSet loTypeId="urn:microsoft.com/office/officeart/2005/8/layout/cycle8" loCatId="cycle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1D01A09-1E65-4453-9189-BA50549A7C34}">
      <dgm:prSet phldrT="[Text]" custT="1"/>
      <dgm:spPr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1000">
              <a:schemeClr val="accent4">
                <a:lumMod val="75000"/>
              </a:schemeClr>
            </a:gs>
            <a:gs pos="97000">
              <a:srgbClr val="E6B500"/>
            </a:gs>
            <a:gs pos="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</dgm:spPr>
      <dgm:t>
        <a:bodyPr/>
        <a:lstStyle/>
        <a:p>
          <a:r>
            <a:rPr lang="en-US" sz="1600" b="1" u="none" dirty="0"/>
            <a:t>Problem?</a:t>
          </a:r>
          <a:endParaRPr lang="en-US" sz="1600" b="1" u="sng" dirty="0"/>
        </a:p>
      </dgm:t>
    </dgm:pt>
    <dgm:pt modelId="{8491E1D1-1737-4573-840D-BB889C7FF4A1}" type="parTrans" cxnId="{3ADF0660-2B6D-4B2F-A1AA-399D83BC7E90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A683DA9E-A804-456B-A70E-2B3A5DDF3085}" type="sibTrans" cxnId="{3ADF0660-2B6D-4B2F-A1AA-399D83BC7E90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C7D6E90A-551E-4AC7-B526-D3266FFA1061}">
      <dgm:prSet phldrT="[Text]" custT="1"/>
      <dgm:spPr>
        <a:gradFill rotWithShape="0">
          <a:gsLst>
            <a:gs pos="0">
              <a:srgbClr val="D2AB62"/>
            </a:gs>
            <a:gs pos="0">
              <a:srgbClr val="FF0000"/>
            </a:gs>
            <a:gs pos="0">
              <a:schemeClr val="accent4">
                <a:hueOff val="-354858"/>
                <a:satOff val="-11947"/>
                <a:lumOff val="-2902"/>
                <a:alphaOff val="0"/>
                <a:shade val="90000"/>
                <a:satMod val="110000"/>
              </a:schemeClr>
            </a:gs>
            <a:gs pos="0">
              <a:schemeClr val="accent4">
                <a:hueOff val="-354858"/>
                <a:satOff val="-11947"/>
                <a:lumOff val="-2902"/>
                <a:alphaOff val="0"/>
                <a:shade val="100000"/>
                <a:satMod val="118000"/>
              </a:schemeClr>
            </a:gs>
            <a:gs pos="0">
              <a:schemeClr val="accent4">
                <a:hueOff val="-354858"/>
                <a:satOff val="-11947"/>
                <a:lumOff val="-2902"/>
                <a:alphaOff val="0"/>
                <a:shade val="100000"/>
                <a:satMod val="118000"/>
              </a:schemeClr>
            </a:gs>
            <a:gs pos="67000">
              <a:srgbClr val="FF0000"/>
            </a:gs>
            <a:gs pos="1000">
              <a:schemeClr val="accent4">
                <a:hueOff val="-354858"/>
                <a:satOff val="-11947"/>
                <a:lumOff val="-2902"/>
                <a:alphaOff val="0"/>
                <a:shade val="90000"/>
                <a:satMod val="110000"/>
              </a:schemeClr>
            </a:gs>
          </a:gsLst>
        </a:gradFill>
      </dgm:spPr>
      <dgm:t>
        <a:bodyPr/>
        <a:lstStyle/>
        <a:p>
          <a:r>
            <a:rPr lang="en-US" sz="2000" b="1" u="none" dirty="0"/>
            <a:t>Define</a:t>
          </a:r>
        </a:p>
      </dgm:t>
    </dgm:pt>
    <dgm:pt modelId="{9CF369CB-7190-4EDD-B6EE-3027213677FE}" type="parTrans" cxnId="{8D4CBB52-A7EB-4A0D-9EA7-0DDA5C345FA9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78840662-70C0-4F77-8CDF-D8921BDC9249}" type="sibTrans" cxnId="{8D4CBB52-A7EB-4A0D-9EA7-0DDA5C345FA9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5426C2BA-2141-4ED1-BCF2-01D0D83EE843}">
      <dgm:prSet phldrT="[Text]" custT="1"/>
      <dgm:spPr>
        <a:gradFill rotWithShape="0">
          <a:gsLst>
            <a:gs pos="44000">
              <a:srgbClr val="008000"/>
            </a:gs>
            <a:gs pos="0">
              <a:srgbClr val="008000"/>
            </a:gs>
            <a:gs pos="0">
              <a:srgbClr val="FF0000"/>
            </a:gs>
            <a:gs pos="0">
              <a:schemeClr val="accent4">
                <a:hueOff val="-354858"/>
                <a:satOff val="-11947"/>
                <a:lumOff val="-2902"/>
                <a:alphaOff val="0"/>
                <a:shade val="90000"/>
                <a:satMod val="110000"/>
              </a:schemeClr>
            </a:gs>
            <a:gs pos="0">
              <a:schemeClr val="accent4">
                <a:hueOff val="-354858"/>
                <a:satOff val="-11947"/>
                <a:lumOff val="-2902"/>
                <a:alphaOff val="0"/>
                <a:shade val="100000"/>
                <a:satMod val="118000"/>
              </a:schemeClr>
            </a:gs>
            <a:gs pos="0">
              <a:schemeClr val="accent4">
                <a:hueOff val="-354858"/>
                <a:satOff val="-11947"/>
                <a:lumOff val="-2902"/>
                <a:alphaOff val="0"/>
                <a:shade val="100000"/>
                <a:satMod val="118000"/>
              </a:schemeClr>
            </a:gs>
            <a:gs pos="0">
              <a:srgbClr val="FF0000"/>
            </a:gs>
            <a:gs pos="1000">
              <a:schemeClr val="accent4">
                <a:hueOff val="-354858"/>
                <a:satOff val="-11947"/>
                <a:lumOff val="-2902"/>
                <a:alphaOff val="0"/>
                <a:shade val="90000"/>
                <a:satMod val="110000"/>
              </a:schemeClr>
            </a:gs>
          </a:gsLst>
          <a:lin ang="950000" scaled="1"/>
        </a:gradFill>
      </dgm:spPr>
      <dgm:t>
        <a:bodyPr/>
        <a:lstStyle/>
        <a:p>
          <a:r>
            <a:rPr lang="en-US" sz="1800" b="1" u="none" dirty="0"/>
            <a:t>Generate</a:t>
          </a:r>
        </a:p>
      </dgm:t>
    </dgm:pt>
    <dgm:pt modelId="{37499C50-5865-4251-8050-3ED9E3D714A8}" type="parTrans" cxnId="{D8A19127-6A1D-42B2-8C02-C12577A18E65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45124F68-B56E-46B6-B99C-1C3D9A785E36}" type="sibTrans" cxnId="{D8A19127-6A1D-42B2-8C02-C12577A18E65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45FC014F-F7D5-441D-BAFE-19553AFFE992}">
      <dgm:prSet phldrT="[Text]" custT="1"/>
      <dgm:spPr>
        <a:gradFill rotWithShape="0">
          <a:gsLst>
            <a:gs pos="0">
              <a:schemeClr val="accent4">
                <a:hueOff val="-1064573"/>
                <a:satOff val="-35840"/>
                <a:lumOff val="-8706"/>
                <a:alphaOff val="0"/>
                <a:shade val="63000"/>
              </a:schemeClr>
            </a:gs>
            <a:gs pos="1000">
              <a:schemeClr val="accent4">
                <a:hueOff val="-1064573"/>
                <a:satOff val="-35840"/>
                <a:lumOff val="-8706"/>
                <a:alphaOff val="0"/>
                <a:shade val="90000"/>
                <a:satMod val="110000"/>
              </a:schemeClr>
            </a:gs>
            <a:gs pos="0">
              <a:schemeClr val="accent4">
                <a:hueOff val="-1064573"/>
                <a:satOff val="-35840"/>
                <a:lumOff val="-8706"/>
                <a:alphaOff val="0"/>
                <a:shade val="100000"/>
                <a:satMod val="118000"/>
              </a:schemeClr>
            </a:gs>
            <a:gs pos="1000">
              <a:schemeClr val="accent4">
                <a:hueOff val="-1064573"/>
                <a:satOff val="-35840"/>
                <a:lumOff val="-8706"/>
                <a:alphaOff val="0"/>
                <a:shade val="100000"/>
                <a:satMod val="118000"/>
              </a:schemeClr>
            </a:gs>
            <a:gs pos="0">
              <a:schemeClr val="accent4">
                <a:hueOff val="-1064573"/>
                <a:satOff val="-35840"/>
                <a:lumOff val="-8706"/>
                <a:shade val="90000"/>
                <a:satMod val="110000"/>
              </a:schemeClr>
            </a:gs>
            <a:gs pos="100000">
              <a:srgbClr val="7030A0"/>
            </a:gs>
          </a:gsLst>
        </a:gradFill>
      </dgm:spPr>
      <dgm:t>
        <a:bodyPr/>
        <a:lstStyle/>
        <a:p>
          <a:r>
            <a:rPr lang="en-US" sz="1800" b="1" u="none"/>
            <a:t>Decide</a:t>
          </a:r>
          <a:endParaRPr lang="en-US" sz="1800" b="1" u="none" dirty="0"/>
        </a:p>
      </dgm:t>
    </dgm:pt>
    <dgm:pt modelId="{FDC188EB-9368-4575-8C35-356F86E91A70}" type="parTrans" cxnId="{9C0FB8A4-175C-41B4-90C3-FA6D71834E79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054FEEAD-D9C4-4452-A92D-4A61FE47EB7F}" type="sibTrans" cxnId="{9C0FB8A4-175C-41B4-90C3-FA6D71834E79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88B051D8-0227-4C37-A34E-16FEF5A2AB5E}">
      <dgm:prSet phldrT="[Text]" custT="1"/>
      <dgm:spPr>
        <a:gradFill rotWithShape="0">
          <a:gsLst>
            <a:gs pos="22000">
              <a:srgbClr val="5C9094"/>
            </a:gs>
            <a:gs pos="0">
              <a:schemeClr val="accent4">
                <a:hueOff val="-1419431"/>
                <a:satOff val="-47787"/>
                <a:lumOff val="-11608"/>
                <a:alphaOff val="0"/>
                <a:shade val="63000"/>
              </a:schemeClr>
            </a:gs>
            <a:gs pos="100000">
              <a:srgbClr val="14ABCE"/>
            </a:gs>
            <a:gs pos="100000">
              <a:schemeClr val="accent4">
                <a:hueOff val="-1419431"/>
                <a:satOff val="-47787"/>
                <a:lumOff val="-11608"/>
                <a:alphaOff val="0"/>
                <a:shade val="63000"/>
              </a:schemeClr>
            </a:gs>
          </a:gsLst>
        </a:gradFill>
      </dgm:spPr>
      <dgm:t>
        <a:bodyPr/>
        <a:lstStyle/>
        <a:p>
          <a:r>
            <a:rPr lang="en-US" sz="1600" b="1" u="none"/>
            <a:t>Implement</a:t>
          </a:r>
          <a:endParaRPr lang="en-US" sz="1600" b="1" u="none" dirty="0"/>
        </a:p>
      </dgm:t>
    </dgm:pt>
    <dgm:pt modelId="{67DE3754-1BC2-4986-B436-F322DC20D912}" type="parTrans" cxnId="{B5FE6CB8-C087-4CCA-85FE-792EF26C8D5D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A54DA4ED-8C8A-45FB-9A8D-3B582F3F39B6}" type="sibTrans" cxnId="{B5FE6CB8-C087-4CCA-85FE-792EF26C8D5D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1AC56A18-2485-4178-A7A5-4E0C0148B421}">
      <dgm:prSet phldrT="[Text]" custT="1"/>
      <dgm:spPr>
        <a:gradFill rotWithShape="0">
          <a:gsLst>
            <a:gs pos="100000">
              <a:schemeClr val="accent4">
                <a:lumMod val="50000"/>
              </a:schemeClr>
            </a:gs>
            <a:gs pos="0">
              <a:schemeClr val="accent4">
                <a:hueOff val="-1419431"/>
                <a:satOff val="-47787"/>
                <a:lumOff val="-11608"/>
                <a:alphaOff val="0"/>
                <a:shade val="63000"/>
              </a:schemeClr>
            </a:gs>
            <a:gs pos="100000">
              <a:srgbClr val="14ABCE"/>
            </a:gs>
            <a:gs pos="100000">
              <a:schemeClr val="accent4">
                <a:hueOff val="-1419431"/>
                <a:satOff val="-47787"/>
                <a:lumOff val="-11608"/>
                <a:alphaOff val="0"/>
                <a:shade val="63000"/>
              </a:schemeClr>
            </a:gs>
          </a:gsLst>
          <a:lin ang="950000" scaled="1"/>
        </a:gradFill>
      </dgm:spPr>
      <dgm:t>
        <a:bodyPr/>
        <a:lstStyle/>
        <a:p>
          <a:r>
            <a:rPr lang="en-US" sz="1800" b="1" u="none" dirty="0"/>
            <a:t>Evaluate</a:t>
          </a:r>
        </a:p>
      </dgm:t>
    </dgm:pt>
    <dgm:pt modelId="{A872F25C-31AE-42AA-8C83-579AFF5480A8}" type="parTrans" cxnId="{85565EEF-EC47-41A0-8B91-AA976D89DF46}">
      <dgm:prSet/>
      <dgm:spPr/>
      <dgm:t>
        <a:bodyPr/>
        <a:lstStyle/>
        <a:p>
          <a:endParaRPr lang="en-US"/>
        </a:p>
      </dgm:t>
    </dgm:pt>
    <dgm:pt modelId="{27786137-781B-4E37-9A87-53341968784E}" type="sibTrans" cxnId="{85565EEF-EC47-41A0-8B91-AA976D89DF46}">
      <dgm:prSet/>
      <dgm:spPr/>
      <dgm:t>
        <a:bodyPr/>
        <a:lstStyle/>
        <a:p>
          <a:endParaRPr lang="en-US"/>
        </a:p>
      </dgm:t>
    </dgm:pt>
    <dgm:pt modelId="{93E96335-B700-4336-9574-55CF45EF6980}" type="pres">
      <dgm:prSet presAssocID="{20AF0F7D-AE17-4E49-BD4E-240FD48A09D2}" presName="compositeShape" presStyleCnt="0">
        <dgm:presLayoutVars>
          <dgm:chMax val="7"/>
          <dgm:dir/>
          <dgm:resizeHandles val="exact"/>
        </dgm:presLayoutVars>
      </dgm:prSet>
      <dgm:spPr/>
    </dgm:pt>
    <dgm:pt modelId="{FA824F90-EE5A-4570-82C6-FD8533BCEDE7}" type="pres">
      <dgm:prSet presAssocID="{20AF0F7D-AE17-4E49-BD4E-240FD48A09D2}" presName="wedge1" presStyleLbl="node1" presStyleIdx="0" presStyleCnt="6"/>
      <dgm:spPr/>
    </dgm:pt>
    <dgm:pt modelId="{9CA49F4F-DB3A-452B-9C5A-5AEC7DC77CD0}" type="pres">
      <dgm:prSet presAssocID="{20AF0F7D-AE17-4E49-BD4E-240FD48A09D2}" presName="dummy1a" presStyleCnt="0"/>
      <dgm:spPr/>
    </dgm:pt>
    <dgm:pt modelId="{20FBA2EC-C089-49B0-84E5-87681031F571}" type="pres">
      <dgm:prSet presAssocID="{20AF0F7D-AE17-4E49-BD4E-240FD48A09D2}" presName="dummy1b" presStyleCnt="0"/>
      <dgm:spPr/>
    </dgm:pt>
    <dgm:pt modelId="{FF8F71DB-D093-4075-9507-92ADEC5C2EEF}" type="pres">
      <dgm:prSet presAssocID="{20AF0F7D-AE17-4E49-BD4E-240FD48A09D2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11AFB75-6E7F-42A1-9D82-E657034B050E}" type="pres">
      <dgm:prSet presAssocID="{20AF0F7D-AE17-4E49-BD4E-240FD48A09D2}" presName="wedge2" presStyleLbl="node1" presStyleIdx="1" presStyleCnt="6"/>
      <dgm:spPr/>
    </dgm:pt>
    <dgm:pt modelId="{3930CA8C-D577-4B91-9288-2B0419A852D8}" type="pres">
      <dgm:prSet presAssocID="{20AF0F7D-AE17-4E49-BD4E-240FD48A09D2}" presName="dummy2a" presStyleCnt="0"/>
      <dgm:spPr/>
    </dgm:pt>
    <dgm:pt modelId="{6D6D78B0-ACD6-4895-BB7C-5690EBFCBFA7}" type="pres">
      <dgm:prSet presAssocID="{20AF0F7D-AE17-4E49-BD4E-240FD48A09D2}" presName="dummy2b" presStyleCnt="0"/>
      <dgm:spPr/>
    </dgm:pt>
    <dgm:pt modelId="{D9367857-74D5-40BB-B9B9-467DBE1CA743}" type="pres">
      <dgm:prSet presAssocID="{20AF0F7D-AE17-4E49-BD4E-240FD48A09D2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054C9F7-9800-4648-B26B-4E10506C7BF3}" type="pres">
      <dgm:prSet presAssocID="{20AF0F7D-AE17-4E49-BD4E-240FD48A09D2}" presName="wedge3" presStyleLbl="node1" presStyleIdx="2" presStyleCnt="6"/>
      <dgm:spPr/>
    </dgm:pt>
    <dgm:pt modelId="{A4E756ED-070A-4C64-B0F6-A24DB2392C9F}" type="pres">
      <dgm:prSet presAssocID="{20AF0F7D-AE17-4E49-BD4E-240FD48A09D2}" presName="dummy3a" presStyleCnt="0"/>
      <dgm:spPr/>
    </dgm:pt>
    <dgm:pt modelId="{2A12DCA5-BBA4-4316-B03C-CB52A23F0896}" type="pres">
      <dgm:prSet presAssocID="{20AF0F7D-AE17-4E49-BD4E-240FD48A09D2}" presName="dummy3b" presStyleCnt="0"/>
      <dgm:spPr/>
    </dgm:pt>
    <dgm:pt modelId="{50415845-5BA8-4A38-8AB2-2E88B30279D0}" type="pres">
      <dgm:prSet presAssocID="{20AF0F7D-AE17-4E49-BD4E-240FD48A09D2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FBAAC24-1186-44FD-BDC0-6B44198465C0}" type="pres">
      <dgm:prSet presAssocID="{20AF0F7D-AE17-4E49-BD4E-240FD48A09D2}" presName="wedge4" presStyleLbl="node1" presStyleIdx="3" presStyleCnt="6"/>
      <dgm:spPr/>
    </dgm:pt>
    <dgm:pt modelId="{7BD65BC6-410B-49F5-B4E5-DE3E39011194}" type="pres">
      <dgm:prSet presAssocID="{20AF0F7D-AE17-4E49-BD4E-240FD48A09D2}" presName="dummy4a" presStyleCnt="0"/>
      <dgm:spPr/>
    </dgm:pt>
    <dgm:pt modelId="{D64CE928-84DF-45AC-A5BE-FE8FA2A95812}" type="pres">
      <dgm:prSet presAssocID="{20AF0F7D-AE17-4E49-BD4E-240FD48A09D2}" presName="dummy4b" presStyleCnt="0"/>
      <dgm:spPr/>
    </dgm:pt>
    <dgm:pt modelId="{64102EA5-4D3A-4F7E-BC33-FFD206FA4402}" type="pres">
      <dgm:prSet presAssocID="{20AF0F7D-AE17-4E49-BD4E-240FD48A09D2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88EFED-20F2-43E3-AFD9-A326BCA9B7F9}" type="pres">
      <dgm:prSet presAssocID="{20AF0F7D-AE17-4E49-BD4E-240FD48A09D2}" presName="wedge5" presStyleLbl="node1" presStyleIdx="4" presStyleCnt="6"/>
      <dgm:spPr/>
    </dgm:pt>
    <dgm:pt modelId="{427DEB2C-1ED6-4B5D-AC58-C6B22A066612}" type="pres">
      <dgm:prSet presAssocID="{20AF0F7D-AE17-4E49-BD4E-240FD48A09D2}" presName="dummy5a" presStyleCnt="0"/>
      <dgm:spPr/>
    </dgm:pt>
    <dgm:pt modelId="{3CCFDD25-89CC-47B8-A58E-44B6C3B3BEAE}" type="pres">
      <dgm:prSet presAssocID="{20AF0F7D-AE17-4E49-BD4E-240FD48A09D2}" presName="dummy5b" presStyleCnt="0"/>
      <dgm:spPr/>
    </dgm:pt>
    <dgm:pt modelId="{C708B963-E4DE-4F2D-9EF2-7015A8AACC5C}" type="pres">
      <dgm:prSet presAssocID="{20AF0F7D-AE17-4E49-BD4E-240FD48A09D2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B69676C-F06B-4C43-915D-5AC7897389CF}" type="pres">
      <dgm:prSet presAssocID="{20AF0F7D-AE17-4E49-BD4E-240FD48A09D2}" presName="wedge6" presStyleLbl="node1" presStyleIdx="5" presStyleCnt="6"/>
      <dgm:spPr/>
    </dgm:pt>
    <dgm:pt modelId="{55EBD5A4-51F0-4884-9395-3DD59D12423B}" type="pres">
      <dgm:prSet presAssocID="{20AF0F7D-AE17-4E49-BD4E-240FD48A09D2}" presName="dummy6a" presStyleCnt="0"/>
      <dgm:spPr/>
    </dgm:pt>
    <dgm:pt modelId="{4743455F-F26B-4275-926E-EF33752DF368}" type="pres">
      <dgm:prSet presAssocID="{20AF0F7D-AE17-4E49-BD4E-240FD48A09D2}" presName="dummy6b" presStyleCnt="0"/>
      <dgm:spPr/>
    </dgm:pt>
    <dgm:pt modelId="{599C2909-A579-4FF2-ABD9-FE7B1CB454CC}" type="pres">
      <dgm:prSet presAssocID="{20AF0F7D-AE17-4E49-BD4E-240FD48A09D2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553045D1-F50C-4022-AB71-69D0250BDA2D}" type="pres">
      <dgm:prSet presAssocID="{A683DA9E-A804-456B-A70E-2B3A5DDF3085}" presName="arrowWedge1" presStyleLbl="fgSibTrans2D1" presStyleIdx="0" presStyleCnt="6"/>
      <dgm:spPr/>
    </dgm:pt>
    <dgm:pt modelId="{63555040-65CA-4470-B223-C33958AE0611}" type="pres">
      <dgm:prSet presAssocID="{78840662-70C0-4F77-8CDF-D8921BDC9249}" presName="arrowWedge2" presStyleLbl="fgSibTrans2D1" presStyleIdx="1" presStyleCnt="6"/>
      <dgm:spPr/>
    </dgm:pt>
    <dgm:pt modelId="{9EA2E101-5AEC-40FC-9AE5-76B41AC36A8B}" type="pres">
      <dgm:prSet presAssocID="{45124F68-B56E-46B6-B99C-1C3D9A785E36}" presName="arrowWedge3" presStyleLbl="fgSibTrans2D1" presStyleIdx="2" presStyleCnt="6"/>
      <dgm:spPr/>
    </dgm:pt>
    <dgm:pt modelId="{1B2A140F-D9E6-4E82-B4D2-031A153E5300}" type="pres">
      <dgm:prSet presAssocID="{054FEEAD-D9C4-4452-A92D-4A61FE47EB7F}" presName="arrowWedge4" presStyleLbl="fgSibTrans2D1" presStyleIdx="3" presStyleCnt="6"/>
      <dgm:spPr/>
    </dgm:pt>
    <dgm:pt modelId="{AC250800-58E0-42A8-B13D-4DBD6A762D03}" type="pres">
      <dgm:prSet presAssocID="{A54DA4ED-8C8A-45FB-9A8D-3B582F3F39B6}" presName="arrowWedge5" presStyleLbl="fgSibTrans2D1" presStyleIdx="4" presStyleCnt="6"/>
      <dgm:spPr/>
    </dgm:pt>
    <dgm:pt modelId="{F0103F05-3643-4DCD-AA20-5E544E9CED4C}" type="pres">
      <dgm:prSet presAssocID="{27786137-781B-4E37-9A87-53341968784E}" presName="arrowWedge6" presStyleLbl="fgSibTrans2D1" presStyleIdx="5" presStyleCnt="6"/>
      <dgm:spPr/>
    </dgm:pt>
  </dgm:ptLst>
  <dgm:cxnLst>
    <dgm:cxn modelId="{72B4081C-B2EA-4D92-A98E-1E7A60252D4C}" type="presOf" srcId="{1AC56A18-2485-4178-A7A5-4E0C0148B421}" destId="{599C2909-A579-4FF2-ABD9-FE7B1CB454CC}" srcOrd="1" destOrd="0" presId="urn:microsoft.com/office/officeart/2005/8/layout/cycle8"/>
    <dgm:cxn modelId="{D8A19127-6A1D-42B2-8C02-C12577A18E65}" srcId="{20AF0F7D-AE17-4E49-BD4E-240FD48A09D2}" destId="{5426C2BA-2141-4ED1-BCF2-01D0D83EE843}" srcOrd="2" destOrd="0" parTransId="{37499C50-5865-4251-8050-3ED9E3D714A8}" sibTransId="{45124F68-B56E-46B6-B99C-1C3D9A785E36}"/>
    <dgm:cxn modelId="{3ADF0660-2B6D-4B2F-A1AA-399D83BC7E90}" srcId="{20AF0F7D-AE17-4E49-BD4E-240FD48A09D2}" destId="{81D01A09-1E65-4453-9189-BA50549A7C34}" srcOrd="0" destOrd="0" parTransId="{8491E1D1-1737-4573-840D-BB889C7FF4A1}" sibTransId="{A683DA9E-A804-456B-A70E-2B3A5DDF3085}"/>
    <dgm:cxn modelId="{FA608E68-5488-4FF4-99F0-3125F36D85C1}" type="presOf" srcId="{81D01A09-1E65-4453-9189-BA50549A7C34}" destId="{FA824F90-EE5A-4570-82C6-FD8533BCEDE7}" srcOrd="0" destOrd="0" presId="urn:microsoft.com/office/officeart/2005/8/layout/cycle8"/>
    <dgm:cxn modelId="{FA94E270-4748-4E4E-A70A-2218EF513D0C}" type="presOf" srcId="{81D01A09-1E65-4453-9189-BA50549A7C34}" destId="{FF8F71DB-D093-4075-9507-92ADEC5C2EEF}" srcOrd="1" destOrd="0" presId="urn:microsoft.com/office/officeart/2005/8/layout/cycle8"/>
    <dgm:cxn modelId="{8D4CBB52-A7EB-4A0D-9EA7-0DDA5C345FA9}" srcId="{20AF0F7D-AE17-4E49-BD4E-240FD48A09D2}" destId="{C7D6E90A-551E-4AC7-B526-D3266FFA1061}" srcOrd="1" destOrd="0" parTransId="{9CF369CB-7190-4EDD-B6EE-3027213677FE}" sibTransId="{78840662-70C0-4F77-8CDF-D8921BDC9249}"/>
    <dgm:cxn modelId="{EB0ED893-6390-48FC-BFFB-385BB140211F}" type="presOf" srcId="{88B051D8-0227-4C37-A34E-16FEF5A2AB5E}" destId="{C708B963-E4DE-4F2D-9EF2-7015A8AACC5C}" srcOrd="1" destOrd="0" presId="urn:microsoft.com/office/officeart/2005/8/layout/cycle8"/>
    <dgm:cxn modelId="{22CCFB95-1D38-4C0C-9DB5-1A3C48F2B914}" type="presOf" srcId="{88B051D8-0227-4C37-A34E-16FEF5A2AB5E}" destId="{D588EFED-20F2-43E3-AFD9-A326BCA9B7F9}" srcOrd="0" destOrd="0" presId="urn:microsoft.com/office/officeart/2005/8/layout/cycle8"/>
    <dgm:cxn modelId="{8CDFA09E-EC0C-4BCB-A546-99B0C80AF4BD}" type="presOf" srcId="{C7D6E90A-551E-4AC7-B526-D3266FFA1061}" destId="{411AFB75-6E7F-42A1-9D82-E657034B050E}" srcOrd="0" destOrd="0" presId="urn:microsoft.com/office/officeart/2005/8/layout/cycle8"/>
    <dgm:cxn modelId="{5CB2ADA1-4A08-4AAB-AA3E-C60FB6F11915}" type="presOf" srcId="{C7D6E90A-551E-4AC7-B526-D3266FFA1061}" destId="{D9367857-74D5-40BB-B9B9-467DBE1CA743}" srcOrd="1" destOrd="0" presId="urn:microsoft.com/office/officeart/2005/8/layout/cycle8"/>
    <dgm:cxn modelId="{9C0FB8A4-175C-41B4-90C3-FA6D71834E79}" srcId="{20AF0F7D-AE17-4E49-BD4E-240FD48A09D2}" destId="{45FC014F-F7D5-441D-BAFE-19553AFFE992}" srcOrd="3" destOrd="0" parTransId="{FDC188EB-9368-4575-8C35-356F86E91A70}" sibTransId="{054FEEAD-D9C4-4452-A92D-4A61FE47EB7F}"/>
    <dgm:cxn modelId="{B5FE6CB8-C087-4CCA-85FE-792EF26C8D5D}" srcId="{20AF0F7D-AE17-4E49-BD4E-240FD48A09D2}" destId="{88B051D8-0227-4C37-A34E-16FEF5A2AB5E}" srcOrd="4" destOrd="0" parTransId="{67DE3754-1BC2-4986-B436-F322DC20D912}" sibTransId="{A54DA4ED-8C8A-45FB-9A8D-3B582F3F39B6}"/>
    <dgm:cxn modelId="{73D39FBE-4FBE-4336-BA7D-9019E399AD41}" type="presOf" srcId="{20AF0F7D-AE17-4E49-BD4E-240FD48A09D2}" destId="{93E96335-B700-4336-9574-55CF45EF6980}" srcOrd="0" destOrd="0" presId="urn:microsoft.com/office/officeart/2005/8/layout/cycle8"/>
    <dgm:cxn modelId="{67F677C6-73DF-4CA1-B44C-1A2BDF10726C}" type="presOf" srcId="{45FC014F-F7D5-441D-BAFE-19553AFFE992}" destId="{64102EA5-4D3A-4F7E-BC33-FFD206FA4402}" srcOrd="1" destOrd="0" presId="urn:microsoft.com/office/officeart/2005/8/layout/cycle8"/>
    <dgm:cxn modelId="{C3955AD3-DD1F-4882-85E1-B6216C66ACC2}" type="presOf" srcId="{5426C2BA-2141-4ED1-BCF2-01D0D83EE843}" destId="{50415845-5BA8-4A38-8AB2-2E88B30279D0}" srcOrd="1" destOrd="0" presId="urn:microsoft.com/office/officeart/2005/8/layout/cycle8"/>
    <dgm:cxn modelId="{D08BC6DC-4650-4114-9859-57C23FA8AE70}" type="presOf" srcId="{1AC56A18-2485-4178-A7A5-4E0C0148B421}" destId="{BB69676C-F06B-4C43-915D-5AC7897389CF}" srcOrd="0" destOrd="0" presId="urn:microsoft.com/office/officeart/2005/8/layout/cycle8"/>
    <dgm:cxn modelId="{85BCDDEE-89C7-49C5-B238-78971925A8DC}" type="presOf" srcId="{45FC014F-F7D5-441D-BAFE-19553AFFE992}" destId="{0FBAAC24-1186-44FD-BDC0-6B44198465C0}" srcOrd="0" destOrd="0" presId="urn:microsoft.com/office/officeart/2005/8/layout/cycle8"/>
    <dgm:cxn modelId="{85565EEF-EC47-41A0-8B91-AA976D89DF46}" srcId="{20AF0F7D-AE17-4E49-BD4E-240FD48A09D2}" destId="{1AC56A18-2485-4178-A7A5-4E0C0148B421}" srcOrd="5" destOrd="0" parTransId="{A872F25C-31AE-42AA-8C83-579AFF5480A8}" sibTransId="{27786137-781B-4E37-9A87-53341968784E}"/>
    <dgm:cxn modelId="{407284FE-6FC2-4979-8AE1-FE6D84F498E5}" type="presOf" srcId="{5426C2BA-2141-4ED1-BCF2-01D0D83EE843}" destId="{7054C9F7-9800-4648-B26B-4E10506C7BF3}" srcOrd="0" destOrd="0" presId="urn:microsoft.com/office/officeart/2005/8/layout/cycle8"/>
    <dgm:cxn modelId="{307A7666-2C44-43A8-89C7-C651544A3E6E}" type="presParOf" srcId="{93E96335-B700-4336-9574-55CF45EF6980}" destId="{FA824F90-EE5A-4570-82C6-FD8533BCEDE7}" srcOrd="0" destOrd="0" presId="urn:microsoft.com/office/officeart/2005/8/layout/cycle8"/>
    <dgm:cxn modelId="{F77D9507-1969-4566-9171-9AAF062FC2DD}" type="presParOf" srcId="{93E96335-B700-4336-9574-55CF45EF6980}" destId="{9CA49F4F-DB3A-452B-9C5A-5AEC7DC77CD0}" srcOrd="1" destOrd="0" presId="urn:microsoft.com/office/officeart/2005/8/layout/cycle8"/>
    <dgm:cxn modelId="{0CCE9644-C374-428B-A617-3AAB8A4427E4}" type="presParOf" srcId="{93E96335-B700-4336-9574-55CF45EF6980}" destId="{20FBA2EC-C089-49B0-84E5-87681031F571}" srcOrd="2" destOrd="0" presId="urn:microsoft.com/office/officeart/2005/8/layout/cycle8"/>
    <dgm:cxn modelId="{F8B68F45-1115-4E78-BFAC-EFF8D92B0E67}" type="presParOf" srcId="{93E96335-B700-4336-9574-55CF45EF6980}" destId="{FF8F71DB-D093-4075-9507-92ADEC5C2EEF}" srcOrd="3" destOrd="0" presId="urn:microsoft.com/office/officeart/2005/8/layout/cycle8"/>
    <dgm:cxn modelId="{83FFF6CF-3773-4C34-B446-4BD818BE4D19}" type="presParOf" srcId="{93E96335-B700-4336-9574-55CF45EF6980}" destId="{411AFB75-6E7F-42A1-9D82-E657034B050E}" srcOrd="4" destOrd="0" presId="urn:microsoft.com/office/officeart/2005/8/layout/cycle8"/>
    <dgm:cxn modelId="{D71B6ED5-7A56-45BC-8EDA-948FB8F8A608}" type="presParOf" srcId="{93E96335-B700-4336-9574-55CF45EF6980}" destId="{3930CA8C-D577-4B91-9288-2B0419A852D8}" srcOrd="5" destOrd="0" presId="urn:microsoft.com/office/officeart/2005/8/layout/cycle8"/>
    <dgm:cxn modelId="{FA1B2DFF-D17E-4485-9B16-2215BD637D37}" type="presParOf" srcId="{93E96335-B700-4336-9574-55CF45EF6980}" destId="{6D6D78B0-ACD6-4895-BB7C-5690EBFCBFA7}" srcOrd="6" destOrd="0" presId="urn:microsoft.com/office/officeart/2005/8/layout/cycle8"/>
    <dgm:cxn modelId="{21ACFA28-3246-468F-9E42-9B4C3EA3AB36}" type="presParOf" srcId="{93E96335-B700-4336-9574-55CF45EF6980}" destId="{D9367857-74D5-40BB-B9B9-467DBE1CA743}" srcOrd="7" destOrd="0" presId="urn:microsoft.com/office/officeart/2005/8/layout/cycle8"/>
    <dgm:cxn modelId="{87FF435A-C25F-489A-B2A7-77A3B855ACA2}" type="presParOf" srcId="{93E96335-B700-4336-9574-55CF45EF6980}" destId="{7054C9F7-9800-4648-B26B-4E10506C7BF3}" srcOrd="8" destOrd="0" presId="urn:microsoft.com/office/officeart/2005/8/layout/cycle8"/>
    <dgm:cxn modelId="{D76C9B92-BF17-4D8A-AADF-F50656D5A225}" type="presParOf" srcId="{93E96335-B700-4336-9574-55CF45EF6980}" destId="{A4E756ED-070A-4C64-B0F6-A24DB2392C9F}" srcOrd="9" destOrd="0" presId="urn:microsoft.com/office/officeart/2005/8/layout/cycle8"/>
    <dgm:cxn modelId="{33FB09EF-3D8F-49A1-B7A9-AE631E132E97}" type="presParOf" srcId="{93E96335-B700-4336-9574-55CF45EF6980}" destId="{2A12DCA5-BBA4-4316-B03C-CB52A23F0896}" srcOrd="10" destOrd="0" presId="urn:microsoft.com/office/officeart/2005/8/layout/cycle8"/>
    <dgm:cxn modelId="{EC3430D2-8E81-4876-B10B-B5186840927A}" type="presParOf" srcId="{93E96335-B700-4336-9574-55CF45EF6980}" destId="{50415845-5BA8-4A38-8AB2-2E88B30279D0}" srcOrd="11" destOrd="0" presId="urn:microsoft.com/office/officeart/2005/8/layout/cycle8"/>
    <dgm:cxn modelId="{60FC5829-F206-41D0-9E8B-001EA12E0F00}" type="presParOf" srcId="{93E96335-B700-4336-9574-55CF45EF6980}" destId="{0FBAAC24-1186-44FD-BDC0-6B44198465C0}" srcOrd="12" destOrd="0" presId="urn:microsoft.com/office/officeart/2005/8/layout/cycle8"/>
    <dgm:cxn modelId="{89A7B65D-01ED-4641-8C75-4686A44DDE77}" type="presParOf" srcId="{93E96335-B700-4336-9574-55CF45EF6980}" destId="{7BD65BC6-410B-49F5-B4E5-DE3E39011194}" srcOrd="13" destOrd="0" presId="urn:microsoft.com/office/officeart/2005/8/layout/cycle8"/>
    <dgm:cxn modelId="{4D72ADA8-329E-4B8B-BAF4-6D7281CA6768}" type="presParOf" srcId="{93E96335-B700-4336-9574-55CF45EF6980}" destId="{D64CE928-84DF-45AC-A5BE-FE8FA2A95812}" srcOrd="14" destOrd="0" presId="urn:microsoft.com/office/officeart/2005/8/layout/cycle8"/>
    <dgm:cxn modelId="{A344D275-DA6F-49F0-B714-16528189412B}" type="presParOf" srcId="{93E96335-B700-4336-9574-55CF45EF6980}" destId="{64102EA5-4D3A-4F7E-BC33-FFD206FA4402}" srcOrd="15" destOrd="0" presId="urn:microsoft.com/office/officeart/2005/8/layout/cycle8"/>
    <dgm:cxn modelId="{845EB63C-D96D-4EE8-A8EE-62F107548C9A}" type="presParOf" srcId="{93E96335-B700-4336-9574-55CF45EF6980}" destId="{D588EFED-20F2-43E3-AFD9-A326BCA9B7F9}" srcOrd="16" destOrd="0" presId="urn:microsoft.com/office/officeart/2005/8/layout/cycle8"/>
    <dgm:cxn modelId="{7696915E-4B7B-4117-9202-7D9CC2A0EC70}" type="presParOf" srcId="{93E96335-B700-4336-9574-55CF45EF6980}" destId="{427DEB2C-1ED6-4B5D-AC58-C6B22A066612}" srcOrd="17" destOrd="0" presId="urn:microsoft.com/office/officeart/2005/8/layout/cycle8"/>
    <dgm:cxn modelId="{04722EB8-2633-45C9-9551-34BAED7EDE7C}" type="presParOf" srcId="{93E96335-B700-4336-9574-55CF45EF6980}" destId="{3CCFDD25-89CC-47B8-A58E-44B6C3B3BEAE}" srcOrd="18" destOrd="0" presId="urn:microsoft.com/office/officeart/2005/8/layout/cycle8"/>
    <dgm:cxn modelId="{7C1C69AC-C2AA-43A0-BCE1-F2276BA1132B}" type="presParOf" srcId="{93E96335-B700-4336-9574-55CF45EF6980}" destId="{C708B963-E4DE-4F2D-9EF2-7015A8AACC5C}" srcOrd="19" destOrd="0" presId="urn:microsoft.com/office/officeart/2005/8/layout/cycle8"/>
    <dgm:cxn modelId="{0DA3141D-ED4A-4306-B485-DEE6E469C900}" type="presParOf" srcId="{93E96335-B700-4336-9574-55CF45EF6980}" destId="{BB69676C-F06B-4C43-915D-5AC7897389CF}" srcOrd="20" destOrd="0" presId="urn:microsoft.com/office/officeart/2005/8/layout/cycle8"/>
    <dgm:cxn modelId="{9BCF1898-DD1F-4573-84B4-7EAA37184345}" type="presParOf" srcId="{93E96335-B700-4336-9574-55CF45EF6980}" destId="{55EBD5A4-51F0-4884-9395-3DD59D12423B}" srcOrd="21" destOrd="0" presId="urn:microsoft.com/office/officeart/2005/8/layout/cycle8"/>
    <dgm:cxn modelId="{4EBA0EF7-799C-4F7B-9D48-AC506AEC7B77}" type="presParOf" srcId="{93E96335-B700-4336-9574-55CF45EF6980}" destId="{4743455F-F26B-4275-926E-EF33752DF368}" srcOrd="22" destOrd="0" presId="urn:microsoft.com/office/officeart/2005/8/layout/cycle8"/>
    <dgm:cxn modelId="{4ED65301-7CE2-4EC6-8793-F196DB401012}" type="presParOf" srcId="{93E96335-B700-4336-9574-55CF45EF6980}" destId="{599C2909-A579-4FF2-ABD9-FE7B1CB454CC}" srcOrd="23" destOrd="0" presId="urn:microsoft.com/office/officeart/2005/8/layout/cycle8"/>
    <dgm:cxn modelId="{B70F3C94-1555-428B-8B11-7B6105F837D8}" type="presParOf" srcId="{93E96335-B700-4336-9574-55CF45EF6980}" destId="{553045D1-F50C-4022-AB71-69D0250BDA2D}" srcOrd="24" destOrd="0" presId="urn:microsoft.com/office/officeart/2005/8/layout/cycle8"/>
    <dgm:cxn modelId="{F44817D3-966B-4992-9408-16BDC872E368}" type="presParOf" srcId="{93E96335-B700-4336-9574-55CF45EF6980}" destId="{63555040-65CA-4470-B223-C33958AE0611}" srcOrd="25" destOrd="0" presId="urn:microsoft.com/office/officeart/2005/8/layout/cycle8"/>
    <dgm:cxn modelId="{58202A01-DC19-427C-83CA-8C56B69B6641}" type="presParOf" srcId="{93E96335-B700-4336-9574-55CF45EF6980}" destId="{9EA2E101-5AEC-40FC-9AE5-76B41AC36A8B}" srcOrd="26" destOrd="0" presId="urn:microsoft.com/office/officeart/2005/8/layout/cycle8"/>
    <dgm:cxn modelId="{54C7F291-7A38-4EEB-8484-2F9930F2EF69}" type="presParOf" srcId="{93E96335-B700-4336-9574-55CF45EF6980}" destId="{1B2A140F-D9E6-4E82-B4D2-031A153E5300}" srcOrd="27" destOrd="0" presId="urn:microsoft.com/office/officeart/2005/8/layout/cycle8"/>
    <dgm:cxn modelId="{C54D8CE5-BAB6-499C-A006-A6FC91BD9C58}" type="presParOf" srcId="{93E96335-B700-4336-9574-55CF45EF6980}" destId="{AC250800-58E0-42A8-B13D-4DBD6A762D03}" srcOrd="28" destOrd="0" presId="urn:microsoft.com/office/officeart/2005/8/layout/cycle8"/>
    <dgm:cxn modelId="{8305783B-8864-4A16-A397-03344EF31DFE}" type="presParOf" srcId="{93E96335-B700-4336-9574-55CF45EF6980}" destId="{F0103F05-3643-4DCD-AA20-5E544E9CED4C}" srcOrd="29" destOrd="0" presId="urn:microsoft.com/office/officeart/2005/8/layout/cycle8"/>
  </dgm:cxnLst>
  <dgm:bg>
    <a:solidFill>
      <a:schemeClr val="accent4">
        <a:hueOff val="-354858"/>
        <a:satOff val="-11947"/>
        <a:lumOff val="-2902"/>
      </a:schemeClr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24F90-EE5A-4570-82C6-FD8533BCEDE7}">
      <dsp:nvSpPr>
        <dsp:cNvPr id="0" name=""/>
        <dsp:cNvSpPr/>
      </dsp:nvSpPr>
      <dsp:spPr>
        <a:xfrm>
          <a:off x="1179684" y="301426"/>
          <a:ext cx="4279391" cy="4279391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1000">
              <a:schemeClr val="accent4">
                <a:lumMod val="75000"/>
              </a:schemeClr>
            </a:gs>
            <a:gs pos="97000">
              <a:srgbClr val="E6B500"/>
            </a:gs>
            <a:gs pos="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/>
            <a:t>Problem?</a:t>
          </a:r>
          <a:endParaRPr lang="en-US" sz="1600" b="1" u="sng" kern="1200" dirty="0"/>
        </a:p>
      </dsp:txBody>
      <dsp:txXfrm>
        <a:off x="3421270" y="848067"/>
        <a:ext cx="1120793" cy="866067"/>
      </dsp:txXfrm>
    </dsp:sp>
    <dsp:sp modelId="{411AFB75-6E7F-42A1-9D82-E657034B050E}">
      <dsp:nvSpPr>
        <dsp:cNvPr id="0" name=""/>
        <dsp:cNvSpPr/>
      </dsp:nvSpPr>
      <dsp:spPr>
        <a:xfrm>
          <a:off x="1230629" y="389561"/>
          <a:ext cx="4279391" cy="4279391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rgbClr val="D2AB62"/>
            </a:gs>
            <a:gs pos="0">
              <a:srgbClr val="FF0000"/>
            </a:gs>
            <a:gs pos="0">
              <a:schemeClr val="accent4">
                <a:hueOff val="-354858"/>
                <a:satOff val="-11947"/>
                <a:lumOff val="-2902"/>
                <a:alphaOff val="0"/>
                <a:shade val="90000"/>
                <a:satMod val="110000"/>
              </a:schemeClr>
            </a:gs>
            <a:gs pos="0">
              <a:schemeClr val="accent4">
                <a:hueOff val="-354858"/>
                <a:satOff val="-11947"/>
                <a:lumOff val="-2902"/>
                <a:alphaOff val="0"/>
                <a:shade val="100000"/>
                <a:satMod val="118000"/>
              </a:schemeClr>
            </a:gs>
            <a:gs pos="0">
              <a:schemeClr val="accent4">
                <a:hueOff val="-354858"/>
                <a:satOff val="-11947"/>
                <a:lumOff val="-2902"/>
                <a:alphaOff val="0"/>
                <a:shade val="100000"/>
                <a:satMod val="118000"/>
              </a:schemeClr>
            </a:gs>
            <a:gs pos="67000">
              <a:srgbClr val="FF0000"/>
            </a:gs>
            <a:gs pos="1000">
              <a:schemeClr val="accent4">
                <a:hueOff val="-354858"/>
                <a:satOff val="-11947"/>
                <a:lumOff val="-2902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none" kern="1200" dirty="0"/>
            <a:t>Define</a:t>
          </a:r>
        </a:p>
      </dsp:txBody>
      <dsp:txXfrm>
        <a:off x="4134502" y="2121695"/>
        <a:ext cx="1171738" cy="840594"/>
      </dsp:txXfrm>
    </dsp:sp>
    <dsp:sp modelId="{7054C9F7-9800-4648-B26B-4E10506C7BF3}">
      <dsp:nvSpPr>
        <dsp:cNvPr id="0" name=""/>
        <dsp:cNvSpPr/>
      </dsp:nvSpPr>
      <dsp:spPr>
        <a:xfrm>
          <a:off x="1179684" y="477696"/>
          <a:ext cx="4279391" cy="4279391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44000">
              <a:srgbClr val="008000"/>
            </a:gs>
            <a:gs pos="0">
              <a:srgbClr val="008000"/>
            </a:gs>
            <a:gs pos="0">
              <a:srgbClr val="FF0000"/>
            </a:gs>
            <a:gs pos="0">
              <a:schemeClr val="accent4">
                <a:hueOff val="-354858"/>
                <a:satOff val="-11947"/>
                <a:lumOff val="-2902"/>
                <a:alphaOff val="0"/>
                <a:shade val="90000"/>
                <a:satMod val="110000"/>
              </a:schemeClr>
            </a:gs>
            <a:gs pos="0">
              <a:schemeClr val="accent4">
                <a:hueOff val="-354858"/>
                <a:satOff val="-11947"/>
                <a:lumOff val="-2902"/>
                <a:alphaOff val="0"/>
                <a:shade val="100000"/>
                <a:satMod val="118000"/>
              </a:schemeClr>
            </a:gs>
            <a:gs pos="0">
              <a:schemeClr val="accent4">
                <a:hueOff val="-354858"/>
                <a:satOff val="-11947"/>
                <a:lumOff val="-2902"/>
                <a:alphaOff val="0"/>
                <a:shade val="100000"/>
                <a:satMod val="118000"/>
              </a:schemeClr>
            </a:gs>
            <a:gs pos="0">
              <a:srgbClr val="FF0000"/>
            </a:gs>
            <a:gs pos="1000">
              <a:schemeClr val="accent4">
                <a:hueOff val="-354858"/>
                <a:satOff val="-11947"/>
                <a:lumOff val="-2902"/>
                <a:alphaOff val="0"/>
                <a:shade val="90000"/>
                <a:satMod val="110000"/>
              </a:schemeClr>
            </a:gs>
          </a:gsLst>
          <a:lin ang="950000" scaled="1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none" kern="1200" dirty="0"/>
            <a:t>Generate</a:t>
          </a:r>
        </a:p>
      </dsp:txBody>
      <dsp:txXfrm>
        <a:off x="3421270" y="3369851"/>
        <a:ext cx="1120793" cy="866067"/>
      </dsp:txXfrm>
    </dsp:sp>
    <dsp:sp modelId="{0FBAAC24-1186-44FD-BDC0-6B44198465C0}">
      <dsp:nvSpPr>
        <dsp:cNvPr id="0" name=""/>
        <dsp:cNvSpPr/>
      </dsp:nvSpPr>
      <dsp:spPr>
        <a:xfrm>
          <a:off x="1077793" y="477696"/>
          <a:ext cx="4279391" cy="4279391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4">
                <a:hueOff val="-1064573"/>
                <a:satOff val="-35840"/>
                <a:lumOff val="-8706"/>
                <a:alphaOff val="0"/>
                <a:shade val="63000"/>
              </a:schemeClr>
            </a:gs>
            <a:gs pos="1000">
              <a:schemeClr val="accent4">
                <a:hueOff val="-1064573"/>
                <a:satOff val="-35840"/>
                <a:lumOff val="-8706"/>
                <a:alphaOff val="0"/>
                <a:shade val="90000"/>
                <a:satMod val="110000"/>
              </a:schemeClr>
            </a:gs>
            <a:gs pos="0">
              <a:schemeClr val="accent4">
                <a:hueOff val="-1064573"/>
                <a:satOff val="-35840"/>
                <a:lumOff val="-8706"/>
                <a:alphaOff val="0"/>
                <a:shade val="100000"/>
                <a:satMod val="118000"/>
              </a:schemeClr>
            </a:gs>
            <a:gs pos="1000">
              <a:schemeClr val="accent4">
                <a:hueOff val="-1064573"/>
                <a:satOff val="-35840"/>
                <a:lumOff val="-8706"/>
                <a:alphaOff val="0"/>
                <a:shade val="100000"/>
                <a:satMod val="118000"/>
              </a:schemeClr>
            </a:gs>
            <a:gs pos="0">
              <a:schemeClr val="accent4">
                <a:hueOff val="-1064573"/>
                <a:satOff val="-35840"/>
                <a:lumOff val="-8706"/>
                <a:shade val="90000"/>
                <a:satMod val="110000"/>
              </a:schemeClr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none" kern="1200"/>
            <a:t>Decide</a:t>
          </a:r>
          <a:endParaRPr lang="en-US" sz="1800" b="1" u="none" kern="1200" dirty="0"/>
        </a:p>
      </dsp:txBody>
      <dsp:txXfrm>
        <a:off x="1994806" y="3369851"/>
        <a:ext cx="1120793" cy="866067"/>
      </dsp:txXfrm>
    </dsp:sp>
    <dsp:sp modelId="{D588EFED-20F2-43E3-AFD9-A326BCA9B7F9}">
      <dsp:nvSpPr>
        <dsp:cNvPr id="0" name=""/>
        <dsp:cNvSpPr/>
      </dsp:nvSpPr>
      <dsp:spPr>
        <a:xfrm>
          <a:off x="1026848" y="389561"/>
          <a:ext cx="4279391" cy="4279391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22000">
              <a:srgbClr val="5C9094"/>
            </a:gs>
            <a:gs pos="0">
              <a:schemeClr val="accent4">
                <a:hueOff val="-1419431"/>
                <a:satOff val="-47787"/>
                <a:lumOff val="-11608"/>
                <a:alphaOff val="0"/>
                <a:shade val="63000"/>
              </a:schemeClr>
            </a:gs>
            <a:gs pos="100000">
              <a:srgbClr val="14ABCE"/>
            </a:gs>
            <a:gs pos="100000">
              <a:schemeClr val="accent4">
                <a:hueOff val="-1419431"/>
                <a:satOff val="-47787"/>
                <a:lumOff val="-11608"/>
                <a:alphaOff val="0"/>
                <a:shade val="6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/>
            <a:t>Implement</a:t>
          </a:r>
          <a:endParaRPr lang="en-US" sz="1600" b="1" u="none" kern="1200" dirty="0"/>
        </a:p>
      </dsp:txBody>
      <dsp:txXfrm>
        <a:off x="1230629" y="2121695"/>
        <a:ext cx="1171738" cy="840594"/>
      </dsp:txXfrm>
    </dsp:sp>
    <dsp:sp modelId="{BB69676C-F06B-4C43-915D-5AC7897389CF}">
      <dsp:nvSpPr>
        <dsp:cNvPr id="0" name=""/>
        <dsp:cNvSpPr/>
      </dsp:nvSpPr>
      <dsp:spPr>
        <a:xfrm>
          <a:off x="1077793" y="301426"/>
          <a:ext cx="4279391" cy="4279391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100000">
              <a:schemeClr val="accent4">
                <a:lumMod val="50000"/>
              </a:schemeClr>
            </a:gs>
            <a:gs pos="0">
              <a:schemeClr val="accent4">
                <a:hueOff val="-1419431"/>
                <a:satOff val="-47787"/>
                <a:lumOff val="-11608"/>
                <a:alphaOff val="0"/>
                <a:shade val="63000"/>
              </a:schemeClr>
            </a:gs>
            <a:gs pos="100000">
              <a:srgbClr val="14ABCE"/>
            </a:gs>
            <a:gs pos="100000">
              <a:schemeClr val="accent4">
                <a:hueOff val="-1419431"/>
                <a:satOff val="-47787"/>
                <a:lumOff val="-11608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none" kern="1200" dirty="0"/>
            <a:t>Evaluate</a:t>
          </a:r>
        </a:p>
      </dsp:txBody>
      <dsp:txXfrm>
        <a:off x="1994806" y="848067"/>
        <a:ext cx="1120793" cy="866067"/>
      </dsp:txXfrm>
    </dsp:sp>
    <dsp:sp modelId="{553045D1-F50C-4022-AB71-69D0250BDA2D}">
      <dsp:nvSpPr>
        <dsp:cNvPr id="0" name=""/>
        <dsp:cNvSpPr/>
      </dsp:nvSpPr>
      <dsp:spPr>
        <a:xfrm>
          <a:off x="914613" y="36511"/>
          <a:ext cx="4809221" cy="4809221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555040-65CA-4470-B223-C33958AE0611}">
      <dsp:nvSpPr>
        <dsp:cNvPr id="0" name=""/>
        <dsp:cNvSpPr/>
      </dsp:nvSpPr>
      <dsp:spPr>
        <a:xfrm>
          <a:off x="965558" y="124646"/>
          <a:ext cx="4809221" cy="4809221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A2E101-5AEC-40FC-9AE5-76B41AC36A8B}">
      <dsp:nvSpPr>
        <dsp:cNvPr id="0" name=""/>
        <dsp:cNvSpPr/>
      </dsp:nvSpPr>
      <dsp:spPr>
        <a:xfrm>
          <a:off x="914613" y="212781"/>
          <a:ext cx="4809221" cy="4809221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A140F-D9E6-4E82-B4D2-031A153E5300}">
      <dsp:nvSpPr>
        <dsp:cNvPr id="0" name=""/>
        <dsp:cNvSpPr/>
      </dsp:nvSpPr>
      <dsp:spPr>
        <a:xfrm>
          <a:off x="813035" y="212781"/>
          <a:ext cx="4809221" cy="4809221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50800-58E0-42A8-B13D-4DBD6A762D03}">
      <dsp:nvSpPr>
        <dsp:cNvPr id="0" name=""/>
        <dsp:cNvSpPr/>
      </dsp:nvSpPr>
      <dsp:spPr>
        <a:xfrm>
          <a:off x="762090" y="124646"/>
          <a:ext cx="4809221" cy="4809221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103F05-3643-4DCD-AA20-5E544E9CED4C}">
      <dsp:nvSpPr>
        <dsp:cNvPr id="0" name=""/>
        <dsp:cNvSpPr/>
      </dsp:nvSpPr>
      <dsp:spPr>
        <a:xfrm>
          <a:off x="813035" y="36511"/>
          <a:ext cx="4809221" cy="4809221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087A-4B98-4428-9596-5524F2EC1FA5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7D40-CE01-4FB4-B087-2289F263E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48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DCD1-CE0C-4BD0-A998-27A8F492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B9EE-95AC-4CEC-8F0C-2317CA925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B1AA-6AC2-4B9A-8180-B90D8171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9C3-C658-49F8-B121-72511C7EAFD6}" type="datetime1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0792-21F0-422E-9F50-8CF2EC50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608A-FFB5-4C7F-91C3-1E80623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21BF-13E6-47E6-8433-58C77AAC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D23F0-E7E1-41BF-91B8-94985D76A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4AE2C-022A-48E0-A378-4685E6B7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6951-5835-491B-A358-410ADFBD5321}" type="datetime1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C0BA-520A-4FF8-8990-212FC9C8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32C0-D74A-4990-B5B4-0869B2C8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93C8-31B3-4818-A2D1-3EE85626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A4EE3-7914-47B8-8BC7-2F780313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9B5B-13CF-4338-B145-228B80AE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57-0A6F-4FA6-9114-0E52C47ABAAF}" type="datetime1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CA33-60F3-47C4-89B9-2B21CC12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95DA-6B3E-4B0A-8CB4-873E7692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A382-4511-465D-9BFD-7CDFED61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EDD5-FD17-45AF-869C-210946BD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E7B6-6A41-4249-8182-0459F2B2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CEF6-EEC3-4FE7-8CF1-E997B09B3C8C}" type="datetime1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F278-C2F2-4E97-903E-4DC53AE4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0A74-3372-4E7D-989D-C6432A8A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1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DC36-BFBA-400E-8385-AA334258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4CB8F-7349-402B-8C5E-86534638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385F-17D6-4FC5-9B81-2297BDBA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6EC4-44D1-45F0-BF60-51A10F7CDDF8}" type="datetime1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EC016-4807-44B3-AD07-FFE0FAD7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3866-53D8-49F0-8B3B-F97F3EB3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7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C22-F276-4197-A48C-4837ED69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0CEE-3735-4B05-8CA9-1775388F1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C2078-EAD9-422F-9CAA-05B2037C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9D931-42A9-494B-A029-61CB7C01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AAF-80EB-4383-86D5-C05DEDD33E6C}" type="datetime1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EDF8D-D9CC-4A6E-A629-BD4299E7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D721-CBFC-47EA-B088-3DE547B3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1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C508-E7EF-4001-8556-27BA006C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00831-F467-40CC-9F79-2E789EDF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9F118-09FD-49FF-9DF0-3F8435A23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656C2-26DE-42EB-A2C1-8687610EB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2A6A5-5C2D-4377-9155-82DD24CE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9EFC7-89AA-4732-9130-A0CF5A94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4A9-5753-4635-9C70-60AB6704767A}" type="datetime1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F05C4-5F38-4F6E-B947-C4CE0D1A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D62D4-9245-4E58-B7EA-1582677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7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B406-F10F-4E12-9F63-179A0C3C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DE583-56D1-4380-9C49-B5AB36F9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FBC7-E83A-46F4-8A8F-7DFB3585B84B}" type="datetime1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5929B-E785-402C-8013-9C4DDCA0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5345D-9EEE-4046-8340-0F755588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8F0D7-968D-4D65-8246-F549CFCD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B01B-4D6D-4D27-9768-6F230A0C5CF4}" type="datetime1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34972-F507-4296-AF6A-B672A768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D863B-F1B3-4276-AA30-4ED33B7D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1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DDCA-579B-4036-8845-C2385FD9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80ED-66FB-4A34-97CD-4940A959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D535-5A5C-4CAC-99EC-F5497AA7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EB23-CCBA-43E4-9823-21288E02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EBF7-DA9D-4D46-9280-D825A6E3FE6F}" type="datetime1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2DB0-56A7-42BD-8385-4F215E9F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8C7C1-D1D5-4C91-B1C0-AF120403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9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5435-B91F-4349-97F7-57BC87DB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69BFE-F6F9-4EF6-89DC-FC635B6DB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6D9F-D7F4-4215-9E2F-6919CB2DC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BA82B-D3C1-409D-AE92-1AE0208B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33-6116-4F17-954C-2A5DEDCB24AB}" type="datetime1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543CE-DB7E-40E3-BC00-9FE9E7CF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D0D8-3D4F-4A45-8F61-C40F483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6BF5B-D43C-4088-A8D7-CCDD6C88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8991-7585-4145-829D-3448A287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16FC-7C92-42FB-9EFE-C97BAFF2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3A40-C1A7-4ABB-B07A-033C057C595B}" type="datetime1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AFF9-7929-4A04-B6AC-C418F4414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BE15-6719-4508-B0DA-885E6ADF6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EEC9-FF1D-4975-AB4B-68CE2203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6" y="1120014"/>
            <a:ext cx="10024872" cy="184029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1EEAB-F0F0-4F76-8F19-F892F3EED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6859"/>
            <a:ext cx="9144000" cy="16557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Razieh Jalal Abadi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February2024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862B-E4AE-4E83-AD12-D799C65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7408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</a:t>
            </a:fld>
            <a:endParaRPr lang="en-GB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3623CB-8C55-4670-B1B0-B91E50773D23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BA0B3A3E-C4FF-4508-8EE1-9C3619E3F1D6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6" name="Picture 2" descr="Northeastern University London - YouTube">
            <a:extLst>
              <a:ext uri="{FF2B5EF4-FFF2-40B4-BE49-F238E27FC236}">
                <a16:creationId xmlns:a16="http://schemas.microsoft.com/office/drawing/2014/main" id="{C6CFA5AB-3EB0-4955-A0A8-D7F8D529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Wordmarks - Brand Center">
            <a:extLst>
              <a:ext uri="{FF2B5EF4-FFF2-40B4-BE49-F238E27FC236}">
                <a16:creationId xmlns:a16="http://schemas.microsoft.com/office/drawing/2014/main" id="{542BC8DE-33F6-44D8-98C5-EF798E48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2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10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419F52-FDA8-487A-B2C0-471D56C4F171}"/>
              </a:ext>
            </a:extLst>
          </p:cNvPr>
          <p:cNvSpPr/>
          <p:nvPr/>
        </p:nvSpPr>
        <p:spPr>
          <a:xfrm>
            <a:off x="862584" y="653868"/>
            <a:ext cx="10914888" cy="6098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818515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libraries you need to remember:</a:t>
            </a:r>
          </a:p>
          <a:p>
            <a:pPr marL="12700" marR="818515" algn="just">
              <a:spcAft>
                <a:spcPts val="1200"/>
              </a:spcAft>
            </a:pP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</a:t>
            </a:r>
          </a:p>
          <a:p>
            <a:pPr marL="12700" marR="818515" algn="just">
              <a:spcAft>
                <a:spcPts val="1200"/>
              </a:spcAft>
            </a:pPr>
            <a:r>
              <a:rPr lang="en-GB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use </a:t>
            </a:r>
            <a:r>
              <a:rPr lang="en-GB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GB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endParaRPr lang="en-GB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18515" algn="just">
              <a:spcAft>
                <a:spcPts val="1200"/>
              </a:spcAft>
            </a:pP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4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2700" marR="818515" algn="just">
              <a:spcAft>
                <a:spcPts val="1200"/>
              </a:spcAft>
            </a:pPr>
            <a:r>
              <a:rPr lang="en-GB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define precision and length of output </a:t>
            </a:r>
          </a:p>
          <a:p>
            <a:pPr marL="12700" marR="818515" algn="just">
              <a:spcAft>
                <a:spcPts val="1200"/>
              </a:spcAft>
            </a:pP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4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cmath</a:t>
            </a: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2700" marR="818515" algn="just">
              <a:spcAft>
                <a:spcPts val="1200"/>
              </a:spcAft>
            </a:pPr>
            <a:r>
              <a:rPr lang="en-GB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many mathematical operations such as pow,log,log10 (only four basic mathematical operations do not need library:+ - / *)</a:t>
            </a:r>
          </a:p>
          <a:p>
            <a:pPr marL="12700" marR="818515" algn="just">
              <a:spcAft>
                <a:spcPts val="1200"/>
              </a:spcAft>
            </a:pP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4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work with files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kern="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harm if you include more libraries than the ones you need!</a:t>
            </a:r>
            <a:endParaRPr lang="en-GB" sz="24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1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US" sz="3200" dirty="0"/>
              <a:t>Engineering Design Process (EDP)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11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E04F549-5B76-416F-A820-909691396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389229"/>
              </p:ext>
            </p:extLst>
          </p:nvPr>
        </p:nvGraphicFramePr>
        <p:xfrm>
          <a:off x="2637984" y="1562988"/>
          <a:ext cx="6536870" cy="509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388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12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53FF5CD-26AD-42B9-BE19-1FB93D892E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07980" y="1380240"/>
            <a:ext cx="9804400" cy="493776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clear concise </a:t>
            </a:r>
            <a:r>
              <a:rPr lang="en-US" dirty="0"/>
              <a:t>description of the </a:t>
            </a:r>
            <a:r>
              <a:rPr lang="en-US" b="1" dirty="0"/>
              <a:t>issue</a:t>
            </a:r>
            <a:r>
              <a:rPr lang="en-US" dirty="0"/>
              <a:t>(s) that need(s) to be addressed by a problem solving team!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Answers some questions for reaching to a problem statement:</a:t>
            </a:r>
          </a:p>
          <a:p>
            <a:pPr lvl="1"/>
            <a:r>
              <a:rPr lang="en-US" dirty="0"/>
              <a:t>What is the issue?</a:t>
            </a:r>
          </a:p>
          <a:p>
            <a:pPr lvl="1"/>
            <a:r>
              <a:rPr lang="en-US" dirty="0"/>
              <a:t>Why should this issue be addressed?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6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US" sz="3200" dirty="0"/>
              <a:t>Define the problem: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13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942E5FEE-5F07-452E-AFEF-6143695AF3A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659466" y="1219200"/>
            <a:ext cx="83820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 Statement (previous step)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Identify any </a:t>
            </a:r>
            <a:r>
              <a:rPr lang="en-US" sz="2800" dirty="0"/>
              <a:t>Errors, Biases and Implied Solutions in the problem statement.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real problem? 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Objectives/Functions/Constraints</a:t>
            </a:r>
          </a:p>
          <a:p>
            <a:r>
              <a:rPr lang="en-US" dirty="0"/>
              <a:t>User? Client?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New problem statement (problem defined)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own Arrow 14">
            <a:extLst>
              <a:ext uri="{FF2B5EF4-FFF2-40B4-BE49-F238E27FC236}">
                <a16:creationId xmlns:a16="http://schemas.microsoft.com/office/drawing/2014/main" id="{F753523F-FEC8-4503-A771-14B4FF1D580D}"/>
              </a:ext>
            </a:extLst>
          </p:cNvPr>
          <p:cNvSpPr/>
          <p:nvPr/>
        </p:nvSpPr>
        <p:spPr>
          <a:xfrm>
            <a:off x="3064594" y="1543924"/>
            <a:ext cx="359664" cy="5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6">
            <a:extLst>
              <a:ext uri="{FF2B5EF4-FFF2-40B4-BE49-F238E27FC236}">
                <a16:creationId xmlns:a16="http://schemas.microsoft.com/office/drawing/2014/main" id="{7A3BC453-2BCD-4154-9A39-E16E658E3AB3}"/>
              </a:ext>
            </a:extLst>
          </p:cNvPr>
          <p:cNvSpPr/>
          <p:nvPr/>
        </p:nvSpPr>
        <p:spPr>
          <a:xfrm>
            <a:off x="3064594" y="46482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7">
            <a:extLst>
              <a:ext uri="{FF2B5EF4-FFF2-40B4-BE49-F238E27FC236}">
                <a16:creationId xmlns:a16="http://schemas.microsoft.com/office/drawing/2014/main" id="{7EFF5D00-23A4-4846-BB39-708AF0F6245C}"/>
              </a:ext>
            </a:extLst>
          </p:cNvPr>
          <p:cNvSpPr/>
          <p:nvPr/>
        </p:nvSpPr>
        <p:spPr>
          <a:xfrm>
            <a:off x="3064594" y="3447745"/>
            <a:ext cx="381000" cy="461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A5F6969-1FA7-415F-BC2D-FC60A70D6188}"/>
              </a:ext>
            </a:extLst>
          </p:cNvPr>
          <p:cNvSpPr/>
          <p:nvPr/>
        </p:nvSpPr>
        <p:spPr>
          <a:xfrm>
            <a:off x="3064594" y="2629291"/>
            <a:ext cx="381000" cy="461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7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14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592634"/>
            <a:ext cx="10515600" cy="1080001"/>
          </a:xfrm>
        </p:spPr>
        <p:txBody>
          <a:bodyPr>
            <a:normAutofit/>
          </a:bodyPr>
          <a:lstStyle/>
          <a:p>
            <a:r>
              <a:rPr lang="en-US" sz="3200" dirty="0"/>
              <a:t>Problem definition</a:t>
            </a:r>
            <a:br>
              <a:rPr lang="en-US" sz="3200" dirty="0"/>
            </a:br>
            <a:r>
              <a:rPr lang="en-US" sz="3200" dirty="0"/>
              <a:t>1) Errors, Biases and Implied Solutions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4ADD0E1-2E15-43DD-91C4-286C1D4BEB66}"/>
              </a:ext>
            </a:extLst>
          </p:cNvPr>
          <p:cNvSpPr txBox="1">
            <a:spLocks noChangeArrowheads="1"/>
          </p:cNvSpPr>
          <p:nvPr/>
        </p:nvSpPr>
        <p:spPr>
          <a:xfrm>
            <a:off x="1032934" y="1825033"/>
            <a:ext cx="10383958" cy="44698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Errors:  incorrect information, faulty or incomplete data, or simple mistakes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Biases: presumptions about the situation</a:t>
            </a:r>
            <a:br>
              <a:rPr lang="en-US" dirty="0"/>
            </a:br>
            <a:r>
              <a:rPr lang="en-US" dirty="0"/>
              <a:t>that may prove inaccurate because the client</a:t>
            </a:r>
            <a:br>
              <a:rPr lang="en-US" dirty="0"/>
            </a:br>
            <a:r>
              <a:rPr lang="en-US" dirty="0"/>
              <a:t>or the users may not fully grasp the </a:t>
            </a:r>
            <a:br>
              <a:rPr lang="en-US" dirty="0"/>
            </a:br>
            <a:r>
              <a:rPr lang="en-US" dirty="0"/>
              <a:t>entire situation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Implied solutions: the client’s best and current guess at the answer, these frequently appear in the problem statement.</a:t>
            </a:r>
          </a:p>
        </p:txBody>
      </p:sp>
      <p:pic>
        <p:nvPicPr>
          <p:cNvPr id="17" name="Picture 4" descr="https://qbservices.net/wp-content/uploads/2013/05/error.jpg">
            <a:extLst>
              <a:ext uri="{FF2B5EF4-FFF2-40B4-BE49-F238E27FC236}">
                <a16:creationId xmlns:a16="http://schemas.microsoft.com/office/drawing/2014/main" id="{BEE1AF01-837C-42C4-8E94-16BE3FA27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186" y="2364841"/>
            <a:ext cx="2049706" cy="129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158BD1-3048-47C0-86AB-AEB42DAE2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986" y="3891908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7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15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592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Problem definition</a:t>
            </a:r>
            <a:br>
              <a:rPr lang="en-US" sz="3200" dirty="0"/>
            </a:br>
            <a:r>
              <a:rPr lang="en-US" sz="3200" dirty="0"/>
              <a:t>2)What is the real problem?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4ADD0E1-2E15-43DD-91C4-286C1D4BEB66}"/>
              </a:ext>
            </a:extLst>
          </p:cNvPr>
          <p:cNvSpPr txBox="1">
            <a:spLocks noChangeArrowheads="1"/>
          </p:cNvSpPr>
          <p:nvPr/>
        </p:nvSpPr>
        <p:spPr>
          <a:xfrm>
            <a:off x="2048932" y="2050712"/>
            <a:ext cx="7078133" cy="379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1) Duncker Diagrams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2) Kepner-Tregoe – Problem Analysis (KTPA)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3) Other Methods</a:t>
            </a:r>
          </a:p>
          <a:p>
            <a:pPr lvl="1"/>
            <a:r>
              <a:rPr lang="en-US" altLang="en-US"/>
              <a:t>Fresh-Eye Approach (George!)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924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16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592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Problem definition</a:t>
            </a:r>
            <a:br>
              <a:rPr lang="en-US" sz="3200" dirty="0"/>
            </a:br>
            <a:r>
              <a:rPr lang="en-US" sz="3200" dirty="0"/>
              <a:t>Functions/ Objectives/ Constraints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FE7D5A-B4B4-4F40-8546-A63053239A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4267" y="1926263"/>
            <a:ext cx="11294533" cy="2798137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 a feature or behavior that the design should have or exhibit.</a:t>
            </a:r>
          </a:p>
          <a:p>
            <a:endParaRPr lang="en-US" sz="2800" b="1" dirty="0"/>
          </a:p>
          <a:p>
            <a:r>
              <a:rPr lang="en-US" sz="2800" b="1" dirty="0"/>
              <a:t>Function</a:t>
            </a:r>
            <a:r>
              <a:rPr lang="en-US" sz="2800" dirty="0"/>
              <a:t>:  those things that a designed device or system is supposed to do.</a:t>
            </a:r>
          </a:p>
          <a:p>
            <a:endParaRPr lang="en-US" sz="2800" b="1" dirty="0"/>
          </a:p>
          <a:p>
            <a:r>
              <a:rPr lang="en-US" sz="2800" b="1" dirty="0"/>
              <a:t>Constraint</a:t>
            </a:r>
            <a:r>
              <a:rPr lang="en-US" sz="2800" dirty="0"/>
              <a:t>:  a limit or restriction on the design’s behaviors or attributes.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834949-7989-48BE-82AD-4D909896B7E0}"/>
              </a:ext>
            </a:extLst>
          </p:cNvPr>
          <p:cNvSpPr/>
          <p:nvPr/>
        </p:nvSpPr>
        <p:spPr>
          <a:xfrm>
            <a:off x="1433233" y="4541677"/>
            <a:ext cx="981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Memory Aid:</a:t>
            </a:r>
          </a:p>
          <a:p>
            <a:pPr lvl="1"/>
            <a:r>
              <a:rPr lang="en-US" sz="2400" dirty="0"/>
              <a:t>Objectives are desirable features or behaviors (</a:t>
            </a:r>
            <a:r>
              <a:rPr lang="en-US" sz="2400" i="1" dirty="0"/>
              <a:t>are, </a:t>
            </a:r>
            <a:r>
              <a:rPr lang="en-US" sz="2400" dirty="0"/>
              <a:t>or </a:t>
            </a:r>
            <a:r>
              <a:rPr lang="en-US" sz="2400" i="1" dirty="0"/>
              <a:t>being </a:t>
            </a:r>
            <a:r>
              <a:rPr lang="en-US" sz="2400" dirty="0"/>
              <a:t>adjectives).</a:t>
            </a:r>
          </a:p>
          <a:p>
            <a:pPr lvl="1"/>
            <a:r>
              <a:rPr lang="en-US" sz="2400" dirty="0"/>
              <a:t>Functions are what the design is supposed to do (active </a:t>
            </a:r>
            <a:r>
              <a:rPr lang="en-US" sz="2400" i="1" dirty="0"/>
              <a:t>do</a:t>
            </a:r>
            <a:r>
              <a:rPr lang="en-US" sz="2400" dirty="0"/>
              <a:t> or </a:t>
            </a:r>
            <a:r>
              <a:rPr lang="en-US" sz="2400" i="1" dirty="0"/>
              <a:t>doing</a:t>
            </a:r>
            <a:r>
              <a:rPr lang="en-US" sz="2400" dirty="0"/>
              <a:t> verb-noun pairs).</a:t>
            </a:r>
          </a:p>
        </p:txBody>
      </p:sp>
    </p:spTree>
    <p:extLst>
      <p:ext uri="{BB962C8B-B14F-4D97-AF65-F5344CB8AC3E}">
        <p14:creationId xmlns:p14="http://schemas.microsoft.com/office/powerpoint/2010/main" val="45190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17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592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Problem definition</a:t>
            </a:r>
            <a:br>
              <a:rPr lang="en-US" sz="3200" dirty="0"/>
            </a:br>
            <a:r>
              <a:rPr lang="en-US" sz="3200" dirty="0"/>
              <a:t>Objectives metrics and Functions specifications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80000" y="1796921"/>
            <a:ext cx="10654800" cy="493776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Objective metrics</a:t>
            </a:r>
            <a:r>
              <a:rPr lang="en-US" sz="2800" dirty="0"/>
              <a:t>: </a:t>
            </a:r>
            <a:r>
              <a:rPr lang="en-US" sz="2400" dirty="0"/>
              <a:t>evaluate how well an objective is met. Metrics are quantitative (rating in decision matrix) or qualitative </a:t>
            </a:r>
            <a:r>
              <a:rPr lang="en-US" sz="2400" dirty="0">
                <a:solidFill>
                  <a:srgbClr val="FF0000"/>
                </a:solidFill>
              </a:rPr>
              <a:t>measures</a:t>
            </a:r>
            <a:r>
              <a:rPr lang="en-US" sz="2400" dirty="0"/>
              <a:t> that evaluate an objective.</a:t>
            </a:r>
          </a:p>
          <a:p>
            <a:pPr algn="just"/>
            <a:r>
              <a:rPr lang="en-US" sz="2200" dirty="0"/>
              <a:t>Ladder should be useful: metrics: weight (can I carry it?)</a:t>
            </a:r>
          </a:p>
          <a:p>
            <a:pPr algn="just"/>
            <a:endParaRPr lang="en-US" sz="2800" b="1" dirty="0"/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Function specification</a:t>
            </a:r>
            <a:r>
              <a:rPr lang="en-US" sz="2800" dirty="0"/>
              <a:t>: </a:t>
            </a:r>
            <a:r>
              <a:rPr lang="en-US" sz="2400" dirty="0"/>
              <a:t>measure how well the functions </a:t>
            </a:r>
            <a:r>
              <a:rPr lang="en-US" sz="2400" dirty="0">
                <a:solidFill>
                  <a:srgbClr val="FF0000"/>
                </a:solidFill>
              </a:rPr>
              <a:t>must</a:t>
            </a:r>
            <a:r>
              <a:rPr lang="en-US" sz="2400" dirty="0"/>
              <a:t> perform.</a:t>
            </a:r>
          </a:p>
          <a:p>
            <a:pPr algn="just"/>
            <a:r>
              <a:rPr lang="en-US" sz="2200" dirty="0"/>
              <a:t>Ladder must support the weight of an average worker: 75 kg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5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18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592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Analysis and implementation: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80000" y="1796921"/>
            <a:ext cx="10654800" cy="2981431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dirty="0">
                <a:solidFill>
                  <a:srgbClr val="000000"/>
                </a:solidFill>
              </a:rPr>
              <a:t>Failure Analysis – how can we avoid previous mistakes?</a:t>
            </a:r>
          </a:p>
          <a:p>
            <a:pPr marL="0" indent="0">
              <a:spcBef>
                <a:spcPct val="50000"/>
              </a:spcBef>
              <a:buClr>
                <a:srgbClr val="0E0C02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dirty="0">
                <a:solidFill>
                  <a:srgbClr val="000000"/>
                </a:solidFill>
              </a:rPr>
              <a:t>Hazard Analysis – how can we prevent hazards in the first place?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00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19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341856"/>
            <a:ext cx="10515600" cy="68477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sz="3200" dirty="0">
                <a:solidFill>
                  <a:srgbClr val="000000"/>
                </a:solidFill>
              </a:rPr>
              <a:t>Failure Analysis – how can we avoid previous mistakes?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6400" y="960121"/>
            <a:ext cx="11138400" cy="55229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0E0C02"/>
              </a:buClr>
            </a:pPr>
            <a:r>
              <a:rPr lang="en-US" dirty="0">
                <a:solidFill>
                  <a:srgbClr val="000000"/>
                </a:solidFill>
              </a:rPr>
              <a:t>Failure – can be temporary or permanent, trivial or deadly.</a:t>
            </a:r>
          </a:p>
          <a:p>
            <a:pPr marL="0" lvl="1" indent="0" algn="just">
              <a:spcBef>
                <a:spcPts val="0"/>
              </a:spcBef>
              <a:spcAft>
                <a:spcPts val="900"/>
              </a:spcAft>
              <a:buClr>
                <a:srgbClr val="0E0C02"/>
              </a:buClr>
              <a:buNone/>
            </a:pPr>
            <a:r>
              <a:rPr lang="en-US" sz="2200" u="sng" dirty="0">
                <a:solidFill>
                  <a:srgbClr val="000000"/>
                </a:solidFill>
              </a:rPr>
              <a:t>Physical flaws</a:t>
            </a:r>
            <a:r>
              <a:rPr lang="en-US" sz="2200" dirty="0">
                <a:solidFill>
                  <a:srgbClr val="000000"/>
                </a:solidFill>
              </a:rPr>
              <a:t> – overloading, fatigue (paperclip), corrosion (</a:t>
            </a:r>
            <a:r>
              <a:rPr lang="en-US" sz="2200" dirty="0" err="1">
                <a:solidFill>
                  <a:srgbClr val="000000"/>
                </a:solidFill>
              </a:rPr>
              <a:t>Mianus</a:t>
            </a:r>
            <a:r>
              <a:rPr lang="en-US" sz="2200" dirty="0">
                <a:solidFill>
                  <a:srgbClr val="000000"/>
                </a:solidFill>
              </a:rPr>
              <a:t> River Bridge), electrical hazard (Apollo 1 module 1967), exposed moving parts (pinch points), noise.</a:t>
            </a:r>
          </a:p>
          <a:p>
            <a:pPr marL="0" lvl="1" indent="0" algn="just">
              <a:spcBef>
                <a:spcPts val="0"/>
              </a:spcBef>
              <a:spcAft>
                <a:spcPts val="900"/>
              </a:spcAft>
              <a:buClr>
                <a:srgbClr val="0E0C02"/>
              </a:buClr>
              <a:buNone/>
            </a:pPr>
            <a:r>
              <a:rPr lang="en-US" sz="2200" u="sng" dirty="0">
                <a:solidFill>
                  <a:srgbClr val="000000"/>
                </a:solidFill>
              </a:rPr>
              <a:t>Process errors</a:t>
            </a:r>
            <a:r>
              <a:rPr lang="en-US" sz="2200" dirty="0">
                <a:solidFill>
                  <a:srgbClr val="000000"/>
                </a:solidFill>
              </a:rPr>
              <a:t> – incorrect calculations, invalid assumptions (Boston molasses flood), faulty reasoning, failure to follow procedures, communication errors, manufacturing errors, assembly errors, improper operation (Chernobyl 1986), improper storage.</a:t>
            </a:r>
          </a:p>
          <a:p>
            <a:pPr marL="0" lvl="1" indent="0" algn="just">
              <a:spcBef>
                <a:spcPts val="0"/>
              </a:spcBef>
              <a:spcAft>
                <a:spcPts val="900"/>
              </a:spcAft>
              <a:buClr>
                <a:srgbClr val="0E0C02"/>
              </a:buClr>
              <a:buNone/>
            </a:pPr>
            <a:r>
              <a:rPr lang="en-US" sz="2200" u="sng" dirty="0">
                <a:solidFill>
                  <a:srgbClr val="000000"/>
                </a:solidFill>
              </a:rPr>
              <a:t>Errors in perspective or attitude</a:t>
            </a:r>
            <a:r>
              <a:rPr lang="en-US" sz="2200" dirty="0">
                <a:solidFill>
                  <a:srgbClr val="000000"/>
                </a:solidFill>
              </a:rPr>
              <a:t> – unethical, unprofessional behavior (steamboat explosions, Challenger, Ford Pinto 1971), overconfidence (Titanic), impulsive decision-making.</a:t>
            </a:r>
            <a:endParaRPr lang="en-US" sz="2200" u="sng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75000"/>
              </a:spcBef>
              <a:buClr>
                <a:srgbClr val="0E0C02"/>
              </a:buClr>
            </a:pPr>
            <a:r>
              <a:rPr lang="en-US" dirty="0">
                <a:solidFill>
                  <a:srgbClr val="000000"/>
                </a:solidFill>
              </a:rPr>
              <a:t>Failure Analysis</a:t>
            </a:r>
          </a:p>
          <a:p>
            <a:pPr marL="876300" lvl="1" indent="-381000">
              <a:spcBef>
                <a:spcPct val="25000"/>
              </a:spcBef>
              <a:buClr>
                <a:srgbClr val="0E0C02"/>
              </a:buClr>
              <a:buFont typeface="Wingdings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</a:rPr>
              <a:t>A diagnostic evaluation of factors that actually </a:t>
            </a:r>
            <a:r>
              <a:rPr lang="en-US" sz="2200" u="sng" dirty="0">
                <a:solidFill>
                  <a:srgbClr val="000000"/>
                </a:solidFill>
              </a:rPr>
              <a:t>led</a:t>
            </a:r>
            <a:r>
              <a:rPr lang="en-US" sz="2200" dirty="0">
                <a:solidFill>
                  <a:srgbClr val="000000"/>
                </a:solidFill>
              </a:rPr>
              <a:t> to failure.</a:t>
            </a:r>
          </a:p>
          <a:p>
            <a:pPr marL="876300" lvl="1" indent="-381000">
              <a:spcBef>
                <a:spcPct val="25000"/>
              </a:spcBef>
              <a:buClr>
                <a:srgbClr val="0E0C02"/>
              </a:buClr>
              <a:buFont typeface="Wingdings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</a:rPr>
              <a:t>Post-failure forensic analysis – Big Dig ceiling collapse.</a:t>
            </a:r>
          </a:p>
          <a:p>
            <a:pPr marL="876300" lvl="1" indent="-381000">
              <a:spcBef>
                <a:spcPct val="25000"/>
              </a:spcBef>
              <a:buClr>
                <a:srgbClr val="0E0C02"/>
              </a:buClr>
              <a:buFont typeface="Wingdings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</a:rPr>
              <a:t>Learn from past history of mistakes (usually human error).</a:t>
            </a:r>
          </a:p>
          <a:p>
            <a:pPr marL="876300" lvl="1" indent="-381000">
              <a:spcBef>
                <a:spcPct val="25000"/>
              </a:spcBef>
              <a:buClr>
                <a:srgbClr val="0E0C02"/>
              </a:buClr>
              <a:buFont typeface="Wingdings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</a:rPr>
              <a:t>Product liability – legal costs of failures.</a:t>
            </a:r>
          </a:p>
          <a:p>
            <a:pPr marL="876300" lvl="1" indent="-381000">
              <a:spcBef>
                <a:spcPct val="25000"/>
              </a:spcBef>
              <a:buClr>
                <a:srgbClr val="0E0C02"/>
              </a:buClr>
              <a:buFont typeface="Wingdings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</a:rPr>
              <a:t>Remain aware of new hazards in current designs.</a:t>
            </a:r>
          </a:p>
        </p:txBody>
      </p:sp>
    </p:spTree>
    <p:extLst>
      <p:ext uri="{BB962C8B-B14F-4D97-AF65-F5344CB8AC3E}">
        <p14:creationId xmlns:p14="http://schemas.microsoft.com/office/powerpoint/2010/main" val="32695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5"/>
            <a:ext cx="11113008" cy="165709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variable: int, double, float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string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C43EE9-6425-4B4E-B807-95F6913F10DB}"/>
              </a:ext>
            </a:extLst>
          </p:cNvPr>
          <p:cNvSpPr txBox="1">
            <a:spLocks/>
          </p:cNvSpPr>
          <p:nvPr/>
        </p:nvSpPr>
        <p:spPr>
          <a:xfrm>
            <a:off x="821266" y="2668061"/>
            <a:ext cx="10515600" cy="119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Arrays:</a:t>
            </a:r>
          </a:p>
        </p:txBody>
      </p:sp>
      <p:pic>
        <p:nvPicPr>
          <p:cNvPr id="14" name="Picture 5" descr="ch06-syn-1">
            <a:extLst>
              <a:ext uri="{FF2B5EF4-FFF2-40B4-BE49-F238E27FC236}">
                <a16:creationId xmlns:a16="http://schemas.microsoft.com/office/drawing/2014/main" id="{9069FF8E-89DF-4B41-9FEF-8F6D676AC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64" y="3307839"/>
            <a:ext cx="6976872" cy="360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032884E-3776-4EB1-BCE3-7D9C5DD0A106}"/>
              </a:ext>
            </a:extLst>
          </p:cNvPr>
          <p:cNvSpPr/>
          <p:nvPr/>
        </p:nvSpPr>
        <p:spPr>
          <a:xfrm>
            <a:off x="6903720" y="5943600"/>
            <a:ext cx="109728" cy="2926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6D3842E-F9F2-475F-AEBF-77FCFD54B8EB}"/>
              </a:ext>
            </a:extLst>
          </p:cNvPr>
          <p:cNvSpPr txBox="1">
            <a:spLocks/>
          </p:cNvSpPr>
          <p:nvPr/>
        </p:nvSpPr>
        <p:spPr>
          <a:xfrm>
            <a:off x="5312664" y="4572"/>
            <a:ext cx="1883664" cy="822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99992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20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341856"/>
            <a:ext cx="10515600" cy="684774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sz="3200" dirty="0">
                <a:solidFill>
                  <a:srgbClr val="000000"/>
                </a:solidFill>
              </a:rPr>
              <a:t>Hazard Analysis – how can we prevent hazards in the first place?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6400" y="960121"/>
            <a:ext cx="11138400" cy="55229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0E0C02"/>
              </a:buClr>
            </a:pPr>
            <a:r>
              <a:rPr lang="en-US" dirty="0">
                <a:solidFill>
                  <a:srgbClr val="000000"/>
                </a:solidFill>
              </a:rPr>
              <a:t>Hazard – any condition with the </a:t>
            </a:r>
            <a:r>
              <a:rPr lang="en-US" u="sng" dirty="0">
                <a:solidFill>
                  <a:srgbClr val="000000"/>
                </a:solidFill>
              </a:rPr>
              <a:t>potential</a:t>
            </a:r>
            <a:r>
              <a:rPr lang="en-US" dirty="0">
                <a:solidFill>
                  <a:srgbClr val="000000"/>
                </a:solidFill>
              </a:rPr>
              <a:t> to cause an accident.</a:t>
            </a:r>
          </a:p>
          <a:p>
            <a:pPr marL="495300" lvl="1" indent="0">
              <a:spcBef>
                <a:spcPts val="300"/>
              </a:spcBef>
              <a:buClr>
                <a:srgbClr val="0E0C02"/>
              </a:buClr>
              <a:buNone/>
            </a:pPr>
            <a:r>
              <a:rPr lang="en-US" sz="1800" u="sng" dirty="0">
                <a:solidFill>
                  <a:srgbClr val="000000"/>
                </a:solidFill>
              </a:rPr>
              <a:t>Danger</a:t>
            </a:r>
            <a:r>
              <a:rPr lang="en-US" sz="1800" dirty="0">
                <a:solidFill>
                  <a:srgbClr val="000000"/>
                </a:solidFill>
              </a:rPr>
              <a:t> – any exposure to hazard.</a:t>
            </a:r>
          </a:p>
          <a:p>
            <a:pPr marL="495300" lvl="1" indent="0">
              <a:spcBef>
                <a:spcPts val="300"/>
              </a:spcBef>
              <a:buClr>
                <a:srgbClr val="0E0C02"/>
              </a:buClr>
              <a:buNone/>
            </a:pPr>
            <a:r>
              <a:rPr lang="en-US" sz="1800" u="sng" dirty="0">
                <a:solidFill>
                  <a:srgbClr val="000000"/>
                </a:solidFill>
              </a:rPr>
              <a:t>Damage</a:t>
            </a:r>
            <a:r>
              <a:rPr lang="en-US" sz="1800" dirty="0">
                <a:solidFill>
                  <a:srgbClr val="000000"/>
                </a:solidFill>
              </a:rPr>
              <a:t> – severity of resulting injury if accident occurs.</a:t>
            </a:r>
          </a:p>
          <a:p>
            <a:pPr marL="495300" lvl="1" indent="0">
              <a:spcBef>
                <a:spcPts val="300"/>
              </a:spcBef>
              <a:buClr>
                <a:srgbClr val="0E0C02"/>
              </a:buClr>
              <a:buNone/>
            </a:pPr>
            <a:r>
              <a:rPr lang="en-US" sz="1800" u="sng" dirty="0">
                <a:solidFill>
                  <a:srgbClr val="000000"/>
                </a:solidFill>
              </a:rPr>
              <a:t>Risk</a:t>
            </a:r>
            <a:r>
              <a:rPr lang="en-US" sz="1800" dirty="0">
                <a:solidFill>
                  <a:srgbClr val="000000"/>
                </a:solidFill>
              </a:rPr>
              <a:t> – probability that damage will occur.</a:t>
            </a:r>
            <a:endParaRPr lang="en-US" sz="1800" u="sng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75000"/>
              </a:spcBef>
              <a:buClr>
                <a:srgbClr val="0E0C02"/>
              </a:buClr>
            </a:pPr>
            <a:r>
              <a:rPr lang="en-US" dirty="0">
                <a:solidFill>
                  <a:srgbClr val="000000"/>
                </a:solidFill>
              </a:rPr>
              <a:t>Hazards Analysis</a:t>
            </a:r>
          </a:p>
          <a:p>
            <a:pPr marL="876300" lvl="1" indent="-381000">
              <a:spcBef>
                <a:spcPts val="300"/>
              </a:spcBef>
              <a:buClr>
                <a:srgbClr val="0E0C0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</a:rPr>
              <a:t>A preventative evaluation of potentially dangerous aspects of a design that </a:t>
            </a:r>
            <a:r>
              <a:rPr lang="en-US" sz="1800" u="sng" dirty="0">
                <a:solidFill>
                  <a:srgbClr val="000000"/>
                </a:solidFill>
              </a:rPr>
              <a:t>could</a:t>
            </a:r>
            <a:r>
              <a:rPr lang="en-US" sz="1800" dirty="0">
                <a:solidFill>
                  <a:srgbClr val="000000"/>
                </a:solidFill>
              </a:rPr>
              <a:t> lead to failure.</a:t>
            </a:r>
          </a:p>
          <a:p>
            <a:pPr marL="876300" lvl="1" indent="-381000">
              <a:spcBef>
                <a:spcPts val="300"/>
              </a:spcBef>
              <a:buClr>
                <a:srgbClr val="0E0C0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</a:rPr>
              <a:t>Pre-failure preventative action:</a:t>
            </a:r>
          </a:p>
          <a:p>
            <a:pPr lvl="2" indent="-247650">
              <a:spcBef>
                <a:spcPct val="0"/>
              </a:spcBef>
              <a:buClr>
                <a:srgbClr val="0E0C02"/>
              </a:buClr>
              <a:buFont typeface="Arial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Expect the unexpected</a:t>
            </a:r>
          </a:p>
          <a:p>
            <a:pPr lvl="2" indent="-247650">
              <a:spcBef>
                <a:spcPct val="0"/>
              </a:spcBef>
              <a:buClr>
                <a:srgbClr val="0E0C02"/>
              </a:buClr>
              <a:buFont typeface="Arial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Respond to warning signals</a:t>
            </a:r>
          </a:p>
          <a:p>
            <a:pPr lvl="2" indent="-247650">
              <a:spcBef>
                <a:spcPct val="0"/>
              </a:spcBef>
              <a:buClr>
                <a:srgbClr val="0E0C02"/>
              </a:buClr>
              <a:buFont typeface="Arial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Focus on local and global aspects of a design</a:t>
            </a:r>
          </a:p>
          <a:p>
            <a:pPr>
              <a:lnSpc>
                <a:spcPct val="80000"/>
              </a:lnSpc>
              <a:spcBef>
                <a:spcPct val="75000"/>
              </a:spcBef>
              <a:buClr>
                <a:srgbClr val="0E0C02"/>
              </a:buClr>
            </a:pPr>
            <a:r>
              <a:rPr lang="en-US" dirty="0">
                <a:solidFill>
                  <a:srgbClr val="000000"/>
                </a:solidFill>
              </a:rPr>
              <a:t>Types of Hazards</a:t>
            </a:r>
          </a:p>
          <a:p>
            <a:pPr marL="876300" lvl="1" indent="-381000">
              <a:spcBef>
                <a:spcPts val="300"/>
              </a:spcBef>
              <a:buClr>
                <a:srgbClr val="0E0C0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</a:rPr>
              <a:t>Entrapment / entanglement - pinched, crushed, trapped	</a:t>
            </a:r>
          </a:p>
          <a:p>
            <a:pPr marL="876300" lvl="1" indent="-381000">
              <a:spcBef>
                <a:spcPts val="300"/>
              </a:spcBef>
              <a:buClr>
                <a:srgbClr val="0E0C0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</a:rPr>
              <a:t>Contact – hot, sharp, electrically charged.</a:t>
            </a:r>
          </a:p>
          <a:p>
            <a:pPr marL="876300" lvl="1" indent="-381000">
              <a:spcBef>
                <a:spcPts val="300"/>
              </a:spcBef>
              <a:buClr>
                <a:srgbClr val="0E0C0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</a:rPr>
              <a:t>Impact – hit by object.</a:t>
            </a:r>
          </a:p>
          <a:p>
            <a:pPr marL="876300" lvl="1" indent="-381000">
              <a:spcBef>
                <a:spcPts val="300"/>
              </a:spcBef>
              <a:buClr>
                <a:srgbClr val="0E0C0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</a:rPr>
              <a:t>Instability / ejection – fall, piece strikes person.</a:t>
            </a:r>
          </a:p>
          <a:p>
            <a:pPr marL="876300" lvl="1" indent="-381000">
              <a:spcBef>
                <a:spcPts val="300"/>
              </a:spcBef>
              <a:buClr>
                <a:srgbClr val="0E0C0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</a:rPr>
              <a:t>Noise / vibration – hearing loss, fatigue, unexpected sound.</a:t>
            </a:r>
          </a:p>
        </p:txBody>
      </p:sp>
    </p:spTree>
    <p:extLst>
      <p:ext uri="{BB962C8B-B14F-4D97-AF65-F5344CB8AC3E}">
        <p14:creationId xmlns:p14="http://schemas.microsoft.com/office/powerpoint/2010/main" val="285236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21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341856"/>
            <a:ext cx="10515600" cy="684774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sz="3200" dirty="0">
                <a:solidFill>
                  <a:srgbClr val="000000"/>
                </a:solidFill>
              </a:rPr>
              <a:t>Hazard Analysis – how can we prevent hazards in the first place?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6400" y="960121"/>
            <a:ext cx="11138400" cy="55229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0E0C02"/>
              </a:buClr>
            </a:pPr>
            <a:r>
              <a:rPr lang="en-US" dirty="0">
                <a:solidFill>
                  <a:srgbClr val="000000"/>
                </a:solidFill>
              </a:rPr>
              <a:t>Steps - how to handle hazards</a:t>
            </a:r>
          </a:p>
          <a:p>
            <a:pPr marL="876300" lvl="1" indent="-381000">
              <a:spcBef>
                <a:spcPct val="50000"/>
              </a:spcBef>
              <a:buClr>
                <a:srgbClr val="0E0C02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Review existing standards &amp; codes – ANSI, ASTM, OSHA, UL, NIST, BOCA (building codes), NFPA (fire codes), Consumer Product Safety.</a:t>
            </a:r>
          </a:p>
          <a:p>
            <a:pPr marL="876300" lvl="1" indent="-381000">
              <a:spcBef>
                <a:spcPct val="50000"/>
              </a:spcBef>
              <a:buClr>
                <a:srgbClr val="0E0C02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Identify known hazards.</a:t>
            </a:r>
          </a:p>
          <a:p>
            <a:pPr marL="876300" lvl="1" indent="-381000">
              <a:spcBef>
                <a:spcPct val="50000"/>
              </a:spcBef>
              <a:buClr>
                <a:srgbClr val="0E0C02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Identify unknown hazards – used HAZOP, HAZAN, fault tree analysis, failure modes &amp; effects analysis.</a:t>
            </a:r>
          </a:p>
          <a:p>
            <a:pPr marL="876300" lvl="1" indent="-381000">
              <a:spcBef>
                <a:spcPct val="50000"/>
              </a:spcBef>
              <a:buClr>
                <a:srgbClr val="0E0C02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Determine characteristics of hazards – frequency, severity, type.</a:t>
            </a:r>
          </a:p>
          <a:p>
            <a:pPr marL="876300" lvl="1" indent="-381000">
              <a:spcBef>
                <a:spcPct val="50000"/>
              </a:spcBef>
              <a:buClr>
                <a:srgbClr val="0E0C02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Eliminate or minimize hazards – control with safety features (shields), incorporate safety factor, quality assurance programs, testing.</a:t>
            </a:r>
          </a:p>
        </p:txBody>
      </p:sp>
    </p:spTree>
    <p:extLst>
      <p:ext uri="{BB962C8B-B14F-4D97-AF65-F5344CB8AC3E}">
        <p14:creationId xmlns:p14="http://schemas.microsoft.com/office/powerpoint/2010/main" val="275890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22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409588"/>
            <a:ext cx="10515600" cy="68477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sz="3200" dirty="0">
                <a:solidFill>
                  <a:srgbClr val="000000"/>
                </a:solidFill>
              </a:rPr>
              <a:t>Design tradeoffs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6400" y="1231054"/>
            <a:ext cx="11138400" cy="55229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0E0C02"/>
              </a:buClr>
            </a:pPr>
            <a:r>
              <a:rPr lang="en-US" sz="2400" dirty="0"/>
              <a:t> Consider all attributes of the design and choose priorities.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E0C02"/>
              </a:buClr>
            </a:pPr>
            <a:endParaRPr lang="en-US" sz="2400" dirty="0"/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E0C02"/>
              </a:buClr>
            </a:pPr>
            <a:r>
              <a:rPr lang="en-US" sz="2400" dirty="0"/>
              <a:t>This is usually done to save time and money.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E0C02"/>
              </a:buClr>
            </a:pPr>
            <a:endParaRPr lang="en-US" sz="2400" dirty="0"/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E0C02"/>
              </a:buClr>
            </a:pPr>
            <a:r>
              <a:rPr lang="en-US" sz="2400" dirty="0"/>
              <a:t>You should not compromise about some factors though: safety, security, priorities of client and user, 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808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23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409588"/>
            <a:ext cx="10515600" cy="68477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sz="3200" dirty="0">
                <a:solidFill>
                  <a:srgbClr val="000000"/>
                </a:solidFill>
              </a:rPr>
              <a:t>Design tradeoffs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6400" y="1231054"/>
            <a:ext cx="11138400" cy="552297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Clr>
                <a:srgbClr val="0E0C02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Clr>
                <a:srgbClr val="0E0C02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1- I have tubes in a system, I will use plastic tubes to reduce the weight but I will use specific standard coating inside tubes for the safety of the users (considering harm)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Clr>
                <a:srgbClr val="0E0C02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2- For making running shoes, I need to reduce the cost. So I will not use waterproof material for the body of he shoes but I still choose certain material for the sole of the shoes to avoid health issues (considering harm)</a:t>
            </a:r>
          </a:p>
        </p:txBody>
      </p:sp>
    </p:spTree>
    <p:extLst>
      <p:ext uri="{BB962C8B-B14F-4D97-AF65-F5344CB8AC3E}">
        <p14:creationId xmlns:p14="http://schemas.microsoft.com/office/powerpoint/2010/main" val="265692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24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409588"/>
            <a:ext cx="10515600" cy="68477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sz="3200" dirty="0">
                <a:solidFill>
                  <a:srgbClr val="000000"/>
                </a:solidFill>
              </a:rPr>
              <a:t>Design tradeoffs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6400" y="1231054"/>
            <a:ext cx="11138400" cy="552297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Clr>
                <a:srgbClr val="0E0C02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Clr>
                <a:srgbClr val="0E0C02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3- when designing a boiler, to reduce the cost I will use non-expensive material for the tubes but for the tank I will use high quality material, this will reduce the danger of explosion (considering hazard)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Clr>
                <a:srgbClr val="0E0C02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4- When designing a website, I need to consider safety for users data which make the project expensive, I put a limit for the number of users who can register in the website. This will lead to less income from the website but there will not be </a:t>
            </a:r>
            <a:r>
              <a:rPr lang="en-US" dirty="0"/>
              <a:t>risk of litigation and complaints in future due to private data leakage.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53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25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443454"/>
            <a:ext cx="10515600" cy="68477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sz="3200" b="1" dirty="0"/>
              <a:t>Design for </a:t>
            </a:r>
            <a:r>
              <a:rPr lang="en-US" sz="3200" b="1" u="sng" dirty="0"/>
              <a:t>M</a:t>
            </a:r>
            <a:r>
              <a:rPr lang="en-US" sz="3200" b="1" dirty="0"/>
              <a:t>anufacturing &amp; </a:t>
            </a:r>
            <a:r>
              <a:rPr lang="en-US" sz="3200" b="1" u="sng" dirty="0"/>
              <a:t>A</a:t>
            </a:r>
            <a:r>
              <a:rPr lang="en-US" sz="3200" b="1" dirty="0"/>
              <a:t>ssembly (</a:t>
            </a:r>
            <a:r>
              <a:rPr lang="en-US" sz="3200" kern="0" dirty="0">
                <a:solidFill>
                  <a:srgbClr val="000000"/>
                </a:solidFill>
              </a:rPr>
              <a:t>M &amp; A. </a:t>
            </a:r>
            <a:r>
              <a:rPr lang="en-US" sz="3200" b="1" dirty="0"/>
              <a:t>)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6400" y="1096928"/>
            <a:ext cx="11762902" cy="5286854"/>
          </a:xfrm>
        </p:spPr>
        <p:txBody>
          <a:bodyPr>
            <a:normAutofit/>
          </a:bodyPr>
          <a:lstStyle/>
          <a:p>
            <a:pPr fontAlgn="base">
              <a:spcBef>
                <a:spcPct val="50000"/>
              </a:spcBef>
              <a:buClr>
                <a:srgbClr val="0E0C02"/>
              </a:buClr>
              <a:defRPr/>
            </a:pPr>
            <a:r>
              <a:rPr lang="en-US" sz="2400" kern="0" dirty="0">
                <a:solidFill>
                  <a:srgbClr val="000000"/>
                </a:solidFill>
              </a:rPr>
              <a:t>Divide the labor – specialized tasks instead of 1 person doing several tasks.</a:t>
            </a:r>
          </a:p>
          <a:p>
            <a:pPr fontAlgn="base">
              <a:spcBef>
                <a:spcPct val="50000"/>
              </a:spcBef>
              <a:buClr>
                <a:srgbClr val="0E0C02"/>
              </a:buClr>
              <a:defRPr/>
            </a:pPr>
            <a:r>
              <a:rPr lang="en-US" sz="2400" kern="0" dirty="0">
                <a:solidFill>
                  <a:srgbClr val="000000"/>
                </a:solidFill>
              </a:rPr>
              <a:t>Use interchangeable (standard) parts.</a:t>
            </a:r>
          </a:p>
          <a:p>
            <a:pPr fontAlgn="base">
              <a:spcBef>
                <a:spcPct val="50000"/>
              </a:spcBef>
              <a:buClr>
                <a:srgbClr val="0E0C02"/>
              </a:buClr>
              <a:defRPr/>
            </a:pPr>
            <a:r>
              <a:rPr lang="en-US" sz="2400" kern="0" dirty="0">
                <a:solidFill>
                  <a:srgbClr val="000000"/>
                </a:solidFill>
              </a:rPr>
              <a:t>Use assembly line operations – Ex.: Henry Ford’s Model T (assembled in 93 minutes) </a:t>
            </a:r>
          </a:p>
          <a:p>
            <a:pPr fontAlgn="base">
              <a:spcBef>
                <a:spcPct val="50000"/>
              </a:spcBef>
              <a:buClr>
                <a:srgbClr val="0E0C02"/>
              </a:buClr>
              <a:defRPr/>
            </a:pPr>
            <a:r>
              <a:rPr lang="en-US" sz="2400" kern="0" dirty="0">
                <a:solidFill>
                  <a:srgbClr val="000000"/>
                </a:solidFill>
              </a:rPr>
              <a:t>Use machines whenever appropriate for M &amp; A. (minimize human fatigue, errors &amp; injuries)</a:t>
            </a:r>
          </a:p>
          <a:p>
            <a:pPr fontAlgn="base">
              <a:spcBef>
                <a:spcPct val="50000"/>
              </a:spcBef>
              <a:buClr>
                <a:srgbClr val="0E0C02"/>
              </a:buClr>
              <a:defRPr/>
            </a:pPr>
            <a:r>
              <a:rPr lang="en-US" sz="2400" kern="0" dirty="0">
                <a:solidFill>
                  <a:srgbClr val="000000"/>
                </a:solidFill>
              </a:rPr>
              <a:t>Use modular design and subassemblies.</a:t>
            </a:r>
          </a:p>
          <a:p>
            <a:pPr fontAlgn="base">
              <a:spcBef>
                <a:spcPct val="50000"/>
              </a:spcBef>
              <a:buClr>
                <a:srgbClr val="0E0C02"/>
              </a:buClr>
              <a:defRPr/>
            </a:pPr>
            <a:r>
              <a:rPr lang="en-US" sz="2400" kern="0" dirty="0">
                <a:solidFill>
                  <a:srgbClr val="000000"/>
                </a:solidFill>
              </a:rPr>
              <a:t>Minimize the number of parts.</a:t>
            </a:r>
          </a:p>
          <a:p>
            <a:pPr fontAlgn="base">
              <a:spcBef>
                <a:spcPct val="50000"/>
              </a:spcBef>
              <a:buClr>
                <a:srgbClr val="0E0C02"/>
              </a:buClr>
              <a:defRPr/>
            </a:pPr>
            <a:r>
              <a:rPr lang="en-US" sz="2400" kern="0" dirty="0">
                <a:solidFill>
                  <a:srgbClr val="000000"/>
                </a:solidFill>
              </a:rPr>
              <a:t>Minimize part variations – for example, use same type of screw.</a:t>
            </a:r>
          </a:p>
          <a:p>
            <a:pPr fontAlgn="base">
              <a:spcBef>
                <a:spcPct val="50000"/>
              </a:spcBef>
              <a:buClr>
                <a:srgbClr val="0E0C02"/>
              </a:buClr>
              <a:defRPr/>
            </a:pPr>
            <a:r>
              <a:rPr lang="en-US" sz="2400" kern="0" dirty="0">
                <a:solidFill>
                  <a:srgbClr val="000000"/>
                </a:solidFill>
              </a:rPr>
              <a:t>Avoid separate fasteners – for example, use snap fits instead of screws.</a:t>
            </a:r>
          </a:p>
          <a:p>
            <a:pPr fontAlgn="base">
              <a:spcBef>
                <a:spcPct val="50000"/>
              </a:spcBef>
              <a:buClr>
                <a:srgbClr val="0E0C02"/>
              </a:buClr>
              <a:defRPr/>
            </a:pPr>
            <a:r>
              <a:rPr lang="en-US" sz="2400" kern="0" dirty="0">
                <a:solidFill>
                  <a:srgbClr val="000000"/>
                </a:solidFill>
              </a:rPr>
              <a:t>Minimize the number of assembly operations.</a:t>
            </a:r>
          </a:p>
          <a:p>
            <a:pPr fontAlgn="base">
              <a:spcBef>
                <a:spcPct val="50000"/>
              </a:spcBef>
              <a:buClr>
                <a:srgbClr val="0E0C02"/>
              </a:buClr>
              <a:defRPr/>
            </a:pPr>
            <a:r>
              <a:rPr lang="en-US" sz="2400" kern="0" dirty="0">
                <a:solidFill>
                  <a:srgbClr val="000000"/>
                </a:solidFill>
              </a:rPr>
              <a:t>Maximize handling &amp; tolerances for easy assembly.</a:t>
            </a:r>
          </a:p>
        </p:txBody>
      </p:sp>
    </p:spTree>
    <p:extLst>
      <p:ext uri="{BB962C8B-B14F-4D97-AF65-F5344CB8AC3E}">
        <p14:creationId xmlns:p14="http://schemas.microsoft.com/office/powerpoint/2010/main" val="1029654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26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443454"/>
            <a:ext cx="10515600" cy="68477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sz="3200" b="1" dirty="0"/>
              <a:t>Design for </a:t>
            </a:r>
            <a:r>
              <a:rPr lang="en-US" sz="3200" b="1" u="sng" dirty="0"/>
              <a:t>M</a:t>
            </a:r>
            <a:r>
              <a:rPr lang="en-US" sz="3200" b="1" dirty="0"/>
              <a:t>anufacturing &amp; </a:t>
            </a:r>
            <a:r>
              <a:rPr lang="en-US" sz="3200" b="1" u="sng" dirty="0"/>
              <a:t>A</a:t>
            </a:r>
            <a:r>
              <a:rPr lang="en-US" sz="3200" b="1" dirty="0"/>
              <a:t>ssembly (</a:t>
            </a:r>
            <a:r>
              <a:rPr lang="en-US" sz="3200" kern="0" dirty="0">
                <a:solidFill>
                  <a:srgbClr val="000000"/>
                </a:solidFill>
              </a:rPr>
              <a:t>M &amp; A. </a:t>
            </a:r>
            <a:r>
              <a:rPr lang="en-US" sz="3200" b="1" dirty="0"/>
              <a:t>)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6400" y="1096928"/>
            <a:ext cx="11762902" cy="1883339"/>
          </a:xfrm>
        </p:spPr>
        <p:txBody>
          <a:bodyPr>
            <a:normAutofit/>
          </a:bodyPr>
          <a:lstStyle/>
          <a:p>
            <a:pPr marL="381000" indent="-381000" fontAlgn="base">
              <a:spcBef>
                <a:spcPct val="50000"/>
              </a:spcBef>
              <a:spcAft>
                <a:spcPts val="600"/>
              </a:spcAft>
              <a:buClr>
                <a:srgbClr val="0E0C02"/>
              </a:buClr>
              <a:buFont typeface="Wingdings" pitchFamily="2" charset="2"/>
              <a:buChar char="ü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Use modular design and subassemblies.</a:t>
            </a:r>
          </a:p>
          <a:p>
            <a:pPr marL="381000" indent="-381000" fontAlgn="base">
              <a:spcBef>
                <a:spcPct val="50000"/>
              </a:spcBef>
              <a:spcAft>
                <a:spcPts val="600"/>
              </a:spcAft>
              <a:buClr>
                <a:srgbClr val="0E0C02"/>
              </a:buClr>
              <a:buFont typeface="Wingdings" pitchFamily="2" charset="2"/>
              <a:buChar char="ü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Minimize the number of parts.</a:t>
            </a:r>
          </a:p>
          <a:p>
            <a:pPr marL="381000" indent="-381000" fontAlgn="base">
              <a:spcBef>
                <a:spcPct val="50000"/>
              </a:spcBef>
              <a:spcAft>
                <a:spcPts val="600"/>
              </a:spcAft>
              <a:buClr>
                <a:srgbClr val="0E0C02"/>
              </a:buClr>
              <a:buFont typeface="Wingdings" pitchFamily="2" charset="2"/>
              <a:buChar char="ü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Minimize the number of assembly operations.</a:t>
            </a: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C2D7C920-8E6D-4064-8913-CA50FAA9E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t="2978" r="5210" b="2685"/>
          <a:stretch/>
        </p:blipFill>
        <p:spPr bwMode="auto">
          <a:xfrm rot="151713">
            <a:off x="7316729" y="1184409"/>
            <a:ext cx="4069066" cy="467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8">
            <a:extLst>
              <a:ext uri="{FF2B5EF4-FFF2-40B4-BE49-F238E27FC236}">
                <a16:creationId xmlns:a16="http://schemas.microsoft.com/office/drawing/2014/main" id="{90D09804-E9E3-4F88-8691-09F33272C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656" y="6041775"/>
            <a:ext cx="3225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E0C0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E0C0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E0C0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E0C0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E0C0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E0C0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E0C0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E0C0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E0C0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Source: Voland textbook Engineering for Design</a:t>
            </a:r>
          </a:p>
        </p:txBody>
      </p:sp>
    </p:spTree>
    <p:extLst>
      <p:ext uri="{BB962C8B-B14F-4D97-AF65-F5344CB8AC3E}">
        <p14:creationId xmlns:p14="http://schemas.microsoft.com/office/powerpoint/2010/main" val="2860064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27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443454"/>
            <a:ext cx="10515600" cy="68477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sz="3200" b="1" dirty="0"/>
              <a:t>Design for </a:t>
            </a:r>
            <a:r>
              <a:rPr lang="en-US" sz="3200" b="1" u="sng" dirty="0"/>
              <a:t>M</a:t>
            </a:r>
            <a:r>
              <a:rPr lang="en-US" sz="3200" b="1" dirty="0"/>
              <a:t>anufacturing &amp; </a:t>
            </a:r>
            <a:r>
              <a:rPr lang="en-US" sz="3200" b="1" u="sng" dirty="0"/>
              <a:t>A</a:t>
            </a:r>
            <a:r>
              <a:rPr lang="en-US" sz="3200" b="1" dirty="0"/>
              <a:t>ssembly (</a:t>
            </a:r>
            <a:r>
              <a:rPr lang="en-US" sz="3200" kern="0" dirty="0">
                <a:solidFill>
                  <a:srgbClr val="000000"/>
                </a:solidFill>
              </a:rPr>
              <a:t>M &amp; A. </a:t>
            </a:r>
            <a:r>
              <a:rPr lang="en-US" sz="3200" b="1" dirty="0"/>
              <a:t>)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6400" y="1096928"/>
            <a:ext cx="9902267" cy="1883339"/>
          </a:xfrm>
        </p:spPr>
        <p:txBody>
          <a:bodyPr>
            <a:normAutofit/>
          </a:bodyPr>
          <a:lstStyle/>
          <a:p>
            <a:pPr marL="381000" indent="-381000" fontAlgn="base">
              <a:spcBef>
                <a:spcPct val="50000"/>
              </a:spcBef>
              <a:spcAft>
                <a:spcPts val="400"/>
              </a:spcAft>
              <a:buClr>
                <a:srgbClr val="0E0C02"/>
              </a:buClr>
              <a:buFont typeface="Wingdings" pitchFamily="2" charset="2"/>
              <a:buChar char="ü"/>
              <a:defRPr/>
            </a:pPr>
            <a:r>
              <a:rPr lang="en-US" sz="2400" kern="0" dirty="0"/>
              <a:t>Minimize the number of parts.</a:t>
            </a:r>
          </a:p>
          <a:p>
            <a:pPr marL="381000" indent="-381000" fontAlgn="base">
              <a:spcBef>
                <a:spcPct val="50000"/>
              </a:spcBef>
              <a:spcAft>
                <a:spcPts val="400"/>
              </a:spcAft>
              <a:buClr>
                <a:srgbClr val="0E0C02"/>
              </a:buClr>
              <a:buFont typeface="Wingdings" pitchFamily="2" charset="2"/>
              <a:buChar char="ü"/>
              <a:defRPr/>
            </a:pPr>
            <a:r>
              <a:rPr lang="en-US" sz="2400" kern="0" dirty="0"/>
              <a:t>Minimize part variations – for example, use same type of screw.</a:t>
            </a:r>
          </a:p>
          <a:p>
            <a:pPr marL="381000" indent="-381000" fontAlgn="base">
              <a:spcBef>
                <a:spcPct val="50000"/>
              </a:spcBef>
              <a:spcAft>
                <a:spcPts val="400"/>
              </a:spcAft>
              <a:buClr>
                <a:srgbClr val="0E0C02"/>
              </a:buClr>
              <a:buFont typeface="Wingdings" pitchFamily="2" charset="2"/>
              <a:buChar char="ü"/>
              <a:defRPr/>
            </a:pPr>
            <a:endParaRPr lang="en-US" sz="2400" kern="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C6F1C76-09EC-430E-9C78-48D75C9A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8" t="43771" r="2638" b="114"/>
          <a:stretch>
            <a:fillRect/>
          </a:stretch>
        </p:blipFill>
        <p:spPr bwMode="auto">
          <a:xfrm>
            <a:off x="5358673" y="1954213"/>
            <a:ext cx="460692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20D6995-573E-48E2-86B1-9C9EC27D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5" b="68980"/>
          <a:stretch>
            <a:fillRect/>
          </a:stretch>
        </p:blipFill>
        <p:spPr bwMode="auto">
          <a:xfrm>
            <a:off x="1504171" y="3769783"/>
            <a:ext cx="35814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238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28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443454"/>
            <a:ext cx="10515600" cy="68477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sz="3200" b="1" dirty="0"/>
              <a:t>Design for </a:t>
            </a:r>
            <a:r>
              <a:rPr lang="en-US" sz="3200" b="1" u="sng" dirty="0"/>
              <a:t>M</a:t>
            </a:r>
            <a:r>
              <a:rPr lang="en-US" sz="3200" b="1" dirty="0"/>
              <a:t>anufacturing &amp; </a:t>
            </a:r>
            <a:r>
              <a:rPr lang="en-US" sz="3200" b="1" u="sng" dirty="0"/>
              <a:t>A</a:t>
            </a:r>
            <a:r>
              <a:rPr lang="en-US" sz="3200" b="1" dirty="0"/>
              <a:t>ssembly (</a:t>
            </a:r>
            <a:r>
              <a:rPr lang="en-US" sz="3200" kern="0" dirty="0">
                <a:solidFill>
                  <a:srgbClr val="000000"/>
                </a:solidFill>
              </a:rPr>
              <a:t>M &amp; A. </a:t>
            </a:r>
            <a:r>
              <a:rPr lang="en-US" sz="3200" b="1" dirty="0"/>
              <a:t>)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6400" y="1096928"/>
            <a:ext cx="9902267" cy="1883339"/>
          </a:xfrm>
        </p:spPr>
        <p:txBody>
          <a:bodyPr>
            <a:normAutofit/>
          </a:bodyPr>
          <a:lstStyle/>
          <a:p>
            <a:pPr marL="381000" indent="-381000" fontAlgn="base">
              <a:spcBef>
                <a:spcPct val="50000"/>
              </a:spcBef>
              <a:buClr>
                <a:srgbClr val="0E0C02"/>
              </a:buClr>
              <a:buFont typeface="Wingdings" pitchFamily="2" charset="2"/>
              <a:buChar char="ü"/>
              <a:defRPr/>
            </a:pPr>
            <a:r>
              <a:rPr lang="en-US" sz="2400" kern="0" dirty="0"/>
              <a:t>Maximize handling &amp; tolerances for easy assembly.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559DA69-8306-4E77-A368-27D969477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02" b="50137"/>
          <a:stretch>
            <a:fillRect/>
          </a:stretch>
        </p:blipFill>
        <p:spPr bwMode="auto">
          <a:xfrm>
            <a:off x="1108774" y="3060406"/>
            <a:ext cx="347027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DE4457D0-5F18-4556-A01B-7896900B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8" b="24074"/>
          <a:stretch>
            <a:fillRect/>
          </a:stretch>
        </p:blipFill>
        <p:spPr bwMode="auto">
          <a:xfrm>
            <a:off x="5825236" y="2404562"/>
            <a:ext cx="4089400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&quot;No&quot; Symbol 1">
            <a:extLst>
              <a:ext uri="{FF2B5EF4-FFF2-40B4-BE49-F238E27FC236}">
                <a16:creationId xmlns:a16="http://schemas.microsoft.com/office/drawing/2014/main" id="{6EADDBFE-B605-48CF-B2E9-208AA4C21B0B}"/>
              </a:ext>
            </a:extLst>
          </p:cNvPr>
          <p:cNvSpPr/>
          <p:nvPr/>
        </p:nvSpPr>
        <p:spPr bwMode="auto">
          <a:xfrm>
            <a:off x="6803136" y="3226887"/>
            <a:ext cx="3048000" cy="2551113"/>
          </a:xfrm>
          <a:prstGeom prst="noSmoking">
            <a:avLst>
              <a:gd name="adj" fmla="val 7606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E0C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2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29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443454"/>
            <a:ext cx="10515600" cy="68477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sz="3200" b="1" dirty="0"/>
              <a:t>Design for </a:t>
            </a:r>
            <a:r>
              <a:rPr lang="en-US" sz="3200" b="1" u="sng" dirty="0"/>
              <a:t>M</a:t>
            </a:r>
            <a:r>
              <a:rPr lang="en-US" sz="3200" b="1" dirty="0"/>
              <a:t>anufacturing &amp; </a:t>
            </a:r>
            <a:r>
              <a:rPr lang="en-US" sz="3200" b="1" u="sng" dirty="0"/>
              <a:t>A</a:t>
            </a:r>
            <a:r>
              <a:rPr lang="en-US" sz="3200" b="1" dirty="0"/>
              <a:t>ssembly (</a:t>
            </a:r>
            <a:r>
              <a:rPr lang="en-US" sz="3200" kern="0" dirty="0">
                <a:solidFill>
                  <a:srgbClr val="000000"/>
                </a:solidFill>
              </a:rPr>
              <a:t>M &amp; A. </a:t>
            </a:r>
            <a:r>
              <a:rPr lang="en-US" sz="3200" b="1" dirty="0"/>
              <a:t>)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6400" y="1096928"/>
            <a:ext cx="9902267" cy="684775"/>
          </a:xfrm>
        </p:spPr>
        <p:txBody>
          <a:bodyPr>
            <a:normAutofit/>
          </a:bodyPr>
          <a:lstStyle/>
          <a:p>
            <a:pPr marL="381000" indent="-381000" fontAlgn="base">
              <a:spcBef>
                <a:spcPct val="50000"/>
              </a:spcBef>
              <a:buClr>
                <a:srgbClr val="0E0C02"/>
              </a:buClr>
              <a:buFont typeface="Wingdings" pitchFamily="2" charset="2"/>
              <a:buChar char="ü"/>
              <a:defRPr/>
            </a:pPr>
            <a:r>
              <a:rPr lang="en-US" sz="2400" kern="0" dirty="0"/>
              <a:t>Maximize handling &amp; tolerances for easy assembly.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4C40948-7CF9-4D04-927F-D074A5186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5"/>
          <a:stretch>
            <a:fillRect/>
          </a:stretch>
        </p:blipFill>
        <p:spPr bwMode="auto">
          <a:xfrm>
            <a:off x="1693333" y="1781702"/>
            <a:ext cx="426720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D52690C-8807-4408-9BF3-F22213D90F01}"/>
              </a:ext>
            </a:extLst>
          </p:cNvPr>
          <p:cNvSpPr/>
          <p:nvPr/>
        </p:nvSpPr>
        <p:spPr bwMode="auto">
          <a:xfrm>
            <a:off x="6471708" y="5024965"/>
            <a:ext cx="2387600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E0C0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E80E16-E825-4F0D-BCAF-1664808FA554}"/>
              </a:ext>
            </a:extLst>
          </p:cNvPr>
          <p:cNvSpPr/>
          <p:nvPr/>
        </p:nvSpPr>
        <p:spPr bwMode="auto">
          <a:xfrm>
            <a:off x="5922433" y="5024965"/>
            <a:ext cx="444500" cy="3667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E0C0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7AFA4C-20C0-4461-BA14-298504441255}"/>
              </a:ext>
            </a:extLst>
          </p:cNvPr>
          <p:cNvSpPr/>
          <p:nvPr/>
        </p:nvSpPr>
        <p:spPr bwMode="auto">
          <a:xfrm>
            <a:off x="8945033" y="5024965"/>
            <a:ext cx="444500" cy="3667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E0C0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D2E8DB-82A2-4B61-99C2-12D22102AC1E}"/>
              </a:ext>
            </a:extLst>
          </p:cNvPr>
          <p:cNvSpPr/>
          <p:nvPr/>
        </p:nvSpPr>
        <p:spPr bwMode="auto">
          <a:xfrm>
            <a:off x="2356908" y="5012265"/>
            <a:ext cx="2917825" cy="3667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E0C0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73F1B-8DAD-4648-8A56-75D5FB2C7E23}"/>
              </a:ext>
            </a:extLst>
          </p:cNvPr>
          <p:cNvSpPr/>
          <p:nvPr/>
        </p:nvSpPr>
        <p:spPr bwMode="auto">
          <a:xfrm>
            <a:off x="1807633" y="5012265"/>
            <a:ext cx="444500" cy="3667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E0C02"/>
              </a:solidFill>
            </a:endParaRPr>
          </a:p>
        </p:txBody>
      </p:sp>
      <p:cxnSp>
        <p:nvCxnSpPr>
          <p:cNvPr id="21" name="Curved Connector 16">
            <a:extLst>
              <a:ext uri="{FF2B5EF4-FFF2-40B4-BE49-F238E27FC236}">
                <a16:creationId xmlns:a16="http://schemas.microsoft.com/office/drawing/2014/main" id="{95742BE6-35E0-429C-AC17-2B087E5200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87433" y="3902602"/>
            <a:ext cx="2178050" cy="1033463"/>
          </a:xfrm>
          <a:prstGeom prst="curved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urved Connector 19">
            <a:extLst>
              <a:ext uri="{FF2B5EF4-FFF2-40B4-BE49-F238E27FC236}">
                <a16:creationId xmlns:a16="http://schemas.microsoft.com/office/drawing/2014/main" id="{30368E67-004F-47E8-9480-A117ACDFD6AE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rot="5400000">
            <a:off x="1833826" y="4606659"/>
            <a:ext cx="601663" cy="209550"/>
          </a:xfrm>
          <a:prstGeom prst="curved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2696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Conditional Expressions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3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82B439-B6BC-4E7D-A51F-3D53D4E7BFA5}"/>
              </a:ext>
            </a:extLst>
          </p:cNvPr>
          <p:cNvSpPr txBox="1">
            <a:spLocks/>
          </p:cNvSpPr>
          <p:nvPr/>
        </p:nvSpPr>
        <p:spPr>
          <a:xfrm>
            <a:off x="3087285" y="1802253"/>
            <a:ext cx="4831080" cy="213126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(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boolean_expression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b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        …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 else {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        …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 </a:t>
            </a: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47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30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5F0D0A-D2E5-43AA-B53B-956D7F6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00" y="443454"/>
            <a:ext cx="10515600" cy="68477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0E0C02"/>
              </a:buClr>
            </a:pPr>
            <a:r>
              <a:rPr lang="en-US" sz="3200" b="1" dirty="0"/>
              <a:t>Design for </a:t>
            </a:r>
            <a:r>
              <a:rPr lang="en-US" sz="3200" b="1" u="sng" dirty="0"/>
              <a:t>M</a:t>
            </a:r>
            <a:r>
              <a:rPr lang="en-US" sz="3200" b="1" dirty="0"/>
              <a:t>anufacturing &amp; </a:t>
            </a:r>
            <a:r>
              <a:rPr lang="en-US" sz="3200" b="1" u="sng" dirty="0"/>
              <a:t>A</a:t>
            </a:r>
            <a:r>
              <a:rPr lang="en-US" sz="3200" b="1" dirty="0"/>
              <a:t>ssembly (</a:t>
            </a:r>
            <a:r>
              <a:rPr lang="en-US" sz="3200" kern="0" dirty="0">
                <a:solidFill>
                  <a:srgbClr val="000000"/>
                </a:solidFill>
              </a:rPr>
              <a:t>M &amp; A. </a:t>
            </a:r>
            <a:r>
              <a:rPr lang="en-US" sz="3200" b="1" dirty="0"/>
              <a:t>)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F189C4-19E2-4841-AD9F-C3F1133EF7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6400" y="1096928"/>
            <a:ext cx="9902267" cy="684775"/>
          </a:xfrm>
        </p:spPr>
        <p:txBody>
          <a:bodyPr>
            <a:normAutofit/>
          </a:bodyPr>
          <a:lstStyle/>
          <a:p>
            <a:pPr marL="381000" indent="-381000" fontAlgn="base">
              <a:spcBef>
                <a:spcPct val="50000"/>
              </a:spcBef>
              <a:buClr>
                <a:srgbClr val="0E0C02"/>
              </a:buClr>
              <a:buFont typeface="Wingdings" pitchFamily="2" charset="2"/>
              <a:buChar char="ü"/>
              <a:defRPr/>
            </a:pPr>
            <a:r>
              <a:rPr lang="en-US" sz="2400" kern="0" dirty="0"/>
              <a:t>Maximize handling &amp; tolerances for easy assembly.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546A5D9C-1153-4432-A77C-DDA9933F7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2" t="72952" r="9097"/>
          <a:stretch>
            <a:fillRect/>
          </a:stretch>
        </p:blipFill>
        <p:spPr bwMode="auto">
          <a:xfrm>
            <a:off x="825499" y="1625600"/>
            <a:ext cx="4753729" cy="345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0479C8A7-B525-4B12-8A4C-17CA775BB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r="27528" b="48376"/>
          <a:stretch>
            <a:fillRect/>
          </a:stretch>
        </p:blipFill>
        <p:spPr bwMode="auto">
          <a:xfrm>
            <a:off x="5854199" y="1781702"/>
            <a:ext cx="6374327" cy="329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22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4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B2B4906-BD0B-402C-8B16-E0E206B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457"/>
            <a:ext cx="11113008" cy="57096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for loop: counter loop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08A8CC3-8794-4AD3-A9FE-828BEC78E9FC}"/>
              </a:ext>
            </a:extLst>
          </p:cNvPr>
          <p:cNvSpPr txBox="1"/>
          <p:nvPr/>
        </p:nvSpPr>
        <p:spPr>
          <a:xfrm>
            <a:off x="3669458" y="4190004"/>
            <a:ext cx="5556838" cy="136704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initialization;condition;increment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/decrement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0">
              <a:lnSpc>
                <a:spcPct val="100000"/>
              </a:lnSpc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82650">
              <a:lnSpc>
                <a:spcPct val="100000"/>
              </a:lnSpc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Statements;</a:t>
            </a:r>
          </a:p>
          <a:p>
            <a:pPr marL="374650">
              <a:lnSpc>
                <a:spcPct val="100000"/>
              </a:lnSpc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49F30AE-3DD5-4BE8-8F73-B12A005F39CA}"/>
              </a:ext>
            </a:extLst>
          </p:cNvPr>
          <p:cNvSpPr txBox="1"/>
          <p:nvPr/>
        </p:nvSpPr>
        <p:spPr>
          <a:xfrm>
            <a:off x="3669458" y="2165935"/>
            <a:ext cx="3962400" cy="170559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initialization;condition</a:t>
            </a:r>
            <a:r>
              <a:rPr lang="en-US" sz="2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8265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Statements;</a:t>
            </a:r>
          </a:p>
          <a:p>
            <a:pPr marL="882650">
              <a:lnSpc>
                <a:spcPct val="100000"/>
              </a:lnSpc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increment/decrement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0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5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266EE1-3B24-4CFF-AA01-2808A8C55371}"/>
              </a:ext>
            </a:extLst>
          </p:cNvPr>
          <p:cNvSpPr txBox="1">
            <a:spLocks/>
          </p:cNvSpPr>
          <p:nvPr/>
        </p:nvSpPr>
        <p:spPr>
          <a:xfrm>
            <a:off x="838200" y="1362457"/>
            <a:ext cx="11113008" cy="57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2- while loop: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880CA0C-FE5E-4AF5-9C74-1A9A3932EAB0}"/>
              </a:ext>
            </a:extLst>
          </p:cNvPr>
          <p:cNvSpPr txBox="1"/>
          <p:nvPr/>
        </p:nvSpPr>
        <p:spPr>
          <a:xfrm>
            <a:off x="3973581" y="1339589"/>
            <a:ext cx="3962400" cy="136704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93700">
              <a:lnSpc>
                <a:spcPct val="100000"/>
              </a:lnSpc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BDF3AF-D33B-4922-ABEE-FCF58870F0F7}"/>
              </a:ext>
            </a:extLst>
          </p:cNvPr>
          <p:cNvSpPr txBox="1">
            <a:spLocks/>
          </p:cNvSpPr>
          <p:nvPr/>
        </p:nvSpPr>
        <p:spPr>
          <a:xfrm>
            <a:off x="838200" y="3563786"/>
            <a:ext cx="5407152" cy="142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do while loop: 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A782111F-25FE-4E32-BCE7-A2A7822A2515}"/>
              </a:ext>
            </a:extLst>
          </p:cNvPr>
          <p:cNvSpPr txBox="1"/>
          <p:nvPr/>
        </p:nvSpPr>
        <p:spPr>
          <a:xfrm>
            <a:off x="6394704" y="3571094"/>
            <a:ext cx="3962400" cy="170559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200" spc="-5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461135">
              <a:lnSpc>
                <a:spcPct val="100000"/>
              </a:lnSpc>
            </a:pPr>
            <a:r>
              <a:rPr lang="en-US" sz="22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200" spc="-4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200" spc="-4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2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spc="-5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461135">
              <a:lnSpc>
                <a:spcPct val="100000"/>
              </a:lnSpc>
            </a:pPr>
            <a:r>
              <a:rPr lang="en-US" sz="2200" spc="-5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2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200" spc="-2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(condition)</a:t>
            </a:r>
            <a:r>
              <a:rPr lang="en-US" sz="2200" b="1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5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6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90DC0D2-4168-428E-831D-B723F03A0DC1}"/>
              </a:ext>
            </a:extLst>
          </p:cNvPr>
          <p:cNvSpPr txBox="1">
            <a:spLocks/>
          </p:cNvSpPr>
          <p:nvPr/>
        </p:nvSpPr>
        <p:spPr>
          <a:xfrm>
            <a:off x="838200" y="796925"/>
            <a:ext cx="10515600" cy="854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and reading in/from screen: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6412D7-3891-4E53-AD90-DF01697230FA}"/>
              </a:ext>
            </a:extLst>
          </p:cNvPr>
          <p:cNvSpPr txBox="1">
            <a:spLocks/>
          </p:cNvSpPr>
          <p:nvPr/>
        </p:nvSpPr>
        <p:spPr>
          <a:xfrm>
            <a:off x="3245447" y="1863398"/>
            <a:ext cx="5940208" cy="16570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 namespace std;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&lt;&lt; "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Hello World!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 &lt;&lt; 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&gt;&gt; radius &gt;&gt; " " &gt;&gt; height;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CA8F77-532A-44C3-830B-DF0CBB70989C}"/>
              </a:ext>
            </a:extLst>
          </p:cNvPr>
          <p:cNvSpPr txBox="1">
            <a:spLocks/>
          </p:cNvSpPr>
          <p:nvPr/>
        </p:nvSpPr>
        <p:spPr>
          <a:xfrm>
            <a:off x="3245447" y="4190897"/>
            <a:ext cx="5940208" cy="100261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std::</a:t>
            </a:r>
            <a:r>
              <a:rPr lang="en-US" altLang="en-US" sz="2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&lt;&lt; "</a:t>
            </a:r>
            <a:r>
              <a:rPr lang="en-US" altLang="en-US" sz="22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Hello World!</a:t>
            </a:r>
            <a:r>
              <a:rPr lang="en-US" altLang="en-US" sz="22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 &lt;&lt; std:: </a:t>
            </a:r>
            <a:r>
              <a:rPr lang="en-US" altLang="en-US" sz="2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8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7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845B319-5B29-408A-971A-16919095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in/reading from files: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3A0F44E-7BC0-4630-AA8C-B18A79D4BD42}"/>
              </a:ext>
            </a:extLst>
          </p:cNvPr>
          <p:cNvSpPr txBox="1">
            <a:spLocks/>
          </p:cNvSpPr>
          <p:nvPr/>
        </p:nvSpPr>
        <p:spPr>
          <a:xfrm>
            <a:off x="1692657" y="1739643"/>
            <a:ext cx="3823546" cy="360098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MyFile.open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("data.dat");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&lt;10) {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a(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=i+1;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myfile.close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D37FE79-DC3A-4E31-B942-53ACE9E83C18}"/>
              </a:ext>
            </a:extLst>
          </p:cNvPr>
          <p:cNvSpPr txBox="1">
            <a:spLocks/>
          </p:cNvSpPr>
          <p:nvPr/>
        </p:nvSpPr>
        <p:spPr>
          <a:xfrm>
            <a:off x="6970013" y="1047146"/>
            <a:ext cx="3529330" cy="498598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eaLnBrk="0" fontAlgn="base" hangingPunct="0">
              <a:spcBef>
                <a:spcPct val="0"/>
              </a:spcBef>
            </a:pP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line;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 eaLnBrk="0" fontAlgn="base" hangingPunct="0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 a(10):</a:t>
            </a:r>
          </a:p>
          <a:p>
            <a:pPr eaLnBrk="0" fontAlgn="base" hangingPunct="0">
              <a:spcBef>
                <a:spcPct val="0"/>
              </a:spcBef>
            </a:pP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myfile.open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("data2.txt");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&lt;10) {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a(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=i+1;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myfile.close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65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from files up to the end of the file (method 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8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858293-94AC-4081-8C71-1B8D6BB4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284" y="1587913"/>
            <a:ext cx="28194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>
                <a:latin typeface="Lucida Console" panose="020B0609040504020204" pitchFamily="49" charset="0"/>
              </a:rPr>
              <a:t>sensor3.txt</a:t>
            </a:r>
          </a:p>
          <a:p>
            <a:pPr marL="0" indent="0">
              <a:buNone/>
            </a:pPr>
            <a:r>
              <a:rPr lang="en-US" altLang="en-US" sz="2200" dirty="0">
                <a:latin typeface="Lucida Console" panose="020B0609040504020204" pitchFamily="49" charset="0"/>
              </a:rPr>
              <a:t>0.0 132.5</a:t>
            </a:r>
          </a:p>
          <a:p>
            <a:pPr marL="0" indent="0">
              <a:buNone/>
            </a:pPr>
            <a:r>
              <a:rPr lang="en-US" altLang="en-US" sz="2200" dirty="0">
                <a:latin typeface="Lucida Console" panose="020B0609040504020204" pitchFamily="49" charset="0"/>
              </a:rPr>
              <a:t>0.1 147.2</a:t>
            </a:r>
          </a:p>
          <a:p>
            <a:pPr marL="0" indent="0">
              <a:buNone/>
            </a:pPr>
            <a:r>
              <a:rPr lang="en-US" altLang="en-US" sz="2200" dirty="0">
                <a:latin typeface="Lucida Console" panose="020B0609040504020204" pitchFamily="49" charset="0"/>
              </a:rPr>
              <a:t>0.2 148.3</a:t>
            </a:r>
          </a:p>
          <a:p>
            <a:pPr marL="0" indent="0">
              <a:buNone/>
            </a:pPr>
            <a:r>
              <a:rPr lang="en-US" altLang="en-US" sz="2200" dirty="0">
                <a:latin typeface="Lucida Console" panose="020B0609040504020204" pitchFamily="49" charset="0"/>
              </a:rPr>
              <a:t>0.3 157.3</a:t>
            </a:r>
          </a:p>
          <a:p>
            <a:pPr marL="0" indent="0">
              <a:buNone/>
            </a:pPr>
            <a:r>
              <a:rPr lang="en-US" altLang="en-US" sz="2200" dirty="0">
                <a:latin typeface="Lucida Console" panose="020B0609040504020204" pitchFamily="49" charset="0"/>
              </a:rPr>
              <a:t>0.4 163.2</a:t>
            </a:r>
          </a:p>
          <a:p>
            <a:pPr marL="0" indent="0">
              <a:buNone/>
            </a:pPr>
            <a:r>
              <a:rPr lang="en-US" altLang="en-US" sz="2200" dirty="0">
                <a:latin typeface="Lucida Console" panose="020B0609040504020204" pitchFamily="49" charset="0"/>
              </a:rPr>
              <a:t>0.5 158.2</a:t>
            </a:r>
          </a:p>
          <a:p>
            <a:pPr marL="0" indent="0">
              <a:buNone/>
            </a:pPr>
            <a:r>
              <a:rPr lang="en-US" altLang="en-US" sz="2200" dirty="0">
                <a:latin typeface="Lucida Console" panose="020B0609040504020204" pitchFamily="49" charset="0"/>
              </a:rPr>
              <a:t>0.6 169.3</a:t>
            </a:r>
          </a:p>
          <a:p>
            <a:pPr marL="0" indent="0">
              <a:buNone/>
            </a:pPr>
            <a:r>
              <a:rPr lang="en-US" altLang="en-US" sz="2200" dirty="0">
                <a:latin typeface="Lucida Console" panose="020B0609040504020204" pitchFamily="49" charset="0"/>
              </a:rPr>
              <a:t>0.7 148.2</a:t>
            </a:r>
          </a:p>
          <a:p>
            <a:pPr marL="0" indent="0">
              <a:buNone/>
            </a:pPr>
            <a:r>
              <a:rPr lang="en-US" altLang="en-US" sz="2200" dirty="0">
                <a:latin typeface="Lucida Console" panose="020B0609040504020204" pitchFamily="49" charset="0"/>
              </a:rPr>
              <a:t>0.8 137.6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E62D5DB3-EE10-4FBB-B948-66D1FDFC9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333" y="1562988"/>
            <a:ext cx="6477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//open input file</a:t>
            </a:r>
          </a:p>
          <a:p>
            <a:pPr eaLnBrk="1" hangingPunct="1"/>
            <a:r>
              <a:rPr lang="en-US" altLang="en-US" dirty="0" err="1">
                <a:latin typeface="Lucida Console" panose="020B0609040504020204" pitchFamily="49" charset="0"/>
              </a:rPr>
              <a:t>ifstream</a:t>
            </a:r>
            <a:r>
              <a:rPr lang="en-US" altLang="en-US" dirty="0">
                <a:latin typeface="Lucida Console" panose="020B0609040504020204" pitchFamily="49" charset="0"/>
              </a:rPr>
              <a:t> sensor3(</a:t>
            </a:r>
            <a:r>
              <a:rPr lang="ja-JP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</a:rPr>
              <a:t>sensor3.txt</a:t>
            </a:r>
            <a:r>
              <a:rPr lang="ja-JP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”</a:t>
            </a:r>
            <a:r>
              <a:rPr lang="en-US" altLang="ja-JP" dirty="0">
                <a:latin typeface="Lucida Console" panose="020B0609040504020204" pitchFamily="49" charset="0"/>
              </a:rPr>
              <a:t>);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if(sensor3.fail()) {</a:t>
            </a:r>
          </a:p>
          <a:p>
            <a:pPr eaLnBrk="1" hangingPunct="1"/>
            <a:r>
              <a:rPr lang="en-US" altLang="en-US" dirty="0" err="1">
                <a:latin typeface="Lucida Console" panose="020B0609040504020204" pitchFamily="49" charset="0"/>
              </a:rPr>
              <a:t>cout</a:t>
            </a:r>
            <a:r>
              <a:rPr lang="en-US" altLang="en-US" dirty="0">
                <a:latin typeface="Lucida Console" panose="020B0609040504020204" pitchFamily="49" charset="0"/>
              </a:rPr>
              <a:t>&lt;&lt;“File did not open”; 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return 0;}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//read every row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double</a:t>
            </a:r>
            <a:r>
              <a:rPr lang="en-US" altLang="en-US" dirty="0">
                <a:latin typeface="Lucida Console" panose="020B0609040504020204" pitchFamily="49" charset="0"/>
              </a:rPr>
              <a:t> t, y;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en-US" dirty="0">
                <a:latin typeface="Lucida Console" panose="020B0609040504020204" pitchFamily="49" charset="0"/>
              </a:rPr>
              <a:t> (!sensor3.eof()) {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    sensor3 &gt;&gt; t &gt;&gt; y;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    </a:t>
            </a:r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//do something with the data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//note: when hits EOF, that is a //false and the loop ends</a:t>
            </a:r>
          </a:p>
        </p:txBody>
      </p:sp>
    </p:spTree>
    <p:extLst>
      <p:ext uri="{BB962C8B-B14F-4D97-AF65-F5344CB8AC3E}">
        <p14:creationId xmlns:p14="http://schemas.microsoft.com/office/powerpoint/2010/main" val="149240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8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from files up to the end of the file (method 2):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9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A9B23F-E451-4BFC-8351-AEA20F6C30A0}"/>
              </a:ext>
            </a:extLst>
          </p:cNvPr>
          <p:cNvSpPr txBox="1">
            <a:spLocks/>
          </p:cNvSpPr>
          <p:nvPr/>
        </p:nvSpPr>
        <p:spPr>
          <a:xfrm>
            <a:off x="1201406" y="1636779"/>
            <a:ext cx="2819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sensor3.txt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0.0 132.5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0.1 147.2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0.2 148.3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0.3 157.3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0.4 163.2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0.5 158.2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0.6 169.3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0.7 148.2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0.8 137.6</a:t>
            </a:r>
            <a:endParaRPr lang="en-US" altLang="en-US" sz="2200" dirty="0">
              <a:latin typeface="Lucida Console" panose="020B0609040504020204" pitchFamily="49" charset="0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29E75543-71CE-44B8-9380-C4709EEC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363" y="1636779"/>
            <a:ext cx="6477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//open input file</a:t>
            </a:r>
          </a:p>
          <a:p>
            <a:pPr eaLnBrk="1" hangingPunct="1"/>
            <a:r>
              <a:rPr lang="en-US" altLang="en-US" dirty="0" err="1">
                <a:latin typeface="Lucida Console" panose="020B0609040504020204" pitchFamily="49" charset="0"/>
              </a:rPr>
              <a:t>ifstream</a:t>
            </a:r>
            <a:r>
              <a:rPr lang="en-US" altLang="en-US" dirty="0">
                <a:latin typeface="Lucida Console" panose="020B0609040504020204" pitchFamily="49" charset="0"/>
              </a:rPr>
              <a:t> sensor3(</a:t>
            </a:r>
            <a:r>
              <a:rPr lang="ja-JP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</a:rPr>
              <a:t>sensor3.txt</a:t>
            </a:r>
            <a:r>
              <a:rPr lang="ja-JP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”</a:t>
            </a:r>
            <a:r>
              <a:rPr lang="en-US" altLang="ja-JP" dirty="0">
                <a:latin typeface="Lucida Console" panose="020B0609040504020204" pitchFamily="49" charset="0"/>
              </a:rPr>
              <a:t>);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if(sensor3.fail(){</a:t>
            </a:r>
          </a:p>
          <a:p>
            <a:pPr eaLnBrk="1" hangingPunct="1"/>
            <a:r>
              <a:rPr lang="en-US" altLang="en-US" dirty="0" err="1">
                <a:latin typeface="Lucida Console" panose="020B0609040504020204" pitchFamily="49" charset="0"/>
              </a:rPr>
              <a:t>cout</a:t>
            </a:r>
            <a:r>
              <a:rPr lang="en-US" altLang="en-US" dirty="0">
                <a:latin typeface="Lucida Console" panose="020B0609040504020204" pitchFamily="49" charset="0"/>
              </a:rPr>
              <a:t>&lt;&lt;“File did not open”; 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return 0;}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//read every row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double</a:t>
            </a:r>
            <a:r>
              <a:rPr lang="en-US" altLang="en-US" dirty="0">
                <a:latin typeface="Lucida Console" panose="020B0609040504020204" pitchFamily="49" charset="0"/>
              </a:rPr>
              <a:t> t, y;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en-US" dirty="0">
                <a:latin typeface="Lucida Console" panose="020B0609040504020204" pitchFamily="49" charset="0"/>
              </a:rPr>
              <a:t> (sensor3 &gt;&gt; t &gt;&gt; y){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    </a:t>
            </a:r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//do something with the data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//note: when hits EOF, that is a //false and the loop ends</a:t>
            </a:r>
          </a:p>
          <a:p>
            <a:pPr eaLnBrk="1" hangingPunct="1"/>
            <a:endParaRPr lang="en-US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1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6436</TotalTime>
  <Words>1950</Words>
  <Application>Microsoft Office PowerPoint</Application>
  <PresentationFormat>Widescreen</PresentationFormat>
  <Paragraphs>276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ＭＳ Ｐゴシック</vt:lpstr>
      <vt:lpstr>Arial</vt:lpstr>
      <vt:lpstr>Calibri</vt:lpstr>
      <vt:lpstr>Calibri Light</vt:lpstr>
      <vt:lpstr>Lucida Console</vt:lpstr>
      <vt:lpstr>Times New Roman</vt:lpstr>
      <vt:lpstr>Wingdings</vt:lpstr>
      <vt:lpstr>Office Theme</vt:lpstr>
      <vt:lpstr>Midterm review</vt:lpstr>
      <vt:lpstr>Data types:</vt:lpstr>
      <vt:lpstr>Conditional Expressions</vt:lpstr>
      <vt:lpstr>Loops:</vt:lpstr>
      <vt:lpstr>Loops:</vt:lpstr>
      <vt:lpstr>PowerPoint Presentation</vt:lpstr>
      <vt:lpstr>Writing in/reading from files:</vt:lpstr>
      <vt:lpstr>Reading from files up to the end of the file (method 1):</vt:lpstr>
      <vt:lpstr>Reading from files up to the end of the file (method 2):</vt:lpstr>
      <vt:lpstr>PowerPoint Presentation</vt:lpstr>
      <vt:lpstr>Engineering Design Process (EDP)</vt:lpstr>
      <vt:lpstr>Problem statement:</vt:lpstr>
      <vt:lpstr>Define the problem:</vt:lpstr>
      <vt:lpstr>Problem definition 1) Errors, Biases and Implied Solutions</vt:lpstr>
      <vt:lpstr>Problem definition 2)What is the real problem? </vt:lpstr>
      <vt:lpstr>Problem definition Functions/ Objectives/ Constraints</vt:lpstr>
      <vt:lpstr>Problem definition Objectives metrics and Functions specifications</vt:lpstr>
      <vt:lpstr>Analysis and implementation:</vt:lpstr>
      <vt:lpstr>Failure Analysis – how can we avoid previous mistakes?</vt:lpstr>
      <vt:lpstr>Hazard Analysis – how can we prevent hazards in the first place?</vt:lpstr>
      <vt:lpstr>Hazard Analysis – how can we prevent hazards in the first place?</vt:lpstr>
      <vt:lpstr>Design tradeoffs</vt:lpstr>
      <vt:lpstr>Design tradeoffs</vt:lpstr>
      <vt:lpstr>Design tradeoffs</vt:lpstr>
      <vt:lpstr>Design for Manufacturing &amp; Assembly (M &amp; A. )</vt:lpstr>
      <vt:lpstr>Design for Manufacturing &amp; Assembly (M &amp; A. )</vt:lpstr>
      <vt:lpstr>Design for Manufacturing &amp; Assembly (M &amp; A. )</vt:lpstr>
      <vt:lpstr>Design for Manufacturing &amp; Assembly (M &amp; A. )</vt:lpstr>
      <vt:lpstr>Design for Manufacturing &amp; Assembly (M &amp; A. )</vt:lpstr>
      <vt:lpstr>Design for Manufacturing &amp; Assembly (M &amp; A.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Professionalism for Engineers</dc:title>
  <dc:creator>Jalal Abadi, Razieh</dc:creator>
  <cp:lastModifiedBy>Razieh Jalal Abadi</cp:lastModifiedBy>
  <cp:revision>297</cp:revision>
  <dcterms:created xsi:type="dcterms:W3CDTF">2023-03-08T16:34:10Z</dcterms:created>
  <dcterms:modified xsi:type="dcterms:W3CDTF">2024-02-21T12:15:08Z</dcterms:modified>
</cp:coreProperties>
</file>