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668" r:id="rId5"/>
  </p:sldMasterIdLst>
  <p:notesMasterIdLst>
    <p:notesMasterId r:id="rId39"/>
  </p:notesMasterIdLst>
  <p:sldIdLst>
    <p:sldId id="257" r:id="rId6"/>
    <p:sldId id="261" r:id="rId7"/>
    <p:sldId id="262" r:id="rId8"/>
    <p:sldId id="263" r:id="rId9"/>
    <p:sldId id="264" r:id="rId10"/>
    <p:sldId id="268" r:id="rId11"/>
    <p:sldId id="269" r:id="rId12"/>
    <p:sldId id="270" r:id="rId13"/>
    <p:sldId id="271" r:id="rId14"/>
    <p:sldId id="272" r:id="rId15"/>
    <p:sldId id="277" r:id="rId16"/>
    <p:sldId id="278" r:id="rId17"/>
    <p:sldId id="283" r:id="rId18"/>
    <p:sldId id="284" r:id="rId19"/>
    <p:sldId id="285" r:id="rId20"/>
    <p:sldId id="288" r:id="rId21"/>
    <p:sldId id="289" r:id="rId22"/>
    <p:sldId id="290" r:id="rId23"/>
    <p:sldId id="291" r:id="rId24"/>
    <p:sldId id="292" r:id="rId25"/>
    <p:sldId id="293" r:id="rId26"/>
    <p:sldId id="295" r:id="rId27"/>
    <p:sldId id="296" r:id="rId28"/>
    <p:sldId id="297" r:id="rId29"/>
    <p:sldId id="298" r:id="rId30"/>
    <p:sldId id="299" r:id="rId31"/>
    <p:sldId id="300" r:id="rId32"/>
    <p:sldId id="301" r:id="rId33"/>
    <p:sldId id="303" r:id="rId34"/>
    <p:sldId id="304" r:id="rId35"/>
    <p:sldId id="305" r:id="rId36"/>
    <p:sldId id="306" r:id="rId37"/>
    <p:sldId id="30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46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01399-F30F-4622-9FFC-BB9C78581BAC}"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B7162-509E-4191-9FA8-3A48DA5ABD96}" type="slidenum">
              <a:rPr lang="en-US" smtClean="0"/>
              <a:t>‹#›</a:t>
            </a:fld>
            <a:endParaRPr lang="en-US"/>
          </a:p>
        </p:txBody>
      </p:sp>
    </p:spTree>
    <p:extLst>
      <p:ext uri="{BB962C8B-B14F-4D97-AF65-F5344CB8AC3E}">
        <p14:creationId xmlns:p14="http://schemas.microsoft.com/office/powerpoint/2010/main" val="56774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tretch>
            <a:fillRect/>
          </a:stretch>
        </p:blipFill>
        <p:spPr>
          <a:xfrm>
            <a:off x="0" y="0"/>
            <a:ext cx="12192000" cy="1187048"/>
          </a:xfrm>
          <a:prstGeom prst="rect">
            <a:avLst/>
          </a:prstGeom>
        </p:spPr>
      </p:pic>
      <p:sp>
        <p:nvSpPr>
          <p:cNvPr id="2" name="Title 1"/>
          <p:cNvSpPr>
            <a:spLocks noGrp="1"/>
          </p:cNvSpPr>
          <p:nvPr>
            <p:ph type="title"/>
          </p:nvPr>
        </p:nvSpPr>
        <p:spPr>
          <a:xfrm>
            <a:off x="609600" y="1185863"/>
            <a:ext cx="10972800" cy="823911"/>
          </a:xfrm>
          <a:prstGeom prst="rect">
            <a:avLst/>
          </a:prstGeom>
        </p:spPr>
        <p:txBody>
          <a:bodyPr/>
          <a:lstStyle>
            <a:lvl1pPr algn="l">
              <a:defRPr sz="44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09600" y="2191209"/>
            <a:ext cx="10972800" cy="3934953"/>
          </a:xfrm>
          <a:prstGeom prst="rect">
            <a:avLst/>
          </a:prstGeo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8860" y="200108"/>
            <a:ext cx="3454400" cy="393417"/>
          </a:xfrm>
          <a:prstGeom prst="rect">
            <a:avLst/>
          </a:prstGeom>
          <a:effectLst>
            <a:reflection stA="0" endPos="65000" dist="50800" dir="5400000" sy="-100000" algn="bl" rotWithShape="0"/>
          </a:effectLst>
        </p:spPr>
      </p:pic>
      <p:pic>
        <p:nvPicPr>
          <p:cNvPr id="13" name="Picture 12"/>
          <p:cNvPicPr>
            <a:picLocks noChangeAspect="1"/>
          </p:cNvPicPr>
          <p:nvPr userDrawn="1"/>
        </p:nvPicPr>
        <p:blipFill rotWithShape="1">
          <a:blip r:embed="rId5">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rcRect/>
          <a:stretch/>
        </p:blipFill>
        <p:spPr>
          <a:xfrm flipV="1">
            <a:off x="1" y="6367749"/>
            <a:ext cx="12183292" cy="213252"/>
          </a:xfrm>
          <a:prstGeom prst="rect">
            <a:avLst/>
          </a:prstGeom>
        </p:spPr>
      </p:pic>
      <p:sp>
        <p:nvSpPr>
          <p:cNvPr id="5" name="TextBox 4"/>
          <p:cNvSpPr txBox="1"/>
          <p:nvPr userDrawn="1"/>
        </p:nvSpPr>
        <p:spPr>
          <a:xfrm>
            <a:off x="44360" y="6581001"/>
            <a:ext cx="11984445" cy="261610"/>
          </a:xfrm>
          <a:prstGeom prst="rect">
            <a:avLst/>
          </a:prstGeom>
          <a:noFill/>
        </p:spPr>
        <p:txBody>
          <a:bodyPr wrap="square" rtlCol="0">
            <a:spAutoFit/>
          </a:bodyPr>
          <a:lstStyle/>
          <a:p>
            <a:pPr defTabSz="457200" fontAlgn="base">
              <a:spcBef>
                <a:spcPct val="0"/>
              </a:spcBef>
              <a:spcAft>
                <a:spcPct val="0"/>
              </a:spcAft>
            </a:pPr>
            <a:r>
              <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rPr>
              <a:t>MATLAB									                                                                                                          </a:t>
            </a:r>
            <a:fld id="{11505816-721B-4E4E-BC01-EDB3602A92D0}" type="slidenum">
              <a:rPr lang="en-US" sz="1100">
                <a:solidFill>
                  <a:srgbClr val="C00000"/>
                </a:solidFill>
                <a:latin typeface="Helvetica" panose="020B0604020202020204" pitchFamily="34" charset="0"/>
                <a:ea typeface="Verdana" panose="020B0604030504040204" pitchFamily="34" charset="0"/>
                <a:cs typeface="Helvetica" panose="020B0604020202020204" pitchFamily="34" charset="0"/>
              </a:rPr>
              <a:pPr defTabSz="457200" fontAlgn="base">
                <a:spcBef>
                  <a:spcPct val="0"/>
                </a:spcBef>
                <a:spcAft>
                  <a:spcPct val="0"/>
                </a:spcAft>
              </a:pPr>
              <a:t>‹#›</a:t>
            </a:fld>
            <a:endPar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endParaRPr>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5769" y="67128"/>
            <a:ext cx="941404" cy="470090"/>
          </a:xfrm>
          <a:prstGeom prst="rect">
            <a:avLst/>
          </a:prstGeom>
        </p:spPr>
      </p:pic>
      <p:sp>
        <p:nvSpPr>
          <p:cNvPr id="9" name="TextBox 8"/>
          <p:cNvSpPr txBox="1"/>
          <p:nvPr userDrawn="1"/>
        </p:nvSpPr>
        <p:spPr>
          <a:xfrm>
            <a:off x="8737600" y="81833"/>
            <a:ext cx="2573867" cy="461665"/>
          </a:xfrm>
          <a:prstGeom prst="rect">
            <a:avLst/>
          </a:prstGeom>
          <a:noFill/>
        </p:spPr>
        <p:txBody>
          <a:bodyPr wrap="square" rtlCol="0">
            <a:spAutoFit/>
          </a:bodyPr>
          <a:lstStyle/>
          <a:p>
            <a:pPr algn="ctr" defTabSz="457200" fontAlgn="base">
              <a:spcBef>
                <a:spcPct val="0"/>
              </a:spcBef>
              <a:spcAft>
                <a:spcPct val="0"/>
              </a:spcAft>
            </a:pPr>
            <a:r>
              <a:rPr lang="en-US" sz="1200" dirty="0">
                <a:solidFill>
                  <a:srgbClr val="C00000"/>
                </a:solidFill>
                <a:latin typeface="Arial" charset="0"/>
                <a:ea typeface="ＭＳ Ｐゴシック" charset="-128"/>
              </a:rPr>
              <a:t>First Year Engineering Learning Center</a:t>
            </a:r>
          </a:p>
        </p:txBody>
      </p:sp>
    </p:spTree>
    <p:extLst>
      <p:ext uri="{BB962C8B-B14F-4D97-AF65-F5344CB8AC3E}">
        <p14:creationId xmlns:p14="http://schemas.microsoft.com/office/powerpoint/2010/main" val="317663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tretch>
            <a:fillRect/>
          </a:stretch>
        </p:blipFill>
        <p:spPr>
          <a:xfrm>
            <a:off x="0" y="0"/>
            <a:ext cx="12192000" cy="1187048"/>
          </a:xfrm>
          <a:prstGeom prst="rect">
            <a:avLst/>
          </a:prstGeom>
        </p:spPr>
      </p:pic>
      <p:sp>
        <p:nvSpPr>
          <p:cNvPr id="2" name="Title 1"/>
          <p:cNvSpPr>
            <a:spLocks noGrp="1"/>
          </p:cNvSpPr>
          <p:nvPr>
            <p:ph type="title"/>
          </p:nvPr>
        </p:nvSpPr>
        <p:spPr>
          <a:xfrm>
            <a:off x="609600" y="1185863"/>
            <a:ext cx="10972800" cy="823911"/>
          </a:xfrm>
          <a:prstGeom prst="rect">
            <a:avLst/>
          </a:prstGeom>
        </p:spPr>
        <p:txBody>
          <a:bodyPr/>
          <a:lstStyle>
            <a:lvl1pPr algn="l">
              <a:defRPr sz="44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09600" y="2191209"/>
            <a:ext cx="10972800" cy="3934953"/>
          </a:xfrm>
          <a:prstGeom prst="rect">
            <a:avLst/>
          </a:prstGeo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8860" y="200108"/>
            <a:ext cx="3454400" cy="393417"/>
          </a:xfrm>
          <a:prstGeom prst="rect">
            <a:avLst/>
          </a:prstGeom>
          <a:effectLst>
            <a:reflection stA="0" endPos="65000" dist="50800" dir="5400000" sy="-100000" algn="bl" rotWithShape="0"/>
          </a:effectLst>
        </p:spPr>
      </p:pic>
      <p:pic>
        <p:nvPicPr>
          <p:cNvPr id="13" name="Picture 12"/>
          <p:cNvPicPr>
            <a:picLocks noChangeAspect="1"/>
          </p:cNvPicPr>
          <p:nvPr userDrawn="1"/>
        </p:nvPicPr>
        <p:blipFill rotWithShape="1">
          <a:blip r:embed="rId5">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rcRect/>
          <a:stretch/>
        </p:blipFill>
        <p:spPr>
          <a:xfrm flipV="1">
            <a:off x="1" y="6367749"/>
            <a:ext cx="12183292" cy="213252"/>
          </a:xfrm>
          <a:prstGeom prst="rect">
            <a:avLst/>
          </a:prstGeom>
        </p:spPr>
      </p:pic>
      <p:sp>
        <p:nvSpPr>
          <p:cNvPr id="5" name="TextBox 4"/>
          <p:cNvSpPr txBox="1"/>
          <p:nvPr userDrawn="1"/>
        </p:nvSpPr>
        <p:spPr>
          <a:xfrm>
            <a:off x="44360" y="6581001"/>
            <a:ext cx="11984445" cy="261610"/>
          </a:xfrm>
          <a:prstGeom prst="rect">
            <a:avLst/>
          </a:prstGeom>
          <a:noFill/>
        </p:spPr>
        <p:txBody>
          <a:bodyPr wrap="square" rtlCol="0">
            <a:spAutoFit/>
          </a:bodyPr>
          <a:lstStyle/>
          <a:p>
            <a:pPr defTabSz="457200" fontAlgn="base">
              <a:spcBef>
                <a:spcPct val="0"/>
              </a:spcBef>
              <a:spcAft>
                <a:spcPct val="0"/>
              </a:spcAft>
            </a:pPr>
            <a:r>
              <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rPr>
              <a:t>MATLAB									                                                                                                          </a:t>
            </a:r>
            <a:fld id="{11505816-721B-4E4E-BC01-EDB3602A92D0}" type="slidenum">
              <a:rPr lang="en-US" sz="1100">
                <a:solidFill>
                  <a:srgbClr val="C00000"/>
                </a:solidFill>
                <a:latin typeface="Helvetica" panose="020B0604020202020204" pitchFamily="34" charset="0"/>
                <a:ea typeface="Verdana" panose="020B0604030504040204" pitchFamily="34" charset="0"/>
                <a:cs typeface="Helvetica" panose="020B0604020202020204" pitchFamily="34" charset="0"/>
              </a:rPr>
              <a:pPr defTabSz="457200" fontAlgn="base">
                <a:spcBef>
                  <a:spcPct val="0"/>
                </a:spcBef>
                <a:spcAft>
                  <a:spcPct val="0"/>
                </a:spcAft>
              </a:pPr>
              <a:t>‹#›</a:t>
            </a:fld>
            <a:endPar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endParaRPr>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5769" y="67128"/>
            <a:ext cx="941404" cy="470090"/>
          </a:xfrm>
          <a:prstGeom prst="rect">
            <a:avLst/>
          </a:prstGeom>
        </p:spPr>
      </p:pic>
      <p:sp>
        <p:nvSpPr>
          <p:cNvPr id="9" name="TextBox 8"/>
          <p:cNvSpPr txBox="1"/>
          <p:nvPr userDrawn="1"/>
        </p:nvSpPr>
        <p:spPr>
          <a:xfrm>
            <a:off x="8737600" y="81833"/>
            <a:ext cx="2573867" cy="461665"/>
          </a:xfrm>
          <a:prstGeom prst="rect">
            <a:avLst/>
          </a:prstGeom>
          <a:noFill/>
        </p:spPr>
        <p:txBody>
          <a:bodyPr wrap="square" rtlCol="0">
            <a:spAutoFit/>
          </a:bodyPr>
          <a:lstStyle/>
          <a:p>
            <a:pPr algn="ctr" defTabSz="457200" fontAlgn="base">
              <a:spcBef>
                <a:spcPct val="0"/>
              </a:spcBef>
              <a:spcAft>
                <a:spcPct val="0"/>
              </a:spcAft>
            </a:pPr>
            <a:r>
              <a:rPr lang="en-US" sz="1200" dirty="0">
                <a:solidFill>
                  <a:srgbClr val="C00000"/>
                </a:solidFill>
                <a:latin typeface="Arial" charset="0"/>
                <a:ea typeface="ＭＳ Ｐゴシック" charset="-128"/>
              </a:rPr>
              <a:t>First Year Engineering Learning Center</a:t>
            </a:r>
          </a:p>
        </p:txBody>
      </p:sp>
    </p:spTree>
    <p:extLst>
      <p:ext uri="{BB962C8B-B14F-4D97-AF65-F5344CB8AC3E}">
        <p14:creationId xmlns:p14="http://schemas.microsoft.com/office/powerpoint/2010/main" val="225953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tretch>
            <a:fillRect/>
          </a:stretch>
        </p:blipFill>
        <p:spPr>
          <a:xfrm>
            <a:off x="0" y="0"/>
            <a:ext cx="12192000" cy="1187048"/>
          </a:xfrm>
          <a:prstGeom prst="rect">
            <a:avLst/>
          </a:prstGeom>
        </p:spPr>
      </p:pic>
      <p:sp>
        <p:nvSpPr>
          <p:cNvPr id="2" name="Title 1"/>
          <p:cNvSpPr>
            <a:spLocks noGrp="1"/>
          </p:cNvSpPr>
          <p:nvPr>
            <p:ph type="title"/>
          </p:nvPr>
        </p:nvSpPr>
        <p:spPr>
          <a:xfrm>
            <a:off x="609600" y="1185863"/>
            <a:ext cx="10972800" cy="823911"/>
          </a:xfrm>
          <a:prstGeom prst="rect">
            <a:avLst/>
          </a:prstGeom>
        </p:spPr>
        <p:txBody>
          <a:bodyPr/>
          <a:lstStyle>
            <a:lvl1pPr algn="l">
              <a:defRPr sz="44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09600" y="2191209"/>
            <a:ext cx="10972800" cy="3934953"/>
          </a:xfrm>
          <a:prstGeom prst="rect">
            <a:avLst/>
          </a:prstGeo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8860" y="200108"/>
            <a:ext cx="3454400" cy="393417"/>
          </a:xfrm>
          <a:prstGeom prst="rect">
            <a:avLst/>
          </a:prstGeom>
          <a:effectLst>
            <a:reflection stA="0" endPos="65000" dist="50800" dir="5400000" sy="-100000" algn="bl" rotWithShape="0"/>
          </a:effectLst>
        </p:spPr>
      </p:pic>
      <p:pic>
        <p:nvPicPr>
          <p:cNvPr id="13" name="Picture 12"/>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rcRect l="67504" t="50000" b="32035"/>
          <a:stretch/>
        </p:blipFill>
        <p:spPr>
          <a:xfrm flipV="1">
            <a:off x="1" y="6367749"/>
            <a:ext cx="12183292" cy="213252"/>
          </a:xfrm>
          <a:prstGeom prst="rect">
            <a:avLst/>
          </a:prstGeom>
        </p:spPr>
      </p:pic>
      <p:sp>
        <p:nvSpPr>
          <p:cNvPr id="5" name="TextBox 4"/>
          <p:cNvSpPr txBox="1"/>
          <p:nvPr userDrawn="1"/>
        </p:nvSpPr>
        <p:spPr>
          <a:xfrm>
            <a:off x="44360" y="6581001"/>
            <a:ext cx="11984445" cy="261610"/>
          </a:xfrm>
          <a:prstGeom prst="rect">
            <a:avLst/>
          </a:prstGeom>
          <a:noFill/>
        </p:spPr>
        <p:txBody>
          <a:bodyPr wrap="square" rtlCol="0">
            <a:spAutoFit/>
          </a:bodyPr>
          <a:lstStyle/>
          <a:p>
            <a:pPr defTabSz="457200" fontAlgn="base">
              <a:spcBef>
                <a:spcPct val="0"/>
              </a:spcBef>
              <a:spcAft>
                <a:spcPct val="0"/>
              </a:spcAft>
            </a:pPr>
            <a:r>
              <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rPr>
              <a:t>MATLAB									                                                                                                          </a:t>
            </a:r>
            <a:fld id="{11505816-721B-4E4E-BC01-EDB3602A92D0}" type="slidenum">
              <a:rPr lang="en-US" sz="1100" smtClean="0">
                <a:solidFill>
                  <a:srgbClr val="C00000"/>
                </a:solidFill>
                <a:latin typeface="Helvetica" panose="020B0604020202020204" pitchFamily="34" charset="0"/>
                <a:ea typeface="Verdana" panose="020B0604030504040204" pitchFamily="34" charset="0"/>
                <a:cs typeface="Helvetica" panose="020B0604020202020204" pitchFamily="34" charset="0"/>
              </a:rPr>
              <a:pPr defTabSz="457200" fontAlgn="base">
                <a:spcBef>
                  <a:spcPct val="0"/>
                </a:spcBef>
                <a:spcAft>
                  <a:spcPct val="0"/>
                </a:spcAft>
              </a:pPr>
              <a:t>‹#›</a:t>
            </a:fld>
            <a:endPar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endParaRPr>
          </a:p>
        </p:txBody>
      </p:sp>
      <p:pic>
        <p:nvPicPr>
          <p:cNvPr id="8" name="Picture 7"/>
          <p:cNvPicPr>
            <a:picLocks noChangeAspect="1"/>
          </p:cNvPicPr>
          <p:nvPr userDrawn="1"/>
        </p:nvPicPr>
        <p:blipFill>
          <a:blip r:embed="rId5"/>
          <a:stretch>
            <a:fillRect/>
          </a:stretch>
        </p:blipFill>
        <p:spPr>
          <a:xfrm>
            <a:off x="11135769" y="67128"/>
            <a:ext cx="941404" cy="470090"/>
          </a:xfrm>
          <a:prstGeom prst="rect">
            <a:avLst/>
          </a:prstGeom>
        </p:spPr>
      </p:pic>
      <p:sp>
        <p:nvSpPr>
          <p:cNvPr id="9" name="TextBox 8"/>
          <p:cNvSpPr txBox="1"/>
          <p:nvPr userDrawn="1"/>
        </p:nvSpPr>
        <p:spPr>
          <a:xfrm>
            <a:off x="8737600" y="81833"/>
            <a:ext cx="2573867" cy="461665"/>
          </a:xfrm>
          <a:prstGeom prst="rect">
            <a:avLst/>
          </a:prstGeom>
          <a:noFill/>
        </p:spPr>
        <p:txBody>
          <a:bodyPr wrap="square" rtlCol="0">
            <a:spAutoFit/>
          </a:bodyPr>
          <a:lstStyle/>
          <a:p>
            <a:pPr algn="ctr" defTabSz="457200" fontAlgn="base">
              <a:spcBef>
                <a:spcPct val="0"/>
              </a:spcBef>
              <a:spcAft>
                <a:spcPct val="0"/>
              </a:spcAft>
            </a:pPr>
            <a:r>
              <a:rPr lang="en-US" sz="1200" dirty="0">
                <a:solidFill>
                  <a:srgbClr val="C00000"/>
                </a:solidFill>
                <a:latin typeface="Arial" charset="0"/>
                <a:ea typeface="ＭＳ Ｐゴシック" charset="-128"/>
              </a:rPr>
              <a:t>First Year Engineering Learning Center</a:t>
            </a:r>
          </a:p>
        </p:txBody>
      </p:sp>
    </p:spTree>
    <p:extLst>
      <p:ext uri="{BB962C8B-B14F-4D97-AF65-F5344CB8AC3E}">
        <p14:creationId xmlns:p14="http://schemas.microsoft.com/office/powerpoint/2010/main" val="199439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tretch>
            <a:fillRect/>
          </a:stretch>
        </p:blipFill>
        <p:spPr>
          <a:xfrm>
            <a:off x="0" y="0"/>
            <a:ext cx="12192000" cy="1187048"/>
          </a:xfrm>
          <a:prstGeom prst="rect">
            <a:avLst/>
          </a:prstGeom>
        </p:spPr>
      </p:pic>
      <p:sp>
        <p:nvSpPr>
          <p:cNvPr id="2" name="Title 1"/>
          <p:cNvSpPr>
            <a:spLocks noGrp="1"/>
          </p:cNvSpPr>
          <p:nvPr>
            <p:ph type="title"/>
          </p:nvPr>
        </p:nvSpPr>
        <p:spPr>
          <a:xfrm>
            <a:off x="609600" y="1185863"/>
            <a:ext cx="10972800" cy="823911"/>
          </a:xfrm>
          <a:prstGeom prst="rect">
            <a:avLst/>
          </a:prstGeom>
        </p:spPr>
        <p:txBody>
          <a:bodyPr/>
          <a:lstStyle>
            <a:lvl1pPr algn="l">
              <a:defRPr sz="44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09600" y="2191209"/>
            <a:ext cx="10972800" cy="3934953"/>
          </a:xfrm>
          <a:prstGeom prst="rect">
            <a:avLst/>
          </a:prstGeo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8860" y="200108"/>
            <a:ext cx="3454400" cy="393417"/>
          </a:xfrm>
          <a:prstGeom prst="rect">
            <a:avLst/>
          </a:prstGeom>
          <a:effectLst>
            <a:reflection stA="0" endPos="65000" dist="50800" dir="5400000" sy="-100000" algn="bl" rotWithShape="0"/>
          </a:effectLst>
        </p:spPr>
      </p:pic>
      <p:pic>
        <p:nvPicPr>
          <p:cNvPr id="13" name="Picture 12"/>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rcRect l="67504" t="50000" b="32035"/>
          <a:stretch/>
        </p:blipFill>
        <p:spPr>
          <a:xfrm flipV="1">
            <a:off x="1" y="6367749"/>
            <a:ext cx="12183292" cy="213252"/>
          </a:xfrm>
          <a:prstGeom prst="rect">
            <a:avLst/>
          </a:prstGeom>
        </p:spPr>
      </p:pic>
      <p:sp>
        <p:nvSpPr>
          <p:cNvPr id="5" name="TextBox 4"/>
          <p:cNvSpPr txBox="1"/>
          <p:nvPr userDrawn="1"/>
        </p:nvSpPr>
        <p:spPr>
          <a:xfrm>
            <a:off x="44360" y="6581001"/>
            <a:ext cx="11984445" cy="261610"/>
          </a:xfrm>
          <a:prstGeom prst="rect">
            <a:avLst/>
          </a:prstGeom>
          <a:noFill/>
        </p:spPr>
        <p:txBody>
          <a:bodyPr wrap="square" rtlCol="0">
            <a:spAutoFit/>
          </a:bodyPr>
          <a:lstStyle/>
          <a:p>
            <a:pPr defTabSz="457200" fontAlgn="base">
              <a:spcBef>
                <a:spcPct val="0"/>
              </a:spcBef>
              <a:spcAft>
                <a:spcPct val="0"/>
              </a:spcAft>
            </a:pPr>
            <a:r>
              <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rPr>
              <a:t>MATLAB									                                                                                                          </a:t>
            </a:r>
            <a:fld id="{11505816-721B-4E4E-BC01-EDB3602A92D0}" type="slidenum">
              <a:rPr lang="en-US" sz="1100" smtClean="0">
                <a:solidFill>
                  <a:srgbClr val="C00000"/>
                </a:solidFill>
                <a:latin typeface="Helvetica" panose="020B0604020202020204" pitchFamily="34" charset="0"/>
                <a:ea typeface="Verdana" panose="020B0604030504040204" pitchFamily="34" charset="0"/>
                <a:cs typeface="Helvetica" panose="020B0604020202020204" pitchFamily="34" charset="0"/>
              </a:rPr>
              <a:pPr defTabSz="457200" fontAlgn="base">
                <a:spcBef>
                  <a:spcPct val="0"/>
                </a:spcBef>
                <a:spcAft>
                  <a:spcPct val="0"/>
                </a:spcAft>
              </a:pPr>
              <a:t>‹#›</a:t>
            </a:fld>
            <a:endPar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endParaRPr>
          </a:p>
        </p:txBody>
      </p:sp>
      <p:pic>
        <p:nvPicPr>
          <p:cNvPr id="8" name="Picture 7"/>
          <p:cNvPicPr>
            <a:picLocks noChangeAspect="1"/>
          </p:cNvPicPr>
          <p:nvPr userDrawn="1"/>
        </p:nvPicPr>
        <p:blipFill>
          <a:blip r:embed="rId5"/>
          <a:stretch>
            <a:fillRect/>
          </a:stretch>
        </p:blipFill>
        <p:spPr>
          <a:xfrm>
            <a:off x="11135769" y="67128"/>
            <a:ext cx="941404" cy="470090"/>
          </a:xfrm>
          <a:prstGeom prst="rect">
            <a:avLst/>
          </a:prstGeom>
        </p:spPr>
      </p:pic>
      <p:sp>
        <p:nvSpPr>
          <p:cNvPr id="9" name="TextBox 8"/>
          <p:cNvSpPr txBox="1"/>
          <p:nvPr userDrawn="1"/>
        </p:nvSpPr>
        <p:spPr>
          <a:xfrm>
            <a:off x="8737600" y="81833"/>
            <a:ext cx="2573867" cy="461665"/>
          </a:xfrm>
          <a:prstGeom prst="rect">
            <a:avLst/>
          </a:prstGeom>
          <a:noFill/>
        </p:spPr>
        <p:txBody>
          <a:bodyPr wrap="square" rtlCol="0">
            <a:spAutoFit/>
          </a:bodyPr>
          <a:lstStyle/>
          <a:p>
            <a:pPr algn="ctr" defTabSz="457200" fontAlgn="base">
              <a:spcBef>
                <a:spcPct val="0"/>
              </a:spcBef>
              <a:spcAft>
                <a:spcPct val="0"/>
              </a:spcAft>
            </a:pPr>
            <a:r>
              <a:rPr lang="en-US" sz="1200" dirty="0">
                <a:solidFill>
                  <a:srgbClr val="C00000"/>
                </a:solidFill>
                <a:latin typeface="Arial" charset="0"/>
                <a:ea typeface="ＭＳ Ｐゴシック" charset="-128"/>
              </a:rPr>
              <a:t>First Year Engineering Learning Center</a:t>
            </a:r>
          </a:p>
        </p:txBody>
      </p:sp>
    </p:spTree>
    <p:extLst>
      <p:ext uri="{BB962C8B-B14F-4D97-AF65-F5344CB8AC3E}">
        <p14:creationId xmlns:p14="http://schemas.microsoft.com/office/powerpoint/2010/main" val="75133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tretch>
            <a:fillRect/>
          </a:stretch>
        </p:blipFill>
        <p:spPr>
          <a:xfrm>
            <a:off x="0" y="0"/>
            <a:ext cx="12192000" cy="1187048"/>
          </a:xfrm>
          <a:prstGeom prst="rect">
            <a:avLst/>
          </a:prstGeom>
        </p:spPr>
      </p:pic>
      <p:sp>
        <p:nvSpPr>
          <p:cNvPr id="2" name="Title 1"/>
          <p:cNvSpPr>
            <a:spLocks noGrp="1"/>
          </p:cNvSpPr>
          <p:nvPr>
            <p:ph type="title"/>
          </p:nvPr>
        </p:nvSpPr>
        <p:spPr>
          <a:xfrm>
            <a:off x="609600" y="1185863"/>
            <a:ext cx="10972800" cy="823911"/>
          </a:xfrm>
          <a:prstGeom prst="rect">
            <a:avLst/>
          </a:prstGeom>
        </p:spPr>
        <p:txBody>
          <a:bodyPr/>
          <a:lstStyle>
            <a:lvl1pPr algn="l">
              <a:defRPr sz="44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09600" y="2191209"/>
            <a:ext cx="10972800" cy="3934953"/>
          </a:xfrm>
          <a:prstGeom prst="rect">
            <a:avLst/>
          </a:prstGeo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8860" y="200108"/>
            <a:ext cx="3454400" cy="393417"/>
          </a:xfrm>
          <a:prstGeom prst="rect">
            <a:avLst/>
          </a:prstGeom>
          <a:effectLst>
            <a:reflection stA="0" endPos="65000" dist="50800" dir="5400000" sy="-100000" algn="bl" rotWithShape="0"/>
          </a:effectLst>
        </p:spPr>
      </p:pic>
      <p:pic>
        <p:nvPicPr>
          <p:cNvPr id="13" name="Picture 12"/>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308000"/>
                    </a14:imgEffect>
                  </a14:imgLayer>
                </a14:imgProps>
              </a:ext>
              <a:ext uri="{28A0092B-C50C-407E-A947-70E740481C1C}">
                <a14:useLocalDpi xmlns:a14="http://schemas.microsoft.com/office/drawing/2010/main" val="0"/>
              </a:ext>
            </a:extLst>
          </a:blip>
          <a:srcRect l="67504" t="50000" b="32035"/>
          <a:stretch/>
        </p:blipFill>
        <p:spPr>
          <a:xfrm flipV="1">
            <a:off x="1" y="6367749"/>
            <a:ext cx="12183292" cy="213252"/>
          </a:xfrm>
          <a:prstGeom prst="rect">
            <a:avLst/>
          </a:prstGeom>
        </p:spPr>
      </p:pic>
      <p:sp>
        <p:nvSpPr>
          <p:cNvPr id="5" name="TextBox 4"/>
          <p:cNvSpPr txBox="1"/>
          <p:nvPr userDrawn="1"/>
        </p:nvSpPr>
        <p:spPr>
          <a:xfrm>
            <a:off x="44360" y="6581001"/>
            <a:ext cx="11984445" cy="261610"/>
          </a:xfrm>
          <a:prstGeom prst="rect">
            <a:avLst/>
          </a:prstGeom>
          <a:noFill/>
        </p:spPr>
        <p:txBody>
          <a:bodyPr wrap="square" rtlCol="0">
            <a:spAutoFit/>
          </a:bodyPr>
          <a:lstStyle/>
          <a:p>
            <a:pPr defTabSz="457200" fontAlgn="base">
              <a:spcBef>
                <a:spcPct val="0"/>
              </a:spcBef>
              <a:spcAft>
                <a:spcPct val="0"/>
              </a:spcAft>
            </a:pPr>
            <a:r>
              <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rPr>
              <a:t>MATLAB									                                                                                                          </a:t>
            </a:r>
            <a:fld id="{11505816-721B-4E4E-BC01-EDB3602A92D0}" type="slidenum">
              <a:rPr lang="en-US" sz="1100" smtClean="0">
                <a:solidFill>
                  <a:srgbClr val="C00000"/>
                </a:solidFill>
                <a:latin typeface="Helvetica" panose="020B0604020202020204" pitchFamily="34" charset="0"/>
                <a:ea typeface="Verdana" panose="020B0604030504040204" pitchFamily="34" charset="0"/>
                <a:cs typeface="Helvetica" panose="020B0604020202020204" pitchFamily="34" charset="0"/>
              </a:rPr>
              <a:pPr defTabSz="457200" fontAlgn="base">
                <a:spcBef>
                  <a:spcPct val="0"/>
                </a:spcBef>
                <a:spcAft>
                  <a:spcPct val="0"/>
                </a:spcAft>
              </a:pPr>
              <a:t>‹#›</a:t>
            </a:fld>
            <a:endParaRPr lang="en-US" sz="1100" dirty="0">
              <a:solidFill>
                <a:srgbClr val="C00000"/>
              </a:solidFill>
              <a:latin typeface="Helvetica" panose="020B0604020202020204" pitchFamily="34" charset="0"/>
              <a:ea typeface="Verdana" panose="020B0604030504040204" pitchFamily="34" charset="0"/>
              <a:cs typeface="Helvetica" panose="020B0604020202020204" pitchFamily="34" charset="0"/>
            </a:endParaRPr>
          </a:p>
        </p:txBody>
      </p:sp>
      <p:pic>
        <p:nvPicPr>
          <p:cNvPr id="8" name="Picture 7"/>
          <p:cNvPicPr>
            <a:picLocks noChangeAspect="1"/>
          </p:cNvPicPr>
          <p:nvPr userDrawn="1"/>
        </p:nvPicPr>
        <p:blipFill>
          <a:blip r:embed="rId5"/>
          <a:stretch>
            <a:fillRect/>
          </a:stretch>
        </p:blipFill>
        <p:spPr>
          <a:xfrm>
            <a:off x="11135769" y="67128"/>
            <a:ext cx="941404" cy="470090"/>
          </a:xfrm>
          <a:prstGeom prst="rect">
            <a:avLst/>
          </a:prstGeom>
        </p:spPr>
      </p:pic>
      <p:sp>
        <p:nvSpPr>
          <p:cNvPr id="9" name="TextBox 8"/>
          <p:cNvSpPr txBox="1"/>
          <p:nvPr userDrawn="1"/>
        </p:nvSpPr>
        <p:spPr>
          <a:xfrm>
            <a:off x="8737600" y="81833"/>
            <a:ext cx="2573867" cy="461665"/>
          </a:xfrm>
          <a:prstGeom prst="rect">
            <a:avLst/>
          </a:prstGeom>
          <a:noFill/>
        </p:spPr>
        <p:txBody>
          <a:bodyPr wrap="square" rtlCol="0">
            <a:spAutoFit/>
          </a:bodyPr>
          <a:lstStyle/>
          <a:p>
            <a:pPr algn="ctr" defTabSz="457200" fontAlgn="base">
              <a:spcBef>
                <a:spcPct val="0"/>
              </a:spcBef>
              <a:spcAft>
                <a:spcPct val="0"/>
              </a:spcAft>
            </a:pPr>
            <a:r>
              <a:rPr lang="en-US" sz="1200" dirty="0">
                <a:solidFill>
                  <a:srgbClr val="C00000"/>
                </a:solidFill>
                <a:latin typeface="Arial" charset="0"/>
                <a:ea typeface="ＭＳ Ｐゴシック" charset="-128"/>
              </a:rPr>
              <a:t>First Year Engineering Learning Center</a:t>
            </a:r>
          </a:p>
        </p:txBody>
      </p:sp>
    </p:spTree>
    <p:extLst>
      <p:ext uri="{BB962C8B-B14F-4D97-AF65-F5344CB8AC3E}">
        <p14:creationId xmlns:p14="http://schemas.microsoft.com/office/powerpoint/2010/main" val="27105488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r>
              <a:rPr lang="en-US">
                <a:solidFill>
                  <a:prstClr val="black">
                    <a:tint val="75000"/>
                  </a:prstClr>
                </a:solidFill>
                <a:latin typeface="Arial" charset="0"/>
                <a:ea typeface="ＭＳ Ｐゴシック" charset="-128"/>
              </a:rPr>
              <a:t>First Year Engineering Program              ‹#›</a:t>
            </a:r>
            <a:endParaRPr lang="en-US" dirty="0">
              <a:solidFill>
                <a:prstClr val="black">
                  <a:tint val="75000"/>
                </a:prstClr>
              </a:solidFill>
              <a:latin typeface="Arial" charset="0"/>
              <a:ea typeface="ＭＳ Ｐゴシック" charset="-128"/>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004E1427-4A6E-DD4E-87EF-BDE1882511E9}" type="slidenum">
              <a:rPr lang="en-US" smtClean="0">
                <a:solidFill>
                  <a:prstClr val="black">
                    <a:tint val="75000"/>
                  </a:prstClr>
                </a:solidFill>
                <a:latin typeface="Arial" charset="0"/>
                <a:ea typeface="ＭＳ Ｐゴシック" charset="-128"/>
              </a:rPr>
              <a:pPr defTabSz="457200" fontAlgn="base">
                <a:spcBef>
                  <a:spcPct val="0"/>
                </a:spcBef>
                <a:spcAft>
                  <a:spcPct val="0"/>
                </a:spcAft>
              </a:pPr>
              <a:t>‹#›</a:t>
            </a:fld>
            <a:endParaRPr lang="en-US" dirty="0">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987178007"/>
      </p:ext>
    </p:extLst>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r>
              <a:rPr lang="en-US">
                <a:solidFill>
                  <a:prstClr val="black">
                    <a:tint val="75000"/>
                  </a:prstClr>
                </a:solidFill>
                <a:latin typeface="Arial" charset="0"/>
                <a:ea typeface="ＭＳ Ｐゴシック" charset="-128"/>
              </a:rPr>
              <a:t>First Year Engineering Program              ‹#›</a:t>
            </a:r>
            <a:endParaRPr lang="en-US" dirty="0">
              <a:solidFill>
                <a:prstClr val="black">
                  <a:tint val="75000"/>
                </a:prstClr>
              </a:solidFill>
              <a:latin typeface="Arial" charset="0"/>
              <a:ea typeface="ＭＳ Ｐゴシック" charset="-128"/>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004E1427-4A6E-DD4E-87EF-BDE1882511E9}" type="slidenum">
              <a:rPr lang="en-US" smtClean="0">
                <a:solidFill>
                  <a:prstClr val="black">
                    <a:tint val="75000"/>
                  </a:prstClr>
                </a:solidFill>
                <a:latin typeface="Arial" charset="0"/>
                <a:ea typeface="ＭＳ Ｐゴシック" charset="-128"/>
              </a:rPr>
              <a:pPr defTabSz="457200" fontAlgn="base">
                <a:spcBef>
                  <a:spcPct val="0"/>
                </a:spcBef>
                <a:spcAft>
                  <a:spcPct val="0"/>
                </a:spcAft>
              </a:pPr>
              <a:t>‹#›</a:t>
            </a:fld>
            <a:endParaRPr lang="en-US" dirty="0">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192084315"/>
      </p:ext>
    </p:extLst>
  </p:cSld>
  <p:clrMap bg1="lt1" tx1="dk1" bg2="lt2" tx2="dk2" accent1="accent1" accent2="accent2" accent3="accent3" accent4="accent4" accent5="accent5" accent6="accent6" hlink="hlink" folHlink="folHlink"/>
  <p:sldLayoutIdLst>
    <p:sldLayoutId id="2147483663"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r>
              <a:rPr lang="en-US">
                <a:solidFill>
                  <a:prstClr val="black">
                    <a:tint val="75000"/>
                  </a:prstClr>
                </a:solidFill>
                <a:latin typeface="Arial" charset="0"/>
                <a:ea typeface="ＭＳ Ｐゴシック" charset="-128"/>
              </a:rPr>
              <a:t>First Year Engineering Program              ‹#›</a:t>
            </a:r>
            <a:endParaRPr lang="en-US" dirty="0">
              <a:solidFill>
                <a:prstClr val="black">
                  <a:tint val="75000"/>
                </a:prstClr>
              </a:solidFill>
              <a:latin typeface="Arial" charset="0"/>
              <a:ea typeface="ＭＳ Ｐゴシック" charset="-128"/>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004E1427-4A6E-DD4E-87EF-BDE1882511E9}" type="slidenum">
              <a:rPr lang="en-US" smtClean="0">
                <a:solidFill>
                  <a:prstClr val="black">
                    <a:tint val="75000"/>
                  </a:prstClr>
                </a:solidFill>
                <a:latin typeface="Arial" charset="0"/>
                <a:ea typeface="ＭＳ Ｐゴシック" charset="-128"/>
              </a:rPr>
              <a:pPr defTabSz="457200" fontAlgn="base">
                <a:spcBef>
                  <a:spcPct val="0"/>
                </a:spcBef>
                <a:spcAft>
                  <a:spcPct val="0"/>
                </a:spcAft>
              </a:pPr>
              <a:t>‹#›</a:t>
            </a:fld>
            <a:endParaRPr lang="en-US" dirty="0">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1796349453"/>
      </p:ext>
    </p:extLst>
  </p:cSld>
  <p:clrMap bg1="lt1" tx1="dk1" bg2="lt2" tx2="dk2" accent1="accent1" accent2="accent2" accent3="accent3" accent4="accent4" accent5="accent5" accent6="accent6" hlink="hlink" folHlink="folHlink"/>
  <p:sldLayoutIdLst>
    <p:sldLayoutId id="2147483665"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r>
              <a:rPr lang="en-US">
                <a:solidFill>
                  <a:prstClr val="black">
                    <a:tint val="75000"/>
                  </a:prstClr>
                </a:solidFill>
                <a:latin typeface="Arial" charset="0"/>
                <a:ea typeface="ＭＳ Ｐゴシック" charset="-128"/>
              </a:rPr>
              <a:t>First Year Engineering Program              ‹#›</a:t>
            </a:r>
            <a:endParaRPr lang="en-US" dirty="0">
              <a:solidFill>
                <a:prstClr val="black">
                  <a:tint val="75000"/>
                </a:prstClr>
              </a:solidFill>
              <a:latin typeface="Arial" charset="0"/>
              <a:ea typeface="ＭＳ Ｐゴシック" charset="-128"/>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004E1427-4A6E-DD4E-87EF-BDE1882511E9}" type="slidenum">
              <a:rPr lang="en-US" smtClean="0">
                <a:solidFill>
                  <a:prstClr val="black">
                    <a:tint val="75000"/>
                  </a:prstClr>
                </a:solidFill>
                <a:latin typeface="Arial" charset="0"/>
                <a:ea typeface="ＭＳ Ｐゴシック" charset="-128"/>
              </a:rPr>
              <a:pPr defTabSz="457200" fontAlgn="base">
                <a:spcBef>
                  <a:spcPct val="0"/>
                </a:spcBef>
                <a:spcAft>
                  <a:spcPct val="0"/>
                </a:spcAft>
              </a:pPr>
              <a:t>‹#›</a:t>
            </a:fld>
            <a:endParaRPr lang="en-US" dirty="0">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1765271690"/>
      </p:ext>
    </p:extLst>
  </p:cSld>
  <p:clrMap bg1="lt1" tx1="dk1" bg2="lt2" tx2="dk2" accent1="accent1" accent2="accent2" accent3="accent3" accent4="accent4" accent5="accent5" accent6="accent6" hlink="hlink" folHlink="folHlink"/>
  <p:sldLayoutIdLst>
    <p:sldLayoutId id="2147483667"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r>
              <a:rPr lang="en-US">
                <a:solidFill>
                  <a:prstClr val="black">
                    <a:tint val="75000"/>
                  </a:prstClr>
                </a:solidFill>
                <a:latin typeface="Arial" charset="0"/>
                <a:ea typeface="ＭＳ Ｐゴシック" charset="-128"/>
              </a:rPr>
              <a:t>First Year Engineering Program              ‹#›</a:t>
            </a:r>
            <a:endParaRPr lang="en-US" dirty="0">
              <a:solidFill>
                <a:prstClr val="black">
                  <a:tint val="75000"/>
                </a:prstClr>
              </a:solidFill>
              <a:latin typeface="Arial" charset="0"/>
              <a:ea typeface="ＭＳ Ｐゴシック" charset="-128"/>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004E1427-4A6E-DD4E-87EF-BDE1882511E9}" type="slidenum">
              <a:rPr lang="en-US" smtClean="0">
                <a:solidFill>
                  <a:prstClr val="black">
                    <a:tint val="75000"/>
                  </a:prstClr>
                </a:solidFill>
                <a:latin typeface="Arial" charset="0"/>
                <a:ea typeface="ＭＳ Ｐゴシック" charset="-128"/>
              </a:rPr>
              <a:pPr defTabSz="457200" fontAlgn="base">
                <a:spcBef>
                  <a:spcPct val="0"/>
                </a:spcBef>
                <a:spcAft>
                  <a:spcPct val="0"/>
                </a:spcAft>
              </a:pPr>
              <a:t>‹#›</a:t>
            </a:fld>
            <a:endParaRPr lang="en-US" dirty="0">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315916878"/>
      </p:ext>
    </p:extLst>
  </p:cSld>
  <p:clrMap bg1="lt1" tx1="dk1" bg2="lt2" tx2="dk2" accent1="accent1" accent2="accent2" accent3="accent3" accent4="accent4" accent5="accent5" accent6="accent6" hlink="hlink" folHlink="folHlink"/>
  <p:sldLayoutIdLst>
    <p:sldLayoutId id="2147483669"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573" y="876901"/>
            <a:ext cx="11154779" cy="8340745"/>
          </a:xfrm>
          <a:prstGeom prst="rect">
            <a:avLst/>
          </a:prstGeom>
          <a:noFill/>
        </p:spPr>
        <p:txBody>
          <a:bodyPr wrap="square" numCol="3" rtlCol="0">
            <a:spAutoFit/>
          </a:bodyPr>
          <a:lstStyle/>
          <a:p>
            <a:pPr defTabSz="457200" fontAlgn="base">
              <a:spcBef>
                <a:spcPct val="0"/>
              </a:spcBef>
              <a:spcAft>
                <a:spcPct val="0"/>
              </a:spcAft>
            </a:pPr>
            <a:r>
              <a:rPr lang="en-US" sz="2000" b="1" u="sng" dirty="0">
                <a:solidFill>
                  <a:srgbClr val="1F497D"/>
                </a:solidFill>
                <a:latin typeface="Helvetica" panose="020B0604020202020204" pitchFamily="34" charset="0"/>
                <a:ea typeface="Verdana" panose="020B0604030504040204" pitchFamily="34" charset="0"/>
                <a:cs typeface="Helvetica" panose="020B0604020202020204" pitchFamily="34" charset="0"/>
              </a:rPr>
              <a:t>Introduction to MATLAB</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What is MATLAB?</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How is it used?</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Basic commands</a:t>
            </a:r>
          </a:p>
          <a:p>
            <a:r>
              <a:rPr lang="en-US" sz="2000" b="1" u="sng" dirty="0">
                <a:solidFill>
                  <a:schemeClr val="tx2"/>
                </a:solidFill>
                <a:latin typeface="Helvetica" panose="020B0604020202020204" pitchFamily="34" charset="0"/>
                <a:ea typeface="Verdana" panose="020B0604030504040204" pitchFamily="34" charset="0"/>
                <a:cs typeface="Helvetica" panose="020B0604020202020204" pitchFamily="34" charset="0"/>
              </a:rPr>
              <a:t>Variables</a:t>
            </a:r>
          </a:p>
          <a:p>
            <a:pPr marL="166688" indent="-166688">
              <a:buFont typeface="Arial" panose="020B0604020202020204" pitchFamily="34" charset="0"/>
              <a:buChar char="•"/>
            </a:pPr>
            <a:r>
              <a:rPr lang="en-US" sz="2000" b="1" dirty="0">
                <a:solidFill>
                  <a:schemeClr val="tx2"/>
                </a:solidFill>
                <a:latin typeface="Helvetica" panose="020B0604020202020204" pitchFamily="34" charset="0"/>
                <a:ea typeface="Verdana" panose="020B0604030504040204" pitchFamily="34" charset="0"/>
                <a:cs typeface="Helvetica" panose="020B0604020202020204" pitchFamily="34" charset="0"/>
              </a:rPr>
              <a:t>What are variables?</a:t>
            </a:r>
          </a:p>
          <a:p>
            <a:pPr marL="166688" indent="-166688">
              <a:buFont typeface="Arial" panose="020B0604020202020204" pitchFamily="34" charset="0"/>
              <a:buChar char="•"/>
            </a:pPr>
            <a:r>
              <a:rPr lang="en-US" sz="2000" b="1" dirty="0">
                <a:solidFill>
                  <a:schemeClr val="tx2"/>
                </a:solidFill>
                <a:latin typeface="Helvetica" panose="020B0604020202020204" pitchFamily="34" charset="0"/>
                <a:ea typeface="Verdana" panose="020B0604030504040204" pitchFamily="34" charset="0"/>
                <a:cs typeface="Helvetica" panose="020B0604020202020204" pitchFamily="34" charset="0"/>
              </a:rPr>
              <a:t>How are they used in MATLAB</a:t>
            </a:r>
          </a:p>
          <a:p>
            <a:pPr defTabSz="457200" fontAlgn="base">
              <a:spcBef>
                <a:spcPct val="0"/>
              </a:spcBef>
              <a:spcAft>
                <a:spcPct val="0"/>
              </a:spcAft>
            </a:pPr>
            <a:r>
              <a:rPr lang="en-US" sz="2000" b="1" u="sng" dirty="0">
                <a:solidFill>
                  <a:srgbClr val="1F497D"/>
                </a:solidFill>
                <a:latin typeface="Helvetica" panose="020B0604020202020204" pitchFamily="34" charset="0"/>
                <a:ea typeface="Verdana" panose="020B0604030504040204" pitchFamily="34" charset="0"/>
                <a:cs typeface="Helvetica" panose="020B0604020202020204" pitchFamily="34" charset="0"/>
              </a:rPr>
              <a:t>Scripts</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What are script files?</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How do we create them?</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How do we run them?</a:t>
            </a: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r>
              <a:rPr lang="en-US" sz="2000" b="1" u="sng" dirty="0">
                <a:solidFill>
                  <a:srgbClr val="1F497D"/>
                </a:solidFill>
                <a:latin typeface="Helvetica" panose="020B0604020202020204" pitchFamily="34" charset="0"/>
                <a:ea typeface="Verdana" panose="020B0604030504040204" pitchFamily="34" charset="0"/>
                <a:cs typeface="Helvetica" panose="020B0604020202020204" pitchFamily="34" charset="0"/>
              </a:rPr>
              <a:t>Arrays – Part 1</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What are arrays?</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Creating constant arrays</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Using arrays</a:t>
            </a: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b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br>
            <a:endParaRPr lang="en-US" sz="2000" dirty="0">
              <a:solidFill>
                <a:srgbClr val="1F497D"/>
              </a:solidFill>
              <a:latin typeface="Helvetica" panose="020B0604020202020204" pitchFamily="34" charset="0"/>
              <a:ea typeface="Verdana" panose="020B0604030504040204" pitchFamily="34" charset="0"/>
              <a:cs typeface="Helvetica" panose="020B0604020202020204" pitchFamily="34" charset="0"/>
            </a:endParaRPr>
          </a:p>
          <a:p>
            <a:pPr defTabSz="457200" fontAlgn="base">
              <a:spcBef>
                <a:spcPct val="0"/>
              </a:spcBef>
              <a:spcAft>
                <a:spcPct val="0"/>
              </a:spcAft>
            </a:pPr>
            <a:r>
              <a:rPr lang="en-US" sz="2000" b="1" u="sng" dirty="0">
                <a:solidFill>
                  <a:srgbClr val="1F497D"/>
                </a:solidFill>
                <a:latin typeface="Helvetica" panose="020B0604020202020204" pitchFamily="34" charset="0"/>
                <a:ea typeface="Verdana" panose="020B0604030504040204" pitchFamily="34" charset="0"/>
                <a:cs typeface="Helvetica" panose="020B0604020202020204" pitchFamily="34" charset="0"/>
              </a:rPr>
              <a:t>Arrays – Part 2</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Array variables</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Special arrays</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Special array functions</a:t>
            </a:r>
            <a:endParaRPr lang="en-US" sz="2000" dirty="0">
              <a:solidFill>
                <a:srgbClr val="1F497D"/>
              </a:solidFill>
              <a:latin typeface="Helvetica" panose="020B0604020202020204" pitchFamily="34" charset="0"/>
              <a:ea typeface="Verdana" panose="020B0604030504040204" pitchFamily="34" charset="0"/>
              <a:cs typeface="Helvetica" panose="020B0604020202020204" pitchFamily="34" charset="0"/>
            </a:endParaRPr>
          </a:p>
          <a:p>
            <a:pPr defTabSz="457200" fontAlgn="base">
              <a:spcBef>
                <a:spcPct val="0"/>
              </a:spcBef>
              <a:spcAft>
                <a:spcPct val="0"/>
              </a:spcAft>
            </a:pPr>
            <a:r>
              <a:rPr lang="en-US" sz="2000" b="1" u="sng" dirty="0">
                <a:solidFill>
                  <a:srgbClr val="1F497D"/>
                </a:solidFill>
                <a:latin typeface="Helvetica" panose="020B0604020202020204" pitchFamily="34" charset="0"/>
                <a:ea typeface="Verdana" panose="020B0604030504040204" pitchFamily="34" charset="0"/>
                <a:cs typeface="Helvetica" panose="020B0604020202020204" pitchFamily="34" charset="0"/>
              </a:rPr>
              <a:t>Arrays – Part 3</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Working with single elements</a:t>
            </a:r>
          </a:p>
          <a:p>
            <a:pPr marL="166688" indent="-166688" defTabSz="457200" fontAlgn="base">
              <a:spcBef>
                <a:spcPct val="0"/>
              </a:spcBef>
              <a:spcAft>
                <a:spcPct val="0"/>
              </a:spcAft>
              <a:buFont typeface="Arial" panose="020B0604020202020204" pitchFamily="34" charset="0"/>
              <a:buChar char="•"/>
            </a:pPr>
            <a:r>
              <a:rPr lang="en-US" sz="2000" b="1" dirty="0">
                <a:solidFill>
                  <a:srgbClr val="1F497D"/>
                </a:solidFill>
                <a:latin typeface="Helvetica" panose="020B0604020202020204" pitchFamily="34" charset="0"/>
                <a:ea typeface="Verdana" panose="020B0604030504040204" pitchFamily="34" charset="0"/>
                <a:cs typeface="Helvetica" panose="020B0604020202020204" pitchFamily="34" charset="0"/>
              </a:rPr>
              <a:t>Working with multiple elements</a:t>
            </a:r>
          </a:p>
          <a:p>
            <a:pPr defTabSz="457200" fontAlgn="base">
              <a:spcAft>
                <a:spcPct val="0"/>
              </a:spcAft>
            </a:pPr>
            <a:endParaRPr lang="en-US" sz="2000" dirty="0">
              <a:solidFill>
                <a:srgbClr val="1F497D"/>
              </a:solidFill>
              <a:latin typeface="Helvetica" panose="020B0604020202020204" pitchFamily="34" charset="0"/>
              <a:ea typeface="Verdana" panose="020B0604030504040204" pitchFamily="34" charset="0"/>
              <a:cs typeface="Helvetica" panose="020B0604020202020204" pitchFamily="34" charset="0"/>
            </a:endParaRPr>
          </a:p>
          <a:p>
            <a:pPr defTabSz="457200" fontAlgn="base">
              <a:spcAft>
                <a:spcPct val="0"/>
              </a:spcAft>
            </a:pPr>
            <a:r>
              <a:rPr lang="en-US" sz="2000" dirty="0">
                <a:solidFill>
                  <a:srgbClr val="1F497D"/>
                </a:solidFill>
                <a:latin typeface="Helvetica" panose="020B0604020202020204" pitchFamily="34" charset="0"/>
                <a:ea typeface="Verdana" panose="020B0604030504040204" pitchFamily="34" charset="0"/>
                <a:cs typeface="Helvetica" panose="020B0604020202020204" pitchFamily="34" charset="0"/>
              </a:rPr>
              <a:t>by</a:t>
            </a:r>
          </a:p>
          <a:p>
            <a:pPr defTabSz="457200" fontAlgn="base">
              <a:spcBef>
                <a:spcPct val="0"/>
              </a:spcBef>
              <a:spcAft>
                <a:spcPct val="0"/>
              </a:spcAft>
            </a:pPr>
            <a:r>
              <a:rPr lang="en-US" sz="2000" dirty="0">
                <a:solidFill>
                  <a:srgbClr val="1F497D"/>
                </a:solidFill>
                <a:latin typeface="Helvetica" panose="020B0604020202020204" pitchFamily="34" charset="0"/>
                <a:ea typeface="Verdana" panose="020B0604030504040204" pitchFamily="34" charset="0"/>
                <a:cs typeface="Helvetica" panose="020B0604020202020204" pitchFamily="34" charset="0"/>
              </a:rPr>
              <a:t>First Year Engineering Learning Center</a:t>
            </a:r>
          </a:p>
          <a:p>
            <a:pPr defTabSz="457200" fontAlgn="base">
              <a:spcBef>
                <a:spcPct val="0"/>
              </a:spcBef>
              <a:spcAft>
                <a:spcPct val="0"/>
              </a:spcAft>
            </a:pPr>
            <a:endParaRPr lang="en-US" sz="2000" dirty="0">
              <a:solidFill>
                <a:srgbClr val="1F497D"/>
              </a:solidFill>
              <a:latin typeface="Helvetica" panose="020B0604020202020204" pitchFamily="34" charset="0"/>
              <a:ea typeface="Verdana" panose="020B0604030504040204" pitchFamily="34" charset="0"/>
              <a:cs typeface="Helvetica" panose="020B0604020202020204" pitchFamily="34" charset="0"/>
            </a:endParaRPr>
          </a:p>
          <a:p>
            <a:pPr defTabSz="457200" fontAlgn="base">
              <a:spcBef>
                <a:spcPct val="0"/>
              </a:spcBef>
              <a:spcAft>
                <a:spcPct val="0"/>
              </a:spcAft>
            </a:pPr>
            <a:r>
              <a:rPr lang="en-US" sz="2000" dirty="0">
                <a:solidFill>
                  <a:srgbClr val="1F497D"/>
                </a:solidFill>
                <a:latin typeface="Helvetica" panose="020B0604020202020204" pitchFamily="34" charset="0"/>
                <a:ea typeface="Verdana" panose="020B0604030504040204" pitchFamily="34" charset="0"/>
                <a:cs typeface="Helvetica" panose="020B0604020202020204" pitchFamily="34" charset="0"/>
              </a:rPr>
              <a:t>368 Snell Engineering Building</a:t>
            </a:r>
          </a:p>
          <a:p>
            <a:pPr defTabSz="457200" fontAlgn="base">
              <a:spcBef>
                <a:spcPct val="0"/>
              </a:spcBef>
              <a:spcAft>
                <a:spcPct val="0"/>
              </a:spcAft>
            </a:pPr>
            <a:r>
              <a:rPr lang="en-US" sz="2000" dirty="0">
                <a:solidFill>
                  <a:srgbClr val="1F497D"/>
                </a:solidFill>
                <a:latin typeface="Helvetica" panose="020B0604020202020204" pitchFamily="34" charset="0"/>
                <a:ea typeface="Verdana" panose="020B0604030504040204" pitchFamily="34" charset="0"/>
                <a:cs typeface="Helvetica" panose="020B0604020202020204" pitchFamily="34" charset="0"/>
              </a:rPr>
              <a:t>College of Engineering</a:t>
            </a:r>
          </a:p>
          <a:p>
            <a:pPr defTabSz="457200" fontAlgn="base">
              <a:spcBef>
                <a:spcPct val="0"/>
              </a:spcBef>
              <a:spcAft>
                <a:spcPct val="0"/>
              </a:spcAft>
            </a:pPr>
            <a:r>
              <a:rPr lang="en-US" sz="2000" dirty="0">
                <a:solidFill>
                  <a:srgbClr val="1F497D"/>
                </a:solidFill>
                <a:latin typeface="Helvetica" panose="020B0604020202020204" pitchFamily="34" charset="0"/>
                <a:ea typeface="Verdana" panose="020B0604030504040204" pitchFamily="34" charset="0"/>
                <a:cs typeface="Helvetica" panose="020B0604020202020204" pitchFamily="34" charset="0"/>
              </a:rPr>
              <a:t>Northeastern University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813" y="1134480"/>
            <a:ext cx="3249168" cy="1981200"/>
          </a:xfrm>
          <a:prstGeom prst="rect">
            <a:avLst/>
          </a:prstGeom>
        </p:spPr>
      </p:pic>
    </p:spTree>
    <p:extLst>
      <p:ext uri="{BB962C8B-B14F-4D97-AF65-F5344CB8AC3E}">
        <p14:creationId xmlns:p14="http://schemas.microsoft.com/office/powerpoint/2010/main" val="51535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Getting Help:</a:t>
            </a:r>
          </a:p>
        </p:txBody>
      </p:sp>
      <p:sp>
        <p:nvSpPr>
          <p:cNvPr id="6" name="TextBox 5"/>
          <p:cNvSpPr txBox="1"/>
          <p:nvPr/>
        </p:nvSpPr>
        <p:spPr>
          <a:xfrm>
            <a:off x="1981200" y="2754868"/>
            <a:ext cx="8305800" cy="369332"/>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doc sin</a:t>
            </a:r>
          </a:p>
        </p:txBody>
      </p:sp>
      <p:sp>
        <p:nvSpPr>
          <p:cNvPr id="11" name="Content Placeholder 1"/>
          <p:cNvSpPr>
            <a:spLocks noGrp="1"/>
          </p:cNvSpPr>
          <p:nvPr>
            <p:ph idx="1"/>
          </p:nvPr>
        </p:nvSpPr>
        <p:spPr>
          <a:xfrm>
            <a:off x="1905000" y="1828801"/>
            <a:ext cx="8305800" cy="3934953"/>
          </a:xfrm>
        </p:spPr>
        <p:txBody>
          <a:bodyPr/>
          <a:lstStyle/>
          <a:p>
            <a:pPr>
              <a:buClr>
                <a:schemeClr val="tx2"/>
              </a:buClr>
              <a:buFont typeface="Calibri" panose="020F0502020204030204" pitchFamily="34" charset="0"/>
              <a:buChar char="•"/>
            </a:pPr>
            <a:r>
              <a:rPr lang="en-US" sz="2400" dirty="0">
                <a:solidFill>
                  <a:schemeClr val="tx2"/>
                </a:solidFill>
                <a:latin typeface="+mj-lt"/>
                <a:cs typeface="Arial" panose="020B0604020202020204" pitchFamily="34" charset="0"/>
              </a:rPr>
              <a:t>MATLAB’s built-in help is very extensive</a:t>
            </a:r>
          </a:p>
          <a:p>
            <a:pPr>
              <a:buClr>
                <a:schemeClr val="tx2"/>
              </a:buClr>
              <a:buSzPct val="120000"/>
              <a:buFont typeface="Calibri" panose="020F0502020204030204" pitchFamily="34" charset="0"/>
              <a:buChar char="•"/>
            </a:pPr>
            <a:r>
              <a:rPr lang="en-US" sz="2000" b="1" dirty="0">
                <a:solidFill>
                  <a:schemeClr val="tx1"/>
                </a:solidFill>
                <a:latin typeface="Courier"/>
              </a:rPr>
              <a:t>doc</a:t>
            </a:r>
            <a:r>
              <a:rPr lang="en-US" sz="2000" dirty="0"/>
              <a:t> </a:t>
            </a:r>
            <a:r>
              <a:rPr lang="en-US" sz="2400" dirty="0"/>
              <a:t>brings up a very useful help file for any command</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72001" y="2994581"/>
            <a:ext cx="5524107" cy="333394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08993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itle 8"/>
          <p:cNvSpPr>
            <a:spLocks noGrp="1"/>
          </p:cNvSpPr>
          <p:nvPr>
            <p:ph type="title"/>
          </p:nvPr>
        </p:nvSpPr>
        <p:spPr/>
        <p:txBody>
          <a:bodyPr/>
          <a:lstStyle/>
          <a:p>
            <a:r>
              <a:rPr lang="en-US" dirty="0"/>
              <a:t>(Scalar) Variables:</a:t>
            </a:r>
          </a:p>
        </p:txBody>
      </p:sp>
      <p:sp>
        <p:nvSpPr>
          <p:cNvPr id="6" name="TextBox 5"/>
          <p:cNvSpPr txBox="1"/>
          <p:nvPr/>
        </p:nvSpPr>
        <p:spPr>
          <a:xfrm>
            <a:off x="1981200" y="2009773"/>
            <a:ext cx="8305800" cy="3970318"/>
          </a:xfrm>
          <a:prstGeom prst="rect">
            <a:avLst/>
          </a:prstGeom>
          <a:solidFill>
            <a:schemeClr val="bg1">
              <a:lumMod val="95000"/>
            </a:schemeClr>
          </a:solidFill>
          <a:ln>
            <a:solidFill>
              <a:schemeClr val="tx1"/>
            </a:solidFill>
          </a:ln>
        </p:spPr>
        <p:txBody>
          <a:bodyPr wrap="square" rtlCol="0">
            <a:spAutoFit/>
          </a:bodyPr>
          <a:lstStyle/>
          <a:p>
            <a:r>
              <a:rPr lang="en-US" b="1" dirty="0">
                <a:latin typeface="Courier" pitchFamily="49" charset="0"/>
              </a:rPr>
              <a:t>&gt;&gt; x=-3</a:t>
            </a:r>
          </a:p>
          <a:p>
            <a:r>
              <a:rPr lang="en-US" dirty="0">
                <a:latin typeface="Courier" pitchFamily="49" charset="0"/>
              </a:rPr>
              <a:t>	 x = -3</a:t>
            </a:r>
          </a:p>
          <a:p>
            <a:r>
              <a:rPr lang="en-US" b="1" dirty="0">
                <a:latin typeface="Courier" pitchFamily="49" charset="0"/>
              </a:rPr>
              <a:t>&gt;&gt; 2*x+1</a:t>
            </a:r>
          </a:p>
          <a:p>
            <a:r>
              <a:rPr lang="en-US" dirty="0">
                <a:latin typeface="Courier" pitchFamily="49" charset="0"/>
              </a:rPr>
              <a:t>	 </a:t>
            </a:r>
            <a:r>
              <a:rPr lang="en-US" dirty="0" err="1">
                <a:latin typeface="Courier" pitchFamily="49" charset="0"/>
              </a:rPr>
              <a:t>ans</a:t>
            </a:r>
            <a:r>
              <a:rPr lang="en-US" dirty="0">
                <a:latin typeface="Courier" pitchFamily="49" charset="0"/>
              </a:rPr>
              <a:t> </a:t>
            </a:r>
            <a:r>
              <a:rPr lang="en-US">
                <a:latin typeface="Courier" pitchFamily="49" charset="0"/>
              </a:rPr>
              <a:t>= -5</a:t>
            </a:r>
            <a:endParaRPr lang="en-US" dirty="0">
              <a:latin typeface="Courier" pitchFamily="49" charset="0"/>
            </a:endParaRPr>
          </a:p>
          <a:p>
            <a:r>
              <a:rPr lang="en-US" b="1" dirty="0">
                <a:latin typeface="Courier" pitchFamily="49" charset="0"/>
              </a:rPr>
              <a:t>&gt;&gt; x=1.1</a:t>
            </a:r>
          </a:p>
          <a:p>
            <a:r>
              <a:rPr lang="en-US" dirty="0">
                <a:latin typeface="Courier" pitchFamily="49" charset="0"/>
              </a:rPr>
              <a:t>	 x = 1.1</a:t>
            </a:r>
          </a:p>
          <a:p>
            <a:r>
              <a:rPr lang="en-US" b="1" dirty="0">
                <a:latin typeface="Courier" pitchFamily="49" charset="0"/>
              </a:rPr>
              <a:t>&gt;&gt; 2*x+1</a:t>
            </a:r>
          </a:p>
          <a:p>
            <a:r>
              <a:rPr lang="en-US" dirty="0">
                <a:latin typeface="Courier" pitchFamily="49" charset="0"/>
              </a:rPr>
              <a:t>	 </a:t>
            </a:r>
            <a:r>
              <a:rPr lang="en-US" dirty="0" err="1">
                <a:latin typeface="Courier" pitchFamily="49" charset="0"/>
              </a:rPr>
              <a:t>ans</a:t>
            </a:r>
            <a:r>
              <a:rPr lang="en-US" dirty="0">
                <a:latin typeface="Courier" pitchFamily="49" charset="0"/>
              </a:rPr>
              <a:t> = 3.2</a:t>
            </a:r>
          </a:p>
          <a:p>
            <a:r>
              <a:rPr lang="en-US" b="1" dirty="0">
                <a:latin typeface="Courier" pitchFamily="49" charset="0"/>
              </a:rPr>
              <a:t>&gt;&gt; y=x+0.9</a:t>
            </a:r>
          </a:p>
          <a:p>
            <a:r>
              <a:rPr lang="en-US" dirty="0">
                <a:latin typeface="Courier" pitchFamily="49" charset="0"/>
              </a:rPr>
              <a:t>	 y = 2</a:t>
            </a:r>
          </a:p>
          <a:p>
            <a:r>
              <a:rPr lang="en-US" b="1" dirty="0">
                <a:latin typeface="Courier" pitchFamily="49" charset="0"/>
              </a:rPr>
              <a:t>&gt;&gt; y^2</a:t>
            </a:r>
          </a:p>
          <a:p>
            <a:r>
              <a:rPr lang="en-US" dirty="0">
                <a:latin typeface="Courier" pitchFamily="49" charset="0"/>
              </a:rPr>
              <a:t>	 </a:t>
            </a:r>
            <a:r>
              <a:rPr lang="en-US" dirty="0" err="1">
                <a:latin typeface="Courier" pitchFamily="49" charset="0"/>
              </a:rPr>
              <a:t>ans</a:t>
            </a:r>
            <a:r>
              <a:rPr lang="en-US" dirty="0">
                <a:latin typeface="Courier" pitchFamily="49" charset="0"/>
              </a:rPr>
              <a:t> = 4</a:t>
            </a:r>
          </a:p>
          <a:p>
            <a:r>
              <a:rPr lang="en-US" b="1" dirty="0">
                <a:latin typeface="Courier" pitchFamily="49" charset="0"/>
              </a:rPr>
              <a:t>&gt;&gt; y=y+1</a:t>
            </a:r>
          </a:p>
          <a:p>
            <a:r>
              <a:rPr lang="en-US" dirty="0">
                <a:latin typeface="Courier" pitchFamily="49" charset="0"/>
              </a:rPr>
              <a:t>	 y = 3</a:t>
            </a:r>
          </a:p>
        </p:txBody>
      </p:sp>
      <p:sp>
        <p:nvSpPr>
          <p:cNvPr id="8" name="TextBox 7"/>
          <p:cNvSpPr txBox="1"/>
          <p:nvPr/>
        </p:nvSpPr>
        <p:spPr>
          <a:xfrm>
            <a:off x="4114801" y="2077062"/>
            <a:ext cx="2304990"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1600" b="1" dirty="0">
                <a:latin typeface="Courier" pitchFamily="49" charset="0"/>
              </a:rPr>
              <a:t>=</a:t>
            </a:r>
            <a:r>
              <a:rPr lang="en-US" sz="1600" dirty="0">
                <a:latin typeface="Courier" pitchFamily="49" charset="0"/>
              </a:rPr>
              <a:t> </a:t>
            </a:r>
            <a:r>
              <a:rPr lang="en-US" dirty="0">
                <a:solidFill>
                  <a:srgbClr val="C00000"/>
                </a:solidFill>
              </a:rPr>
              <a:t>to set the value of </a:t>
            </a:r>
            <a:r>
              <a:rPr lang="en-US" sz="1600" b="1" dirty="0">
                <a:latin typeface="Courier"/>
              </a:rPr>
              <a:t>x</a:t>
            </a:r>
            <a:endParaRPr lang="en-US" sz="1600" b="1" dirty="0">
              <a:solidFill>
                <a:srgbClr val="C00000"/>
              </a:solidFill>
            </a:endParaRPr>
          </a:p>
        </p:txBody>
      </p:sp>
      <p:cxnSp>
        <p:nvCxnSpPr>
          <p:cNvPr id="10" name="Curved Connector 9"/>
          <p:cNvCxnSpPr>
            <a:stCxn id="8" idx="1"/>
          </p:cNvCxnSpPr>
          <p:nvPr/>
        </p:nvCxnSpPr>
        <p:spPr>
          <a:xfrm rot="10800000">
            <a:off x="3117134" y="2139889"/>
            <a:ext cx="997669" cy="121841"/>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4375" y="2674071"/>
            <a:ext cx="4440026"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solidFill>
                  <a:srgbClr val="C00000"/>
                </a:solidFill>
              </a:rPr>
              <a:t>once a value is set for </a:t>
            </a:r>
            <a:r>
              <a:rPr lang="en-US" sz="1600" b="1" dirty="0">
                <a:latin typeface="Courier"/>
              </a:rPr>
              <a:t>x</a:t>
            </a:r>
            <a:r>
              <a:rPr lang="en-US" dirty="0">
                <a:solidFill>
                  <a:srgbClr val="C00000"/>
                </a:solidFill>
              </a:rPr>
              <a:t>, MATLAB replaces every instance of </a:t>
            </a:r>
            <a:r>
              <a:rPr lang="en-US" sz="1600" b="1" dirty="0">
                <a:latin typeface="Courier"/>
              </a:rPr>
              <a:t>x</a:t>
            </a:r>
            <a:r>
              <a:rPr lang="en-US" dirty="0">
                <a:solidFill>
                  <a:srgbClr val="C00000"/>
                </a:solidFill>
              </a:rPr>
              <a:t> with its value</a:t>
            </a:r>
          </a:p>
        </p:txBody>
      </p:sp>
      <p:cxnSp>
        <p:nvCxnSpPr>
          <p:cNvPr id="12" name="Curved Connector 11"/>
          <p:cNvCxnSpPr>
            <a:stCxn id="11" idx="1"/>
          </p:cNvCxnSpPr>
          <p:nvPr/>
        </p:nvCxnSpPr>
        <p:spPr>
          <a:xfrm rot="10800000">
            <a:off x="3239692" y="2705497"/>
            <a:ext cx="854685" cy="291741"/>
          </a:xfrm>
          <a:prstGeom prst="curvedConnector3">
            <a:avLst>
              <a:gd name="adj1" fmla="val 26838"/>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94375" y="3429000"/>
            <a:ext cx="337322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solidFill>
                  <a:srgbClr val="C00000"/>
                </a:solidFill>
              </a:rPr>
              <a:t>using</a:t>
            </a:r>
            <a:r>
              <a:rPr lang="en-US" dirty="0">
                <a:latin typeface="Arial" panose="020B0604020202020204" pitchFamily="34" charset="0"/>
                <a:cs typeface="Arial" panose="020B0604020202020204" pitchFamily="34" charset="0"/>
              </a:rPr>
              <a:t> </a:t>
            </a:r>
            <a:r>
              <a:rPr lang="en-US" sz="1600" b="1" dirty="0">
                <a:latin typeface="Courier" pitchFamily="49" charset="0"/>
              </a:rPr>
              <a:t>=</a:t>
            </a:r>
            <a:r>
              <a:rPr lang="en-US" dirty="0">
                <a:solidFill>
                  <a:srgbClr val="C00000"/>
                </a:solidFill>
              </a:rPr>
              <a:t> again sets a new value</a:t>
            </a:r>
          </a:p>
        </p:txBody>
      </p:sp>
      <p:cxnSp>
        <p:nvCxnSpPr>
          <p:cNvPr id="14" name="Curved Connector 13"/>
          <p:cNvCxnSpPr>
            <a:stCxn id="13" idx="1"/>
          </p:cNvCxnSpPr>
          <p:nvPr/>
        </p:nvCxnSpPr>
        <p:spPr>
          <a:xfrm rot="10800000">
            <a:off x="3249105" y="3242823"/>
            <a:ext cx="845270" cy="370845"/>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38601" y="5410201"/>
            <a:ext cx="449580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solidFill>
                  <a:srgbClr val="C00000"/>
                </a:solidFill>
              </a:rPr>
              <a:t>The right-hand-side of the equals sign is evaluated first, so this is valid!</a:t>
            </a:r>
          </a:p>
        </p:txBody>
      </p:sp>
      <p:cxnSp>
        <p:nvCxnSpPr>
          <p:cNvPr id="16" name="Curved Connector 15"/>
          <p:cNvCxnSpPr>
            <a:stCxn id="15" idx="1"/>
          </p:cNvCxnSpPr>
          <p:nvPr/>
        </p:nvCxnSpPr>
        <p:spPr>
          <a:xfrm rot="10800000">
            <a:off x="3220825" y="5439266"/>
            <a:ext cx="817776" cy="294100"/>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517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itle 8"/>
          <p:cNvSpPr>
            <a:spLocks noGrp="1"/>
          </p:cNvSpPr>
          <p:nvPr>
            <p:ph type="title"/>
          </p:nvPr>
        </p:nvSpPr>
        <p:spPr/>
        <p:txBody>
          <a:bodyPr/>
          <a:lstStyle/>
          <a:p>
            <a:r>
              <a:rPr lang="en-US" dirty="0"/>
              <a:t>(Scalar) Variables:</a:t>
            </a:r>
          </a:p>
        </p:txBody>
      </p:sp>
      <p:sp>
        <p:nvSpPr>
          <p:cNvPr id="6" name="TextBox 5"/>
          <p:cNvSpPr txBox="1"/>
          <p:nvPr/>
        </p:nvSpPr>
        <p:spPr>
          <a:xfrm>
            <a:off x="1981200" y="2009774"/>
            <a:ext cx="8305800" cy="3693319"/>
          </a:xfrm>
          <a:prstGeom prst="rect">
            <a:avLst/>
          </a:prstGeom>
          <a:solidFill>
            <a:schemeClr val="bg1">
              <a:lumMod val="95000"/>
            </a:schemeClr>
          </a:solidFill>
          <a:ln>
            <a:solidFill>
              <a:schemeClr val="tx1"/>
            </a:solidFill>
          </a:ln>
        </p:spPr>
        <p:txBody>
          <a:bodyPr wrap="square" rtlCol="0">
            <a:spAutoFit/>
          </a:bodyPr>
          <a:lstStyle/>
          <a:p>
            <a:r>
              <a:rPr lang="en-US" b="1" dirty="0">
                <a:latin typeface="Courier" pitchFamily="49" charset="0"/>
              </a:rPr>
              <a:t>&gt;&gt; x</a:t>
            </a:r>
          </a:p>
          <a:p>
            <a:r>
              <a:rPr lang="en-US" dirty="0">
                <a:latin typeface="Courier" pitchFamily="49" charset="0"/>
              </a:rPr>
              <a:t>	 </a:t>
            </a:r>
            <a:r>
              <a:rPr lang="en-US" dirty="0" err="1">
                <a:latin typeface="Courier" pitchFamily="49" charset="0"/>
              </a:rPr>
              <a:t>ans</a:t>
            </a:r>
            <a:r>
              <a:rPr lang="en-US" dirty="0">
                <a:latin typeface="Courier" pitchFamily="49" charset="0"/>
              </a:rPr>
              <a:t> = 1.1</a:t>
            </a:r>
          </a:p>
          <a:p>
            <a:r>
              <a:rPr lang="en-US" b="1" dirty="0">
                <a:latin typeface="Courier" pitchFamily="49" charset="0"/>
              </a:rPr>
              <a:t>&gt;&gt; y</a:t>
            </a:r>
          </a:p>
          <a:p>
            <a:r>
              <a:rPr lang="en-US" dirty="0">
                <a:latin typeface="Courier" pitchFamily="49" charset="0"/>
              </a:rPr>
              <a:t>	 </a:t>
            </a:r>
            <a:r>
              <a:rPr lang="en-US" dirty="0" err="1">
                <a:latin typeface="Courier" pitchFamily="49" charset="0"/>
              </a:rPr>
              <a:t>ans</a:t>
            </a:r>
            <a:r>
              <a:rPr lang="en-US" dirty="0">
                <a:latin typeface="Courier" pitchFamily="49" charset="0"/>
              </a:rPr>
              <a:t> = 3</a:t>
            </a:r>
          </a:p>
          <a:p>
            <a:r>
              <a:rPr lang="en-US" b="1" dirty="0">
                <a:latin typeface="Courier" pitchFamily="49" charset="0"/>
              </a:rPr>
              <a:t>&gt;&gt; x+2*y</a:t>
            </a:r>
          </a:p>
          <a:p>
            <a:r>
              <a:rPr lang="en-US" dirty="0">
                <a:latin typeface="Courier" pitchFamily="49" charset="0"/>
              </a:rPr>
              <a:t>	 </a:t>
            </a:r>
            <a:r>
              <a:rPr lang="en-US" dirty="0" err="1">
                <a:latin typeface="Courier" pitchFamily="49" charset="0"/>
              </a:rPr>
              <a:t>ans</a:t>
            </a:r>
            <a:r>
              <a:rPr lang="en-US" dirty="0">
                <a:latin typeface="Courier" pitchFamily="49" charset="0"/>
              </a:rPr>
              <a:t> = 7.1</a:t>
            </a:r>
          </a:p>
          <a:p>
            <a:r>
              <a:rPr lang="en-US" b="1" dirty="0">
                <a:latin typeface="Courier" pitchFamily="49" charset="0"/>
              </a:rPr>
              <a:t>&gt;&gt; clear y</a:t>
            </a:r>
          </a:p>
          <a:p>
            <a:r>
              <a:rPr lang="en-US" b="1" dirty="0">
                <a:latin typeface="Courier" pitchFamily="49" charset="0"/>
              </a:rPr>
              <a:t>&gt;&gt; x</a:t>
            </a:r>
          </a:p>
          <a:p>
            <a:r>
              <a:rPr lang="en-US" dirty="0">
                <a:latin typeface="Courier" pitchFamily="49" charset="0"/>
              </a:rPr>
              <a:t>	 </a:t>
            </a:r>
            <a:r>
              <a:rPr lang="en-US" dirty="0" err="1">
                <a:latin typeface="Courier" pitchFamily="49" charset="0"/>
              </a:rPr>
              <a:t>ans</a:t>
            </a:r>
            <a:r>
              <a:rPr lang="en-US" dirty="0">
                <a:latin typeface="Courier" pitchFamily="49" charset="0"/>
              </a:rPr>
              <a:t> = 1.1</a:t>
            </a:r>
          </a:p>
          <a:p>
            <a:r>
              <a:rPr lang="en-US" b="1" dirty="0">
                <a:latin typeface="Courier" pitchFamily="49" charset="0"/>
              </a:rPr>
              <a:t>&gt;&gt; y</a:t>
            </a:r>
          </a:p>
          <a:p>
            <a:r>
              <a:rPr lang="en-US" dirty="0">
                <a:latin typeface="Courier" pitchFamily="49" charset="0"/>
              </a:rPr>
              <a:t>	 </a:t>
            </a:r>
            <a:r>
              <a:rPr lang="en-US" dirty="0">
                <a:solidFill>
                  <a:srgbClr val="FF0000"/>
                </a:solidFill>
                <a:latin typeface="Courier" pitchFamily="49" charset="0"/>
              </a:rPr>
              <a:t>undefined function or variable ‘y’</a:t>
            </a:r>
            <a:endParaRPr lang="en-US" dirty="0">
              <a:latin typeface="Courier" pitchFamily="49" charset="0"/>
            </a:endParaRPr>
          </a:p>
          <a:p>
            <a:r>
              <a:rPr lang="en-US" b="1" dirty="0">
                <a:latin typeface="Courier" pitchFamily="49" charset="0"/>
              </a:rPr>
              <a:t>&gt;&gt; </a:t>
            </a:r>
            <a:r>
              <a:rPr lang="en-US" b="1" dirty="0" err="1">
                <a:latin typeface="Courier" pitchFamily="49" charset="0"/>
              </a:rPr>
              <a:t>x+y</a:t>
            </a:r>
            <a:endParaRPr lang="en-US" b="1" dirty="0">
              <a:latin typeface="Courier" pitchFamily="49" charset="0"/>
            </a:endParaRPr>
          </a:p>
          <a:p>
            <a:r>
              <a:rPr lang="en-US" dirty="0">
                <a:latin typeface="Courier" pitchFamily="49" charset="0"/>
              </a:rPr>
              <a:t>	 </a:t>
            </a:r>
            <a:r>
              <a:rPr lang="en-US" dirty="0">
                <a:solidFill>
                  <a:srgbClr val="FF0000"/>
                </a:solidFill>
                <a:latin typeface="Courier" pitchFamily="49" charset="0"/>
              </a:rPr>
              <a:t>undefined function or variable ‘y’</a:t>
            </a:r>
          </a:p>
        </p:txBody>
      </p:sp>
      <p:sp>
        <p:nvSpPr>
          <p:cNvPr id="8" name="TextBox 7"/>
          <p:cNvSpPr txBox="1"/>
          <p:nvPr/>
        </p:nvSpPr>
        <p:spPr>
          <a:xfrm>
            <a:off x="4724401" y="2667000"/>
            <a:ext cx="4418261"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dirty="0">
                <a:solidFill>
                  <a:srgbClr val="C00000"/>
                </a:solidFill>
              </a:rPr>
              <a:t>the values of </a:t>
            </a:r>
            <a:r>
              <a:rPr lang="en-US" sz="1600" b="1" dirty="0">
                <a:latin typeface="Courier"/>
              </a:rPr>
              <a:t>x</a:t>
            </a:r>
            <a:r>
              <a:rPr lang="en-US" dirty="0">
                <a:solidFill>
                  <a:srgbClr val="C00000"/>
                </a:solidFill>
              </a:rPr>
              <a:t> and </a:t>
            </a:r>
            <a:r>
              <a:rPr lang="en-US" sz="1600" b="1" dirty="0">
                <a:latin typeface="Courier"/>
              </a:rPr>
              <a:t>y</a:t>
            </a:r>
            <a:r>
              <a:rPr lang="en-US" dirty="0">
                <a:solidFill>
                  <a:srgbClr val="C00000"/>
                </a:solidFill>
              </a:rPr>
              <a:t> are set and can be used</a:t>
            </a:r>
          </a:p>
        </p:txBody>
      </p:sp>
      <p:sp>
        <p:nvSpPr>
          <p:cNvPr id="11" name="Right Brace 10"/>
          <p:cNvSpPr/>
          <p:nvPr/>
        </p:nvSpPr>
        <p:spPr>
          <a:xfrm>
            <a:off x="4318263" y="2060893"/>
            <a:ext cx="299439" cy="1596707"/>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7755510" y="4267200"/>
            <a:ext cx="2455290"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solidFill>
                  <a:srgbClr val="C00000"/>
                </a:solidFill>
              </a:rPr>
              <a:t>but if we clear (erase) the value of </a:t>
            </a:r>
            <a:r>
              <a:rPr lang="en-US" sz="1600" b="1" dirty="0">
                <a:latin typeface="Courier"/>
              </a:rPr>
              <a:t>y</a:t>
            </a:r>
            <a:r>
              <a:rPr lang="en-US" dirty="0">
                <a:solidFill>
                  <a:srgbClr val="C00000"/>
                </a:solidFill>
              </a:rPr>
              <a:t>, we cannot use it anymore</a:t>
            </a:r>
          </a:p>
        </p:txBody>
      </p:sp>
      <p:sp>
        <p:nvSpPr>
          <p:cNvPr id="13" name="Right Brace 12"/>
          <p:cNvSpPr/>
          <p:nvPr/>
        </p:nvSpPr>
        <p:spPr>
          <a:xfrm>
            <a:off x="7355657" y="3765975"/>
            <a:ext cx="299439" cy="1796625"/>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1432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Problem*:</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981200" y="1905001"/>
                <a:ext cx="8229600" cy="4221162"/>
              </a:xfrm>
            </p:spPr>
            <p:txBody>
              <a:bodyPr/>
              <a:lstStyle/>
              <a:p>
                <a:r>
                  <a:rPr lang="en-US" dirty="0"/>
                  <a:t>Create four variables named a, b, c, and d.</a:t>
                </a:r>
              </a:p>
              <a:p>
                <a:r>
                  <a:rPr lang="en-US" dirty="0"/>
                  <a:t>Set their values:</a:t>
                </a:r>
              </a:p>
              <a:p>
                <a:pPr marL="798513" lvl="1" indent="-341313">
                  <a:spcBef>
                    <a:spcPts val="0"/>
                  </a:spcBef>
                  <a:buFont typeface="Wingdings" panose="05000000000000000000" pitchFamily="2" charset="2"/>
                  <a:buChar char="Ø"/>
                </a:pPr>
                <a:r>
                  <a:rPr lang="en-US" sz="2400" dirty="0"/>
                  <a:t>a       10</a:t>
                </a:r>
              </a:p>
              <a:p>
                <a:pPr marL="798513" lvl="1" indent="-341313">
                  <a:spcBef>
                    <a:spcPts val="0"/>
                  </a:spcBef>
                  <a:buFont typeface="Wingdings" panose="05000000000000000000" pitchFamily="2" charset="2"/>
                  <a:buChar char="Ø"/>
                </a:pPr>
                <a:r>
                  <a:rPr lang="en-US" sz="2400" dirty="0"/>
                  <a:t>b       -3.2</a:t>
                </a:r>
              </a:p>
              <a:p>
                <a:pPr marL="798513" lvl="1" indent="-341313">
                  <a:spcBef>
                    <a:spcPts val="0"/>
                  </a:spcBef>
                  <a:buFont typeface="Wingdings" panose="05000000000000000000" pitchFamily="2" charset="2"/>
                  <a:buChar char="Ø"/>
                </a:pPr>
                <a:r>
                  <a:rPr lang="en-US" sz="2400" dirty="0"/>
                  <a:t>c        a / (4</a:t>
                </a:r>
                <a:r>
                  <a:rPr lang="en-US" sz="2400" dirty="0">
                    <a:latin typeface="Times New Roman" panose="02020603050405020304" pitchFamily="18" charset="0"/>
                    <a:cs typeface="Times New Roman" panose="02020603050405020304" pitchFamily="18" charset="0"/>
                  </a:rPr>
                  <a:t>∙</a:t>
                </a:r>
                <a:r>
                  <a:rPr lang="en-US" sz="2400" dirty="0"/>
                  <a:t>b)</a:t>
                </a:r>
                <a:r>
                  <a:rPr lang="en-US" sz="2400" baseline="30000" dirty="0"/>
                  <a:t>2</a:t>
                </a:r>
              </a:p>
              <a:p>
                <a:pPr marL="798513" lvl="1" indent="-341313">
                  <a:spcBef>
                    <a:spcPts val="0"/>
                  </a:spcBef>
                  <a:buFont typeface="Wingdings" panose="05000000000000000000" pitchFamily="2" charset="2"/>
                  <a:buChar char="Ø"/>
                </a:pPr>
                <a:r>
                  <a:rPr lang="en-US" sz="2400" dirty="0"/>
                  <a:t>d       (a-b)</a:t>
                </a:r>
                <a:r>
                  <a:rPr lang="en-US" sz="2400" baseline="30000" dirty="0"/>
                  <a:t>c</a:t>
                </a:r>
                <a:endParaRPr lang="en-US" dirty="0"/>
              </a:p>
              <a:p>
                <a:pPr>
                  <a:spcBef>
                    <a:spcPts val="0"/>
                  </a:spcBef>
                </a:pPr>
                <a:r>
                  <a:rPr lang="en-US" dirty="0"/>
                  <a:t>Calculate the value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den>
                            </m:f>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2</m:t>
                            </m:r>
                          </m:den>
                        </m:f>
                      </m:sup>
                    </m:sSup>
                  </m:oMath>
                </a14:m>
                <a:r>
                  <a:rPr lang="en-US"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905001"/>
                <a:ext cx="8229600" cy="4221162"/>
              </a:xfrm>
              <a:blipFill rotWithShape="0">
                <a:blip r:embed="rId2"/>
                <a:stretch>
                  <a:fillRect l="-1704" t="-1879"/>
                </a:stretch>
              </a:blipFill>
            </p:spPr>
            <p:txBody>
              <a:bodyPr/>
              <a:lstStyle/>
              <a:p>
                <a:r>
                  <a:rPr lang="en-US">
                    <a:noFill/>
                  </a:rPr>
                  <a:t> </a:t>
                </a:r>
              </a:p>
            </p:txBody>
          </p:sp>
        </mc:Fallback>
      </mc:AlternateContent>
      <p:sp>
        <p:nvSpPr>
          <p:cNvPr id="6" name="TextBox 5"/>
          <p:cNvSpPr txBox="1"/>
          <p:nvPr/>
        </p:nvSpPr>
        <p:spPr>
          <a:xfrm>
            <a:off x="1981200" y="5694402"/>
            <a:ext cx="8305800" cy="369332"/>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edit </a:t>
            </a:r>
            <a:r>
              <a:rPr lang="en-US" b="1" dirty="0" err="1">
                <a:solidFill>
                  <a:prstClr val="black"/>
                </a:solidFill>
                <a:latin typeface="Courier" pitchFamily="49" charset="0"/>
                <a:ea typeface="ＭＳ Ｐゴシック" charset="-128"/>
              </a:rPr>
              <a:t>vals_problem</a:t>
            </a:r>
            <a:endParaRPr lang="en-US" b="1" dirty="0">
              <a:solidFill>
                <a:prstClr val="black"/>
              </a:solidFill>
              <a:latin typeface="Courier" pitchFamily="49" charset="0"/>
              <a:ea typeface="ＭＳ Ｐゴシック" charset="-128"/>
            </a:endParaRPr>
          </a:p>
        </p:txBody>
      </p:sp>
      <p:sp>
        <p:nvSpPr>
          <p:cNvPr id="8" name="TextBox 7"/>
          <p:cNvSpPr txBox="1"/>
          <p:nvPr/>
        </p:nvSpPr>
        <p:spPr>
          <a:xfrm>
            <a:off x="4946332" y="5955268"/>
            <a:ext cx="5416868"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(click yes when asked if you want to create this file)</a:t>
            </a:r>
          </a:p>
        </p:txBody>
      </p:sp>
      <p:cxnSp>
        <p:nvCxnSpPr>
          <p:cNvPr id="5" name="Straight Arrow Connector 4"/>
          <p:cNvCxnSpPr/>
          <p:nvPr/>
        </p:nvCxnSpPr>
        <p:spPr>
          <a:xfrm>
            <a:off x="3067250" y="3245318"/>
            <a:ext cx="3810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067250" y="3582202"/>
            <a:ext cx="3810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067250" y="3967212"/>
            <a:ext cx="3810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067250" y="4313723"/>
            <a:ext cx="38100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21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6" name="TextBox 5"/>
          <p:cNvSpPr txBox="1"/>
          <p:nvPr/>
        </p:nvSpPr>
        <p:spPr>
          <a:xfrm>
            <a:off x="1981200" y="2924174"/>
            <a:ext cx="8305800" cy="3139321"/>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pt-BR" b="1" dirty="0">
                <a:solidFill>
                  <a:prstClr val="black"/>
                </a:solidFill>
                <a:latin typeface="Courier" pitchFamily="49" charset="0"/>
                <a:ea typeface="ＭＳ Ｐゴシック" charset="-128"/>
              </a:rPr>
              <a:t>% This script performs the calculation on</a:t>
            </a:r>
          </a:p>
          <a:p>
            <a:pPr defTabSz="457200" fontAlgn="base">
              <a:spcBef>
                <a:spcPct val="0"/>
              </a:spcBef>
              <a:spcAft>
                <a:spcPct val="0"/>
              </a:spcAft>
            </a:pPr>
            <a:r>
              <a:rPr lang="pt-BR" b="1" dirty="0">
                <a:solidFill>
                  <a:prstClr val="black"/>
                </a:solidFill>
                <a:latin typeface="Courier" pitchFamily="49" charset="0"/>
                <a:ea typeface="ＭＳ Ｐゴシック" charset="-128"/>
              </a:rPr>
              <a:t>% slide 4.</a:t>
            </a:r>
          </a:p>
          <a:p>
            <a:pPr defTabSz="457200" fontAlgn="base">
              <a:spcBef>
                <a:spcPct val="0"/>
              </a:spcBef>
              <a:spcAft>
                <a:spcPct val="0"/>
              </a:spcAft>
            </a:pPr>
            <a:endParaRPr lang="pt-BR" b="1" dirty="0">
              <a:solidFill>
                <a:prstClr val="black"/>
              </a:solidFill>
              <a:latin typeface="Courier" pitchFamily="49" charset="0"/>
              <a:ea typeface="ＭＳ Ｐゴシック" charset="-128"/>
            </a:endParaRPr>
          </a:p>
          <a:p>
            <a:pPr defTabSz="457200" fontAlgn="base">
              <a:spcBef>
                <a:spcPct val="0"/>
              </a:spcBef>
              <a:spcAft>
                <a:spcPct val="0"/>
              </a:spcAft>
            </a:pPr>
            <a:endParaRPr lang="pt-BR" b="1" dirty="0">
              <a:solidFill>
                <a:prstClr val="black"/>
              </a:solidFill>
              <a:latin typeface="Courier" pitchFamily="49" charset="0"/>
              <a:ea typeface="ＭＳ Ｐゴシック" charset="-128"/>
            </a:endParaRPr>
          </a:p>
          <a:p>
            <a:pPr defTabSz="457200" fontAlgn="base">
              <a:spcBef>
                <a:spcPct val="0"/>
              </a:spcBef>
              <a:spcAft>
                <a:spcPct val="0"/>
              </a:spcAft>
            </a:pPr>
            <a:r>
              <a:rPr lang="pt-BR" b="1" dirty="0">
                <a:solidFill>
                  <a:prstClr val="black"/>
                </a:solidFill>
                <a:latin typeface="Courier" pitchFamily="49" charset="0"/>
                <a:ea typeface="ＭＳ Ｐゴシック" charset="-128"/>
              </a:rPr>
              <a:t>a = 10;</a:t>
            </a:r>
          </a:p>
          <a:p>
            <a:pPr defTabSz="457200" fontAlgn="base">
              <a:spcBef>
                <a:spcPct val="0"/>
              </a:spcBef>
              <a:spcAft>
                <a:spcPct val="0"/>
              </a:spcAft>
            </a:pPr>
            <a:r>
              <a:rPr lang="pt-BR" b="1" dirty="0">
                <a:solidFill>
                  <a:prstClr val="black"/>
                </a:solidFill>
                <a:latin typeface="Courier" pitchFamily="49" charset="0"/>
                <a:ea typeface="ＭＳ Ｐゴシック" charset="-128"/>
              </a:rPr>
              <a:t>b = -3.2;</a:t>
            </a:r>
          </a:p>
          <a:p>
            <a:pPr defTabSz="457200" fontAlgn="base">
              <a:spcBef>
                <a:spcPct val="0"/>
              </a:spcBef>
              <a:spcAft>
                <a:spcPct val="0"/>
              </a:spcAft>
            </a:pPr>
            <a:r>
              <a:rPr lang="pt-BR" b="1" dirty="0">
                <a:solidFill>
                  <a:prstClr val="black"/>
                </a:solidFill>
                <a:latin typeface="Courier" pitchFamily="49" charset="0"/>
                <a:ea typeface="ＭＳ Ｐゴシック" charset="-128"/>
              </a:rPr>
              <a:t>c = a/((4*b)^2);</a:t>
            </a:r>
          </a:p>
          <a:p>
            <a:pPr defTabSz="457200" fontAlgn="base">
              <a:spcBef>
                <a:spcPct val="0"/>
              </a:spcBef>
              <a:spcAft>
                <a:spcPct val="0"/>
              </a:spcAft>
            </a:pPr>
            <a:r>
              <a:rPr lang="pt-BR" b="1" dirty="0">
                <a:solidFill>
                  <a:prstClr val="black"/>
                </a:solidFill>
                <a:latin typeface="Courier" pitchFamily="49" charset="0"/>
                <a:ea typeface="ＭＳ Ｐゴシック" charset="-128"/>
              </a:rPr>
              <a:t>d = (a-b)^c;</a:t>
            </a:r>
          </a:p>
          <a:p>
            <a:pPr defTabSz="457200" fontAlgn="base">
              <a:spcBef>
                <a:spcPct val="0"/>
              </a:spcBef>
              <a:spcAft>
                <a:spcPct val="0"/>
              </a:spcAft>
            </a:pPr>
            <a:endParaRPr lang="pt-BR" b="1" dirty="0">
              <a:solidFill>
                <a:prstClr val="black"/>
              </a:solidFill>
              <a:latin typeface="Courier" pitchFamily="49" charset="0"/>
              <a:ea typeface="ＭＳ Ｐゴシック" charset="-128"/>
            </a:endParaRPr>
          </a:p>
          <a:p>
            <a:pPr defTabSz="457200" fontAlgn="base">
              <a:spcBef>
                <a:spcPct val="0"/>
              </a:spcBef>
              <a:spcAft>
                <a:spcPct val="0"/>
              </a:spcAft>
            </a:pPr>
            <a:endParaRPr lang="pt-BR" b="1" dirty="0">
              <a:solidFill>
                <a:prstClr val="black"/>
              </a:solidFill>
              <a:latin typeface="Courier" pitchFamily="49" charset="0"/>
              <a:ea typeface="ＭＳ Ｐゴシック" charset="-128"/>
            </a:endParaRPr>
          </a:p>
          <a:p>
            <a:pPr defTabSz="457200" fontAlgn="base">
              <a:spcBef>
                <a:spcPct val="0"/>
              </a:spcBef>
              <a:spcAft>
                <a:spcPct val="0"/>
              </a:spcAft>
            </a:pPr>
            <a:r>
              <a:rPr lang="pt-BR" b="1" dirty="0">
                <a:solidFill>
                  <a:prstClr val="black"/>
                </a:solidFill>
                <a:latin typeface="Courier" pitchFamily="49" charset="0"/>
                <a:ea typeface="ＭＳ Ｐゴシック" charset="-128"/>
              </a:rPr>
              <a:t>(a/b) – (((b-c)/(b+c))^(d/2))</a:t>
            </a:r>
            <a:endParaRPr lang="en-US" b="1" dirty="0">
              <a:solidFill>
                <a:prstClr val="black"/>
              </a:solidFill>
              <a:latin typeface="Courier" pitchFamily="49" charset="0"/>
              <a:ea typeface="ＭＳ Ｐゴシック" charset="-128"/>
            </a:endParaRPr>
          </a:p>
        </p:txBody>
      </p:sp>
      <p:sp>
        <p:nvSpPr>
          <p:cNvPr id="2" name="Title 1"/>
          <p:cNvSpPr>
            <a:spLocks noGrp="1"/>
          </p:cNvSpPr>
          <p:nvPr>
            <p:ph type="title"/>
          </p:nvPr>
        </p:nvSpPr>
        <p:spPr/>
        <p:txBody>
          <a:bodyPr/>
          <a:lstStyle/>
          <a:p>
            <a:r>
              <a:rPr lang="en-US" dirty="0" err="1"/>
              <a:t>vals_problem.m</a:t>
            </a:r>
            <a:r>
              <a:rPr lang="en-US" dirty="0"/>
              <a:t>:</a:t>
            </a:r>
          </a:p>
        </p:txBody>
      </p:sp>
      <p:sp>
        <p:nvSpPr>
          <p:cNvPr id="8" name="TextBox 7"/>
          <p:cNvSpPr txBox="1"/>
          <p:nvPr/>
        </p:nvSpPr>
        <p:spPr>
          <a:xfrm>
            <a:off x="2100639" y="1981201"/>
            <a:ext cx="7648248"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Type these commands into the editor window.</a:t>
            </a:r>
          </a:p>
          <a:p>
            <a:pPr defTabSz="457200" fontAlgn="base">
              <a:spcBef>
                <a:spcPct val="0"/>
              </a:spcBef>
              <a:spcAft>
                <a:spcPct val="0"/>
              </a:spcAft>
            </a:pPr>
            <a:r>
              <a:rPr lang="en-US" dirty="0">
                <a:solidFill>
                  <a:srgbClr val="C00000"/>
                </a:solidFill>
                <a:latin typeface="Arial" charset="0"/>
                <a:ea typeface="ＭＳ Ｐゴシック" charset="-128"/>
              </a:rPr>
              <a:t>Then, save the file (Save button on the toolbar or Ctrl-s [</a:t>
            </a:r>
            <a:r>
              <a:rPr lang="en-US" dirty="0" err="1">
                <a:solidFill>
                  <a:srgbClr val="C00000"/>
                </a:solidFill>
                <a:latin typeface="Arial" charset="0"/>
                <a:ea typeface="ＭＳ Ｐゴシック" charset="-128"/>
              </a:rPr>
              <a:t>Cmd</a:t>
            </a:r>
            <a:r>
              <a:rPr lang="en-US" dirty="0">
                <a:solidFill>
                  <a:srgbClr val="C00000"/>
                </a:solidFill>
                <a:latin typeface="Arial" charset="0"/>
                <a:ea typeface="ＭＳ Ｐゴシック" charset="-128"/>
              </a:rPr>
              <a:t>-s on Mac])</a:t>
            </a:r>
          </a:p>
        </p:txBody>
      </p:sp>
      <p:sp>
        <p:nvSpPr>
          <p:cNvPr id="10" name="TextBox 9"/>
          <p:cNvSpPr txBox="1"/>
          <p:nvPr/>
        </p:nvSpPr>
        <p:spPr>
          <a:xfrm>
            <a:off x="4943477" y="4057472"/>
            <a:ext cx="5038724" cy="120032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Note the semicolons at the ends of these lines. They are optional, but I’ve put them here so that we don’t see the results of these lines when the program runs.</a:t>
            </a:r>
          </a:p>
        </p:txBody>
      </p:sp>
      <p:sp>
        <p:nvSpPr>
          <p:cNvPr id="11" name="Right Brace 10"/>
          <p:cNvSpPr/>
          <p:nvPr/>
        </p:nvSpPr>
        <p:spPr>
          <a:xfrm>
            <a:off x="4572001" y="4105871"/>
            <a:ext cx="299439" cy="999530"/>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12" name="TextBox 11"/>
          <p:cNvSpPr txBox="1"/>
          <p:nvPr/>
        </p:nvSpPr>
        <p:spPr>
          <a:xfrm>
            <a:off x="7010400" y="5477470"/>
            <a:ext cx="3494234"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No semicolon here, because the result of this calculation is what I want the program to display!</a:t>
            </a:r>
          </a:p>
        </p:txBody>
      </p:sp>
      <p:sp>
        <p:nvSpPr>
          <p:cNvPr id="14" name="Arc 13"/>
          <p:cNvSpPr/>
          <p:nvPr/>
        </p:nvSpPr>
        <p:spPr>
          <a:xfrm>
            <a:off x="6248400" y="5791200"/>
            <a:ext cx="762000" cy="381000"/>
          </a:xfrm>
          <a:prstGeom prst="arc">
            <a:avLst>
              <a:gd name="adj1" fmla="val 16200000"/>
              <a:gd name="adj2" fmla="val 116165"/>
            </a:avLst>
          </a:prstGeom>
          <a:ln w="9525">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13" name="TextBox 12"/>
          <p:cNvSpPr txBox="1"/>
          <p:nvPr/>
        </p:nvSpPr>
        <p:spPr>
          <a:xfrm>
            <a:off x="7961714" y="2962870"/>
            <a:ext cx="2300630"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Lines starting with </a:t>
            </a:r>
            <a:r>
              <a:rPr lang="en-US" sz="1600" b="1" dirty="0">
                <a:solidFill>
                  <a:prstClr val="black"/>
                </a:solidFill>
                <a:latin typeface="Courier" pitchFamily="49" charset="0"/>
                <a:ea typeface="ＭＳ Ｐゴシック" charset="-128"/>
              </a:rPr>
              <a:t>%</a:t>
            </a:r>
          </a:p>
          <a:p>
            <a:pPr defTabSz="457200" fontAlgn="base">
              <a:spcBef>
                <a:spcPct val="0"/>
              </a:spcBef>
              <a:spcAft>
                <a:spcPct val="0"/>
              </a:spcAft>
            </a:pPr>
            <a:r>
              <a:rPr lang="en-US" dirty="0">
                <a:solidFill>
                  <a:srgbClr val="C00000"/>
                </a:solidFill>
                <a:latin typeface="Arial" charset="0"/>
                <a:ea typeface="ＭＳ Ｐゴシック" charset="-128"/>
              </a:rPr>
              <a:t>are comments and</a:t>
            </a:r>
          </a:p>
          <a:p>
            <a:pPr defTabSz="457200" fontAlgn="base">
              <a:spcBef>
                <a:spcPct val="0"/>
              </a:spcBef>
              <a:spcAft>
                <a:spcPct val="0"/>
              </a:spcAft>
            </a:pPr>
            <a:r>
              <a:rPr lang="en-US" dirty="0">
                <a:solidFill>
                  <a:srgbClr val="C00000"/>
                </a:solidFill>
                <a:latin typeface="Arial" charset="0"/>
                <a:ea typeface="ＭＳ Ｐゴシック" charset="-128"/>
              </a:rPr>
              <a:t>are ignored.</a:t>
            </a:r>
          </a:p>
        </p:txBody>
      </p:sp>
      <p:sp>
        <p:nvSpPr>
          <p:cNvPr id="15" name="Right Brace 14"/>
          <p:cNvSpPr/>
          <p:nvPr/>
        </p:nvSpPr>
        <p:spPr>
          <a:xfrm>
            <a:off x="7705725" y="2953942"/>
            <a:ext cx="219076" cy="475058"/>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196652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Script Files:</a:t>
            </a:r>
          </a:p>
        </p:txBody>
      </p:sp>
      <p:sp>
        <p:nvSpPr>
          <p:cNvPr id="2" name="Content Placeholder 1"/>
          <p:cNvSpPr>
            <a:spLocks noGrp="1"/>
          </p:cNvSpPr>
          <p:nvPr>
            <p:ph idx="1"/>
          </p:nvPr>
        </p:nvSpPr>
        <p:spPr/>
        <p:txBody>
          <a:bodyPr/>
          <a:lstStyle/>
          <a:p>
            <a:r>
              <a:rPr lang="en-US" dirty="0"/>
              <a:t>Running a script file is done by typing the name of the file in the Command Window.</a:t>
            </a:r>
          </a:p>
          <a:p>
            <a:endParaRPr lang="en-US" dirty="0"/>
          </a:p>
          <a:p>
            <a:r>
              <a:rPr lang="en-US" dirty="0"/>
              <a:t>The script file must be in the Current Folder.</a:t>
            </a:r>
          </a:p>
          <a:p>
            <a:r>
              <a:rPr lang="en-US" dirty="0"/>
              <a:t>Running the script file is the same as if you typed each command from the script one-by-one in the Command Window.</a:t>
            </a:r>
          </a:p>
        </p:txBody>
      </p:sp>
      <p:sp>
        <p:nvSpPr>
          <p:cNvPr id="6" name="TextBox 5"/>
          <p:cNvSpPr txBox="1"/>
          <p:nvPr/>
        </p:nvSpPr>
        <p:spPr>
          <a:xfrm>
            <a:off x="1981200" y="3276601"/>
            <a:ext cx="8305800" cy="646331"/>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vals_problem</a:t>
            </a:r>
            <a:endParaRPr lang="en-US" b="1" dirty="0">
              <a:solidFill>
                <a:prstClr val="black"/>
              </a:solidFill>
              <a:latin typeface="Courier" pitchFamily="49" charset="0"/>
              <a:ea typeface="ＭＳ Ｐゴシック" charset="-128"/>
            </a:endParaRP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-4.1476</a:t>
            </a:r>
          </a:p>
        </p:txBody>
      </p:sp>
    </p:spTree>
    <p:extLst>
      <p:ext uri="{BB962C8B-B14F-4D97-AF65-F5344CB8AC3E}">
        <p14:creationId xmlns:p14="http://schemas.microsoft.com/office/powerpoint/2010/main" val="118934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5" name="Title 4"/>
          <p:cNvSpPr>
            <a:spLocks noGrp="1"/>
          </p:cNvSpPr>
          <p:nvPr>
            <p:ph type="title"/>
          </p:nvPr>
        </p:nvSpPr>
        <p:spPr>
          <a:xfrm>
            <a:off x="1981200" y="838201"/>
            <a:ext cx="8229600" cy="823911"/>
          </a:xfrm>
        </p:spPr>
        <p:txBody>
          <a:bodyPr/>
          <a:lstStyle/>
          <a:p>
            <a:r>
              <a:rPr lang="en-US" dirty="0"/>
              <a:t>What is an Array?</a:t>
            </a:r>
          </a:p>
        </p:txBody>
      </p:sp>
      <p:sp>
        <p:nvSpPr>
          <p:cNvPr id="6" name="Content Placeholder 5"/>
          <p:cNvSpPr>
            <a:spLocks noGrp="1"/>
          </p:cNvSpPr>
          <p:nvPr>
            <p:ph idx="1"/>
          </p:nvPr>
        </p:nvSpPr>
        <p:spPr>
          <a:xfrm>
            <a:off x="1981200" y="1557339"/>
            <a:ext cx="8229600" cy="3934953"/>
          </a:xfrm>
        </p:spPr>
        <p:txBody>
          <a:bodyPr/>
          <a:lstStyle/>
          <a:p>
            <a:pPr marL="0" indent="0">
              <a:buNone/>
            </a:pPr>
            <a:r>
              <a:rPr lang="en-US" sz="2800" dirty="0"/>
              <a:t>An array is a collection of values, all using the same variable name. They are like an Excel worksheet, where one file can store many values.</a:t>
            </a:r>
          </a:p>
        </p:txBody>
      </p:sp>
      <p:pic>
        <p:nvPicPr>
          <p:cNvPr id="9" name="Picture 8" descr="array1"/>
          <p:cNvPicPr>
            <a:picLocks noChangeAspect="1" noChangeArrowheads="1"/>
          </p:cNvPicPr>
          <p:nvPr/>
        </p:nvPicPr>
        <p:blipFill rotWithShape="1">
          <a:blip r:embed="rId2">
            <a:extLst>
              <a:ext uri="{28A0092B-C50C-407E-A947-70E740481C1C}">
                <a14:useLocalDpi xmlns:a14="http://schemas.microsoft.com/office/drawing/2010/main" val="0"/>
              </a:ext>
            </a:extLst>
          </a:blip>
          <a:srcRect r="77749"/>
          <a:stretch/>
        </p:blipFill>
        <p:spPr bwMode="auto">
          <a:xfrm>
            <a:off x="5257801" y="2895600"/>
            <a:ext cx="1780309"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59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5" name="Title 4"/>
          <p:cNvSpPr>
            <a:spLocks noGrp="1"/>
          </p:cNvSpPr>
          <p:nvPr>
            <p:ph type="title"/>
          </p:nvPr>
        </p:nvSpPr>
        <p:spPr>
          <a:xfrm>
            <a:off x="1981200" y="838201"/>
            <a:ext cx="8229600" cy="823911"/>
          </a:xfrm>
        </p:spPr>
        <p:txBody>
          <a:bodyPr/>
          <a:lstStyle/>
          <a:p>
            <a:r>
              <a:rPr lang="en-US" dirty="0"/>
              <a:t>What is an Array?</a:t>
            </a:r>
          </a:p>
        </p:txBody>
      </p:sp>
      <p:sp>
        <p:nvSpPr>
          <p:cNvPr id="6" name="Content Placeholder 5"/>
          <p:cNvSpPr>
            <a:spLocks noGrp="1"/>
          </p:cNvSpPr>
          <p:nvPr>
            <p:ph idx="1"/>
          </p:nvPr>
        </p:nvSpPr>
        <p:spPr>
          <a:xfrm>
            <a:off x="1981200" y="1557339"/>
            <a:ext cx="8229600" cy="3934953"/>
          </a:xfrm>
        </p:spPr>
        <p:txBody>
          <a:bodyPr/>
          <a:lstStyle/>
          <a:p>
            <a:pPr marL="0" indent="0">
              <a:buNone/>
            </a:pPr>
            <a:r>
              <a:rPr lang="en-US" sz="2800" dirty="0"/>
              <a:t>An array can be 1-dimensional, like a single column or row of data, or it can be 2-dimensional like a worksheet.</a:t>
            </a:r>
          </a:p>
        </p:txBody>
      </p:sp>
      <p:pic>
        <p:nvPicPr>
          <p:cNvPr id="9" name="Picture 8" descr="arra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8001000" cy="3581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3276600" y="3429000"/>
            <a:ext cx="762000" cy="2971800"/>
          </a:xfrm>
          <a:prstGeom prst="rect">
            <a:avLst/>
          </a:prstGeom>
          <a:noFill/>
          <a:ln w="762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1pPr>
            <a:lvl2pPr marL="4572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2pPr>
            <a:lvl3pPr marL="9144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3pPr>
            <a:lvl4pPr marL="13716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4pPr>
            <a:lvl5pPr marL="18288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a:lstStyle>
          <a:p>
            <a:pPr defTabSz="457200">
              <a:buClr>
                <a:srgbClr val="1F497D"/>
              </a:buClr>
            </a:pPr>
            <a:endParaRPr lang="en-US">
              <a:solidFill>
                <a:prstClr val="black"/>
              </a:solidFill>
            </a:endParaRPr>
          </a:p>
        </p:txBody>
      </p:sp>
      <p:sp>
        <p:nvSpPr>
          <p:cNvPr id="11" name="Rectangle 10"/>
          <p:cNvSpPr>
            <a:spLocks noChangeArrowheads="1"/>
          </p:cNvSpPr>
          <p:nvPr/>
        </p:nvSpPr>
        <p:spPr bwMode="auto">
          <a:xfrm>
            <a:off x="3200400" y="3352800"/>
            <a:ext cx="7086600" cy="457200"/>
          </a:xfrm>
          <a:prstGeom prst="rect">
            <a:avLst/>
          </a:prstGeom>
          <a:noFill/>
          <a:ln w="5715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1pPr>
            <a:lvl2pPr marL="4572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2pPr>
            <a:lvl3pPr marL="9144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3pPr>
            <a:lvl4pPr marL="13716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4pPr>
            <a:lvl5pPr marL="18288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a:lstStyle>
          <a:p>
            <a:pPr defTabSz="457200">
              <a:buClr>
                <a:srgbClr val="1F497D"/>
              </a:buClr>
            </a:pPr>
            <a:endParaRPr lang="en-US">
              <a:solidFill>
                <a:prstClr val="black"/>
              </a:solidFill>
            </a:endParaRPr>
          </a:p>
        </p:txBody>
      </p:sp>
      <p:sp>
        <p:nvSpPr>
          <p:cNvPr id="12" name="Rectangle 11"/>
          <p:cNvSpPr>
            <a:spLocks noChangeArrowheads="1"/>
          </p:cNvSpPr>
          <p:nvPr/>
        </p:nvSpPr>
        <p:spPr bwMode="auto">
          <a:xfrm>
            <a:off x="3338946" y="3477491"/>
            <a:ext cx="6795655" cy="2847109"/>
          </a:xfrm>
          <a:prstGeom prst="rect">
            <a:avLst/>
          </a:prstGeom>
          <a:noFill/>
          <a:ln w="57150">
            <a:solidFill>
              <a:schemeClr val="accent3">
                <a:lumMod val="75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1pPr>
            <a:lvl2pPr marL="4572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2pPr>
            <a:lvl3pPr marL="9144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3pPr>
            <a:lvl4pPr marL="13716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4pPr>
            <a:lvl5pPr marL="1828800" algn="ctr" rtl="0" eaLnBrk="0" fontAlgn="base" hangingPunct="0">
              <a:spcBef>
                <a:spcPct val="20000"/>
              </a:spcBef>
              <a:spcAft>
                <a:spcPct val="0"/>
              </a:spcAft>
              <a:buClr>
                <a:schemeClr val="tx2"/>
              </a:buClr>
              <a:buSzPct val="75000"/>
              <a:buFont typeface="Monotype Sorts" panose="05010101010101010101" pitchFamily="2" charset="2"/>
              <a:buChar char="l"/>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a:lstStyle>
          <a:p>
            <a:pPr defTabSz="457200">
              <a:buClr>
                <a:srgbClr val="1F497D"/>
              </a:buClr>
            </a:pPr>
            <a:endParaRPr lang="en-US">
              <a:solidFill>
                <a:prstClr val="black"/>
              </a:solidFill>
            </a:endParaRPr>
          </a:p>
        </p:txBody>
      </p:sp>
    </p:spTree>
    <p:extLst>
      <p:ext uri="{BB962C8B-B14F-4D97-AF65-F5344CB8AC3E}">
        <p14:creationId xmlns:p14="http://schemas.microsoft.com/office/powerpoint/2010/main" val="34595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Creating 1-D constant arrays*:</a:t>
            </a:r>
          </a:p>
        </p:txBody>
      </p:sp>
      <p:sp>
        <p:nvSpPr>
          <p:cNvPr id="3" name="TextBox 2"/>
          <p:cNvSpPr txBox="1"/>
          <p:nvPr/>
        </p:nvSpPr>
        <p:spPr>
          <a:xfrm>
            <a:off x="1981200" y="2209800"/>
            <a:ext cx="8305800" cy="3416320"/>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[0 5 -2 3.14]</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    5    -2    3.14</a:t>
            </a:r>
          </a:p>
          <a:p>
            <a:pPr defTabSz="457200" fontAlgn="base">
              <a:spcBef>
                <a:spcPct val="0"/>
              </a:spcBef>
              <a:spcAft>
                <a:spcPct val="0"/>
              </a:spcAft>
            </a:pPr>
            <a:r>
              <a:rPr lang="en-US" b="1" dirty="0">
                <a:solidFill>
                  <a:prstClr val="black"/>
                </a:solidFill>
                <a:latin typeface="Courier" pitchFamily="49" charset="0"/>
                <a:ea typeface="ＭＳ Ｐゴシック" charset="-128"/>
              </a:rPr>
              <a:t>&gt;&gt; [1,10,5,-1]</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   10   5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[18;1;-4]</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18</a:t>
            </a:r>
          </a:p>
          <a:p>
            <a:pPr defTabSz="457200" fontAlgn="base">
              <a:spcBef>
                <a:spcPct val="0"/>
              </a:spcBef>
              <a:spcAft>
                <a:spcPct val="0"/>
              </a:spcAft>
            </a:pPr>
            <a:r>
              <a:rPr lang="en-US" dirty="0">
                <a:solidFill>
                  <a:prstClr val="black"/>
                </a:solidFill>
                <a:latin typeface="Courier" pitchFamily="49" charset="0"/>
                <a:ea typeface="ＭＳ Ｐゴシック" charset="-128"/>
              </a:rPr>
              <a:t>	       1</a:t>
            </a:r>
          </a:p>
          <a:p>
            <a:pPr defTabSz="457200" fontAlgn="base">
              <a:spcBef>
                <a:spcPct val="0"/>
              </a:spcBef>
              <a:spcAft>
                <a:spcPct val="0"/>
              </a:spcAft>
            </a:pPr>
            <a:r>
              <a:rPr lang="en-US" dirty="0">
                <a:solidFill>
                  <a:prstClr val="black"/>
                </a:solidFill>
                <a:latin typeface="Courier" pitchFamily="49" charset="0"/>
                <a:ea typeface="ＭＳ Ｐゴシック" charset="-128"/>
              </a:rPr>
              <a:t>		   -4</a:t>
            </a:r>
          </a:p>
          <a:p>
            <a:pPr defTabSz="457200" fontAlgn="base">
              <a:spcBef>
                <a:spcPct val="0"/>
              </a:spcBef>
              <a:spcAft>
                <a:spcPct val="0"/>
              </a:spcAft>
            </a:pPr>
            <a:r>
              <a:rPr lang="en-US" b="1" dirty="0">
                <a:solidFill>
                  <a:prstClr val="black"/>
                </a:solidFill>
                <a:latin typeface="Courier" pitchFamily="49" charset="0"/>
                <a:ea typeface="ＭＳ Ｐゴシック" charset="-128"/>
              </a:rPr>
              <a:t>&gt;&gt; [18,1,-4]'</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18</a:t>
            </a:r>
          </a:p>
          <a:p>
            <a:pPr defTabSz="457200" fontAlgn="base">
              <a:spcBef>
                <a:spcPct val="0"/>
              </a:spcBef>
              <a:spcAft>
                <a:spcPct val="0"/>
              </a:spcAft>
            </a:pPr>
            <a:r>
              <a:rPr lang="en-US" dirty="0">
                <a:solidFill>
                  <a:prstClr val="black"/>
                </a:solidFill>
                <a:latin typeface="Courier" pitchFamily="49" charset="0"/>
                <a:ea typeface="ＭＳ Ｐゴシック" charset="-128"/>
              </a:rPr>
              <a:t>	       1</a:t>
            </a:r>
          </a:p>
          <a:p>
            <a:pPr defTabSz="457200" fontAlgn="base">
              <a:spcBef>
                <a:spcPct val="0"/>
              </a:spcBef>
              <a:spcAft>
                <a:spcPct val="0"/>
              </a:spcAft>
            </a:pPr>
            <a:r>
              <a:rPr lang="en-US" dirty="0">
                <a:solidFill>
                  <a:prstClr val="black"/>
                </a:solidFill>
                <a:latin typeface="Courier" pitchFamily="49" charset="0"/>
                <a:ea typeface="ＭＳ Ｐゴシック" charset="-128"/>
              </a:rPr>
              <a:t>		   -4</a:t>
            </a:r>
          </a:p>
        </p:txBody>
      </p:sp>
      <p:sp>
        <p:nvSpPr>
          <p:cNvPr id="15" name="TextBox 14"/>
          <p:cNvSpPr txBox="1"/>
          <p:nvPr/>
        </p:nvSpPr>
        <p:spPr>
          <a:xfrm>
            <a:off x="6629400" y="2486026"/>
            <a:ext cx="388620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commas and spaces are equivalent; both separate elements in a row</a:t>
            </a:r>
          </a:p>
        </p:txBody>
      </p:sp>
      <p:sp>
        <p:nvSpPr>
          <p:cNvPr id="17" name="TextBox 16"/>
          <p:cNvSpPr txBox="1"/>
          <p:nvPr/>
        </p:nvSpPr>
        <p:spPr>
          <a:xfrm>
            <a:off x="5761510" y="4707080"/>
            <a:ext cx="3839690"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an apostrophe does the </a:t>
            </a:r>
            <a:r>
              <a:rPr lang="en-US" i="1" dirty="0">
                <a:solidFill>
                  <a:srgbClr val="C00000"/>
                </a:solidFill>
                <a:latin typeface="Arial" charset="0"/>
                <a:ea typeface="ＭＳ Ｐゴシック" charset="-128"/>
              </a:rPr>
              <a:t>transpose</a:t>
            </a:r>
            <a:r>
              <a:rPr lang="en-US" dirty="0">
                <a:solidFill>
                  <a:srgbClr val="C00000"/>
                </a:solidFill>
                <a:latin typeface="Arial" charset="0"/>
                <a:ea typeface="ＭＳ Ｐゴシック" charset="-128"/>
              </a:rPr>
              <a:t>, meaning change rows to columns and vice-versa</a:t>
            </a:r>
          </a:p>
        </p:txBody>
      </p:sp>
      <p:cxnSp>
        <p:nvCxnSpPr>
          <p:cNvPr id="27" name="Curved Connector 26"/>
          <p:cNvCxnSpPr>
            <a:stCxn id="17" idx="1"/>
          </p:cNvCxnSpPr>
          <p:nvPr/>
        </p:nvCxnSpPr>
        <p:spPr>
          <a:xfrm rot="10800000">
            <a:off x="3962401" y="4630877"/>
            <a:ext cx="1799111" cy="537868"/>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61510" y="3963305"/>
            <a:ext cx="2925290"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semicolons separate rows</a:t>
            </a:r>
          </a:p>
        </p:txBody>
      </p:sp>
      <p:cxnSp>
        <p:nvCxnSpPr>
          <p:cNvPr id="25" name="Curved Connector 24"/>
          <p:cNvCxnSpPr>
            <a:stCxn id="24" idx="1"/>
          </p:cNvCxnSpPr>
          <p:nvPr/>
        </p:nvCxnSpPr>
        <p:spPr>
          <a:xfrm rot="10800000">
            <a:off x="3962401" y="3564077"/>
            <a:ext cx="1799111" cy="583894"/>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ight Brace 11"/>
          <p:cNvSpPr/>
          <p:nvPr/>
        </p:nvSpPr>
        <p:spPr>
          <a:xfrm>
            <a:off x="6355394" y="2286000"/>
            <a:ext cx="235907" cy="990600"/>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590484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Creating 1-D arrays*:</a:t>
            </a:r>
          </a:p>
        </p:txBody>
      </p:sp>
      <p:sp>
        <p:nvSpPr>
          <p:cNvPr id="3" name="TextBox 2"/>
          <p:cNvSpPr txBox="1"/>
          <p:nvPr/>
        </p:nvSpPr>
        <p:spPr>
          <a:xfrm>
            <a:off x="1981200" y="2438400"/>
            <a:ext cx="8305800" cy="3416320"/>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1:5</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   2   3   4   5 </a:t>
            </a:r>
          </a:p>
          <a:p>
            <a:pPr defTabSz="457200" fontAlgn="base">
              <a:spcBef>
                <a:spcPct val="0"/>
              </a:spcBef>
              <a:spcAft>
                <a:spcPct val="0"/>
              </a:spcAft>
            </a:pPr>
            <a:r>
              <a:rPr lang="en-US" b="1" dirty="0">
                <a:solidFill>
                  <a:prstClr val="black"/>
                </a:solidFill>
                <a:latin typeface="Courier" pitchFamily="49" charset="0"/>
                <a:ea typeface="ＭＳ Ｐゴシック" charset="-128"/>
              </a:rPr>
              <a:t>&gt;&gt; 30:10:60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30  40  50  60</a:t>
            </a:r>
          </a:p>
          <a:p>
            <a:pPr defTabSz="457200" fontAlgn="base">
              <a:spcBef>
                <a:spcPct val="0"/>
              </a:spcBef>
              <a:spcAft>
                <a:spcPct val="0"/>
              </a:spcAft>
            </a:pPr>
            <a:r>
              <a:rPr lang="en-US" b="1" dirty="0">
                <a:solidFill>
                  <a:prstClr val="black"/>
                </a:solidFill>
                <a:latin typeface="Courier" pitchFamily="49" charset="0"/>
                <a:ea typeface="ＭＳ Ｐゴシック" charset="-128"/>
              </a:rPr>
              <a:t>&gt;&gt; 6.5:-2.5:-1</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6.5   4   1.5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linspace</a:t>
            </a:r>
            <a:r>
              <a:rPr lang="en-US" b="1" dirty="0">
                <a:solidFill>
                  <a:prstClr val="black"/>
                </a:solidFill>
                <a:latin typeface="Courier" pitchFamily="49" charset="0"/>
                <a:ea typeface="ＭＳ Ｐゴシック" charset="-128"/>
              </a:rPr>
              <a:t>(0,1,4)</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   0.3333   0.6667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linspace</a:t>
            </a:r>
            <a:r>
              <a:rPr lang="en-US" b="1" dirty="0">
                <a:solidFill>
                  <a:prstClr val="black"/>
                </a:solidFill>
                <a:latin typeface="Courier" pitchFamily="49" charset="0"/>
                <a:ea typeface="ＭＳ Ｐゴシック" charset="-128"/>
              </a:rPr>
              <a:t>(-2,2,5)</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-2   -1   0   1   2</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logspace</a:t>
            </a:r>
            <a:r>
              <a:rPr lang="en-US" b="1" dirty="0">
                <a:solidFill>
                  <a:prstClr val="black"/>
                </a:solidFill>
                <a:latin typeface="Courier" pitchFamily="49" charset="0"/>
                <a:ea typeface="ＭＳ Ｐゴシック" charset="-128"/>
              </a:rPr>
              <a:t>(-1,1,5)</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0.1   0.3162   1   3.162   10</a:t>
            </a:r>
          </a:p>
        </p:txBody>
      </p:sp>
      <p:sp>
        <p:nvSpPr>
          <p:cNvPr id="15" name="TextBox 14"/>
          <p:cNvSpPr txBox="1"/>
          <p:nvPr/>
        </p:nvSpPr>
        <p:spPr>
          <a:xfrm>
            <a:off x="6781800" y="4219666"/>
            <a:ext cx="3733800"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sz="1600" b="1" dirty="0" err="1">
                <a:solidFill>
                  <a:prstClr val="black"/>
                </a:solidFill>
                <a:latin typeface="Courier" pitchFamily="49" charset="0"/>
                <a:ea typeface="ＭＳ Ｐゴシック" charset="-128"/>
              </a:rPr>
              <a:t>linspace</a:t>
            </a:r>
            <a:r>
              <a:rPr lang="en-US" sz="1600" b="1" dirty="0">
                <a:solidFill>
                  <a:prstClr val="black"/>
                </a:solidFill>
                <a:latin typeface="Courier" pitchFamily="49" charset="0"/>
                <a:ea typeface="ＭＳ Ｐゴシック" charset="-128"/>
              </a:rPr>
              <a:t>(</a:t>
            </a:r>
            <a:r>
              <a:rPr lang="en-US" sz="1600" b="1" dirty="0" err="1">
                <a:solidFill>
                  <a:prstClr val="black"/>
                </a:solidFill>
                <a:latin typeface="Courier" pitchFamily="49" charset="0"/>
                <a:ea typeface="ＭＳ Ｐゴシック" charset="-128"/>
              </a:rPr>
              <a:t>init</a:t>
            </a:r>
            <a:r>
              <a:rPr lang="en-US" sz="1600" b="1" dirty="0">
                <a:solidFill>
                  <a:prstClr val="black"/>
                </a:solidFill>
                <a:latin typeface="Courier" pitchFamily="49" charset="0"/>
                <a:ea typeface="ＭＳ Ｐゴシック" charset="-128"/>
              </a:rPr>
              <a:t>, final, </a:t>
            </a:r>
            <a:r>
              <a:rPr lang="en-US" sz="1600" b="1" dirty="0" err="1">
                <a:solidFill>
                  <a:prstClr val="black"/>
                </a:solidFill>
                <a:latin typeface="Courier" pitchFamily="49" charset="0"/>
                <a:ea typeface="ＭＳ Ｐゴシック" charset="-128"/>
              </a:rPr>
              <a:t>num_el</a:t>
            </a:r>
            <a:r>
              <a:rPr lang="en-US" sz="1600" b="1" dirty="0">
                <a:solidFill>
                  <a:prstClr val="black"/>
                </a:solidFill>
                <a:latin typeface="Courier" pitchFamily="49" charset="0"/>
                <a:ea typeface="ＭＳ Ｐゴシック" charset="-128"/>
              </a:rPr>
              <a:t>)</a:t>
            </a:r>
            <a:r>
              <a:rPr lang="en-US" dirty="0">
                <a:solidFill>
                  <a:srgbClr val="C00000"/>
                </a:solidFill>
                <a:latin typeface="Arial" charset="0"/>
                <a:ea typeface="ＭＳ Ｐゴシック" charset="-128"/>
              </a:rPr>
              <a:t> creates a row array from </a:t>
            </a:r>
            <a:r>
              <a:rPr lang="en-US" sz="1600" b="1" dirty="0" err="1">
                <a:solidFill>
                  <a:prstClr val="black"/>
                </a:solidFill>
                <a:latin typeface="Courier" pitchFamily="49" charset="0"/>
                <a:ea typeface="ＭＳ Ｐゴシック" charset="-128"/>
              </a:rPr>
              <a:t>init</a:t>
            </a:r>
            <a:r>
              <a:rPr lang="en-US" dirty="0">
                <a:solidFill>
                  <a:srgbClr val="C00000"/>
                </a:solidFill>
                <a:latin typeface="Arial" charset="0"/>
                <a:ea typeface="ＭＳ Ｐゴシック" charset="-128"/>
              </a:rPr>
              <a:t> to </a:t>
            </a:r>
            <a:r>
              <a:rPr lang="en-US" sz="1600" b="1" dirty="0">
                <a:solidFill>
                  <a:prstClr val="black"/>
                </a:solidFill>
                <a:latin typeface="Courier" pitchFamily="49" charset="0"/>
                <a:ea typeface="ＭＳ Ｐゴシック" charset="-128"/>
              </a:rPr>
              <a:t>final</a:t>
            </a:r>
            <a:r>
              <a:rPr lang="en-US" dirty="0">
                <a:solidFill>
                  <a:srgbClr val="C00000"/>
                </a:solidFill>
                <a:latin typeface="Arial" charset="0"/>
                <a:ea typeface="ＭＳ Ｐゴシック" charset="-128"/>
              </a:rPr>
              <a:t> with </a:t>
            </a:r>
            <a:r>
              <a:rPr lang="en-US" sz="1600" b="1" dirty="0" err="1">
                <a:solidFill>
                  <a:prstClr val="black"/>
                </a:solidFill>
                <a:latin typeface="Courier" pitchFamily="49" charset="0"/>
                <a:ea typeface="ＭＳ Ｐゴシック" charset="-128"/>
              </a:rPr>
              <a:t>num_el</a:t>
            </a:r>
            <a:r>
              <a:rPr lang="en-US" dirty="0">
                <a:solidFill>
                  <a:srgbClr val="C00000"/>
                </a:solidFill>
                <a:latin typeface="Arial" charset="0"/>
                <a:ea typeface="ＭＳ Ｐゴシック" charset="-128"/>
              </a:rPr>
              <a:t> elements </a:t>
            </a:r>
          </a:p>
        </p:txBody>
      </p:sp>
      <p:sp>
        <p:nvSpPr>
          <p:cNvPr id="26" name="TextBox 25"/>
          <p:cNvSpPr txBox="1"/>
          <p:nvPr/>
        </p:nvSpPr>
        <p:spPr>
          <a:xfrm>
            <a:off x="6329840" y="2543267"/>
            <a:ext cx="4023836"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sz="1600" b="1" dirty="0">
                <a:solidFill>
                  <a:prstClr val="black"/>
                </a:solidFill>
                <a:latin typeface="Courier" pitchFamily="49" charset="0"/>
                <a:ea typeface="ＭＳ Ｐゴシック" charset="-128"/>
              </a:rPr>
              <a:t>a:b</a:t>
            </a:r>
            <a:r>
              <a:rPr lang="en-US" dirty="0">
                <a:solidFill>
                  <a:srgbClr val="C00000"/>
                </a:solidFill>
                <a:latin typeface="Arial" charset="0"/>
                <a:ea typeface="ＭＳ Ｐゴシック" charset="-128"/>
              </a:rPr>
              <a:t> is equivalent to the row array:</a:t>
            </a:r>
          </a:p>
          <a:p>
            <a:pPr defTabSz="457200" fontAlgn="base">
              <a:spcBef>
                <a:spcPct val="0"/>
              </a:spcBef>
              <a:spcAft>
                <a:spcPct val="0"/>
              </a:spcAft>
            </a:pPr>
            <a:r>
              <a:rPr lang="en-US" sz="1600" b="1" dirty="0">
                <a:solidFill>
                  <a:prstClr val="black"/>
                </a:solidFill>
                <a:latin typeface="Courier" pitchFamily="49" charset="0"/>
                <a:ea typeface="ＭＳ Ｐゴシック" charset="-128"/>
              </a:rPr>
              <a:t>[a   a+1   a+2  …  b]</a:t>
            </a:r>
            <a:r>
              <a:rPr lang="en-US" dirty="0">
                <a:solidFill>
                  <a:srgbClr val="C00000"/>
                </a:solidFill>
                <a:latin typeface="Arial" charset="0"/>
                <a:ea typeface="ＭＳ Ｐゴシック" charset="-128"/>
              </a:rPr>
              <a:t> </a:t>
            </a:r>
          </a:p>
        </p:txBody>
      </p:sp>
      <p:sp>
        <p:nvSpPr>
          <p:cNvPr id="31" name="Right Brace 30"/>
          <p:cNvSpPr/>
          <p:nvPr/>
        </p:nvSpPr>
        <p:spPr>
          <a:xfrm>
            <a:off x="6545894" y="4191000"/>
            <a:ext cx="235907" cy="1066800"/>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17" name="Right Brace 16"/>
          <p:cNvSpPr/>
          <p:nvPr/>
        </p:nvSpPr>
        <p:spPr>
          <a:xfrm>
            <a:off x="6026455" y="3352801"/>
            <a:ext cx="235907" cy="761999"/>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cxnSp>
        <p:nvCxnSpPr>
          <p:cNvPr id="18" name="Curved Connector 17"/>
          <p:cNvCxnSpPr>
            <a:stCxn id="14" idx="1"/>
          </p:cNvCxnSpPr>
          <p:nvPr/>
        </p:nvCxnSpPr>
        <p:spPr>
          <a:xfrm rot="10800000">
            <a:off x="2590800" y="5562602"/>
            <a:ext cx="228600" cy="570131"/>
          </a:xfrm>
          <a:prstGeom prst="curved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339077" y="3429001"/>
            <a:ext cx="3763395"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sz="1600" b="1" dirty="0">
                <a:solidFill>
                  <a:prstClr val="black"/>
                </a:solidFill>
                <a:latin typeface="Courier" pitchFamily="49" charset="0"/>
                <a:ea typeface="ＭＳ Ｐゴシック" charset="-128"/>
              </a:rPr>
              <a:t>a:step:b</a:t>
            </a:r>
            <a:r>
              <a:rPr lang="en-US" sz="1600" dirty="0">
                <a:solidFill>
                  <a:srgbClr val="C00000"/>
                </a:solidFill>
                <a:latin typeface="Arial" charset="0"/>
                <a:ea typeface="ＭＳ Ｐゴシック" charset="-128"/>
              </a:rPr>
              <a:t> is equivalent to:</a:t>
            </a:r>
          </a:p>
          <a:p>
            <a:pPr defTabSz="457200" fontAlgn="base">
              <a:spcBef>
                <a:spcPct val="0"/>
              </a:spcBef>
              <a:spcAft>
                <a:spcPct val="0"/>
              </a:spcAft>
            </a:pPr>
            <a:r>
              <a:rPr lang="en-US" sz="1600" b="1" dirty="0">
                <a:solidFill>
                  <a:prstClr val="black"/>
                </a:solidFill>
                <a:latin typeface="Courier" pitchFamily="49" charset="0"/>
                <a:ea typeface="ＭＳ Ｐゴシック" charset="-128"/>
              </a:rPr>
              <a:t>[a   </a:t>
            </a:r>
            <a:r>
              <a:rPr lang="en-US" sz="1600" b="1" dirty="0" err="1">
                <a:solidFill>
                  <a:prstClr val="black"/>
                </a:solidFill>
                <a:latin typeface="Courier" pitchFamily="49" charset="0"/>
                <a:ea typeface="ＭＳ Ｐゴシック" charset="-128"/>
              </a:rPr>
              <a:t>a+step</a:t>
            </a:r>
            <a:r>
              <a:rPr lang="en-US" sz="1600" b="1" dirty="0">
                <a:solidFill>
                  <a:prstClr val="black"/>
                </a:solidFill>
                <a:latin typeface="Courier" pitchFamily="49" charset="0"/>
                <a:ea typeface="ＭＳ Ｐゴシック" charset="-128"/>
              </a:rPr>
              <a:t>   a+2*step  …  b]</a:t>
            </a:r>
            <a:r>
              <a:rPr lang="en-US" sz="1600" dirty="0">
                <a:solidFill>
                  <a:srgbClr val="C00000"/>
                </a:solidFill>
                <a:latin typeface="Arial" charset="0"/>
                <a:ea typeface="ＭＳ Ｐゴシック" charset="-128"/>
              </a:rPr>
              <a:t> </a:t>
            </a:r>
          </a:p>
        </p:txBody>
      </p:sp>
      <p:sp>
        <p:nvSpPr>
          <p:cNvPr id="14" name="TextBox 13"/>
          <p:cNvSpPr txBox="1"/>
          <p:nvPr/>
        </p:nvSpPr>
        <p:spPr>
          <a:xfrm>
            <a:off x="2819400" y="5809566"/>
            <a:ext cx="7683804"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b="1" dirty="0" err="1">
                <a:solidFill>
                  <a:prstClr val="black"/>
                </a:solidFill>
                <a:latin typeface="Courier" pitchFamily="49" charset="0"/>
                <a:ea typeface="ＭＳ Ｐゴシック" charset="-128"/>
              </a:rPr>
              <a:t>logspace</a:t>
            </a:r>
            <a:r>
              <a:rPr lang="en-US" b="1" dirty="0">
                <a:solidFill>
                  <a:prstClr val="black"/>
                </a:solidFill>
                <a:latin typeface="Courier" pitchFamily="49" charset="0"/>
                <a:ea typeface="ＭＳ Ｐゴシック" charset="-128"/>
              </a:rPr>
              <a:t>(</a:t>
            </a:r>
            <a:r>
              <a:rPr lang="en-US" b="1" dirty="0" err="1">
                <a:solidFill>
                  <a:prstClr val="black"/>
                </a:solidFill>
                <a:latin typeface="Courier" pitchFamily="49" charset="0"/>
                <a:ea typeface="ＭＳ Ｐゴシック" charset="-128"/>
              </a:rPr>
              <a:t>init</a:t>
            </a:r>
            <a:r>
              <a:rPr lang="en-US" b="1" dirty="0">
                <a:solidFill>
                  <a:prstClr val="black"/>
                </a:solidFill>
                <a:latin typeface="Courier" pitchFamily="49" charset="0"/>
                <a:ea typeface="ＭＳ Ｐゴシック" charset="-128"/>
              </a:rPr>
              <a:t>, final, </a:t>
            </a:r>
            <a:r>
              <a:rPr lang="en-US" b="1" dirty="0" err="1">
                <a:solidFill>
                  <a:prstClr val="black"/>
                </a:solidFill>
                <a:latin typeface="Courier" pitchFamily="49" charset="0"/>
                <a:ea typeface="ＭＳ Ｐゴシック" charset="-128"/>
              </a:rPr>
              <a:t>num_el</a:t>
            </a:r>
            <a:r>
              <a:rPr lang="en-US" b="1" dirty="0">
                <a:solidFill>
                  <a:prstClr val="black"/>
                </a:solidFill>
                <a:latin typeface="Courier" pitchFamily="49" charset="0"/>
                <a:ea typeface="ＭＳ Ｐゴシック" charset="-128"/>
              </a:rPr>
              <a:t>)</a:t>
            </a:r>
            <a:r>
              <a:rPr lang="en-US" dirty="0">
                <a:solidFill>
                  <a:srgbClr val="C00000"/>
                </a:solidFill>
                <a:latin typeface="Arial" charset="0"/>
                <a:ea typeface="ＭＳ Ｐゴシック" charset="-128"/>
              </a:rPr>
              <a:t> creates a row array from </a:t>
            </a:r>
            <a:r>
              <a:rPr lang="en-US" b="1" dirty="0">
                <a:solidFill>
                  <a:prstClr val="black"/>
                </a:solidFill>
                <a:latin typeface="Courier" pitchFamily="49" charset="0"/>
                <a:ea typeface="ＭＳ Ｐゴシック" charset="-128"/>
              </a:rPr>
              <a:t>10^init</a:t>
            </a:r>
            <a:r>
              <a:rPr lang="en-US" dirty="0">
                <a:solidFill>
                  <a:srgbClr val="C00000"/>
                </a:solidFill>
                <a:latin typeface="Arial" charset="0"/>
                <a:ea typeface="ＭＳ Ｐゴシック" charset="-128"/>
              </a:rPr>
              <a:t> to </a:t>
            </a:r>
            <a:r>
              <a:rPr lang="en-US" b="1" dirty="0">
                <a:solidFill>
                  <a:prstClr val="black"/>
                </a:solidFill>
                <a:latin typeface="Courier" pitchFamily="49" charset="0"/>
                <a:ea typeface="ＭＳ Ｐゴシック" charset="-128"/>
              </a:rPr>
              <a:t>10^final</a:t>
            </a:r>
            <a:r>
              <a:rPr lang="en-US" dirty="0">
                <a:solidFill>
                  <a:srgbClr val="C00000"/>
                </a:solidFill>
                <a:latin typeface="Arial" charset="0"/>
                <a:ea typeface="ＭＳ Ｐゴシック" charset="-128"/>
              </a:rPr>
              <a:t> with </a:t>
            </a:r>
            <a:r>
              <a:rPr lang="en-US" b="1" dirty="0" err="1">
                <a:solidFill>
                  <a:prstClr val="black"/>
                </a:solidFill>
                <a:latin typeface="Courier" pitchFamily="49" charset="0"/>
                <a:ea typeface="ＭＳ Ｐゴシック" charset="-128"/>
              </a:rPr>
              <a:t>num_el</a:t>
            </a:r>
            <a:r>
              <a:rPr lang="en-US" dirty="0">
                <a:solidFill>
                  <a:srgbClr val="C00000"/>
                </a:solidFill>
                <a:latin typeface="Arial" charset="0"/>
                <a:ea typeface="ＭＳ Ｐゴシック" charset="-128"/>
              </a:rPr>
              <a:t> elements, spaced logarithmically</a:t>
            </a:r>
          </a:p>
        </p:txBody>
      </p:sp>
    </p:spTree>
    <p:extLst>
      <p:ext uri="{BB962C8B-B14F-4D97-AF65-F5344CB8AC3E}">
        <p14:creationId xmlns:p14="http://schemas.microsoft.com/office/powerpoint/2010/main" val="153480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5" name="Title 4"/>
          <p:cNvSpPr>
            <a:spLocks noGrp="1"/>
          </p:cNvSpPr>
          <p:nvPr>
            <p:ph type="title"/>
          </p:nvPr>
        </p:nvSpPr>
        <p:spPr/>
        <p:txBody>
          <a:bodyPr/>
          <a:lstStyle/>
          <a:p>
            <a:r>
              <a:rPr lang="en-US" dirty="0"/>
              <a:t>Some examples of MATLAB use:</a:t>
            </a:r>
          </a:p>
        </p:txBody>
      </p:sp>
      <p:pic>
        <p:nvPicPr>
          <p:cNvPr id="1026" name="Picture 2" descr="http://www.cai.uq.edu.au/images/education/honours/functional-activ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2029412"/>
            <a:ext cx="4232275" cy="39608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05600" y="2558781"/>
            <a:ext cx="3505200"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Reconstructing functional-MRI data into 3-dimensional representations of brain activity.</a:t>
            </a:r>
          </a:p>
        </p:txBody>
      </p:sp>
    </p:spTree>
    <p:extLst>
      <p:ext uri="{BB962C8B-B14F-4D97-AF65-F5344CB8AC3E}">
        <p14:creationId xmlns:p14="http://schemas.microsoft.com/office/powerpoint/2010/main" val="1872653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Creating 2-D arrays*:</a:t>
            </a:r>
          </a:p>
        </p:txBody>
      </p:sp>
      <p:sp>
        <p:nvSpPr>
          <p:cNvPr id="3" name="TextBox 2"/>
          <p:cNvSpPr txBox="1"/>
          <p:nvPr/>
        </p:nvSpPr>
        <p:spPr>
          <a:xfrm>
            <a:off x="1981200" y="2133601"/>
            <a:ext cx="8305800" cy="3693319"/>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[5, 24, 12; 7, 11, 9; 4, 7, 97; 6, 25, 98]</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5   24   12</a:t>
            </a:r>
          </a:p>
          <a:p>
            <a:pPr defTabSz="457200" fontAlgn="base">
              <a:spcBef>
                <a:spcPct val="0"/>
              </a:spcBef>
              <a:spcAft>
                <a:spcPct val="0"/>
              </a:spcAft>
            </a:pPr>
            <a:r>
              <a:rPr lang="en-US" dirty="0">
                <a:solidFill>
                  <a:prstClr val="black"/>
                </a:solidFill>
                <a:latin typeface="Courier" pitchFamily="49" charset="0"/>
                <a:ea typeface="ＭＳ Ｐゴシック" charset="-128"/>
              </a:rPr>
              <a:t>  	      7   11   9</a:t>
            </a:r>
          </a:p>
          <a:p>
            <a:pPr defTabSz="457200" fontAlgn="base">
              <a:spcBef>
                <a:spcPct val="0"/>
              </a:spcBef>
              <a:spcAft>
                <a:spcPct val="0"/>
              </a:spcAft>
            </a:pPr>
            <a:r>
              <a:rPr lang="en-US" dirty="0">
                <a:solidFill>
                  <a:prstClr val="black"/>
                </a:solidFill>
                <a:latin typeface="Courier" pitchFamily="49" charset="0"/>
                <a:ea typeface="ＭＳ Ｐゴシック" charset="-128"/>
              </a:rPr>
              <a:t>	      4    7   97</a:t>
            </a:r>
          </a:p>
          <a:p>
            <a:pPr defTabSz="457200" fontAlgn="base">
              <a:spcBef>
                <a:spcPct val="0"/>
              </a:spcBef>
              <a:spcAft>
                <a:spcPct val="0"/>
              </a:spcAft>
            </a:pPr>
            <a:r>
              <a:rPr lang="en-US" dirty="0">
                <a:solidFill>
                  <a:prstClr val="black"/>
                </a:solidFill>
                <a:latin typeface="Courier" pitchFamily="49" charset="0"/>
                <a:ea typeface="ＭＳ Ｐゴシック" charset="-128"/>
              </a:rPr>
              <a:t>	      6   25   98</a:t>
            </a:r>
          </a:p>
          <a:p>
            <a:pPr defTabSz="457200" fontAlgn="base">
              <a:spcBef>
                <a:spcPct val="0"/>
              </a:spcBef>
              <a:spcAft>
                <a:spcPct val="0"/>
              </a:spcAft>
            </a:pPr>
            <a:endParaRPr lang="en-US" b="1" dirty="0">
              <a:solidFill>
                <a:prstClr val="black"/>
              </a:solidFill>
              <a:latin typeface="Courier" pitchFamily="49" charset="0"/>
              <a:ea typeface="ＭＳ Ｐゴシック" charset="-128"/>
            </a:endParaRPr>
          </a:p>
          <a:p>
            <a:pPr defTabSz="457200" fontAlgn="base">
              <a:spcBef>
                <a:spcPct val="0"/>
              </a:spcBef>
              <a:spcAft>
                <a:spcPct val="0"/>
              </a:spcAft>
            </a:pPr>
            <a:r>
              <a:rPr lang="en-US" b="1" dirty="0">
                <a:solidFill>
                  <a:prstClr val="black"/>
                </a:solidFill>
                <a:latin typeface="Courier" pitchFamily="49" charset="0"/>
                <a:ea typeface="ＭＳ Ｐゴシック" charset="-128"/>
              </a:rPr>
              <a:t>&gt;&gt; [1, 2, 3; 1, 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a:solidFill>
                  <a:srgbClr val="FF0000"/>
                </a:solidFill>
                <a:latin typeface="Courier" pitchFamily="49" charset="0"/>
                <a:ea typeface="ＭＳ Ｐゴシック" charset="-128"/>
              </a:rPr>
              <a:t>Error...</a:t>
            </a:r>
          </a:p>
          <a:p>
            <a:pPr defTabSz="457200" fontAlgn="base">
              <a:spcBef>
                <a:spcPct val="0"/>
              </a:spcBef>
              <a:spcAft>
                <a:spcPct val="0"/>
              </a:spcAft>
            </a:pPr>
            <a:endParaRPr lang="en-US" dirty="0">
              <a:solidFill>
                <a:srgbClr val="FF0000"/>
              </a:solidFill>
              <a:latin typeface="Courier" pitchFamily="49" charset="0"/>
              <a:ea typeface="ＭＳ Ｐゴシック" charset="-128"/>
            </a:endParaRPr>
          </a:p>
          <a:p>
            <a:pPr defTabSz="457200" fontAlgn="base">
              <a:spcBef>
                <a:spcPct val="0"/>
              </a:spcBef>
              <a:spcAft>
                <a:spcPct val="0"/>
              </a:spcAft>
            </a:pPr>
            <a:r>
              <a:rPr lang="en-US" b="1" dirty="0">
                <a:solidFill>
                  <a:prstClr val="black"/>
                </a:solidFill>
                <a:latin typeface="Courier" pitchFamily="49" charset="0"/>
                <a:ea typeface="ＭＳ Ｐゴシック" charset="-128"/>
              </a:rPr>
              <a:t>&gt;&gt; [1:5; </a:t>
            </a:r>
            <a:r>
              <a:rPr lang="en-US" b="1" dirty="0" err="1">
                <a:solidFill>
                  <a:prstClr val="black"/>
                </a:solidFill>
                <a:latin typeface="Courier" pitchFamily="49" charset="0"/>
                <a:ea typeface="ＭＳ Ｐゴシック" charset="-128"/>
              </a:rPr>
              <a:t>linspace</a:t>
            </a:r>
            <a:r>
              <a:rPr lang="en-US" b="1" dirty="0">
                <a:solidFill>
                  <a:prstClr val="black"/>
                </a:solidFill>
                <a:latin typeface="Courier" pitchFamily="49" charset="0"/>
                <a:ea typeface="ＭＳ Ｐゴシック" charset="-128"/>
              </a:rPr>
              <a:t>(0,8,5); 5:-1:1]</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   2   3   4   5</a:t>
            </a:r>
          </a:p>
          <a:p>
            <a:pPr defTabSz="457200" fontAlgn="base">
              <a:spcBef>
                <a:spcPct val="0"/>
              </a:spcBef>
              <a:spcAft>
                <a:spcPct val="0"/>
              </a:spcAft>
            </a:pPr>
            <a:r>
              <a:rPr lang="en-US" dirty="0">
                <a:solidFill>
                  <a:prstClr val="black"/>
                </a:solidFill>
                <a:latin typeface="Courier" pitchFamily="49" charset="0"/>
                <a:ea typeface="ＭＳ Ｐゴシック" charset="-128"/>
              </a:rPr>
              <a:t>	      0   2   4   6   8</a:t>
            </a:r>
          </a:p>
          <a:p>
            <a:pPr defTabSz="457200" fontAlgn="base">
              <a:spcBef>
                <a:spcPct val="0"/>
              </a:spcBef>
              <a:spcAft>
                <a:spcPct val="0"/>
              </a:spcAft>
            </a:pPr>
            <a:r>
              <a:rPr lang="en-US" dirty="0">
                <a:solidFill>
                  <a:prstClr val="black"/>
                </a:solidFill>
                <a:latin typeface="Courier" pitchFamily="49" charset="0"/>
                <a:ea typeface="ＭＳ Ｐゴシック" charset="-128"/>
              </a:rPr>
              <a:t>	      5   4   3   2   1</a:t>
            </a:r>
          </a:p>
        </p:txBody>
      </p:sp>
      <p:sp>
        <p:nvSpPr>
          <p:cNvPr id="18" name="TextBox 17"/>
          <p:cNvSpPr txBox="1"/>
          <p:nvPr/>
        </p:nvSpPr>
        <p:spPr>
          <a:xfrm>
            <a:off x="5562600" y="2590800"/>
            <a:ext cx="4495800"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create a 2-D array by separating elements within a row using a comma or space and starting a new row with a semicolon</a:t>
            </a:r>
          </a:p>
        </p:txBody>
      </p:sp>
      <p:sp>
        <p:nvSpPr>
          <p:cNvPr id="19" name="TextBox 18"/>
          <p:cNvSpPr txBox="1"/>
          <p:nvPr/>
        </p:nvSpPr>
        <p:spPr>
          <a:xfrm>
            <a:off x="5105400" y="3657601"/>
            <a:ext cx="449580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there </a:t>
            </a:r>
            <a:r>
              <a:rPr lang="en-US" b="1" i="1" dirty="0">
                <a:solidFill>
                  <a:srgbClr val="C00000"/>
                </a:solidFill>
                <a:latin typeface="Arial" charset="0"/>
                <a:ea typeface="ＭＳ Ｐゴシック" charset="-128"/>
              </a:rPr>
              <a:t>must</a:t>
            </a:r>
            <a:r>
              <a:rPr lang="en-US" dirty="0">
                <a:solidFill>
                  <a:srgbClr val="C00000"/>
                </a:solidFill>
                <a:latin typeface="Arial" charset="0"/>
                <a:ea typeface="ＭＳ Ｐゴシック" charset="-128"/>
              </a:rPr>
              <a:t> be the same number of elements in each row and in each column!</a:t>
            </a:r>
          </a:p>
        </p:txBody>
      </p:sp>
      <p:sp>
        <p:nvSpPr>
          <p:cNvPr id="20" name="TextBox 19"/>
          <p:cNvSpPr txBox="1"/>
          <p:nvPr/>
        </p:nvSpPr>
        <p:spPr>
          <a:xfrm>
            <a:off x="6096000" y="4983718"/>
            <a:ext cx="3352800"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rows can be any 1-D row array</a:t>
            </a:r>
          </a:p>
        </p:txBody>
      </p:sp>
      <p:cxnSp>
        <p:nvCxnSpPr>
          <p:cNvPr id="21" name="Curved Connector 20"/>
          <p:cNvCxnSpPr>
            <a:stCxn id="18" idx="1"/>
          </p:cNvCxnSpPr>
          <p:nvPr/>
        </p:nvCxnSpPr>
        <p:spPr>
          <a:xfrm rot="10800000">
            <a:off x="5105400" y="2590802"/>
            <a:ext cx="457200" cy="461665"/>
          </a:xfrm>
          <a:prstGeom prst="curved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9" idx="1"/>
          </p:cNvCxnSpPr>
          <p:nvPr/>
        </p:nvCxnSpPr>
        <p:spPr>
          <a:xfrm rot="10800000">
            <a:off x="4800600" y="3905250"/>
            <a:ext cx="304800" cy="75516"/>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p:cNvCxnSpPr>
            <a:stCxn id="20" idx="1"/>
          </p:cNvCxnSpPr>
          <p:nvPr/>
        </p:nvCxnSpPr>
        <p:spPr>
          <a:xfrm rot="10800000">
            <a:off x="5943605" y="4907518"/>
            <a:ext cx="152397" cy="260866"/>
          </a:xfrm>
          <a:prstGeom prst="curved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607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Using arrays in functions*:</a:t>
            </a:r>
          </a:p>
        </p:txBody>
      </p:sp>
      <p:sp>
        <p:nvSpPr>
          <p:cNvPr id="22" name="Content Placeholder 5"/>
          <p:cNvSpPr>
            <a:spLocks noGrp="1"/>
          </p:cNvSpPr>
          <p:nvPr>
            <p:ph idx="1"/>
          </p:nvPr>
        </p:nvSpPr>
        <p:spPr>
          <a:xfrm>
            <a:off x="1981200" y="2057400"/>
            <a:ext cx="8229600" cy="990600"/>
          </a:xfrm>
        </p:spPr>
        <p:txBody>
          <a:bodyPr/>
          <a:lstStyle/>
          <a:p>
            <a:pPr marL="0" indent="0">
              <a:buNone/>
            </a:pPr>
            <a:r>
              <a:rPr lang="en-US" sz="2800" dirty="0"/>
              <a:t>Many times, arrays can be used in a function just like a scalar. The output is an array of results.</a:t>
            </a:r>
          </a:p>
        </p:txBody>
      </p:sp>
      <p:sp>
        <p:nvSpPr>
          <p:cNvPr id="3" name="TextBox 2"/>
          <p:cNvSpPr txBox="1"/>
          <p:nvPr/>
        </p:nvSpPr>
        <p:spPr>
          <a:xfrm>
            <a:off x="1981200" y="3122474"/>
            <a:ext cx="8305800" cy="2862322"/>
          </a:xfrm>
          <a:prstGeom prst="rect">
            <a:avLst/>
          </a:prstGeom>
          <a:solidFill>
            <a:schemeClr val="bg1">
              <a:lumMod val="95000"/>
            </a:schemeClr>
          </a:solidFill>
          <a:ln>
            <a:solidFill>
              <a:schemeClr val="tx1"/>
            </a:solidFill>
          </a:ln>
        </p:spPr>
        <p:txBody>
          <a:bodyPr wrap="square" rtlCol="0">
            <a:spAutoFit/>
          </a:bodyPr>
          <a:lstStyle/>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a:t>
            </a:r>
            <a:r>
              <a:rPr lang="en-US" altLang="en-US" b="1" dirty="0" err="1">
                <a:solidFill>
                  <a:prstClr val="black"/>
                </a:solidFill>
                <a:latin typeface="Courier" pitchFamily="49" charset="0"/>
                <a:ea typeface="ＭＳ Ｐゴシック" charset="-128"/>
                <a:cs typeface="Courier New" panose="02070309020205020404" pitchFamily="49" charset="0"/>
              </a:rPr>
              <a:t>linspace</a:t>
            </a:r>
            <a:r>
              <a:rPr lang="en-US" altLang="en-US" b="1" dirty="0">
                <a:solidFill>
                  <a:prstClr val="black"/>
                </a:solidFill>
                <a:latin typeface="Courier" pitchFamily="49" charset="0"/>
                <a:ea typeface="ＭＳ Ｐゴシック" charset="-128"/>
                <a:cs typeface="Courier New" panose="02070309020205020404" pitchFamily="49" charset="0"/>
              </a:rPr>
              <a:t>(0, 2*pi, 5)</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err="1">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ans</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 0   1.5708   3.1416   4.7124   6.2832</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1 + </a:t>
            </a:r>
            <a:r>
              <a:rPr lang="en-US" altLang="en-US" b="1" dirty="0" err="1">
                <a:solidFill>
                  <a:prstClr val="black"/>
                </a:solidFill>
                <a:latin typeface="Courier" pitchFamily="49" charset="0"/>
                <a:ea typeface="ＭＳ Ｐゴシック" charset="-128"/>
                <a:cs typeface="Courier New" panose="02070309020205020404" pitchFamily="49" charset="0"/>
              </a:rPr>
              <a:t>linspace</a:t>
            </a:r>
            <a:r>
              <a:rPr lang="en-US" altLang="en-US" b="1" dirty="0">
                <a:solidFill>
                  <a:prstClr val="black"/>
                </a:solidFill>
                <a:latin typeface="Courier" pitchFamily="49" charset="0"/>
                <a:ea typeface="ＭＳ Ｐゴシック" charset="-128"/>
                <a:cs typeface="Courier New" panose="02070309020205020404" pitchFamily="49" charset="0"/>
              </a:rPr>
              <a:t>(0, 2*pi, 5)</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err="1">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ans</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 1   2.5708   4.1416   5.7124   7.2832</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sin(</a:t>
            </a:r>
            <a:r>
              <a:rPr lang="en-US" altLang="en-US" b="1" dirty="0" err="1">
                <a:solidFill>
                  <a:prstClr val="black"/>
                </a:solidFill>
                <a:latin typeface="Courier" pitchFamily="49" charset="0"/>
                <a:ea typeface="ＭＳ Ｐゴシック" charset="-128"/>
                <a:cs typeface="Courier New" panose="02070309020205020404" pitchFamily="49" charset="0"/>
              </a:rPr>
              <a:t>linspace</a:t>
            </a:r>
            <a:r>
              <a:rPr lang="en-US" altLang="en-US" b="1" dirty="0">
                <a:solidFill>
                  <a:prstClr val="black"/>
                </a:solidFill>
                <a:latin typeface="Courier" pitchFamily="49" charset="0"/>
                <a:ea typeface="ＭＳ Ｐゴシック" charset="-128"/>
                <a:cs typeface="Courier New" panose="02070309020205020404" pitchFamily="49" charset="0"/>
              </a:rPr>
              <a:t>(0, 2*pi, 5))</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err="1">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ans</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 0   1    0   -1   0</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cos(</a:t>
            </a:r>
            <a:r>
              <a:rPr lang="en-US" altLang="en-US" b="1" dirty="0" err="1">
                <a:solidFill>
                  <a:prstClr val="black"/>
                </a:solidFill>
                <a:latin typeface="Courier" pitchFamily="49" charset="0"/>
                <a:ea typeface="ＭＳ Ｐゴシック" charset="-128"/>
                <a:cs typeface="Courier New" panose="02070309020205020404" pitchFamily="49" charset="0"/>
              </a:rPr>
              <a:t>linspace</a:t>
            </a:r>
            <a:r>
              <a:rPr lang="en-US" altLang="en-US" b="1" dirty="0">
                <a:solidFill>
                  <a:prstClr val="black"/>
                </a:solidFill>
                <a:latin typeface="Courier" pitchFamily="49" charset="0"/>
                <a:ea typeface="ＭＳ Ｐゴシック" charset="-128"/>
                <a:cs typeface="Courier New" panose="02070309020205020404" pitchFamily="49" charset="0"/>
              </a:rPr>
              <a:t>(0, 2*pi, 5))</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err="1">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ans</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 1   0   -1    0   1</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a:t>
            </a:r>
            <a:r>
              <a:rPr lang="en-US" altLang="en-US" b="1" dirty="0" err="1">
                <a:solidFill>
                  <a:prstClr val="black"/>
                </a:solidFill>
                <a:latin typeface="Courier" pitchFamily="49" charset="0"/>
                <a:ea typeface="ＭＳ Ｐゴシック" charset="-128"/>
                <a:cs typeface="Courier New" panose="02070309020205020404" pitchFamily="49" charset="0"/>
              </a:rPr>
              <a:t>linspace</a:t>
            </a:r>
            <a:r>
              <a:rPr lang="en-US" altLang="en-US" b="1" dirty="0">
                <a:solidFill>
                  <a:prstClr val="black"/>
                </a:solidFill>
                <a:latin typeface="Courier" pitchFamily="49" charset="0"/>
                <a:ea typeface="ＭＳ Ｐゴシック" charset="-128"/>
                <a:cs typeface="Courier New" panose="02070309020205020404" pitchFamily="49" charset="0"/>
              </a:rPr>
              <a:t>(0, 2*pi, 5) &lt; pi</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err="1">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ans</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 1   1    0    0   0</a:t>
            </a:r>
          </a:p>
        </p:txBody>
      </p:sp>
    </p:spTree>
    <p:extLst>
      <p:ext uri="{BB962C8B-B14F-4D97-AF65-F5344CB8AC3E}">
        <p14:creationId xmlns:p14="http://schemas.microsoft.com/office/powerpoint/2010/main" val="114231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5" name="Title 4"/>
          <p:cNvSpPr>
            <a:spLocks noGrp="1"/>
          </p:cNvSpPr>
          <p:nvPr>
            <p:ph type="title"/>
          </p:nvPr>
        </p:nvSpPr>
        <p:spPr>
          <a:xfrm>
            <a:off x="1981200" y="1185863"/>
            <a:ext cx="8229600" cy="823911"/>
          </a:xfrm>
        </p:spPr>
        <p:txBody>
          <a:bodyPr/>
          <a:lstStyle/>
          <a:p>
            <a:r>
              <a:rPr lang="en-US" dirty="0"/>
              <a:t>Array Variables</a:t>
            </a:r>
          </a:p>
        </p:txBody>
      </p:sp>
      <p:sp>
        <p:nvSpPr>
          <p:cNvPr id="6" name="Content Placeholder 5"/>
          <p:cNvSpPr>
            <a:spLocks noGrp="1"/>
          </p:cNvSpPr>
          <p:nvPr>
            <p:ph idx="1"/>
          </p:nvPr>
        </p:nvSpPr>
        <p:spPr>
          <a:xfrm>
            <a:off x="1981200" y="1905001"/>
            <a:ext cx="8229600" cy="3934953"/>
          </a:xfrm>
        </p:spPr>
        <p:txBody>
          <a:bodyPr/>
          <a:lstStyle/>
          <a:p>
            <a:r>
              <a:rPr lang="en-US" dirty="0"/>
              <a:t>In MATLAB, </a:t>
            </a:r>
            <a:r>
              <a:rPr lang="en-US" b="1" i="1" dirty="0"/>
              <a:t>every</a:t>
            </a:r>
            <a:r>
              <a:rPr lang="en-US" dirty="0"/>
              <a:t> variable is an array.</a:t>
            </a:r>
          </a:p>
          <a:p>
            <a:pPr lvl="1"/>
            <a:r>
              <a:rPr lang="en-US" dirty="0"/>
              <a:t>Scalar variables are just a 1-element array!</a:t>
            </a:r>
          </a:p>
          <a:p>
            <a:r>
              <a:rPr lang="en-US" dirty="0"/>
              <a:t>Arrays can change size at any time in MATLAB.</a:t>
            </a:r>
          </a:p>
          <a:p>
            <a:r>
              <a:rPr lang="en-US" dirty="0"/>
              <a:t>Array sizes can be as large as you like, until the computer runs out of memory!</a:t>
            </a:r>
          </a:p>
        </p:txBody>
      </p:sp>
    </p:spTree>
    <p:extLst>
      <p:ext uri="{BB962C8B-B14F-4D97-AF65-F5344CB8AC3E}">
        <p14:creationId xmlns:p14="http://schemas.microsoft.com/office/powerpoint/2010/main" val="985696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Creating array variables:</a:t>
            </a:r>
          </a:p>
        </p:txBody>
      </p:sp>
      <p:sp>
        <p:nvSpPr>
          <p:cNvPr id="3" name="TextBox 2"/>
          <p:cNvSpPr txBox="1"/>
          <p:nvPr/>
        </p:nvSpPr>
        <p:spPr>
          <a:xfrm>
            <a:off x="1981200" y="2057400"/>
            <a:ext cx="8305800" cy="3970318"/>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x=1:5</a:t>
            </a:r>
          </a:p>
          <a:p>
            <a:pPr defTabSz="457200" fontAlgn="base">
              <a:spcBef>
                <a:spcPct val="0"/>
              </a:spcBef>
              <a:spcAft>
                <a:spcPct val="0"/>
              </a:spcAft>
            </a:pPr>
            <a:r>
              <a:rPr lang="en-US" dirty="0">
                <a:solidFill>
                  <a:prstClr val="black"/>
                </a:solidFill>
                <a:latin typeface="Courier" pitchFamily="49" charset="0"/>
                <a:ea typeface="ＭＳ Ｐゴシック" charset="-128"/>
              </a:rPr>
              <a:t>	 x = 1   2   3   4   5 </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a:t>
            </a:r>
          </a:p>
          <a:p>
            <a:pPr defTabSz="457200" fontAlgn="base">
              <a:spcBef>
                <a:spcPct val="0"/>
              </a:spcBef>
              <a:spcAft>
                <a:spcPct val="0"/>
              </a:spcAft>
            </a:pPr>
            <a:r>
              <a:rPr lang="en-US" dirty="0">
                <a:solidFill>
                  <a:prstClr val="black"/>
                </a:solidFill>
                <a:latin typeface="Courier" pitchFamily="49" charset="0"/>
                <a:ea typeface="ＭＳ Ｐゴシック" charset="-128"/>
              </a:rPr>
              <a:t>	 x = 1   2   3   4   5</a:t>
            </a:r>
          </a:p>
          <a:p>
            <a:pPr defTabSz="457200" fontAlgn="base">
              <a:spcBef>
                <a:spcPct val="0"/>
              </a:spcBef>
              <a:spcAft>
                <a:spcPct val="0"/>
              </a:spcAft>
            </a:pPr>
            <a:r>
              <a:rPr lang="en-US" b="1" dirty="0">
                <a:solidFill>
                  <a:prstClr val="black"/>
                </a:solidFill>
                <a:latin typeface="Courier" pitchFamily="49" charset="0"/>
                <a:ea typeface="ＭＳ Ｐゴシック" charset="-128"/>
              </a:rPr>
              <a:t>&gt;&gt; y=[10:-1:7]'</a:t>
            </a:r>
          </a:p>
          <a:p>
            <a:pPr defTabSz="457200" fontAlgn="base">
              <a:spcBef>
                <a:spcPct val="0"/>
              </a:spcBef>
              <a:spcAft>
                <a:spcPct val="0"/>
              </a:spcAft>
            </a:pPr>
            <a:r>
              <a:rPr lang="en-US" dirty="0">
                <a:solidFill>
                  <a:prstClr val="black"/>
                </a:solidFill>
                <a:latin typeface="Courier" pitchFamily="49" charset="0"/>
                <a:ea typeface="ＭＳ Ｐゴシック" charset="-128"/>
              </a:rPr>
              <a:t>	 y = 10</a:t>
            </a:r>
          </a:p>
          <a:p>
            <a:pPr defTabSz="457200" fontAlgn="base">
              <a:spcBef>
                <a:spcPct val="0"/>
              </a:spcBef>
              <a:spcAft>
                <a:spcPct val="0"/>
              </a:spcAft>
            </a:pPr>
            <a:r>
              <a:rPr lang="en-US" dirty="0">
                <a:solidFill>
                  <a:prstClr val="black"/>
                </a:solidFill>
                <a:latin typeface="Courier" pitchFamily="49" charset="0"/>
                <a:ea typeface="ＭＳ Ｐゴシック" charset="-128"/>
              </a:rPr>
              <a:t>		  9</a:t>
            </a:r>
          </a:p>
          <a:p>
            <a:pPr defTabSz="457200" fontAlgn="base">
              <a:spcBef>
                <a:spcPct val="0"/>
              </a:spcBef>
              <a:spcAft>
                <a:spcPct val="0"/>
              </a:spcAft>
            </a:pPr>
            <a:r>
              <a:rPr lang="en-US" dirty="0">
                <a:solidFill>
                  <a:prstClr val="black"/>
                </a:solidFill>
                <a:latin typeface="Courier" pitchFamily="49" charset="0"/>
                <a:ea typeface="ＭＳ Ｐゴシック" charset="-128"/>
              </a:rPr>
              <a:t>		  8</a:t>
            </a:r>
          </a:p>
          <a:p>
            <a:pPr defTabSz="457200" fontAlgn="base">
              <a:spcBef>
                <a:spcPct val="0"/>
              </a:spcBef>
              <a:spcAft>
                <a:spcPct val="0"/>
              </a:spcAft>
            </a:pPr>
            <a:r>
              <a:rPr lang="en-US" dirty="0">
                <a:solidFill>
                  <a:prstClr val="black"/>
                </a:solidFill>
                <a:latin typeface="Courier" pitchFamily="49" charset="0"/>
                <a:ea typeface="ＭＳ Ｐゴシック" charset="-128"/>
              </a:rPr>
              <a:t>		  7</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A=[5, 24, 12; 7, 11, 9; 4, 7, 97; 6, 25, 98]</a:t>
            </a:r>
          </a:p>
          <a:p>
            <a:pPr defTabSz="457200" fontAlgn="base">
              <a:spcBef>
                <a:spcPct val="0"/>
              </a:spcBef>
              <a:spcAft>
                <a:spcPct val="0"/>
              </a:spcAft>
            </a:pPr>
            <a:r>
              <a:rPr lang="en-US" dirty="0">
                <a:solidFill>
                  <a:prstClr val="black"/>
                </a:solidFill>
                <a:latin typeface="Courier" pitchFamily="49" charset="0"/>
                <a:ea typeface="ＭＳ Ｐゴシック" charset="-128"/>
              </a:rPr>
              <a:t>	 A =  5   24   12</a:t>
            </a:r>
          </a:p>
          <a:p>
            <a:pPr defTabSz="457200" fontAlgn="base">
              <a:spcBef>
                <a:spcPct val="0"/>
              </a:spcBef>
              <a:spcAft>
                <a:spcPct val="0"/>
              </a:spcAft>
            </a:pPr>
            <a:r>
              <a:rPr lang="en-US" dirty="0">
                <a:solidFill>
                  <a:prstClr val="black"/>
                </a:solidFill>
                <a:latin typeface="Courier" pitchFamily="49" charset="0"/>
                <a:ea typeface="ＭＳ Ｐゴシック" charset="-128"/>
              </a:rPr>
              <a:t>  	      7   11   9</a:t>
            </a:r>
          </a:p>
          <a:p>
            <a:pPr defTabSz="457200" fontAlgn="base">
              <a:spcBef>
                <a:spcPct val="0"/>
              </a:spcBef>
              <a:spcAft>
                <a:spcPct val="0"/>
              </a:spcAft>
            </a:pPr>
            <a:r>
              <a:rPr lang="en-US" dirty="0">
                <a:solidFill>
                  <a:prstClr val="black"/>
                </a:solidFill>
                <a:latin typeface="Courier" pitchFamily="49" charset="0"/>
                <a:ea typeface="ＭＳ Ｐゴシック" charset="-128"/>
              </a:rPr>
              <a:t>	      4    7   97</a:t>
            </a:r>
          </a:p>
          <a:p>
            <a:pPr defTabSz="457200" fontAlgn="base">
              <a:spcBef>
                <a:spcPct val="0"/>
              </a:spcBef>
              <a:spcAft>
                <a:spcPct val="0"/>
              </a:spcAft>
            </a:pPr>
            <a:r>
              <a:rPr lang="en-US" dirty="0">
                <a:solidFill>
                  <a:prstClr val="black"/>
                </a:solidFill>
                <a:latin typeface="Courier" pitchFamily="49" charset="0"/>
                <a:ea typeface="ＭＳ Ｐゴシック" charset="-128"/>
              </a:rPr>
              <a:t>	      6   25   98</a:t>
            </a:r>
          </a:p>
        </p:txBody>
      </p:sp>
      <p:sp>
        <p:nvSpPr>
          <p:cNvPr id="19" name="TextBox 18"/>
          <p:cNvSpPr txBox="1"/>
          <p:nvPr/>
        </p:nvSpPr>
        <p:spPr>
          <a:xfrm>
            <a:off x="6242063" y="2743201"/>
            <a:ext cx="4070345"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the name of an array by itself refers to</a:t>
            </a:r>
          </a:p>
          <a:p>
            <a:pPr defTabSz="457200" fontAlgn="base">
              <a:spcBef>
                <a:spcPct val="0"/>
              </a:spcBef>
              <a:spcAft>
                <a:spcPct val="0"/>
              </a:spcAft>
            </a:pPr>
            <a:r>
              <a:rPr lang="en-US" dirty="0">
                <a:solidFill>
                  <a:srgbClr val="C00000"/>
                </a:solidFill>
                <a:latin typeface="Arial" charset="0"/>
                <a:ea typeface="ＭＳ Ｐゴシック" charset="-128"/>
              </a:rPr>
              <a:t>the entire array of values</a:t>
            </a:r>
          </a:p>
        </p:txBody>
      </p:sp>
      <p:cxnSp>
        <p:nvCxnSpPr>
          <p:cNvPr id="20" name="Curved Connector 19"/>
          <p:cNvCxnSpPr>
            <a:stCxn id="19" idx="1"/>
          </p:cNvCxnSpPr>
          <p:nvPr/>
        </p:nvCxnSpPr>
        <p:spPr>
          <a:xfrm rot="10800000">
            <a:off x="3331705" y="2779939"/>
            <a:ext cx="2910359" cy="286429"/>
          </a:xfrm>
          <a:prstGeom prst="curvedConnector3">
            <a:avLst>
              <a:gd name="adj1" fmla="val 23818"/>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09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Creating array variables*:</a:t>
            </a:r>
          </a:p>
        </p:txBody>
      </p:sp>
      <p:sp>
        <p:nvSpPr>
          <p:cNvPr id="3" name="TextBox 2"/>
          <p:cNvSpPr txBox="1"/>
          <p:nvPr/>
        </p:nvSpPr>
        <p:spPr>
          <a:xfrm>
            <a:off x="1981200" y="2438400"/>
            <a:ext cx="8305800" cy="3416320"/>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clear x</a:t>
            </a:r>
          </a:p>
          <a:p>
            <a:pPr defTabSz="457200" fontAlgn="base">
              <a:spcBef>
                <a:spcPct val="0"/>
              </a:spcBef>
              <a:spcAft>
                <a:spcPct val="0"/>
              </a:spcAft>
            </a:pPr>
            <a:endParaRPr lang="en-US" dirty="0">
              <a:solidFill>
                <a:prstClr val="black"/>
              </a:solidFill>
              <a:latin typeface="Courier" pitchFamily="49" charset="0"/>
              <a:ea typeface="ＭＳ Ｐゴシック" charset="-128"/>
            </a:endParaRPr>
          </a:p>
          <a:p>
            <a:pPr defTabSz="457200" fontAlgn="base">
              <a:spcBef>
                <a:spcPct val="0"/>
              </a:spcBef>
              <a:spcAft>
                <a:spcPct val="0"/>
              </a:spcAft>
            </a:pPr>
            <a:r>
              <a:rPr lang="en-US" b="1" dirty="0">
                <a:solidFill>
                  <a:prstClr val="black"/>
                </a:solidFill>
                <a:latin typeface="Courier" pitchFamily="49" charset="0"/>
                <a:ea typeface="ＭＳ Ｐゴシック" charset="-128"/>
              </a:rPr>
              <a:t>&gt;&gt; x(1)=2</a:t>
            </a:r>
          </a:p>
          <a:p>
            <a:pPr defTabSz="457200" fontAlgn="base">
              <a:spcBef>
                <a:spcPct val="0"/>
              </a:spcBef>
              <a:spcAft>
                <a:spcPct val="0"/>
              </a:spcAft>
            </a:pPr>
            <a:r>
              <a:rPr lang="en-US" dirty="0">
                <a:solidFill>
                  <a:prstClr val="black"/>
                </a:solidFill>
                <a:latin typeface="Courier" pitchFamily="49" charset="0"/>
                <a:ea typeface="ＭＳ Ｐゴシック" charset="-128"/>
              </a:rPr>
              <a:t>	 x = 2</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x(2)=-3</a:t>
            </a:r>
          </a:p>
          <a:p>
            <a:pPr defTabSz="457200" fontAlgn="base">
              <a:spcBef>
                <a:spcPct val="0"/>
              </a:spcBef>
              <a:spcAft>
                <a:spcPct val="0"/>
              </a:spcAft>
            </a:pPr>
            <a:r>
              <a:rPr lang="en-US" dirty="0">
                <a:solidFill>
                  <a:prstClr val="black"/>
                </a:solidFill>
                <a:latin typeface="Courier" pitchFamily="49" charset="0"/>
                <a:ea typeface="ＭＳ Ｐゴシック" charset="-128"/>
              </a:rPr>
              <a:t>	 x = 2   -3</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x(4)=pi</a:t>
            </a:r>
          </a:p>
          <a:p>
            <a:pPr defTabSz="457200" fontAlgn="base">
              <a:spcBef>
                <a:spcPct val="0"/>
              </a:spcBef>
              <a:spcAft>
                <a:spcPct val="0"/>
              </a:spcAft>
            </a:pPr>
            <a:r>
              <a:rPr lang="en-US" dirty="0">
                <a:solidFill>
                  <a:prstClr val="black"/>
                </a:solidFill>
                <a:latin typeface="Courier" pitchFamily="49" charset="0"/>
                <a:ea typeface="ＭＳ Ｐゴシック" charset="-128"/>
              </a:rPr>
              <a:t>	 x = 2   -3   0   3.1416</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x(4)=5</a:t>
            </a:r>
          </a:p>
          <a:p>
            <a:pPr defTabSz="457200" fontAlgn="base">
              <a:spcBef>
                <a:spcPct val="0"/>
              </a:spcBef>
              <a:spcAft>
                <a:spcPct val="0"/>
              </a:spcAft>
            </a:pPr>
            <a:r>
              <a:rPr lang="en-US" dirty="0">
                <a:solidFill>
                  <a:prstClr val="black"/>
                </a:solidFill>
                <a:latin typeface="Courier" pitchFamily="49" charset="0"/>
                <a:ea typeface="ＭＳ Ｐゴシック" charset="-128"/>
              </a:rPr>
              <a:t>	 x = 2   -3   0   5</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x(1)=[]</a:t>
            </a:r>
          </a:p>
          <a:p>
            <a:pPr defTabSz="457200" fontAlgn="base">
              <a:spcBef>
                <a:spcPct val="0"/>
              </a:spcBef>
              <a:spcAft>
                <a:spcPct val="0"/>
              </a:spcAft>
            </a:pPr>
            <a:r>
              <a:rPr lang="en-US" dirty="0">
                <a:solidFill>
                  <a:prstClr val="black"/>
                </a:solidFill>
                <a:latin typeface="Courier" pitchFamily="49" charset="0"/>
                <a:ea typeface="ＭＳ Ｐゴシック" charset="-128"/>
              </a:rPr>
              <a:t>	 x = -3   0   5</a:t>
            </a:r>
          </a:p>
        </p:txBody>
      </p:sp>
      <p:sp>
        <p:nvSpPr>
          <p:cNvPr id="13" name="TextBox 12"/>
          <p:cNvSpPr txBox="1"/>
          <p:nvPr/>
        </p:nvSpPr>
        <p:spPr>
          <a:xfrm>
            <a:off x="6110762" y="2700699"/>
            <a:ext cx="3703258"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setting the value of the 1</a:t>
            </a:r>
            <a:r>
              <a:rPr lang="en-US" baseline="30000" dirty="0">
                <a:solidFill>
                  <a:srgbClr val="C00000"/>
                </a:solidFill>
                <a:latin typeface="Arial" charset="0"/>
                <a:ea typeface="ＭＳ Ｐゴシック" charset="-128"/>
              </a:rPr>
              <a:t>st</a:t>
            </a:r>
            <a:r>
              <a:rPr lang="en-US" dirty="0">
                <a:solidFill>
                  <a:srgbClr val="C00000"/>
                </a:solidFill>
                <a:latin typeface="Arial" charset="0"/>
                <a:ea typeface="ＭＳ Ｐゴシック" charset="-128"/>
              </a:rPr>
              <a:t> element</a:t>
            </a:r>
          </a:p>
        </p:txBody>
      </p:sp>
      <p:sp>
        <p:nvSpPr>
          <p:cNvPr id="14" name="TextBox 13"/>
          <p:cNvSpPr txBox="1"/>
          <p:nvPr/>
        </p:nvSpPr>
        <p:spPr>
          <a:xfrm>
            <a:off x="6025039" y="3276601"/>
            <a:ext cx="3957161"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setting the value of the 2</a:t>
            </a:r>
            <a:r>
              <a:rPr lang="en-US" baseline="30000" dirty="0">
                <a:solidFill>
                  <a:srgbClr val="C00000"/>
                </a:solidFill>
                <a:latin typeface="Arial" charset="0"/>
                <a:ea typeface="ＭＳ Ｐゴシック" charset="-128"/>
              </a:rPr>
              <a:t>nd</a:t>
            </a:r>
            <a:r>
              <a:rPr lang="en-US" dirty="0">
                <a:solidFill>
                  <a:srgbClr val="C00000"/>
                </a:solidFill>
                <a:latin typeface="Arial" charset="0"/>
                <a:ea typeface="ＭＳ Ｐゴシック" charset="-128"/>
              </a:rPr>
              <a:t> element—array automatically resizes to fit</a:t>
            </a:r>
          </a:p>
        </p:txBody>
      </p:sp>
      <p:sp>
        <p:nvSpPr>
          <p:cNvPr id="15" name="TextBox 14"/>
          <p:cNvSpPr txBox="1"/>
          <p:nvPr/>
        </p:nvSpPr>
        <p:spPr>
          <a:xfrm>
            <a:off x="6005186" y="4022468"/>
            <a:ext cx="4205614"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setting the value of the 4</a:t>
            </a:r>
            <a:r>
              <a:rPr lang="en-US" baseline="30000" dirty="0">
                <a:solidFill>
                  <a:srgbClr val="C00000"/>
                </a:solidFill>
                <a:latin typeface="Arial" charset="0"/>
                <a:ea typeface="ＭＳ Ｐゴシック" charset="-128"/>
              </a:rPr>
              <a:t>th</a:t>
            </a:r>
            <a:r>
              <a:rPr lang="en-US" dirty="0">
                <a:solidFill>
                  <a:srgbClr val="C00000"/>
                </a:solidFill>
                <a:latin typeface="Arial" charset="0"/>
                <a:ea typeface="ＭＳ Ｐゴシック" charset="-128"/>
              </a:rPr>
              <a:t> element (default value of 0 given to 3</a:t>
            </a:r>
            <a:r>
              <a:rPr lang="en-US" baseline="30000" dirty="0">
                <a:solidFill>
                  <a:srgbClr val="C00000"/>
                </a:solidFill>
                <a:latin typeface="Arial" charset="0"/>
                <a:ea typeface="ＭＳ Ｐゴシック" charset="-128"/>
              </a:rPr>
              <a:t>rd</a:t>
            </a:r>
            <a:r>
              <a:rPr lang="en-US" dirty="0">
                <a:solidFill>
                  <a:srgbClr val="C00000"/>
                </a:solidFill>
                <a:latin typeface="Arial" charset="0"/>
                <a:ea typeface="ＭＳ Ｐゴシック" charset="-128"/>
              </a:rPr>
              <a:t> element)</a:t>
            </a:r>
          </a:p>
        </p:txBody>
      </p:sp>
      <p:sp>
        <p:nvSpPr>
          <p:cNvPr id="17" name="TextBox 16"/>
          <p:cNvSpPr txBox="1"/>
          <p:nvPr/>
        </p:nvSpPr>
        <p:spPr>
          <a:xfrm>
            <a:off x="6235706" y="4854476"/>
            <a:ext cx="3967753"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changing the value of the 4</a:t>
            </a:r>
            <a:r>
              <a:rPr lang="en-US" baseline="30000" dirty="0">
                <a:solidFill>
                  <a:srgbClr val="C00000"/>
                </a:solidFill>
                <a:latin typeface="Arial" charset="0"/>
                <a:ea typeface="ＭＳ Ｐゴシック" charset="-128"/>
              </a:rPr>
              <a:t>th</a:t>
            </a:r>
            <a:r>
              <a:rPr lang="en-US" dirty="0">
                <a:solidFill>
                  <a:srgbClr val="C00000"/>
                </a:solidFill>
                <a:latin typeface="Arial" charset="0"/>
                <a:ea typeface="ＭＳ Ｐゴシック" charset="-128"/>
              </a:rPr>
              <a:t> element</a:t>
            </a:r>
          </a:p>
        </p:txBody>
      </p:sp>
      <p:cxnSp>
        <p:nvCxnSpPr>
          <p:cNvPr id="20" name="Curved Connector 19"/>
          <p:cNvCxnSpPr>
            <a:stCxn id="13" idx="1"/>
          </p:cNvCxnSpPr>
          <p:nvPr/>
        </p:nvCxnSpPr>
        <p:spPr>
          <a:xfrm rot="10800000" flipV="1">
            <a:off x="3352800" y="2885365"/>
            <a:ext cx="2757962" cy="315035"/>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4" idx="1"/>
          </p:cNvCxnSpPr>
          <p:nvPr/>
        </p:nvCxnSpPr>
        <p:spPr>
          <a:xfrm rot="10800000" flipV="1">
            <a:off x="3581406" y="3599766"/>
            <a:ext cx="2443632" cy="74514"/>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5" idx="1"/>
          </p:cNvCxnSpPr>
          <p:nvPr/>
        </p:nvCxnSpPr>
        <p:spPr>
          <a:xfrm rot="10800000">
            <a:off x="3505200" y="4249699"/>
            <a:ext cx="2499986" cy="95934"/>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17" idx="1"/>
          </p:cNvCxnSpPr>
          <p:nvPr/>
        </p:nvCxnSpPr>
        <p:spPr>
          <a:xfrm rot="10800000">
            <a:off x="3706339" y="4854476"/>
            <a:ext cx="2529366" cy="184666"/>
          </a:xfrm>
          <a:prstGeom prst="curvedConnector3">
            <a:avLst>
              <a:gd name="adj1" fmla="val 3343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329841" y="5372695"/>
            <a:ext cx="3719035"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setting an element equal to an empty array, </a:t>
            </a:r>
            <a:r>
              <a:rPr lang="en-US" sz="1600" b="1" dirty="0">
                <a:solidFill>
                  <a:prstClr val="black"/>
                </a:solidFill>
                <a:latin typeface="Courier" pitchFamily="49" charset="0"/>
                <a:ea typeface="ＭＳ Ｐゴシック" charset="-128"/>
              </a:rPr>
              <a:t>[]</a:t>
            </a:r>
            <a:r>
              <a:rPr lang="en-US" dirty="0">
                <a:solidFill>
                  <a:srgbClr val="C00000"/>
                </a:solidFill>
                <a:latin typeface="Arial" charset="0"/>
                <a:ea typeface="ＭＳ Ｐゴシック" charset="-128"/>
              </a:rPr>
              <a:t>,  deletes it from the array</a:t>
            </a:r>
          </a:p>
        </p:txBody>
      </p:sp>
      <p:cxnSp>
        <p:nvCxnSpPr>
          <p:cNvPr id="25" name="Curved Connector 24"/>
          <p:cNvCxnSpPr>
            <a:stCxn id="24" idx="1"/>
          </p:cNvCxnSpPr>
          <p:nvPr/>
        </p:nvCxnSpPr>
        <p:spPr>
          <a:xfrm rot="10800000">
            <a:off x="3581396" y="5363588"/>
            <a:ext cx="2748444" cy="470772"/>
          </a:xfrm>
          <a:prstGeom prst="curvedConnector3">
            <a:avLst>
              <a:gd name="adj1" fmla="val 3787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343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a:xfrm>
            <a:off x="1981200" y="928690"/>
            <a:ext cx="8458200" cy="823911"/>
          </a:xfrm>
        </p:spPr>
        <p:txBody>
          <a:bodyPr/>
          <a:lstStyle/>
          <a:p>
            <a:r>
              <a:rPr lang="en-US" dirty="0"/>
              <a:t>Creating array variables *:</a:t>
            </a:r>
          </a:p>
        </p:txBody>
      </p:sp>
      <p:sp>
        <p:nvSpPr>
          <p:cNvPr id="3" name="TextBox 2"/>
          <p:cNvSpPr txBox="1"/>
          <p:nvPr/>
        </p:nvSpPr>
        <p:spPr>
          <a:xfrm>
            <a:off x="1981200" y="2430482"/>
            <a:ext cx="8305800" cy="2308324"/>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B(1,1)=2</a:t>
            </a:r>
          </a:p>
          <a:p>
            <a:pPr defTabSz="457200" fontAlgn="base">
              <a:spcBef>
                <a:spcPct val="0"/>
              </a:spcBef>
              <a:spcAft>
                <a:spcPct val="0"/>
              </a:spcAft>
            </a:pPr>
            <a:r>
              <a:rPr lang="en-US" dirty="0">
                <a:solidFill>
                  <a:prstClr val="black"/>
                </a:solidFill>
                <a:latin typeface="Courier" pitchFamily="49" charset="0"/>
                <a:ea typeface="ＭＳ Ｐゴシック" charset="-128"/>
              </a:rPr>
              <a:t>	 B = 2</a:t>
            </a:r>
          </a:p>
          <a:p>
            <a:pPr defTabSz="457200" fontAlgn="base">
              <a:spcBef>
                <a:spcPct val="0"/>
              </a:spcBef>
              <a:spcAft>
                <a:spcPct val="0"/>
              </a:spcAft>
            </a:pPr>
            <a:r>
              <a:rPr lang="en-US" b="1" dirty="0">
                <a:solidFill>
                  <a:prstClr val="black"/>
                </a:solidFill>
                <a:latin typeface="Courier" pitchFamily="49" charset="0"/>
                <a:ea typeface="ＭＳ Ｐゴシック" charset="-128"/>
              </a:rPr>
              <a:t>&gt;&gt; B(2,2)=-3</a:t>
            </a:r>
          </a:p>
          <a:p>
            <a:pPr defTabSz="457200" fontAlgn="base">
              <a:spcBef>
                <a:spcPct val="0"/>
              </a:spcBef>
              <a:spcAft>
                <a:spcPct val="0"/>
              </a:spcAft>
            </a:pPr>
            <a:r>
              <a:rPr lang="en-US" dirty="0">
                <a:solidFill>
                  <a:prstClr val="black"/>
                </a:solidFill>
                <a:latin typeface="Courier" pitchFamily="49" charset="0"/>
                <a:ea typeface="ＭＳ Ｐゴシック" charset="-128"/>
              </a:rPr>
              <a:t>	 B = 2   0</a:t>
            </a:r>
          </a:p>
          <a:p>
            <a:pPr defTabSz="457200" fontAlgn="base">
              <a:spcBef>
                <a:spcPct val="0"/>
              </a:spcBef>
              <a:spcAft>
                <a:spcPct val="0"/>
              </a:spcAft>
            </a:pPr>
            <a:r>
              <a:rPr lang="en-US" dirty="0">
                <a:solidFill>
                  <a:prstClr val="black"/>
                </a:solidFill>
                <a:latin typeface="Courier" pitchFamily="49" charset="0"/>
                <a:ea typeface="ＭＳ Ｐゴシック" charset="-128"/>
              </a:rPr>
              <a:t>	     0  -3</a:t>
            </a:r>
          </a:p>
          <a:p>
            <a:pPr defTabSz="457200" fontAlgn="base">
              <a:spcBef>
                <a:spcPct val="0"/>
              </a:spcBef>
              <a:spcAft>
                <a:spcPct val="0"/>
              </a:spcAft>
            </a:pPr>
            <a:r>
              <a:rPr lang="en-US" b="1" dirty="0">
                <a:solidFill>
                  <a:prstClr val="black"/>
                </a:solidFill>
                <a:latin typeface="Courier" pitchFamily="49" charset="0"/>
                <a:ea typeface="ＭＳ Ｐゴシック" charset="-128"/>
              </a:rPr>
              <a:t>&gt;&gt; B(1,2)=1.2</a:t>
            </a:r>
          </a:p>
          <a:p>
            <a:pPr defTabSz="457200" fontAlgn="base">
              <a:spcBef>
                <a:spcPct val="0"/>
              </a:spcBef>
              <a:spcAft>
                <a:spcPct val="0"/>
              </a:spcAft>
            </a:pPr>
            <a:r>
              <a:rPr lang="en-US" dirty="0">
                <a:solidFill>
                  <a:prstClr val="black"/>
                </a:solidFill>
                <a:latin typeface="Courier" pitchFamily="49" charset="0"/>
                <a:ea typeface="ＭＳ Ｐゴシック" charset="-128"/>
              </a:rPr>
              <a:t>	 B = 2   1.2</a:t>
            </a:r>
          </a:p>
          <a:p>
            <a:pPr defTabSz="457200" fontAlgn="base">
              <a:spcBef>
                <a:spcPct val="0"/>
              </a:spcBef>
              <a:spcAft>
                <a:spcPct val="0"/>
              </a:spcAft>
            </a:pPr>
            <a:r>
              <a:rPr lang="en-US" dirty="0">
                <a:solidFill>
                  <a:prstClr val="black"/>
                </a:solidFill>
                <a:latin typeface="Courier" pitchFamily="49" charset="0"/>
                <a:ea typeface="ＭＳ Ｐゴシック" charset="-128"/>
              </a:rPr>
              <a:t>	     0   -3</a:t>
            </a:r>
          </a:p>
        </p:txBody>
      </p:sp>
      <p:sp>
        <p:nvSpPr>
          <p:cNvPr id="13" name="TextBox 12"/>
          <p:cNvSpPr txBox="1"/>
          <p:nvPr/>
        </p:nvSpPr>
        <p:spPr>
          <a:xfrm>
            <a:off x="4191001" y="2468584"/>
            <a:ext cx="5939511"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setting the value of the element in the 1</a:t>
            </a:r>
            <a:r>
              <a:rPr lang="en-US" baseline="30000" dirty="0">
                <a:solidFill>
                  <a:srgbClr val="C00000"/>
                </a:solidFill>
                <a:latin typeface="Arial" charset="0"/>
                <a:ea typeface="ＭＳ Ｐゴシック" charset="-128"/>
              </a:rPr>
              <a:t>st</a:t>
            </a:r>
            <a:r>
              <a:rPr lang="en-US" dirty="0">
                <a:solidFill>
                  <a:srgbClr val="C00000"/>
                </a:solidFill>
                <a:latin typeface="Arial" charset="0"/>
                <a:ea typeface="ＭＳ Ｐゴシック" charset="-128"/>
              </a:rPr>
              <a:t> row, 1</a:t>
            </a:r>
            <a:r>
              <a:rPr lang="en-US" baseline="30000" dirty="0">
                <a:solidFill>
                  <a:srgbClr val="C00000"/>
                </a:solidFill>
                <a:latin typeface="Arial" charset="0"/>
                <a:ea typeface="ＭＳ Ｐゴシック" charset="-128"/>
              </a:rPr>
              <a:t>st</a:t>
            </a:r>
            <a:r>
              <a:rPr lang="en-US" dirty="0">
                <a:solidFill>
                  <a:srgbClr val="C00000"/>
                </a:solidFill>
                <a:latin typeface="Arial" charset="0"/>
                <a:ea typeface="ＭＳ Ｐゴシック" charset="-128"/>
              </a:rPr>
              <a:t> column</a:t>
            </a:r>
          </a:p>
        </p:txBody>
      </p:sp>
      <p:sp>
        <p:nvSpPr>
          <p:cNvPr id="14" name="TextBox 13"/>
          <p:cNvSpPr txBox="1"/>
          <p:nvPr/>
        </p:nvSpPr>
        <p:spPr>
          <a:xfrm>
            <a:off x="4191000" y="2961742"/>
            <a:ext cx="6019801"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setting the value of the element in the 2</a:t>
            </a:r>
            <a:r>
              <a:rPr lang="en-US" baseline="30000" dirty="0">
                <a:solidFill>
                  <a:srgbClr val="C00000"/>
                </a:solidFill>
                <a:latin typeface="Arial" charset="0"/>
                <a:ea typeface="ＭＳ Ｐゴシック" charset="-128"/>
              </a:rPr>
              <a:t>nd</a:t>
            </a:r>
            <a:r>
              <a:rPr lang="en-US" dirty="0">
                <a:solidFill>
                  <a:srgbClr val="C00000"/>
                </a:solidFill>
                <a:latin typeface="Arial" charset="0"/>
                <a:ea typeface="ＭＳ Ｐゴシック" charset="-128"/>
              </a:rPr>
              <a:t> row, 2</a:t>
            </a:r>
            <a:r>
              <a:rPr lang="en-US" baseline="30000" dirty="0">
                <a:solidFill>
                  <a:srgbClr val="C00000"/>
                </a:solidFill>
                <a:latin typeface="Arial" charset="0"/>
                <a:ea typeface="ＭＳ Ｐゴシック" charset="-128"/>
              </a:rPr>
              <a:t>nd</a:t>
            </a:r>
            <a:r>
              <a:rPr lang="en-US" dirty="0">
                <a:solidFill>
                  <a:srgbClr val="C00000"/>
                </a:solidFill>
                <a:latin typeface="Arial" charset="0"/>
                <a:ea typeface="ＭＳ Ｐゴシック" charset="-128"/>
              </a:rPr>
              <a:t> column (default value of 0 given to the two “missing” elements)</a:t>
            </a:r>
          </a:p>
        </p:txBody>
      </p:sp>
      <p:sp>
        <p:nvSpPr>
          <p:cNvPr id="15" name="TextBox 14"/>
          <p:cNvSpPr txBox="1"/>
          <p:nvPr/>
        </p:nvSpPr>
        <p:spPr>
          <a:xfrm>
            <a:off x="4953000" y="3826639"/>
            <a:ext cx="396240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setting the value of the element in the 1</a:t>
            </a:r>
            <a:r>
              <a:rPr lang="en-US" baseline="30000" dirty="0">
                <a:solidFill>
                  <a:srgbClr val="C00000"/>
                </a:solidFill>
                <a:latin typeface="Arial" charset="0"/>
                <a:ea typeface="ＭＳ Ｐゴシック" charset="-128"/>
              </a:rPr>
              <a:t>st</a:t>
            </a:r>
            <a:r>
              <a:rPr lang="en-US" dirty="0">
                <a:solidFill>
                  <a:srgbClr val="C00000"/>
                </a:solidFill>
                <a:latin typeface="Arial" charset="0"/>
                <a:ea typeface="ＭＳ Ｐゴシック" charset="-128"/>
              </a:rPr>
              <a:t> row, 2</a:t>
            </a:r>
            <a:r>
              <a:rPr lang="en-US" baseline="30000" dirty="0">
                <a:solidFill>
                  <a:srgbClr val="C00000"/>
                </a:solidFill>
                <a:latin typeface="Arial" charset="0"/>
                <a:ea typeface="ＭＳ Ｐゴシック" charset="-128"/>
              </a:rPr>
              <a:t>nd</a:t>
            </a:r>
            <a:r>
              <a:rPr lang="en-US" dirty="0">
                <a:solidFill>
                  <a:srgbClr val="C00000"/>
                </a:solidFill>
                <a:latin typeface="Arial" charset="0"/>
                <a:ea typeface="ＭＳ Ｐゴシック" charset="-128"/>
              </a:rPr>
              <a:t> column</a:t>
            </a:r>
          </a:p>
        </p:txBody>
      </p:sp>
      <p:cxnSp>
        <p:nvCxnSpPr>
          <p:cNvPr id="20" name="Curved Connector 19"/>
          <p:cNvCxnSpPr>
            <a:stCxn id="13" idx="1"/>
          </p:cNvCxnSpPr>
          <p:nvPr/>
        </p:nvCxnSpPr>
        <p:spPr>
          <a:xfrm rot="10800000">
            <a:off x="3657600" y="2565926"/>
            <a:ext cx="533400" cy="87324"/>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4" idx="1"/>
          </p:cNvCxnSpPr>
          <p:nvPr/>
        </p:nvCxnSpPr>
        <p:spPr>
          <a:xfrm rot="10800000">
            <a:off x="3810014" y="3097256"/>
            <a:ext cx="380987" cy="187653"/>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5" idx="1"/>
          </p:cNvCxnSpPr>
          <p:nvPr/>
        </p:nvCxnSpPr>
        <p:spPr>
          <a:xfrm rot="10800000">
            <a:off x="3962400" y="3954482"/>
            <a:ext cx="990600" cy="195322"/>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81200" y="1676401"/>
            <a:ext cx="426277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For 2-D arrays,</a:t>
            </a:r>
          </a:p>
          <a:p>
            <a:pPr defTabSz="457200" fontAlgn="base">
              <a:spcBef>
                <a:spcPct val="0"/>
              </a:spcBef>
              <a:spcAft>
                <a:spcPct val="0"/>
              </a:spcAft>
            </a:pPr>
            <a:r>
              <a:rPr lang="en-US" dirty="0">
                <a:solidFill>
                  <a:srgbClr val="C00000"/>
                </a:solidFill>
                <a:latin typeface="Arial" charset="0"/>
                <a:ea typeface="ＭＳ Ｐゴシック" charset="-128"/>
              </a:rPr>
              <a:t>2 indexes in parentheses: (row, column)</a:t>
            </a:r>
          </a:p>
        </p:txBody>
      </p:sp>
    </p:spTree>
    <p:extLst>
      <p:ext uri="{BB962C8B-B14F-4D97-AF65-F5344CB8AC3E}">
        <p14:creationId xmlns:p14="http://schemas.microsoft.com/office/powerpoint/2010/main" val="289947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Some special arrays*:</a:t>
            </a:r>
          </a:p>
        </p:txBody>
      </p:sp>
      <p:sp>
        <p:nvSpPr>
          <p:cNvPr id="3" name="TextBox 2"/>
          <p:cNvSpPr txBox="1"/>
          <p:nvPr/>
        </p:nvSpPr>
        <p:spPr>
          <a:xfrm>
            <a:off x="1981200" y="1917681"/>
            <a:ext cx="8305800" cy="4524315"/>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Z=zeros(4,2)</a:t>
            </a:r>
          </a:p>
          <a:p>
            <a:pPr defTabSz="457200" fontAlgn="base">
              <a:spcBef>
                <a:spcPct val="0"/>
              </a:spcBef>
              <a:spcAft>
                <a:spcPct val="0"/>
              </a:spcAft>
            </a:pPr>
            <a:r>
              <a:rPr lang="en-US" dirty="0">
                <a:solidFill>
                  <a:prstClr val="black"/>
                </a:solidFill>
                <a:latin typeface="Courier" pitchFamily="49" charset="0"/>
                <a:ea typeface="ＭＳ Ｐゴシック" charset="-128"/>
              </a:rPr>
              <a:t>	 Z = 0   0</a:t>
            </a:r>
            <a:br>
              <a:rPr lang="en-US" dirty="0">
                <a:solidFill>
                  <a:prstClr val="black"/>
                </a:solidFill>
                <a:latin typeface="Courier" pitchFamily="49" charset="0"/>
                <a:ea typeface="ＭＳ Ｐゴシック" charset="-128"/>
              </a:rPr>
            </a:br>
            <a:r>
              <a:rPr lang="en-US" dirty="0">
                <a:solidFill>
                  <a:prstClr val="black"/>
                </a:solidFill>
                <a:latin typeface="Courier" pitchFamily="49" charset="0"/>
                <a:ea typeface="ＭＳ Ｐゴシック" charset="-128"/>
              </a:rPr>
              <a:t>	     0   0</a:t>
            </a:r>
            <a:br>
              <a:rPr lang="en-US" dirty="0">
                <a:solidFill>
                  <a:prstClr val="black"/>
                </a:solidFill>
                <a:latin typeface="Courier" pitchFamily="49" charset="0"/>
                <a:ea typeface="ＭＳ Ｐゴシック" charset="-128"/>
              </a:rPr>
            </a:br>
            <a:r>
              <a:rPr lang="en-US" dirty="0">
                <a:solidFill>
                  <a:prstClr val="black"/>
                </a:solidFill>
                <a:latin typeface="Courier" pitchFamily="49" charset="0"/>
                <a:ea typeface="ＭＳ Ｐゴシック" charset="-128"/>
              </a:rPr>
              <a:t>	     0   0</a:t>
            </a:r>
            <a:br>
              <a:rPr lang="en-US" dirty="0">
                <a:solidFill>
                  <a:prstClr val="black"/>
                </a:solidFill>
                <a:latin typeface="Courier" pitchFamily="49" charset="0"/>
                <a:ea typeface="ＭＳ Ｐゴシック" charset="-128"/>
              </a:rPr>
            </a:br>
            <a:r>
              <a:rPr lang="en-US" dirty="0">
                <a:solidFill>
                  <a:prstClr val="black"/>
                </a:solidFill>
                <a:latin typeface="Courier" pitchFamily="49" charset="0"/>
                <a:ea typeface="ＭＳ Ｐゴシック" charset="-128"/>
              </a:rPr>
              <a:t>	     0   0</a:t>
            </a:r>
            <a:br>
              <a:rPr lang="en-US" dirty="0">
                <a:solidFill>
                  <a:prstClr val="black"/>
                </a:solidFill>
                <a:latin typeface="Courier" pitchFamily="49" charset="0"/>
                <a:ea typeface="ＭＳ Ｐゴシック" charset="-128"/>
              </a:rPr>
            </a:br>
            <a:r>
              <a:rPr lang="en-US" b="1" dirty="0">
                <a:solidFill>
                  <a:prstClr val="black"/>
                </a:solidFill>
                <a:latin typeface="Courier" pitchFamily="49" charset="0"/>
                <a:ea typeface="ＭＳ Ｐゴシック" charset="-128"/>
              </a:rPr>
              <a:t>&gt;&gt; O=ones(2,5)</a:t>
            </a:r>
          </a:p>
          <a:p>
            <a:pPr defTabSz="457200" fontAlgn="base">
              <a:spcBef>
                <a:spcPct val="0"/>
              </a:spcBef>
              <a:spcAft>
                <a:spcPct val="0"/>
              </a:spcAft>
            </a:pPr>
            <a:r>
              <a:rPr lang="en-US" dirty="0">
                <a:solidFill>
                  <a:prstClr val="black"/>
                </a:solidFill>
                <a:latin typeface="Courier" pitchFamily="49" charset="0"/>
                <a:ea typeface="ＭＳ Ｐゴシック" charset="-128"/>
              </a:rPr>
              <a:t>	 O = 1   1   1   1   1</a:t>
            </a:r>
          </a:p>
          <a:p>
            <a:pPr defTabSz="457200" fontAlgn="base">
              <a:spcBef>
                <a:spcPct val="0"/>
              </a:spcBef>
              <a:spcAft>
                <a:spcPct val="0"/>
              </a:spcAft>
            </a:pPr>
            <a:r>
              <a:rPr lang="en-US" dirty="0">
                <a:solidFill>
                  <a:prstClr val="black"/>
                </a:solidFill>
                <a:latin typeface="Courier" pitchFamily="49" charset="0"/>
                <a:ea typeface="ＭＳ Ｐゴシック" charset="-128"/>
              </a:rPr>
              <a:t>	     1   1   1   1   1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E=eye(3)</a:t>
            </a:r>
          </a:p>
          <a:p>
            <a:pPr defTabSz="457200" fontAlgn="base">
              <a:spcBef>
                <a:spcPct val="0"/>
              </a:spcBef>
              <a:spcAft>
                <a:spcPct val="0"/>
              </a:spcAft>
            </a:pPr>
            <a:r>
              <a:rPr lang="en-US" dirty="0">
                <a:solidFill>
                  <a:prstClr val="black"/>
                </a:solidFill>
                <a:latin typeface="Courier" pitchFamily="49" charset="0"/>
                <a:ea typeface="ＭＳ Ｐゴシック" charset="-128"/>
              </a:rPr>
              <a:t>	 E = 1   0   0</a:t>
            </a:r>
          </a:p>
          <a:p>
            <a:pPr defTabSz="457200" fontAlgn="base">
              <a:spcBef>
                <a:spcPct val="0"/>
              </a:spcBef>
              <a:spcAft>
                <a:spcPct val="0"/>
              </a:spcAft>
            </a:pPr>
            <a:r>
              <a:rPr lang="en-US" dirty="0">
                <a:solidFill>
                  <a:prstClr val="black"/>
                </a:solidFill>
                <a:latin typeface="Courier" pitchFamily="49" charset="0"/>
                <a:ea typeface="ＭＳ Ｐゴシック" charset="-128"/>
              </a:rPr>
              <a:t>	     0   1   0</a:t>
            </a:r>
          </a:p>
          <a:p>
            <a:pPr defTabSz="457200" fontAlgn="base">
              <a:spcBef>
                <a:spcPct val="0"/>
              </a:spcBef>
              <a:spcAft>
                <a:spcPct val="0"/>
              </a:spcAft>
            </a:pPr>
            <a:r>
              <a:rPr lang="en-US" dirty="0">
                <a:solidFill>
                  <a:prstClr val="black"/>
                </a:solidFill>
                <a:latin typeface="Courier" pitchFamily="49" charset="0"/>
                <a:ea typeface="ＭＳ Ｐゴシック" charset="-128"/>
              </a:rPr>
              <a:t>	     0   0   1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M=magic(3)</a:t>
            </a:r>
          </a:p>
          <a:p>
            <a:pPr defTabSz="457200" fontAlgn="base">
              <a:spcBef>
                <a:spcPct val="0"/>
              </a:spcBef>
              <a:spcAft>
                <a:spcPct val="0"/>
              </a:spcAft>
            </a:pPr>
            <a:r>
              <a:rPr lang="en-US" dirty="0">
                <a:solidFill>
                  <a:prstClr val="black"/>
                </a:solidFill>
                <a:latin typeface="Courier" pitchFamily="49" charset="0"/>
                <a:ea typeface="ＭＳ Ｐゴシック" charset="-128"/>
              </a:rPr>
              <a:t>	 M = 8   1   6</a:t>
            </a:r>
          </a:p>
          <a:p>
            <a:pPr defTabSz="457200" fontAlgn="base">
              <a:spcBef>
                <a:spcPct val="0"/>
              </a:spcBef>
              <a:spcAft>
                <a:spcPct val="0"/>
              </a:spcAft>
            </a:pPr>
            <a:r>
              <a:rPr lang="en-US" dirty="0">
                <a:solidFill>
                  <a:prstClr val="black"/>
                </a:solidFill>
                <a:latin typeface="Courier" pitchFamily="49" charset="0"/>
                <a:ea typeface="ＭＳ Ｐゴシック" charset="-128"/>
              </a:rPr>
              <a:t>	     3   5   7</a:t>
            </a:r>
          </a:p>
          <a:p>
            <a:pPr defTabSz="457200" fontAlgn="base">
              <a:spcBef>
                <a:spcPct val="0"/>
              </a:spcBef>
              <a:spcAft>
                <a:spcPct val="0"/>
              </a:spcAft>
            </a:pPr>
            <a:r>
              <a:rPr lang="en-US" dirty="0">
                <a:solidFill>
                  <a:prstClr val="black"/>
                </a:solidFill>
                <a:latin typeface="Courier" pitchFamily="49" charset="0"/>
                <a:ea typeface="ＭＳ Ｐゴシック" charset="-128"/>
              </a:rPr>
              <a:t>	     4   9   2</a:t>
            </a:r>
          </a:p>
        </p:txBody>
      </p:sp>
      <p:sp>
        <p:nvSpPr>
          <p:cNvPr id="26" name="TextBox 25"/>
          <p:cNvSpPr txBox="1"/>
          <p:nvPr/>
        </p:nvSpPr>
        <p:spPr>
          <a:xfrm>
            <a:off x="4572000" y="1981200"/>
            <a:ext cx="3962400"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 4 rows × 2 columns array of zeros</a:t>
            </a:r>
          </a:p>
        </p:txBody>
      </p:sp>
      <p:sp>
        <p:nvSpPr>
          <p:cNvPr id="11" name="TextBox 10"/>
          <p:cNvSpPr txBox="1"/>
          <p:nvPr/>
        </p:nvSpPr>
        <p:spPr>
          <a:xfrm>
            <a:off x="5867400" y="3276600"/>
            <a:ext cx="3886200"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 2 rows × 5 columns array of ones</a:t>
            </a:r>
          </a:p>
        </p:txBody>
      </p:sp>
      <p:sp>
        <p:nvSpPr>
          <p:cNvPr id="12" name="TextBox 11"/>
          <p:cNvSpPr txBox="1"/>
          <p:nvPr/>
        </p:nvSpPr>
        <p:spPr>
          <a:xfrm>
            <a:off x="4800600" y="4267200"/>
            <a:ext cx="5105400"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 3 × 3 identity matrix (useful in linear algebra)</a:t>
            </a:r>
          </a:p>
        </p:txBody>
      </p:sp>
      <p:cxnSp>
        <p:nvCxnSpPr>
          <p:cNvPr id="13" name="Curved Connector 12"/>
          <p:cNvCxnSpPr>
            <a:stCxn id="11" idx="1"/>
          </p:cNvCxnSpPr>
          <p:nvPr/>
        </p:nvCxnSpPr>
        <p:spPr>
          <a:xfrm rot="10800000">
            <a:off x="3990985" y="3390900"/>
            <a:ext cx="1876417" cy="70366"/>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26" idx="1"/>
          </p:cNvCxnSpPr>
          <p:nvPr/>
        </p:nvCxnSpPr>
        <p:spPr>
          <a:xfrm rot="10800000">
            <a:off x="4114800" y="1981200"/>
            <a:ext cx="457200" cy="184666"/>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p:cNvCxnSpPr/>
          <p:nvPr/>
        </p:nvCxnSpPr>
        <p:spPr>
          <a:xfrm rot="10800000">
            <a:off x="3552829" y="4257674"/>
            <a:ext cx="1247773" cy="161926"/>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105400" y="5334000"/>
            <a:ext cx="4800600"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 3 × 3 magic square (not commonly useful)</a:t>
            </a:r>
          </a:p>
        </p:txBody>
      </p:sp>
      <p:cxnSp>
        <p:nvCxnSpPr>
          <p:cNvPr id="24" name="Curved Connector 23"/>
          <p:cNvCxnSpPr/>
          <p:nvPr/>
        </p:nvCxnSpPr>
        <p:spPr>
          <a:xfrm rot="10800000">
            <a:off x="3857629" y="5324474"/>
            <a:ext cx="1247773" cy="161926"/>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7376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Some special arrays:</a:t>
            </a:r>
          </a:p>
        </p:txBody>
      </p:sp>
      <p:sp>
        <p:nvSpPr>
          <p:cNvPr id="3" name="TextBox 2"/>
          <p:cNvSpPr txBox="1"/>
          <p:nvPr/>
        </p:nvSpPr>
        <p:spPr>
          <a:xfrm>
            <a:off x="1981200" y="1917681"/>
            <a:ext cx="8305800" cy="3693319"/>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F = -5*ones(4,2)</a:t>
            </a:r>
          </a:p>
          <a:p>
            <a:pPr defTabSz="457200" fontAlgn="base">
              <a:spcBef>
                <a:spcPct val="0"/>
              </a:spcBef>
              <a:spcAft>
                <a:spcPct val="0"/>
              </a:spcAft>
            </a:pPr>
            <a:r>
              <a:rPr lang="en-US" dirty="0">
                <a:solidFill>
                  <a:prstClr val="black"/>
                </a:solidFill>
                <a:latin typeface="Courier" pitchFamily="49" charset="0"/>
                <a:ea typeface="ＭＳ Ｐゴシック" charset="-128"/>
              </a:rPr>
              <a:t>	 F = -5   -5</a:t>
            </a:r>
            <a:br>
              <a:rPr lang="en-US" dirty="0">
                <a:solidFill>
                  <a:prstClr val="black"/>
                </a:solidFill>
                <a:latin typeface="Courier" pitchFamily="49" charset="0"/>
                <a:ea typeface="ＭＳ Ｐゴシック" charset="-128"/>
              </a:rPr>
            </a:br>
            <a:r>
              <a:rPr lang="en-US" dirty="0">
                <a:solidFill>
                  <a:prstClr val="black"/>
                </a:solidFill>
                <a:latin typeface="Courier" pitchFamily="49" charset="0"/>
                <a:ea typeface="ＭＳ Ｐゴシック" charset="-128"/>
              </a:rPr>
              <a:t>	     -5   -5</a:t>
            </a:r>
            <a:br>
              <a:rPr lang="en-US" dirty="0">
                <a:solidFill>
                  <a:prstClr val="black"/>
                </a:solidFill>
                <a:latin typeface="Courier" pitchFamily="49" charset="0"/>
                <a:ea typeface="ＭＳ Ｐゴシック" charset="-128"/>
              </a:rPr>
            </a:br>
            <a:r>
              <a:rPr lang="en-US" dirty="0">
                <a:solidFill>
                  <a:prstClr val="black"/>
                </a:solidFill>
                <a:latin typeface="Courier" pitchFamily="49" charset="0"/>
                <a:ea typeface="ＭＳ Ｐゴシック" charset="-128"/>
              </a:rPr>
              <a:t>	     -5   -5</a:t>
            </a:r>
            <a:br>
              <a:rPr lang="en-US" dirty="0">
                <a:solidFill>
                  <a:prstClr val="black"/>
                </a:solidFill>
                <a:latin typeface="Courier" pitchFamily="49" charset="0"/>
                <a:ea typeface="ＭＳ Ｐゴシック" charset="-128"/>
              </a:rPr>
            </a:br>
            <a:r>
              <a:rPr lang="en-US" dirty="0">
                <a:solidFill>
                  <a:prstClr val="black"/>
                </a:solidFill>
                <a:latin typeface="Courier" pitchFamily="49" charset="0"/>
                <a:ea typeface="ＭＳ Ｐゴシック" charset="-128"/>
              </a:rPr>
              <a:t>	     -5   -5</a:t>
            </a:r>
            <a:br>
              <a:rPr lang="en-US" dirty="0">
                <a:solidFill>
                  <a:prstClr val="black"/>
                </a:solidFill>
                <a:latin typeface="Courier" pitchFamily="49" charset="0"/>
                <a:ea typeface="ＭＳ Ｐゴシック" charset="-128"/>
              </a:rPr>
            </a:br>
            <a:r>
              <a:rPr lang="en-US" b="1" dirty="0">
                <a:solidFill>
                  <a:prstClr val="black"/>
                </a:solidFill>
                <a:latin typeface="Courier" pitchFamily="49" charset="0"/>
                <a:ea typeface="ＭＳ Ｐゴシック" charset="-128"/>
              </a:rPr>
              <a:t>&gt;&gt; W = 3*ones(1000,1000) - 2*eye(1000)</a:t>
            </a:r>
          </a:p>
          <a:p>
            <a:pPr defTabSz="457200" fontAlgn="base">
              <a:spcBef>
                <a:spcPct val="0"/>
              </a:spcBef>
              <a:spcAft>
                <a:spcPct val="0"/>
              </a:spcAft>
            </a:pPr>
            <a:r>
              <a:rPr lang="en-US" dirty="0">
                <a:solidFill>
                  <a:prstClr val="black"/>
                </a:solidFill>
                <a:latin typeface="Courier" pitchFamily="49" charset="0"/>
                <a:ea typeface="ＭＳ Ｐゴシック" charset="-128"/>
              </a:rPr>
              <a:t>	 W = 1   3   3   ...   3</a:t>
            </a:r>
          </a:p>
          <a:p>
            <a:pPr defTabSz="457200" fontAlgn="base">
              <a:spcBef>
                <a:spcPct val="0"/>
              </a:spcBef>
              <a:spcAft>
                <a:spcPct val="0"/>
              </a:spcAft>
            </a:pPr>
            <a:r>
              <a:rPr lang="en-US" dirty="0">
                <a:solidFill>
                  <a:prstClr val="black"/>
                </a:solidFill>
                <a:latin typeface="Courier" pitchFamily="49" charset="0"/>
                <a:ea typeface="ＭＳ Ｐゴシック" charset="-128"/>
              </a:rPr>
              <a:t>	     3   1   3   ...   3</a:t>
            </a:r>
          </a:p>
          <a:p>
            <a:pPr defTabSz="457200" fontAlgn="base">
              <a:spcBef>
                <a:spcPct val="0"/>
              </a:spcBef>
              <a:spcAft>
                <a:spcPct val="0"/>
              </a:spcAft>
            </a:pPr>
            <a:r>
              <a:rPr lang="en-US" dirty="0">
                <a:solidFill>
                  <a:prstClr val="black"/>
                </a:solidFill>
                <a:latin typeface="Courier" pitchFamily="49" charset="0"/>
                <a:ea typeface="ＭＳ Ｐゴシック" charset="-128"/>
              </a:rPr>
              <a:t>	     3   3   1   ...   3</a:t>
            </a:r>
          </a:p>
          <a:p>
            <a:pPr defTabSz="457200" fontAlgn="base">
              <a:spcBef>
                <a:spcPct val="0"/>
              </a:spcBef>
              <a:spcAft>
                <a:spcPct val="0"/>
              </a:spcAft>
            </a:pPr>
            <a:r>
              <a:rPr lang="en-US" dirty="0">
                <a:solidFill>
                  <a:prstClr val="black"/>
                </a:solidFill>
                <a:latin typeface="Courier" pitchFamily="49" charset="0"/>
                <a:ea typeface="ＭＳ Ｐゴシック" charset="-128"/>
              </a:rPr>
              <a:t>	     .         .       .</a:t>
            </a:r>
          </a:p>
          <a:p>
            <a:pPr defTabSz="457200" fontAlgn="base">
              <a:spcBef>
                <a:spcPct val="0"/>
              </a:spcBef>
              <a:spcAft>
                <a:spcPct val="0"/>
              </a:spcAft>
            </a:pPr>
            <a:r>
              <a:rPr lang="en-US" dirty="0">
                <a:solidFill>
                  <a:prstClr val="black"/>
                </a:solidFill>
                <a:latin typeface="Courier" pitchFamily="49" charset="0"/>
                <a:ea typeface="ＭＳ Ｐゴシック" charset="-128"/>
              </a:rPr>
              <a:t>	     .           .     .</a:t>
            </a:r>
          </a:p>
          <a:p>
            <a:pPr defTabSz="457200" fontAlgn="base">
              <a:spcBef>
                <a:spcPct val="0"/>
              </a:spcBef>
              <a:spcAft>
                <a:spcPct val="0"/>
              </a:spcAft>
            </a:pPr>
            <a:r>
              <a:rPr lang="en-US" dirty="0">
                <a:solidFill>
                  <a:prstClr val="black"/>
                </a:solidFill>
                <a:latin typeface="Courier" pitchFamily="49" charset="0"/>
                <a:ea typeface="ＭＳ Ｐゴシック" charset="-128"/>
              </a:rPr>
              <a:t>	     .             .   .</a:t>
            </a:r>
          </a:p>
          <a:p>
            <a:pPr defTabSz="457200" fontAlgn="base">
              <a:spcBef>
                <a:spcPct val="0"/>
              </a:spcBef>
              <a:spcAft>
                <a:spcPct val="0"/>
              </a:spcAft>
            </a:pPr>
            <a:r>
              <a:rPr lang="en-US" dirty="0">
                <a:solidFill>
                  <a:prstClr val="black"/>
                </a:solidFill>
                <a:latin typeface="Courier" pitchFamily="49" charset="0"/>
                <a:ea typeface="ＭＳ Ｐゴシック" charset="-128"/>
              </a:rPr>
              <a:t>	     3   3   3   ...   </a:t>
            </a:r>
            <a:r>
              <a:rPr lang="en-US">
                <a:solidFill>
                  <a:prstClr val="black"/>
                </a:solidFill>
                <a:latin typeface="Courier" pitchFamily="49" charset="0"/>
                <a:ea typeface="ＭＳ Ｐゴシック" charset="-128"/>
              </a:rPr>
              <a:t>1</a:t>
            </a:r>
            <a:endParaRPr lang="en-US" dirty="0">
              <a:solidFill>
                <a:prstClr val="black"/>
              </a:solidFill>
              <a:latin typeface="Courier" pitchFamily="49" charset="0"/>
              <a:ea typeface="ＭＳ Ｐゴシック" charset="-128"/>
            </a:endParaRPr>
          </a:p>
        </p:txBody>
      </p:sp>
    </p:spTree>
    <p:extLst>
      <p:ext uri="{BB962C8B-B14F-4D97-AF65-F5344CB8AC3E}">
        <p14:creationId xmlns:p14="http://schemas.microsoft.com/office/powerpoint/2010/main" val="327782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Some special functions for arrays*:</a:t>
            </a:r>
          </a:p>
        </p:txBody>
      </p:sp>
      <p:sp>
        <p:nvSpPr>
          <p:cNvPr id="3" name="TextBox 2"/>
          <p:cNvSpPr txBox="1"/>
          <p:nvPr/>
        </p:nvSpPr>
        <p:spPr>
          <a:xfrm>
            <a:off x="1981200" y="2057401"/>
            <a:ext cx="8305800" cy="3693319"/>
          </a:xfrm>
          <a:prstGeom prst="rect">
            <a:avLst/>
          </a:prstGeom>
          <a:solidFill>
            <a:schemeClr val="bg1">
              <a:lumMod val="95000"/>
            </a:schemeClr>
          </a:solidFill>
          <a:ln>
            <a:solidFill>
              <a:schemeClr val="tx1"/>
            </a:solidFill>
          </a:ln>
        </p:spPr>
        <p:txBody>
          <a:bodyPr wrap="square" rtlCol="0">
            <a:spAutoFit/>
          </a:bodyPr>
          <a:lstStyle/>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A = [1, 2, 3, 4, 5]</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 = 1   2   3   4   5</a:t>
            </a:r>
            <a:endParaRPr lang="en-US" altLang="en-US" b="1" dirty="0">
              <a:solidFill>
                <a:prstClr val="black"/>
              </a:solidFill>
              <a:latin typeface="Courier" pitchFamily="49" charset="0"/>
              <a:ea typeface="ＭＳ Ｐゴシック" charset="-128"/>
              <a:cs typeface="Courier New" panose="02070309020205020404" pitchFamily="49" charset="0"/>
            </a:endParaRP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B = [1, 2, 3; 4, 5, 6]</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B = 1   2   3</a:t>
            </a:r>
          </a:p>
          <a:p>
            <a:pPr defTabSz="457200" fontAlgn="base">
              <a:spcAft>
                <a:spcPct val="0"/>
              </a:spcAft>
            </a:pP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4   5   6</a:t>
            </a:r>
            <a:endParaRPr lang="en-US" altLang="en-US" b="1" dirty="0">
              <a:solidFill>
                <a:prstClr val="black"/>
              </a:solidFill>
              <a:latin typeface="Courier" pitchFamily="49" charset="0"/>
              <a:ea typeface="ＭＳ Ｐゴシック" charset="-128"/>
              <a:cs typeface="Courier New" panose="02070309020205020404" pitchFamily="49" charset="0"/>
            </a:endParaRP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size(A)</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err="1">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ans</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 1   5</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size(B)</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err="1">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ans</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 2   3</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a:t>
            </a:r>
            <a:r>
              <a:rPr lang="en-US" altLang="en-US" b="1" dirty="0" err="1">
                <a:solidFill>
                  <a:prstClr val="black"/>
                </a:solidFill>
                <a:latin typeface="Courier" pitchFamily="49" charset="0"/>
                <a:ea typeface="ＭＳ Ｐゴシック" charset="-128"/>
                <a:cs typeface="Courier New" panose="02070309020205020404" pitchFamily="49" charset="0"/>
              </a:rPr>
              <a:t>numel</a:t>
            </a:r>
            <a:r>
              <a:rPr lang="en-US" altLang="en-US" b="1" dirty="0">
                <a:solidFill>
                  <a:prstClr val="black"/>
                </a:solidFill>
                <a:latin typeface="Courier" pitchFamily="49" charset="0"/>
                <a:ea typeface="ＭＳ Ｐゴシック" charset="-128"/>
                <a:cs typeface="Courier New" panose="02070309020205020404" pitchFamily="49" charset="0"/>
              </a:rPr>
              <a:t>(A)</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err="1">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ans</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 5</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rPr>
              <a:t>&gt;&gt; </a:t>
            </a:r>
            <a:r>
              <a:rPr lang="en-US" altLang="en-US" b="1" dirty="0" err="1">
                <a:solidFill>
                  <a:prstClr val="black"/>
                </a:solidFill>
                <a:latin typeface="Courier" pitchFamily="49" charset="0"/>
                <a:ea typeface="ＭＳ Ｐゴシック" charset="-128"/>
                <a:cs typeface="Courier New" panose="02070309020205020404" pitchFamily="49" charset="0"/>
              </a:rPr>
              <a:t>numel</a:t>
            </a:r>
            <a:r>
              <a:rPr lang="en-US" altLang="en-US" b="1" dirty="0">
                <a:solidFill>
                  <a:prstClr val="black"/>
                </a:solidFill>
                <a:latin typeface="Courier" pitchFamily="49" charset="0"/>
                <a:ea typeface="ＭＳ Ｐゴシック" charset="-128"/>
                <a:cs typeface="Courier New" panose="02070309020205020404" pitchFamily="49" charset="0"/>
              </a:rPr>
              <a:t>(B)</a:t>
            </a:r>
          </a:p>
          <a:p>
            <a:pPr defTabSz="457200" fontAlgn="base">
              <a:spcAft>
                <a:spcPct val="0"/>
              </a:spcAft>
            </a:pPr>
            <a:r>
              <a:rPr lang="en-US" altLang="en-US" b="1"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a:t>
            </a:r>
            <a:r>
              <a:rPr lang="en-US" altLang="en-US" dirty="0" err="1">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ans</a:t>
            </a:r>
            <a:r>
              <a:rPr lang="en-US" altLang="en-US" dirty="0">
                <a:solidFill>
                  <a:prstClr val="black"/>
                </a:solidFill>
                <a:latin typeface="Courier" pitchFamily="49" charset="0"/>
                <a:ea typeface="ＭＳ Ｐゴシック" charset="-128"/>
                <a:cs typeface="Courier New" panose="02070309020205020404" pitchFamily="49" charset="0"/>
                <a:sym typeface="Symbol" panose="05050102010706020507" pitchFamily="18" charset="2"/>
              </a:rPr>
              <a:t> = 6</a:t>
            </a:r>
          </a:p>
        </p:txBody>
      </p:sp>
      <p:sp>
        <p:nvSpPr>
          <p:cNvPr id="10" name="TextBox 9"/>
          <p:cNvSpPr txBox="1"/>
          <p:nvPr/>
        </p:nvSpPr>
        <p:spPr>
          <a:xfrm>
            <a:off x="4800601" y="3770532"/>
            <a:ext cx="5534025"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sz="1600" b="1" dirty="0">
                <a:solidFill>
                  <a:prstClr val="black"/>
                </a:solidFill>
                <a:latin typeface="Courier" pitchFamily="49" charset="0"/>
                <a:ea typeface="ＭＳ Ｐゴシック" charset="-128"/>
              </a:rPr>
              <a:t>size()</a:t>
            </a:r>
            <a:r>
              <a:rPr lang="en-US" dirty="0">
                <a:solidFill>
                  <a:srgbClr val="C00000"/>
                </a:solidFill>
                <a:latin typeface="Arial" charset="0"/>
                <a:ea typeface="ＭＳ Ｐゴシック" charset="-128"/>
              </a:rPr>
              <a:t> returns a row vector </a:t>
            </a:r>
            <a:r>
              <a:rPr lang="en-US" sz="1600" b="1" dirty="0">
                <a:solidFill>
                  <a:prstClr val="black"/>
                </a:solidFill>
                <a:latin typeface="Courier" pitchFamily="49" charset="0"/>
                <a:ea typeface="ＭＳ Ｐゴシック" charset="-128"/>
              </a:rPr>
              <a:t>[</a:t>
            </a:r>
            <a:r>
              <a:rPr lang="en-US" sz="1600" b="1" dirty="0" err="1">
                <a:solidFill>
                  <a:prstClr val="black"/>
                </a:solidFill>
                <a:latin typeface="Courier" pitchFamily="49" charset="0"/>
                <a:ea typeface="ＭＳ Ｐゴシック" charset="-128"/>
              </a:rPr>
              <a:t>m,n</a:t>
            </a:r>
            <a:r>
              <a:rPr lang="en-US" sz="1600" b="1" dirty="0">
                <a:solidFill>
                  <a:prstClr val="black"/>
                </a:solidFill>
                <a:latin typeface="Courier" pitchFamily="49" charset="0"/>
                <a:ea typeface="ＭＳ Ｐゴシック" charset="-128"/>
              </a:rPr>
              <a:t>]</a:t>
            </a:r>
            <a:r>
              <a:rPr lang="en-US" dirty="0">
                <a:solidFill>
                  <a:srgbClr val="C00000"/>
                </a:solidFill>
                <a:latin typeface="Arial" charset="0"/>
                <a:ea typeface="ＭＳ Ｐゴシック" charset="-128"/>
              </a:rPr>
              <a:t> where</a:t>
            </a:r>
            <a:r>
              <a:rPr lang="en-US" sz="1600" dirty="0">
                <a:solidFill>
                  <a:srgbClr val="C00000"/>
                </a:solidFill>
                <a:latin typeface="Arial" charset="0"/>
                <a:ea typeface="ＭＳ Ｐゴシック" charset="-128"/>
              </a:rPr>
              <a:t> </a:t>
            </a:r>
            <a:r>
              <a:rPr lang="en-US" sz="1600" b="1" dirty="0">
                <a:solidFill>
                  <a:prstClr val="black"/>
                </a:solidFill>
                <a:latin typeface="Courier" pitchFamily="49" charset="0"/>
                <a:ea typeface="ＭＳ Ｐゴシック" charset="-128"/>
              </a:rPr>
              <a:t>m</a:t>
            </a:r>
            <a:r>
              <a:rPr lang="en-US" sz="1600" dirty="0">
                <a:solidFill>
                  <a:srgbClr val="C00000"/>
                </a:solidFill>
                <a:latin typeface="Arial" charset="0"/>
                <a:ea typeface="ＭＳ Ｐゴシック" charset="-128"/>
              </a:rPr>
              <a:t> </a:t>
            </a:r>
            <a:r>
              <a:rPr lang="en-US" dirty="0">
                <a:solidFill>
                  <a:srgbClr val="C00000"/>
                </a:solidFill>
                <a:latin typeface="Arial" charset="0"/>
                <a:ea typeface="ＭＳ Ｐゴシック" charset="-128"/>
              </a:rPr>
              <a:t>&amp;</a:t>
            </a:r>
            <a:r>
              <a:rPr lang="en-US" sz="1600" dirty="0">
                <a:solidFill>
                  <a:srgbClr val="C00000"/>
                </a:solidFill>
                <a:latin typeface="Arial" charset="0"/>
                <a:ea typeface="ＭＳ Ｐゴシック" charset="-128"/>
              </a:rPr>
              <a:t> </a:t>
            </a:r>
            <a:r>
              <a:rPr lang="en-US" sz="1600" b="1" dirty="0">
                <a:solidFill>
                  <a:prstClr val="black"/>
                </a:solidFill>
                <a:latin typeface="Courier" pitchFamily="49" charset="0"/>
                <a:ea typeface="ＭＳ Ｐゴシック" charset="-128"/>
              </a:rPr>
              <a:t>n</a:t>
            </a:r>
            <a:r>
              <a:rPr lang="en-US" sz="1600" dirty="0">
                <a:solidFill>
                  <a:srgbClr val="C00000"/>
                </a:solidFill>
                <a:latin typeface="Arial" charset="0"/>
                <a:ea typeface="ＭＳ Ｐゴシック" charset="-128"/>
              </a:rPr>
              <a:t> </a:t>
            </a:r>
            <a:r>
              <a:rPr lang="en-US" dirty="0">
                <a:solidFill>
                  <a:srgbClr val="C00000"/>
                </a:solidFill>
                <a:latin typeface="Arial" charset="0"/>
                <a:ea typeface="ＭＳ Ｐゴシック" charset="-128"/>
              </a:rPr>
              <a:t>are the numbers of rows (</a:t>
            </a:r>
            <a:r>
              <a:rPr lang="en-US" sz="1600" b="1" dirty="0">
                <a:solidFill>
                  <a:prstClr val="black"/>
                </a:solidFill>
                <a:latin typeface="Courier" pitchFamily="49" charset="0"/>
                <a:ea typeface="ＭＳ Ｐゴシック" charset="-128"/>
              </a:rPr>
              <a:t>m</a:t>
            </a:r>
            <a:r>
              <a:rPr lang="en-US" dirty="0">
                <a:solidFill>
                  <a:srgbClr val="C00000"/>
                </a:solidFill>
                <a:latin typeface="Arial" charset="0"/>
                <a:ea typeface="ＭＳ Ｐゴシック" charset="-128"/>
              </a:rPr>
              <a:t>) and columns (</a:t>
            </a:r>
            <a:r>
              <a:rPr lang="en-US" sz="1600" b="1" dirty="0">
                <a:solidFill>
                  <a:prstClr val="black"/>
                </a:solidFill>
                <a:latin typeface="Courier" pitchFamily="49" charset="0"/>
                <a:ea typeface="ＭＳ Ｐゴシック" charset="-128"/>
              </a:rPr>
              <a:t>n</a:t>
            </a:r>
            <a:r>
              <a:rPr lang="en-US" dirty="0">
                <a:solidFill>
                  <a:srgbClr val="C00000"/>
                </a:solidFill>
                <a:latin typeface="Arial" charset="0"/>
                <a:ea typeface="ＭＳ Ｐゴシック" charset="-128"/>
              </a:rPr>
              <a:t>) of the array</a:t>
            </a:r>
            <a:endParaRPr lang="en-US" sz="1600" dirty="0">
              <a:solidFill>
                <a:srgbClr val="C00000"/>
              </a:solidFill>
              <a:latin typeface="Arial" charset="0"/>
              <a:ea typeface="ＭＳ Ｐゴシック" charset="-128"/>
            </a:endParaRPr>
          </a:p>
        </p:txBody>
      </p:sp>
      <p:sp>
        <p:nvSpPr>
          <p:cNvPr id="11" name="Right Brace 10"/>
          <p:cNvSpPr/>
          <p:nvPr/>
        </p:nvSpPr>
        <p:spPr>
          <a:xfrm>
            <a:off x="4419600" y="3541932"/>
            <a:ext cx="295426" cy="1060871"/>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12" name="TextBox 11"/>
          <p:cNvSpPr txBox="1"/>
          <p:nvPr/>
        </p:nvSpPr>
        <p:spPr>
          <a:xfrm>
            <a:off x="4800600" y="4837332"/>
            <a:ext cx="533400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sz="1600" b="1" dirty="0" err="1">
                <a:solidFill>
                  <a:prstClr val="black"/>
                </a:solidFill>
                <a:latin typeface="Courier" pitchFamily="49" charset="0"/>
                <a:ea typeface="ＭＳ Ｐゴシック" charset="-128"/>
              </a:rPr>
              <a:t>numel</a:t>
            </a:r>
            <a:r>
              <a:rPr lang="en-US" sz="1600" b="1" dirty="0">
                <a:solidFill>
                  <a:prstClr val="black"/>
                </a:solidFill>
                <a:latin typeface="Courier" pitchFamily="49" charset="0"/>
                <a:ea typeface="ＭＳ Ｐゴシック" charset="-128"/>
              </a:rPr>
              <a:t>()</a:t>
            </a:r>
            <a:r>
              <a:rPr lang="en-US" dirty="0">
                <a:solidFill>
                  <a:srgbClr val="C00000"/>
                </a:solidFill>
                <a:latin typeface="Arial" charset="0"/>
                <a:ea typeface="ＭＳ Ｐゴシック" charset="-128"/>
              </a:rPr>
              <a:t> returns the total number of elements in an array (equal to </a:t>
            </a:r>
            <a:r>
              <a:rPr lang="en-US" sz="1600" b="1" dirty="0">
                <a:solidFill>
                  <a:prstClr val="black"/>
                </a:solidFill>
                <a:latin typeface="Courier" pitchFamily="49" charset="0"/>
                <a:ea typeface="ＭＳ Ｐゴシック" charset="-128"/>
              </a:rPr>
              <a:t>m*n</a:t>
            </a:r>
            <a:r>
              <a:rPr lang="en-US" dirty="0">
                <a:solidFill>
                  <a:srgbClr val="C00000"/>
                </a:solidFill>
                <a:latin typeface="Arial" charset="0"/>
                <a:ea typeface="ＭＳ Ｐゴシック" charset="-128"/>
              </a:rPr>
              <a:t> as discussed above)</a:t>
            </a:r>
          </a:p>
        </p:txBody>
      </p:sp>
      <p:sp>
        <p:nvSpPr>
          <p:cNvPr id="13" name="Right Brace 12"/>
          <p:cNvSpPr/>
          <p:nvPr/>
        </p:nvSpPr>
        <p:spPr>
          <a:xfrm>
            <a:off x="4419600" y="4631377"/>
            <a:ext cx="295426" cy="1044154"/>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21" name="TextBox 20"/>
          <p:cNvSpPr txBox="1"/>
          <p:nvPr/>
        </p:nvSpPr>
        <p:spPr>
          <a:xfrm>
            <a:off x="2136776" y="5827931"/>
            <a:ext cx="8497839"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Other useful functions can get statistics on array values, e.g. </a:t>
            </a:r>
            <a:r>
              <a:rPr lang="en-US" b="1" dirty="0">
                <a:solidFill>
                  <a:prstClr val="black"/>
                </a:solidFill>
                <a:latin typeface="Courier" pitchFamily="49" charset="0"/>
                <a:ea typeface="ＭＳ Ｐゴシック" charset="-128"/>
              </a:rPr>
              <a:t>max()</a:t>
            </a:r>
            <a:r>
              <a:rPr lang="en-US" dirty="0">
                <a:solidFill>
                  <a:srgbClr val="C00000"/>
                </a:solidFill>
                <a:latin typeface="Arial" charset="0"/>
                <a:ea typeface="ＭＳ Ｐゴシック" charset="-128"/>
              </a:rPr>
              <a:t> &amp; </a:t>
            </a:r>
            <a:r>
              <a:rPr lang="en-US" b="1" dirty="0">
                <a:solidFill>
                  <a:prstClr val="black"/>
                </a:solidFill>
                <a:latin typeface="Courier" pitchFamily="49" charset="0"/>
                <a:ea typeface="ＭＳ Ｐゴシック" charset="-128"/>
              </a:rPr>
              <a:t>mean()</a:t>
            </a:r>
            <a:r>
              <a:rPr lang="en-US" dirty="0">
                <a:solidFill>
                  <a:srgbClr val="C00000"/>
                </a:solidFill>
                <a:latin typeface="Arial" charset="0"/>
                <a:ea typeface="ＭＳ Ｐゴシック" charset="-128"/>
              </a:rPr>
              <a:t>.</a:t>
            </a:r>
          </a:p>
        </p:txBody>
      </p:sp>
    </p:spTree>
    <p:extLst>
      <p:ext uri="{BB962C8B-B14F-4D97-AF65-F5344CB8AC3E}">
        <p14:creationId xmlns:p14="http://schemas.microsoft.com/office/powerpoint/2010/main" val="2118982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a:xfrm>
            <a:off x="1831976" y="1185863"/>
            <a:ext cx="8455025" cy="823911"/>
          </a:xfrm>
        </p:spPr>
        <p:txBody>
          <a:bodyPr/>
          <a:lstStyle/>
          <a:p>
            <a:r>
              <a:rPr lang="en-US" dirty="0"/>
              <a:t>Working with single array elements:</a:t>
            </a:r>
          </a:p>
        </p:txBody>
      </p:sp>
      <p:sp>
        <p:nvSpPr>
          <p:cNvPr id="3" name="TextBox 2"/>
          <p:cNvSpPr txBox="1"/>
          <p:nvPr/>
        </p:nvSpPr>
        <p:spPr>
          <a:xfrm>
            <a:off x="1981200" y="2797076"/>
            <a:ext cx="8305800" cy="2308324"/>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x = [2,-3,0,pi]</a:t>
            </a:r>
          </a:p>
          <a:p>
            <a:pPr defTabSz="457200" fontAlgn="base">
              <a:spcBef>
                <a:spcPct val="0"/>
              </a:spcBef>
              <a:spcAft>
                <a:spcPct val="0"/>
              </a:spcAft>
            </a:pPr>
            <a:r>
              <a:rPr lang="en-US" dirty="0">
                <a:solidFill>
                  <a:prstClr val="black"/>
                </a:solidFill>
                <a:latin typeface="Courier" pitchFamily="49" charset="0"/>
                <a:ea typeface="ＭＳ Ｐゴシック" charset="-128"/>
              </a:rPr>
              <a:t>	 x = 2   -3   0   3.1416</a:t>
            </a:r>
          </a:p>
          <a:p>
            <a:pPr defTabSz="457200" fontAlgn="base">
              <a:spcBef>
                <a:spcPct val="0"/>
              </a:spcBef>
              <a:spcAft>
                <a:spcPct val="0"/>
              </a:spcAft>
            </a:pPr>
            <a:r>
              <a:rPr lang="en-US" b="1" dirty="0">
                <a:solidFill>
                  <a:prstClr val="black"/>
                </a:solidFill>
                <a:latin typeface="Courier" pitchFamily="49" charset="0"/>
                <a:ea typeface="ＭＳ Ｐゴシック" charset="-128"/>
              </a:rPr>
              <a:t>&gt;&gt; 4+x(1)</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6</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x(1)+x(2)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cos(x(4))</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a:t>
            </a:r>
          </a:p>
        </p:txBody>
      </p:sp>
      <p:sp>
        <p:nvSpPr>
          <p:cNvPr id="16" name="TextBox 15"/>
          <p:cNvSpPr txBox="1"/>
          <p:nvPr/>
        </p:nvSpPr>
        <p:spPr>
          <a:xfrm>
            <a:off x="5501367" y="3633824"/>
            <a:ext cx="3195162"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using the value of the various individual elements</a:t>
            </a:r>
          </a:p>
        </p:txBody>
      </p:sp>
      <p:sp>
        <p:nvSpPr>
          <p:cNvPr id="28" name="Right Brace 27"/>
          <p:cNvSpPr/>
          <p:nvPr/>
        </p:nvSpPr>
        <p:spPr>
          <a:xfrm>
            <a:off x="5181802" y="3490948"/>
            <a:ext cx="290186" cy="1515928"/>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24" name="TextBox 23"/>
          <p:cNvSpPr txBox="1"/>
          <p:nvPr/>
        </p:nvSpPr>
        <p:spPr>
          <a:xfrm>
            <a:off x="1990725" y="1905001"/>
            <a:ext cx="433965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For 1-D row or column array,</a:t>
            </a:r>
          </a:p>
          <a:p>
            <a:pPr defTabSz="457200" fontAlgn="base">
              <a:spcBef>
                <a:spcPct val="0"/>
              </a:spcBef>
              <a:spcAft>
                <a:spcPct val="0"/>
              </a:spcAft>
            </a:pPr>
            <a:r>
              <a:rPr lang="en-US" dirty="0">
                <a:solidFill>
                  <a:srgbClr val="C00000"/>
                </a:solidFill>
                <a:latin typeface="Arial" charset="0"/>
                <a:ea typeface="ＭＳ Ｐゴシック" charset="-128"/>
              </a:rPr>
              <a:t>Index in parentheses after name of array</a:t>
            </a:r>
          </a:p>
        </p:txBody>
      </p:sp>
    </p:spTree>
    <p:extLst>
      <p:ext uri="{BB962C8B-B14F-4D97-AF65-F5344CB8AC3E}">
        <p14:creationId xmlns:p14="http://schemas.microsoft.com/office/powerpoint/2010/main" val="320650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5" name="Title 4"/>
          <p:cNvSpPr>
            <a:spLocks noGrp="1"/>
          </p:cNvSpPr>
          <p:nvPr>
            <p:ph type="title"/>
          </p:nvPr>
        </p:nvSpPr>
        <p:spPr/>
        <p:txBody>
          <a:bodyPr/>
          <a:lstStyle/>
          <a:p>
            <a:r>
              <a:rPr lang="en-US" dirty="0"/>
              <a:t>Some examples of MATLAB use:</a:t>
            </a:r>
          </a:p>
        </p:txBody>
      </p:sp>
      <p:sp>
        <p:nvSpPr>
          <p:cNvPr id="8" name="TextBox 7"/>
          <p:cNvSpPr txBox="1"/>
          <p:nvPr/>
        </p:nvSpPr>
        <p:spPr>
          <a:xfrm>
            <a:off x="6705600" y="2558782"/>
            <a:ext cx="3505200" cy="120032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Modeling fuel combustion in turbulent streams to reduce emissions and improve efficiencies.</a:t>
            </a:r>
          </a:p>
        </p:txBody>
      </p:sp>
      <p:pic>
        <p:nvPicPr>
          <p:cNvPr id="2050" name="Picture 2" descr="http://web.stanford.edu/group/pitsch/Images/T_movie%20Frame%20-%2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09774"/>
            <a:ext cx="4016440" cy="420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137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a:xfrm>
            <a:off x="1981200" y="928690"/>
            <a:ext cx="8458200" cy="823911"/>
          </a:xfrm>
        </p:spPr>
        <p:txBody>
          <a:bodyPr/>
          <a:lstStyle/>
          <a:p>
            <a:r>
              <a:rPr lang="en-US" dirty="0"/>
              <a:t>Working with single array elements:</a:t>
            </a:r>
          </a:p>
        </p:txBody>
      </p:sp>
      <p:sp>
        <p:nvSpPr>
          <p:cNvPr id="3" name="TextBox 2"/>
          <p:cNvSpPr txBox="1"/>
          <p:nvPr/>
        </p:nvSpPr>
        <p:spPr>
          <a:xfrm>
            <a:off x="1981200" y="2430483"/>
            <a:ext cx="8305800" cy="2585323"/>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B=[2, 1.2; 0, -3]</a:t>
            </a:r>
          </a:p>
          <a:p>
            <a:pPr defTabSz="457200" fontAlgn="base">
              <a:spcBef>
                <a:spcPct val="0"/>
              </a:spcBef>
              <a:spcAft>
                <a:spcPct val="0"/>
              </a:spcAft>
            </a:pPr>
            <a:r>
              <a:rPr lang="en-US" dirty="0">
                <a:solidFill>
                  <a:prstClr val="black"/>
                </a:solidFill>
                <a:latin typeface="Courier" pitchFamily="49" charset="0"/>
                <a:ea typeface="ＭＳ Ｐゴシック" charset="-128"/>
              </a:rPr>
              <a:t>	 B = 2   1.2</a:t>
            </a:r>
          </a:p>
          <a:p>
            <a:pPr defTabSz="457200" fontAlgn="base">
              <a:spcBef>
                <a:spcPct val="0"/>
              </a:spcBef>
              <a:spcAft>
                <a:spcPct val="0"/>
              </a:spcAft>
            </a:pPr>
            <a:r>
              <a:rPr lang="en-US" dirty="0">
                <a:solidFill>
                  <a:prstClr val="black"/>
                </a:solidFill>
                <a:latin typeface="Courier" pitchFamily="49" charset="0"/>
                <a:ea typeface="ＭＳ Ｐゴシック" charset="-128"/>
              </a:rPr>
              <a:t>	     0   -3</a:t>
            </a:r>
          </a:p>
          <a:p>
            <a:pPr defTabSz="457200" fontAlgn="base">
              <a:spcBef>
                <a:spcPct val="0"/>
              </a:spcBef>
              <a:spcAft>
                <a:spcPct val="0"/>
              </a:spcAft>
            </a:pPr>
            <a:r>
              <a:rPr lang="en-US" b="1" dirty="0">
                <a:solidFill>
                  <a:prstClr val="black"/>
                </a:solidFill>
                <a:latin typeface="Courier" pitchFamily="49" charset="0"/>
                <a:ea typeface="ＭＳ Ｐゴシック" charset="-128"/>
              </a:rPr>
              <a:t>&gt;&gt; cos(B(2,1))</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B(1,2)+B(2,2)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-1.8</a:t>
            </a:r>
          </a:p>
          <a:p>
            <a:pPr defTabSz="457200" fontAlgn="base">
              <a:spcBef>
                <a:spcPct val="0"/>
              </a:spcBef>
              <a:spcAft>
                <a:spcPct val="0"/>
              </a:spcAft>
            </a:pPr>
            <a:r>
              <a:rPr lang="en-US" b="1" dirty="0">
                <a:solidFill>
                  <a:prstClr val="black"/>
                </a:solidFill>
                <a:latin typeface="Courier" pitchFamily="49" charset="0"/>
                <a:ea typeface="ＭＳ Ｐゴシック" charset="-128"/>
              </a:rPr>
              <a:t>&gt;&gt; B(3,1)</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a:solidFill>
                  <a:srgbClr val="FF0000"/>
                </a:solidFill>
                <a:latin typeface="Courier" pitchFamily="49" charset="0"/>
                <a:ea typeface="ＭＳ Ｐゴシック" charset="-128"/>
              </a:rPr>
              <a:t>Index exceeds matrix dimensions</a:t>
            </a:r>
          </a:p>
        </p:txBody>
      </p:sp>
      <p:sp>
        <p:nvSpPr>
          <p:cNvPr id="23" name="TextBox 22"/>
          <p:cNvSpPr txBox="1"/>
          <p:nvPr/>
        </p:nvSpPr>
        <p:spPr>
          <a:xfrm>
            <a:off x="1981200" y="1676401"/>
            <a:ext cx="426277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For 2-D arrays,</a:t>
            </a:r>
          </a:p>
          <a:p>
            <a:pPr defTabSz="457200" fontAlgn="base">
              <a:spcBef>
                <a:spcPct val="0"/>
              </a:spcBef>
              <a:spcAft>
                <a:spcPct val="0"/>
              </a:spcAft>
            </a:pPr>
            <a:r>
              <a:rPr lang="en-US" dirty="0">
                <a:solidFill>
                  <a:srgbClr val="C00000"/>
                </a:solidFill>
                <a:latin typeface="Arial" charset="0"/>
                <a:ea typeface="ＭＳ Ｐゴシック" charset="-128"/>
              </a:rPr>
              <a:t>2 indexes in parentheses: (row, column)</a:t>
            </a:r>
          </a:p>
        </p:txBody>
      </p:sp>
      <p:sp>
        <p:nvSpPr>
          <p:cNvPr id="35" name="TextBox 34"/>
          <p:cNvSpPr txBox="1"/>
          <p:nvPr/>
        </p:nvSpPr>
        <p:spPr>
          <a:xfrm>
            <a:off x="4800601" y="3657600"/>
            <a:ext cx="4419599"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use array elements like any other variable</a:t>
            </a:r>
          </a:p>
        </p:txBody>
      </p:sp>
      <p:sp>
        <p:nvSpPr>
          <p:cNvPr id="42" name="Right Brace 41"/>
          <p:cNvSpPr/>
          <p:nvPr/>
        </p:nvSpPr>
        <p:spPr>
          <a:xfrm>
            <a:off x="4467226" y="3314700"/>
            <a:ext cx="235907" cy="1066800"/>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18" name="TextBox 17"/>
          <p:cNvSpPr txBox="1"/>
          <p:nvPr/>
        </p:nvSpPr>
        <p:spPr>
          <a:xfrm>
            <a:off x="5534025" y="4267200"/>
            <a:ext cx="4724400"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you can’t use array elements that don’t exist!</a:t>
            </a:r>
          </a:p>
        </p:txBody>
      </p:sp>
      <p:cxnSp>
        <p:nvCxnSpPr>
          <p:cNvPr id="19" name="Curved Connector 18"/>
          <p:cNvCxnSpPr>
            <a:stCxn id="18" idx="1"/>
          </p:cNvCxnSpPr>
          <p:nvPr/>
        </p:nvCxnSpPr>
        <p:spPr>
          <a:xfrm rot="10800000" flipV="1">
            <a:off x="3657602" y="4451866"/>
            <a:ext cx="1876425" cy="184666"/>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132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a:xfrm>
            <a:off x="1981200" y="762001"/>
            <a:ext cx="8229600" cy="823911"/>
          </a:xfrm>
        </p:spPr>
        <p:txBody>
          <a:bodyPr/>
          <a:lstStyle/>
          <a:p>
            <a:r>
              <a:rPr lang="en-US" dirty="0"/>
              <a:t>Working with multiple array elements, 1-D arrays*:</a:t>
            </a:r>
          </a:p>
        </p:txBody>
      </p:sp>
      <p:sp>
        <p:nvSpPr>
          <p:cNvPr id="3" name="TextBox 2"/>
          <p:cNvSpPr txBox="1"/>
          <p:nvPr/>
        </p:nvSpPr>
        <p:spPr>
          <a:xfrm>
            <a:off x="1981200" y="2133601"/>
            <a:ext cx="8305800" cy="4247317"/>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x=</a:t>
            </a:r>
            <a:r>
              <a:rPr lang="en-US" b="1" dirty="0" err="1">
                <a:solidFill>
                  <a:prstClr val="black"/>
                </a:solidFill>
                <a:latin typeface="Courier" pitchFamily="49" charset="0"/>
                <a:ea typeface="ＭＳ Ｐゴシック" charset="-128"/>
              </a:rPr>
              <a:t>linspace</a:t>
            </a:r>
            <a:r>
              <a:rPr lang="en-US" b="1" dirty="0">
                <a:solidFill>
                  <a:prstClr val="black"/>
                </a:solidFill>
                <a:latin typeface="Courier" pitchFamily="49" charset="0"/>
                <a:ea typeface="ＭＳ Ｐゴシック" charset="-128"/>
              </a:rPr>
              <a:t>(-2,2,2)</a:t>
            </a:r>
          </a:p>
          <a:p>
            <a:pPr defTabSz="457200" fontAlgn="base">
              <a:spcBef>
                <a:spcPct val="0"/>
              </a:spcBef>
              <a:spcAft>
                <a:spcPct val="0"/>
              </a:spcAft>
            </a:pPr>
            <a:r>
              <a:rPr lang="en-US" dirty="0">
                <a:solidFill>
                  <a:prstClr val="black"/>
                </a:solidFill>
                <a:latin typeface="Courier" pitchFamily="49" charset="0"/>
                <a:ea typeface="ＭＳ Ｐゴシック" charset="-128"/>
              </a:rPr>
              <a:t>	 x = -2   -1   0   1   2</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x([1 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-2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x(2:4)</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    0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x(2:4)=[0 0 0]</a:t>
            </a:r>
          </a:p>
          <a:p>
            <a:pPr defTabSz="457200" fontAlgn="base">
              <a:spcBef>
                <a:spcPct val="0"/>
              </a:spcBef>
              <a:spcAft>
                <a:spcPct val="0"/>
              </a:spcAft>
            </a:pPr>
            <a:r>
              <a:rPr lang="en-US" dirty="0">
                <a:solidFill>
                  <a:prstClr val="black"/>
                </a:solidFill>
                <a:latin typeface="Courier" pitchFamily="49" charset="0"/>
                <a:ea typeface="ＭＳ Ｐゴシック" charset="-128"/>
              </a:rPr>
              <a:t>	 x = -2   0   0   0   2</a:t>
            </a:r>
          </a:p>
          <a:p>
            <a:pPr defTabSz="457200" fontAlgn="base">
              <a:spcBef>
                <a:spcPct val="0"/>
              </a:spcBef>
              <a:spcAft>
                <a:spcPct val="0"/>
              </a:spcAft>
            </a:pPr>
            <a:r>
              <a:rPr lang="en-US" b="1" dirty="0">
                <a:solidFill>
                  <a:prstClr val="black"/>
                </a:solidFill>
                <a:latin typeface="Courier" pitchFamily="49" charset="0"/>
                <a:ea typeface="ＭＳ Ｐゴシック" charset="-128"/>
              </a:rPr>
              <a:t>&gt;&gt; x(1:3)=[]</a:t>
            </a:r>
          </a:p>
          <a:p>
            <a:pPr defTabSz="457200" fontAlgn="base">
              <a:spcBef>
                <a:spcPct val="0"/>
              </a:spcBef>
              <a:spcAft>
                <a:spcPct val="0"/>
              </a:spcAft>
            </a:pPr>
            <a:r>
              <a:rPr lang="en-US" dirty="0">
                <a:solidFill>
                  <a:prstClr val="black"/>
                </a:solidFill>
                <a:latin typeface="Courier" pitchFamily="49" charset="0"/>
                <a:ea typeface="ＭＳ Ｐゴシック" charset="-128"/>
              </a:rPr>
              <a:t>	 x =  0   2</a:t>
            </a:r>
          </a:p>
          <a:p>
            <a:pPr defTabSz="457200" fontAlgn="base">
              <a:spcBef>
                <a:spcPct val="0"/>
              </a:spcBef>
              <a:spcAft>
                <a:spcPct val="0"/>
              </a:spcAft>
            </a:pPr>
            <a:r>
              <a:rPr lang="en-US" b="1" dirty="0">
                <a:solidFill>
                  <a:prstClr val="black"/>
                </a:solidFill>
                <a:latin typeface="Courier" pitchFamily="49" charset="0"/>
                <a:ea typeface="ＭＳ Ｐゴシック" charset="-128"/>
              </a:rPr>
              <a:t>&gt;&gt; y=-5:5;</a:t>
            </a:r>
          </a:p>
          <a:p>
            <a:pPr defTabSz="457200" fontAlgn="base">
              <a:spcBef>
                <a:spcPct val="0"/>
              </a:spcBef>
              <a:spcAft>
                <a:spcPct val="0"/>
              </a:spcAft>
            </a:pPr>
            <a:r>
              <a:rPr lang="en-US" b="1" dirty="0">
                <a:solidFill>
                  <a:prstClr val="black"/>
                </a:solidFill>
                <a:latin typeface="Courier" pitchFamily="49" charset="0"/>
                <a:ea typeface="ＭＳ Ｐゴシック" charset="-128"/>
              </a:rPr>
              <a:t>&gt;&gt; y(8:end)</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2   3   4   5</a:t>
            </a:r>
          </a:p>
          <a:p>
            <a:pPr defTabSz="457200" fontAlgn="base">
              <a:spcBef>
                <a:spcPct val="0"/>
              </a:spcBef>
              <a:spcAft>
                <a:spcPct val="0"/>
              </a:spcAft>
            </a:pPr>
            <a:r>
              <a:rPr lang="en-US" b="1" dirty="0">
                <a:solidFill>
                  <a:prstClr val="black"/>
                </a:solidFill>
                <a:latin typeface="Courier" pitchFamily="49" charset="0"/>
                <a:ea typeface="ＭＳ Ｐゴシック" charset="-128"/>
              </a:rPr>
              <a:t>&gt;&gt; y(1:2:end)</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-5  -3  -1  1  3  5</a:t>
            </a:r>
          </a:p>
        </p:txBody>
      </p:sp>
      <p:sp>
        <p:nvSpPr>
          <p:cNvPr id="16" name="TextBox 15"/>
          <p:cNvSpPr txBox="1"/>
          <p:nvPr/>
        </p:nvSpPr>
        <p:spPr>
          <a:xfrm>
            <a:off x="6558441" y="4214217"/>
            <a:ext cx="3719035"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setting multiple elements equal to an empty array, </a:t>
            </a:r>
            <a:r>
              <a:rPr lang="en-US" sz="1600" b="1" dirty="0">
                <a:solidFill>
                  <a:prstClr val="black"/>
                </a:solidFill>
                <a:latin typeface="Courier" pitchFamily="49" charset="0"/>
                <a:ea typeface="ＭＳ Ｐゴシック" charset="-128"/>
              </a:rPr>
              <a:t>[]</a:t>
            </a:r>
            <a:r>
              <a:rPr lang="en-US" dirty="0">
                <a:solidFill>
                  <a:srgbClr val="C00000"/>
                </a:solidFill>
                <a:latin typeface="Arial" charset="0"/>
                <a:ea typeface="ＭＳ Ｐゴシック" charset="-128"/>
              </a:rPr>
              <a:t>,  deletes them from the array</a:t>
            </a:r>
          </a:p>
        </p:txBody>
      </p:sp>
      <p:sp>
        <p:nvSpPr>
          <p:cNvPr id="26" name="TextBox 25"/>
          <p:cNvSpPr txBox="1"/>
          <p:nvPr/>
        </p:nvSpPr>
        <p:spPr>
          <a:xfrm>
            <a:off x="6567966" y="3124200"/>
            <a:ext cx="3719035"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using an array for the index value in the parentheses lets you read or set the value of multiple elements</a:t>
            </a:r>
          </a:p>
        </p:txBody>
      </p:sp>
      <p:sp>
        <p:nvSpPr>
          <p:cNvPr id="30" name="Right Brace 29"/>
          <p:cNvSpPr/>
          <p:nvPr/>
        </p:nvSpPr>
        <p:spPr>
          <a:xfrm>
            <a:off x="6195535" y="2828331"/>
            <a:ext cx="295426" cy="1518071"/>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cxnSp>
        <p:nvCxnSpPr>
          <p:cNvPr id="13" name="Curved Connector 12"/>
          <p:cNvCxnSpPr>
            <a:stCxn id="16" idx="1"/>
          </p:cNvCxnSpPr>
          <p:nvPr/>
        </p:nvCxnSpPr>
        <p:spPr>
          <a:xfrm rot="10800000">
            <a:off x="3733801" y="4519019"/>
            <a:ext cx="2824641" cy="156865"/>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572376" y="5410201"/>
            <a:ext cx="2733675"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end</a:t>
            </a:r>
            <a:r>
              <a:rPr lang="en-US" dirty="0">
                <a:solidFill>
                  <a:srgbClr val="C00000"/>
                </a:solidFill>
                <a:latin typeface="Arial" charset="0"/>
                <a:ea typeface="ＭＳ Ｐゴシック" charset="-128"/>
              </a:rPr>
              <a:t> can be used to refer to the last element index</a:t>
            </a:r>
          </a:p>
        </p:txBody>
      </p:sp>
      <p:sp>
        <p:nvSpPr>
          <p:cNvPr id="14" name="Right Brace 13"/>
          <p:cNvSpPr/>
          <p:nvPr/>
        </p:nvSpPr>
        <p:spPr>
          <a:xfrm>
            <a:off x="7248373" y="5257801"/>
            <a:ext cx="295426" cy="990600"/>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2825388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a:xfrm>
            <a:off x="1981200" y="685801"/>
            <a:ext cx="8229600" cy="823911"/>
          </a:xfrm>
        </p:spPr>
        <p:txBody>
          <a:bodyPr/>
          <a:lstStyle/>
          <a:p>
            <a:r>
              <a:rPr lang="en-US" dirty="0"/>
              <a:t>Working with multiple array elements, 2-D arrays*:</a:t>
            </a:r>
          </a:p>
        </p:txBody>
      </p:sp>
      <p:sp>
        <p:nvSpPr>
          <p:cNvPr id="3" name="TextBox 2"/>
          <p:cNvSpPr txBox="1"/>
          <p:nvPr/>
        </p:nvSpPr>
        <p:spPr>
          <a:xfrm>
            <a:off x="1981200" y="1981201"/>
            <a:ext cx="8305800" cy="4524315"/>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A=[1:5; </a:t>
            </a:r>
            <a:r>
              <a:rPr lang="en-US" b="1" dirty="0" err="1">
                <a:solidFill>
                  <a:prstClr val="black"/>
                </a:solidFill>
                <a:latin typeface="Courier" pitchFamily="49" charset="0"/>
                <a:ea typeface="ＭＳ Ｐゴシック" charset="-128"/>
              </a:rPr>
              <a:t>linspace</a:t>
            </a:r>
            <a:r>
              <a:rPr lang="en-US" b="1" dirty="0">
                <a:solidFill>
                  <a:prstClr val="black"/>
                </a:solidFill>
                <a:latin typeface="Courier" pitchFamily="49" charset="0"/>
                <a:ea typeface="ＭＳ Ｐゴシック" charset="-128"/>
              </a:rPr>
              <a:t>(0,8,5); 5:-1:1]</a:t>
            </a:r>
          </a:p>
          <a:p>
            <a:pPr defTabSz="457200" fontAlgn="base">
              <a:spcBef>
                <a:spcPct val="0"/>
              </a:spcBef>
              <a:spcAft>
                <a:spcPct val="0"/>
              </a:spcAft>
            </a:pPr>
            <a:r>
              <a:rPr lang="en-US" dirty="0">
                <a:solidFill>
                  <a:prstClr val="black"/>
                </a:solidFill>
                <a:latin typeface="Courier" pitchFamily="49" charset="0"/>
                <a:ea typeface="ＭＳ Ｐゴシック" charset="-128"/>
              </a:rPr>
              <a:t>	 A = 1   2   3   4   5</a:t>
            </a:r>
          </a:p>
          <a:p>
            <a:pPr defTabSz="457200" fontAlgn="base">
              <a:spcBef>
                <a:spcPct val="0"/>
              </a:spcBef>
              <a:spcAft>
                <a:spcPct val="0"/>
              </a:spcAft>
            </a:pPr>
            <a:r>
              <a:rPr lang="en-US" dirty="0">
                <a:solidFill>
                  <a:prstClr val="black"/>
                </a:solidFill>
                <a:latin typeface="Courier" pitchFamily="49" charset="0"/>
                <a:ea typeface="ＭＳ Ｐゴシック" charset="-128"/>
              </a:rPr>
              <a:t>	     0   2   4   6   8</a:t>
            </a:r>
          </a:p>
          <a:p>
            <a:pPr defTabSz="457200" fontAlgn="base">
              <a:spcBef>
                <a:spcPct val="0"/>
              </a:spcBef>
              <a:spcAft>
                <a:spcPct val="0"/>
              </a:spcAft>
            </a:pPr>
            <a:r>
              <a:rPr lang="en-US" dirty="0">
                <a:solidFill>
                  <a:prstClr val="black"/>
                </a:solidFill>
                <a:latin typeface="Courier" pitchFamily="49" charset="0"/>
                <a:ea typeface="ＭＳ Ｐゴシック" charset="-128"/>
              </a:rPr>
              <a:t>	     5   4   3   2   1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A(2, 1:3)</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   2   4</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A(1:2, 1:2)=[0, 0; 0, 0]</a:t>
            </a:r>
          </a:p>
          <a:p>
            <a:pPr defTabSz="457200" fontAlgn="base">
              <a:spcBef>
                <a:spcPct val="0"/>
              </a:spcBef>
              <a:spcAft>
                <a:spcPct val="0"/>
              </a:spcAft>
            </a:pPr>
            <a:r>
              <a:rPr lang="en-US" dirty="0">
                <a:solidFill>
                  <a:prstClr val="black"/>
                </a:solidFill>
                <a:latin typeface="Courier" pitchFamily="49" charset="0"/>
                <a:ea typeface="ＭＳ Ｐゴシック" charset="-128"/>
              </a:rPr>
              <a:t>	 A = 0   0   3   4   5</a:t>
            </a:r>
          </a:p>
          <a:p>
            <a:pPr defTabSz="457200" fontAlgn="base">
              <a:spcBef>
                <a:spcPct val="0"/>
              </a:spcBef>
              <a:spcAft>
                <a:spcPct val="0"/>
              </a:spcAft>
            </a:pPr>
            <a:r>
              <a:rPr lang="en-US" dirty="0">
                <a:solidFill>
                  <a:prstClr val="black"/>
                </a:solidFill>
                <a:latin typeface="Courier" pitchFamily="49" charset="0"/>
                <a:ea typeface="ＭＳ Ｐゴシック" charset="-128"/>
              </a:rPr>
              <a:t>	     0   0   4   6   8</a:t>
            </a:r>
          </a:p>
          <a:p>
            <a:pPr defTabSz="457200" fontAlgn="base">
              <a:spcBef>
                <a:spcPct val="0"/>
              </a:spcBef>
              <a:spcAft>
                <a:spcPct val="0"/>
              </a:spcAft>
            </a:pPr>
            <a:r>
              <a:rPr lang="en-US" dirty="0">
                <a:solidFill>
                  <a:prstClr val="black"/>
                </a:solidFill>
                <a:latin typeface="Courier" pitchFamily="49" charset="0"/>
                <a:ea typeface="ＭＳ Ｐゴシック" charset="-128"/>
              </a:rPr>
              <a:t>	     5   4   3   2   1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   0   4   6   8</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a:t>
            </a:r>
          </a:p>
          <a:p>
            <a:pPr defTabSz="457200" fontAlgn="base">
              <a:spcBef>
                <a:spcPct val="0"/>
              </a:spcBef>
              <a:spcAft>
                <a:spcPct val="0"/>
              </a:spcAft>
            </a:pPr>
            <a:r>
              <a:rPr lang="en-US" dirty="0">
                <a:solidFill>
                  <a:prstClr val="black"/>
                </a:solidFill>
                <a:latin typeface="Courier" pitchFamily="49" charset="0"/>
                <a:ea typeface="ＭＳ Ｐゴシック" charset="-128"/>
              </a:rPr>
              <a:t>	       0</a:t>
            </a:r>
          </a:p>
          <a:p>
            <a:pPr defTabSz="457200" fontAlgn="base">
              <a:spcBef>
                <a:spcPct val="0"/>
              </a:spcBef>
              <a:spcAft>
                <a:spcPct val="0"/>
              </a:spcAft>
            </a:pPr>
            <a:r>
              <a:rPr lang="en-US" dirty="0">
                <a:solidFill>
                  <a:prstClr val="black"/>
                </a:solidFill>
                <a:latin typeface="Courier" pitchFamily="49" charset="0"/>
                <a:ea typeface="ＭＳ Ｐゴシック" charset="-128"/>
              </a:rPr>
              <a:t>	       4</a:t>
            </a:r>
          </a:p>
        </p:txBody>
      </p:sp>
      <p:sp>
        <p:nvSpPr>
          <p:cNvPr id="16" name="TextBox 15"/>
          <p:cNvSpPr txBox="1"/>
          <p:nvPr/>
        </p:nvSpPr>
        <p:spPr>
          <a:xfrm>
            <a:off x="6339366" y="5297270"/>
            <a:ext cx="4100035"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 colon without numbers represents “all of the rows” or “all of the columns”</a:t>
            </a:r>
          </a:p>
        </p:txBody>
      </p:sp>
      <p:sp>
        <p:nvSpPr>
          <p:cNvPr id="28" name="Right Brace 27"/>
          <p:cNvSpPr/>
          <p:nvPr/>
        </p:nvSpPr>
        <p:spPr>
          <a:xfrm>
            <a:off x="5966934" y="4876801"/>
            <a:ext cx="304952" cy="1523999"/>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26" name="TextBox 25"/>
          <p:cNvSpPr txBox="1"/>
          <p:nvPr/>
        </p:nvSpPr>
        <p:spPr>
          <a:xfrm>
            <a:off x="6339366" y="3505200"/>
            <a:ext cx="3414235"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using an array for index values lets you read or set the value of multiple elements</a:t>
            </a:r>
          </a:p>
        </p:txBody>
      </p:sp>
      <p:sp>
        <p:nvSpPr>
          <p:cNvPr id="30" name="Right Brace 29"/>
          <p:cNvSpPr/>
          <p:nvPr/>
        </p:nvSpPr>
        <p:spPr>
          <a:xfrm>
            <a:off x="5966935" y="3206330"/>
            <a:ext cx="304951" cy="1518071"/>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2850485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a:xfrm>
            <a:off x="1981200" y="762001"/>
            <a:ext cx="8229600" cy="823911"/>
          </a:xfrm>
        </p:spPr>
        <p:txBody>
          <a:bodyPr/>
          <a:lstStyle/>
          <a:p>
            <a:r>
              <a:rPr lang="en-US" dirty="0"/>
              <a:t>Combining array elements*:</a:t>
            </a:r>
          </a:p>
        </p:txBody>
      </p:sp>
      <p:sp>
        <p:nvSpPr>
          <p:cNvPr id="3" name="TextBox 2"/>
          <p:cNvSpPr txBox="1"/>
          <p:nvPr/>
        </p:nvSpPr>
        <p:spPr>
          <a:xfrm>
            <a:off x="1984375" y="2362201"/>
            <a:ext cx="8305800" cy="3693319"/>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x = [0,2]</a:t>
            </a:r>
          </a:p>
          <a:p>
            <a:pPr defTabSz="457200" fontAlgn="base">
              <a:spcBef>
                <a:spcPct val="0"/>
              </a:spcBef>
              <a:spcAft>
                <a:spcPct val="0"/>
              </a:spcAft>
            </a:pPr>
            <a:r>
              <a:rPr lang="en-US" dirty="0">
                <a:solidFill>
                  <a:prstClr val="black"/>
                </a:solidFill>
                <a:latin typeface="Courier" pitchFamily="49" charset="0"/>
                <a:ea typeface="ＭＳ Ｐゴシック" charset="-128"/>
              </a:rPr>
              <a:t>	 x = 0   2</a:t>
            </a:r>
            <a:endParaRPr lang="en-US" b="1" dirty="0">
              <a:solidFill>
                <a:prstClr val="black"/>
              </a:solidFill>
              <a:latin typeface="Courier" pitchFamily="49" charset="0"/>
              <a:ea typeface="ＭＳ Ｐゴシック" charset="-128"/>
            </a:endParaRPr>
          </a:p>
          <a:p>
            <a:pPr defTabSz="457200" fontAlgn="base">
              <a:spcBef>
                <a:spcPct val="0"/>
              </a:spcBef>
              <a:spcAft>
                <a:spcPct val="0"/>
              </a:spcAft>
            </a:pPr>
            <a:r>
              <a:rPr lang="en-US" b="1" dirty="0">
                <a:solidFill>
                  <a:prstClr val="black"/>
                </a:solidFill>
                <a:latin typeface="Courier" pitchFamily="49" charset="0"/>
                <a:ea typeface="ＭＳ Ｐゴシック" charset="-128"/>
              </a:rPr>
              <a:t>&gt;&gt; y = [x,x,1]</a:t>
            </a:r>
          </a:p>
          <a:p>
            <a:pPr defTabSz="457200" fontAlgn="base">
              <a:spcBef>
                <a:spcPct val="0"/>
              </a:spcBef>
              <a:spcAft>
                <a:spcPct val="0"/>
              </a:spcAft>
            </a:pPr>
            <a:r>
              <a:rPr lang="en-US" dirty="0">
                <a:solidFill>
                  <a:prstClr val="black"/>
                </a:solidFill>
                <a:latin typeface="Courier" pitchFamily="49" charset="0"/>
                <a:ea typeface="ＭＳ Ｐゴシック" charset="-128"/>
              </a:rPr>
              <a:t>	 y = 0   2   0   2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y = [x'; x';1]</a:t>
            </a:r>
          </a:p>
          <a:p>
            <a:pPr defTabSz="457200" fontAlgn="base">
              <a:spcBef>
                <a:spcPct val="0"/>
              </a:spcBef>
              <a:spcAft>
                <a:spcPct val="0"/>
              </a:spcAft>
            </a:pPr>
            <a:r>
              <a:rPr lang="en-US" dirty="0">
                <a:solidFill>
                  <a:prstClr val="black"/>
                </a:solidFill>
                <a:latin typeface="Courier" pitchFamily="49" charset="0"/>
                <a:ea typeface="ＭＳ Ｐゴシック" charset="-128"/>
              </a:rPr>
              <a:t>	 y =  0</a:t>
            </a:r>
          </a:p>
          <a:p>
            <a:pPr defTabSz="457200" fontAlgn="base">
              <a:spcBef>
                <a:spcPct val="0"/>
              </a:spcBef>
              <a:spcAft>
                <a:spcPct val="0"/>
              </a:spcAft>
            </a:pPr>
            <a:r>
              <a:rPr lang="en-US" dirty="0">
                <a:solidFill>
                  <a:prstClr val="black"/>
                </a:solidFill>
                <a:latin typeface="Courier" pitchFamily="49" charset="0"/>
                <a:ea typeface="ＭＳ Ｐゴシック" charset="-128"/>
              </a:rPr>
              <a:t>	      2</a:t>
            </a:r>
          </a:p>
          <a:p>
            <a:pPr defTabSz="457200" fontAlgn="base">
              <a:spcBef>
                <a:spcPct val="0"/>
              </a:spcBef>
              <a:spcAft>
                <a:spcPct val="0"/>
              </a:spcAft>
            </a:pPr>
            <a:r>
              <a:rPr lang="en-US" dirty="0">
                <a:solidFill>
                  <a:prstClr val="black"/>
                </a:solidFill>
                <a:latin typeface="Courier" pitchFamily="49" charset="0"/>
                <a:ea typeface="ＭＳ Ｐゴシック" charset="-128"/>
              </a:rPr>
              <a:t>	      0</a:t>
            </a:r>
          </a:p>
          <a:p>
            <a:pPr defTabSz="457200" fontAlgn="base">
              <a:spcBef>
                <a:spcPct val="0"/>
              </a:spcBef>
              <a:spcAft>
                <a:spcPct val="0"/>
              </a:spcAft>
            </a:pPr>
            <a:r>
              <a:rPr lang="en-US" dirty="0">
                <a:solidFill>
                  <a:prstClr val="black"/>
                </a:solidFill>
                <a:latin typeface="Courier" pitchFamily="49" charset="0"/>
                <a:ea typeface="ＭＳ Ｐゴシック" charset="-128"/>
              </a:rPr>
              <a:t>	      2</a:t>
            </a:r>
          </a:p>
          <a:p>
            <a:pPr defTabSz="457200" fontAlgn="base">
              <a:spcBef>
                <a:spcPct val="0"/>
              </a:spcBef>
              <a:spcAft>
                <a:spcPct val="0"/>
              </a:spcAft>
            </a:pPr>
            <a:r>
              <a:rPr lang="en-US" dirty="0">
                <a:solidFill>
                  <a:prstClr val="black"/>
                </a:solidFill>
                <a:latin typeface="Courier" pitchFamily="49" charset="0"/>
                <a:ea typeface="ＭＳ Ｐゴシック" charset="-128"/>
              </a:rPr>
              <a:t>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y = [x', x']</a:t>
            </a:r>
          </a:p>
          <a:p>
            <a:pPr defTabSz="457200" fontAlgn="base">
              <a:spcBef>
                <a:spcPct val="0"/>
              </a:spcBef>
              <a:spcAft>
                <a:spcPct val="0"/>
              </a:spcAft>
            </a:pPr>
            <a:r>
              <a:rPr lang="en-US" dirty="0">
                <a:solidFill>
                  <a:prstClr val="black"/>
                </a:solidFill>
                <a:latin typeface="Courier" pitchFamily="49" charset="0"/>
                <a:ea typeface="ＭＳ Ｐゴシック" charset="-128"/>
              </a:rPr>
              <a:t>	 y =  0   0</a:t>
            </a:r>
          </a:p>
          <a:p>
            <a:pPr defTabSz="457200" fontAlgn="base">
              <a:spcBef>
                <a:spcPct val="0"/>
              </a:spcBef>
              <a:spcAft>
                <a:spcPct val="0"/>
              </a:spcAft>
            </a:pPr>
            <a:r>
              <a:rPr lang="en-US" dirty="0">
                <a:solidFill>
                  <a:prstClr val="black"/>
                </a:solidFill>
                <a:latin typeface="Courier" pitchFamily="49" charset="0"/>
                <a:ea typeface="ＭＳ Ｐゴシック" charset="-128"/>
              </a:rPr>
              <a:t>	      2   2</a:t>
            </a:r>
          </a:p>
        </p:txBody>
      </p:sp>
      <p:sp>
        <p:nvSpPr>
          <p:cNvPr id="11" name="TextBox 10"/>
          <p:cNvSpPr txBox="1"/>
          <p:nvPr/>
        </p:nvSpPr>
        <p:spPr>
          <a:xfrm>
            <a:off x="1981200" y="1524001"/>
            <a:ext cx="830580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Arrays can be built by combining arrays, adding columns with a comma or space and rows with a semicolon</a:t>
            </a:r>
          </a:p>
        </p:txBody>
      </p:sp>
    </p:spTree>
    <p:extLst>
      <p:ext uri="{BB962C8B-B14F-4D97-AF65-F5344CB8AC3E}">
        <p14:creationId xmlns:p14="http://schemas.microsoft.com/office/powerpoint/2010/main" val="303997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5" name="Title 4"/>
          <p:cNvSpPr>
            <a:spLocks noGrp="1"/>
          </p:cNvSpPr>
          <p:nvPr>
            <p:ph type="title"/>
          </p:nvPr>
        </p:nvSpPr>
        <p:spPr/>
        <p:txBody>
          <a:bodyPr/>
          <a:lstStyle/>
          <a:p>
            <a:r>
              <a:rPr lang="en-US" dirty="0"/>
              <a:t>Some examples of MATLAB use:</a:t>
            </a:r>
          </a:p>
        </p:txBody>
      </p:sp>
      <p:sp>
        <p:nvSpPr>
          <p:cNvPr id="8" name="TextBox 7"/>
          <p:cNvSpPr txBox="1"/>
          <p:nvPr/>
        </p:nvSpPr>
        <p:spPr>
          <a:xfrm>
            <a:off x="6858000" y="2286001"/>
            <a:ext cx="350520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Examining fractal systems to expand chaos theory.</a:t>
            </a:r>
          </a:p>
        </p:txBody>
      </p:sp>
      <p:pic>
        <p:nvPicPr>
          <p:cNvPr id="3074" name="Picture 2" descr="http://staff.ulsu.ru/semushin/_index/_pilocus/_gist/docs/mycourseware/1-basmod/7-mitopencourse/welcomepages/6-094_files/chp_jul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508" y="2133600"/>
            <a:ext cx="483809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22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5" name="Title 4"/>
          <p:cNvSpPr>
            <a:spLocks noGrp="1"/>
          </p:cNvSpPr>
          <p:nvPr>
            <p:ph type="title"/>
          </p:nvPr>
        </p:nvSpPr>
        <p:spPr/>
        <p:txBody>
          <a:bodyPr/>
          <a:lstStyle/>
          <a:p>
            <a:r>
              <a:rPr lang="en-US" dirty="0"/>
              <a:t>Some examples of MATLAB use:</a:t>
            </a:r>
          </a:p>
        </p:txBody>
      </p:sp>
      <p:pic>
        <p:nvPicPr>
          <p:cNvPr id="4098" name="Picture 2" descr="https://www.ncl.ucar.edu/Applications/Images/IPSL_thetao_lg.png"/>
          <p:cNvPicPr>
            <a:picLocks noChangeAspect="1" noChangeArrowheads="1"/>
          </p:cNvPicPr>
          <p:nvPr/>
        </p:nvPicPr>
        <p:blipFill rotWithShape="1">
          <a:blip r:embed="rId2">
            <a:extLst>
              <a:ext uri="{28A0092B-C50C-407E-A947-70E740481C1C}">
                <a14:useLocalDpi xmlns:a14="http://schemas.microsoft.com/office/drawing/2010/main" val="0"/>
              </a:ext>
            </a:extLst>
          </a:blip>
          <a:srcRect l="3623" t="12364" r="2780" b="10499"/>
          <a:stretch/>
        </p:blipFill>
        <p:spPr bwMode="auto">
          <a:xfrm>
            <a:off x="1679576" y="2190336"/>
            <a:ext cx="6169025" cy="39287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018256" y="2514601"/>
            <a:ext cx="3505200" cy="120032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Plotting very large datasets related to climate change and developing complex models to explore solutions</a:t>
            </a:r>
          </a:p>
        </p:txBody>
      </p:sp>
    </p:spTree>
    <p:extLst>
      <p:ext uri="{BB962C8B-B14F-4D97-AF65-F5344CB8AC3E}">
        <p14:creationId xmlns:p14="http://schemas.microsoft.com/office/powerpoint/2010/main" val="284535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Basic Arithmetic:</a:t>
            </a:r>
          </a:p>
        </p:txBody>
      </p:sp>
      <p:sp>
        <p:nvSpPr>
          <p:cNvPr id="3" name="TextBox 2"/>
          <p:cNvSpPr txBox="1"/>
          <p:nvPr/>
        </p:nvSpPr>
        <p:spPr>
          <a:xfrm>
            <a:off x="1981200" y="2009773"/>
            <a:ext cx="8305800" cy="3970318"/>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1+5-2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4</a:t>
            </a:r>
          </a:p>
          <a:p>
            <a:pPr defTabSz="457200" fontAlgn="base">
              <a:spcBef>
                <a:spcPct val="0"/>
              </a:spcBef>
              <a:spcAft>
                <a:spcPct val="0"/>
              </a:spcAft>
            </a:pPr>
            <a:r>
              <a:rPr lang="en-US" b="1" dirty="0">
                <a:solidFill>
                  <a:prstClr val="black"/>
                </a:solidFill>
                <a:latin typeface="Courier" pitchFamily="49" charset="0"/>
                <a:ea typeface="ＭＳ Ｐゴシック" charset="-128"/>
              </a:rPr>
              <a:t>&gt;&gt; 3*2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6</a:t>
            </a:r>
          </a:p>
          <a:p>
            <a:pPr defTabSz="457200" fontAlgn="base">
              <a:spcBef>
                <a:spcPct val="0"/>
              </a:spcBef>
              <a:spcAft>
                <a:spcPct val="0"/>
              </a:spcAft>
            </a:pPr>
            <a:r>
              <a:rPr lang="en-US" b="1" dirty="0">
                <a:solidFill>
                  <a:prstClr val="black"/>
                </a:solidFill>
                <a:latin typeface="Courier" pitchFamily="49" charset="0"/>
                <a:ea typeface="ＭＳ Ｐゴシック" charset="-128"/>
              </a:rPr>
              <a:t>&gt;&gt; 5/3</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1.6667</a:t>
            </a:r>
          </a:p>
          <a:p>
            <a:pPr defTabSz="457200" fontAlgn="base">
              <a:spcBef>
                <a:spcPct val="0"/>
              </a:spcBef>
              <a:spcAft>
                <a:spcPct val="0"/>
              </a:spcAft>
            </a:pPr>
            <a:r>
              <a:rPr lang="en-US" b="1" dirty="0">
                <a:solidFill>
                  <a:prstClr val="black"/>
                </a:solidFill>
                <a:latin typeface="Courier" pitchFamily="49" charset="0"/>
                <a:ea typeface="ＭＳ Ｐゴシック" charset="-128"/>
              </a:rPr>
              <a:t>&gt;&gt; format long</a:t>
            </a:r>
          </a:p>
          <a:p>
            <a:pPr defTabSz="457200" fontAlgn="base">
              <a:spcBef>
                <a:spcPct val="0"/>
              </a:spcBef>
              <a:spcAft>
                <a:spcPct val="0"/>
              </a:spcAft>
            </a:pPr>
            <a:r>
              <a:rPr lang="en-US" b="1" dirty="0">
                <a:solidFill>
                  <a:prstClr val="black"/>
                </a:solidFill>
                <a:latin typeface="Courier" pitchFamily="49" charset="0"/>
                <a:ea typeface="ＭＳ Ｐゴシック" charset="-128"/>
              </a:rPr>
              <a:t>&gt;&gt; 5/3</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1.666666666666667</a:t>
            </a:r>
          </a:p>
          <a:p>
            <a:pPr defTabSz="457200" fontAlgn="base">
              <a:spcBef>
                <a:spcPct val="0"/>
              </a:spcBef>
              <a:spcAft>
                <a:spcPct val="0"/>
              </a:spcAft>
            </a:pPr>
            <a:r>
              <a:rPr lang="en-US" b="1" dirty="0">
                <a:solidFill>
                  <a:prstClr val="black"/>
                </a:solidFill>
                <a:latin typeface="Courier" pitchFamily="49" charset="0"/>
                <a:ea typeface="ＭＳ Ｐゴシック" charset="-128"/>
              </a:rPr>
              <a:t>&gt;&gt; format short</a:t>
            </a:r>
          </a:p>
          <a:p>
            <a:pPr defTabSz="457200" fontAlgn="base">
              <a:spcBef>
                <a:spcPct val="0"/>
              </a:spcBef>
              <a:spcAft>
                <a:spcPct val="0"/>
              </a:spcAft>
            </a:pPr>
            <a:r>
              <a:rPr lang="en-US" b="1" dirty="0">
                <a:solidFill>
                  <a:prstClr val="black"/>
                </a:solidFill>
                <a:latin typeface="Courier" pitchFamily="49" charset="0"/>
                <a:ea typeface="ＭＳ Ｐゴシック" charset="-128"/>
              </a:rPr>
              <a:t>&gt;&gt; 5^2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25</a:t>
            </a:r>
          </a:p>
          <a:p>
            <a:pPr defTabSz="457200" fontAlgn="base">
              <a:spcBef>
                <a:spcPct val="0"/>
              </a:spcBef>
              <a:spcAft>
                <a:spcPct val="0"/>
              </a:spcAft>
            </a:pPr>
            <a:r>
              <a:rPr lang="en-US" b="1" dirty="0">
                <a:solidFill>
                  <a:prstClr val="black"/>
                </a:solidFill>
                <a:latin typeface="Courier" pitchFamily="49" charset="0"/>
                <a:ea typeface="ＭＳ Ｐゴシック" charset="-128"/>
              </a:rPr>
              <a:t>&gt;&gt; pi</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3.1416</a:t>
            </a:r>
          </a:p>
        </p:txBody>
      </p:sp>
      <p:sp>
        <p:nvSpPr>
          <p:cNvPr id="13" name="TextBox 12"/>
          <p:cNvSpPr txBox="1"/>
          <p:nvPr/>
        </p:nvSpPr>
        <p:spPr>
          <a:xfrm>
            <a:off x="4348639" y="2047875"/>
            <a:ext cx="2659702"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addition and subtraction</a:t>
            </a:r>
          </a:p>
        </p:txBody>
      </p:sp>
      <p:sp>
        <p:nvSpPr>
          <p:cNvPr id="14" name="TextBox 13"/>
          <p:cNvSpPr txBox="1"/>
          <p:nvPr/>
        </p:nvSpPr>
        <p:spPr>
          <a:xfrm>
            <a:off x="5650215" y="5480387"/>
            <a:ext cx="117211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constants</a:t>
            </a:r>
          </a:p>
        </p:txBody>
      </p:sp>
      <p:sp>
        <p:nvSpPr>
          <p:cNvPr id="15" name="TextBox 14"/>
          <p:cNvSpPr txBox="1"/>
          <p:nvPr/>
        </p:nvSpPr>
        <p:spPr>
          <a:xfrm>
            <a:off x="4328785" y="2514600"/>
            <a:ext cx="1518364"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multiplication</a:t>
            </a:r>
          </a:p>
        </p:txBody>
      </p:sp>
      <p:sp>
        <p:nvSpPr>
          <p:cNvPr id="16" name="TextBox 15"/>
          <p:cNvSpPr txBox="1"/>
          <p:nvPr/>
        </p:nvSpPr>
        <p:spPr>
          <a:xfrm>
            <a:off x="4348640" y="3007758"/>
            <a:ext cx="954107"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division</a:t>
            </a:r>
          </a:p>
        </p:txBody>
      </p:sp>
      <p:sp>
        <p:nvSpPr>
          <p:cNvPr id="17" name="TextBox 16"/>
          <p:cNvSpPr txBox="1"/>
          <p:nvPr/>
        </p:nvSpPr>
        <p:spPr>
          <a:xfrm>
            <a:off x="4446592" y="3657600"/>
            <a:ext cx="3249608"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turns on display of more digits</a:t>
            </a:r>
          </a:p>
        </p:txBody>
      </p:sp>
      <p:sp>
        <p:nvSpPr>
          <p:cNvPr id="18" name="TextBox 17"/>
          <p:cNvSpPr txBox="1"/>
          <p:nvPr/>
        </p:nvSpPr>
        <p:spPr>
          <a:xfrm>
            <a:off x="4339963" y="4876800"/>
            <a:ext cx="1685077"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exponentiation</a:t>
            </a:r>
          </a:p>
        </p:txBody>
      </p:sp>
      <p:cxnSp>
        <p:nvCxnSpPr>
          <p:cNvPr id="20" name="Curved Connector 19"/>
          <p:cNvCxnSpPr>
            <a:stCxn id="13" idx="1"/>
          </p:cNvCxnSpPr>
          <p:nvPr/>
        </p:nvCxnSpPr>
        <p:spPr>
          <a:xfrm rot="10800000">
            <a:off x="3352802" y="2133601"/>
            <a:ext cx="995839" cy="98940"/>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4" idx="1"/>
          </p:cNvCxnSpPr>
          <p:nvPr/>
        </p:nvCxnSpPr>
        <p:spPr>
          <a:xfrm rot="10800000">
            <a:off x="4362148" y="5597716"/>
            <a:ext cx="1288069" cy="67339"/>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5" idx="1"/>
          </p:cNvCxnSpPr>
          <p:nvPr/>
        </p:nvCxnSpPr>
        <p:spPr>
          <a:xfrm rot="10800000">
            <a:off x="3088849" y="2623794"/>
            <a:ext cx="1239936" cy="75472"/>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6" idx="1"/>
          </p:cNvCxnSpPr>
          <p:nvPr/>
        </p:nvCxnSpPr>
        <p:spPr>
          <a:xfrm rot="10800000" flipV="1">
            <a:off x="3098278" y="3192424"/>
            <a:ext cx="1250363" cy="43447"/>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17" idx="1"/>
          </p:cNvCxnSpPr>
          <p:nvPr/>
        </p:nvCxnSpPr>
        <p:spPr>
          <a:xfrm rot="10800000">
            <a:off x="4038600" y="3812358"/>
            <a:ext cx="407992" cy="29908"/>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0800000">
            <a:off x="3022862" y="4887012"/>
            <a:ext cx="1325776" cy="164930"/>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406040" y="4485323"/>
            <a:ext cx="4185761"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calculations remain as precise, this just</a:t>
            </a:r>
          </a:p>
          <a:p>
            <a:pPr defTabSz="457200" fontAlgn="base">
              <a:spcBef>
                <a:spcPct val="0"/>
              </a:spcBef>
              <a:spcAft>
                <a:spcPct val="0"/>
              </a:spcAft>
            </a:pPr>
            <a:r>
              <a:rPr lang="en-US" dirty="0">
                <a:solidFill>
                  <a:srgbClr val="C00000"/>
                </a:solidFill>
                <a:latin typeface="Arial" charset="0"/>
                <a:ea typeface="ＭＳ Ｐゴシック" charset="-128"/>
              </a:rPr>
              <a:t>reduces what is displayed on screen</a:t>
            </a:r>
          </a:p>
        </p:txBody>
      </p:sp>
      <p:cxnSp>
        <p:nvCxnSpPr>
          <p:cNvPr id="31" name="Curved Connector 30"/>
          <p:cNvCxnSpPr>
            <a:stCxn id="30" idx="1"/>
          </p:cNvCxnSpPr>
          <p:nvPr/>
        </p:nvCxnSpPr>
        <p:spPr>
          <a:xfrm rot="10800000">
            <a:off x="4304907" y="4623062"/>
            <a:ext cx="2101132" cy="185426"/>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890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Basic Arithmetic, cont’d:</a:t>
            </a:r>
          </a:p>
        </p:txBody>
      </p:sp>
      <p:sp>
        <p:nvSpPr>
          <p:cNvPr id="3" name="TextBox 2"/>
          <p:cNvSpPr txBox="1"/>
          <p:nvPr/>
        </p:nvSpPr>
        <p:spPr>
          <a:xfrm>
            <a:off x="1981200" y="2009773"/>
            <a:ext cx="8305800" cy="3970318"/>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((10.1 + 1.9) / 3) + 1e2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104</a:t>
            </a:r>
          </a:p>
          <a:p>
            <a:pPr defTabSz="457200" fontAlgn="base">
              <a:spcBef>
                <a:spcPct val="0"/>
              </a:spcBef>
              <a:spcAft>
                <a:spcPct val="0"/>
              </a:spcAft>
            </a:pPr>
            <a:r>
              <a:rPr lang="en-US" b="1" dirty="0">
                <a:solidFill>
                  <a:prstClr val="black"/>
                </a:solidFill>
                <a:latin typeface="Courier" pitchFamily="49" charset="0"/>
                <a:ea typeface="ＭＳ Ｐゴシック" charset="-128"/>
              </a:rPr>
              <a:t>&gt;&gt; 7+8/2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(7+8)/2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7.5000</a:t>
            </a:r>
          </a:p>
          <a:p>
            <a:pPr defTabSz="457200" fontAlgn="base">
              <a:spcBef>
                <a:spcPct val="0"/>
              </a:spcBef>
              <a:spcAft>
                <a:spcPct val="0"/>
              </a:spcAft>
            </a:pPr>
            <a:r>
              <a:rPr lang="en-US" b="1" dirty="0">
                <a:solidFill>
                  <a:prstClr val="black"/>
                </a:solidFill>
                <a:latin typeface="Courier" pitchFamily="49" charset="0"/>
                <a:ea typeface="ＭＳ Ｐゴシック" charset="-128"/>
              </a:rPr>
              <a:t>&gt;&gt; (-1) ^ (1/2)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0.0000 + 1.0000i</a:t>
            </a:r>
          </a:p>
          <a:p>
            <a:pPr defTabSz="457200" fontAlgn="base">
              <a:spcBef>
                <a:spcPct val="0"/>
              </a:spcBef>
              <a:spcAft>
                <a:spcPct val="0"/>
              </a:spcAft>
            </a:pPr>
            <a:r>
              <a:rPr lang="en-US" b="1" dirty="0">
                <a:solidFill>
                  <a:prstClr val="black"/>
                </a:solidFill>
                <a:latin typeface="Courier" pitchFamily="49" charset="0"/>
                <a:ea typeface="ＭＳ Ｐゴシック" charset="-128"/>
              </a:rPr>
              <a:t>&gt;&gt; (1+i) + (1–3i)</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2.0000 - 2.0000i</a:t>
            </a:r>
          </a:p>
          <a:p>
            <a:pPr defTabSz="457200" fontAlgn="base">
              <a:spcBef>
                <a:spcPct val="0"/>
              </a:spcBef>
              <a:spcAft>
                <a:spcPct val="0"/>
              </a:spcAft>
            </a:pPr>
            <a:r>
              <a:rPr lang="en-US" b="1" dirty="0">
                <a:solidFill>
                  <a:prstClr val="black"/>
                </a:solidFill>
                <a:latin typeface="Courier" pitchFamily="49" charset="0"/>
                <a:ea typeface="ＭＳ Ｐゴシック" charset="-128"/>
              </a:rPr>
              <a:t>&gt;&gt; 1.2e2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120</a:t>
            </a:r>
          </a:p>
          <a:p>
            <a:pPr defTabSz="457200" fontAlgn="base">
              <a:spcBef>
                <a:spcPct val="0"/>
              </a:spcBef>
              <a:spcAft>
                <a:spcPct val="0"/>
              </a:spcAft>
            </a:pPr>
            <a:r>
              <a:rPr lang="en-US" b="1" dirty="0">
                <a:solidFill>
                  <a:prstClr val="black"/>
                </a:solidFill>
                <a:latin typeface="Courier" pitchFamily="49" charset="0"/>
                <a:ea typeface="ＭＳ Ｐゴシック" charset="-128"/>
              </a:rPr>
              <a:t>&gt;&gt; 1.2e-2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0.0120</a:t>
            </a:r>
          </a:p>
        </p:txBody>
      </p:sp>
      <mc:AlternateContent xmlns:mc="http://schemas.openxmlformats.org/markup-compatibility/2006" xmlns:a14="http://schemas.microsoft.com/office/drawing/2010/main">
        <mc:Choice Requires="a14">
          <p:sp>
            <p:nvSpPr>
              <p:cNvPr id="6" name="TextBox 5"/>
              <p:cNvSpPr txBox="1"/>
              <p:nvPr/>
            </p:nvSpPr>
            <p:spPr>
              <a:xfrm>
                <a:off x="5925533" y="4010027"/>
                <a:ext cx="3899337" cy="66999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MATLAB knows imaginary numbers!</a:t>
                </a:r>
              </a:p>
              <a:p>
                <a:pPr defTabSz="457200" fontAlgn="base">
                  <a:spcBef>
                    <a:spcPct val="0"/>
                  </a:spcBef>
                  <a:spcAft>
                    <a:spcPct val="0"/>
                  </a:spcAft>
                </a:pPr>
                <a:r>
                  <a:rPr lang="en-US" dirty="0">
                    <a:solidFill>
                      <a:srgbClr val="C00000"/>
                    </a:solidFill>
                    <a:latin typeface="Arial" charset="0"/>
                    <a:ea typeface="ＭＳ Ｐゴシック" charset="-128"/>
                  </a:rPr>
                  <a:t>(Remember </a:t>
                </a:r>
                <a14:m>
                  <m:oMath xmlns:m="http://schemas.openxmlformats.org/officeDocument/2006/math">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𝑥</m:t>
                        </m:r>
                      </m:e>
                      <m:sup>
                        <m:r>
                          <a:rPr lang="en-US" i="1">
                            <a:solidFill>
                              <a:srgbClr val="C00000"/>
                            </a:solidFill>
                            <a:latin typeface="Cambria Math" panose="02040503050406030204" pitchFamily="18" charset="0"/>
                          </a:rPr>
                          <m:t>1/2</m:t>
                        </m:r>
                      </m:sup>
                    </m:sSup>
                    <m:r>
                      <a:rPr lang="en-US">
                        <a:solidFill>
                          <a:srgbClr val="C00000"/>
                        </a:solidFill>
                        <a:latin typeface="Cambria Math" panose="02040503050406030204" pitchFamily="18" charset="0"/>
                      </a:rPr>
                      <m:t>=</m:t>
                    </m:r>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𝑥</m:t>
                        </m:r>
                      </m:e>
                    </m:rad>
                  </m:oMath>
                </a14:m>
                <a:r>
                  <a:rPr lang="en-US" dirty="0">
                    <a:solidFill>
                      <a:srgbClr val="C00000"/>
                    </a:solidFill>
                    <a:latin typeface="Arial" charset="0"/>
                    <a:ea typeface="ＭＳ Ｐゴシック" charset="-128"/>
                  </a:rPr>
                  <a:t>)</a:t>
                </a:r>
              </a:p>
            </p:txBody>
          </p:sp>
        </mc:Choice>
        <mc:Fallback xmlns="">
          <p:sp>
            <p:nvSpPr>
              <p:cNvPr id="6" name="TextBox 5"/>
              <p:cNvSpPr txBox="1">
                <a:spLocks noRot="1" noChangeAspect="1" noMove="1" noResize="1" noEditPoints="1" noAdjustHandles="1" noChangeArrowheads="1" noChangeShapeType="1" noTextEdit="1"/>
              </p:cNvSpPr>
              <p:nvPr/>
            </p:nvSpPr>
            <p:spPr>
              <a:xfrm>
                <a:off x="4401532" y="4010027"/>
                <a:ext cx="3899337" cy="669992"/>
              </a:xfrm>
              <a:prstGeom prst="rect">
                <a:avLst/>
              </a:prstGeom>
              <a:blipFill rotWithShape="0">
                <a:blip r:embed="rId2"/>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1" name="TextBox 10"/>
          <p:cNvSpPr txBox="1"/>
          <p:nvPr/>
        </p:nvSpPr>
        <p:spPr>
          <a:xfrm>
            <a:off x="4703743" y="5000628"/>
            <a:ext cx="4891083"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sz="1600" b="1" dirty="0">
                <a:solidFill>
                  <a:prstClr val="black"/>
                </a:solidFill>
                <a:latin typeface="Courier" pitchFamily="49" charset="0"/>
                <a:ea typeface="ＭＳ Ｐゴシック" charset="-128"/>
              </a:rPr>
              <a:t>e</a:t>
            </a:r>
            <a:r>
              <a:rPr lang="en-US" dirty="0">
                <a:solidFill>
                  <a:srgbClr val="C00000"/>
                </a:solidFill>
                <a:latin typeface="Arial" charset="0"/>
                <a:ea typeface="ＭＳ Ｐゴシック" charset="-128"/>
              </a:rPr>
              <a:t> is a shorthand way to use scientific notation.</a:t>
            </a:r>
          </a:p>
          <a:p>
            <a:pPr defTabSz="457200" fontAlgn="base">
              <a:spcBef>
                <a:spcPct val="0"/>
              </a:spcBef>
              <a:spcAft>
                <a:spcPct val="0"/>
              </a:spcAft>
            </a:pPr>
            <a:r>
              <a:rPr lang="en-US" dirty="0">
                <a:solidFill>
                  <a:srgbClr val="C00000"/>
                </a:solidFill>
                <a:latin typeface="Arial" charset="0"/>
                <a:ea typeface="ＭＳ Ｐゴシック" charset="-128"/>
              </a:rPr>
              <a:t>It is equivalent to: </a:t>
            </a:r>
            <a:r>
              <a:rPr lang="en-US" sz="1600" b="1" dirty="0">
                <a:solidFill>
                  <a:prstClr val="black"/>
                </a:solidFill>
                <a:latin typeface="Courier" pitchFamily="49" charset="0"/>
                <a:ea typeface="ＭＳ Ｐゴシック" charset="-128"/>
              </a:rPr>
              <a:t>* 10^ </a:t>
            </a:r>
          </a:p>
        </p:txBody>
      </p:sp>
      <p:sp>
        <p:nvSpPr>
          <p:cNvPr id="2" name="Right Brace 1"/>
          <p:cNvSpPr/>
          <p:nvPr/>
        </p:nvSpPr>
        <p:spPr>
          <a:xfrm>
            <a:off x="5638800" y="3733801"/>
            <a:ext cx="228601" cy="1126573"/>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32" name="Right Brace 31"/>
          <p:cNvSpPr/>
          <p:nvPr/>
        </p:nvSpPr>
        <p:spPr>
          <a:xfrm>
            <a:off x="4343401" y="4860374"/>
            <a:ext cx="299439" cy="962027"/>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33" name="TextBox 32"/>
          <p:cNvSpPr txBox="1"/>
          <p:nvPr/>
        </p:nvSpPr>
        <p:spPr>
          <a:xfrm>
            <a:off x="6248401" y="2286001"/>
            <a:ext cx="3924985" cy="120032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Parentheses can be used to set the</a:t>
            </a:r>
          </a:p>
          <a:p>
            <a:pPr defTabSz="457200" fontAlgn="base">
              <a:spcBef>
                <a:spcPct val="0"/>
              </a:spcBef>
              <a:spcAft>
                <a:spcPct val="0"/>
              </a:spcAft>
            </a:pPr>
            <a:r>
              <a:rPr lang="en-US" dirty="0">
                <a:solidFill>
                  <a:srgbClr val="C00000"/>
                </a:solidFill>
                <a:latin typeface="Arial" charset="0"/>
                <a:ea typeface="ＭＳ Ｐゴシック" charset="-128"/>
              </a:rPr>
              <a:t>order of operations. Use them to</a:t>
            </a:r>
          </a:p>
          <a:p>
            <a:pPr defTabSz="457200" fontAlgn="base">
              <a:spcBef>
                <a:spcPct val="0"/>
              </a:spcBef>
              <a:spcAft>
                <a:spcPct val="0"/>
              </a:spcAft>
            </a:pPr>
            <a:r>
              <a:rPr lang="en-US" dirty="0">
                <a:solidFill>
                  <a:srgbClr val="C00000"/>
                </a:solidFill>
                <a:latin typeface="Arial" charset="0"/>
                <a:ea typeface="ＭＳ Ｐゴシック" charset="-128"/>
              </a:rPr>
              <a:t>make sure that MATLAB is doing the</a:t>
            </a:r>
          </a:p>
          <a:p>
            <a:pPr defTabSz="457200" fontAlgn="base">
              <a:spcBef>
                <a:spcPct val="0"/>
              </a:spcBef>
              <a:spcAft>
                <a:spcPct val="0"/>
              </a:spcAft>
            </a:pPr>
            <a:r>
              <a:rPr lang="en-US" dirty="0">
                <a:solidFill>
                  <a:srgbClr val="C00000"/>
                </a:solidFill>
                <a:latin typeface="Arial" charset="0"/>
                <a:ea typeface="ＭＳ Ｐゴシック" charset="-128"/>
              </a:rPr>
              <a:t>math you wanted it to do!</a:t>
            </a:r>
          </a:p>
        </p:txBody>
      </p:sp>
      <p:sp>
        <p:nvSpPr>
          <p:cNvPr id="34" name="Right Brace 33"/>
          <p:cNvSpPr/>
          <p:nvPr/>
        </p:nvSpPr>
        <p:spPr>
          <a:xfrm>
            <a:off x="5811859" y="2058654"/>
            <a:ext cx="299439" cy="1598946"/>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140881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Built-In Trigonometry Functions:</a:t>
            </a:r>
          </a:p>
        </p:txBody>
      </p:sp>
      <p:sp>
        <p:nvSpPr>
          <p:cNvPr id="6" name="TextBox 5"/>
          <p:cNvSpPr txBox="1"/>
          <p:nvPr/>
        </p:nvSpPr>
        <p:spPr>
          <a:xfrm>
            <a:off x="1981200" y="1905001"/>
            <a:ext cx="8305800" cy="4524315"/>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sin(0)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a:t>
            </a:r>
          </a:p>
          <a:p>
            <a:pPr defTabSz="457200" fontAlgn="base">
              <a:spcBef>
                <a:spcPct val="0"/>
              </a:spcBef>
              <a:spcAft>
                <a:spcPct val="0"/>
              </a:spcAft>
            </a:pPr>
            <a:r>
              <a:rPr lang="en-US" b="1" dirty="0">
                <a:solidFill>
                  <a:prstClr val="black"/>
                </a:solidFill>
                <a:latin typeface="Courier" pitchFamily="49" charset="0"/>
                <a:ea typeface="ＭＳ Ｐゴシック" charset="-128"/>
              </a:rPr>
              <a:t>&gt;&gt; cos(0)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tan(130)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2.5323</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asin</a:t>
            </a:r>
            <a:r>
              <a:rPr lang="en-US" b="1" dirty="0">
                <a:solidFill>
                  <a:prstClr val="black"/>
                </a:solidFill>
                <a:latin typeface="Courier" pitchFamily="49" charset="0"/>
                <a:ea typeface="ＭＳ Ｐゴシック" charset="-128"/>
              </a:rPr>
              <a:t>(0)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0</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acos</a:t>
            </a:r>
            <a:r>
              <a:rPr lang="en-US" b="1" dirty="0">
                <a:solidFill>
                  <a:prstClr val="black"/>
                </a:solidFill>
                <a:latin typeface="Courier" pitchFamily="49" charset="0"/>
                <a:ea typeface="ＭＳ Ｐゴシック" charset="-128"/>
              </a:rPr>
              <a:t>(0)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1.5708</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acos</a:t>
            </a:r>
            <a:r>
              <a:rPr lang="en-US" b="1" dirty="0">
                <a:solidFill>
                  <a:prstClr val="black"/>
                </a:solidFill>
                <a:latin typeface="Courier" pitchFamily="49" charset="0"/>
                <a:ea typeface="ＭＳ Ｐゴシック" charset="-128"/>
              </a:rPr>
              <a:t>(0)/(pi/180)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90</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acosd</a:t>
            </a:r>
            <a:r>
              <a:rPr lang="en-US" b="1" dirty="0">
                <a:solidFill>
                  <a:prstClr val="black"/>
                </a:solidFill>
                <a:latin typeface="Courier" pitchFamily="49" charset="0"/>
                <a:ea typeface="ＭＳ Ｐゴシック" charset="-128"/>
              </a:rPr>
              <a:t>(0)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90</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sind</a:t>
            </a:r>
            <a:r>
              <a:rPr lang="en-US" b="1" dirty="0">
                <a:solidFill>
                  <a:prstClr val="black"/>
                </a:solidFill>
                <a:latin typeface="Courier" pitchFamily="49" charset="0"/>
                <a:ea typeface="ＭＳ Ｐゴシック" charset="-128"/>
              </a:rPr>
              <a:t>(270)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-1</a:t>
            </a:r>
          </a:p>
        </p:txBody>
      </p:sp>
      <p:sp>
        <p:nvSpPr>
          <p:cNvPr id="8" name="TextBox 7"/>
          <p:cNvSpPr txBox="1"/>
          <p:nvPr/>
        </p:nvSpPr>
        <p:spPr>
          <a:xfrm>
            <a:off x="4943477" y="2563572"/>
            <a:ext cx="3916457"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all the usual trig functions are built in</a:t>
            </a:r>
          </a:p>
        </p:txBody>
      </p:sp>
      <p:sp>
        <p:nvSpPr>
          <p:cNvPr id="10" name="Right Brace 9"/>
          <p:cNvSpPr/>
          <p:nvPr/>
        </p:nvSpPr>
        <p:spPr>
          <a:xfrm>
            <a:off x="4572001" y="1982546"/>
            <a:ext cx="299439" cy="1495427"/>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11" name="TextBox 10"/>
          <p:cNvSpPr txBox="1"/>
          <p:nvPr/>
        </p:nvSpPr>
        <p:spPr>
          <a:xfrm>
            <a:off x="4933952" y="3782773"/>
            <a:ext cx="4147289"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the inverse trig functions (they are also</a:t>
            </a:r>
          </a:p>
          <a:p>
            <a:pPr defTabSz="457200" fontAlgn="base">
              <a:spcBef>
                <a:spcPct val="0"/>
              </a:spcBef>
              <a:spcAft>
                <a:spcPct val="0"/>
              </a:spcAft>
            </a:pPr>
            <a:r>
              <a:rPr lang="en-US" dirty="0">
                <a:solidFill>
                  <a:srgbClr val="C00000"/>
                </a:solidFill>
                <a:latin typeface="Arial" charset="0"/>
                <a:ea typeface="ＭＳ Ｐゴシック" charset="-128"/>
              </a:rPr>
              <a:t>called arcsine, arccosine, etc.)</a:t>
            </a:r>
          </a:p>
        </p:txBody>
      </p:sp>
      <p:sp>
        <p:nvSpPr>
          <p:cNvPr id="12" name="Right Brace 11"/>
          <p:cNvSpPr/>
          <p:nvPr/>
        </p:nvSpPr>
        <p:spPr>
          <a:xfrm>
            <a:off x="4572001" y="3506546"/>
            <a:ext cx="299439" cy="1141655"/>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
        <p:nvSpPr>
          <p:cNvPr id="13" name="TextBox 12"/>
          <p:cNvSpPr txBox="1"/>
          <p:nvPr/>
        </p:nvSpPr>
        <p:spPr>
          <a:xfrm>
            <a:off x="4905376" y="4924427"/>
            <a:ext cx="5305424"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That result for </a:t>
            </a:r>
            <a:r>
              <a:rPr lang="en-US" sz="1600" b="1" dirty="0" err="1">
                <a:solidFill>
                  <a:prstClr val="black"/>
                </a:solidFill>
                <a:latin typeface="Courier" pitchFamily="49" charset="0"/>
                <a:ea typeface="ＭＳ Ｐゴシック" charset="-128"/>
              </a:rPr>
              <a:t>acos</a:t>
            </a:r>
            <a:r>
              <a:rPr lang="en-US" sz="1600" b="1" dirty="0">
                <a:solidFill>
                  <a:prstClr val="black"/>
                </a:solidFill>
                <a:latin typeface="Courier" pitchFamily="49" charset="0"/>
                <a:ea typeface="ＭＳ Ｐゴシック" charset="-128"/>
              </a:rPr>
              <a:t>(0)</a:t>
            </a:r>
            <a:r>
              <a:rPr lang="en-US" dirty="0">
                <a:solidFill>
                  <a:srgbClr val="C00000"/>
                </a:solidFill>
                <a:latin typeface="Arial" charset="0"/>
                <a:ea typeface="ＭＳ Ｐゴシック" charset="-128"/>
              </a:rPr>
              <a:t> may have surprised you. MATLAB uses radians by default. You can convert </a:t>
            </a:r>
            <a:r>
              <a:rPr lang="en-US" dirty="0" err="1">
                <a:solidFill>
                  <a:srgbClr val="C00000"/>
                </a:solidFill>
                <a:latin typeface="Arial" charset="0"/>
                <a:ea typeface="ＭＳ Ｐゴシック" charset="-128"/>
              </a:rPr>
              <a:t>degrees↔radians</a:t>
            </a:r>
            <a:r>
              <a:rPr lang="en-US" dirty="0">
                <a:solidFill>
                  <a:srgbClr val="C00000"/>
                </a:solidFill>
                <a:latin typeface="Arial" charset="0"/>
                <a:ea typeface="ＭＳ Ｐゴシック" charset="-128"/>
              </a:rPr>
              <a:t> using </a:t>
            </a:r>
            <a:r>
              <a:rPr lang="en-US" sz="1600" b="1" dirty="0">
                <a:solidFill>
                  <a:prstClr val="black"/>
                </a:solidFill>
                <a:latin typeface="Courier" pitchFamily="49" charset="0"/>
                <a:ea typeface="ＭＳ Ｐゴシック" charset="-128"/>
              </a:rPr>
              <a:t>pi/180</a:t>
            </a:r>
            <a:r>
              <a:rPr lang="en-US" dirty="0">
                <a:solidFill>
                  <a:srgbClr val="C00000"/>
                </a:solidFill>
                <a:latin typeface="Arial" charset="0"/>
                <a:ea typeface="ＭＳ Ｐゴシック" charset="-128"/>
              </a:rPr>
              <a:t>, or you can use the trig functions with a </a:t>
            </a:r>
            <a:r>
              <a:rPr lang="en-US" sz="1600" b="1" dirty="0">
                <a:solidFill>
                  <a:prstClr val="black"/>
                </a:solidFill>
                <a:latin typeface="Courier" pitchFamily="49" charset="0"/>
                <a:ea typeface="ＭＳ Ｐゴシック" charset="-128"/>
              </a:rPr>
              <a:t>d</a:t>
            </a:r>
            <a:r>
              <a:rPr lang="en-US" dirty="0">
                <a:solidFill>
                  <a:srgbClr val="C00000"/>
                </a:solidFill>
                <a:latin typeface="Arial" charset="0"/>
                <a:ea typeface="ＭＳ Ｐゴシック" charset="-128"/>
              </a:rPr>
              <a:t> at the end to specify working in degrees</a:t>
            </a:r>
          </a:p>
        </p:txBody>
      </p:sp>
      <p:sp>
        <p:nvSpPr>
          <p:cNvPr id="14" name="Right Brace 13"/>
          <p:cNvSpPr/>
          <p:nvPr/>
        </p:nvSpPr>
        <p:spPr>
          <a:xfrm>
            <a:off x="4572001" y="4648200"/>
            <a:ext cx="299439" cy="1676400"/>
          </a:xfrm>
          <a:prstGeom prst="righ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315560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7" name="AutoShape 12" descr="data:image/jpeg;base64,/9j/4AAQSkZJRgABAQAAAQABAAD/2wCEAAkGBxQHBhUUExMUFhUWFxgbGRgYFxodIBYcGxsgGhseIBweHCggHB0lHRwfJDEhJSktLi4xHx8zODMsNygvLi0BCgoKDQ0OGxAQGywkICUvLzc0Ny0rNDc0LTA3Myw3NjQtNywyNS40OC83MTc2LC00LzIsNC00LDc3NzAvNy8rLv/AABEIAQEAxAMBIgACEQEDEQH/xAAcAAEAAwEBAQEBAAAAAAAAAAAABgcIBQQDAQL/xABOEAABAwIDBAYFCQQHBQkBAAABAAIDBBEFBiEHEjFBEyJRYXGBCBQyUpEVFiNCYnKCkqFTorHBJDNDo7LCw2Nkc5OzJjQ2RFSD0eHwJf/EABsBAQACAwEBAAAAAAAAAAAAAAAEBQIDBgEH/8QAMhEBAAEDAQQIBQMFAAAAAAAAAAECAwQRBQYSMRMhQVFhgZGxIqHR4fAycsEjJDNCcf/aAAwDAQACEQMRAD8AvFERAREQEREBERAREQEREBERAREQERV3tf2gfNDDBFAR63MOrz6JnAyEdvENB0uCdbWIdLOO0uhylUdHK90k2l4ogHObfUb1yGt01sTexBsozDt6oHPs6CraO3djNv7xRPZvsmdmaAVuIPkEcpLmsv15rm++5xuQ13xde9xpexanY5hM0BaKd7Db2mzS3Hf1nFv6IJBlrOdFmcf0aoY91rmM3a8W4ncdYkd4uO9d9Z5zZsWqsDd0+HyumDDvBvszMtqC0jR5HHSx4WBXW2Z7XZPXW0eJE3Ltxs5Fi117Bso8dN/iD7XNwC8EREBERAREQEREBERAREQEREBERAREQERV3tGzlPhWKNpaUtY7oxJJI5ocWhzi1jWg6XO64kkHS2mqxqqimNZbbFiu/ci3bjWZWDPMKeBz3GzWgknsAFyfgsw5fp37UNqRfLfo3OMjx7sLLBrP8LLjtupxV7RXy5aq6asczflpZxDKG7u87cILHAaBxvdpFgeFr2vwvRunazNFQw+06nuD3Ne24/eHwSmqKo1h7fsXLFybdyNJhoVjQxgAAAGgA5BfqIsmkVB+kfhMFLXU07Ghs03SCSw9sM3bOP2hvWvxIt2K/FmfPNe7aTtRZTwOvGHCGNw1G60l0snGxHtOuOLWtQX1kOqfW5Lo5JCS91PESTxcd0anvPHzXeXxo6ZtFSMjYA1jGta0Dk1osB5AL7ICIiAiIgIiICIiAiIgIiICIiAiIgKi8/TdLtAqxe+42Bvh9HvW/e/VT3ahn9mSsLAbZ9TKD0TDwaOBe/7I5D6x0HAkUTlysmxCvnlqC90k27IXOFt+5cLjS27yFtBaw4KPlf4pW+wp0zqPP2l220TK/GaNkjQ5hq4A5p4Oa54aQe43svLs1Hzc2xiAOJa2aenJP1gN5o/ea0r+8TqnUNL0zLb8T45G31F43teL92ibK8LnzbtJ9cLLMZM+eVwBDWucS8NHeXHh2AnksMOf6fmkbx0aZcT30x7y0yiKL7Scxuytk6aojF5ButZfgHPO6HHwuTbnYDmpagQ7bXtDGD0LqKmf/SJBaRzT/UsPEX5PcPMA30uF8NgOTDh2HmvmbaSZu7CD9WK9y63a8gW+yOxygmx3LEGcMySPrJg8sO/0Lndaoc4klxvq5oOrrakkX046aa0MaABYDgByQfqIiAiIgIiICIiAiIgIiICIiAiIgLgZ2zVFlDAnTy6nhGy9jI88GjsHMnkL+C6uKYhHhOHPmmeGRxtLnOPID+J5ADUmwWb6qap2yZ8DW7zIGcL8IIb6uI4GR36mwvYXAerIeWZ9qGaZK2tJMDXjftcB5GrYWdjQLXtqBbm66mO1mhbSZkpnNaGh1M+MACwAhe0tAA4ACUq0cEwmLA8LjggaGxxizR/EntJNyTzJKg+2WH+jUknZM9n543P/ANNar8a25WGyq+HMtz4+/Uq7EmtfQPDr7u6d63Gw1Nu+y0RgeDw4FhrYaeMMjaNAOfaSeJJ5krPlSzpadze1pHxFloPL9X6/gNPKP7SGN/5mB381Hwp6phcbz06XLdXfE/LT6vevFjOFRY3hj4J2B8Ugs5p+IIPEEEAgjgQF7UU1y7PWadiVVhU/S4fIZmtN2tLgyVltRY6NcRxuC09gXny/tcxHK9T0FfG6ZrbAtlBZM0feI63b1wSe0LRq4+ZMsUuZ6Po6qFsg+q7g5ne1w1b/AAPO6DzZQzpSZvpd6mk6wHXicLPZ4t5jX2mkjvUhWW87ZVqNl+Z4pYJXFhJfBLwI3T1mPA0JsbHk4HhxA0blLHW5ly5DUs0EjLke64aPb5OBF+aDroiICIiAiIgIiICIiAiIgIipzbntA+T6c0FM76V4+ncD/VsI9gfacOPY372gRbarnKTPOPsoKG8kIeGgM/8AMScN6/DcbyPDi4m1rXJs8ybHkvARE2zpX2dNJ777cB9lvADxPElRXYps/wDm9h4q6hv9Jmb1WuGsMZ1tbk93PmBYaa3sLHsXjwHB5KiY2jiaXHtPINHeTYDvIQRHa1n8ZNwoMiINVMD0YOvRt4GQj9ADxPaAQuBiDZ6nYvSzVT3STCWKUucbndllLGXP/DlH8FV+ExzbT9o7TLe0r959ibRws1LQeQDeqD2kcytF58ovWcjVUbW+zA8sA7YxvtA82heVRrEw2WbnR3Ka+6Yn0Umro2a1HrORqW31GGP/AJTjF/kVKsdvtBHAi/xVo7G6rpMDniP9lUOt92RrZP8AE53wVfhT8Uw67eajWzRX3Tp6x9k/REVi40REQQrbDgIx7Ic4Au+EdMzxjBLh33ZvC3aQoV6N2NdJRVNI4+w5srBfk7qv8ACGnxcVdD2CRhBFwRYjtCzdszByrtlNMbhpfPASebdXMPmWM+KDSaIiAiIgIiICIiAiIgIi52YMaiy/g8lRO60cbbntceTR2uJ0Higju1DO7cmYCXNsaiW7YWHt5vI91t/M2HO4rHYtkd2YMTOJVd3Rh7nMDtemlvdzzfi1rr+LvAg8TBMPqNr+fXSzEthbumQjURRAncjafeOtj27zrcQtLUdKyhpGxxtDGMaGtaODQBYAIPsqC235ikzFirqGm60VI10tQQRbeaNbnsZcNtze61rgKzdqGcBk/LLpGkdPJdkLT7x4ut2NGvjujmqLyfTnMrIsOhLy+qlM1dMb33I3XawE8QB17ni97RyQWX6PuVvk3AX1kjbSVOjLjURNPHhcb7rnvDWFWvIwSxlpFwQQR2gr+KWnbSUzY2NDWMaGtaODWtFgB3ABfVBmyngNIwxHjC58R8YnGM/4VNtkVX6vmieL9tA148YX7p8yJR8FyM80Xyfnapbyk3Jm+Ejd1395G8+a8+Vaz5OzbSSXsOlEbu8TAxDy33MPkq2j4MjTxdvkf3WyIq7YpifOnn7SvxERWTiBEWatt2cn4vmk08UjhDTHds1xAdKD1nacS09UdliRxQaVWdNq8Yy/tkhqb2DnU057txwY7/p3PirvyNUSVeTaOSVxdI+nic5x4uu0G5PMka3VU+kvRdaimA/asJ/K5v8AmQXki8WC1Xr2Dwycekijf+ZoP80Qe1ERAREQEREBERAJsFm7aXmeXaLm2Oho+vC2TdjsdJX2s6Q/ZAvY8mgnnYTvbxnQ4LhAo4XWmqGnfI4si4HzebjwDu5f1sMyP8h4R65M36edvUB/sojqPBz9HHu3RoboJrkjK8WUcvsp49SNZH2sZHn2neHIDkAAu1VVLKOldJI4NYxpc5xNg1oFyT3AL6qgdue0EV8pw+mfeNp+neD7bgdIwfdadT2mw5ahBNpGbnZxzI6XURN6kLT9VgPEj3ncT5DkFdWwjKPyHl31qRtpqoAi/FkXFg/F7XgW9iqXZHks5uzGDIP6NBZ8p5O16sf4ra9wPA2WqAN0WCD9REQVftjoujq6WoHPpIHd5I6WP4bkn5lXs7S6E7ps7i09jhq0+RsVdW0ug9fyXPYXdEBM3tvEQ8gd5aC3zVMA7wuFXZdPDXFUO03duxdxq7NXZPyn8loPB68YrhMU7eEsbHju3mh1vK69ihWyWu9YywYjxglezX3XfSt8gH7v4VNVPpq4oiXIXrU2rlVuecTMIxtHzKMqZRmnBHSEbkQ7ZHaN8bC7iOxpWSaeF1dWNY3rPkcAL83ONh8SVZ/pA5l+U8ytpWO+jph1rcDK8AnuO62w7iXqMbJsN+VNodI0gkNk6Q93RAyC/dvNA81k1NX0VMKOjZG32WNa0eDRYfoFVvpHxb2TYHcxVNHkY5P/AICthVZ6Rkm5kaIdtVGP7uQ/yQTPZ7J0mRKE/wC7Qj4MA/ki+OzP/wAAUX/AZ/BEEmREQEREBERAREQZmpoxnfbcW1BHRmokG6frMgB3GWPvBgBHe5XdjW0OgwiYx9KZZW8Y4G9IR3EjqNPc5wUE2ibGHYtij6mhkY10ji58UlwN46uLHAG1zrukcSdbWCgdBTfN+ofRzmNs8butuvaQ64vxH1gDYjiLLVerminWI1TtnYtvJvxbuVcMe/gnGdNoVXjlEYaOP1VjhZ0kjx0hB5NDN4M8bk+Cql+UJA3SRhPfcfyUxBvwX7ZQJy7jrqd38KI00mfP6JRs8zbBk/LrKd1JMXXLpJI3Ru33Hi4hzmGwFgBroBx4qaQbTcPfbfkliJ/aQygDxcGlo+KqOyLKMyvtiGm5u1jT+iqqPSfz1X7hWO02MtvT1EMvb0cjXEeIBuPNdFZrlpWSyBxa0uGodbUHtDuIPgpLgedqzAyBvmpiHGOV13W+xKetfufvDS3V4rfRl0VdU9Spyd3ci1E1W5ir5T6fddr2CRhBFwRYjtCznJRnDaiSA3vBI+LXiQxxDT5s3T5q9ssZkgzPh/SQOOmj2OFnxO917eR/Q8iVV20yh9Rzo9wGlREyTxez6J/7oj+K9y6eK3r3MN373RZfBP8AtEx58/4erZViHqeaHRE2FRFYa8XxEuaAO9jpD+EKyc1423LmXZql9rRMJAP1ncGN83EDzVFU1ccKrY6gXvBI2Q24lrT9IB4xlzfNdf0iszCUQUUbriwmktzvcRj4bzrfcK9xKtbenc83gsdHl8Ucqo18+U/nigGVMKON+vV1R12U8Usri7hJPID0YPC/XO8fADmpj6NuG9Nj1TUH+yiaweMjr38bRn4r7Zrw35m7D4aci01XKx0vbc/S2P3QxjfHXmpb6PeG+p5GMp4zzPcPustGB+ZrvipKjWeqZ9JWs3MIpIeb5Xv/ACNDf9RXMs7ekBVOxTPMFMyxLImNA/2kribebdxBdWz+LoMjUQ/3aE/FgP8ANF2qWAUtK1jeDGho8ALBEH1REQEREBEXyqahlJTufI9rGNF3OcQA0DiSToAg+q5uPY/T5doulqZmRM5bx1cexrRq49wBVV5424R0hdFhzRI7UGd4O437jeL/ABNh3OCiWAbPMS2g13rNbI+ON1vpZvac3jaOPSzez2W66XQe7Oe2Opx+Y0+HRyRNed0PAvNJfk0N9jyu7hqOC/vJWxKbEHCXEHGFh16JpBkd946hnLtPH2SreyjkejyjBaniG+RZ0r+tI78XIfZbYdykiCLwbO8MhhDRQwEAWu5u8fNxuSe8r6jImHN4UVP+QKROO6250AVdZu2xUOA3ZCfWpRyjI3Ae+TUfl3vJHsTMckkORsPI/wC5w+TbfwXGnyjg0+JdACxs5BtEyrka/TU/RiXs7uRVHZl2m4jmmbcEjomONhDBdu9fQAkdd5N7WvY9is/Y7svdgMza2sFp7Hoov2QcLFzvtkG1uDQTe5PV84Y7mcXrkcqp9XtxnZW6JhdR1Lif2VRYg9wka0Ob+IOUCljfTVLo5Y3RSs9uN1rtvwNxo5p5OBIK0ao5nTKjMzUPEMnZfopbeyebXe8x3MeY1AUe7jU1R8PVK32ftu/YriLszVT484/59FL4fWS4Nijammduyt0IPszM5seOYPI8QbEKYZ9xSLM+WaWth4xzGKVp9qLpW2cxw7ekbH4ggjQqGPY+nqXxStLJY3bsjD9U8ePNpFiHcwQV5K6nfJA8RPLC/c3x9WTccHsDh3OGjuI15EhRLd2aYm3Xy9l/l4FF6qjMxv1RMT+6Pq9RFwuRkrAH5k2mxxTEvbEWueXa3iha0MB7QQGM812FLtj9Oxmb6l9hvup2WPOwed/+DP0WWHVpXp3sN47EV48XO2mflP30cD0k8S6XGqWnB/q4nSHxkdujzAj/AFVw5Dw75JyZSRWsWwM3h9pw3n/vErPm0d/zk2wPivdrp4acW5W3Y3Afi3vitQAboVk4h+rNeXD89duPTe1GJ3S3H7OAfRE+O6weaufanj/zcyRPIDaR7eij1135Li472t3nfhUA9G/AtymqKxw9oiGM25Cz5PEE7g8WlBdiIiAiIgIiqjavtVGXy6loyHVPB8mhbB3Dk6Tu4Dnc6IJRnzaHS5Mgs89JORdkDTqewuOoY3vOvGwNlSE9Xi213FN1oPQtPsi7YYezeP1neN3cbC2i7GzzZRNmeQVmIukbE87wa4npKi+u85x1a09vtHlbQm/cOw+LC6NsUMbY42izWtAAH/3380EGyNsmpMsbskgFRUDXfeOqw/YZqAR7xuey3BWEi4ebM20uUqHpKmQNuDuRixfIRya2+vLU2AuLkIO4q+zptaostb0cZ9ZnFxuRkbrT9uTUDXiBcjmAqszFtBxHaHiHqtFG+ON1wIoj1nt4XkfpZvbwbrrfipdlLY1T4LSGpxR7ZCxpe6MEiKMN1Jc7QvsBrwbxHWQVdnDaHW5scRLLuRcoY7tZ563f+InusuBhGFTY1iDYaeN0kjzo1v8AEk6ADmToFJseqJNomdRHRwhsY+jp42tDWxxNJ6xAFmjUuPZe2tgtC7PsjQZKwzdZZ8zwOllI1cewdjByHmdUHI2a7L4coxtml3Zau3t/VivxEYPPlvnU9wJCsJEQEREEI2lZSOM0nrFO0etRDh+3j4mM/a4lp5HTg4qpYpBNEHDgf/3ke5aNqJ20sDnvc1jGglznEANA4kk6Ad6zdmHMtJWZ3nFMfoZHAtdwaZCPpCBya52uvMk81EyrPFHFHN0Wwdo9DX0Fyfhnl4T9/d91INndV6pnqD/asmi+LRL/AKKj66OV7/O6itx6cf4Hg/pdQrE6XIdLtaiKsK5Hh7daMZLHyrtoY52u9VzSebS+QfqFqRZdxBj9m21jpZIyWMmfIy314pN4XaToSGuI8QR3qXZx26NqsNMdBFKx7xYyy7oMd/da1zru7ydOwq4fOHI225hdmjN0dBTXeIXbgDT/AFk7yARxt1dG68Dvq9Mp4G3LeXIaZlj0TACR9Zx1e7zcSfNVjsS2dPw6X1+raWykHoY3cWB3GRwOocRoByBN9SLXKgIiICIv4nmbTwOe4hrWglxPAAC5J8kFf7Y89fNLBRFC4etTghn+zZwdJ48m99zrukKD7F9nPym4YhWt3mXvDG/XpDf+sdfi2/AHideFrxvD4n7V9qZL97oXOLnD9nTx6BvHQnRtx9Z5K05DE2CENaA1rQA0AWAAFgAOQAQf2iKutsG0D5o4YIYCPW5h1efRM4F5HbxDQdLgnW1iH5tN2pRZSBgg3Zasjh9WG/AvtxdzDBrzNtL1XlPI9dtLxI1VVK9sLj1pnjV4H1Ym8LDhcWaNeNrLq7J9mTsxyiurw4wlxcxjib1Dr3L3E67l/N3hx0HFGIow1oAaAAABYADQADkEHIyxlimytQdFTRBg+s7i557XO4k/oOQCqLbtnN1dWjC6Ul3Wb026CS95ILIhbjY2JAvrujkQrQ2i5pGUcrST6dIepE0/WkcOrpzA1ce4FVfsFym7Ea9+J1N3Wc4RF2pfIb9JIb8bXsD2l3NoQT7ZXkNuTMGu8B1VKAZXcd3sjafdHM8zrwsBOERARFWefNsFNl1zoqcCpnFwbH6OM/acPaI91veCQUFkTztpoS97mta0XLnEAAdpJ0AVaZt21UeEXZTA1Uo5tO7GPF5HW/CCD2hVtBhOM7VqgSSOcIL3Dn3ZC37jB7R4jeAJ7SrLypsVosHIfUE1Ug98bsYPdGDr+IkdwQVg6XGdrNVbXoQeAvHBH48d8jv3nC+itnJuyOiwGhInY2qme0hz5G9VoIsQxv1fve13jgrAhhbBEGsaGtaLBrQAAOwAaAL+0FQY3szqcPqCaNzZ4TwjkfuyR/ZDyN2RvYXWI048V2ci5FloMTbU1W610e90cTXb1nOaWlznWAuGlwDRca3vwtYyLVFmiKuKI60+raWVVZ6CqvWn87eblZhy5TZkpOjqoWytGovcFp+y4EOb5FcnAdnGG4BViSGlb0g4Oe5zy3vbvkhp7xqpWi2oAiIgIiICgG3DGThGz+UNNnTubCPB13P8ixrh5qfqi/SWryZaOAHQCWRw7b7rWn9HfFB0/RxwX1fA56pw60sgjbf3IxckeLnEH7gVwqL7MMO+S8gUbLWvC15v2y/SG/m5ShB5MVxBmE4ZJPKbMiY57j3NFzbtPYFm7JuFSbUtock9Rfog7pJddAy9o4gew2De2wceKsT0icb9RyvFTNOtTJd33IrOP75Z8CunsJwL5IyM2Qi0lS4yG/Hd9mMeG6N4ffKCw44xFGGtAAAAAAsABoAByC/pFG9oeYvmvlCeoHthu7H3yP6rfGxO8R2NKCltquKSZ62ix0MBuyJ/Qt7OkJ+lee5treDCea0BguGR4LhMUEQsyJga3y5nvJ1J7SVR/o65f9bxWaukF+iHRxk69d4u8343DLD8ZV+oCIqe265++TaY0FO76WRv07gdY2OGjO5zwbnsb964Dg7VdpsmOVZoMOc4xl24+SO5dUOJtuR21LL6XHt8PZ9rv7OdjUeHxtnxBrZZbXEBsWR/f5SO7vZ4+1oV79jezkZdo21dS29VI3qtI/qGEcLcpCOJ5Dq6a3tFB+NaGtsBYDgOxfqIgIiICIiAiIgIiICIiAs17dpDim0tsLLFzYoYgPtOJeB/eBaUWa8RHy5t/sNQK2MHwg3Q4fCMhBpCCIQQNaODQAPACwX0REGctvdU7FtoMVMw3MccbA3sklcXfqHM/RaFw6jbh2HxxM0bGxrG+DQGj9As6Yf/ANptv1yLgVbyPCnB3T5iMfGy0mgKh/SRxvfq6ajadGgzPHe67GeYAf8AmV8LMFaPn3tpLfajfU7tr3BihGtvFkZPmgvXZfgfzfyPTxEWe5nSSdu/J1iD3tBDfwqVIiDh50zGzKuW5al9iWCzG++86Mb5nj2AE8lSWxrLb835rkxCqu9kUm8Sf7SY9YDwZcOt9wcF9NvmPuxnNEVBDdwhLbtH15pLWHfZpAHe5wV1ZLy+3K+WoaZtrsb13D67zq93m4m3YLDkg7aIiAiIgIiICIiAiIgIiICIiAs2bLP/AOxtndMDcdJVTeIcHgfq8FaJxSp9TwyWT3I3u/K0n+SoL0b6TpM1VEvJlPu+b3tI/RhQaHXmxKrGH4dJK72Y2PefBrS4/wAF6VEtrFd8nbO6x3vR9H/zXCP/ADIKg9HmlNZneaZ2u5A8kn33vaP1G8tGKlvRpodzD6yb3nxxj8Ac4/4x8FdKDi50xf5CypU1FwDHE4tv75G6webyAqW9HDCfWMfqKkjSGMMb96Q3uO8NYR+JS30icW9UyjHADrPKLjtZGN4/vli6GwXCfk7ILZCOtUSPk17B9G3ysy/4kFjLz4jWNw7D5JXmzI2Oe49gaC4/oF6FXe3fGPkvIT2A2dUPbELdntv8i1u7+JBV2x+gdmzaY6qlF+jL6h/Z0jndQd1nO3h9xaVVU+jtg3qeU5KgjrVEpse1kfVH75erWQEREBERAREQEREBERAREQEREHBz8bZGrrf+ln/6blXPo2YaYcHqqgg2kkYxv/tgkkeclvJXG5oe0gi4PEHmv4ggbTQhrGta0cGtAAHgBog+iq/0h600+RWsH9rUMafBrXP/AItarQVLeks9/qFE0NJYXykmxsHAMDRfhcgut4FBJNgtD6ns7jdzmllkPk7o/wCEYViri5Lw44RlGlhcLOZBGHDsdugv/eJXaQZ19IGudied4aZnWMUbWho49JK69vNvRq/cEw4YRg0MDeEUbGDv3WgX87KgcvQHN23mSQi7Ip5JD92A7kR/MI/itFoCz36RuK+tZjp6ZuoijLiB70p4W7d1g/MtCLM9IPnlt0vxZ60Xaagx046t+5zYwPNBoLKeFfIeWqen0vFExrrc3W6x83XPmusiICIiAiIgIiICIiAiIgIiICIiAiIgL8I3uK/UQEREFf7Ltnrsmz1MssjZJZnWaW36sYJIuSAd5xIJHAWGpVgIiDl5oxL5Hy3UT84oZHjvIaS0eZsqX9G7B+kxOpqiNGMETTyJed53mA1v5la+0jB5sfyVUU9PbpZAzdubA2e1zhfldoI81+7PcrjKGVo6fQv1fK4cHSO9q2guAAGg9jQgkiIiAiIgIiICIiAiIgIiICIiAiIgIiICIiAiIgIiICIiAiIgIiICIiAiIgIiICIiAiIgIiIP/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a:solidFill>
                <a:prstClr val="black"/>
              </a:solidFill>
              <a:latin typeface="Arial" charset="0"/>
              <a:ea typeface="ＭＳ Ｐゴシック" charset="-128"/>
            </a:endParaRPr>
          </a:p>
        </p:txBody>
      </p:sp>
      <p:sp>
        <p:nvSpPr>
          <p:cNvPr id="9" name="Title 8"/>
          <p:cNvSpPr>
            <a:spLocks noGrp="1"/>
          </p:cNvSpPr>
          <p:nvPr>
            <p:ph type="title"/>
          </p:nvPr>
        </p:nvSpPr>
        <p:spPr/>
        <p:txBody>
          <a:bodyPr/>
          <a:lstStyle/>
          <a:p>
            <a:r>
              <a:rPr lang="en-US" dirty="0"/>
              <a:t>Some Other Built-In Math:</a:t>
            </a:r>
          </a:p>
        </p:txBody>
      </p:sp>
      <p:sp>
        <p:nvSpPr>
          <p:cNvPr id="6" name="TextBox 5"/>
          <p:cNvSpPr txBox="1"/>
          <p:nvPr/>
        </p:nvSpPr>
        <p:spPr>
          <a:xfrm>
            <a:off x="1981200" y="1897082"/>
            <a:ext cx="8305800" cy="3970318"/>
          </a:xfrm>
          <a:prstGeom prst="rect">
            <a:avLst/>
          </a:prstGeom>
          <a:solidFill>
            <a:schemeClr val="bg1">
              <a:lumMod val="95000"/>
            </a:schemeClr>
          </a:solidFill>
          <a:ln>
            <a:solidFill>
              <a:schemeClr val="tx1"/>
            </a:solidFill>
          </a:ln>
        </p:spPr>
        <p:txBody>
          <a:bodyPr wrap="square" rtlCol="0">
            <a:spAutoFit/>
          </a:bodyPr>
          <a:lstStyle/>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exp</a:t>
            </a:r>
            <a:r>
              <a:rPr lang="en-US" b="1" dirty="0">
                <a:solidFill>
                  <a:prstClr val="black"/>
                </a:solidFill>
                <a:latin typeface="Courier" pitchFamily="49" charset="0"/>
                <a:ea typeface="ＭＳ Ｐゴシック" charset="-128"/>
              </a:rPr>
              <a:t>(2)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7.3891</a:t>
            </a:r>
          </a:p>
          <a:p>
            <a:pPr defTabSz="457200" fontAlgn="base">
              <a:spcBef>
                <a:spcPct val="0"/>
              </a:spcBef>
              <a:spcAft>
                <a:spcPct val="0"/>
              </a:spcAft>
            </a:pPr>
            <a:r>
              <a:rPr lang="en-US" b="1" dirty="0">
                <a:solidFill>
                  <a:prstClr val="black"/>
                </a:solidFill>
                <a:latin typeface="Courier" pitchFamily="49" charset="0"/>
                <a:ea typeface="ＭＳ Ｐゴシック" charset="-128"/>
              </a:rPr>
              <a:t>&gt;&gt; log(100)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4.6052</a:t>
            </a:r>
          </a:p>
          <a:p>
            <a:pPr defTabSz="457200" fontAlgn="base">
              <a:spcBef>
                <a:spcPct val="0"/>
              </a:spcBef>
              <a:spcAft>
                <a:spcPct val="0"/>
              </a:spcAft>
            </a:pPr>
            <a:r>
              <a:rPr lang="en-US" b="1" dirty="0">
                <a:solidFill>
                  <a:prstClr val="black"/>
                </a:solidFill>
                <a:latin typeface="Courier" pitchFamily="49" charset="0"/>
                <a:ea typeface="ＭＳ Ｐゴシック" charset="-128"/>
              </a:rPr>
              <a:t>&gt;&gt; log10(100)</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2</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abs(-3.1)</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3.1000</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sqrt</a:t>
            </a:r>
            <a:r>
              <a:rPr lang="en-US" b="1" dirty="0">
                <a:solidFill>
                  <a:prstClr val="black"/>
                </a:solidFill>
                <a:latin typeface="Courier" pitchFamily="49" charset="0"/>
                <a:ea typeface="ＭＳ Ｐゴシック" charset="-128"/>
              </a:rPr>
              <a:t>(81)</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9</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sqrt</a:t>
            </a:r>
            <a:r>
              <a:rPr lang="en-US" b="1" dirty="0">
                <a:solidFill>
                  <a:prstClr val="black"/>
                </a:solidFill>
                <a:latin typeface="Courier" pitchFamily="49" charset="0"/>
                <a:ea typeface="ＭＳ Ｐゴシック" charset="-128"/>
              </a:rPr>
              <a:t>((3^2) + (4^2))</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5</a:t>
            </a:r>
          </a:p>
          <a:p>
            <a:pPr defTabSz="457200" fontAlgn="base">
              <a:spcBef>
                <a:spcPct val="0"/>
              </a:spcBef>
              <a:spcAft>
                <a:spcPct val="0"/>
              </a:spcAft>
            </a:pPr>
            <a:r>
              <a:rPr lang="en-US" b="1" dirty="0">
                <a:solidFill>
                  <a:prstClr val="black"/>
                </a:solidFill>
                <a:latin typeface="Courier" pitchFamily="49" charset="0"/>
                <a:ea typeface="ＭＳ Ｐゴシック" charset="-128"/>
              </a:rPr>
              <a:t>&gt;&gt; </a:t>
            </a:r>
            <a:r>
              <a:rPr lang="en-US" b="1" dirty="0" err="1">
                <a:solidFill>
                  <a:prstClr val="black"/>
                </a:solidFill>
                <a:latin typeface="Courier" pitchFamily="49" charset="0"/>
                <a:ea typeface="ＭＳ Ｐゴシック" charset="-128"/>
              </a:rPr>
              <a:t>hypot</a:t>
            </a:r>
            <a:r>
              <a:rPr lang="en-US" b="1" dirty="0">
                <a:solidFill>
                  <a:prstClr val="black"/>
                </a:solidFill>
                <a:latin typeface="Courier" pitchFamily="49" charset="0"/>
                <a:ea typeface="ＭＳ Ｐゴシック" charset="-128"/>
              </a:rPr>
              <a:t>(3,4)</a:t>
            </a:r>
          </a:p>
          <a:p>
            <a:pPr defTabSz="457200" fontAlgn="base">
              <a:spcBef>
                <a:spcPct val="0"/>
              </a:spcBef>
              <a:spcAft>
                <a:spcPct val="0"/>
              </a:spcAft>
            </a:pPr>
            <a:r>
              <a:rPr lang="en-US" dirty="0">
                <a:solidFill>
                  <a:prstClr val="black"/>
                </a:solidFill>
                <a:latin typeface="Courier" pitchFamily="49" charset="0"/>
                <a:ea typeface="ＭＳ Ｐゴシック" charset="-128"/>
              </a:rPr>
              <a:t>	 </a:t>
            </a:r>
            <a:r>
              <a:rPr lang="en-US" dirty="0" err="1">
                <a:solidFill>
                  <a:prstClr val="black"/>
                </a:solidFill>
                <a:latin typeface="Courier" pitchFamily="49" charset="0"/>
                <a:ea typeface="ＭＳ Ｐゴシック" charset="-128"/>
              </a:rPr>
              <a:t>ans</a:t>
            </a:r>
            <a:r>
              <a:rPr lang="en-US" dirty="0">
                <a:solidFill>
                  <a:prstClr val="black"/>
                </a:solidFill>
                <a:latin typeface="Courier" pitchFamily="49" charset="0"/>
                <a:ea typeface="ＭＳ Ｐゴシック" charset="-128"/>
              </a:rPr>
              <a:t> = 5</a:t>
            </a:r>
          </a:p>
        </p:txBody>
      </p:sp>
      <p:sp>
        <p:nvSpPr>
          <p:cNvPr id="11" name="TextBox 10"/>
          <p:cNvSpPr txBox="1"/>
          <p:nvPr/>
        </p:nvSpPr>
        <p:spPr>
          <a:xfrm>
            <a:off x="4372054" y="1947805"/>
            <a:ext cx="5936240"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sz="1600" b="1" dirty="0" err="1">
                <a:solidFill>
                  <a:prstClr val="black"/>
                </a:solidFill>
                <a:latin typeface="Courier" pitchFamily="49" charset="0"/>
                <a:ea typeface="ＭＳ Ｐゴシック" charset="-128"/>
              </a:rPr>
              <a:t>exp</a:t>
            </a:r>
            <a:r>
              <a:rPr lang="en-US" sz="1600" b="1" dirty="0">
                <a:solidFill>
                  <a:prstClr val="black"/>
                </a:solidFill>
                <a:latin typeface="Courier" pitchFamily="49" charset="0"/>
                <a:ea typeface="ＭＳ Ｐゴシック" charset="-128"/>
              </a:rPr>
              <a:t>()</a:t>
            </a:r>
            <a:r>
              <a:rPr lang="en-US" dirty="0">
                <a:solidFill>
                  <a:srgbClr val="C00000"/>
                </a:solidFill>
                <a:latin typeface="Arial" charset="0"/>
                <a:ea typeface="ＭＳ Ｐゴシック" charset="-128"/>
              </a:rPr>
              <a:t> is the same as </a:t>
            </a:r>
            <a:r>
              <a:rPr lang="en-US" i="1" dirty="0">
                <a:solidFill>
                  <a:srgbClr val="C00000"/>
                </a:solidFill>
                <a:latin typeface="Arial" charset="0"/>
                <a:ea typeface="ＭＳ Ｐゴシック" charset="-128"/>
              </a:rPr>
              <a:t>e</a:t>
            </a:r>
            <a:r>
              <a:rPr lang="en-US" dirty="0">
                <a:solidFill>
                  <a:srgbClr val="C00000"/>
                </a:solidFill>
                <a:latin typeface="Arial" charset="0"/>
                <a:ea typeface="ＭＳ Ｐゴシック" charset="-128"/>
              </a:rPr>
              <a:t>^(); the inverse of the natural log</a:t>
            </a:r>
          </a:p>
        </p:txBody>
      </p:sp>
      <p:cxnSp>
        <p:nvCxnSpPr>
          <p:cNvPr id="12" name="Curved Connector 11"/>
          <p:cNvCxnSpPr>
            <a:stCxn id="11" idx="1"/>
          </p:cNvCxnSpPr>
          <p:nvPr/>
        </p:nvCxnSpPr>
        <p:spPr>
          <a:xfrm rot="10800000">
            <a:off x="3352800" y="2033723"/>
            <a:ext cx="1019254" cy="98748"/>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10154" y="2478109"/>
            <a:ext cx="4553362"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the natural log (MATLAB does not call it ln)</a:t>
            </a:r>
          </a:p>
        </p:txBody>
      </p:sp>
      <p:cxnSp>
        <p:nvCxnSpPr>
          <p:cNvPr id="14" name="Curved Connector 13"/>
          <p:cNvCxnSpPr>
            <a:stCxn id="13" idx="1"/>
          </p:cNvCxnSpPr>
          <p:nvPr/>
        </p:nvCxnSpPr>
        <p:spPr>
          <a:xfrm rot="10800000">
            <a:off x="3657600" y="2564179"/>
            <a:ext cx="752554" cy="98596"/>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55639" y="3011509"/>
            <a:ext cx="241604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the base-10 logarithm</a:t>
            </a:r>
          </a:p>
        </p:txBody>
      </p:sp>
      <p:cxnSp>
        <p:nvCxnSpPr>
          <p:cNvPr id="16" name="Curved Connector 15"/>
          <p:cNvCxnSpPr>
            <a:stCxn id="15" idx="1"/>
          </p:cNvCxnSpPr>
          <p:nvPr/>
        </p:nvCxnSpPr>
        <p:spPr>
          <a:xfrm rot="10800000">
            <a:off x="3810002" y="3097469"/>
            <a:ext cx="845639" cy="98706"/>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01082" y="3544909"/>
            <a:ext cx="2056973"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the absolute value</a:t>
            </a:r>
          </a:p>
        </p:txBody>
      </p:sp>
      <p:cxnSp>
        <p:nvCxnSpPr>
          <p:cNvPr id="18" name="Curved Connector 17"/>
          <p:cNvCxnSpPr>
            <a:stCxn id="17" idx="1"/>
          </p:cNvCxnSpPr>
          <p:nvPr/>
        </p:nvCxnSpPr>
        <p:spPr>
          <a:xfrm rot="10800000">
            <a:off x="3682740" y="3667457"/>
            <a:ext cx="918343" cy="62118"/>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524454" y="4078309"/>
            <a:ext cx="437491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the square root [an alternative to </a:t>
            </a:r>
            <a:r>
              <a:rPr lang="en-US" sz="1600" b="1" dirty="0">
                <a:solidFill>
                  <a:prstClr val="black"/>
                </a:solidFill>
                <a:latin typeface="Courier" pitchFamily="49" charset="0"/>
                <a:ea typeface="ＭＳ Ｐゴシック" charset="-128"/>
              </a:rPr>
              <a:t>^(1/2)</a:t>
            </a:r>
            <a:r>
              <a:rPr lang="en-US" dirty="0">
                <a:solidFill>
                  <a:srgbClr val="C00000"/>
                </a:solidFill>
                <a:latin typeface="Arial" charset="0"/>
                <a:ea typeface="ＭＳ Ｐゴシック" charset="-128"/>
              </a:rPr>
              <a:t>]</a:t>
            </a:r>
          </a:p>
        </p:txBody>
      </p:sp>
      <p:cxnSp>
        <p:nvCxnSpPr>
          <p:cNvPr id="20" name="Curved Connector 19"/>
          <p:cNvCxnSpPr>
            <a:stCxn id="19" idx="1"/>
          </p:cNvCxnSpPr>
          <p:nvPr/>
        </p:nvCxnSpPr>
        <p:spPr>
          <a:xfrm rot="10800000">
            <a:off x="3579047" y="4204785"/>
            <a:ext cx="945409" cy="58190"/>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124654" y="4479729"/>
            <a:ext cx="3781346"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finding the hypotenuse of a triangle using Pythagorean’s theorem </a:t>
            </a:r>
          </a:p>
        </p:txBody>
      </p:sp>
      <p:cxnSp>
        <p:nvCxnSpPr>
          <p:cNvPr id="22" name="Curved Connector 21"/>
          <p:cNvCxnSpPr>
            <a:stCxn id="21" idx="1"/>
          </p:cNvCxnSpPr>
          <p:nvPr/>
        </p:nvCxnSpPr>
        <p:spPr>
          <a:xfrm rot="10800000">
            <a:off x="5087332" y="4732688"/>
            <a:ext cx="1037322" cy="70206"/>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753055" y="5182818"/>
            <a:ext cx="4968027"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defTabSz="457200" fontAlgn="base">
              <a:spcBef>
                <a:spcPct val="0"/>
              </a:spcBef>
              <a:spcAft>
                <a:spcPct val="0"/>
              </a:spcAft>
            </a:pPr>
            <a:r>
              <a:rPr lang="en-US" dirty="0">
                <a:solidFill>
                  <a:srgbClr val="C00000"/>
                </a:solidFill>
                <a:latin typeface="Arial" charset="0"/>
                <a:ea typeface="ＭＳ Ｐゴシック" charset="-128"/>
              </a:rPr>
              <a:t>a built-in function to do the same as the above;</a:t>
            </a:r>
          </a:p>
          <a:p>
            <a:pPr defTabSz="457200" fontAlgn="base">
              <a:spcBef>
                <a:spcPct val="0"/>
              </a:spcBef>
              <a:spcAft>
                <a:spcPct val="0"/>
              </a:spcAft>
            </a:pPr>
            <a:r>
              <a:rPr lang="en-US" dirty="0">
                <a:solidFill>
                  <a:srgbClr val="C00000"/>
                </a:solidFill>
                <a:latin typeface="Arial" charset="0"/>
                <a:ea typeface="ＭＳ Ｐゴシック" charset="-128"/>
              </a:rPr>
              <a:t>note how this function uses two inputs</a:t>
            </a:r>
          </a:p>
        </p:txBody>
      </p:sp>
      <p:cxnSp>
        <p:nvCxnSpPr>
          <p:cNvPr id="27" name="Curved Connector 26"/>
          <p:cNvCxnSpPr>
            <a:stCxn id="26" idx="1"/>
          </p:cNvCxnSpPr>
          <p:nvPr/>
        </p:nvCxnSpPr>
        <p:spPr>
          <a:xfrm rot="10800000">
            <a:off x="3861849" y="5336003"/>
            <a:ext cx="891207" cy="169980"/>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7039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3292</Words>
  <Application>Microsoft Office PowerPoint</Application>
  <PresentationFormat>Widescreen</PresentationFormat>
  <Paragraphs>446</Paragraphs>
  <Slides>33</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33</vt:i4>
      </vt:variant>
    </vt:vector>
  </HeadingPairs>
  <TitlesOfParts>
    <vt:vector size="50" baseType="lpstr">
      <vt:lpstr>ＭＳ Ｐゴシック</vt:lpstr>
      <vt:lpstr>Arial</vt:lpstr>
      <vt:lpstr>Calibri</vt:lpstr>
      <vt:lpstr>Cambria Math</vt:lpstr>
      <vt:lpstr>Courier</vt:lpstr>
      <vt:lpstr>Courier New</vt:lpstr>
      <vt:lpstr>Helvetica</vt:lpstr>
      <vt:lpstr>Monotype Sorts</vt:lpstr>
      <vt:lpstr>Symbol</vt:lpstr>
      <vt:lpstr>Times New Roman</vt:lpstr>
      <vt:lpstr>Verdana</vt:lpstr>
      <vt:lpstr>Wingdings</vt:lpstr>
      <vt:lpstr>Custom Design</vt:lpstr>
      <vt:lpstr>1_Custom Design</vt:lpstr>
      <vt:lpstr>2_Custom Design</vt:lpstr>
      <vt:lpstr>3_Custom Design</vt:lpstr>
      <vt:lpstr>4_Custom Design</vt:lpstr>
      <vt:lpstr>PowerPoint Presentation</vt:lpstr>
      <vt:lpstr>Some examples of MATLAB use:</vt:lpstr>
      <vt:lpstr>Some examples of MATLAB use:</vt:lpstr>
      <vt:lpstr>Some examples of MATLAB use:</vt:lpstr>
      <vt:lpstr>Some examples of MATLAB use:</vt:lpstr>
      <vt:lpstr>Basic Arithmetic:</vt:lpstr>
      <vt:lpstr>Basic Arithmetic, cont’d:</vt:lpstr>
      <vt:lpstr>Built-In Trigonometry Functions:</vt:lpstr>
      <vt:lpstr>Some Other Built-In Math:</vt:lpstr>
      <vt:lpstr>Getting Help:</vt:lpstr>
      <vt:lpstr>(Scalar) Variables:</vt:lpstr>
      <vt:lpstr>(Scalar) Variables:</vt:lpstr>
      <vt:lpstr>Problem*:</vt:lpstr>
      <vt:lpstr>vals_problem.m:</vt:lpstr>
      <vt:lpstr>Script Files:</vt:lpstr>
      <vt:lpstr>What is an Array?</vt:lpstr>
      <vt:lpstr>What is an Array?</vt:lpstr>
      <vt:lpstr>Creating 1-D constant arrays*:</vt:lpstr>
      <vt:lpstr>Creating 1-D arrays*:</vt:lpstr>
      <vt:lpstr>Creating 2-D arrays*:</vt:lpstr>
      <vt:lpstr>Using arrays in functions*:</vt:lpstr>
      <vt:lpstr>Array Variables</vt:lpstr>
      <vt:lpstr>Creating array variables:</vt:lpstr>
      <vt:lpstr>Creating array variables*:</vt:lpstr>
      <vt:lpstr>Creating array variables *:</vt:lpstr>
      <vt:lpstr>Some special arrays*:</vt:lpstr>
      <vt:lpstr>Some special arrays:</vt:lpstr>
      <vt:lpstr>Some special functions for arrays*:</vt:lpstr>
      <vt:lpstr>Working with single array elements:</vt:lpstr>
      <vt:lpstr>Working with single array elements:</vt:lpstr>
      <vt:lpstr>Working with multiple array elements, 1-D arrays*:</vt:lpstr>
      <vt:lpstr>Working with multiple array elements, 2-D arrays*:</vt:lpstr>
      <vt:lpstr>Combining array elements*:</vt:lpstr>
    </vt:vector>
  </TitlesOfParts>
  <Company>Northeastern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Freeman, Susan</dc:creator>
  <cp:lastModifiedBy>Razieh Jalal Abadi</cp:lastModifiedBy>
  <cp:revision>14</cp:revision>
  <dcterms:created xsi:type="dcterms:W3CDTF">2017-02-24T17:42:51Z</dcterms:created>
  <dcterms:modified xsi:type="dcterms:W3CDTF">2024-03-11T10:46:42Z</dcterms:modified>
</cp:coreProperties>
</file>