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</p:sldMasterIdLst>
  <p:notesMasterIdLst>
    <p:notesMasterId r:id="rId18"/>
  </p:notesMasterIdLst>
  <p:handoutMasterIdLst>
    <p:handoutMasterId r:id="rId19"/>
  </p:handoutMasterIdLst>
  <p:sldIdLst>
    <p:sldId id="374" r:id="rId2"/>
    <p:sldId id="397" r:id="rId3"/>
    <p:sldId id="398" r:id="rId4"/>
    <p:sldId id="399" r:id="rId5"/>
    <p:sldId id="400" r:id="rId6"/>
    <p:sldId id="401" r:id="rId7"/>
    <p:sldId id="394" r:id="rId8"/>
    <p:sldId id="395" r:id="rId9"/>
    <p:sldId id="406" r:id="rId10"/>
    <p:sldId id="407" r:id="rId11"/>
    <p:sldId id="408" r:id="rId12"/>
    <p:sldId id="409" r:id="rId13"/>
    <p:sldId id="411" r:id="rId14"/>
    <p:sldId id="410" r:id="rId15"/>
    <p:sldId id="412" r:id="rId16"/>
    <p:sldId id="396" r:id="rId17"/>
  </p:sldIdLst>
  <p:sldSz cx="9144000" cy="6858000" type="letter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640000"/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0" autoAdjust="0"/>
    <p:restoredTop sz="85575" autoAdjust="0"/>
  </p:normalViewPr>
  <p:slideViewPr>
    <p:cSldViewPr snapToObjects="1">
      <p:cViewPr varScale="1">
        <p:scale>
          <a:sx n="59" d="100"/>
          <a:sy n="59" d="100"/>
        </p:scale>
        <p:origin x="1412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3" d="100"/>
          <a:sy n="43" d="100"/>
        </p:scale>
        <p:origin x="-226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AD2A0-97CB-FA4C-A628-7AC5792C4933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55E93-7282-5D48-AA0E-63C7BEB85C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3221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A70BE-FF09-6B4A-BFF9-74108DDCB856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3D86C-746A-1A44-AD7D-73BA053D4F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0692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These examples done in </a:t>
            </a:r>
            <a:r>
              <a:rPr lang="en-US" altLang="en-US" dirty="0" err="1"/>
              <a:t>Matlab</a:t>
            </a:r>
            <a:r>
              <a:rPr lang="en-US" altLang="en-US" dirty="0"/>
              <a:t> live for the video</a:t>
            </a:r>
          </a:p>
        </p:txBody>
      </p:sp>
    </p:spTree>
    <p:extLst>
      <p:ext uri="{BB962C8B-B14F-4D97-AF65-F5344CB8AC3E}">
        <p14:creationId xmlns:p14="http://schemas.microsoft.com/office/powerpoint/2010/main" val="2796089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This extension to the previous example can also be done live in </a:t>
            </a:r>
            <a:r>
              <a:rPr lang="en-US" altLang="en-US" dirty="0" err="1"/>
              <a:t>Matlab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1984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589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This slide is animated to show the graphical solution to this example.  Try solving</a:t>
            </a:r>
            <a:r>
              <a:rPr lang="en-US" altLang="en-US" baseline="0" dirty="0"/>
              <a:t> this example in </a:t>
            </a:r>
            <a:r>
              <a:rPr lang="en-US" altLang="en-US" baseline="0" dirty="0" err="1"/>
              <a:t>Matlab</a:t>
            </a:r>
            <a:r>
              <a:rPr lang="en-US" altLang="en-US" baseline="0" dirty="0"/>
              <a:t> live to show how it works.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2979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This slide is animated to show the graphical solution to this example.  Try solving</a:t>
            </a:r>
            <a:r>
              <a:rPr lang="en-US" altLang="en-US" baseline="0" dirty="0"/>
              <a:t> this example in </a:t>
            </a:r>
            <a:r>
              <a:rPr lang="en-US" altLang="en-US" baseline="0" dirty="0" err="1"/>
              <a:t>Matlab</a:t>
            </a:r>
            <a:r>
              <a:rPr lang="en-US" altLang="en-US" baseline="0" dirty="0"/>
              <a:t> live to show how it works.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7545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These examples done in </a:t>
            </a:r>
            <a:r>
              <a:rPr lang="en-US" altLang="en-US" dirty="0" err="1"/>
              <a:t>Matlab</a:t>
            </a:r>
            <a:r>
              <a:rPr lang="en-US" altLang="en-US" dirty="0"/>
              <a:t> live for the video</a:t>
            </a:r>
          </a:p>
        </p:txBody>
      </p:sp>
    </p:spTree>
    <p:extLst>
      <p:ext uri="{BB962C8B-B14F-4D97-AF65-F5344CB8AC3E}">
        <p14:creationId xmlns:p14="http://schemas.microsoft.com/office/powerpoint/2010/main" val="3703951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This example done in </a:t>
            </a:r>
            <a:r>
              <a:rPr lang="en-US" altLang="en-US" dirty="0" err="1"/>
              <a:t>Matlab</a:t>
            </a:r>
            <a:r>
              <a:rPr lang="en-US" altLang="en-US" dirty="0"/>
              <a:t> live for the</a:t>
            </a:r>
            <a:r>
              <a:rPr lang="en-US" altLang="en-US" baseline="0" dirty="0"/>
              <a:t> video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5078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152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6372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These examples are done in </a:t>
            </a:r>
            <a:r>
              <a:rPr lang="en-US" altLang="en-US" dirty="0" err="1"/>
              <a:t>Matlab</a:t>
            </a:r>
            <a:r>
              <a:rPr lang="en-US" altLang="en-US" dirty="0"/>
              <a:t> for the actual video.</a:t>
            </a:r>
          </a:p>
        </p:txBody>
      </p:sp>
    </p:spTree>
    <p:extLst>
      <p:ext uri="{BB962C8B-B14F-4D97-AF65-F5344CB8AC3E}">
        <p14:creationId xmlns:p14="http://schemas.microsoft.com/office/powerpoint/2010/main" val="2481622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This slide is animated to show how matrix multiplication works.  Example was done live in </a:t>
            </a:r>
            <a:r>
              <a:rPr lang="en-US" altLang="en-US" dirty="0" err="1"/>
              <a:t>Matlab</a:t>
            </a:r>
            <a:r>
              <a:rPr lang="en-US" altLang="en-US" dirty="0"/>
              <a:t> to show</a:t>
            </a:r>
            <a:r>
              <a:rPr lang="en-US" altLang="en-US" baseline="0" dirty="0"/>
              <a:t> how it works in the video.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1548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This example</a:t>
            </a:r>
            <a:r>
              <a:rPr lang="en-US" altLang="en-US" baseline="0" dirty="0"/>
              <a:t> can be done live in </a:t>
            </a:r>
            <a:r>
              <a:rPr lang="en-US" altLang="en-US" baseline="0" dirty="0" err="1"/>
              <a:t>Matlab</a:t>
            </a:r>
            <a:r>
              <a:rPr lang="en-US" altLang="en-US" baseline="0" dirty="0"/>
              <a:t> to show how the identity matrix does not change the original matrix during multiplication.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9072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This example can be done live in </a:t>
            </a:r>
            <a:r>
              <a:rPr lang="en-US" altLang="en-US" dirty="0" err="1"/>
              <a:t>Matlab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3887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187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862"/>
            <a:ext cx="8229600" cy="823911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91209"/>
            <a:ext cx="8229600" cy="39349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  <a:lvl2pPr>
              <a:defRPr>
                <a:solidFill>
                  <a:srgbClr val="1F497D"/>
                </a:solidFill>
              </a:defRPr>
            </a:lvl2pPr>
            <a:lvl3pPr>
              <a:defRPr>
                <a:solidFill>
                  <a:srgbClr val="1F497D"/>
                </a:solidFill>
              </a:defRPr>
            </a:lvl3pPr>
            <a:lvl4pPr>
              <a:defRPr>
                <a:solidFill>
                  <a:srgbClr val="1F497D"/>
                </a:solidFill>
              </a:defRPr>
            </a:lvl4pPr>
            <a:lvl5pPr>
              <a:defRPr>
                <a:solidFill>
                  <a:srgbClr val="1F497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45" y="200107"/>
            <a:ext cx="2590800" cy="393417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504" t="50000" b="32035"/>
          <a:stretch/>
        </p:blipFill>
        <p:spPr>
          <a:xfrm flipV="1">
            <a:off x="0" y="6367749"/>
            <a:ext cx="9137469" cy="21325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74567" y="6560978"/>
            <a:ext cx="8988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MATLAB									                                                                                                         </a:t>
            </a:r>
            <a:fld id="{11505816-721B-4E4E-BC01-EDB3602A92D0}" type="slidenum">
              <a:rPr lang="en-US" sz="1100" smtClean="0">
                <a:solidFill>
                  <a:srgbClr val="C0000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‹#›</a:t>
            </a:fld>
            <a:endParaRPr lang="en-US" sz="1100" dirty="0">
              <a:solidFill>
                <a:srgbClr val="C00000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51826" y="67128"/>
            <a:ext cx="706053" cy="47009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553200" y="81832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First Year Engineering</a:t>
            </a:r>
            <a:r>
              <a:rPr lang="en-US" sz="1200" baseline="0" dirty="0">
                <a:solidFill>
                  <a:srgbClr val="C00000"/>
                </a:solidFill>
              </a:rPr>
              <a:t> Learning Center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44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First Year Engineering Program              ‹#›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1427-4A6E-DD4E-87EF-BDE1882511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2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103" y="1143000"/>
            <a:ext cx="86868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Array Math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Element-by-Element Math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Built In Functions 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Scalars &amp; Array Math 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Array Multiplication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Identity Matrix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Inverse Matrix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Determinant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Left Division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Solving a Set of Linear Equations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143000"/>
            <a:ext cx="3249168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3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 bwMode="auto">
          <a:xfrm>
            <a:off x="5888749" y="3657599"/>
            <a:ext cx="2985171" cy="26670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0E0C02"/>
              </a:solidFill>
              <a:effectLst/>
              <a:latin typeface="Times New Roman" pitchFamily="18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Arrays and Inverse Matrix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991600" cy="4495800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33363" indent="-233363" eaLnBrk="1" hangingPunct="1">
              <a:spcBef>
                <a:spcPts val="600"/>
              </a:spcBef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33363" indent="-233363" eaLnBrk="1" hangingPunct="1">
              <a:spcBef>
                <a:spcPts val="600"/>
              </a:spcBef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720725" y="3920034"/>
            <a:ext cx="865270" cy="867092"/>
            <a:chOff x="875295" y="4430738"/>
            <a:chExt cx="865270" cy="867092"/>
          </a:xfrm>
        </p:grpSpPr>
        <p:sp>
          <p:nvSpPr>
            <p:cNvPr id="2" name="Left Bracket 1"/>
            <p:cNvSpPr/>
            <p:nvPr/>
          </p:nvSpPr>
          <p:spPr>
            <a:xfrm>
              <a:off x="875295" y="4430738"/>
              <a:ext cx="170451" cy="867092"/>
            </a:xfrm>
            <a:prstGeom prst="leftBracket">
              <a:avLst/>
            </a:prstGeom>
            <a:ln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7" name="Left Bracket 6"/>
            <p:cNvSpPr/>
            <p:nvPr/>
          </p:nvSpPr>
          <p:spPr>
            <a:xfrm flipH="1">
              <a:off x="1538035" y="4430738"/>
              <a:ext cx="202530" cy="867092"/>
            </a:xfrm>
            <a:prstGeom prst="leftBracket">
              <a:avLst/>
            </a:prstGeom>
            <a:ln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68540" y="4637677"/>
              <a:ext cx="71661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 ?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64530" y="4777463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2 rows</a:t>
            </a:r>
          </a:p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2 columns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4516" y="4091483"/>
            <a:ext cx="93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×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62254" y="4106068"/>
            <a:ext cx="93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=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45530" y="5537476"/>
            <a:ext cx="93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2×2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9100" y="1960544"/>
            <a:ext cx="870384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Inverse Matrix</a:t>
            </a:r>
            <a:r>
              <a:rPr lang="en-US" sz="2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– if A is a square matrix, A</a:t>
            </a:r>
            <a:r>
              <a:rPr lang="en-US" sz="24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-1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is inverse of A.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A*A</a:t>
            </a:r>
            <a:r>
              <a:rPr lang="en-US" sz="24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-1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= A</a:t>
            </a:r>
            <a:r>
              <a:rPr lang="en-US" sz="24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-1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*A = I (identity matrix)</a:t>
            </a:r>
          </a:p>
          <a:p>
            <a:pPr>
              <a:spcBef>
                <a:spcPts val="600"/>
              </a:spcBef>
            </a:pP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Matlab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command </a:t>
            </a:r>
            <a:r>
              <a:rPr lang="en-US" sz="2400" dirty="0" err="1">
                <a:latin typeface="Courier" pitchFamily="49" charset="0"/>
                <a:cs typeface="Helvetica" panose="020B0604020202020204" pitchFamily="34" charset="0"/>
              </a:rPr>
              <a:t>inv</a:t>
            </a:r>
            <a:r>
              <a:rPr lang="en-US" sz="2400" dirty="0">
                <a:latin typeface="Courier" pitchFamily="49" charset="0"/>
                <a:cs typeface="Helvetica" panose="020B0604020202020204" pitchFamily="34" charset="0"/>
              </a:rPr>
              <a:t>(A)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Not every matrix has an inverse (must be square first).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												</a:t>
            </a:r>
            <a:r>
              <a:rPr lang="en-US" sz="2400" b="1" dirty="0">
                <a:latin typeface="Courier" pitchFamily="49" charset="0"/>
                <a:cs typeface="Helvetica" panose="020B0604020202020204" pitchFamily="34" charset="0"/>
              </a:rPr>
              <a:t>% Try this: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												</a:t>
            </a:r>
            <a:r>
              <a:rPr lang="en-US" sz="2400" b="1" dirty="0">
                <a:latin typeface="Courier" pitchFamily="49" charset="0"/>
                <a:cs typeface="Helvetica" panose="020B0604020202020204" pitchFamily="34" charset="0"/>
              </a:rPr>
              <a:t>&lt;&lt; A=[2,1;4,3]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Courier" pitchFamily="49" charset="0"/>
                <a:cs typeface="Helvetica" panose="020B0604020202020204" pitchFamily="34" charset="0"/>
              </a:rPr>
              <a:t>												&lt;&lt; B=</a:t>
            </a:r>
            <a:r>
              <a:rPr lang="en-US" sz="2400" b="1" dirty="0" err="1">
                <a:latin typeface="Courier" pitchFamily="49" charset="0"/>
                <a:cs typeface="Helvetica" panose="020B0604020202020204" pitchFamily="34" charset="0"/>
              </a:rPr>
              <a:t>inv</a:t>
            </a:r>
            <a:r>
              <a:rPr lang="en-US" sz="2400" b="1" dirty="0">
                <a:latin typeface="Courier" pitchFamily="49" charset="0"/>
                <a:cs typeface="Helvetica" panose="020B0604020202020204" pitchFamily="34" charset="0"/>
              </a:rPr>
              <a:t>(A)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Courier" pitchFamily="49" charset="0"/>
                <a:cs typeface="Helvetica" panose="020B0604020202020204" pitchFamily="34" charset="0"/>
              </a:rPr>
              <a:t>												&lt;&lt; B=[1.5,-0.5; 															-2,1]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Courier" pitchFamily="49" charset="0"/>
                <a:cs typeface="Helvetica" panose="020B0604020202020204" pitchFamily="34" charset="0"/>
              </a:rPr>
              <a:t>												&lt;&lt; A*B, B*A	</a:t>
            </a:r>
            <a:r>
              <a:rPr lang="en-US" sz="2400" dirty="0">
                <a:latin typeface="Courier" pitchFamily="49" charset="0"/>
                <a:cs typeface="Helvetica" panose="020B0604020202020204" pitchFamily="34" charset="0"/>
              </a:rPr>
              <a:t>				</a:t>
            </a:r>
          </a:p>
          <a:p>
            <a:endParaRPr lang="en-US" sz="2400" dirty="0">
              <a:latin typeface="Courier" pitchFamily="49" charset="0"/>
              <a:cs typeface="Helvetica" panose="020B06040202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840513" y="3896942"/>
            <a:ext cx="865270" cy="867092"/>
            <a:chOff x="875295" y="4430738"/>
            <a:chExt cx="865270" cy="867092"/>
          </a:xfrm>
        </p:grpSpPr>
        <p:sp>
          <p:nvSpPr>
            <p:cNvPr id="39" name="Left Bracket 38"/>
            <p:cNvSpPr/>
            <p:nvPr/>
          </p:nvSpPr>
          <p:spPr>
            <a:xfrm>
              <a:off x="875295" y="4430738"/>
              <a:ext cx="170451" cy="867092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Left Bracket 39"/>
            <p:cNvSpPr/>
            <p:nvPr/>
          </p:nvSpPr>
          <p:spPr>
            <a:xfrm flipH="1">
              <a:off x="1538035" y="4430738"/>
              <a:ext cx="202530" cy="867092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68540" y="4443954"/>
              <a:ext cx="716618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2  1  </a:t>
              </a:r>
            </a:p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4  3   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30797" y="3886972"/>
            <a:ext cx="865270" cy="867092"/>
            <a:chOff x="875295" y="4430738"/>
            <a:chExt cx="865270" cy="867092"/>
          </a:xfrm>
        </p:grpSpPr>
        <p:sp>
          <p:nvSpPr>
            <p:cNvPr id="43" name="Left Bracket 42"/>
            <p:cNvSpPr/>
            <p:nvPr/>
          </p:nvSpPr>
          <p:spPr>
            <a:xfrm>
              <a:off x="875295" y="4430738"/>
              <a:ext cx="170451" cy="867092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Left Bracket 43"/>
            <p:cNvSpPr/>
            <p:nvPr/>
          </p:nvSpPr>
          <p:spPr>
            <a:xfrm flipH="1">
              <a:off x="1538035" y="4430738"/>
              <a:ext cx="202530" cy="867092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8540" y="4443954"/>
              <a:ext cx="716618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1  0  </a:t>
              </a:r>
            </a:p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0  1   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32753" y="4786464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2 rows</a:t>
            </a:r>
          </a:p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2 columns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13753" y="5546477"/>
            <a:ext cx="93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2×2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196307" y="4786464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2 rows</a:t>
            </a:r>
          </a:p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2 columns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7307" y="5546477"/>
            <a:ext cx="93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2×2</a:t>
            </a:r>
          </a:p>
        </p:txBody>
      </p:sp>
    </p:spTree>
    <p:extLst>
      <p:ext uri="{BB962C8B-B14F-4D97-AF65-F5344CB8AC3E}">
        <p14:creationId xmlns:p14="http://schemas.microsoft.com/office/powerpoint/2010/main" val="2736220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 bwMode="auto">
          <a:xfrm>
            <a:off x="407068" y="4495800"/>
            <a:ext cx="8606589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0E0C02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9100" y="1960544"/>
            <a:ext cx="87249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Helvetica" panose="020B0604020202020204" pitchFamily="34" charset="0"/>
                <a:cs typeface="Helvetica" panose="020B0604020202020204" pitchFamily="34" charset="0"/>
              </a:rPr>
              <a:t>Determinant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– if A is a square matrix,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det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(A)</a:t>
            </a:r>
            <a:r>
              <a:rPr lang="en-US" sz="24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is a scalar:</a:t>
            </a:r>
          </a:p>
          <a:p>
            <a:pPr>
              <a:spcBef>
                <a:spcPts val="600"/>
              </a:spcBef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A = 					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det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(A) = | A | = (a</a:t>
            </a:r>
            <a:r>
              <a:rPr lang="en-US" sz="24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11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×a</a:t>
            </a:r>
            <a:r>
              <a:rPr lang="en-US" sz="24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22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) – (a</a:t>
            </a:r>
            <a:r>
              <a:rPr lang="en-US" sz="24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21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×a</a:t>
            </a:r>
            <a:r>
              <a:rPr lang="en-US" sz="24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12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>
              <a:spcBef>
                <a:spcPts val="600"/>
              </a:spcBef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eaLnBrk="1" hangingPunct="1"/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If  | A | = 0, matrix A has no inverse!  </a:t>
            </a:r>
          </a:p>
          <a:p>
            <a:pPr eaLnBrk="1" hangingPunct="1"/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If | A | 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  <a:sym typeface="Symbol" panose="05050102010706020507" pitchFamily="18" charset="2"/>
              </a:rPr>
              <a:t> 0, then matrix A has an inverse &amp; division is possible!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400" b="1" dirty="0">
                <a:latin typeface="Courier" pitchFamily="49" charset="0"/>
                <a:cs typeface="Helvetica" panose="020B0604020202020204" pitchFamily="34" charset="0"/>
              </a:rPr>
              <a:t>% Try this: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Courier" pitchFamily="49" charset="0"/>
                <a:cs typeface="Helvetica" panose="020B0604020202020204" pitchFamily="34" charset="0"/>
              </a:rPr>
              <a:t>&lt;&lt; A=[2,1;4,3], </a:t>
            </a:r>
            <a:r>
              <a:rPr lang="en-US" sz="2400" b="1" dirty="0" err="1">
                <a:latin typeface="Courier" pitchFamily="49" charset="0"/>
                <a:cs typeface="Helvetica" panose="020B0604020202020204" pitchFamily="34" charset="0"/>
              </a:rPr>
              <a:t>det</a:t>
            </a:r>
            <a:r>
              <a:rPr lang="en-US" sz="2400" b="1" dirty="0">
                <a:latin typeface="Courier" pitchFamily="49" charset="0"/>
                <a:cs typeface="Helvetica" panose="020B0604020202020204" pitchFamily="34" charset="0"/>
              </a:rPr>
              <a:t>(A)	</a:t>
            </a:r>
            <a:r>
              <a:rPr lang="en-US" sz="2400" dirty="0" err="1">
                <a:latin typeface="Courier" pitchFamily="49" charset="0"/>
                <a:cs typeface="Helvetica" panose="020B0604020202020204" pitchFamily="34" charset="0"/>
              </a:rPr>
              <a:t>ans</a:t>
            </a:r>
            <a:r>
              <a:rPr lang="en-US" sz="2400" dirty="0">
                <a:latin typeface="Courier" pitchFamily="49" charset="0"/>
                <a:cs typeface="Helvetica" panose="020B0604020202020204" pitchFamily="34" charset="0"/>
              </a:rPr>
              <a:t>=2(A has an inverse!)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Courier" pitchFamily="49" charset="0"/>
                <a:cs typeface="Helvetica" panose="020B0604020202020204" pitchFamily="34" charset="0"/>
              </a:rPr>
              <a:t>&lt;&lt; B=</a:t>
            </a:r>
            <a:r>
              <a:rPr lang="en-US" sz="2400" b="1" dirty="0" err="1">
                <a:latin typeface="Courier" pitchFamily="49" charset="0"/>
                <a:cs typeface="Helvetica" panose="020B0604020202020204" pitchFamily="34" charset="0"/>
              </a:rPr>
              <a:t>inv</a:t>
            </a:r>
            <a:r>
              <a:rPr lang="en-US" sz="2400" b="1" dirty="0">
                <a:latin typeface="Courier" pitchFamily="49" charset="0"/>
                <a:cs typeface="Helvetica" panose="020B0604020202020204" pitchFamily="34" charset="0"/>
              </a:rPr>
              <a:t>(A)					</a:t>
            </a:r>
            <a:r>
              <a:rPr lang="en-US" sz="2400" dirty="0">
                <a:latin typeface="Courier" pitchFamily="49" charset="0"/>
                <a:cs typeface="Helvetica" panose="020B0604020202020204" pitchFamily="34" charset="0"/>
              </a:rPr>
              <a:t>B=[1.5,-0.5;-2,1]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Courier" pitchFamily="49" charset="0"/>
                <a:cs typeface="Helvetica" panose="020B0604020202020204" pitchFamily="34" charset="0"/>
              </a:rPr>
              <a:t>&lt;&lt; C=A*B			</a:t>
            </a:r>
            <a:r>
              <a:rPr lang="en-US" sz="2400" dirty="0">
                <a:latin typeface="Courier" pitchFamily="49" charset="0"/>
                <a:cs typeface="Helvetica" panose="020B0604020202020204" pitchFamily="34" charset="0"/>
              </a:rPr>
              <a:t>			C=[1,0;0,1] (identity)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ourier" pitchFamily="49" charset="0"/>
                <a:cs typeface="Helvetica" panose="020B0604020202020204" pitchFamily="34" charset="0"/>
              </a:rPr>
              <a:t>				</a:t>
            </a:r>
          </a:p>
          <a:p>
            <a:endParaRPr lang="en-US" sz="2400" dirty="0">
              <a:latin typeface="Courier" pitchFamily="49" charset="0"/>
              <a:cs typeface="Helvetica" panose="020B060402020202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Array Determinant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78974" y="2714758"/>
            <a:ext cx="1362808" cy="867092"/>
            <a:chOff x="628527" y="2769315"/>
            <a:chExt cx="1362808" cy="867092"/>
          </a:xfrm>
        </p:grpSpPr>
        <p:sp>
          <p:nvSpPr>
            <p:cNvPr id="39" name="Left Bracket 38"/>
            <p:cNvSpPr/>
            <p:nvPr/>
          </p:nvSpPr>
          <p:spPr>
            <a:xfrm>
              <a:off x="628527" y="2769315"/>
              <a:ext cx="170451" cy="867092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Left Bracket 39"/>
            <p:cNvSpPr/>
            <p:nvPr/>
          </p:nvSpPr>
          <p:spPr>
            <a:xfrm flipH="1">
              <a:off x="1788805" y="2769315"/>
              <a:ext cx="202530" cy="867092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09742" y="2769315"/>
              <a:ext cx="1180328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  <a:r>
                <a:rPr lang="en-US" sz="2400" baseline="-25000" dirty="0">
                  <a:latin typeface="Helvetica" panose="020B0604020202020204" pitchFamily="34" charset="0"/>
                  <a:cs typeface="Helvetica" panose="020B0604020202020204" pitchFamily="34" charset="0"/>
                </a:rPr>
                <a:t>11</a:t>
              </a:r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  a</a:t>
              </a:r>
              <a:r>
                <a:rPr lang="en-US" sz="2400" baseline="-25000" dirty="0">
                  <a:latin typeface="Helvetica" panose="020B0604020202020204" pitchFamily="34" charset="0"/>
                  <a:cs typeface="Helvetica" panose="020B0604020202020204" pitchFamily="34" charset="0"/>
                </a:rPr>
                <a:t>12</a:t>
              </a:r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  </a:t>
              </a:r>
            </a:p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  <a:r>
                <a:rPr lang="en-US" sz="2400" baseline="-25000" dirty="0">
                  <a:latin typeface="Helvetica" panose="020B0604020202020204" pitchFamily="34" charset="0"/>
                  <a:cs typeface="Helvetica" panose="020B0604020202020204" pitchFamily="34" charset="0"/>
                </a:rPr>
                <a:t>21</a:t>
              </a:r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  a</a:t>
              </a:r>
              <a:r>
                <a:rPr lang="en-US" sz="2400" baseline="-25000" dirty="0">
                  <a:latin typeface="Helvetica" panose="020B0604020202020204" pitchFamily="34" charset="0"/>
                  <a:cs typeface="Helvetica" panose="020B0604020202020204" pitchFamily="34" charset="0"/>
                </a:rPr>
                <a:t>22</a:t>
              </a:r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102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19100" y="1960544"/>
            <a:ext cx="872490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Helvetica" panose="020B0604020202020204" pitchFamily="34" charset="0"/>
                <a:cs typeface="Helvetica" panose="020B0604020202020204" pitchFamily="34" charset="0"/>
              </a:rPr>
              <a:t>Left </a:t>
            </a:r>
            <a:r>
              <a:rPr lang="en-US" sz="2400" u="sng">
                <a:latin typeface="Helvetica" panose="020B0604020202020204" pitchFamily="34" charset="0"/>
                <a:cs typeface="Helvetica" panose="020B0604020202020204" pitchFamily="34" charset="0"/>
              </a:rPr>
              <a:t>Division \ </a:t>
            </a:r>
            <a:r>
              <a:rPr lang="en-US" sz="2400">
                <a:latin typeface="Helvetica" panose="020B0604020202020204" pitchFamily="34" charset="0"/>
                <a:cs typeface="Helvetica" panose="020B0604020202020204" pitchFamily="34" charset="0"/>
              </a:rPr>
              <a:t>: A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*X = B, solve for X using </a:t>
            </a:r>
            <a:r>
              <a:rPr 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left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division:</a:t>
            </a:r>
          </a:p>
          <a:p>
            <a:pPr>
              <a:spcBef>
                <a:spcPts val="600"/>
              </a:spcBef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Multiply both sides of the equation (on the left side) by A</a:t>
            </a:r>
            <a:r>
              <a:rPr lang="en-US" sz="24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-1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pPr>
              <a:spcBef>
                <a:spcPts val="600"/>
              </a:spcBef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n-US" sz="24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-1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*A*X = A</a:t>
            </a:r>
            <a:r>
              <a:rPr lang="en-US" sz="24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-1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*B   	since A</a:t>
            </a:r>
            <a:r>
              <a:rPr lang="en-US" sz="24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-1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*A=I (identity matrix), substitute:</a:t>
            </a:r>
          </a:p>
          <a:p>
            <a:pPr>
              <a:spcBef>
                <a:spcPts val="600"/>
              </a:spcBef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I*X=A</a:t>
            </a:r>
            <a:r>
              <a:rPr lang="en-US" sz="24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-1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*B				since I*any matrix = matrix:</a:t>
            </a:r>
          </a:p>
          <a:p>
            <a:pPr>
              <a:spcBef>
                <a:spcPts val="600"/>
              </a:spcBef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X=A</a:t>
            </a:r>
            <a:r>
              <a:rPr lang="en-US" sz="24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-1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*B   or X = A\B</a:t>
            </a:r>
          </a:p>
          <a:p>
            <a:pPr>
              <a:spcBef>
                <a:spcPts val="0"/>
              </a:spcBef>
            </a:pPr>
            <a:endParaRPr lang="en-US" sz="2400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400" dirty="0">
              <a:latin typeface="Courier" pitchFamily="49" charset="0"/>
              <a:cs typeface="Helvetica" panose="020B060402020202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Array Division</a:t>
            </a:r>
          </a:p>
        </p:txBody>
      </p:sp>
    </p:spTree>
    <p:extLst>
      <p:ext uri="{BB962C8B-B14F-4D97-AF65-F5344CB8AC3E}">
        <p14:creationId xmlns:p14="http://schemas.microsoft.com/office/powerpoint/2010/main" val="2950585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Solving Linear Equations – Two Ways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91209"/>
            <a:ext cx="8915400" cy="393495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1- X=A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-1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*B(X = inv(A) * B)   or </a:t>
            </a:r>
            <a:r>
              <a:rPr lang="en-US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 = A\B(left div)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2- X=D* C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-1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(X =C* inv(C))   or </a:t>
            </a:r>
            <a:r>
              <a:rPr lang="en-US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 = D/C(right div)</a:t>
            </a: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/>
              <a:t>Two methods for solving linear equations</a:t>
            </a:r>
          </a:p>
          <a:p>
            <a:r>
              <a:rPr lang="en-US" dirty="0"/>
              <a:t>Using the inverse </a:t>
            </a:r>
          </a:p>
          <a:p>
            <a:r>
              <a:rPr lang="en-US" dirty="0"/>
              <a:t>Left division uses an algorithm (Gaussian elimination) to solve.  </a:t>
            </a:r>
          </a:p>
        </p:txBody>
      </p:sp>
    </p:spTree>
    <p:extLst>
      <p:ext uri="{BB962C8B-B14F-4D97-AF65-F5344CB8AC3E}">
        <p14:creationId xmlns:p14="http://schemas.microsoft.com/office/powerpoint/2010/main" val="892253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19100" y="1960544"/>
            <a:ext cx="8724900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u="sng" dirty="0">
                <a:latin typeface="Helvetica" panose="020B0604020202020204" pitchFamily="34" charset="0"/>
                <a:cs typeface="Helvetica" panose="020B0604020202020204" pitchFamily="34" charset="0"/>
              </a:rPr>
              <a:t>Example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: Solving a system of linear equations (</a:t>
            </a:r>
            <a:r>
              <a:rPr 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left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division)</a:t>
            </a:r>
          </a:p>
          <a:p>
            <a:pPr marL="347663" indent="-347663">
              <a:defRPr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Equation 1  	3x + 5y = -7</a:t>
            </a:r>
          </a:p>
          <a:p>
            <a:pPr marL="347663" indent="-347663">
              <a:defRPr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Equation 2  	2x – 4y = 10    </a:t>
            </a:r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solve for x and y</a:t>
            </a:r>
          </a:p>
          <a:p>
            <a:pPr marL="347663" indent="-347663">
              <a:spcBef>
                <a:spcPts val="6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											A*X = B</a:t>
            </a:r>
          </a:p>
          <a:p>
            <a:pPr marL="347663" indent="-347663">
              <a:defRPr/>
            </a:pPr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											solve for X matrix to 												determine x and y 													values that satisfy this 												matrix equation.</a:t>
            </a:r>
          </a:p>
          <a:p>
            <a:pPr marL="347663" indent="-347663">
              <a:spcBef>
                <a:spcPts val="6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											Does A even have an 												inverse?  Check </a:t>
            </a:r>
            <a:r>
              <a:rPr lang="en-US" sz="2400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</a:t>
            </a:r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(A).</a:t>
            </a:r>
          </a:p>
          <a:p>
            <a:pPr marL="347663" indent="-347663">
              <a:spcBef>
                <a:spcPts val="6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											X=A</a:t>
            </a:r>
            <a:r>
              <a:rPr lang="en-US" sz="2400" baseline="30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-1</a:t>
            </a:r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*B  or  X=A\B</a:t>
            </a:r>
          </a:p>
          <a:p>
            <a:pPr>
              <a:spcBef>
                <a:spcPts val="600"/>
              </a:spcBef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400" dirty="0">
              <a:latin typeface="Courier" pitchFamily="49" charset="0"/>
              <a:cs typeface="Helvetica" panose="020B060402020202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85862"/>
            <a:ext cx="8686800" cy="823911"/>
          </a:xfrm>
        </p:spPr>
        <p:txBody>
          <a:bodyPr/>
          <a:lstStyle/>
          <a:p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Solving a System of Linear Equations (left div)</a:t>
            </a:r>
            <a:r>
              <a:rPr lang="en-US" sz="2800" dirty="0"/>
              <a:t> *</a:t>
            </a:r>
            <a:endParaRPr lang="en-US" sz="2800" b="1" dirty="0"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87230" y="3420133"/>
            <a:ext cx="878805" cy="867092"/>
            <a:chOff x="875295" y="4430738"/>
            <a:chExt cx="878805" cy="867092"/>
          </a:xfrm>
        </p:grpSpPr>
        <p:sp>
          <p:nvSpPr>
            <p:cNvPr id="10" name="Left Bracket 9"/>
            <p:cNvSpPr/>
            <p:nvPr/>
          </p:nvSpPr>
          <p:spPr>
            <a:xfrm>
              <a:off x="875295" y="4430738"/>
              <a:ext cx="170451" cy="867092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/>
            <p:cNvSpPr/>
            <p:nvPr/>
          </p:nvSpPr>
          <p:spPr>
            <a:xfrm flipH="1">
              <a:off x="1538035" y="4430738"/>
              <a:ext cx="202530" cy="867092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55008" y="4443954"/>
              <a:ext cx="79909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3   5  </a:t>
              </a:r>
            </a:p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2  -4   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7525" y="4346304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</a:p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2 rows</a:t>
            </a:r>
          </a:p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2 columns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0547" y="5491419"/>
            <a:ext cx="93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2×2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9068" y="4346304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</a:t>
            </a:r>
          </a:p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2 rows</a:t>
            </a:r>
          </a:p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1 column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29111" y="5483568"/>
            <a:ext cx="93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2×1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79567" y="3618014"/>
            <a:ext cx="93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×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72579" y="3625928"/>
            <a:ext cx="93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=</a:t>
            </a:r>
          </a:p>
        </p:txBody>
      </p:sp>
      <p:sp>
        <p:nvSpPr>
          <p:cNvPr id="23" name="Left Bracket 22"/>
          <p:cNvSpPr/>
          <p:nvPr/>
        </p:nvSpPr>
        <p:spPr>
          <a:xfrm>
            <a:off x="2549112" y="3433349"/>
            <a:ext cx="170451" cy="867092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ket 23"/>
          <p:cNvSpPr/>
          <p:nvPr/>
        </p:nvSpPr>
        <p:spPr>
          <a:xfrm flipH="1">
            <a:off x="2981650" y="3433349"/>
            <a:ext cx="202530" cy="867092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705142" y="3420133"/>
            <a:ext cx="37621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x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95700" y="4353485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</a:p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2 rows</a:t>
            </a:r>
          </a:p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1 column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84567" y="5483568"/>
            <a:ext cx="93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2×1</a:t>
            </a:r>
          </a:p>
        </p:txBody>
      </p:sp>
      <p:sp>
        <p:nvSpPr>
          <p:cNvPr id="29" name="Left Bracket 28"/>
          <p:cNvSpPr/>
          <p:nvPr/>
        </p:nvSpPr>
        <p:spPr>
          <a:xfrm>
            <a:off x="4259952" y="3433349"/>
            <a:ext cx="170451" cy="867092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ket 29"/>
          <p:cNvSpPr/>
          <p:nvPr/>
        </p:nvSpPr>
        <p:spPr>
          <a:xfrm flipH="1">
            <a:off x="4692490" y="3433349"/>
            <a:ext cx="202530" cy="867092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337948" y="3420133"/>
            <a:ext cx="55441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-7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49272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19100" y="1960544"/>
            <a:ext cx="8724900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u="sng" dirty="0">
                <a:latin typeface="Helvetica" panose="020B0604020202020204" pitchFamily="34" charset="0"/>
                <a:cs typeface="Helvetica" panose="020B0604020202020204" pitchFamily="34" charset="0"/>
              </a:rPr>
              <a:t>Example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: Solving a system of linear equations (</a:t>
            </a:r>
            <a:r>
              <a:rPr 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left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division)</a:t>
            </a:r>
          </a:p>
          <a:p>
            <a:pPr marL="347663" indent="-347663">
              <a:defRPr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Equation 1  	3x + 5y = -7</a:t>
            </a:r>
          </a:p>
          <a:p>
            <a:pPr marL="347663" indent="-347663">
              <a:defRPr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Equation 2  	2x – 4y = 10    </a:t>
            </a:r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solve for x and y</a:t>
            </a:r>
          </a:p>
          <a:p>
            <a:pPr marL="347663" indent="-347663">
              <a:spcBef>
                <a:spcPts val="6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											X*C = D</a:t>
            </a:r>
          </a:p>
          <a:p>
            <a:pPr marL="347663" indent="-347663">
              <a:defRPr/>
            </a:pPr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											solve for X matrix to 												determine x and y 													values that satisfy this 												matrix equation.</a:t>
            </a:r>
          </a:p>
          <a:p>
            <a:pPr marL="347663" indent="-347663">
              <a:spcBef>
                <a:spcPts val="6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											Does C even have an 												inverse?  Check </a:t>
            </a:r>
            <a:r>
              <a:rPr lang="en-US" sz="2400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</a:t>
            </a:r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(A).</a:t>
            </a:r>
          </a:p>
          <a:p>
            <a:pPr marL="347663" indent="-347663">
              <a:spcBef>
                <a:spcPts val="6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											X= D*C</a:t>
            </a:r>
            <a:r>
              <a:rPr lang="en-US" sz="2400" baseline="30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-1</a:t>
            </a:r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or  X=D/C</a:t>
            </a:r>
          </a:p>
          <a:p>
            <a:pPr>
              <a:spcBef>
                <a:spcPts val="600"/>
              </a:spcBef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400" dirty="0">
              <a:latin typeface="Courier" pitchFamily="49" charset="0"/>
              <a:cs typeface="Helvetica" panose="020B060402020202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85862"/>
            <a:ext cx="8686800" cy="823911"/>
          </a:xfrm>
        </p:spPr>
        <p:txBody>
          <a:bodyPr/>
          <a:lstStyle/>
          <a:p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Solving a System of Linear Equations (right div)</a:t>
            </a:r>
            <a:r>
              <a:rPr lang="en-US" sz="2800" dirty="0"/>
              <a:t> *</a:t>
            </a:r>
            <a:endParaRPr lang="en-US" sz="2800" b="1" dirty="0"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87230" y="3420133"/>
            <a:ext cx="2746199" cy="872975"/>
            <a:chOff x="875295" y="4430738"/>
            <a:chExt cx="2746199" cy="872975"/>
          </a:xfrm>
        </p:grpSpPr>
        <p:sp>
          <p:nvSpPr>
            <p:cNvPr id="10" name="Left Bracket 9"/>
            <p:cNvSpPr/>
            <p:nvPr/>
          </p:nvSpPr>
          <p:spPr>
            <a:xfrm>
              <a:off x="875295" y="4430738"/>
              <a:ext cx="170451" cy="867092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/>
            <p:cNvSpPr/>
            <p:nvPr/>
          </p:nvSpPr>
          <p:spPr>
            <a:xfrm flipH="1">
              <a:off x="1407264" y="4430738"/>
              <a:ext cx="176489" cy="867092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22402" y="4472716"/>
              <a:ext cx="79909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3   5  </a:t>
              </a:r>
            </a:p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2  -4   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7525" y="4346304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</a:t>
            </a:r>
          </a:p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1 rows</a:t>
            </a:r>
          </a:p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2 columns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0547" y="5491419"/>
            <a:ext cx="93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1×2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9068" y="4346304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</a:p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2 rows</a:t>
            </a:r>
          </a:p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2 column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29111" y="5483568"/>
            <a:ext cx="93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2×1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79567" y="3618014"/>
            <a:ext cx="93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×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72579" y="3625928"/>
            <a:ext cx="93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=</a:t>
            </a:r>
          </a:p>
        </p:txBody>
      </p:sp>
      <p:sp>
        <p:nvSpPr>
          <p:cNvPr id="23" name="Left Bracket 22"/>
          <p:cNvSpPr/>
          <p:nvPr/>
        </p:nvSpPr>
        <p:spPr>
          <a:xfrm>
            <a:off x="2549112" y="3433349"/>
            <a:ext cx="170451" cy="867092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ket 23"/>
          <p:cNvSpPr/>
          <p:nvPr/>
        </p:nvSpPr>
        <p:spPr>
          <a:xfrm flipH="1">
            <a:off x="3269918" y="3433349"/>
            <a:ext cx="268545" cy="867092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69320" y="3623884"/>
            <a:ext cx="8516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x   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95700" y="4353485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</a:p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1 rows</a:t>
            </a:r>
          </a:p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2 column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84567" y="5483568"/>
            <a:ext cx="93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1×2</a:t>
            </a:r>
          </a:p>
        </p:txBody>
      </p:sp>
      <p:sp>
        <p:nvSpPr>
          <p:cNvPr id="29" name="Left Bracket 28"/>
          <p:cNvSpPr/>
          <p:nvPr/>
        </p:nvSpPr>
        <p:spPr>
          <a:xfrm>
            <a:off x="3868149" y="3433349"/>
            <a:ext cx="170451" cy="867092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ket 29"/>
          <p:cNvSpPr/>
          <p:nvPr/>
        </p:nvSpPr>
        <p:spPr>
          <a:xfrm flipH="1">
            <a:off x="4875572" y="3433349"/>
            <a:ext cx="202530" cy="867092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957538" y="3593375"/>
            <a:ext cx="106438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-7   10</a:t>
            </a:r>
          </a:p>
        </p:txBody>
      </p:sp>
    </p:spTree>
    <p:extLst>
      <p:ext uri="{BB962C8B-B14F-4D97-AF65-F5344CB8AC3E}">
        <p14:creationId xmlns:p14="http://schemas.microsoft.com/office/powerpoint/2010/main" val="2391485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103" y="1143000"/>
            <a:ext cx="86868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Array Math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Element-by-Element Math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Built In Functions 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Scalars &amp; Array Math 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Array Multiplication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Identity Matrix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Inverse Matrix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Determinant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Left Division 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Solving a Set of Linear Equations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143000"/>
            <a:ext cx="3249168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1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Element By Element Operations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68905"/>
            <a:ext cx="8534400" cy="4495800"/>
          </a:xfrm>
        </p:spPr>
        <p:txBody>
          <a:bodyPr/>
          <a:lstStyle/>
          <a:p>
            <a:pPr marL="233363" indent="-233363" eaLnBrk="1" hangingPunct="1">
              <a:spcBef>
                <a:spcPts val="600"/>
              </a:spcBef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Addition, subtraction, multiplication, division and exponents.</a:t>
            </a:r>
          </a:p>
          <a:p>
            <a:pPr marL="233363" indent="-233363" eaLnBrk="1" hangingPunct="1">
              <a:spcBef>
                <a:spcPts val="600"/>
              </a:spcBef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Matrices must have the same dimensions (matrix A and matrix B must have the same number of rows and columns)</a:t>
            </a:r>
          </a:p>
          <a:p>
            <a:pPr marL="233363" indent="-233363" eaLnBrk="1" hangingPunct="1">
              <a:spcBef>
                <a:spcPts val="600"/>
              </a:spcBef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Element-Wise Operator: add the “dot” .  to   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  <a:sym typeface="Symbol" panose="05050102010706020507" pitchFamily="18" charset="2"/>
              </a:rPr>
              <a:t>   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  <a:sym typeface="Symbol" panose="05050102010706020507" pitchFamily="18" charset="2"/>
              </a:rPr>
              <a:t>      </a:t>
            </a:r>
            <a:r>
              <a:rPr lang="en-US" altLang="en-US" sz="2400" dirty="0" err="1">
                <a:latin typeface="Helvetica" panose="020B0604020202020204" pitchFamily="34" charset="0"/>
                <a:cs typeface="Helvetica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2400" baseline="30000" dirty="0" err="1">
                <a:latin typeface="Helvetica" panose="020B0604020202020204" pitchFamily="34" charset="0"/>
                <a:cs typeface="Helvetica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  <a:sym typeface="Symbol" panose="05050102010706020507" pitchFamily="18" charset="2"/>
              </a:rPr>
              <a:t>  </a:t>
            </a: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15353" y="3615490"/>
            <a:ext cx="8191500" cy="28194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0E0C02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95300" y="3615490"/>
            <a:ext cx="8191500" cy="281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A = [2 4 5]    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3 matrix</a:t>
            </a:r>
            <a:endParaRPr lang="en-US" altLang="en-US" sz="2400" b="1" dirty="0">
              <a:solidFill>
                <a:srgbClr val="0E0C02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B = [1 2 3]    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3 matrix</a:t>
            </a:r>
            <a:endParaRPr lang="en-US" altLang="en-US" sz="2400" b="1" dirty="0">
              <a:solidFill>
                <a:srgbClr val="0E0C02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A + B = 3  6  8</a:t>
            </a: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A – B = 1  2  2</a:t>
            </a: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A.*B = 2  8  15			</a:t>
            </a: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A./B = 2.0  2.0  1.67 	</a:t>
            </a:r>
            <a:endParaRPr lang="en-US" altLang="en-US" sz="2400" dirty="0">
              <a:solidFill>
                <a:srgbClr val="0E0C02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A.^B = 2  16  125			</a:t>
            </a: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93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68905"/>
            <a:ext cx="8534400" cy="4495800"/>
          </a:xfrm>
        </p:spPr>
        <p:txBody>
          <a:bodyPr/>
          <a:lstStyle/>
          <a:p>
            <a:pPr marL="236538" indent="-236538" eaLnBrk="1" hangingPunct="1">
              <a:spcBef>
                <a:spcPts val="600"/>
              </a:spcBef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Useful in equations with many argument 				 values.</a:t>
            </a: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Element By Element (</a:t>
            </a:r>
            <a:r>
              <a:rPr lang="en-US" sz="2800" b="1" dirty="0" err="1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con’t</a:t>
            </a:r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5353" y="2692817"/>
            <a:ext cx="8191500" cy="36718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0E0C02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95300" y="2692817"/>
            <a:ext cx="8191500" cy="374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x = [1:5];    			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5 matrix</a:t>
            </a:r>
            <a:endParaRPr lang="en-US" altLang="en-US" sz="2400" b="1" dirty="0">
              <a:solidFill>
                <a:srgbClr val="0E0C02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y = x.^2-4*x 			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why the dot. for x</a:t>
            </a:r>
            <a:r>
              <a:rPr lang="en-US" altLang="en-US" sz="2400" baseline="300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?</a:t>
            </a:r>
            <a:endParaRPr lang="en-US" altLang="en-US" sz="2400" b="1" dirty="0">
              <a:solidFill>
                <a:srgbClr val="0E0C02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y = -3  -4  -3  0  5</a:t>
            </a: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format bank				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only 2 decimal places</a:t>
            </a:r>
            <a:endParaRPr lang="en-US" altLang="en-US" sz="2400" b="1" dirty="0">
              <a:solidFill>
                <a:srgbClr val="0E0C02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v0=5; a=9.81				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constant </a:t>
            </a:r>
            <a:r>
              <a:rPr lang="en-US" altLang="en-US" sz="2400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acc’l</a:t>
            </a:r>
            <a:endParaRPr lang="en-US" altLang="en-US" sz="2400" b="1" dirty="0">
              <a:solidFill>
                <a:srgbClr val="0E0C02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t = [0:5];				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t = time (seconds)</a:t>
            </a:r>
            <a:endParaRPr lang="en-US" altLang="en-US" sz="2400" b="1" dirty="0">
              <a:solidFill>
                <a:srgbClr val="0E0C02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v = v0+0.5*a*t.^2		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v = v</a:t>
            </a:r>
            <a:r>
              <a:rPr lang="en-US" altLang="en-US" sz="2400" baseline="-250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 + ½ at</a:t>
            </a:r>
            <a:r>
              <a:rPr lang="en-US" altLang="en-US" sz="2400" baseline="300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2</a:t>
            </a:r>
            <a:endParaRPr lang="en-US" altLang="en-US" sz="2400" b="1" dirty="0">
              <a:solidFill>
                <a:srgbClr val="0E0C02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v = 5.00 9.91 24.62 49.15 83.48 127.63	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13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15353" y="2286001"/>
            <a:ext cx="8191500" cy="39378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0E0C02"/>
              </a:solidFill>
              <a:effectLst/>
              <a:latin typeface="Times New Roman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68905"/>
            <a:ext cx="8534400" cy="4495800"/>
          </a:xfrm>
        </p:spPr>
        <p:txBody>
          <a:bodyPr/>
          <a:lstStyle/>
          <a:p>
            <a:pPr marL="233363" indent="-233363" eaLnBrk="1" hangingPunct="1">
              <a:spcBef>
                <a:spcPts val="600"/>
              </a:spcBef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Useful in equations with many operations.</a:t>
            </a: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Element By Element (</a:t>
            </a:r>
            <a:r>
              <a:rPr lang="en-US" sz="2800" b="1" dirty="0" err="1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con’t</a:t>
            </a:r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95300" y="2286001"/>
            <a:ext cx="8191500" cy="414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format bank</a:t>
            </a: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a = [9 7 5 3 1]    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5 matrix</a:t>
            </a:r>
            <a:endParaRPr lang="en-US" altLang="en-US" sz="2400" b="1" dirty="0">
              <a:solidFill>
                <a:srgbClr val="0E0C02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b = [10 8 6 4 2]   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1x5 matrix</a:t>
            </a:r>
            <a:endParaRPr lang="en-US" altLang="en-US" sz="2400" b="1" dirty="0">
              <a:solidFill>
                <a:srgbClr val="0E0C02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c = a./b - a.^2	  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element-wise division</a:t>
            </a: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								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&amp; element-wise exponent</a:t>
            </a: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c = -80.10  -48.13  -24.17  -8.25  -0.50</a:t>
            </a: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5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68905"/>
            <a:ext cx="8534400" cy="4495800"/>
          </a:xfrm>
        </p:spPr>
        <p:txBody>
          <a:bodyPr/>
          <a:lstStyle/>
          <a:p>
            <a:pPr marL="233363" indent="-233363" eaLnBrk="1" hangingPunct="1">
              <a:spcBef>
                <a:spcPts val="600"/>
              </a:spcBef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Functions may have arguments (inputs).</a:t>
            </a:r>
          </a:p>
          <a:p>
            <a:pPr marL="233363" indent="-233363" eaLnBrk="1" hangingPunct="1">
              <a:spcBef>
                <a:spcPts val="600"/>
              </a:spcBef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Functions operate element-by-element.</a:t>
            </a: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Built In Functions</a:t>
            </a:r>
            <a:r>
              <a:rPr lang="en-US" sz="2800" dirty="0"/>
              <a:t>*</a:t>
            </a:r>
            <a:endParaRPr lang="en-US" sz="2800" b="1" dirty="0"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15353" y="2833685"/>
            <a:ext cx="8191500" cy="35310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0E0C02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95300" y="2833685"/>
            <a:ext cx="8191500" cy="353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format bank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x = [0:pi/3:pi] 		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x = [0  1.05  2.09  3.14] 	 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4 matrix</a:t>
            </a:r>
            <a:endParaRPr lang="en-US" altLang="en-US" sz="2400" b="1" dirty="0">
              <a:solidFill>
                <a:srgbClr val="0E0C02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 marL="511175" indent="-511175"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y = cos(x) 				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y = [1.00 0.50 -0.50 -1.00] 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4 matrix</a:t>
            </a:r>
            <a:endParaRPr lang="en-US" altLang="en-US" sz="2400" b="1" dirty="0">
              <a:solidFill>
                <a:srgbClr val="0E0C02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format short				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s = [4 16 25] 						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 1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3 matrix </a:t>
            </a: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t = </a:t>
            </a:r>
            <a:r>
              <a:rPr lang="en-US" altLang="en-US" sz="2400" b="1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sqrt</a:t>
            </a: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(s)					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t = 2  4  5							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 1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3 matrix</a:t>
            </a:r>
            <a:endParaRPr lang="en-US" altLang="en-US" sz="2400" b="1" dirty="0">
              <a:solidFill>
                <a:srgbClr val="0E0C02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48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Analyzing Arrays with Functions</a:t>
            </a:r>
            <a:r>
              <a:rPr lang="en-US" sz="2800" dirty="0"/>
              <a:t>*</a:t>
            </a:r>
            <a:endParaRPr lang="en-US" sz="2800" b="1" dirty="0"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15352" y="1905000"/>
            <a:ext cx="8307805" cy="381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0E0C02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95300" y="2009773"/>
            <a:ext cx="8648700" cy="4238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A = [2 1 7 0]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format bank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max(A)			</a:t>
            </a:r>
            <a:r>
              <a:rPr lang="en-US" altLang="en-US" sz="2400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ans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 = 7.00</a:t>
            </a:r>
            <a:endParaRPr lang="en-US" altLang="en-US" sz="2400" b="1" dirty="0">
              <a:solidFill>
                <a:srgbClr val="0E0C02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min(A)			</a:t>
            </a:r>
            <a:r>
              <a:rPr lang="en-US" altLang="en-US" sz="2400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ans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 = 0.00</a:t>
            </a:r>
            <a:endParaRPr lang="en-US" altLang="en-US" sz="2400" b="1" dirty="0">
              <a:solidFill>
                <a:srgbClr val="0E0C02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mean(A)			</a:t>
            </a:r>
            <a:r>
              <a:rPr lang="en-US" altLang="en-US" sz="2400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ans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 = 2.50</a:t>
            </a:r>
            <a:endParaRPr lang="en-US" altLang="en-US" sz="2400" b="1" dirty="0">
              <a:solidFill>
                <a:srgbClr val="0E0C02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 marL="511175" indent="-511175">
              <a:spcBef>
                <a:spcPts val="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sum(A)			</a:t>
            </a:r>
            <a:r>
              <a:rPr lang="en-US" altLang="en-US" sz="2400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ans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 = 10.00</a:t>
            </a:r>
            <a:endParaRPr lang="en-US" altLang="en-US" sz="2400" b="1" dirty="0">
              <a:solidFill>
                <a:srgbClr val="0E0C02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 marL="511175" indent="-511175">
              <a:spcBef>
                <a:spcPts val="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sort(A)			</a:t>
            </a:r>
            <a:r>
              <a:rPr lang="en-US" altLang="en-US" sz="2400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ans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 = 0 1.00 2.00 7.00 								      (ascending order)</a:t>
            </a:r>
          </a:p>
          <a:p>
            <a:pPr marL="511175" indent="-511175">
              <a:spcBef>
                <a:spcPts val="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length(A)	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ans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 = 4.00 (# elements)</a:t>
            </a:r>
          </a:p>
          <a:p>
            <a:pPr marL="511175" indent="-511175">
              <a:spcBef>
                <a:spcPts val="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size(A)			</a:t>
            </a:r>
            <a:r>
              <a:rPr lang="en-US" altLang="en-US" sz="2400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ans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 = 1.00 4.00 (#rows &amp; #col)</a:t>
            </a:r>
            <a:endParaRPr lang="en-US" altLang="en-US" sz="2400" b="1" dirty="0">
              <a:solidFill>
                <a:srgbClr val="0E0C02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 marL="511175" indent="-511175">
              <a:spcBef>
                <a:spcPts val="0"/>
              </a:spcBef>
              <a:buClrTx/>
              <a:buSz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8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Scalars &amp; Array Math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839200" cy="4495800"/>
          </a:xfrm>
        </p:spPr>
        <p:txBody>
          <a:bodyPr/>
          <a:lstStyle/>
          <a:p>
            <a:pPr marL="233363" indent="-233363" eaLnBrk="1" hangingPunct="1">
              <a:spcBef>
                <a:spcPts val="600"/>
              </a:spcBef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Scalar math – used for scalars or for scalar &amp; single matrix.</a:t>
            </a:r>
          </a:p>
          <a:p>
            <a:pPr marL="233363" indent="-233363" eaLnBrk="1" hangingPunct="1">
              <a:spcBef>
                <a:spcPts val="600"/>
              </a:spcBef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Scalar applied to each element in the array.</a:t>
            </a:r>
          </a:p>
          <a:p>
            <a:pPr marL="233363" indent="-233363" eaLnBrk="1" hangingPunct="1">
              <a:spcBef>
                <a:spcPts val="600"/>
              </a:spcBef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95300" y="2931695"/>
            <a:ext cx="8191500" cy="32385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0E0C02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95300" y="2965493"/>
            <a:ext cx="88011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" pitchFamily="49" charset="0"/>
                <a:cs typeface="Courier New" panose="02070309020205020404" pitchFamily="49" charset="0"/>
              </a:rPr>
              <a:t>% Try these in the Command Window:  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5*10						 </a:t>
            </a:r>
            <a:r>
              <a:rPr lang="en-US" altLang="en-US" sz="2400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ans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 = 50</a:t>
            </a:r>
            <a:endParaRPr lang="en-US" altLang="en-US" sz="2400" b="1" dirty="0">
              <a:solidFill>
                <a:srgbClr val="0E0C02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3+4						 </a:t>
            </a:r>
            <a:r>
              <a:rPr lang="en-US" altLang="en-US" sz="2400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ans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 = 7</a:t>
            </a:r>
            <a:endParaRPr lang="en-US" altLang="en-US" sz="2400" b="1" dirty="0">
              <a:solidFill>
                <a:srgbClr val="0E0C02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temp1=[0:2:10] 	 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temp1=0  2  4  6  8  10</a:t>
            </a:r>
            <a:endParaRPr lang="en-US" altLang="en-US" sz="2400" b="1" dirty="0">
              <a:solidFill>
                <a:srgbClr val="0E0C02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temp2=2*temp1  	 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temp2=0  4  8  12 16 20</a:t>
            </a:r>
            <a:endParaRPr lang="en-US" altLang="en-US" sz="2400" b="1" dirty="0">
              <a:solidFill>
                <a:srgbClr val="0E0C02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temp3=1+temp1 		 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temp3=1  3  5  7  9  11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temp4=temp3–temp2	 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temp4=1 -1 -3 -5 -7 -9</a:t>
            </a:r>
            <a:endParaRPr lang="en-US" altLang="en-US" sz="2400" b="1" dirty="0">
              <a:solidFill>
                <a:srgbClr val="0E0C02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63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Array Multiplication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839200" cy="4495800"/>
          </a:xfrm>
        </p:spPr>
        <p:txBody>
          <a:bodyPr/>
          <a:lstStyle/>
          <a:p>
            <a:pPr marL="233363" indent="-233363" eaLnBrk="1" hangingPunct="1">
              <a:spcBef>
                <a:spcPts val="600"/>
              </a:spcBef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Matrix multiplication – according to linear algebra rules.</a:t>
            </a:r>
          </a:p>
          <a:p>
            <a:pPr marL="233363" indent="-233363" eaLnBrk="1" hangingPunct="1">
              <a:spcBef>
                <a:spcPts val="600"/>
              </a:spcBef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A*B 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if A &amp; B are both arrays, * means multiply A × B.</a:t>
            </a:r>
          </a:p>
          <a:p>
            <a:pPr marL="233363" indent="-233363" eaLnBrk="1" hangingPunct="1">
              <a:spcBef>
                <a:spcPts val="60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A*B is only possible if # columns in A = # rows in B (inner matrix dimensions must agree!).</a:t>
            </a:r>
          </a:p>
          <a:p>
            <a:pPr marL="3776663" lvl="8" indent="-233363">
              <a:spcBef>
                <a:spcPts val="600"/>
              </a:spcBef>
            </a:pPr>
            <a:endParaRPr lang="en-US" alt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33363" indent="-233363" eaLnBrk="1" hangingPunct="1">
              <a:spcBef>
                <a:spcPts val="600"/>
              </a:spcBef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Left Bracket 1"/>
          <p:cNvSpPr/>
          <p:nvPr/>
        </p:nvSpPr>
        <p:spPr>
          <a:xfrm>
            <a:off x="715879" y="3850147"/>
            <a:ext cx="192505" cy="971366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/>
          <p:cNvSpPr/>
          <p:nvPr/>
        </p:nvSpPr>
        <p:spPr>
          <a:xfrm flipH="1">
            <a:off x="1630279" y="3838116"/>
            <a:ext cx="228600" cy="983397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2079" y="3954421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2  5  1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3  0  4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078" y="4824407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</a:p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2 rows</a:t>
            </a:r>
          </a:p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3 columns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02731" y="4098981"/>
            <a:ext cx="93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×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75546" y="3749543"/>
            <a:ext cx="607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2" name="Left Bracket 11"/>
          <p:cNvSpPr/>
          <p:nvPr/>
        </p:nvSpPr>
        <p:spPr>
          <a:xfrm>
            <a:off x="2697078" y="3716275"/>
            <a:ext cx="192505" cy="1292571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/>
          <p:cNvSpPr/>
          <p:nvPr/>
        </p:nvSpPr>
        <p:spPr>
          <a:xfrm flipH="1">
            <a:off x="3190373" y="3716275"/>
            <a:ext cx="228600" cy="130594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57432" y="5004969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</a:p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3 rows</a:t>
            </a:r>
          </a:p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1 column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41770" y="4118874"/>
            <a:ext cx="93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=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42006" y="5097434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2 rows</a:t>
            </a:r>
          </a:p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1 column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6083695"/>
            <a:ext cx="93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×</a:t>
            </a:r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79759" y="6083695"/>
            <a:ext cx="93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×</a:t>
            </a:r>
            <a:r>
              <a:rPr lang="en-US" sz="2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39048" y="5849596"/>
            <a:ext cx="93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×</a:t>
            </a:r>
            <a:r>
              <a:rPr lang="en-US" sz="2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20" name="Left Bracket 19"/>
          <p:cNvSpPr/>
          <p:nvPr/>
        </p:nvSpPr>
        <p:spPr>
          <a:xfrm>
            <a:off x="4154904" y="3858367"/>
            <a:ext cx="192505" cy="971366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ket 20"/>
          <p:cNvSpPr/>
          <p:nvPr/>
        </p:nvSpPr>
        <p:spPr>
          <a:xfrm flipH="1">
            <a:off x="6964278" y="3846336"/>
            <a:ext cx="228600" cy="983397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259179" y="3954421"/>
            <a:ext cx="2933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2×6 + 5×1 + 1×2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3×6 + 0×1 + 4×2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08756" y="3954421"/>
            <a:ext cx="624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19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26 </a:t>
            </a:r>
          </a:p>
        </p:txBody>
      </p:sp>
      <p:sp>
        <p:nvSpPr>
          <p:cNvPr id="24" name="Left Bracket 23"/>
          <p:cNvSpPr/>
          <p:nvPr/>
        </p:nvSpPr>
        <p:spPr>
          <a:xfrm>
            <a:off x="7828546" y="3834766"/>
            <a:ext cx="192505" cy="971366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007389" y="4098980"/>
            <a:ext cx="93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=</a:t>
            </a:r>
          </a:p>
        </p:txBody>
      </p:sp>
      <p:sp>
        <p:nvSpPr>
          <p:cNvPr id="26" name="Left Bracket 25"/>
          <p:cNvSpPr/>
          <p:nvPr/>
        </p:nvSpPr>
        <p:spPr>
          <a:xfrm flipH="1">
            <a:off x="8280732" y="3838116"/>
            <a:ext cx="228600" cy="983397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80787" y="3904068"/>
            <a:ext cx="1225216" cy="4651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5400000">
            <a:off x="2353351" y="3981909"/>
            <a:ext cx="1369242" cy="6958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75778" y="4311985"/>
            <a:ext cx="1225216" cy="4651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5400000">
            <a:off x="2360360" y="4030274"/>
            <a:ext cx="1369242" cy="6958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085224" y="3856221"/>
            <a:ext cx="3173326" cy="6403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061160" y="4247522"/>
            <a:ext cx="3173326" cy="6403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8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Arrays and the Identity Matrix, 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991600" cy="4495800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33363" indent="-233363" eaLnBrk="1" hangingPunct="1">
              <a:spcBef>
                <a:spcPts val="600"/>
              </a:spcBef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33363" indent="-233363" eaLnBrk="1" hangingPunct="1">
              <a:spcBef>
                <a:spcPts val="600"/>
              </a:spcBef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492490" y="3259119"/>
            <a:ext cx="865270" cy="867092"/>
            <a:chOff x="875295" y="4430738"/>
            <a:chExt cx="865270" cy="867092"/>
          </a:xfrm>
        </p:grpSpPr>
        <p:sp>
          <p:nvSpPr>
            <p:cNvPr id="2" name="Left Bracket 1"/>
            <p:cNvSpPr/>
            <p:nvPr/>
          </p:nvSpPr>
          <p:spPr>
            <a:xfrm>
              <a:off x="875295" y="4430738"/>
              <a:ext cx="170451" cy="867092"/>
            </a:xfrm>
            <a:prstGeom prst="leftBracket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Left Bracket 6"/>
            <p:cNvSpPr/>
            <p:nvPr/>
          </p:nvSpPr>
          <p:spPr>
            <a:xfrm flipH="1">
              <a:off x="1538035" y="4430738"/>
              <a:ext cx="202530" cy="867092"/>
            </a:xfrm>
            <a:prstGeom prst="leftBracket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68540" y="4443954"/>
              <a:ext cx="716618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1  0  </a:t>
              </a:r>
            </a:p>
            <a:p>
              <a:r>
                <a:rPr lang="en-US" sz="2400" dirty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0  1   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036295" y="4116548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2 rows</a:t>
            </a:r>
          </a:p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2 columns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06281" y="3430568"/>
            <a:ext cx="93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×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965" y="4108523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1 row</a:t>
            </a:r>
          </a:p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2 columns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34019" y="3445153"/>
            <a:ext cx="93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=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24600" y="4807803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1 row</a:t>
            </a:r>
          </a:p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2 columns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17295" y="4876561"/>
            <a:ext cx="93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2×2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8063" y="4872545"/>
            <a:ext cx="93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1×2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46434" y="5623421"/>
            <a:ext cx="93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1×2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2532" y="1960544"/>
            <a:ext cx="8953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Identity Matrix, I</a:t>
            </a:r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– does not change other matrix when multiplied</a:t>
            </a:r>
            <a:endParaRPr lang="en-US" sz="2400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(all diagonal elements are 1’s &amp; rest of elements are 0’s):</a:t>
            </a:r>
          </a:p>
        </p:txBody>
      </p:sp>
      <p:sp>
        <p:nvSpPr>
          <p:cNvPr id="31" name="Left Bracket 30"/>
          <p:cNvSpPr/>
          <p:nvPr/>
        </p:nvSpPr>
        <p:spPr>
          <a:xfrm>
            <a:off x="4279237" y="3245903"/>
            <a:ext cx="170451" cy="867092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ket 31"/>
          <p:cNvSpPr/>
          <p:nvPr/>
        </p:nvSpPr>
        <p:spPr>
          <a:xfrm flipH="1">
            <a:off x="8212115" y="3272474"/>
            <a:ext cx="202530" cy="867092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390718" y="3468171"/>
            <a:ext cx="3838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3×1 + 4×0    3×0 + 4×1   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10878" y="5342569"/>
            <a:ext cx="93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=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07307" y="3401475"/>
            <a:ext cx="817932" cy="478692"/>
            <a:chOff x="707307" y="3228876"/>
            <a:chExt cx="817932" cy="478692"/>
          </a:xfrm>
        </p:grpSpPr>
        <p:sp>
          <p:nvSpPr>
            <p:cNvPr id="28" name="Left Bracket 27"/>
            <p:cNvSpPr/>
            <p:nvPr/>
          </p:nvSpPr>
          <p:spPr>
            <a:xfrm>
              <a:off x="707307" y="3230653"/>
              <a:ext cx="100787" cy="476915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72994" y="3245903"/>
              <a:ext cx="717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3  4    </a:t>
              </a:r>
            </a:p>
          </p:txBody>
        </p:sp>
        <p:sp>
          <p:nvSpPr>
            <p:cNvPr id="38" name="Left Bracket 37"/>
            <p:cNvSpPr/>
            <p:nvPr/>
          </p:nvSpPr>
          <p:spPr>
            <a:xfrm flipH="1">
              <a:off x="1424452" y="3228876"/>
              <a:ext cx="100787" cy="476915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087023" y="5384964"/>
            <a:ext cx="817932" cy="478692"/>
            <a:chOff x="707307" y="3228876"/>
            <a:chExt cx="817932" cy="478692"/>
          </a:xfrm>
        </p:grpSpPr>
        <p:sp>
          <p:nvSpPr>
            <p:cNvPr id="39" name="Left Bracket 38"/>
            <p:cNvSpPr/>
            <p:nvPr/>
          </p:nvSpPr>
          <p:spPr>
            <a:xfrm>
              <a:off x="707307" y="3230653"/>
              <a:ext cx="100787" cy="476915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72994" y="3245903"/>
              <a:ext cx="717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3  4    </a:t>
              </a:r>
            </a:p>
          </p:txBody>
        </p:sp>
        <p:sp>
          <p:nvSpPr>
            <p:cNvPr id="41" name="Left Bracket 40"/>
            <p:cNvSpPr/>
            <p:nvPr/>
          </p:nvSpPr>
          <p:spPr>
            <a:xfrm flipH="1">
              <a:off x="1424452" y="3228876"/>
              <a:ext cx="100787" cy="476915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903544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powerpoint_newNEU.pot</Template>
  <TotalTime>15225</TotalTime>
  <Words>2012</Words>
  <Application>Microsoft Office PowerPoint</Application>
  <PresentationFormat>Letter Paper (8.5x11 in)</PresentationFormat>
  <Paragraphs>292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ＭＳ Ｐゴシック</vt:lpstr>
      <vt:lpstr>Arial</vt:lpstr>
      <vt:lpstr>Calibri</vt:lpstr>
      <vt:lpstr>Courier</vt:lpstr>
      <vt:lpstr>Courier New</vt:lpstr>
      <vt:lpstr>Helvetica</vt:lpstr>
      <vt:lpstr>Symbol</vt:lpstr>
      <vt:lpstr>Times New Roman</vt:lpstr>
      <vt:lpstr>Verdana</vt:lpstr>
      <vt:lpstr>Wingdings</vt:lpstr>
      <vt:lpstr>Custom Design</vt:lpstr>
      <vt:lpstr>PowerPoint Presentation</vt:lpstr>
      <vt:lpstr>Element By Element Operations</vt:lpstr>
      <vt:lpstr>Element By Element (con’t)</vt:lpstr>
      <vt:lpstr>Element By Element (con’t)</vt:lpstr>
      <vt:lpstr>Built In Functions*</vt:lpstr>
      <vt:lpstr>Analyzing Arrays with Functions*</vt:lpstr>
      <vt:lpstr>Scalars &amp; Array Math</vt:lpstr>
      <vt:lpstr>Array Multiplication</vt:lpstr>
      <vt:lpstr>Arrays and the Identity Matrix, I</vt:lpstr>
      <vt:lpstr>Arrays and Inverse Matrix</vt:lpstr>
      <vt:lpstr>Array Determinant</vt:lpstr>
      <vt:lpstr>Array Division</vt:lpstr>
      <vt:lpstr>Solving Linear Equations – Two Ways </vt:lpstr>
      <vt:lpstr>Solving a System of Linear Equations (left div) *</vt:lpstr>
      <vt:lpstr>Solving a System of Linear Equations (right div) *</vt:lpstr>
      <vt:lpstr>PowerPoint Presentation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Tutorial</dc:title>
  <dc:creator>Jennifer Love</dc:creator>
  <cp:lastModifiedBy>Razieh Jalal Abadi</cp:lastModifiedBy>
  <cp:revision>378</cp:revision>
  <cp:lastPrinted>2011-08-31T16:46:58Z</cp:lastPrinted>
  <dcterms:created xsi:type="dcterms:W3CDTF">2010-09-07T11:17:15Z</dcterms:created>
  <dcterms:modified xsi:type="dcterms:W3CDTF">2024-03-11T10:46:38Z</dcterms:modified>
</cp:coreProperties>
</file>