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7"/>
  </p:notesMasterIdLst>
  <p:handoutMasterIdLst>
    <p:handoutMasterId r:id="rId18"/>
  </p:handoutMasterIdLst>
  <p:sldIdLst>
    <p:sldId id="374" r:id="rId2"/>
    <p:sldId id="394" r:id="rId3"/>
    <p:sldId id="414" r:id="rId4"/>
    <p:sldId id="407" r:id="rId5"/>
    <p:sldId id="418" r:id="rId6"/>
    <p:sldId id="419" r:id="rId7"/>
    <p:sldId id="421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22" r:id="rId16"/>
  </p:sldIdLst>
  <p:sldSz cx="9144000" cy="6858000" type="letter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4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0" autoAdjust="0"/>
    <p:restoredTop sz="92226" autoAdjust="0"/>
  </p:normalViewPr>
  <p:slideViewPr>
    <p:cSldViewPr snapToObjects="1">
      <p:cViewPr varScale="1">
        <p:scale>
          <a:sx n="64" d="100"/>
          <a:sy n="64" d="100"/>
        </p:scale>
        <p:origin x="12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3" d="100"/>
          <a:sy n="43" d="100"/>
        </p:scale>
        <p:origin x="-226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AD2A0-97CB-FA4C-A628-7AC5792C4933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55E93-7282-5D48-AA0E-63C7BEB85C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3221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A70BE-FF09-6B4A-BFF9-74108DDCB856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3D86C-746A-1A44-AD7D-73BA053D4F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0692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62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374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791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690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11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48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57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13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595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16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308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67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54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87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862"/>
            <a:ext cx="8229600" cy="823911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1209"/>
            <a:ext cx="8229600" cy="39349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5" y="200107"/>
            <a:ext cx="2590800" cy="393417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504" t="50000" b="32035"/>
          <a:stretch/>
        </p:blipFill>
        <p:spPr>
          <a:xfrm flipV="1">
            <a:off x="0" y="6367749"/>
            <a:ext cx="9137469" cy="21325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4567" y="6560978"/>
            <a:ext cx="8988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MATLAB									                                                                                                         </a:t>
            </a:r>
            <a:fld id="{11505816-721B-4E4E-BC01-EDB3602A92D0}" type="slidenum">
              <a:rPr lang="en-US" sz="1100" smtClean="0">
                <a:solidFill>
                  <a:srgbClr val="C0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‹#›</a:t>
            </a:fld>
            <a:endParaRPr lang="en-US" sz="1100" dirty="0">
              <a:solidFill>
                <a:srgbClr val="C0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51826" y="67128"/>
            <a:ext cx="706053" cy="47009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553200" y="81832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First Year Engineering</a:t>
            </a:r>
            <a:r>
              <a:rPr lang="en-US" sz="1200" baseline="0" dirty="0">
                <a:solidFill>
                  <a:srgbClr val="C00000"/>
                </a:solidFill>
              </a:rPr>
              <a:t> Learning Center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4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First Year Engineering Program              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1427-4A6E-DD4E-87EF-BDE1882511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03" y="1143000"/>
            <a:ext cx="86868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Working with Data</a:t>
            </a:r>
          </a:p>
          <a:p>
            <a:pPr marL="223838" indent="-22383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Save &amp; Load Commands</a:t>
            </a:r>
          </a:p>
          <a:p>
            <a:pPr marL="223838" indent="-22383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Input Commands (</a:t>
            </a:r>
            <a:r>
              <a:rPr lang="en-US" sz="2400" b="1" i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input, menu, </a:t>
            </a:r>
            <a:r>
              <a:rPr lang="en-US" sz="2400" b="1" i="1" dirty="0" err="1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questdlg</a:t>
            </a:r>
            <a:r>
              <a:rPr lang="en-US" sz="2400" b="1" i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sz="2400" b="1" i="1" dirty="0" err="1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inputdlg</a:t>
            </a: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) Output Commands (</a:t>
            </a:r>
            <a:r>
              <a:rPr lang="en-US" sz="2400" b="1" i="1" dirty="0" err="1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disp</a:t>
            </a:r>
            <a:r>
              <a:rPr lang="en-US" sz="2400" b="1" i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sz="2400" b="1" i="1" dirty="0" err="1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fprintf</a:t>
            </a:r>
            <a:r>
              <a:rPr lang="en-US" sz="2400" b="1" i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sz="2400" b="1" i="1" dirty="0" err="1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fopen</a:t>
            </a:r>
            <a:r>
              <a:rPr lang="en-US" sz="2400" b="1" i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sz="2400" b="1" i="1" dirty="0" err="1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fclose</a:t>
            </a: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)</a:t>
            </a:r>
          </a:p>
          <a:p>
            <a:pPr marL="223838" indent="-22383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Importing &amp; Exporting Data to Excel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by</a:t>
            </a:r>
          </a:p>
          <a:p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First Year Engineering Learning Center</a:t>
            </a:r>
          </a:p>
          <a:p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368 Snell Engineering Building</a:t>
            </a:r>
          </a:p>
          <a:p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College of Engineering</a:t>
            </a:r>
          </a:p>
          <a:p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Northeastern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08537"/>
            <a:ext cx="3124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3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449580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fprintf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command – formatting possible, </a:t>
            </a:r>
            <a:r>
              <a:rPr lang="en-US" altLang="en-US" sz="2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output multiple variables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		  </a:t>
            </a:r>
            <a:r>
              <a:rPr lang="en-US" altLang="en-US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fprintf</a:t>
            </a:r>
            <a:r>
              <a:rPr lang="en-US" altLang="en-US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('</a:t>
            </a:r>
            <a:r>
              <a:rPr lang="en-US" altLang="en-US" sz="2400" b="1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</a:t>
            </a:r>
            <a:r>
              <a:rPr lang="en-US" altLang="en-US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%-w.pf </a:t>
            </a:r>
            <a:r>
              <a:rPr lang="en-US" altLang="en-US" sz="2400" b="1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more </a:t>
            </a:r>
            <a:r>
              <a:rPr lang="en-US" altLang="en-US" sz="2400" b="1" i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text',variable</a:t>
            </a:r>
            <a:r>
              <a:rPr lang="en-US" altLang="en-US" sz="2400" b="1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US" alt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% 	   placeholder for where “variable” will be inserted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- 	   Left justifies (this is called a flag, see textbook for more options)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 	   width of placeholder space reserved (minimum)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 	   precision (# of decimal places)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 	   fixed point (this is the format, see textbook for more options)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Output Commands </a:t>
            </a:r>
            <a:r>
              <a:rPr lang="en-US" sz="2800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(continued)</a:t>
            </a:r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5353" y="5181599"/>
            <a:ext cx="8191500" cy="12954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0593" y="5315073"/>
            <a:ext cx="8269706" cy="20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add to existing script file “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output.m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”</a:t>
            </a:r>
          </a:p>
          <a:p>
            <a:pPr eaLnBrk="1" hangingPunct="1">
              <a:lnSpc>
                <a:spcPts val="18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x = 4;</a:t>
            </a:r>
          </a:p>
          <a:p>
            <a:pPr>
              <a:lnSpc>
                <a:spcPts val="1800"/>
              </a:lnSpc>
              <a:buNone/>
            </a:pPr>
            <a:r>
              <a:rPr lang="en-US" sz="2400" b="1" dirty="0" err="1">
                <a:latin typeface="Courier" pitchFamily="49" charset="0"/>
              </a:rPr>
              <a:t>fprintf</a:t>
            </a:r>
            <a:r>
              <a:rPr lang="en-US" sz="2400" b="1" dirty="0">
                <a:latin typeface="Courier" pitchFamily="49" charset="0"/>
              </a:rPr>
              <a:t>(‘The number is: %-5.2f \</a:t>
            </a:r>
            <a:r>
              <a:rPr lang="en-US" sz="2400" b="1" dirty="0" err="1">
                <a:latin typeface="Courier" pitchFamily="49" charset="0"/>
              </a:rPr>
              <a:t>n’,x</a:t>
            </a:r>
            <a:r>
              <a:rPr lang="en-US" sz="2400" b="1" dirty="0">
                <a:latin typeface="Courier" pitchFamily="49" charset="0"/>
              </a:rPr>
              <a:t>) </a:t>
            </a:r>
          </a:p>
          <a:p>
            <a:pPr>
              <a:lnSpc>
                <a:spcPts val="1800"/>
              </a:lnSpc>
              <a:buNone/>
            </a:pPr>
            <a:r>
              <a:rPr lang="en-US" sz="2400" dirty="0">
                <a:latin typeface="Courier" pitchFamily="49" charset="0"/>
              </a:rPr>
              <a:t>&gt;&gt; run script file in Command Window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2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449580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fprintf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command – formatting possible, output multiple variables, </a:t>
            </a:r>
            <a:r>
              <a:rPr lang="en-US" altLang="en-US" sz="2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save output to file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fopen</a:t>
            </a:r>
            <a:r>
              <a:rPr lang="en-US" alt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en-US" alt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fclose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Output Commands </a:t>
            </a:r>
            <a:r>
              <a:rPr lang="en-US" sz="2800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(continued)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5113" y="3124200"/>
            <a:ext cx="8552687" cy="30996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3067174"/>
            <a:ext cx="8686800" cy="20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create new script file “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save_to_file.m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buNone/>
            </a:pPr>
            <a:r>
              <a:rPr lang="en-US" sz="2400" b="1" dirty="0">
                <a:latin typeface="Courier" pitchFamily="49" charset="0"/>
              </a:rPr>
              <a:t>fid=</a:t>
            </a:r>
            <a:r>
              <a:rPr lang="en-US" sz="2400" b="1" dirty="0" err="1">
                <a:latin typeface="Courier" pitchFamily="49" charset="0"/>
              </a:rPr>
              <a:t>fopen</a:t>
            </a:r>
            <a:r>
              <a:rPr lang="en-US" sz="2400" b="1" dirty="0">
                <a:latin typeface="Courier" pitchFamily="49" charset="0"/>
              </a:rPr>
              <a:t>(‘</a:t>
            </a:r>
            <a:r>
              <a:rPr lang="en-US" sz="2400" b="1" dirty="0" err="1">
                <a:latin typeface="Courier" pitchFamily="49" charset="0"/>
              </a:rPr>
              <a:t>data.txt’,’w</a:t>
            </a:r>
            <a:r>
              <a:rPr lang="en-US" sz="2400" b="1" dirty="0">
                <a:latin typeface="Courier" pitchFamily="49" charset="0"/>
              </a:rPr>
              <a:t>’);</a:t>
            </a:r>
            <a:r>
              <a:rPr lang="en-US" sz="2400" dirty="0">
                <a:latin typeface="Courier" pitchFamily="49" charset="0"/>
              </a:rPr>
              <a:t>%</a:t>
            </a:r>
            <a:r>
              <a:rPr lang="en-US" sz="2400" dirty="0" err="1">
                <a:latin typeface="Courier" pitchFamily="49" charset="0"/>
              </a:rPr>
              <a:t>w,write</a:t>
            </a:r>
            <a:r>
              <a:rPr lang="en-US" sz="2400" dirty="0">
                <a:latin typeface="Courier" pitchFamily="49" charset="0"/>
              </a:rPr>
              <a:t> permission</a:t>
            </a:r>
            <a:endParaRPr lang="en-US" sz="2400" b="1" dirty="0">
              <a:latin typeface="Courier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" pitchFamily="49" charset="0"/>
              </a:rPr>
              <a:t>Number = 123;</a:t>
            </a:r>
          </a:p>
          <a:p>
            <a:pPr>
              <a:buNone/>
            </a:pPr>
            <a:r>
              <a:rPr lang="en-US" sz="2400" b="1" dirty="0" err="1">
                <a:latin typeface="Courier" pitchFamily="49" charset="0"/>
              </a:rPr>
              <a:t>fprintf</a:t>
            </a:r>
            <a:r>
              <a:rPr lang="en-US" sz="2400" b="1" dirty="0">
                <a:latin typeface="Courier" pitchFamily="49" charset="0"/>
              </a:rPr>
              <a:t>(</a:t>
            </a:r>
            <a:r>
              <a:rPr lang="en-US" sz="2400" b="1" dirty="0" err="1">
                <a:latin typeface="Courier" pitchFamily="49" charset="0"/>
              </a:rPr>
              <a:t>fid,'My</a:t>
            </a:r>
            <a:r>
              <a:rPr lang="en-US" sz="2400" b="1" dirty="0">
                <a:latin typeface="Courier" pitchFamily="49" charset="0"/>
              </a:rPr>
              <a:t> name is Professor Love.\n') </a:t>
            </a:r>
          </a:p>
          <a:p>
            <a:pPr>
              <a:buNone/>
            </a:pPr>
            <a:r>
              <a:rPr lang="en-US" sz="2400" b="1" dirty="0" err="1">
                <a:latin typeface="Courier" pitchFamily="49" charset="0"/>
              </a:rPr>
              <a:t>fprintf</a:t>
            </a:r>
            <a:r>
              <a:rPr lang="en-US" sz="2400" b="1" dirty="0">
                <a:latin typeface="Courier" pitchFamily="49" charset="0"/>
              </a:rPr>
              <a:t>(fid,‘%5.2f \</a:t>
            </a:r>
            <a:r>
              <a:rPr lang="en-US" sz="2400" b="1" dirty="0" err="1">
                <a:latin typeface="Courier" pitchFamily="49" charset="0"/>
              </a:rPr>
              <a:t>n’,Number</a:t>
            </a:r>
            <a:r>
              <a:rPr lang="en-US" sz="2400" b="1" dirty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err="1">
                <a:latin typeface="Courier" pitchFamily="49" charset="0"/>
              </a:rPr>
              <a:t>fprintf</a:t>
            </a:r>
            <a:r>
              <a:rPr lang="en-US" sz="2400" b="1" dirty="0">
                <a:latin typeface="Courier" pitchFamily="49" charset="0"/>
              </a:rPr>
              <a:t>(</a:t>
            </a:r>
            <a:r>
              <a:rPr lang="en-US" sz="2400" b="1" dirty="0" err="1">
                <a:latin typeface="Courier" pitchFamily="49" charset="0"/>
              </a:rPr>
              <a:t>fid,‘Hello</a:t>
            </a:r>
            <a:r>
              <a:rPr lang="en-US" sz="2400" b="1" dirty="0">
                <a:latin typeface="Courier" pitchFamily="49" charset="0"/>
              </a:rPr>
              <a:t>!\n')</a:t>
            </a:r>
          </a:p>
          <a:p>
            <a:pPr>
              <a:buNone/>
            </a:pPr>
            <a:r>
              <a:rPr lang="en-US" sz="2400" b="1" dirty="0" err="1">
                <a:latin typeface="Courier" pitchFamily="49" charset="0"/>
              </a:rPr>
              <a:t>fclose</a:t>
            </a:r>
            <a:r>
              <a:rPr lang="en-US" sz="2400" b="1" dirty="0">
                <a:latin typeface="Courier" pitchFamily="49" charset="0"/>
              </a:rPr>
              <a:t>(fid)  &gt;&gt; </a:t>
            </a:r>
            <a:r>
              <a:rPr lang="en-US" sz="2400" dirty="0">
                <a:latin typeface="Courier" pitchFamily="49" charset="0"/>
              </a:rPr>
              <a:t>%open “</a:t>
            </a:r>
            <a:r>
              <a:rPr lang="en-US" sz="2400" dirty="0" err="1">
                <a:latin typeface="Courier" pitchFamily="49" charset="0"/>
              </a:rPr>
              <a:t>save_to_file</a:t>
            </a:r>
            <a:r>
              <a:rPr lang="en-US" sz="2400" dirty="0">
                <a:latin typeface="Courier" pitchFamily="49" charset="0"/>
              </a:rPr>
              <a:t>” text file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5600" y="709467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Permission codes</a:t>
            </a:r>
          </a:p>
          <a:p>
            <a:r>
              <a:rPr lang="en-US" dirty="0">
                <a:solidFill>
                  <a:srgbClr val="FF0000"/>
                </a:solidFill>
              </a:rPr>
              <a:t>‘r’ is for reading</a:t>
            </a:r>
          </a:p>
          <a:p>
            <a:r>
              <a:rPr lang="en-US" dirty="0">
                <a:solidFill>
                  <a:srgbClr val="FF0000"/>
                </a:solidFill>
              </a:rPr>
              <a:t>‘w’ is for writing</a:t>
            </a:r>
          </a:p>
          <a:p>
            <a:r>
              <a:rPr lang="en-US" dirty="0">
                <a:solidFill>
                  <a:srgbClr val="FF0000"/>
                </a:solidFill>
              </a:rPr>
              <a:t>‘a’ is for appending file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91456" y="914400"/>
            <a:ext cx="1914144" cy="2667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9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Body Mass Index – Example</a:t>
            </a:r>
            <a:endParaRPr lang="en-US" sz="2800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2400" y="2001046"/>
            <a:ext cx="8991600" cy="42473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2092287"/>
            <a:ext cx="9144000" cy="33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Recall “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calculateBMI.m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”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calculateBMI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%run script file &amp; enter #’s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save BMI    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%creates a 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BMI.mat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file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clear		  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%clear workspace variables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load BMI  	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%load 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BMI.mat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file again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f=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fopen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(‘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BMI_data.txt’,’w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’);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%open file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fprintf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(f,’%.2f\t%.2f\t%.2f’,weight,height,BMI)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%write data to file &amp; open BMI_data.txt file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load BMI_data.txt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%load file as 1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3 array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&gt;&gt; 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fclose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(f)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%close file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Image result for BM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462" y="766332"/>
            <a:ext cx="2130425" cy="165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09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449580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b="1" u="sng" dirty="0" err="1">
                <a:latin typeface="Helvetica" panose="020B0604020202020204" pitchFamily="34" charset="0"/>
                <a:cs typeface="Helvetica" panose="020B0604020202020204" pitchFamily="34" charset="0"/>
              </a:rPr>
              <a:t>xlsread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import an Excel spreadsheet into MATLAB.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altLang="en-US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variable_name</a:t>
            </a:r>
            <a:r>
              <a:rPr lang="en-US" altLang="en-US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n-US" altLang="en-US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xlsread</a:t>
            </a:r>
            <a:r>
              <a:rPr lang="en-US" altLang="en-US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('filename’,’</a:t>
            </a:r>
            <a:r>
              <a:rPr lang="en-US" altLang="en-US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sheetname</a:t>
            </a:r>
            <a:r>
              <a:rPr lang="en-US" altLang="en-US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’,’range’)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Importing &amp; Exporting Excel Data</a:t>
            </a:r>
            <a:endParaRPr lang="en-US" sz="2800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15113" y="3124200"/>
            <a:ext cx="8324087" cy="2895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3238447"/>
            <a:ext cx="8305800" cy="278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create new Excel file “rain_data.xlsx” with time and rain collection by hour (save in current MATLAB working directory) see example</a:t>
            </a:r>
          </a:p>
          <a:p>
            <a:pPr>
              <a:buNone/>
            </a:pPr>
            <a:r>
              <a:rPr lang="en-US" sz="2400" b="1" dirty="0">
                <a:latin typeface="Courier" pitchFamily="49" charset="0"/>
              </a:rPr>
              <a:t>&gt;&gt; </a:t>
            </a:r>
            <a:r>
              <a:rPr lang="en-US" sz="2400" b="1" dirty="0" err="1">
                <a:latin typeface="Courier" pitchFamily="49" charset="0"/>
              </a:rPr>
              <a:t>raindata</a:t>
            </a:r>
            <a:r>
              <a:rPr lang="en-US" sz="2400" b="1" dirty="0">
                <a:latin typeface="Courier" pitchFamily="49" charset="0"/>
              </a:rPr>
              <a:t>=</a:t>
            </a:r>
            <a:r>
              <a:rPr lang="en-US" sz="2400" b="1" dirty="0" err="1">
                <a:latin typeface="Courier" pitchFamily="49" charset="0"/>
              </a:rPr>
              <a:t>xlsread</a:t>
            </a:r>
            <a:r>
              <a:rPr lang="en-US" sz="2400" b="1" dirty="0">
                <a:latin typeface="Courier" pitchFamily="49" charset="0"/>
              </a:rPr>
              <a:t>(‘rain_data.xlsx’)</a:t>
            </a:r>
          </a:p>
          <a:p>
            <a:pPr marL="512763" indent="-512763">
              <a:buNone/>
            </a:pPr>
            <a:r>
              <a:rPr lang="en-US" sz="2400" b="1" dirty="0">
                <a:latin typeface="Courier" pitchFamily="49" charset="0"/>
              </a:rPr>
              <a:t>&gt;&gt; </a:t>
            </a:r>
            <a:r>
              <a:rPr lang="en-US" sz="2400" dirty="0">
                <a:latin typeface="Courier" pitchFamily="49" charset="0"/>
              </a:rPr>
              <a:t>%</a:t>
            </a:r>
            <a:r>
              <a:rPr lang="en-US" sz="2400" dirty="0" err="1">
                <a:latin typeface="Courier" pitchFamily="49" charset="0"/>
              </a:rPr>
              <a:t>raindata</a:t>
            </a:r>
            <a:r>
              <a:rPr lang="en-US" sz="2400" dirty="0">
                <a:latin typeface="Courier" pitchFamily="49" charset="0"/>
              </a:rPr>
              <a:t> should now be in your workspace as an array</a:t>
            </a:r>
            <a:endParaRPr lang="en-US" sz="2400" b="1" dirty="0"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0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449580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b="1" u="sng" dirty="0" err="1">
                <a:latin typeface="Helvetica" panose="020B0604020202020204" pitchFamily="34" charset="0"/>
                <a:cs typeface="Helvetica" panose="020B0604020202020204" pitchFamily="34" charset="0"/>
              </a:rPr>
              <a:t>xlswrite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export data to an Excel spreadsheet.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			</a:t>
            </a:r>
            <a:r>
              <a:rPr lang="en-US" altLang="en-US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xlswrite</a:t>
            </a:r>
            <a:r>
              <a:rPr lang="en-US" altLang="en-US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('filename’,</a:t>
            </a:r>
            <a:r>
              <a:rPr lang="en-US" altLang="en-US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variable_name</a:t>
            </a:r>
            <a:r>
              <a:rPr lang="en-US" altLang="en-US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Importing &amp; Exporting Excel Data</a:t>
            </a:r>
            <a:endParaRPr lang="en-US" sz="2800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04801" y="3124199"/>
            <a:ext cx="8686800" cy="335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6726" y="3124198"/>
            <a:ext cx="8686800" cy="312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continue in the current workspace</a:t>
            </a:r>
          </a:p>
          <a:p>
            <a:pPr>
              <a:buNone/>
            </a:pPr>
            <a:r>
              <a:rPr lang="en-US" sz="2400" b="1" dirty="0">
                <a:latin typeface="Courier" pitchFamily="49" charset="0"/>
              </a:rPr>
              <a:t>&gt;&gt; hours=max(</a:t>
            </a:r>
            <a:r>
              <a:rPr lang="en-US" sz="2400" b="1" dirty="0" err="1">
                <a:latin typeface="Courier" pitchFamily="49" charset="0"/>
              </a:rPr>
              <a:t>raindata</a:t>
            </a:r>
            <a:r>
              <a:rPr lang="en-US" sz="2400" b="1" dirty="0">
                <a:latin typeface="Courier" pitchFamily="49" charset="0"/>
              </a:rPr>
              <a:t>(:,1))</a:t>
            </a:r>
            <a:r>
              <a:rPr lang="en-US" sz="2400" dirty="0">
                <a:latin typeface="Courier" pitchFamily="49" charset="0"/>
              </a:rPr>
              <a:t>%max # of hours</a:t>
            </a:r>
            <a:endParaRPr lang="en-US" sz="2400" b="1" dirty="0">
              <a:latin typeface="Courier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" pitchFamily="49" charset="0"/>
              </a:rPr>
              <a:t>&gt;&gt; rain=sum(</a:t>
            </a:r>
            <a:r>
              <a:rPr lang="en-US" sz="2400" b="1" dirty="0" err="1">
                <a:latin typeface="Courier" pitchFamily="49" charset="0"/>
              </a:rPr>
              <a:t>raindata</a:t>
            </a:r>
            <a:r>
              <a:rPr lang="en-US" sz="2400" b="1" dirty="0">
                <a:latin typeface="Courier" pitchFamily="49" charset="0"/>
              </a:rPr>
              <a:t>(:,2))</a:t>
            </a:r>
            <a:r>
              <a:rPr lang="en-US" sz="2400" dirty="0">
                <a:latin typeface="Courier" pitchFamily="49" charset="0"/>
              </a:rPr>
              <a:t>%sum rain only</a:t>
            </a:r>
          </a:p>
          <a:p>
            <a:pPr>
              <a:buNone/>
            </a:pPr>
            <a:r>
              <a:rPr lang="en-US" sz="2400" b="1" dirty="0">
                <a:latin typeface="Courier" pitchFamily="49" charset="0"/>
              </a:rPr>
              <a:t>&gt;&gt; </a:t>
            </a:r>
            <a:r>
              <a:rPr lang="en-US" sz="2400" b="1" dirty="0" err="1">
                <a:latin typeface="Courier" pitchFamily="49" charset="0"/>
              </a:rPr>
              <a:t>new_array</a:t>
            </a:r>
            <a:r>
              <a:rPr lang="en-US" sz="2400" b="1" dirty="0">
                <a:latin typeface="Courier" pitchFamily="49" charset="0"/>
              </a:rPr>
              <a:t> = [</a:t>
            </a:r>
            <a:r>
              <a:rPr lang="en-US" sz="2400" b="1" dirty="0" err="1">
                <a:latin typeface="Courier" pitchFamily="49" charset="0"/>
              </a:rPr>
              <a:t>raindata;hours,rain</a:t>
            </a:r>
            <a:r>
              <a:rPr lang="en-US" sz="2400" b="1" dirty="0">
                <a:latin typeface="Courier" pitchFamily="49" charset="0"/>
              </a:rPr>
              <a:t>] </a:t>
            </a:r>
            <a:r>
              <a:rPr lang="en-US" sz="2400" dirty="0">
                <a:latin typeface="Courier" pitchFamily="49" charset="0"/>
              </a:rPr>
              <a:t>%create 13x2 array</a:t>
            </a:r>
            <a:endParaRPr lang="en-US" sz="2400" b="1" dirty="0">
              <a:latin typeface="Courier" pitchFamily="49" charset="0"/>
            </a:endParaRPr>
          </a:p>
          <a:p>
            <a:pPr marL="512763" indent="-512763">
              <a:buNone/>
            </a:pPr>
            <a:r>
              <a:rPr lang="en-US" sz="2400" b="1" dirty="0">
                <a:latin typeface="Courier" pitchFamily="49" charset="0"/>
              </a:rPr>
              <a:t>&gt;&gt; </a:t>
            </a:r>
            <a:r>
              <a:rPr lang="en-US" sz="2400" b="1" dirty="0" err="1">
                <a:latin typeface="Courier" pitchFamily="49" charset="0"/>
              </a:rPr>
              <a:t>xlswrite</a:t>
            </a:r>
            <a:r>
              <a:rPr lang="en-US" sz="2400" b="1" dirty="0">
                <a:latin typeface="Courier" pitchFamily="49" charset="0"/>
              </a:rPr>
              <a:t>(‘new_rain_data.</a:t>
            </a:r>
            <a:r>
              <a:rPr lang="en-US" sz="2400" b="1" dirty="0" err="1">
                <a:latin typeface="Courier" pitchFamily="49" charset="0"/>
              </a:rPr>
              <a:t>xlsx</a:t>
            </a:r>
            <a:r>
              <a:rPr lang="en-US" sz="2400" b="1" dirty="0">
                <a:latin typeface="Courier" pitchFamily="49" charset="0"/>
              </a:rPr>
              <a:t>’,</a:t>
            </a:r>
            <a:r>
              <a:rPr lang="en-US" sz="2400" b="1" dirty="0" err="1">
                <a:latin typeface="Courier" pitchFamily="49" charset="0"/>
              </a:rPr>
              <a:t>new_array</a:t>
            </a:r>
            <a:r>
              <a:rPr lang="en-US" sz="2400" b="1" dirty="0">
                <a:latin typeface="Courier" pitchFamily="49" charset="0"/>
              </a:rPr>
              <a:t>)</a:t>
            </a:r>
          </a:p>
          <a:p>
            <a:pPr marL="512763" indent="-512763">
              <a:buNone/>
            </a:pPr>
            <a:r>
              <a:rPr lang="en-US" sz="2400" dirty="0">
                <a:latin typeface="Courier" pitchFamily="49" charset="0"/>
              </a:rPr>
              <a:t>%new Excel file should now be in your current folder with the new array</a:t>
            </a:r>
            <a:endParaRPr lang="en-US" sz="2400" b="1" dirty="0"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6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03" y="1143000"/>
            <a:ext cx="868680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Working with Data</a:t>
            </a:r>
          </a:p>
          <a:p>
            <a:pPr marL="223838" indent="-22383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Save &amp; Load Commands</a:t>
            </a:r>
          </a:p>
          <a:p>
            <a:pPr marL="223838" indent="-22383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Input Commands (</a:t>
            </a:r>
            <a:r>
              <a:rPr lang="en-US" sz="2400" b="1" i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input, menu, </a:t>
            </a:r>
            <a:r>
              <a:rPr lang="en-US" sz="2400" b="1" i="1" dirty="0" err="1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questdlg</a:t>
            </a:r>
            <a:r>
              <a:rPr lang="en-US" sz="2400" b="1" i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sz="2400" b="1" i="1" dirty="0" err="1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inputdlg</a:t>
            </a: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) Output Commands (</a:t>
            </a:r>
            <a:r>
              <a:rPr lang="en-US" sz="2400" b="1" i="1" dirty="0" err="1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disp</a:t>
            </a:r>
            <a:r>
              <a:rPr lang="en-US" sz="2400" b="1" i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sz="2400" b="1" i="1" dirty="0" err="1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fprintf</a:t>
            </a:r>
            <a:r>
              <a:rPr lang="en-US" sz="2400" b="1" i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sz="2400" b="1" i="1" dirty="0" err="1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fopen</a:t>
            </a:r>
            <a:r>
              <a:rPr lang="en-US" sz="2400" b="1" i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sz="2400" b="1" i="1" dirty="0" err="1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fclose</a:t>
            </a: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)</a:t>
            </a:r>
          </a:p>
          <a:p>
            <a:pPr marL="223838" indent="-22383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Importing &amp; Exporting Data to Excel</a:t>
            </a:r>
          </a:p>
          <a:p>
            <a:endParaRPr lang="en-US" sz="2400" b="1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endParaRPr lang="en-US" sz="2400" b="1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by</a:t>
            </a:r>
          </a:p>
          <a:p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First Year Engineering Learning Center</a:t>
            </a:r>
          </a:p>
          <a:p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368 Snell Engineering Building</a:t>
            </a:r>
          </a:p>
          <a:p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College of Engineering</a:t>
            </a:r>
          </a:p>
          <a:p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Northeastern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08537"/>
            <a:ext cx="3124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4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MATLAB Workspace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686800" cy="4495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Variables and array values are defined &amp; stored in Workspace.</a:t>
            </a:r>
          </a:p>
          <a:p>
            <a:pPr marL="233363" indent="-233363" eaLnBrk="1" hangingPunct="1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8488" b="33824"/>
          <a:stretch/>
        </p:blipFill>
        <p:spPr>
          <a:xfrm>
            <a:off x="1142999" y="2514600"/>
            <a:ext cx="6858001" cy="362271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14400" y="5029200"/>
            <a:ext cx="1447800" cy="685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3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4495800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save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– used for saving variables and arrays and their values in the current workspace as a .mat file for future use.</a:t>
            </a:r>
          </a:p>
          <a:p>
            <a:pPr marL="233363" indent="-233363">
              <a:spcBef>
                <a:spcPts val="600"/>
              </a:spcBef>
            </a:pPr>
            <a:r>
              <a:rPr lang="en-US" altLang="en-US" sz="2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load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– used to open a saved .mat file from a previous session.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Save &amp; Load Commands 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(.MAT file)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15353" y="3767008"/>
            <a:ext cx="8191500" cy="2617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5955" y="3859638"/>
            <a:ext cx="8269706" cy="318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Create 2 arrays in your Command Window: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A=[1 2 3]</a:t>
            </a:r>
            <a:endParaRPr lang="en-US" altLang="en-US" sz="2400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B=[3 4;5 7] 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save A_B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%creates a file called 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A_B.mat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clear	 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%clear workspace variables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load A_B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%load 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A_B.mat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file again</a:t>
            </a: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4495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Variables can also be </a:t>
            </a:r>
            <a:r>
              <a:rPr lang="en-US" altLang="en-US" sz="2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defined by user input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(input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33363" indent="-233363" eaLnBrk="1" hangingPunct="1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Input Commands</a:t>
            </a:r>
            <a:endParaRPr lang="en-US" sz="2800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15353" y="2548939"/>
            <a:ext cx="8191500" cy="3276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21" y="2587038"/>
            <a:ext cx="8269706" cy="320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write this script file “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calculateBMI.m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weight=input(‘enter your weight in kg:’)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height=input(‘enter your height in meters:’)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BMI=weight/height^2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calculateBMI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%run the script file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enter your weight in kg: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50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enter your height in meters: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1.5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BMI = 22.222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4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4495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Variables can also be </a:t>
            </a:r>
            <a:r>
              <a:rPr lang="en-US" altLang="en-US" sz="2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defined by user menu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(menu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33363" indent="-233363" eaLnBrk="1" hangingPunct="1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Input Commands</a:t>
            </a:r>
            <a:endParaRPr lang="en-US" sz="2800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15353" y="2548939"/>
            <a:ext cx="8191500" cy="33184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21" y="2587038"/>
            <a:ext cx="8269706" cy="350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try this line in the Command Window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C = menu(‘My favorite 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color:’,’Green’,’Blue’,’Yellow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’);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endParaRPr lang="en-US" altLang="en-US" sz="2400" b="1" dirty="0">
              <a:solidFill>
                <a:srgbClr val="0E0C02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user selects answer with cursor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value Green 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C = 1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value Blue 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C = 2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value Yellow 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C = 3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1515" t="41177" r="57861" b="30882"/>
          <a:stretch/>
        </p:blipFill>
        <p:spPr>
          <a:xfrm>
            <a:off x="4866730" y="4564810"/>
            <a:ext cx="4183023" cy="1569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24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4495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Variables can also be </a:t>
            </a:r>
            <a:r>
              <a:rPr lang="en-US" altLang="en-US" sz="2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defined by user </a:t>
            </a:r>
            <a:r>
              <a:rPr lang="en-US" alt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questdlg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33363" indent="-233363" eaLnBrk="1" hangingPunct="1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Input Commands</a:t>
            </a:r>
            <a:endParaRPr lang="en-US" sz="2800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15353" y="2548939"/>
            <a:ext cx="8191500" cy="33184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21" y="2587038"/>
            <a:ext cx="8269706" cy="350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try this line in the Command Window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D = 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questdlg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(‘My favorite color is 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green’,’Color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’);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default answers: Yes, No, Cancel 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user selects answer with cursor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Yes 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D = ‘Yes’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No 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D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 = ‘No’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Cancel 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D = ‘Cancel’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1300" t="66912" r="59675" b="11764"/>
          <a:stretch/>
        </p:blipFill>
        <p:spPr>
          <a:xfrm>
            <a:off x="4983985" y="4764475"/>
            <a:ext cx="4061286" cy="1226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288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2398295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Variables can also be </a:t>
            </a:r>
            <a:r>
              <a:rPr lang="en-US" altLang="en-US" sz="2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defined by user </a:t>
            </a:r>
            <a:r>
              <a:rPr lang="en-US" alt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inputdlg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33363" indent="-233363" eaLnBrk="1" hangingPunct="1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Input Commands</a:t>
            </a:r>
            <a:endParaRPr lang="en-US" sz="2800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15353" y="2548939"/>
            <a:ext cx="8191500" cy="17182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21" y="2587038"/>
            <a:ext cx="8269706" cy="198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try this line in the Command Window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E = 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inputdlg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(‘Enter your name’);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user types in string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E = cell array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1299" t="69852" r="69955" b="11765"/>
          <a:stretch/>
        </p:blipFill>
        <p:spPr>
          <a:xfrm>
            <a:off x="4053640" y="3994734"/>
            <a:ext cx="47244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1300" t="77941" r="76606" b="11029"/>
          <a:stretch/>
        </p:blipFill>
        <p:spPr>
          <a:xfrm>
            <a:off x="768518" y="4674518"/>
            <a:ext cx="3048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449580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display (</a:t>
            </a:r>
            <a:r>
              <a:rPr lang="en-US" alt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disp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) command – simple, only for display.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Output Commands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5353" y="2590801"/>
            <a:ext cx="8191500" cy="25907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5353" y="2683672"/>
            <a:ext cx="8269706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year = [2012:2017];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population = [	127 130 136 145 158 178];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table(:,1) = year’;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%transpose year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table(:,2) = population’;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%transpose pop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disp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(‘   YEAR   POPULATION’)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disp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(table)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5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449580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</a:pPr>
            <a:r>
              <a:rPr lang="en-US" alt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fprintf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command – </a:t>
            </a:r>
            <a:r>
              <a:rPr lang="en-US" altLang="en-US" sz="2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formatting possible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output multiple variables.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Output Commands </a:t>
            </a:r>
            <a:r>
              <a:rPr lang="en-US" sz="2800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(continued)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5353" y="3124200"/>
            <a:ext cx="8191500" cy="2717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641" y="3238447"/>
            <a:ext cx="8269706" cy="20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create new script file “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output.m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buNone/>
            </a:pPr>
            <a:r>
              <a:rPr lang="en-US" sz="2400" b="1" dirty="0" err="1">
                <a:latin typeface="Courier" pitchFamily="49" charset="0"/>
              </a:rPr>
              <a:t>fprintf</a:t>
            </a:r>
            <a:r>
              <a:rPr lang="en-US" sz="2400" b="1" dirty="0">
                <a:latin typeface="Courier" pitchFamily="49" charset="0"/>
              </a:rPr>
              <a:t>('My name is Love.\n') </a:t>
            </a:r>
            <a:r>
              <a:rPr lang="en-US" sz="2400" dirty="0">
                <a:latin typeface="Courier" pitchFamily="49" charset="0"/>
              </a:rPr>
              <a:t>%new line \n</a:t>
            </a:r>
            <a:endParaRPr lang="en-US" sz="2400" b="1" dirty="0">
              <a:latin typeface="Courier" pitchFamily="49" charset="0"/>
            </a:endParaRPr>
          </a:p>
          <a:p>
            <a:pPr>
              <a:buNone/>
            </a:pPr>
            <a:r>
              <a:rPr lang="en-US" sz="2400" b="1" dirty="0" err="1">
                <a:latin typeface="Courier" pitchFamily="49" charset="0"/>
              </a:rPr>
              <a:t>fprintf</a:t>
            </a:r>
            <a:r>
              <a:rPr lang="en-US" sz="2400" b="1" dirty="0">
                <a:latin typeface="Courier" pitchFamily="49" charset="0"/>
              </a:rPr>
              <a:t>('Hello!\n')					</a:t>
            </a:r>
            <a:r>
              <a:rPr lang="en-US" sz="2400" dirty="0">
                <a:latin typeface="Courier" pitchFamily="49" charset="0"/>
              </a:rPr>
              <a:t>%new line \n</a:t>
            </a:r>
            <a:endParaRPr lang="en-US" sz="2400" b="1" dirty="0">
              <a:latin typeface="Courier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" pitchFamily="49" charset="0"/>
              </a:rPr>
              <a:t>&gt;&gt; </a:t>
            </a:r>
            <a:r>
              <a:rPr lang="en-US" sz="2400" b="1">
                <a:latin typeface="Courier" pitchFamily="49" charset="0"/>
              </a:rPr>
              <a:t>output </a:t>
            </a:r>
            <a:r>
              <a:rPr lang="en-US" sz="2400">
                <a:latin typeface="Courier" pitchFamily="49" charset="0"/>
              </a:rPr>
              <a:t>%in Command </a:t>
            </a:r>
            <a:r>
              <a:rPr lang="en-US" sz="2400" dirty="0">
                <a:latin typeface="Courier" pitchFamily="49" charset="0"/>
              </a:rPr>
              <a:t>Window run script file</a:t>
            </a:r>
          </a:p>
          <a:p>
            <a:pPr>
              <a:buNone/>
            </a:pPr>
            <a:r>
              <a:rPr lang="en-US" sz="2400" dirty="0">
                <a:latin typeface="Courier" pitchFamily="49" charset="0"/>
              </a:rPr>
              <a:t>My name is Love.</a:t>
            </a:r>
          </a:p>
          <a:p>
            <a:pPr>
              <a:buNone/>
            </a:pPr>
            <a:r>
              <a:rPr lang="en-US" sz="2400" dirty="0">
                <a:latin typeface="Courier" pitchFamily="49" charset="0"/>
              </a:rPr>
              <a:t>Hello!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008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powerpoint_newNEU.pot</Template>
  <TotalTime>13127</TotalTime>
  <Words>1186</Words>
  <Application>Microsoft Office PowerPoint</Application>
  <PresentationFormat>Letter Paper (8.5x11 in)</PresentationFormat>
  <Paragraphs>203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Arial</vt:lpstr>
      <vt:lpstr>Calibri</vt:lpstr>
      <vt:lpstr>Courier</vt:lpstr>
      <vt:lpstr>Courier New</vt:lpstr>
      <vt:lpstr>Helvetica</vt:lpstr>
      <vt:lpstr>Symbol</vt:lpstr>
      <vt:lpstr>Times New Roman</vt:lpstr>
      <vt:lpstr>Verdana</vt:lpstr>
      <vt:lpstr>Wingdings</vt:lpstr>
      <vt:lpstr>Custom Design</vt:lpstr>
      <vt:lpstr>PowerPoint Presentation</vt:lpstr>
      <vt:lpstr>MATLAB Workspace</vt:lpstr>
      <vt:lpstr>Save &amp; Load Commands (.MAT file)</vt:lpstr>
      <vt:lpstr>Input Commands</vt:lpstr>
      <vt:lpstr>Input Commands</vt:lpstr>
      <vt:lpstr>Input Commands</vt:lpstr>
      <vt:lpstr>Input Commands</vt:lpstr>
      <vt:lpstr>Output Commands</vt:lpstr>
      <vt:lpstr>Output Commands (continued)</vt:lpstr>
      <vt:lpstr>Output Commands (continued) </vt:lpstr>
      <vt:lpstr>Output Commands (continued)</vt:lpstr>
      <vt:lpstr>Body Mass Index – Example</vt:lpstr>
      <vt:lpstr>Importing &amp; Exporting Excel Data</vt:lpstr>
      <vt:lpstr>Importing &amp; Exporting Excel Data</vt:lpstr>
      <vt:lpstr>PowerPoint Presentation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</dc:title>
  <dc:creator>Jennifer Love</dc:creator>
  <cp:lastModifiedBy>Razieh Jalal Abadi</cp:lastModifiedBy>
  <cp:revision>430</cp:revision>
  <cp:lastPrinted>2011-08-31T16:46:58Z</cp:lastPrinted>
  <dcterms:created xsi:type="dcterms:W3CDTF">2010-09-07T11:17:15Z</dcterms:created>
  <dcterms:modified xsi:type="dcterms:W3CDTF">2024-03-11T20:02:20Z</dcterms:modified>
</cp:coreProperties>
</file>