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405" r:id="rId2"/>
    <p:sldId id="395" r:id="rId3"/>
    <p:sldId id="404" r:id="rId4"/>
    <p:sldId id="396" r:id="rId5"/>
    <p:sldId id="397" r:id="rId6"/>
    <p:sldId id="407" r:id="rId7"/>
    <p:sldId id="408" r:id="rId8"/>
    <p:sldId id="409" r:id="rId9"/>
    <p:sldId id="410" r:id="rId10"/>
    <p:sldId id="411" r:id="rId11"/>
    <p:sldId id="412" r:id="rId12"/>
    <p:sldId id="413" r:id="rId13"/>
  </p:sldIdLst>
  <p:sldSz cx="9144000" cy="6858000" type="letter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2226" autoAdjust="0"/>
  </p:normalViewPr>
  <p:slideViewPr>
    <p:cSldViewPr snapToObjects="1">
      <p:cViewPr varScale="1">
        <p:scale>
          <a:sx n="69" d="100"/>
          <a:sy n="69" d="100"/>
        </p:scale>
        <p:origin x="13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-2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AD2A0-97CB-FA4C-A628-7AC5792C4933}" type="datetime1">
              <a:rPr lang="en-US" smtClean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5E93-7282-5D48-AA0E-63C7BEB85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2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70BE-FF09-6B4A-BFF9-74108DDCB856}" type="datetime1">
              <a:rPr lang="en-US" smtClean="0"/>
              <a:t>3/8/2019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D86C-746A-1A44-AD7D-73BA053D4F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938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50000" b="32035"/>
          <a:stretch/>
        </p:blipFill>
        <p:spPr>
          <a:xfrm flipV="1">
            <a:off x="0" y="6367749"/>
            <a:ext cx="9137469" cy="2132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270" y="6581001"/>
            <a:ext cx="898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 </a:t>
            </a:r>
            <a:fld id="{11505816-721B-4E4E-BC01-EDB3602A92D0}" type="slidenum">
              <a:rPr lang="en-US" sz="110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‹#›</a:t>
            </a:fld>
            <a:endParaRPr lang="en-US" sz="1100" dirty="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51826" y="67128"/>
            <a:ext cx="706053" cy="4700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53200" y="8183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First Year Engineering</a:t>
            </a:r>
            <a:r>
              <a:rPr lang="en-US" sz="1200" baseline="0" dirty="0" smtClean="0">
                <a:solidFill>
                  <a:srgbClr val="C00000"/>
                </a:solidFill>
              </a:rPr>
              <a:t> Learning Center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1427-4A6E-DD4E-87EF-BDE1882511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83" y="1120140"/>
            <a:ext cx="86868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Plotting – Part 1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Basic 2-D plots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Modifying the appearance</a:t>
            </a:r>
          </a:p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Plotting – Part 2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Plotting a function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Plotting multiple things</a:t>
            </a:r>
          </a:p>
          <a:p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in one </a:t>
            </a:r>
            <a:r>
              <a:rPr lang="en-US" sz="2400" b="1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window</a:t>
            </a:r>
          </a:p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Plotting – Part 3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Polar plots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Animated plots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Bar graphs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by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First Year Engineering Learning Center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College of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2491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multiple things: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457200" y="1871930"/>
            <a:ext cx="8229600" cy="5575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Two other ways to plot multiple things: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7199" y="2362200"/>
            <a:ext cx="845819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clf</a:t>
            </a:r>
            <a:endParaRPr lang="en-US" b="1" dirty="0" smtClean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hold on</a:t>
            </a:r>
          </a:p>
          <a:p>
            <a:r>
              <a:rPr lang="en-US" b="1" dirty="0" smtClean="0">
                <a:latin typeface="Courier" pitchFamily="49" charset="0"/>
              </a:rPr>
              <a:t>&gt;&gt; plot(x, y, 'k')</a:t>
            </a:r>
          </a:p>
          <a:p>
            <a:r>
              <a:rPr lang="en-US" b="1" dirty="0" smtClean="0">
                <a:latin typeface="Courier" pitchFamily="49" charset="0"/>
              </a:rPr>
              <a:t>&gt;&gt; plot(x, </a:t>
            </a:r>
            <a:r>
              <a:rPr lang="en-US" b="1" dirty="0" err="1" smtClean="0">
                <a:latin typeface="Courier" pitchFamily="49" charset="0"/>
              </a:rPr>
              <a:t>dydx</a:t>
            </a:r>
            <a:r>
              <a:rPr lang="en-US" b="1" dirty="0" smtClean="0">
                <a:latin typeface="Courier" pitchFamily="49" charset="0"/>
              </a:rPr>
              <a:t>, 'b--')</a:t>
            </a:r>
          </a:p>
          <a:p>
            <a:r>
              <a:rPr lang="en-US" b="1" dirty="0" smtClean="0">
                <a:latin typeface="Courier" pitchFamily="49" charset="0"/>
              </a:rPr>
              <a:t>&gt;&gt; plot(x, d2ydx2, 'r:')</a:t>
            </a:r>
          </a:p>
          <a:p>
            <a:r>
              <a:rPr lang="en-US" b="1" dirty="0" smtClean="0">
                <a:latin typeface="Courier" pitchFamily="49" charset="0"/>
              </a:rPr>
              <a:t>&gt;&gt; hold off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34" name="Curved Connector 33"/>
          <p:cNvCxnSpPr>
            <a:stCxn id="35" idx="1"/>
          </p:cNvCxnSpPr>
          <p:nvPr/>
        </p:nvCxnSpPr>
        <p:spPr>
          <a:xfrm rot="10800000">
            <a:off x="2007715" y="2819400"/>
            <a:ext cx="2411891" cy="474913"/>
          </a:xfrm>
          <a:prstGeom prst="curvedConnector3">
            <a:avLst>
              <a:gd name="adj1" fmla="val 1291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9605" y="2832647"/>
            <a:ext cx="44486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hold </a:t>
            </a:r>
            <a:r>
              <a:rPr lang="en-US" sz="1600" b="1" dirty="0" smtClean="0">
                <a:latin typeface="Courier" pitchFamily="49" charset="0"/>
              </a:rPr>
              <a:t>on</a:t>
            </a:r>
            <a:r>
              <a:rPr lang="en-US" dirty="0" smtClean="0">
                <a:solidFill>
                  <a:srgbClr val="C00000"/>
                </a:solidFill>
              </a:rPr>
              <a:t> makes all subsequent </a:t>
            </a:r>
            <a:r>
              <a:rPr lang="en-US" sz="1600" b="1" dirty="0" smtClean="0">
                <a:latin typeface="Courier" pitchFamily="49" charset="0"/>
              </a:rPr>
              <a:t>plot()</a:t>
            </a:r>
            <a:r>
              <a:rPr lang="en-US" dirty="0" smtClean="0">
                <a:solidFill>
                  <a:srgbClr val="C00000"/>
                </a:solidFill>
              </a:rPr>
              <a:t> commands add to the current plot window, and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latin typeface="Courier" pitchFamily="49" charset="0"/>
              </a:rPr>
              <a:t>hold off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ends this mode.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Curved Connector 35"/>
          <p:cNvCxnSpPr>
            <a:stCxn id="35" idx="1"/>
          </p:cNvCxnSpPr>
          <p:nvPr/>
        </p:nvCxnSpPr>
        <p:spPr>
          <a:xfrm rot="10800000" flipV="1">
            <a:off x="2170043" y="3294312"/>
            <a:ext cx="2249562" cy="581940"/>
          </a:xfrm>
          <a:prstGeom prst="curvedConnector3">
            <a:avLst>
              <a:gd name="adj1" fmla="val 14654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0375" y="4417874"/>
            <a:ext cx="845819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subplot(2,2,1)</a:t>
            </a:r>
          </a:p>
          <a:p>
            <a:r>
              <a:rPr lang="en-US" b="1" dirty="0" smtClean="0">
                <a:latin typeface="Courier" pitchFamily="49" charset="0"/>
              </a:rPr>
              <a:t>&gt;&gt; plot(x, y, 'k')</a:t>
            </a: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subplot(2,2,2)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plot(x, </a:t>
            </a:r>
            <a:r>
              <a:rPr lang="en-US" b="1" dirty="0" err="1" smtClean="0">
                <a:latin typeface="Courier" pitchFamily="49" charset="0"/>
              </a:rPr>
              <a:t>dydx</a:t>
            </a:r>
            <a:r>
              <a:rPr lang="en-US" b="1" dirty="0" smtClean="0">
                <a:latin typeface="Courier" pitchFamily="49" charset="0"/>
              </a:rPr>
              <a:t>, 'b--')</a:t>
            </a: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subplot(2,2,3)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plot(x, d2ydx2, 'r:')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4735787"/>
            <a:ext cx="44486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 pitchFamily="49" charset="0"/>
              </a:rPr>
              <a:t>subplot(</a:t>
            </a:r>
            <a:r>
              <a:rPr lang="en-US" sz="1600" b="1" dirty="0" err="1" smtClean="0">
                <a:latin typeface="Courier" pitchFamily="49" charset="0"/>
              </a:rPr>
              <a:t>m,n,p</a:t>
            </a:r>
            <a:r>
              <a:rPr lang="en-US" sz="1600" b="1" dirty="0" smtClean="0">
                <a:latin typeface="Courier" pitchFamily="49" charset="0"/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> makes the subsequent </a:t>
            </a:r>
            <a:r>
              <a:rPr lang="en-US" sz="1600" b="1" dirty="0" smtClean="0">
                <a:latin typeface="Courier" pitchFamily="49" charset="0"/>
              </a:rPr>
              <a:t>plot()</a:t>
            </a:r>
            <a:r>
              <a:rPr lang="en-US" dirty="0" smtClean="0">
                <a:solidFill>
                  <a:srgbClr val="C00000"/>
                </a:solidFill>
              </a:rPr>
              <a:t> command draw in subplot </a:t>
            </a:r>
            <a:r>
              <a:rPr lang="en-US" sz="1600" b="1" dirty="0">
                <a:latin typeface="Courier" pitchFamily="49" charset="0"/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 of an </a:t>
            </a:r>
            <a:r>
              <a:rPr lang="en-US" sz="1600" b="1" dirty="0">
                <a:latin typeface="Courier" pitchFamily="49" charset="0"/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 x </a:t>
            </a:r>
            <a:r>
              <a:rPr lang="en-US" sz="1600" b="1" dirty="0">
                <a:latin typeface="Courier" pitchFamily="49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 rectangle of subplots.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Curved Connector 11"/>
          <p:cNvCxnSpPr>
            <a:stCxn id="13" idx="1"/>
          </p:cNvCxnSpPr>
          <p:nvPr/>
        </p:nvCxnSpPr>
        <p:spPr>
          <a:xfrm rot="10800000">
            <a:off x="1457326" y="2524126"/>
            <a:ext cx="2952755" cy="651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0080" y="2404616"/>
            <a:ext cx="4448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gives you a blank plot window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2-D plots: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" y="2181225"/>
            <a:ext cx="84581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theta = 0:0.01:4*pi;</a:t>
            </a:r>
          </a:p>
          <a:p>
            <a:r>
              <a:rPr lang="en-US" b="1" dirty="0">
                <a:latin typeface="Courier" pitchFamily="49" charset="0"/>
              </a:rPr>
              <a:t>&gt;&gt; r = cos(theta).*(4*sin(theta).^2-1</a:t>
            </a:r>
            <a:r>
              <a:rPr lang="en-US" b="1" dirty="0" smtClean="0">
                <a:latin typeface="Courier" pitchFamily="49" charset="0"/>
              </a:rPr>
              <a:t>);</a:t>
            </a:r>
          </a:p>
          <a:p>
            <a:r>
              <a:rPr lang="en-US" b="1" dirty="0" smtClean="0">
                <a:latin typeface="Courier" pitchFamily="49" charset="0"/>
              </a:rPr>
              <a:t>&gt;&gt; polar(</a:t>
            </a:r>
            <a:r>
              <a:rPr lang="en-US" b="1" dirty="0" err="1" smtClean="0">
                <a:latin typeface="Courier" pitchFamily="49" charset="0"/>
              </a:rPr>
              <a:t>theta,r</a:t>
            </a:r>
            <a:r>
              <a:rPr lang="en-US" b="1" dirty="0" smtClean="0">
                <a:latin typeface="Courier" pitchFamily="49" charset="0"/>
              </a:rPr>
              <a:t>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176" y="2790825"/>
            <a:ext cx="38576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 pitchFamily="49" charset="0"/>
              </a:rPr>
              <a:t>polar()</a:t>
            </a:r>
            <a:r>
              <a:rPr lang="en-US" dirty="0" smtClean="0">
                <a:solidFill>
                  <a:srgbClr val="C00000"/>
                </a:solidFill>
              </a:rPr>
              <a:t> is the same as </a:t>
            </a:r>
            <a:r>
              <a:rPr lang="en-US" sz="1600" b="1" dirty="0" smtClean="0">
                <a:latin typeface="Courier" pitchFamily="49" charset="0"/>
              </a:rPr>
              <a:t>plot()</a:t>
            </a:r>
            <a:r>
              <a:rPr lang="en-US" dirty="0" smtClean="0">
                <a:solidFill>
                  <a:srgbClr val="C00000"/>
                </a:solidFill>
              </a:rPr>
              <a:t>, but interprets the </a:t>
            </a:r>
            <a:r>
              <a:rPr lang="en-US" dirty="0" err="1" smtClean="0">
                <a:solidFill>
                  <a:srgbClr val="C00000"/>
                </a:solidFill>
              </a:rPr>
              <a:t>datapoints</a:t>
            </a:r>
            <a:r>
              <a:rPr lang="en-US" dirty="0" smtClean="0">
                <a:solidFill>
                  <a:srgbClr val="C00000"/>
                </a:solidFill>
              </a:rPr>
              <a:t> as </a:t>
            </a:r>
            <a:r>
              <a:rPr lang="el-GR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solidFill>
                  <a:srgbClr val="C00000"/>
                </a:solidFill>
              </a:rPr>
              <a:t> /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 instead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/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Curved Connector 23"/>
          <p:cNvCxnSpPr>
            <a:stCxn id="21" idx="1"/>
          </p:cNvCxnSpPr>
          <p:nvPr/>
        </p:nvCxnSpPr>
        <p:spPr>
          <a:xfrm rot="10800000">
            <a:off x="2876550" y="2923580"/>
            <a:ext cx="1190626" cy="328910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199" y="4166890"/>
            <a:ext cx="84581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49" charset="0"/>
              </a:rPr>
              <a:t>&gt;&gt; x = </a:t>
            </a:r>
            <a:r>
              <a:rPr lang="en-US" b="1" dirty="0" err="1">
                <a:latin typeface="Courier" pitchFamily="49" charset="0"/>
              </a:rPr>
              <a:t>linspace</a:t>
            </a:r>
            <a:r>
              <a:rPr lang="en-US" b="1" dirty="0">
                <a:latin typeface="Courier" pitchFamily="49" charset="0"/>
              </a:rPr>
              <a:t>(0, 8*pi, 300</a:t>
            </a:r>
            <a:r>
              <a:rPr lang="en-US" b="1" dirty="0" smtClean="0">
                <a:latin typeface="Courier" pitchFamily="49" charset="0"/>
              </a:rPr>
              <a:t>);</a:t>
            </a:r>
          </a:p>
          <a:p>
            <a:r>
              <a:rPr lang="en-US" b="1" dirty="0">
                <a:latin typeface="Courier" pitchFamily="49" charset="0"/>
              </a:rPr>
              <a:t>&gt;&gt; y = </a:t>
            </a:r>
            <a:r>
              <a:rPr lang="en-US" b="1" dirty="0" smtClean="0">
                <a:latin typeface="Courier" pitchFamily="49" charset="0"/>
              </a:rPr>
              <a:t>x.*cos(x);</a:t>
            </a:r>
          </a:p>
          <a:p>
            <a:r>
              <a:rPr lang="en-US" b="1" dirty="0" smtClean="0">
                <a:latin typeface="Courier" pitchFamily="49" charset="0"/>
              </a:rPr>
              <a:t>&gt;&gt; comet(</a:t>
            </a:r>
            <a:r>
              <a:rPr lang="en-US" b="1" dirty="0" err="1" smtClean="0">
                <a:latin typeface="Courier" pitchFamily="49" charset="0"/>
              </a:rPr>
              <a:t>x,y</a:t>
            </a:r>
            <a:r>
              <a:rPr lang="en-US" b="1" dirty="0" smtClean="0">
                <a:latin typeface="Courier" pitchFamily="49" charset="0"/>
              </a:rPr>
              <a:t>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7176" y="4776490"/>
            <a:ext cx="38576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 pitchFamily="49" charset="0"/>
              </a:rPr>
              <a:t>comet()</a:t>
            </a:r>
            <a:r>
              <a:rPr lang="en-US" dirty="0" smtClean="0">
                <a:solidFill>
                  <a:srgbClr val="C00000"/>
                </a:solidFill>
              </a:rPr>
              <a:t> is the same as </a:t>
            </a:r>
            <a:r>
              <a:rPr lang="en-US" sz="1600" b="1" dirty="0" smtClean="0">
                <a:latin typeface="Courier" pitchFamily="49" charset="0"/>
              </a:rPr>
              <a:t>plot()</a:t>
            </a:r>
            <a:r>
              <a:rPr lang="en-US" dirty="0" smtClean="0">
                <a:solidFill>
                  <a:srgbClr val="C00000"/>
                </a:solidFill>
              </a:rPr>
              <a:t>, but animates the drawing of the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>
            <a:stCxn id="26" idx="1"/>
          </p:cNvCxnSpPr>
          <p:nvPr/>
        </p:nvCxnSpPr>
        <p:spPr>
          <a:xfrm rot="10800000">
            <a:off x="2514600" y="4909246"/>
            <a:ext cx="1552576" cy="190410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graphs: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375" y="4483773"/>
            <a:ext cx="84581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final_grades</a:t>
            </a:r>
            <a:r>
              <a:rPr lang="en-US" b="1" dirty="0" smtClean="0">
                <a:latin typeface="Courier" pitchFamily="49" charset="0"/>
              </a:rPr>
              <a:t> = 70+10*</a:t>
            </a:r>
            <a:r>
              <a:rPr lang="en-US" b="1" dirty="0" err="1" smtClean="0">
                <a:latin typeface="Courier" pitchFamily="49" charset="0"/>
              </a:rPr>
              <a:t>randn</a:t>
            </a:r>
            <a:r>
              <a:rPr lang="en-US" b="1" dirty="0" smtClean="0">
                <a:latin typeface="Courier" pitchFamily="49" charset="0"/>
              </a:rPr>
              <a:t>(1,50);</a:t>
            </a: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hist</a:t>
            </a:r>
            <a:r>
              <a:rPr lang="en-US" b="1" dirty="0" smtClean="0">
                <a:latin typeface="Courier" pitchFamily="49" charset="0"/>
              </a:rPr>
              <a:t>(</a:t>
            </a:r>
            <a:r>
              <a:rPr lang="en-US" b="1" dirty="0" err="1" smtClean="0">
                <a:latin typeface="Courier" pitchFamily="49" charset="0"/>
              </a:rPr>
              <a:t>final_grades</a:t>
            </a:r>
            <a:r>
              <a:rPr lang="en-US" b="1" dirty="0" smtClean="0">
                <a:latin typeface="Courier" pitchFamily="49" charset="0"/>
              </a:rPr>
              <a:t>);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375" y="2000248"/>
            <a:ext cx="84581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s-ES" b="1" dirty="0">
                <a:latin typeface="Courier" pitchFamily="49" charset="0"/>
              </a:rPr>
              <a:t>x = 1900:10:2000;</a:t>
            </a:r>
          </a:p>
          <a:p>
            <a:r>
              <a:rPr lang="es-ES" b="1" dirty="0" smtClean="0">
                <a:latin typeface="Courier" pitchFamily="49" charset="0"/>
              </a:rPr>
              <a:t>&gt;&gt; y </a:t>
            </a:r>
            <a:r>
              <a:rPr lang="es-ES" b="1" dirty="0">
                <a:latin typeface="Courier" pitchFamily="49" charset="0"/>
              </a:rPr>
              <a:t>= [75 91 105 123.5 131 150 179 203 226 249 281.5];</a:t>
            </a:r>
          </a:p>
          <a:p>
            <a:r>
              <a:rPr lang="es-ES" b="1" dirty="0" smtClean="0">
                <a:latin typeface="Courier" pitchFamily="49" charset="0"/>
              </a:rPr>
              <a:t>&gt;&gt; bar(</a:t>
            </a:r>
            <a:r>
              <a:rPr lang="es-ES" b="1" dirty="0" err="1" smtClean="0">
                <a:latin typeface="Courier" pitchFamily="49" charset="0"/>
              </a:rPr>
              <a:t>x,y</a:t>
            </a:r>
            <a:r>
              <a:rPr lang="es-ES" b="1" dirty="0" smtClean="0">
                <a:latin typeface="Courier" pitchFamily="49" charset="0"/>
              </a:rPr>
              <a:t>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9976" y="5068997"/>
            <a:ext cx="3886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histogram is a bar graph showing a count of how many data points fall within a each range of values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Curved Connector 19"/>
          <p:cNvCxnSpPr>
            <a:stCxn id="19" idx="1"/>
          </p:cNvCxnSpPr>
          <p:nvPr/>
        </p:nvCxnSpPr>
        <p:spPr>
          <a:xfrm rot="10800000">
            <a:off x="3584578" y="4887436"/>
            <a:ext cx="1295398" cy="64322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6776" y="4040297"/>
            <a:ext cx="3124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1×50 array of random numbers with average of 70 and standard deviation of 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Curved Connector 22"/>
          <p:cNvCxnSpPr>
            <a:stCxn id="22" idx="1"/>
          </p:cNvCxnSpPr>
          <p:nvPr/>
        </p:nvCxnSpPr>
        <p:spPr>
          <a:xfrm rot="10800000" flipV="1">
            <a:off x="5480052" y="4501961"/>
            <a:ext cx="466725" cy="118765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375" y="3200400"/>
            <a:ext cx="84581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urier" pitchFamily="49" charset="0"/>
              </a:rPr>
              <a:t>&gt;&gt; z = [10 30 15 3 18];</a:t>
            </a:r>
            <a:endParaRPr lang="es-ES" b="1" dirty="0">
              <a:latin typeface="Courier" pitchFamily="49" charset="0"/>
            </a:endParaRPr>
          </a:p>
          <a:p>
            <a:r>
              <a:rPr lang="es-ES" b="1" dirty="0" smtClean="0">
                <a:latin typeface="Courier" pitchFamily="49" charset="0"/>
              </a:rPr>
              <a:t>&gt;&gt; pie(z)</a:t>
            </a: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5383768"/>
            <a:ext cx="81237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>
                <a:latin typeface="Courier" pitchFamily="49" charset="0"/>
              </a:rPr>
              <a:t>plot(years, co2</a:t>
            </a:r>
            <a:r>
              <a:rPr lang="en-US" b="1" dirty="0" smtClean="0">
                <a:latin typeface="Courier" pitchFamily="49" charset="0"/>
              </a:rPr>
              <a:t>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23911"/>
          </a:xfrm>
        </p:spPr>
        <p:txBody>
          <a:bodyPr/>
          <a:lstStyle/>
          <a:p>
            <a:r>
              <a:rPr lang="en-US" dirty="0" smtClean="0"/>
              <a:t>Creating a standard plot: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724870"/>
            <a:ext cx="812371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years = 2003:2014;</a:t>
            </a:r>
          </a:p>
          <a:p>
            <a:r>
              <a:rPr lang="en-US" b="1" dirty="0" smtClean="0">
                <a:latin typeface="Courier" pitchFamily="49" charset="0"/>
              </a:rPr>
              <a:t>&gt;&gt; co2 = [375.77, 377.49, 379.80, 381.90, 383.76, 385.59, 387.37, 389.85, 391.63, 393.82, 396.48, 398.55];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4600" y="4572000"/>
            <a:ext cx="58241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After this, the workspace should show that both arrays, </a:t>
            </a:r>
            <a:r>
              <a:rPr lang="en-US" b="1" dirty="0">
                <a:latin typeface="Courier" pitchFamily="49" charset="0"/>
              </a:rPr>
              <a:t>years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latin typeface="Courier" pitchFamily="49" charset="0"/>
              </a:rPr>
              <a:t>co2</a:t>
            </a:r>
            <a:r>
              <a:rPr lang="en-US" dirty="0" smtClean="0">
                <a:solidFill>
                  <a:srgbClr val="C00000"/>
                </a:solidFill>
              </a:rPr>
              <a:t>, are 1 (row)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 smtClean="0">
                <a:solidFill>
                  <a:srgbClr val="C00000"/>
                </a:solidFill>
              </a:rPr>
              <a:t> 12 (column) arrays.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idx="1"/>
          </p:nvPr>
        </p:nvSpPr>
        <p:spPr>
          <a:xfrm>
            <a:off x="457200" y="1752660"/>
            <a:ext cx="7086600" cy="18287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Here is some data we’d like to plot: the </a:t>
            </a:r>
            <a:r>
              <a:rPr lang="en-US" sz="2800" dirty="0"/>
              <a:t>average annual concentration of </a:t>
            </a:r>
            <a:r>
              <a:rPr lang="en-US" sz="2800" dirty="0" smtClean="0"/>
              <a:t>atmospheric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over one decade at </a:t>
            </a:r>
            <a:r>
              <a:rPr lang="en-US" sz="2800" dirty="0"/>
              <a:t>the </a:t>
            </a:r>
            <a:r>
              <a:rPr lang="en-US" sz="2800" dirty="0" smtClean="0"/>
              <a:t>Mauna </a:t>
            </a:r>
            <a:r>
              <a:rPr lang="en-US" sz="2800" dirty="0"/>
              <a:t>Loa </a:t>
            </a:r>
            <a:r>
              <a:rPr lang="en-US" sz="2800" dirty="0" smtClean="0"/>
              <a:t>Observatory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. Values in ppm.</a:t>
            </a:r>
          </a:p>
        </p:txBody>
      </p:sp>
      <p:sp>
        <p:nvSpPr>
          <p:cNvPr id="24" name="Content Placeholder 5"/>
          <p:cNvSpPr txBox="1">
            <a:spLocks/>
          </p:cNvSpPr>
          <p:nvPr/>
        </p:nvSpPr>
        <p:spPr>
          <a:xfrm>
            <a:off x="483566" y="6142607"/>
            <a:ext cx="8229600" cy="3343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1. </a:t>
            </a:r>
            <a:r>
              <a:rPr lang="en-US" sz="1600" dirty="0" smtClean="0"/>
              <a:t>Data from NOAA at ftp</a:t>
            </a:r>
            <a:r>
              <a:rPr lang="en-US" sz="1600" dirty="0"/>
              <a:t>://</a:t>
            </a:r>
            <a:r>
              <a:rPr lang="en-US" sz="1600" dirty="0" smtClean="0"/>
              <a:t>aftp.cmdl.noaa.gov/products/trends/co2/co2_annmean_mlo.txt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r="10561"/>
          <a:stretch/>
        </p:blipFill>
        <p:spPr>
          <a:xfrm>
            <a:off x="7504044" y="1896461"/>
            <a:ext cx="1023730" cy="17447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522305" y="5395340"/>
            <a:ext cx="32713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-values then array of corresponding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-values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Curved Connector 25"/>
          <p:cNvCxnSpPr>
            <a:stCxn id="25" idx="1"/>
          </p:cNvCxnSpPr>
          <p:nvPr/>
        </p:nvCxnSpPr>
        <p:spPr>
          <a:xfrm rot="10800000">
            <a:off x="3152209" y="5509638"/>
            <a:ext cx="1370097" cy="208868"/>
          </a:xfrm>
          <a:prstGeom prst="curved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23911"/>
          </a:xfrm>
        </p:spPr>
        <p:txBody>
          <a:bodyPr/>
          <a:lstStyle/>
          <a:p>
            <a:r>
              <a:rPr lang="en-US" dirty="0" smtClean="0"/>
              <a:t>2 common errors: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05200"/>
            <a:ext cx="812371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one_x</a:t>
            </a:r>
            <a:r>
              <a:rPr lang="en-US" b="1" dirty="0" smtClean="0">
                <a:latin typeface="Courier" pitchFamily="49" charset="0"/>
              </a:rPr>
              <a:t> = 55;</a:t>
            </a: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one_y</a:t>
            </a:r>
            <a:r>
              <a:rPr lang="en-US" b="1" dirty="0" smtClean="0">
                <a:latin typeface="Courier" pitchFamily="49" charset="0"/>
              </a:rPr>
              <a:t> = 30;</a:t>
            </a:r>
          </a:p>
          <a:p>
            <a:r>
              <a:rPr lang="en-US" b="1" dirty="0" smtClean="0">
                <a:latin typeface="Courier" pitchFamily="49" charset="0"/>
              </a:rPr>
              <a:t>&gt;&gt; plot(</a:t>
            </a:r>
            <a:r>
              <a:rPr lang="en-US" b="1" dirty="0" err="1" smtClean="0">
                <a:latin typeface="Courier" pitchFamily="49" charset="0"/>
              </a:rPr>
              <a:t>one_x</a:t>
            </a:r>
            <a:r>
              <a:rPr lang="en-US" b="1" dirty="0" smtClean="0">
                <a:latin typeface="Courier" pitchFamily="49" charset="0"/>
              </a:rPr>
              <a:t>, </a:t>
            </a:r>
            <a:r>
              <a:rPr lang="en-US" b="1" dirty="0" err="1" smtClean="0">
                <a:latin typeface="Courier" pitchFamily="49" charset="0"/>
              </a:rPr>
              <a:t>one_y</a:t>
            </a:r>
            <a:r>
              <a:rPr lang="en-US" b="1" dirty="0" smtClean="0">
                <a:latin typeface="Courier" pitchFamily="49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6875" y="4399955"/>
            <a:ext cx="66623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figure shows a blank graph (though with axes near [55,30]).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idx="1"/>
          </p:nvPr>
        </p:nvSpPr>
        <p:spPr>
          <a:xfrm>
            <a:off x="457200" y="1752660"/>
            <a:ext cx="8123710" cy="19811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default plot style is blue line segments connecting the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/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 data points. If there is only one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-value and one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-value, there is no visible line segment! If the values are not in order, the plot is very messy!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972645"/>
            <a:ext cx="812371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disordered_x</a:t>
            </a:r>
            <a:r>
              <a:rPr lang="en-US" b="1" dirty="0" smtClean="0">
                <a:latin typeface="Courier" pitchFamily="49" charset="0"/>
              </a:rPr>
              <a:t> = rand(1,50);</a:t>
            </a: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disordered_y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>
                <a:latin typeface="Courier" pitchFamily="49" charset="0"/>
              </a:rPr>
              <a:t>= rand(1,50);</a:t>
            </a:r>
            <a:endParaRPr lang="en-US" b="1" dirty="0" smtClean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plot(</a:t>
            </a:r>
            <a:r>
              <a:rPr lang="en-US" b="1" dirty="0" err="1">
                <a:latin typeface="Courier" pitchFamily="49" charset="0"/>
              </a:rPr>
              <a:t>disordered_x</a:t>
            </a:r>
            <a:r>
              <a:rPr lang="en-US" b="1" dirty="0" smtClean="0">
                <a:latin typeface="Courier" pitchFamily="49" charset="0"/>
              </a:rPr>
              <a:t>, </a:t>
            </a:r>
            <a:r>
              <a:rPr lang="en-US" b="1" dirty="0" err="1" smtClean="0">
                <a:latin typeface="Courier" pitchFamily="49" charset="0"/>
              </a:rPr>
              <a:t>disordered_y</a:t>
            </a:r>
            <a:r>
              <a:rPr lang="en-US" b="1" dirty="0" smtClean="0">
                <a:latin typeface="Courier" pitchFamily="49" charset="0"/>
              </a:rPr>
              <a:t>)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34514" y="5931932"/>
            <a:ext cx="8380885" cy="609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800" dirty="0" smtClean="0"/>
              <a:t>A solution is to plot the data point(s), not line segments.</a:t>
            </a:r>
          </a:p>
        </p:txBody>
      </p:sp>
      <p:cxnSp>
        <p:nvCxnSpPr>
          <p:cNvPr id="10" name="Curved Connector 9"/>
          <p:cNvCxnSpPr>
            <a:stCxn id="11" idx="1"/>
          </p:cNvCxnSpPr>
          <p:nvPr/>
        </p:nvCxnSpPr>
        <p:spPr>
          <a:xfrm rot="10800000">
            <a:off x="4524376" y="5153025"/>
            <a:ext cx="1114425" cy="5518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5023545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(50 random numbers)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>
            <a:stCxn id="11" idx="1"/>
          </p:cNvCxnSpPr>
          <p:nvPr/>
        </p:nvCxnSpPr>
        <p:spPr>
          <a:xfrm rot="10800000" flipV="1">
            <a:off x="4524376" y="5208211"/>
            <a:ext cx="1114425" cy="249614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plot’s appearance: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133600"/>
            <a:ext cx="845819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plot(years, co2, 'r')</a:t>
            </a:r>
          </a:p>
          <a:p>
            <a:r>
              <a:rPr lang="en-US" b="1" dirty="0">
                <a:latin typeface="Courier" pitchFamily="49" charset="0"/>
              </a:rPr>
              <a:t>&gt;&gt; plot(years, co2, </a:t>
            </a:r>
            <a:r>
              <a:rPr lang="en-US" b="1" dirty="0" smtClean="0">
                <a:latin typeface="Courier" pitchFamily="49" charset="0"/>
              </a:rPr>
              <a:t>'m--')</a:t>
            </a:r>
          </a:p>
          <a:p>
            <a:r>
              <a:rPr lang="en-US" b="1" dirty="0">
                <a:latin typeface="Courier" pitchFamily="49" charset="0"/>
              </a:rPr>
              <a:t>&gt;&gt; plot(years, co2, 'c*')</a:t>
            </a: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>
                <a:latin typeface="Courier" pitchFamily="49" charset="0"/>
              </a:rPr>
              <a:t>plot(years, co2, </a:t>
            </a:r>
            <a:r>
              <a:rPr lang="en-US" b="1" dirty="0" smtClean="0">
                <a:latin typeface="Courier" pitchFamily="49" charset="0"/>
              </a:rPr>
              <a:t>'</a:t>
            </a:r>
            <a:r>
              <a:rPr lang="en-US" b="1" dirty="0" err="1" smtClean="0">
                <a:latin typeface="Courier" pitchFamily="49" charset="0"/>
              </a:rPr>
              <a:t>k:d</a:t>
            </a:r>
            <a:r>
              <a:rPr lang="en-US" b="1" dirty="0" smtClean="0">
                <a:latin typeface="Courier" pitchFamily="49" charset="0"/>
              </a:rPr>
              <a:t>')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>
                <a:latin typeface="Courier" pitchFamily="49" charset="0"/>
              </a:rPr>
              <a:t>plot(years, co2, </a:t>
            </a:r>
            <a:r>
              <a:rPr lang="en-US" b="1" dirty="0" smtClean="0">
                <a:latin typeface="Courier" pitchFamily="49" charset="0"/>
              </a:rPr>
              <a:t>'</a:t>
            </a:r>
            <a:r>
              <a:rPr lang="en-US" b="1" dirty="0" err="1" smtClean="0">
                <a:latin typeface="Courier" pitchFamily="49" charset="0"/>
              </a:rPr>
              <a:t>k:d</a:t>
            </a:r>
            <a:r>
              <a:rPr lang="en-US" b="1" dirty="0" smtClean="0">
                <a:latin typeface="Courier" pitchFamily="49" charset="0"/>
              </a:rPr>
              <a:t>', 'linewidth', 2, '</a:t>
            </a:r>
            <a:r>
              <a:rPr lang="en-US" b="1" dirty="0" err="1" smtClean="0">
                <a:latin typeface="Courier" pitchFamily="49" charset="0"/>
              </a:rPr>
              <a:t>markersize</a:t>
            </a:r>
            <a:r>
              <a:rPr lang="en-US" b="1" dirty="0" smtClean="0">
                <a:latin typeface="Courier" pitchFamily="49" charset="0"/>
              </a:rPr>
              <a:t>', 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0749" y="1981200"/>
            <a:ext cx="42524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Commonly-used modifiers for the color, line style, and marker style can be placed as a string after the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/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 arrays. Use </a:t>
            </a:r>
            <a:r>
              <a:rPr lang="en-US" b="1" dirty="0" smtClean="0">
                <a:latin typeface="Courier"/>
              </a:rPr>
              <a:t>doc plot </a:t>
            </a:r>
            <a:r>
              <a:rPr lang="en-US" dirty="0" smtClean="0">
                <a:solidFill>
                  <a:srgbClr val="C00000"/>
                </a:solidFill>
              </a:rPr>
              <a:t>to see options!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>
            <a:stCxn id="17" idx="1"/>
          </p:cNvCxnSpPr>
          <p:nvPr/>
        </p:nvCxnSpPr>
        <p:spPr>
          <a:xfrm rot="10800000">
            <a:off x="4419604" y="3505203"/>
            <a:ext cx="152397" cy="75256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4129414" y="2171702"/>
            <a:ext cx="290186" cy="102869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7199" y="4847272"/>
            <a:ext cx="845819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xlabel</a:t>
            </a:r>
            <a:r>
              <a:rPr lang="en-US" b="1" dirty="0" smtClean="0">
                <a:latin typeface="Courier" pitchFamily="49" charset="0"/>
              </a:rPr>
              <a:t>('Year')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ylabel</a:t>
            </a:r>
            <a:r>
              <a:rPr lang="en-US" b="1" dirty="0" smtClean="0">
                <a:latin typeface="Courier" pitchFamily="49" charset="0"/>
              </a:rPr>
              <a:t>('CO_2 conc. [ppm]')</a:t>
            </a: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axis([2003 2015 370 410])</a:t>
            </a: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>
                <a:latin typeface="Courier" pitchFamily="49" charset="0"/>
              </a:rPr>
              <a:t>title (</a:t>
            </a:r>
            <a:r>
              <a:rPr lang="en-US" b="1" dirty="0" smtClean="0">
                <a:latin typeface="Courier" pitchFamily="49" charset="0"/>
              </a:rPr>
              <a:t>'Average </a:t>
            </a:r>
            <a:r>
              <a:rPr lang="en-US" b="1" dirty="0">
                <a:latin typeface="Courier" pitchFamily="49" charset="0"/>
              </a:rPr>
              <a:t>annual concentration of </a:t>
            </a:r>
            <a:r>
              <a:rPr lang="en-US" b="1" dirty="0" smtClean="0">
                <a:latin typeface="Courier" pitchFamily="49" charset="0"/>
              </a:rPr>
              <a:t>CO_2 </a:t>
            </a:r>
            <a:r>
              <a:rPr lang="en-US" b="1" dirty="0">
                <a:latin typeface="Courier" pitchFamily="49" charset="0"/>
              </a:rPr>
              <a:t>in the </a:t>
            </a:r>
            <a:r>
              <a:rPr lang="en-US" b="1" dirty="0" smtClean="0">
                <a:latin typeface="Courier" pitchFamily="49" charset="0"/>
              </a:rPr>
              <a:t>atmosphere')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3657600"/>
            <a:ext cx="44486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Less-common modifiers are entered as property/value pairs. Note that the property is entered in single quotes (i.e., a string</a:t>
            </a:r>
            <a:r>
              <a:rPr lang="en-US" dirty="0">
                <a:solidFill>
                  <a:srgbClr val="C00000"/>
                </a:solidFill>
              </a:rPr>
              <a:t>). Use </a:t>
            </a:r>
            <a:r>
              <a:rPr lang="en-US" b="1" dirty="0">
                <a:latin typeface="Courier"/>
              </a:rPr>
              <a:t>doc plot </a:t>
            </a:r>
            <a:r>
              <a:rPr lang="en-US" dirty="0">
                <a:solidFill>
                  <a:srgbClr val="C00000"/>
                </a:solidFill>
              </a:rPr>
              <a:t>to see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1752600"/>
            <a:ext cx="4191000" cy="3968918"/>
          </a:xfrm>
          <a:prstGeom prst="rect">
            <a:avLst/>
          </a:prstGeom>
        </p:spPr>
      </p:pic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23911"/>
          </a:xfrm>
        </p:spPr>
        <p:txBody>
          <a:bodyPr/>
          <a:lstStyle/>
          <a:p>
            <a:r>
              <a:rPr lang="en-US" dirty="0" smtClean="0"/>
              <a:t>Using the plot editor:</a:t>
            </a:r>
            <a:endParaRPr lang="en-US" dirty="0"/>
          </a:p>
        </p:txBody>
      </p:sp>
      <p:cxnSp>
        <p:nvCxnSpPr>
          <p:cNvPr id="12" name="Curved Connector 11"/>
          <p:cNvCxnSpPr>
            <a:stCxn id="14" idx="1"/>
          </p:cNvCxnSpPr>
          <p:nvPr/>
        </p:nvCxnSpPr>
        <p:spPr>
          <a:xfrm rot="10800000">
            <a:off x="2590800" y="2236353"/>
            <a:ext cx="1905000" cy="438110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351297"/>
            <a:ext cx="44486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Arrow button turns on plot edit mode. In this mode, click on a plot item to format it.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514" y="2361236"/>
            <a:ext cx="192739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Edit and Insert menus can add or format titles, legends, text labels, and other features.</a:t>
            </a:r>
          </a:p>
        </p:txBody>
      </p:sp>
      <p:cxnSp>
        <p:nvCxnSpPr>
          <p:cNvPr id="21" name="Curved Connector 20"/>
          <p:cNvCxnSpPr>
            <a:stCxn id="20" idx="0"/>
          </p:cNvCxnSpPr>
          <p:nvPr/>
        </p:nvCxnSpPr>
        <p:spPr>
          <a:xfrm rot="5400000" flipH="1" flipV="1">
            <a:off x="1424347" y="1738120"/>
            <a:ext cx="327981" cy="91825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7760" y="5742306"/>
            <a:ext cx="6492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use </a:t>
            </a:r>
            <a:r>
              <a:rPr lang="en-US" dirty="0" smtClean="0">
                <a:solidFill>
                  <a:srgbClr val="C00000"/>
                </a:solidFill>
              </a:rPr>
              <a:t>this </a:t>
            </a:r>
            <a:r>
              <a:rPr lang="en-US" dirty="0">
                <a:solidFill>
                  <a:srgbClr val="C00000"/>
                </a:solidFill>
              </a:rPr>
              <a:t>figure in another document, copy it to the clipboard (under Edit menu) or save as a picture (under File menu</a:t>
            </a:r>
            <a:r>
              <a:rPr lang="en-US" dirty="0" smtClean="0">
                <a:solidFill>
                  <a:srgbClr val="C00000"/>
                </a:solidFill>
              </a:rPr>
              <a:t>).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Topics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Two ways to plot a simply defined 2-variable equation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Plotting a parametric equation</a:t>
            </a: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Plotting multiple things with one plot command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Hold on / hold off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Subplots</a:t>
            </a:r>
          </a:p>
        </p:txBody>
      </p:sp>
    </p:spTree>
    <p:extLst>
      <p:ext uri="{BB962C8B-B14F-4D97-AF65-F5344CB8AC3E}">
        <p14:creationId xmlns:p14="http://schemas.microsoft.com/office/powerpoint/2010/main" val="18432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23911"/>
          </a:xfrm>
        </p:spPr>
        <p:txBody>
          <a:bodyPr/>
          <a:lstStyle/>
          <a:p>
            <a:r>
              <a:rPr lang="en-US" dirty="0" smtClean="0"/>
              <a:t>Plotting a function: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4800600"/>
            <a:ext cx="84581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x = -2*pi:0.01:2*pi;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y = x.^2.*cos(x);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plot(</a:t>
            </a:r>
            <a:r>
              <a:rPr lang="en-US" b="1" dirty="0" err="1" smtClean="0">
                <a:latin typeface="Courier" pitchFamily="49" charset="0"/>
              </a:rPr>
              <a:t>x,y</a:t>
            </a:r>
            <a:r>
              <a:rPr lang="en-US" b="1" dirty="0" smtClean="0">
                <a:latin typeface="Courier" pitchFamily="49" charset="0"/>
              </a:rPr>
              <a:t>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1" y="5118794"/>
            <a:ext cx="4724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Or, create an array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values, calculate the corresponding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 values, and then plot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vs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. Note the use of element-by-element math (</a:t>
            </a:r>
            <a:r>
              <a:rPr lang="en-US" sz="1600" b="1" dirty="0" smtClean="0">
                <a:latin typeface="Courier" pitchFamily="49" charset="0"/>
              </a:rPr>
              <a:t>.^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latin typeface="Courier" pitchFamily="49" charset="0"/>
              </a:rPr>
              <a:t>.*</a:t>
            </a:r>
            <a:r>
              <a:rPr lang="en-US" dirty="0" smtClean="0">
                <a:solidFill>
                  <a:srgbClr val="C00000"/>
                </a:solidFill>
              </a:rPr>
              <a:t>) instead of matrix math!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60"/>
                <a:ext cx="8229600" cy="10148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Here are two ways to plot the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over the domain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60"/>
                <a:ext cx="8229600" cy="1014890"/>
              </a:xfrm>
              <a:blipFill rotWithShape="0">
                <a:blip r:embed="rId2"/>
                <a:stretch>
                  <a:fillRect l="-1481" t="-6024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0375" y="2819400"/>
            <a:ext cx="84581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clear x;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fplot</a:t>
            </a:r>
            <a:r>
              <a:rPr lang="en-US" b="1" dirty="0" smtClean="0">
                <a:latin typeface="Courier" pitchFamily="49" charset="0"/>
              </a:rPr>
              <a:t>('x^2*cos(x)', [-2*pi 2*pi])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1" y="3379592"/>
            <a:ext cx="65598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US" sz="1600" b="1" dirty="0" err="1" smtClean="0">
                <a:latin typeface="Courier" pitchFamily="49" charset="0"/>
              </a:rPr>
              <a:t>fplot</a:t>
            </a:r>
            <a:r>
              <a:rPr lang="en-US" sz="1600" b="1" dirty="0" smtClean="0">
                <a:latin typeface="Courier" pitchFamily="49" charset="0"/>
              </a:rPr>
              <a:t>() </a:t>
            </a:r>
            <a:r>
              <a:rPr lang="en-US" dirty="0" smtClean="0">
                <a:solidFill>
                  <a:srgbClr val="C00000"/>
                </a:solidFill>
              </a:rPr>
              <a:t>to quickly plot a function of one variable within specified limits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 smtClean="0">
                <a:solidFill>
                  <a:srgbClr val="C00000"/>
                </a:solidFill>
              </a:rPr>
              <a:t>The variable can be any single letter, but there can be no active variable with that name in the workspace.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23911"/>
          </a:xfrm>
        </p:spPr>
        <p:txBody>
          <a:bodyPr/>
          <a:lstStyle/>
          <a:p>
            <a:r>
              <a:rPr lang="en-US" dirty="0" smtClean="0"/>
              <a:t>Plotting a function: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4191000"/>
            <a:ext cx="845819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t </a:t>
            </a:r>
            <a:r>
              <a:rPr lang="en-US" b="1" dirty="0">
                <a:latin typeface="Courier" pitchFamily="49" charset="0"/>
              </a:rPr>
              <a:t>= </a:t>
            </a:r>
            <a:r>
              <a:rPr lang="en-US" b="1" dirty="0" smtClean="0">
                <a:latin typeface="Courier" pitchFamily="49" charset="0"/>
              </a:rPr>
              <a:t>0:0.01:100;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>
                <a:latin typeface="Courier" pitchFamily="49" charset="0"/>
              </a:rPr>
              <a:t>&gt;&gt; x = </a:t>
            </a:r>
            <a:r>
              <a:rPr lang="en-US" b="1" dirty="0" smtClean="0">
                <a:latin typeface="Courier" pitchFamily="49" charset="0"/>
              </a:rPr>
              <a:t>4*sin((12/13)*t);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&gt;&gt; y = 3*sin(t);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plot(</a:t>
            </a:r>
            <a:r>
              <a:rPr lang="en-US" b="1" dirty="0" err="1" smtClean="0">
                <a:latin typeface="Courier" pitchFamily="49" charset="0"/>
              </a:rPr>
              <a:t>x,y</a:t>
            </a:r>
            <a:r>
              <a:rPr lang="en-US" b="1" dirty="0" smtClean="0">
                <a:latin typeface="Courier" pitchFamily="49" charset="0"/>
              </a:rPr>
              <a:t>)</a:t>
            </a:r>
            <a:endParaRPr lang="en-US" b="1" dirty="0">
              <a:latin typeface="Courier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60"/>
                <a:ext cx="8229600" cy="10148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The second method is more general, and can be used to plot a parametric function. For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60"/>
                <a:ext cx="8229600" cy="1014890"/>
              </a:xfrm>
              <a:blipFill rotWithShape="0">
                <a:blip r:embed="rId2"/>
                <a:stretch>
                  <a:fillRect l="-1481" t="-6024" b="-10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/>
              <p:cNvSpPr txBox="1">
                <a:spLocks/>
              </p:cNvSpPr>
              <p:nvPr/>
            </p:nvSpPr>
            <p:spPr>
              <a:xfrm>
                <a:off x="3220278" y="3124200"/>
                <a:ext cx="2819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/>
                  <a:t>for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78" y="3124200"/>
                <a:ext cx="2819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4320" t="-13333" b="-5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multiple things: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3496270"/>
            <a:ext cx="845819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&gt;&gt; x = -2:0.01:4;</a:t>
            </a: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smtClean="0">
                <a:latin typeface="Courier" pitchFamily="49" charset="0"/>
              </a:rPr>
              <a:t>y = 3*x.^3 - 10*x.^2 + 5;</a:t>
            </a:r>
          </a:p>
          <a:p>
            <a:r>
              <a:rPr lang="en-US" b="1" dirty="0">
                <a:latin typeface="Courier" pitchFamily="49" charset="0"/>
              </a:rPr>
              <a:t>&gt;&gt; </a:t>
            </a:r>
            <a:r>
              <a:rPr lang="en-US" b="1" dirty="0" err="1" smtClean="0">
                <a:latin typeface="Courier" pitchFamily="49" charset="0"/>
              </a:rPr>
              <a:t>dydx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>
                <a:latin typeface="Courier" pitchFamily="49" charset="0"/>
              </a:rPr>
              <a:t>= </a:t>
            </a:r>
            <a:r>
              <a:rPr lang="en-US" b="1" dirty="0" smtClean="0">
                <a:latin typeface="Courier" pitchFamily="49" charset="0"/>
              </a:rPr>
              <a:t>9*x.^2 </a:t>
            </a:r>
            <a:r>
              <a:rPr lang="en-US" b="1" dirty="0">
                <a:latin typeface="Courier" pitchFamily="49" charset="0"/>
              </a:rPr>
              <a:t>- </a:t>
            </a:r>
            <a:r>
              <a:rPr lang="en-US" b="1" dirty="0" smtClean="0">
                <a:latin typeface="Courier" pitchFamily="49" charset="0"/>
              </a:rPr>
              <a:t>20*x;</a:t>
            </a:r>
          </a:p>
          <a:p>
            <a:r>
              <a:rPr lang="en-US" b="1" dirty="0" smtClean="0">
                <a:latin typeface="Courier" pitchFamily="49" charset="0"/>
              </a:rPr>
              <a:t>&gt;&gt; d2ydx2 = 18*x - 20;</a:t>
            </a:r>
          </a:p>
          <a:p>
            <a:r>
              <a:rPr lang="en-US" b="1" dirty="0" smtClean="0">
                <a:latin typeface="Courier" pitchFamily="49" charset="0"/>
              </a:rPr>
              <a:t>&gt;&gt; plot(x, y, 'k', x, </a:t>
            </a:r>
            <a:r>
              <a:rPr lang="en-US" b="1" dirty="0" err="1" smtClean="0">
                <a:latin typeface="Courier" pitchFamily="49" charset="0"/>
              </a:rPr>
              <a:t>dydx</a:t>
            </a:r>
            <a:r>
              <a:rPr lang="en-US" b="1" dirty="0" smtClean="0">
                <a:latin typeface="Courier" pitchFamily="49" charset="0"/>
              </a:rPr>
              <a:t>, 'b--', x, d2ydx2, 'r:')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2966" y="3563540"/>
            <a:ext cx="425243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Defining one set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values, then calculating the corresponding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/dx</a:t>
            </a:r>
            <a:r>
              <a:rPr lang="en-US" dirty="0" smtClean="0">
                <a:solidFill>
                  <a:srgbClr val="C00000"/>
                </a:solidFill>
              </a:rPr>
              <a:t>, and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y/dx</a:t>
            </a:r>
            <a:r>
              <a:rPr lang="en-US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values.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>
            <a:stCxn id="17" idx="1"/>
          </p:cNvCxnSpPr>
          <p:nvPr/>
        </p:nvCxnSpPr>
        <p:spPr>
          <a:xfrm rot="10800000">
            <a:off x="4419606" y="4867873"/>
            <a:ext cx="152395" cy="61406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4311631" y="3534372"/>
            <a:ext cx="290186" cy="102869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0" y="5020270"/>
            <a:ext cx="44486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multiple plots on one graph by adding multiple sets 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-values,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</a:rPr>
              <a:t>-values, and (if desired) line modifiers.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1930"/>
                <a:ext cx="8229600" cy="10148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Let’s plot the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along with its 1</a:t>
                </a:r>
                <a:r>
                  <a:rPr lang="en-US" sz="2800" baseline="30000" dirty="0" smtClean="0"/>
                  <a:t>st</a:t>
                </a:r>
                <a:r>
                  <a:rPr lang="en-US" sz="2800" dirty="0" smtClean="0"/>
                  <a:t> and 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derivatives. We first determine the derivatives by hand.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1930"/>
                <a:ext cx="8229600" cy="1014890"/>
              </a:xfrm>
              <a:blipFill rotWithShape="0">
                <a:blip r:embed="rId2"/>
                <a:stretch>
                  <a:fillRect l="-1481" t="-5389" r="-593" b="-5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7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powerpoint_newNEU.pot</Template>
  <TotalTime>11170</TotalTime>
  <Words>1091</Words>
  <Application>Microsoft Office PowerPoint</Application>
  <PresentationFormat>Letter Paper (8.5x11 in)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Courier</vt:lpstr>
      <vt:lpstr>Helvetica</vt:lpstr>
      <vt:lpstr>Times New Roman</vt:lpstr>
      <vt:lpstr>Verdana</vt:lpstr>
      <vt:lpstr>Custom Design</vt:lpstr>
      <vt:lpstr>PowerPoint Presentation</vt:lpstr>
      <vt:lpstr>Creating a standard plot:</vt:lpstr>
      <vt:lpstr>2 common errors:</vt:lpstr>
      <vt:lpstr>Changing a plot’s appearance:</vt:lpstr>
      <vt:lpstr>Using the plot editor:</vt:lpstr>
      <vt:lpstr>Topics</vt:lpstr>
      <vt:lpstr>Plotting a function:</vt:lpstr>
      <vt:lpstr>Plotting a function:</vt:lpstr>
      <vt:lpstr>Plotting multiple things:</vt:lpstr>
      <vt:lpstr>Plotting multiple things:</vt:lpstr>
      <vt:lpstr>Some special 2-D plots:</vt:lpstr>
      <vt:lpstr>Other kinds of graphs: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association planning and networking event</dc:title>
  <dc:creator>Jennifer Kaddy</dc:creator>
  <cp:lastModifiedBy>Freeman, Susan</cp:lastModifiedBy>
  <cp:revision>351</cp:revision>
  <cp:lastPrinted>2011-08-31T16:46:58Z</cp:lastPrinted>
  <dcterms:created xsi:type="dcterms:W3CDTF">2010-09-07T11:17:15Z</dcterms:created>
  <dcterms:modified xsi:type="dcterms:W3CDTF">2019-03-08T16:30:33Z</dcterms:modified>
</cp:coreProperties>
</file>