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82" r:id="rId2"/>
  </p:sldMasterIdLst>
  <p:sldIdLst>
    <p:sldId id="256" r:id="rId3"/>
    <p:sldId id="259" r:id="rId4"/>
    <p:sldId id="266" r:id="rId5"/>
    <p:sldId id="267" r:id="rId6"/>
    <p:sldId id="268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34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C6F54-4F33-0D34-6105-02F5419EFB8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4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71EC9-F592-43E5-B92A-56EC412E1764}"/>
              </a:ext>
            </a:extLst>
          </p:cNvPr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03E9F58-06E5-CE99-2B9D-46C76A6F9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385888"/>
            <a:ext cx="6969125" cy="4086225"/>
          </a:xfrm>
          <a:prstGeom prst="rect">
            <a:avLst/>
          </a:prstGeom>
          <a:solidFill>
            <a:schemeClr val="tx2"/>
          </a:solidFill>
          <a:ln w="6350" cap="sq" algn="ctr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F8B56-CF17-39DD-1CE1-0C3AD0A7DE77}"/>
              </a:ext>
            </a:extLst>
          </p:cNvPr>
          <p:cNvSpPr/>
          <p:nvPr/>
        </p:nvSpPr>
        <p:spPr>
          <a:xfrm>
            <a:off x="3794125" y="1274763"/>
            <a:ext cx="1555750" cy="63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F021CF74-F2FC-33C6-0442-847968455DC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274763"/>
            <a:ext cx="1371600" cy="549275"/>
            <a:chOff x="5318306" y="1386268"/>
            <a:chExt cx="1567331" cy="6452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C7B85B-42CB-6D03-5FA8-14C6C4443094}"/>
                </a:ext>
              </a:extLst>
            </p:cNvPr>
            <p:cNvCxnSpPr/>
            <p:nvPr/>
          </p:nvCxnSpPr>
          <p:spPr>
            <a:xfrm>
              <a:off x="5318306" y="1386268"/>
              <a:ext cx="0" cy="639699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0E3ED7-90DF-FA91-837E-FE58C01E84ED}"/>
                </a:ext>
              </a:extLst>
            </p:cNvPr>
            <p:cNvCxnSpPr/>
            <p:nvPr/>
          </p:nvCxnSpPr>
          <p:spPr>
            <a:xfrm>
              <a:off x="6885637" y="1386268"/>
              <a:ext cx="0" cy="639699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65407B-90E7-3F44-558C-EB8DD61617B3}"/>
                </a:ext>
              </a:extLst>
            </p:cNvPr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19">
            <a:extLst>
              <a:ext uri="{FF2B5EF4-FFF2-40B4-BE49-F238E27FC236}">
                <a16:creationId xmlns:a16="http://schemas.microsoft.com/office/drawing/2014/main" id="{A770D8E7-FE91-D67C-6DE6-9820D033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2238" y="1333500"/>
            <a:ext cx="1279525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Footer Placeholder 20">
            <a:extLst>
              <a:ext uri="{FF2B5EF4-FFF2-40B4-BE49-F238E27FC236}">
                <a16:creationId xmlns:a16="http://schemas.microsoft.com/office/drawing/2014/main" id="{7B8D864C-1739-0CF3-8B9C-89E79AD9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900" y="5211763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21">
            <a:extLst>
              <a:ext uri="{FF2B5EF4-FFF2-40B4-BE49-F238E27FC236}">
                <a16:creationId xmlns:a16="http://schemas.microsoft.com/office/drawing/2014/main" id="{6E619DB1-93EC-3488-52D5-50CB5712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4775" y="5211763"/>
            <a:ext cx="1584325" cy="228600"/>
          </a:xfr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AFCCCE-8328-4574-8604-D9D401835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07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7601-E6B7-6426-42E3-71DDDB2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5E7F-16B7-87C5-08D4-17E14AE7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EC50-82AE-FE7D-F3C2-6CFB62FF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FBA9B-5392-4A37-BC21-CF87B82B3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6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D78B-4557-C424-2B55-9B2F8D7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24BA-1914-B5FE-5119-674057A4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3692-2BD1-B210-6390-ACB86BB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D5C70-10EF-4C04-8CAC-D1C498ED3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85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0043707-5BC4-AAF5-45AD-AA647DF1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3531C-C2B7-631C-9A4E-CFBB246310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5" y="200107"/>
            <a:ext cx="2590800" cy="39341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6ACDFB8-A402-C68A-6BC0-66E6337603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3" t="32034" b="50000"/>
          <a:stretch>
            <a:fillRect/>
          </a:stretch>
        </p:blipFill>
        <p:spPr bwMode="auto">
          <a:xfrm>
            <a:off x="0" y="6367463"/>
            <a:ext cx="91376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4BE76290-8CD2-3B38-81EF-872C20EB3D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338" y="6581775"/>
            <a:ext cx="8988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MATLAB									                                                                                                          </a:t>
            </a:r>
            <a:fld id="{63991435-F2A5-41C0-8369-D50C521FDDB6}" type="slidenum">
              <a:rPr lang="en-US" altLang="en-US" sz="110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pPr eaLnBrk="1" hangingPunct="1"/>
              <a:t>‹#›</a:t>
            </a:fld>
            <a:endParaRPr lang="en-US" altLang="en-US" sz="1100">
              <a:solidFill>
                <a:srgbClr val="C0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3884B65C-4E65-58FB-543F-B5DB4C7D9B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66675"/>
            <a:ext cx="7064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C2796A41-11D6-F7EE-F395-E21DC5AFC7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53200" y="82550"/>
            <a:ext cx="193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C00000"/>
                </a:solidFill>
                <a:ea typeface="ＭＳ Ｐゴシック" panose="020B0600070205080204" pitchFamily="34" charset="-128"/>
              </a:rPr>
              <a:t>First Year Engineering Learning Center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862"/>
            <a:ext cx="8229600" cy="823911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1209"/>
            <a:ext cx="8229600" cy="393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988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DB34C-0432-72F3-21EB-4855597E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5B5B-5759-8A3C-7E82-326ABE7B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41CC-9439-F41F-F7A0-0D9DD233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A0255-6715-4401-8C25-9B5A09444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5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0F4B14-C9C7-9D4B-263D-42354F65DE4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4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9BA5E-39D9-F7C0-35C8-1C44BB6312C6}"/>
              </a:ext>
            </a:extLst>
          </p:cNvPr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68CF014-4A34-83E5-3254-ED9AE860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385888"/>
            <a:ext cx="6969125" cy="4086225"/>
          </a:xfrm>
          <a:prstGeom prst="rect">
            <a:avLst/>
          </a:prstGeom>
          <a:solidFill>
            <a:schemeClr val="tx2"/>
          </a:solidFill>
          <a:ln w="6350" cap="sq" algn="ctr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AD499-543D-A097-248A-86E9F92CDF78}"/>
              </a:ext>
            </a:extLst>
          </p:cNvPr>
          <p:cNvSpPr/>
          <p:nvPr/>
        </p:nvSpPr>
        <p:spPr>
          <a:xfrm>
            <a:off x="3794125" y="1274763"/>
            <a:ext cx="1555750" cy="63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92147702-E0D5-06DE-B6A8-C49A17BB1EC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274763"/>
            <a:ext cx="1371600" cy="549275"/>
            <a:chOff x="5318306" y="1386268"/>
            <a:chExt cx="1567331" cy="6452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91D62-604F-190D-77AB-672BCB2C5205}"/>
                </a:ext>
              </a:extLst>
            </p:cNvPr>
            <p:cNvCxnSpPr/>
            <p:nvPr/>
          </p:nvCxnSpPr>
          <p:spPr>
            <a:xfrm>
              <a:off x="5318306" y="1386268"/>
              <a:ext cx="0" cy="639699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43A2D4-920E-7676-9125-2AA3FB161E95}"/>
                </a:ext>
              </a:extLst>
            </p:cNvPr>
            <p:cNvCxnSpPr/>
            <p:nvPr/>
          </p:nvCxnSpPr>
          <p:spPr>
            <a:xfrm>
              <a:off x="6885637" y="1386268"/>
              <a:ext cx="0" cy="639699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1620C8-2D3F-BB7D-6F08-4D2EC81A7596}"/>
                </a:ext>
              </a:extLst>
            </p:cNvPr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440CBB7-B3CE-590F-217F-E1499ECE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2238" y="1333500"/>
            <a:ext cx="1279525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0EA0997-AB7F-305F-405A-4B00123C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900" y="5211763"/>
            <a:ext cx="4430713" cy="228600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AF4E07-44EF-F7EF-70DA-DEA297C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3188" y="5211763"/>
            <a:ext cx="1584325" cy="228600"/>
          </a:xfr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C239CA6D-1091-4A01-8A5F-3F90EDE4FB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543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5AC6BF-6E09-5C59-E299-873629BD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CBC813-B488-B091-F690-24C63497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F2817D-B92A-E669-1F82-0F330C39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02801-8A7C-4226-9646-7E086DF97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29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AF385D-F416-997E-2D55-37BF2044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4C7A0C-6D01-4168-8CA8-D7800335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29D626-BC86-560A-EF7E-F01D4144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1318B-EF52-416B-AF98-0140F440F4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1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158BA5-943D-65A3-BFE6-67444340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3F7D5F9-796C-7AAD-B5F5-53D4287F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E7ECCD-3F45-45A4-9948-7343090F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61414-4EF2-406F-A8A1-EC632B1C26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2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8F2E3DF-4D9B-A5A0-2D3A-CB57E8A4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665FE06-9802-7966-10EC-CF31632E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44D4B8-9D44-F316-59E0-F23D1ECE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2667E-CBBB-4A10-B73B-D09722F9B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56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2878B1-4C74-BC57-0C0A-1337680953A9}"/>
              </a:ext>
            </a:extLst>
          </p:cNvPr>
          <p:cNvSpPr/>
          <p:nvPr/>
        </p:nvSpPr>
        <p:spPr>
          <a:xfrm>
            <a:off x="6765925" y="173038"/>
            <a:ext cx="2193925" cy="651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D4A44-E829-8C09-AF56-8F564D78434B}"/>
              </a:ext>
            </a:extLst>
          </p:cNvPr>
          <p:cNvSpPr/>
          <p:nvPr/>
        </p:nvSpPr>
        <p:spPr>
          <a:xfrm>
            <a:off x="6883400" y="292100"/>
            <a:ext cx="1957388" cy="62738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3DE42754-06C8-45EE-773F-68614DC0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BA6158F-B4B0-BEAA-BC8D-79876730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5075" y="6265863"/>
            <a:ext cx="3951288" cy="2746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6332BAD0-953E-1BD1-6C5F-8683C07E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94625" y="6310313"/>
            <a:ext cx="1098550" cy="27463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54FE31-8A2B-46D7-89D2-E252F798D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2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9A74EE-BD27-27CE-009C-7C3F08C573BA}"/>
              </a:ext>
            </a:extLst>
          </p:cNvPr>
          <p:cNvSpPr/>
          <p:nvPr/>
        </p:nvSpPr>
        <p:spPr>
          <a:xfrm>
            <a:off x="6765925" y="173038"/>
            <a:ext cx="2193925" cy="651192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C7224-792D-72C5-A611-F5FD148007C6}"/>
              </a:ext>
            </a:extLst>
          </p:cNvPr>
          <p:cNvSpPr/>
          <p:nvPr/>
        </p:nvSpPr>
        <p:spPr>
          <a:xfrm>
            <a:off x="6883400" y="292100"/>
            <a:ext cx="1957388" cy="62738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8C9431C-75E4-E5CB-EA2B-A479C7DD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AD783CD-A0DC-6D60-200A-68CD725E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3A2067A-3A9E-3C50-02A3-9DECCE49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97800" y="6308725"/>
            <a:ext cx="1096963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6907AF-0F6D-4D07-957B-C7A06115F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09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FB84-9DAA-83D9-793A-7FEE6F8111E0}"/>
              </a:ext>
            </a:extLst>
          </p:cNvPr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softEdge rad="0"/>
          </a:effectLst>
        </p:spPr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6719C042-D0D5-CF8B-57C4-65D303B1A8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1838" y="642938"/>
            <a:ext cx="7680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9F040E69-E87D-3A53-5E16-12143CFE8C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2103438"/>
            <a:ext cx="768032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6109F-413B-09C8-9AAA-4486C1F8A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7975" y="6265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7AB1-A294-38C7-5D3A-477D747E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7150" y="6265863"/>
            <a:ext cx="39497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5F18-07A7-0637-E188-563C51D73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43825" y="6265863"/>
            <a:ext cx="1096963" cy="2746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2"/>
                </a:solidFill>
              </a:defRPr>
            </a:lvl1pPr>
          </a:lstStyle>
          <a:p>
            <a:fld id="{C54B3A29-01F4-4814-A178-3CA4FDD54C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1" r:id="rId2"/>
    <p:sldLayoutId id="2147483879" r:id="rId3"/>
    <p:sldLayoutId id="2147483872" r:id="rId4"/>
    <p:sldLayoutId id="2147483873" r:id="rId5"/>
    <p:sldLayoutId id="2147483874" r:id="rId6"/>
    <p:sldLayoutId id="2147483875" r:id="rId7"/>
    <p:sldLayoutId id="2147483880" r:id="rId8"/>
    <p:sldLayoutId id="2147483881" r:id="rId9"/>
    <p:sldLayoutId id="2147483876" r:id="rId10"/>
    <p:sldLayoutId id="214748387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en-US" sz="4000" kern="1200" dirty="0">
          <a:solidFill>
            <a:schemeClr val="tx1"/>
          </a:solidFill>
          <a:latin typeface="+mj-lt"/>
          <a:ea typeface="+mn-ea"/>
          <a:cs typeface="+mn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182563" indent="-182563" algn="l" rtl="0" fontAlgn="base">
        <a:spcBef>
          <a:spcPts val="9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5FEE-3A23-755D-544F-3BD97F4E2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hangingPunct="1">
              <a:defRPr sz="1200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First Year Engineering Program              ‹#›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2870-8D68-0894-0B12-3C7209810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hangingPunct="1">
              <a:defRPr sz="1200" dirty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30A4-5826-D675-85E7-6C2482EB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eaLnBrk="1" hangingPunct="1">
              <a:defRPr sz="1200">
                <a:solidFill>
                  <a:srgbClr val="898989"/>
                </a:solidFill>
                <a:ea typeface="ＭＳ Ｐゴシック" panose="020B0600070205080204" pitchFamily="34" charset="-128"/>
              </a:defRPr>
            </a:lvl1pPr>
          </a:lstStyle>
          <a:p>
            <a:fld id="{E7A81E9A-585E-46E9-8824-776A4BCDE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29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72706BD-6DCF-CDAE-550D-E208DA3D58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1575" y="2090738"/>
            <a:ext cx="6800850" cy="2590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en-US"/>
              <a:t>Three Dimensional Plotting</a:t>
            </a:r>
            <a:br>
              <a:rPr altLang="en-US"/>
            </a:br>
            <a:endParaRPr alt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2D563D5-D9BB-BF7E-2A8B-502513BB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681538"/>
            <a:ext cx="6802438" cy="503237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0F1449B-626E-1EA7-79CF-CA3D7D265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 3D Plotting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9118703-5BA1-CCCD-D348-14FB6ED36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3D line plots – plot3(x,y,z)</a:t>
            </a:r>
          </a:p>
          <a:p>
            <a:r>
              <a:rPr lang="en-US" altLang="en-US" sz="2800"/>
              <a:t>can use line specifiers and properties as you do in 2D plots</a:t>
            </a:r>
          </a:p>
          <a:p>
            <a:r>
              <a:rPr lang="en-US" altLang="en-US" sz="2800"/>
              <a:t>The three vectors must have same # of elements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>
            <a:extLst>
              <a:ext uri="{FF2B5EF4-FFF2-40B4-BE49-F238E27FC236}">
                <a16:creationId xmlns:a16="http://schemas.microsoft.com/office/drawing/2014/main" id="{AA1DA15A-FD25-0F87-3D09-97F920D6C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>
            <a:extLst>
              <a:ext uri="{FF2B5EF4-FFF2-40B4-BE49-F238E27FC236}">
                <a16:creationId xmlns:a16="http://schemas.microsoft.com/office/drawing/2014/main" id="{B0C07661-4291-A13B-8DF3-C54C2A7C9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2" name="Title 8">
            <a:extLst>
              <a:ext uri="{FF2B5EF4-FFF2-40B4-BE49-F238E27FC236}">
                <a16:creationId xmlns:a16="http://schemas.microsoft.com/office/drawing/2014/main" id="{3C65D1FE-9253-9434-4AC2-03AA711C13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229600" cy="82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3-D line and scatter plots: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722ED1A-3814-2331-24AB-3993533E45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458198" cy="1636938"/>
          </a:xfrm>
          <a:blipFill rotWithShape="0">
            <a:blip r:embed="rId2"/>
            <a:stretch>
              <a:fillRect l="-1442" t="-334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DCCD24-B604-4EA8-BC17-1B2DC3E805E3}"/>
              </a:ext>
            </a:extLst>
          </p:cNvPr>
          <p:cNvSpPr txBox="1"/>
          <p:nvPr/>
        </p:nvSpPr>
        <p:spPr>
          <a:xfrm>
            <a:off x="457200" y="3313113"/>
            <a:ext cx="8458200" cy="2586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t = 0:0.01:6*pi;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49" charset="0"/>
              <a:ea typeface="ＭＳ Ｐゴシック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x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sqrt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(t) .* sin(2*t);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y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sqrt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(t) .* cos(2*t);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z = 0.5*t;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plot3(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x,y,z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grid on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xlabel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('x');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ylabel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('y');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zlabel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('z');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2111A-1470-F532-74F3-8A3D5255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3429000"/>
            <a:ext cx="4013200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>
            <a:extLst>
              <a:ext uri="{FF2B5EF4-FFF2-40B4-BE49-F238E27FC236}">
                <a16:creationId xmlns:a16="http://schemas.microsoft.com/office/drawing/2014/main" id="{CAA86CBD-E5DC-4BF2-6118-F63356625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5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>
            <a:extLst>
              <a:ext uri="{FF2B5EF4-FFF2-40B4-BE49-F238E27FC236}">
                <a16:creationId xmlns:a16="http://schemas.microsoft.com/office/drawing/2014/main" id="{3AE1650D-D67E-58D9-D393-B6930A28F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itle 8">
            <a:extLst>
              <a:ext uri="{FF2B5EF4-FFF2-40B4-BE49-F238E27FC236}">
                <a16:creationId xmlns:a16="http://schemas.microsoft.com/office/drawing/2014/main" id="{F474B171-D079-C52F-1F56-C90A8C5F95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229600" cy="82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3-D line and scatter plots:</a:t>
            </a:r>
          </a:p>
        </p:txBody>
      </p:sp>
      <p:sp>
        <p:nvSpPr>
          <p:cNvPr id="13317" name="Content Placeholder 5">
            <a:extLst>
              <a:ext uri="{FF2B5EF4-FFF2-40B4-BE49-F238E27FC236}">
                <a16:creationId xmlns:a16="http://schemas.microsoft.com/office/drawing/2014/main" id="{59D22418-BB9A-6CFC-0319-ED2D84C711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76400"/>
            <a:ext cx="8458200" cy="163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/>
              <a:t>For 3-D data or parametric equations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/>
              <a:t>	Example 2 – data values: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/>
              <a:t>(1, 1, 3), (1, 2, 5), (2, 2, 8), (3, 4, 19), (3, 2, 11)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3F00C-E7EF-7EE6-CFFA-7F729460CD32}"/>
              </a:ext>
            </a:extLst>
          </p:cNvPr>
          <p:cNvSpPr txBox="1"/>
          <p:nvPr/>
        </p:nvSpPr>
        <p:spPr>
          <a:xfrm>
            <a:off x="457200" y="3313113"/>
            <a:ext cx="8458200" cy="2308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x = [1, 1, 2, 3, 3];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y = [1, 2, 2, 4, 2];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z = [3, 5, 8, 19, 11];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plot3(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x,y,z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, 'k*')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grid on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xlabel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('x');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ylabel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('y');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zlabel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('z');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ACEC64-5BB4-2B34-41B4-59C24AD1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429000"/>
            <a:ext cx="3987800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>
            <a:extLst>
              <a:ext uri="{FF2B5EF4-FFF2-40B4-BE49-F238E27FC236}">
                <a16:creationId xmlns:a16="http://schemas.microsoft.com/office/drawing/2014/main" id="{A46CC07A-D4DE-1DBF-DA33-557CDC741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39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>
            <a:extLst>
              <a:ext uri="{FF2B5EF4-FFF2-40B4-BE49-F238E27FC236}">
                <a16:creationId xmlns:a16="http://schemas.microsoft.com/office/drawing/2014/main" id="{C8DB65E0-7FC8-91FC-7463-28F5E2A6FE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40" name="Title 8">
            <a:extLst>
              <a:ext uri="{FF2B5EF4-FFF2-40B4-BE49-F238E27FC236}">
                <a16:creationId xmlns:a16="http://schemas.microsoft.com/office/drawing/2014/main" id="{BD274F58-1F2E-A96B-4D72-5A9973D73B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229600" cy="82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3-D surface plots: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1A0FEBB-03C2-86A6-824B-7370F5B159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458198" cy="1636938"/>
          </a:xfrm>
          <a:blipFill rotWithShape="0">
            <a:blip r:embed="rId2"/>
            <a:stretch>
              <a:fillRect l="-1442" t="-334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01D1F0-0E83-FADE-DFB2-9F29778BDDC7}"/>
              </a:ext>
            </a:extLst>
          </p:cNvPr>
          <p:cNvSpPr txBox="1"/>
          <p:nvPr/>
        </p:nvSpPr>
        <p:spPr>
          <a:xfrm>
            <a:off x="457200" y="2819400"/>
            <a:ext cx="8458200" cy="258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xrange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 = -2:0.1:2;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yrange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 = -2:0.1:2;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[X, Y]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meshgrid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xrange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yrange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);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</a:b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49" charset="0"/>
              <a:ea typeface="ＭＳ Ｐゴシック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Z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exp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(-(X.^2 + Y.^2));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surf(X,Y,Z)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xlabel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('x');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ylabel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('y');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zlabel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('z');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28581-08B9-54ED-90F5-3E0F3809ADCA}"/>
              </a:ext>
            </a:extLst>
          </p:cNvPr>
          <p:cNvSpPr txBox="1"/>
          <p:nvPr/>
        </p:nvSpPr>
        <p:spPr>
          <a:xfrm>
            <a:off x="5165725" y="4032250"/>
            <a:ext cx="2911475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meshgrid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ＭＳ Ｐゴシック" charset="-128"/>
                <a:cs typeface="+mn-cs"/>
              </a:rPr>
              <a:t>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expands 1-D range vectors to 2-D matrices of x/y pairs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ED2BDAE-B6EE-1CA0-D4EB-8FC3AEFB5407}"/>
              </a:ext>
            </a:extLst>
          </p:cNvPr>
          <p:cNvCxnSpPr>
            <a:stCxn id="8" idx="1"/>
          </p:cNvCxnSpPr>
          <p:nvPr/>
        </p:nvCxnSpPr>
        <p:spPr>
          <a:xfrm rot="10800000">
            <a:off x="4484688" y="3675063"/>
            <a:ext cx="681037" cy="865187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8C0FC42-CB9B-F40B-7B10-9CB2B4EDD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40075"/>
            <a:ext cx="3733800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8455AA-FCD5-196D-FEB5-1A84AA03E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Mesh and Surface Plots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B6AE7D1-C54A-5A9C-47FE-50125A282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Where the form is</a:t>
            </a:r>
            <a:r>
              <a:rPr lang="en-US" altLang="en-US" sz="2400" i="1"/>
              <a:t> z=f(x,y)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First step – create a grid in the x,y plane using meshgrid function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define range of x and y:  x=-1:3, y=1:4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[X,Y]=meshgrid(x,y)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now define Z as a function of X and 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Z=X.*Y.^2./(X.^2+y.^2)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Once the three matrices exist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9DFA935-A452-D896-1261-66845A544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Mesh and Surf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25FDF87-D892-F443-EE91-09F650C9C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mesh(X,Y,Z)</a:t>
            </a:r>
          </a:p>
          <a:p>
            <a:r>
              <a:rPr lang="en-US" altLang="en-US" sz="2400" dirty="0"/>
              <a:t>surf(X,Y,Z)</a:t>
            </a:r>
          </a:p>
          <a:p>
            <a:r>
              <a:rPr lang="en-US" altLang="en-US" sz="2400" dirty="0"/>
              <a:t>Try this example, but with a smaller increment for the grids, like 0.1</a:t>
            </a:r>
          </a:p>
          <a:p>
            <a:r>
              <a:rPr lang="en-US" altLang="en-US" sz="2400" dirty="0"/>
              <a:t>Use </a:t>
            </a:r>
            <a:r>
              <a:rPr lang="en-US" altLang="en-US" sz="2400" dirty="0" err="1"/>
              <a:t>xlabel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ylabel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zlabel</a:t>
            </a:r>
            <a:r>
              <a:rPr lang="en-US" altLang="en-US" sz="2400" dirty="0"/>
              <a:t> and title</a:t>
            </a:r>
          </a:p>
          <a:p>
            <a:r>
              <a:rPr lang="en-US" altLang="en-US" sz="2400" dirty="0"/>
              <a:t>colormap( c )</a:t>
            </a:r>
          </a:p>
          <a:p>
            <a:r>
              <a:rPr lang="en-US" altLang="en-US" sz="2400" dirty="0"/>
              <a:t>grid off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61F3013-2E0C-FE3E-11AA-1D1DC4567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The view command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1419906-70E4-44AD-E911-0375FB6C8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Determines angle of view of the plot</a:t>
            </a:r>
          </a:p>
          <a:p>
            <a:r>
              <a:rPr lang="en-US" altLang="en-US" sz="2400"/>
              <a:t>view(az, el) or view([az,el])</a:t>
            </a:r>
          </a:p>
          <a:p>
            <a:r>
              <a:rPr lang="en-US" altLang="en-US" sz="2400"/>
              <a:t>Top view = view(0,90)</a:t>
            </a:r>
          </a:p>
          <a:p>
            <a:r>
              <a:rPr lang="en-US" altLang="en-US" sz="2400"/>
              <a:t>Side view = view(0,0)  x-z plane</a:t>
            </a:r>
          </a:p>
          <a:p>
            <a:r>
              <a:rPr lang="en-US" altLang="en-US" sz="2400"/>
              <a:t>Default- view(-37.5,30)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47CF95B-F6FD-6C49-C1A3-2EA801AD3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Here is a cool 3D plot – try it!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8BED3FB-E3AB-0729-1656-515D034E8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001000" cy="4381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[X,Y]=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meshgrid</a:t>
            </a:r>
            <a:r>
              <a:rPr lang="en-US" altLang="en-US" sz="2400" b="1" dirty="0">
                <a:latin typeface="Courier New" panose="02070309020205020404" pitchFamily="49" charset="0"/>
              </a:rPr>
              <a:t>(-8:.5:8);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R=sqrt(X.^2+Y.^2)+eps;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Z=sin(R)./R;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mesh(X,Y,Z,'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EdgeColor</a:t>
            </a:r>
            <a:r>
              <a:rPr lang="en-US" altLang="en-US" sz="2400" b="1" dirty="0">
                <a:latin typeface="Courier New" panose="02070309020205020404" pitchFamily="49" charset="0"/>
              </a:rPr>
              <a:t>','black')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surf(X,Y,Z)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colormap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hsv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colorbar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camlight</a:t>
            </a:r>
            <a:r>
              <a:rPr lang="en-US" altLang="en-US" sz="2400" b="1" dirty="0">
                <a:latin typeface="Courier New" panose="02070309020205020404" pitchFamily="49" charset="0"/>
              </a:rPr>
              <a:t> left; lighting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phong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373545"/>
    </a:dk2>
    <a:lt2>
      <a:srgbClr val="BCD0E0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6793CD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373545"/>
    </a:dk2>
    <a:lt2>
      <a:srgbClr val="BCD0E0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6793CD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6859</TotalTime>
  <Words>578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Century Gothic</vt:lpstr>
      <vt:lpstr>Arial</vt:lpstr>
      <vt:lpstr>Calibri</vt:lpstr>
      <vt:lpstr>Wingdings 3</vt:lpstr>
      <vt:lpstr>Courier New</vt:lpstr>
      <vt:lpstr>Wingdings</vt:lpstr>
      <vt:lpstr>Savon</vt:lpstr>
      <vt:lpstr>Custom Design</vt:lpstr>
      <vt:lpstr>Three Dimensional Plotting </vt:lpstr>
      <vt:lpstr> 3D Plotting</vt:lpstr>
      <vt:lpstr>3-D line and scatter plots:</vt:lpstr>
      <vt:lpstr>3-D line and scatter plots:</vt:lpstr>
      <vt:lpstr>3-D surface plots:</vt:lpstr>
      <vt:lpstr>Mesh and Surface Plots</vt:lpstr>
      <vt:lpstr>Mesh and Surf</vt:lpstr>
      <vt:lpstr>The view command</vt:lpstr>
      <vt:lpstr>Here is a cool 3D plot – try it!</vt:lpstr>
    </vt:vector>
  </TitlesOfParts>
  <Company>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first…</dc:title>
  <dc:creator>Susan Freeman</dc:creator>
  <cp:lastModifiedBy>Freeman, Susan</cp:lastModifiedBy>
  <cp:revision>9</cp:revision>
  <dcterms:created xsi:type="dcterms:W3CDTF">2005-04-04T21:19:03Z</dcterms:created>
  <dcterms:modified xsi:type="dcterms:W3CDTF">2023-03-20T10:56:22Z</dcterms:modified>
</cp:coreProperties>
</file>