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23"/>
  </p:notesMasterIdLst>
  <p:handoutMasterIdLst>
    <p:handoutMasterId r:id="rId24"/>
  </p:handoutMasterIdLst>
  <p:sldIdLst>
    <p:sldId id="428" r:id="rId2"/>
    <p:sldId id="430" r:id="rId3"/>
    <p:sldId id="407" r:id="rId4"/>
    <p:sldId id="420" r:id="rId5"/>
    <p:sldId id="421" r:id="rId6"/>
    <p:sldId id="423" r:id="rId7"/>
    <p:sldId id="424" r:id="rId8"/>
    <p:sldId id="425" r:id="rId9"/>
    <p:sldId id="426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</p:sldIdLst>
  <p:sldSz cx="9144000" cy="6858000" type="letter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4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0" autoAdjust="0"/>
    <p:restoredTop sz="92226" autoAdjust="0"/>
  </p:normalViewPr>
  <p:slideViewPr>
    <p:cSldViewPr snapToObjects="1">
      <p:cViewPr varScale="1">
        <p:scale>
          <a:sx n="64" d="100"/>
          <a:sy n="64" d="100"/>
        </p:scale>
        <p:origin x="12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3" d="100"/>
          <a:sy n="43" d="100"/>
        </p:scale>
        <p:origin x="-226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AD2A0-97CB-FA4C-A628-7AC5792C4933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55E93-7282-5D48-AA0E-63C7BEB85C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3221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A70BE-FF09-6B4A-BFF9-74108DDCB856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3D86C-746A-1A44-AD7D-73BA053D4F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0692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577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537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56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767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801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92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28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74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946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460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64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64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39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29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80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58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634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96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C03EE-59FE-4835-AA58-7CA298D19CEA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33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87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862"/>
            <a:ext cx="8229600" cy="823911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1209"/>
            <a:ext cx="8229600" cy="39349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  <a:lvl2pPr>
              <a:defRPr>
                <a:solidFill>
                  <a:srgbClr val="1F497D"/>
                </a:solidFill>
              </a:defRPr>
            </a:lvl2pPr>
            <a:lvl3pPr>
              <a:defRPr>
                <a:solidFill>
                  <a:srgbClr val="1F497D"/>
                </a:solidFill>
              </a:defRPr>
            </a:lvl3pPr>
            <a:lvl4pPr>
              <a:defRPr>
                <a:solidFill>
                  <a:srgbClr val="1F497D"/>
                </a:solidFill>
              </a:defRPr>
            </a:lvl4pPr>
            <a:lvl5pPr>
              <a:defRPr>
                <a:solidFill>
                  <a:srgbClr val="1F497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5" y="200107"/>
            <a:ext cx="2590800" cy="393417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504" t="50000" b="32035"/>
          <a:stretch/>
        </p:blipFill>
        <p:spPr>
          <a:xfrm flipV="1">
            <a:off x="0" y="6367749"/>
            <a:ext cx="9137469" cy="21325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4567" y="6560978"/>
            <a:ext cx="8988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MATLAB									                                                                                                         </a:t>
            </a:r>
            <a:fld id="{11505816-721B-4E4E-BC01-EDB3602A92D0}" type="slidenum">
              <a:rPr lang="en-US" sz="1100" smtClean="0">
                <a:solidFill>
                  <a:srgbClr val="C0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‹#›</a:t>
            </a:fld>
            <a:endParaRPr lang="en-US" sz="1100" dirty="0">
              <a:solidFill>
                <a:srgbClr val="C0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51826" y="67128"/>
            <a:ext cx="706053" cy="47009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553200" y="81832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First Year Engineering</a:t>
            </a:r>
            <a:r>
              <a:rPr lang="en-US" sz="1200" baseline="0" dirty="0">
                <a:solidFill>
                  <a:srgbClr val="C00000"/>
                </a:solidFill>
              </a:rPr>
              <a:t> Learning Center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4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First Year Engineering Program              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1427-4A6E-DD4E-87EF-BDE1882511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03" y="1143000"/>
            <a:ext cx="86868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Relational Operators and Conditional Statements</a:t>
            </a:r>
            <a:br>
              <a:rPr lang="en-US" sz="24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endParaRPr lang="en-US" sz="2400" b="1" u="sng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if-end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if-else-end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If-</a:t>
            </a:r>
            <a:r>
              <a:rPr lang="en-US" sz="2400" b="1" dirty="0" err="1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elseif</a:t>
            </a: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… else-end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Nested branching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Switch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by</a:t>
            </a: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First Year Engineering Learning Center</a:t>
            </a:r>
          </a:p>
          <a:p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368 Snell Engineering Building</a:t>
            </a:r>
          </a:p>
          <a:p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College of Engineering</a:t>
            </a:r>
          </a:p>
          <a:p>
            <a:r>
              <a:rPr lang="en-US" sz="2000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Northeastern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547702"/>
            <a:ext cx="3125426" cy="19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0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5867400" cy="3388895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Conditional statements can be used in script files or function files but NOT in the Command Window.</a:t>
            </a:r>
          </a:p>
          <a:p>
            <a:pPr marL="233363" indent="-233363">
              <a:spcBef>
                <a:spcPts val="12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Conditional statements allow MATLAB to make decisions within a program based on certain criteria.</a:t>
            </a:r>
          </a:p>
          <a:p>
            <a:pPr marL="233363" indent="-233363">
              <a:spcBef>
                <a:spcPts val="12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Every </a:t>
            </a:r>
            <a:r>
              <a:rPr lang="en-US" alt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if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statement </a:t>
            </a:r>
            <a:r>
              <a:rPr lang="en-US" altLang="en-US" sz="2400" u="sng" dirty="0">
                <a:latin typeface="Helvetica" panose="020B0604020202020204" pitchFamily="34" charset="0"/>
                <a:cs typeface="Helvetica" panose="020B0604020202020204" pitchFamily="34" charset="0"/>
              </a:rPr>
              <a:t>must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be paired with an </a:t>
            </a:r>
            <a:r>
              <a:rPr lang="en-US" alt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end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statement. 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Conditional Statements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81" y="1809932"/>
            <a:ext cx="2810277" cy="364770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70034" y="5179443"/>
            <a:ext cx="6324600" cy="1183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relational and/or logical expression = true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this: statements A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301726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305800" cy="33888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write in a script .m file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T=[58 70 76 75]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Tabove75=T&gt;=75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days_above75=sum(Tabove75)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days_above75&gt;0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'%</a:t>
            </a:r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days above 75 degrees \n'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,days_above75)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Conditional Statements 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if-end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0200" y="4953000"/>
            <a:ext cx="6324600" cy="1183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relational and/or logical expression = true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this: statements A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319598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Conditional Statements 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if-else-end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041304"/>
            <a:ext cx="3442206" cy="192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expression = true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A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B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375" y="2009773"/>
            <a:ext cx="5273497" cy="43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9144000" cy="43794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write in a script .m file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T=[58 70 76 75]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Tabove75=(T&gt;=75)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days_above75=sum(Tabove75)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days_above75&gt;0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'%i days above or equal to 75 </a:t>
            </a:r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\n'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,days_above75)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‘zero days above or equal to 75 degrees \n'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Example  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if-else-end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0" y="4419599"/>
            <a:ext cx="6248400" cy="116139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Conditional Statement  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if-</a:t>
            </a:r>
            <a:r>
              <a:rPr lang="en-US" sz="2800" b="1" dirty="0" err="1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elseif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-else-end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041304"/>
            <a:ext cx="2895600" cy="2683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expression1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A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elseif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E0C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expression2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B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C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448" y="1828800"/>
            <a:ext cx="5793828" cy="44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8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605" y="1695484"/>
            <a:ext cx="8628993" cy="43794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write in a script .m file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T=[58 70 76 75]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Tabove75=(T&gt;=75)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days_above75=sum(Tabove75)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days_above75&gt;1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'%i days above or equal to 75 </a:t>
            </a:r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\n'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,days_above75)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elseif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days_above75==1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‘one day above or equal to 75 degrees \n'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‘zero days above or equal to 75 degrees \n'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Example: 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if-</a:t>
            </a:r>
            <a:r>
              <a:rPr lang="en-US" sz="2800" b="1" dirty="0" err="1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elseif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-else-end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0" y="4191000"/>
            <a:ext cx="6248400" cy="116139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Nested Branching: multiple 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else-ifs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041304"/>
            <a:ext cx="2895600" cy="4283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expression1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A</a:t>
            </a:r>
          </a:p>
          <a:p>
            <a:pPr>
              <a:spcBef>
                <a:spcPts val="600"/>
              </a:spcBef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elseif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E0C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expression2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B</a:t>
            </a:r>
          </a:p>
          <a:p>
            <a:pPr>
              <a:spcBef>
                <a:spcPts val="600"/>
              </a:spcBef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elseif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expression3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C</a:t>
            </a:r>
          </a:p>
          <a:p>
            <a:pPr>
              <a:spcBef>
                <a:spcPts val="600"/>
              </a:spcBef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elseif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expression4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D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51652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Nested Branching – multiple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elseifs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2606" y="1695484"/>
            <a:ext cx="8305800" cy="43794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write in a script .m file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T=[58 70 76 75]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Tabove75=(T&gt;=75)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days_above75=sum(Tabove75)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days_above75&gt;3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‘all %i days above or equal to 75 degrees! \n'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,days_above75)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elseif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days_above75&gt;1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‘%i days above or equal to 75 degrees \n'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,days_above75)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elseif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days_above75==1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‘one day above or equal to 75 degrees \n'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‘zero days above or equal to 75 degrees \n'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endParaRPr lang="en-US" alt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87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Nested Branching – many 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else-ifs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041304"/>
            <a:ext cx="2895600" cy="405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expression1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A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elseif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E0C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expression2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B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elseif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expression3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C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elseif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expression4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D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733800" y="3382852"/>
            <a:ext cx="1371600" cy="762000"/>
          </a:xfrm>
          <a:prstGeom prst="rightArrow">
            <a:avLst/>
          </a:prstGeom>
          <a:solidFill>
            <a:srgbClr val="0E0C0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00600" y="2743200"/>
            <a:ext cx="4190999" cy="17024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many </a:t>
            </a:r>
            <a:r>
              <a:rPr lang="en-US" altLang="en-US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elseif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branches?!</a:t>
            </a:r>
          </a:p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complicated?!</a:t>
            </a:r>
          </a:p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simplify?</a:t>
            </a:r>
          </a:p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endParaRPr lang="en-US" alt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7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Switch Statements </a:t>
            </a:r>
            <a:r>
              <a:rPr lang="en-US" sz="2800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(</a:t>
            </a:r>
            <a:r>
              <a:rPr lang="en-US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only test for </a:t>
            </a:r>
            <a:r>
              <a:rPr lang="en-US" altLang="en-US" sz="2800" u="sng" dirty="0">
                <a:latin typeface="Helvetica" panose="020B0604020202020204" pitchFamily="34" charset="0"/>
                <a:cs typeface="Helvetica" panose="020B0604020202020204" pitchFamily="34" charset="0"/>
              </a:rPr>
              <a:t>equality)</a:t>
            </a:r>
            <a:br>
              <a:rPr lang="en-US" sz="28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116" y="2209800"/>
            <a:ext cx="3886200" cy="4054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switch_expression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2400" dirty="0">
                <a:solidFill>
                  <a:srgbClr val="0E0C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case_expression_1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A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2400" dirty="0">
                <a:solidFill>
                  <a:srgbClr val="0E0C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case_expression_2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B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2400" dirty="0">
                <a:solidFill>
                  <a:srgbClr val="0E0C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case_expression_3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C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statements D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6832" y="1706784"/>
            <a:ext cx="6781800" cy="10060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switch_expression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case_expression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_#</a:t>
            </a:r>
          </a:p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endParaRPr lang="en-US" alt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r>
              <a:rPr lang="en-US" altLang="en-US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Font typeface="Arial"/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2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03" y="1143000"/>
            <a:ext cx="86868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Relational Operators &amp; Logical Operators</a:t>
            </a:r>
          </a:p>
          <a:p>
            <a:pPr marL="223838" indent="-223838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endParaRPr lang="en-US" sz="2400" b="1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2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85441"/>
              </p:ext>
            </p:extLst>
          </p:nvPr>
        </p:nvGraphicFramePr>
        <p:xfrm>
          <a:off x="914400" y="1657942"/>
          <a:ext cx="4495800" cy="3142658"/>
        </p:xfrm>
        <a:graphic>
          <a:graphicData uri="http://schemas.openxmlformats.org/drawingml/2006/table">
            <a:tbl>
              <a:tblPr/>
              <a:tblGrid>
                <a:gridCol w="58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09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    less than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    greater than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&lt;=  less than or equal to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&gt;=  greater than or equal to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= = equal to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~ = not equal to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20340"/>
              </p:ext>
            </p:extLst>
          </p:nvPr>
        </p:nvGraphicFramePr>
        <p:xfrm>
          <a:off x="6248400" y="1934852"/>
          <a:ext cx="2667000" cy="2163938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7609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519113" algn="l"/>
                        </a:tabLst>
                      </a:pPr>
                      <a: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&amp;    and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573088" algn="l"/>
                        </a:tabLst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|      or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~      not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xor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exclusive or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756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606" y="1752600"/>
            <a:ext cx="8305800" cy="4379495"/>
          </a:xfrm>
        </p:spPr>
        <p:txBody>
          <a:bodyPr/>
          <a:lstStyle/>
          <a:p>
            <a:pPr marL="0" indent="0">
              <a:lnSpc>
                <a:spcPts val="23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write in a new script file: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clc;clear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T=[74 73 72 73]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Tabove75=(T&gt;=75)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days_above75=sum(Tabove75)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days_above75 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%set “switch” expression = days_above75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if days_above75=4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('All %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days above 75 degrees!\n',days_above75)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if days_above75=3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('%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days above 75 degrees\n',days_above75)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if days_above75=2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('%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days above 75 degrees\n',days_above75)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if days_above75=1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('one day above 75 degrees\n')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otherwise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('zero days above 75 degrees\n')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0" indent="0">
              <a:lnSpc>
                <a:spcPts val="2300"/>
              </a:lnSpc>
              <a:spcBef>
                <a:spcPts val="600"/>
              </a:spcBef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ts val="2300"/>
              </a:lnSpc>
              <a:spcBef>
                <a:spcPts val="600"/>
              </a:spcBef>
              <a:buNone/>
            </a:pPr>
            <a:endParaRPr lang="en-US" altLang="en-US" sz="20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Example: 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switch case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8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606" y="1752600"/>
            <a:ext cx="8305800" cy="4379495"/>
          </a:xfrm>
        </p:spPr>
        <p:txBody>
          <a:bodyPr/>
          <a:lstStyle/>
          <a:p>
            <a:pPr marL="0" indent="0">
              <a:lnSpc>
                <a:spcPts val="23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write in a new script file: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clc;clear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pet=input('What is your favorite pet? (Bird, Cat, or Dog):','s'); %string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pet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case 'Bird'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('Your favorite pet flies \n')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case 'Cat'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('Your favorite pet makes a meow noise \n')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case 'Dog'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('Your favorite pet barks \n')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otherwise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('Your entry does not match any of my selections \n')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0" indent="0">
              <a:lnSpc>
                <a:spcPts val="2300"/>
              </a:lnSpc>
              <a:spcBef>
                <a:spcPts val="600"/>
              </a:spcBef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ts val="2300"/>
              </a:lnSpc>
              <a:spcBef>
                <a:spcPts val="600"/>
              </a:spcBef>
              <a:buNone/>
            </a:pPr>
            <a:endParaRPr lang="en-US" altLang="en-US" sz="20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Example: 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switch case </a:t>
            </a:r>
            <a:r>
              <a:rPr lang="en-US" sz="2800" b="1" dirty="0">
                <a:solidFill>
                  <a:schemeClr val="tx1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with strings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6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3820" y="4744453"/>
            <a:ext cx="8564639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9548" y="4648200"/>
            <a:ext cx="8869439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try these examples in the Command Window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5&gt;8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=0 false since 5 is not more than 8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4==4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=1 true since 4 is equal to 4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a=[1 3 5], b=[0 4 5], c=a&lt;=b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%result?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2626895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compare 2 numbers by determining whether the comparison is TRUE or FALSE.  </a:t>
            </a:r>
          </a:p>
          <a:p>
            <a:pPr marL="233363" indent="-233363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 &lt; b? 	If TRUE, operation result is assigned a value of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			If FALSE, operation result is assigned a value of 0</a:t>
            </a:r>
          </a:p>
          <a:p>
            <a:pPr marL="231775" indent="-231775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When 2 arrays are compared, the comparison is done element-by-element and the result is an array of 0’s &amp; 1’s.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Relational Operators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82535"/>
              </p:ext>
            </p:extLst>
          </p:nvPr>
        </p:nvGraphicFramePr>
        <p:xfrm>
          <a:off x="7086600" y="747582"/>
          <a:ext cx="2667000" cy="1550670"/>
        </p:xfrm>
        <a:graphic>
          <a:graphicData uri="http://schemas.openxmlformats.org/drawingml/2006/table">
            <a:tbl>
              <a:tblPr/>
              <a:tblGrid>
                <a:gridCol w="3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    less than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    greater than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&lt;=  less than or equal to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&gt;=  greater than or equal to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= = equal to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~ = not equal to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64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4560" y="4267200"/>
            <a:ext cx="8564639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4560" y="4188242"/>
            <a:ext cx="8869439" cy="175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try these examples in the Command Window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3+4&lt;16/2 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=1 true since 7&lt;8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3+(4&lt;16)/2 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=3.5 since 3+1/2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a=[1 3], b=[0 1], c=a.*b&gt;b./a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%result?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					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6"/>
            <a:ext cx="8534400" cy="2245896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Arithmetic operations  +  - *  /  \  have precedence over relational operators &lt;  &gt;  &lt;=  &gt;=  ==  ~=.</a:t>
            </a:r>
          </a:p>
          <a:p>
            <a:pPr marL="233363" indent="-233363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Arithmetic operations *  /  \  completed before +  - .</a:t>
            </a:r>
          </a:p>
          <a:p>
            <a:pPr marL="231775" indent="-231775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Relational operations have equal precedence and are completed left to right unless designated by ( ).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Order of Precedence – what does MATLAB do 1</a:t>
            </a:r>
            <a:r>
              <a:rPr lang="en-US" sz="2800" b="1" baseline="30000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st</a:t>
            </a:r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03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3084095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compare 1 or 2 operands.</a:t>
            </a:r>
          </a:p>
          <a:p>
            <a:pPr marL="233363" indent="-233363">
              <a:spcBef>
                <a:spcPts val="6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Any non-zero number is true (1) and a zero is false (0).  </a:t>
            </a:r>
          </a:p>
          <a:p>
            <a:pPr marL="233363" indent="-233363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3363" indent="-233363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3363" indent="-233363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3363" indent="-233363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3363" indent="-233363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3363" indent="-233363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Logical Operators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4225"/>
              </p:ext>
            </p:extLst>
          </p:nvPr>
        </p:nvGraphicFramePr>
        <p:xfrm>
          <a:off x="6705600" y="914400"/>
          <a:ext cx="2438400" cy="1706880"/>
        </p:xfrm>
        <a:graphic>
          <a:graphicData uri="http://schemas.openxmlformats.org/drawingml/2006/table">
            <a:tbl>
              <a:tblPr/>
              <a:tblGrid>
                <a:gridCol w="31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519113" algn="l"/>
                        </a:tabLst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&amp;    and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573088" algn="l"/>
                        </a:tabLst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|      or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~      not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xor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exclusive or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70817"/>
              </p:ext>
            </p:extLst>
          </p:nvPr>
        </p:nvGraphicFramePr>
        <p:xfrm>
          <a:off x="1828800" y="2973855"/>
          <a:ext cx="5224463" cy="2801938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5938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TRUTH TABLE OF LOGICAL OPERATORS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~A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A&amp;B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A|B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xor(A,B)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5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4560" y="4648200"/>
            <a:ext cx="8564639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0549" y="4648200"/>
            <a:ext cx="886943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try these examples in the Command Window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(1&lt;3)&amp;(7&gt;2)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=1 true since 1&amp;1 = true(1)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(1&lt;3)&amp;(7&lt;2)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=0 false since 1&amp;0=false(0)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a=[1 3], b=[0 1], (a&lt;b)&amp;(b&lt;2)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 0 0</a:t>
            </a:r>
            <a:endParaRPr lang="en-US" altLang="en-US" sz="2400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2703095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(A&lt;B) &amp; (B&lt;C)  </a:t>
            </a:r>
          </a:p>
          <a:p>
            <a:pPr marL="231775" indent="0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If A&lt;B, the result is TRUE (1)</a:t>
            </a:r>
          </a:p>
          <a:p>
            <a:pPr marL="231775" indent="0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If B&lt;C, the result is TRUE (1)</a:t>
            </a:r>
          </a:p>
          <a:p>
            <a:pPr marL="231775" indent="0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 &amp; 1    if both are true, then 1 &amp; 1 is TRUE (1).</a:t>
            </a:r>
          </a:p>
          <a:p>
            <a:pPr marL="231775" indent="-231775">
              <a:spcBef>
                <a:spcPts val="12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When 2 arrays are compared, the comparison is done element-by-element and the result is an array of 0’s &amp; 1’s.</a:t>
            </a:r>
          </a:p>
          <a:p>
            <a:pPr marL="231775" indent="-231775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AND (&amp;) </a:t>
            </a:r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Logical Operator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72084"/>
              </p:ext>
            </p:extLst>
          </p:nvPr>
        </p:nvGraphicFramePr>
        <p:xfrm>
          <a:off x="6705600" y="1015465"/>
          <a:ext cx="2438400" cy="1706880"/>
        </p:xfrm>
        <a:graphic>
          <a:graphicData uri="http://schemas.openxmlformats.org/drawingml/2006/table">
            <a:tbl>
              <a:tblPr/>
              <a:tblGrid>
                <a:gridCol w="31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519113" algn="l"/>
                        </a:tabLst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&amp;    and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573088" algn="l"/>
                        </a:tabLst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|      or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~      not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xor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exclusive or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673516" y="1000929"/>
            <a:ext cx="1219200" cy="441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4560" y="4692541"/>
            <a:ext cx="8564639" cy="1632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0549" y="4692540"/>
            <a:ext cx="8869439" cy="163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try these examples in the Command Window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(1&lt;3)|(7&gt;2)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%1|1 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=1 either one true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(1&lt;3)|(7&lt;2)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%1|0 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=1 either one true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(1&gt;3)|(7&lt;2)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%0|0 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=0 neither one true</a:t>
            </a:r>
            <a:endParaRPr lang="en-US" altLang="en-US" sz="2400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6"/>
            <a:ext cx="8534400" cy="2823636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 (A&lt;B) | (B&lt;C)  </a:t>
            </a:r>
          </a:p>
          <a:p>
            <a:pPr marL="231775" indent="0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If A &lt; B, the result is TRUE (1)</a:t>
            </a:r>
          </a:p>
          <a:p>
            <a:pPr marL="231775" indent="0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If B not &lt; C, the result is FALSE (0)</a:t>
            </a:r>
          </a:p>
          <a:p>
            <a:pPr marL="231775" indent="0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1 | 0    if either one is true, then 1 | 0 is TRUE (1).</a:t>
            </a:r>
          </a:p>
          <a:p>
            <a:pPr marL="231775" indent="-231775">
              <a:spcBef>
                <a:spcPts val="1200"/>
              </a:spcBef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When 2 arrays are compared, the comparison is done element-by-element and the result is an array of 0’s &amp; 1’s.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OR (|) </a:t>
            </a:r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Logical Operator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24315"/>
              </p:ext>
            </p:extLst>
          </p:nvPr>
        </p:nvGraphicFramePr>
        <p:xfrm>
          <a:off x="6858000" y="1767840"/>
          <a:ext cx="2438400" cy="1706880"/>
        </p:xfrm>
        <a:graphic>
          <a:graphicData uri="http://schemas.openxmlformats.org/drawingml/2006/table">
            <a:tbl>
              <a:tblPr/>
              <a:tblGrid>
                <a:gridCol w="31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519113" algn="l"/>
                        </a:tabLst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&amp;    and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573088" algn="l"/>
                        </a:tabLst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|      or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~      not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xor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exclusive or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825916" y="2069354"/>
            <a:ext cx="1219200" cy="441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25916" y="752177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 type </a:t>
            </a:r>
            <a:r>
              <a:rPr lang="en-US" b="1" dirty="0">
                <a:solidFill>
                  <a:srgbClr val="C00000"/>
                </a:solidFill>
              </a:rPr>
              <a:t>|</a:t>
            </a:r>
            <a:r>
              <a:rPr lang="en-US" dirty="0">
                <a:solidFill>
                  <a:srgbClr val="C00000"/>
                </a:solidFill>
              </a:rPr>
              <a:t>  use shift \ </a:t>
            </a:r>
          </a:p>
          <a:p>
            <a:r>
              <a:rPr lang="en-US" dirty="0">
                <a:solidFill>
                  <a:srgbClr val="C00000"/>
                </a:solidFill>
              </a:rPr>
              <a:t>(above enter key on computer keyboard)</a:t>
            </a:r>
          </a:p>
        </p:txBody>
      </p:sp>
    </p:spTree>
    <p:extLst>
      <p:ext uri="{BB962C8B-B14F-4D97-AF65-F5344CB8AC3E}">
        <p14:creationId xmlns:p14="http://schemas.microsoft.com/office/powerpoint/2010/main" val="37974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4560" y="4382757"/>
            <a:ext cx="8564639" cy="17498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9680" y="4382758"/>
            <a:ext cx="8869439" cy="174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 try these examples in the Command Window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B=5; ~B     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=0 (5 is a non-zero number)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C=(1&lt;3)	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%C=1 since 1&lt;3 true(1)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~C			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=0</a:t>
            </a:r>
            <a:endParaRPr lang="en-US" altLang="en-US" sz="2400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5"/>
            <a:ext cx="8534400" cy="3084095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  ~A  </a:t>
            </a:r>
          </a:p>
          <a:p>
            <a:pPr marL="231775" indent="0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If A = 0, then ~A = 1 (opposite)</a:t>
            </a:r>
          </a:p>
          <a:p>
            <a:pPr marL="231775" indent="0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If A = 1, then ~A = 0 (opposite)</a:t>
            </a:r>
          </a:p>
          <a:p>
            <a:pPr marL="231775" indent="0">
              <a:spcBef>
                <a:spcPts val="6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If A = any non-zero number 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Symbol" panose="05050102010706020507" pitchFamily="18" charset="2"/>
              </a:rPr>
              <a:t> ~A=0</a:t>
            </a: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1775" indent="-231775">
              <a:spcBef>
                <a:spcPts val="600"/>
              </a:spcBef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NOT (~) </a:t>
            </a:r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Logical Operator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24315"/>
              </p:ext>
            </p:extLst>
          </p:nvPr>
        </p:nvGraphicFramePr>
        <p:xfrm>
          <a:off x="6858000" y="1767840"/>
          <a:ext cx="2438400" cy="1706880"/>
        </p:xfrm>
        <a:graphic>
          <a:graphicData uri="http://schemas.openxmlformats.org/drawingml/2006/table">
            <a:tbl>
              <a:tblPr/>
              <a:tblGrid>
                <a:gridCol w="31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519113" algn="l"/>
                        </a:tabLst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&amp;    and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573088" algn="l"/>
                        </a:tabLst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|      or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~      not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xor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exclusive or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825916" y="2427050"/>
            <a:ext cx="1219200" cy="27955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86600" y="752177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 type </a:t>
            </a:r>
            <a:r>
              <a:rPr lang="en-US" b="1" dirty="0">
                <a:solidFill>
                  <a:srgbClr val="C00000"/>
                </a:solidFill>
              </a:rPr>
              <a:t>~</a:t>
            </a:r>
            <a:r>
              <a:rPr lang="en-US" dirty="0">
                <a:solidFill>
                  <a:srgbClr val="C00000"/>
                </a:solidFill>
              </a:rPr>
              <a:t> use </a:t>
            </a:r>
          </a:p>
          <a:p>
            <a:r>
              <a:rPr lang="en-US" dirty="0">
                <a:solidFill>
                  <a:srgbClr val="C00000"/>
                </a:solidFill>
              </a:rPr>
              <a:t>shift </a:t>
            </a:r>
            <a:r>
              <a:rPr lang="en-US" sz="2000" dirty="0">
                <a:solidFill>
                  <a:srgbClr val="C00000"/>
                </a:solidFill>
              </a:rPr>
              <a:t>`</a:t>
            </a:r>
            <a:r>
              <a:rPr lang="en-US" dirty="0">
                <a:solidFill>
                  <a:srgbClr val="C00000"/>
                </a:solidFill>
              </a:rPr>
              <a:t> (above Tab</a:t>
            </a:r>
          </a:p>
          <a:p>
            <a:r>
              <a:rPr lang="en-US" dirty="0">
                <a:solidFill>
                  <a:srgbClr val="C00000"/>
                </a:solidFill>
              </a:rPr>
              <a:t>key on keyboard)</a:t>
            </a:r>
          </a:p>
        </p:txBody>
      </p:sp>
    </p:spTree>
    <p:extLst>
      <p:ext uri="{BB962C8B-B14F-4D97-AF65-F5344CB8AC3E}">
        <p14:creationId xmlns:p14="http://schemas.microsoft.com/office/powerpoint/2010/main" val="29805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74560" y="4493623"/>
            <a:ext cx="8564639" cy="19833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0E0C02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9680" y="4495800"/>
            <a:ext cx="8869439" cy="163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A=3&lt;4  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%A=1 (true)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B=7&gt;2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%B=1 (true)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xor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(A,B) 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=0 (not exclusive)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C=7&lt;2	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%C=0 (false)</a:t>
            </a:r>
          </a:p>
          <a:p>
            <a:pPr>
              <a:spcBef>
                <a:spcPts val="30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2400" b="1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xor</a:t>
            </a:r>
            <a:r>
              <a:rPr lang="en-US" altLang="en-US" sz="2400" b="1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(A,C) 	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400" dirty="0" err="1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2400" dirty="0">
                <a:solidFill>
                  <a:srgbClr val="0E0C02"/>
                </a:solidFill>
                <a:latin typeface="Courier" pitchFamily="49" charset="0"/>
                <a:cs typeface="Courier New" panose="02070309020205020404" pitchFamily="49" charset="0"/>
              </a:rPr>
              <a:t>=1 (exclusive)</a:t>
            </a:r>
            <a:endParaRPr lang="en-US" altLang="en-US" sz="2400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rgbClr val="0E0C0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906"/>
            <a:ext cx="8534400" cy="2624718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altLang="en-US" sz="24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  <a:r>
              <a:rPr lang="en-US" altLang="en-US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xor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(A,B)  </a:t>
            </a:r>
          </a:p>
          <a:p>
            <a:pPr marL="231775" indent="0">
              <a:spcBef>
                <a:spcPts val="3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If A = 3&lt;4 then A = 1 (true)</a:t>
            </a:r>
          </a:p>
          <a:p>
            <a:pPr marL="231775" indent="0">
              <a:spcBef>
                <a:spcPts val="3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If B = 7&gt;2 then B = 1 (true)</a:t>
            </a:r>
          </a:p>
          <a:p>
            <a:pPr marL="231775" indent="0">
              <a:spcBef>
                <a:spcPts val="300"/>
              </a:spcBef>
              <a:buNone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If C = 7&lt;2 then C = 0 (false)</a:t>
            </a:r>
          </a:p>
          <a:p>
            <a:pPr marL="231775" indent="0">
              <a:spcBef>
                <a:spcPts val="300"/>
              </a:spcBef>
              <a:buNone/>
            </a:pPr>
            <a:r>
              <a:rPr lang="en-US" alt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xor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(A,B)		%</a:t>
            </a:r>
            <a:r>
              <a:rPr lang="en-US" alt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ans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=0 since both are true (not exclusive)</a:t>
            </a:r>
          </a:p>
          <a:p>
            <a:pPr marL="231775" indent="0">
              <a:spcBef>
                <a:spcPts val="300"/>
              </a:spcBef>
              <a:buNone/>
            </a:pPr>
            <a:r>
              <a:rPr lang="en-US" alt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xor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(A,C)	%</a:t>
            </a:r>
            <a:r>
              <a:rPr lang="en-US" alt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ans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=1 since A=true and C=false</a:t>
            </a:r>
            <a:endParaRPr lang="en-US" altLang="en-US" sz="2400" i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85862"/>
            <a:ext cx="8686799" cy="823911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xor</a:t>
            </a:r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sz="28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Logical Operator</a:t>
            </a:r>
            <a:endParaRPr lang="en-US" sz="2800" dirty="0">
              <a:solidFill>
                <a:srgbClr val="FF0000"/>
              </a:solidFill>
              <a:latin typeface="Helvetica" panose="020B0604020202020204" pitchFamily="34" charset="0"/>
              <a:ea typeface="Verdana" panose="020B060403050404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83630"/>
              </p:ext>
            </p:extLst>
          </p:nvPr>
        </p:nvGraphicFramePr>
        <p:xfrm>
          <a:off x="6593305" y="1015466"/>
          <a:ext cx="2438400" cy="1706880"/>
        </p:xfrm>
        <a:graphic>
          <a:graphicData uri="http://schemas.openxmlformats.org/drawingml/2006/table">
            <a:tbl>
              <a:tblPr/>
              <a:tblGrid>
                <a:gridCol w="31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519113" algn="l"/>
                        </a:tabLst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&amp;    and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573088" algn="l"/>
                        </a:tabLst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|      or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~      not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xor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  exclusive or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328610" y="1947241"/>
            <a:ext cx="2362200" cy="426216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1884D-1296-48A1-8E7A-8DD94CE2DDFF}"/>
              </a:ext>
            </a:extLst>
          </p:cNvPr>
          <p:cNvSpPr txBox="1"/>
          <p:nvPr/>
        </p:nvSpPr>
        <p:spPr>
          <a:xfrm>
            <a:off x="5244940" y="2543346"/>
            <a:ext cx="386593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chemeClr val="accent1"/>
                </a:solidFill>
              </a:rPr>
              <a:t>A or B are true </a:t>
            </a:r>
            <a:r>
              <a:rPr lang="en-GB" sz="2200" b="1" u="sng" dirty="0">
                <a:solidFill>
                  <a:schemeClr val="accent1"/>
                </a:solidFill>
              </a:rPr>
              <a:t>but not both</a:t>
            </a:r>
          </a:p>
        </p:txBody>
      </p:sp>
    </p:spTree>
    <p:extLst>
      <p:ext uri="{BB962C8B-B14F-4D97-AF65-F5344CB8AC3E}">
        <p14:creationId xmlns:p14="http://schemas.microsoft.com/office/powerpoint/2010/main" val="31569474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powerpoint_newNEU.pot</Template>
  <TotalTime>14691</TotalTime>
  <Words>1891</Words>
  <Application>Microsoft Office PowerPoint</Application>
  <PresentationFormat>Letter Paper (8.5x11 in)</PresentationFormat>
  <Paragraphs>345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ＭＳ Ｐゴシック</vt:lpstr>
      <vt:lpstr>Arial</vt:lpstr>
      <vt:lpstr>Calibri</vt:lpstr>
      <vt:lpstr>Courier</vt:lpstr>
      <vt:lpstr>Courier New</vt:lpstr>
      <vt:lpstr>Helvetica</vt:lpstr>
      <vt:lpstr>Symbol</vt:lpstr>
      <vt:lpstr>Times New Roman</vt:lpstr>
      <vt:lpstr>Verdana</vt:lpstr>
      <vt:lpstr>Wingdings</vt:lpstr>
      <vt:lpstr>Custom Design</vt:lpstr>
      <vt:lpstr>PowerPoint Presentation</vt:lpstr>
      <vt:lpstr>PowerPoint Presentation</vt:lpstr>
      <vt:lpstr>Relational Operators</vt:lpstr>
      <vt:lpstr>Order of Precedence – what does MATLAB do 1st?</vt:lpstr>
      <vt:lpstr>Logical Operators</vt:lpstr>
      <vt:lpstr>AND (&amp;) Logical Operator</vt:lpstr>
      <vt:lpstr>OR (|) Logical Operator</vt:lpstr>
      <vt:lpstr>NOT (~) Logical Operator</vt:lpstr>
      <vt:lpstr>xor Logical Operator</vt:lpstr>
      <vt:lpstr>Conditional Statements</vt:lpstr>
      <vt:lpstr>Conditional Statements if-end</vt:lpstr>
      <vt:lpstr>Conditional Statements if-else-end</vt:lpstr>
      <vt:lpstr>Example  if-else-end</vt:lpstr>
      <vt:lpstr>Conditional Statement  if-elseif-else-end</vt:lpstr>
      <vt:lpstr>Example: if-elseif-else-end</vt:lpstr>
      <vt:lpstr>Nested Branching: multiple else-ifs</vt:lpstr>
      <vt:lpstr>Nested Branching – multiple elseifs</vt:lpstr>
      <vt:lpstr>Nested Branching – many else-ifs</vt:lpstr>
      <vt:lpstr>Switch Statements (only test for equality) </vt:lpstr>
      <vt:lpstr>Example: switch case</vt:lpstr>
      <vt:lpstr>Example: switch case with strings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Tutorial</dc:title>
  <dc:creator>Jennifer Love</dc:creator>
  <cp:lastModifiedBy>Jalal Abadi, Razieh</cp:lastModifiedBy>
  <cp:revision>461</cp:revision>
  <cp:lastPrinted>2011-08-31T16:46:58Z</cp:lastPrinted>
  <dcterms:created xsi:type="dcterms:W3CDTF">2010-09-07T11:17:15Z</dcterms:created>
  <dcterms:modified xsi:type="dcterms:W3CDTF">2024-04-07T19:39:51Z</dcterms:modified>
  <cp:contentStatus/>
</cp:coreProperties>
</file>