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12"/>
  </p:notesMasterIdLst>
  <p:handoutMasterIdLst>
    <p:handoutMasterId r:id="rId13"/>
  </p:handoutMasterIdLst>
  <p:sldIdLst>
    <p:sldId id="429" r:id="rId2"/>
    <p:sldId id="431" r:id="rId3"/>
    <p:sldId id="432" r:id="rId4"/>
    <p:sldId id="433" r:id="rId5"/>
    <p:sldId id="434" r:id="rId6"/>
    <p:sldId id="439" r:id="rId7"/>
    <p:sldId id="435" r:id="rId8"/>
    <p:sldId id="436" r:id="rId9"/>
    <p:sldId id="437" r:id="rId10"/>
    <p:sldId id="438" r:id="rId11"/>
  </p:sldIdLst>
  <p:sldSz cx="9144000" cy="6858000" type="letter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C02"/>
    <a:srgbClr val="CC0000"/>
    <a:srgbClr val="64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0" autoAdjust="0"/>
    <p:restoredTop sz="92226" autoAdjust="0"/>
  </p:normalViewPr>
  <p:slideViewPr>
    <p:cSldViewPr snapToObjects="1">
      <p:cViewPr varScale="1">
        <p:scale>
          <a:sx n="69" d="100"/>
          <a:sy n="69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3" d="100"/>
          <a:sy n="43" d="100"/>
        </p:scale>
        <p:origin x="-226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AD2A0-97CB-FA4C-A628-7AC5792C4933}" type="datetime1">
              <a:rPr lang="en-US" smtClean="0"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55E93-7282-5D48-AA0E-63C7BEB85C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3221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A70BE-FF09-6B4A-BFF9-74108DDCB856}" type="datetime1">
              <a:rPr lang="en-US" smtClean="0"/>
              <a:t>3/8/2019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3D86C-746A-1A44-AD7D-73BA053D4F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0692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011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458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427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5579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183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8070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5686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5559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87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862"/>
            <a:ext cx="8229600" cy="823911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1209"/>
            <a:ext cx="8229600" cy="39349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45" y="200107"/>
            <a:ext cx="2590800" cy="393417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504" t="50000" b="32035"/>
          <a:stretch/>
        </p:blipFill>
        <p:spPr>
          <a:xfrm flipV="1">
            <a:off x="0" y="6367749"/>
            <a:ext cx="9137469" cy="21325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4567" y="6560978"/>
            <a:ext cx="8988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MATLAB									                                                                                                         </a:t>
            </a:r>
            <a:fld id="{11505816-721B-4E4E-BC01-EDB3602A92D0}" type="slidenum">
              <a:rPr lang="en-US" sz="1100" smtClean="0">
                <a:solidFill>
                  <a:srgbClr val="C0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‹#›</a:t>
            </a:fld>
            <a:endParaRPr lang="en-US" sz="1100" dirty="0">
              <a:solidFill>
                <a:srgbClr val="C0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51826" y="67128"/>
            <a:ext cx="706053" cy="47009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553200" y="81832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First Year Engineering</a:t>
            </a:r>
            <a:r>
              <a:rPr lang="en-US" sz="1200" baseline="0" dirty="0" smtClean="0">
                <a:solidFill>
                  <a:srgbClr val="C00000"/>
                </a:solidFill>
              </a:rPr>
              <a:t> Learning Center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4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First Year Engineering Program              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1427-4A6E-DD4E-87EF-BDE1882511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" y="1219200"/>
            <a:ext cx="86868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Loops – Part 1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for-end</a:t>
            </a:r>
          </a:p>
          <a:p>
            <a:r>
              <a:rPr lang="en-US" sz="2800" b="1" u="sng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Loops – Part 2</a:t>
            </a:r>
          </a:p>
          <a:p>
            <a:r>
              <a:rPr lang="en-US" sz="28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while-end</a:t>
            </a:r>
          </a:p>
          <a:p>
            <a:r>
              <a:rPr lang="en-US" sz="2800" b="1" u="sng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Loops – Part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Nested looping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Combinations of </a:t>
            </a:r>
            <a:r>
              <a:rPr lang="en-US" sz="2800" b="1" u="sng" dirty="0" smtClean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/>
            </a:r>
            <a:br>
              <a:rPr lang="en-US" sz="2800" b="1" u="sng" dirty="0" smtClean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en-US" sz="2800" b="1" u="sng" dirty="0" smtClean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conditional </a:t>
            </a:r>
            <a:r>
              <a:rPr lang="en-US" sz="2800" b="1" u="sng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expressions &amp; loops</a:t>
            </a:r>
          </a:p>
          <a:p>
            <a:pPr>
              <a:spcBef>
                <a:spcPts val="0"/>
              </a:spcBef>
            </a:pPr>
            <a:endParaRPr lang="en-US" sz="2000" dirty="0" smtClean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First Year Engineering Learning Center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College of Engineering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Northeastern University</a:t>
            </a:r>
            <a:endParaRPr lang="en-US" sz="2000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388790"/>
            <a:ext cx="2625554" cy="1600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059" y="883776"/>
            <a:ext cx="3264567" cy="30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8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868905"/>
            <a:ext cx="8382000" cy="453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E0C0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868905"/>
            <a:ext cx="8534399" cy="216969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clear; 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clc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format compact  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create a new script file</a:t>
            </a:r>
            <a:endParaRPr lang="en-US" alt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=[2  3  91  87  5  8]   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initialize V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Even=[ ]  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create empty Even and Odd arrays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Odd=[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length(V)&gt;0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rem(V(1),2)==0   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use remainder to check odd or even</a:t>
            </a:r>
            <a:endParaRPr lang="en-US" alt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Even=[Even V(1)] 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add even #’s to the Even array</a:t>
            </a:r>
            <a:endParaRPr lang="en-US" alt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Odd=[Odd V(1)] </a:t>
            </a:r>
            <a:r>
              <a:rPr lang="en-US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add 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 </a:t>
            </a:r>
            <a:r>
              <a:rPr lang="en-US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#’s to the 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 array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V(1)=[ ] 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%delete the 1</a:t>
            </a:r>
            <a:r>
              <a:rPr lang="en-US" altLang="en-US" sz="2400" baseline="30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 of 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400" b="1" i="1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 smtClean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Example 2: Nested Loops with Conditions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038600"/>
            <a:ext cx="58674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E0C0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105" y="1868905"/>
            <a:ext cx="5867400" cy="4303295"/>
          </a:xfrm>
        </p:spPr>
        <p:txBody>
          <a:bodyPr/>
          <a:lstStyle/>
          <a:p>
            <a:pPr marL="233363" indent="-233363">
              <a:spcBef>
                <a:spcPts val="600"/>
              </a:spcBef>
            </a:pP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Loops repeat commands or a group of commands.</a:t>
            </a:r>
          </a:p>
          <a:p>
            <a:pPr marL="233363" indent="-233363">
              <a:spcBef>
                <a:spcPts val="600"/>
              </a:spcBef>
            </a:pP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Each repetition is called a “pass”.</a:t>
            </a:r>
          </a:p>
          <a:p>
            <a:pPr marL="233363" indent="-233363">
              <a:spcBef>
                <a:spcPts val="1200"/>
              </a:spcBef>
            </a:pP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At least one variable during each pass is assigned a new value.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400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% write a new script .m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clear; </a:t>
            </a:r>
            <a:r>
              <a:rPr lang="en-US" alt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clc</a:t>
            </a:r>
            <a:r>
              <a:rPr lang="en-US" alt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 format compact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x=0;   </a:t>
            </a:r>
            <a:r>
              <a:rPr lang="en-US" altLang="en-US" sz="2400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% initialize x (set it to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b="1" dirty="0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</a:t>
            </a:r>
            <a:r>
              <a:rPr lang="en-US" alt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k=1:1:10   </a:t>
            </a:r>
            <a:r>
              <a:rPr lang="en-US" altLang="en-US" sz="2400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% </a:t>
            </a:r>
            <a:r>
              <a:rPr lang="en-US" altLang="en-US" sz="2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 is a </a:t>
            </a:r>
            <a:r>
              <a:rPr lang="en-US" altLang="en-US" sz="2400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“looping</a:t>
            </a:r>
            <a:r>
              <a:rPr lang="en-US" altLang="en-US" sz="2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” variable </a:t>
            </a:r>
            <a:endParaRPr lang="en-US" altLang="en-US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x=x+1</a:t>
            </a:r>
            <a:r>
              <a:rPr lang="en-US" altLang="en-US" sz="2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% </a:t>
            </a:r>
            <a:r>
              <a:rPr lang="en-US" altLang="en-US" sz="2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loop adds 1 to </a:t>
            </a:r>
            <a:r>
              <a:rPr lang="en-US" altLang="en-US" sz="2400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 each pass</a:t>
            </a:r>
            <a:endParaRPr lang="en-US" altLang="en-US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b="1" dirty="0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</a:t>
            </a:r>
            <a:r>
              <a:rPr lang="en-US" alt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29126" y="1185862"/>
            <a:ext cx="8153400" cy="823911"/>
          </a:xfrm>
        </p:spPr>
        <p:txBody>
          <a:bodyPr/>
          <a:lstStyle/>
          <a:p>
            <a:r>
              <a:rPr lang="en-US" sz="2800" b="1" dirty="0" smtClean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Loops:  </a:t>
            </a:r>
            <a:r>
              <a:rPr lang="en-US" sz="2800" b="1" dirty="0" smtClean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for – end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684" y="685800"/>
            <a:ext cx="3264567" cy="30506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86074" y="4026568"/>
            <a:ext cx="2105526" cy="2374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E0C0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0" y="4026568"/>
            <a:ext cx="2133599" cy="19410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alt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try this too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clear; 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clc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x=0:1:10   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3237" y="335280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14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86074" y="3810000"/>
            <a:ext cx="2105526" cy="2374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E0C0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5220" y="3822032"/>
            <a:ext cx="6240379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E0C0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821" y="1868905"/>
            <a:ext cx="8382000" cy="1941095"/>
          </a:xfrm>
        </p:spPr>
        <p:txBody>
          <a:bodyPr/>
          <a:lstStyle/>
          <a:p>
            <a:pPr marL="233363" indent="-233363">
              <a:spcBef>
                <a:spcPts val="600"/>
              </a:spcBef>
            </a:pP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 loops can also be alternatively completed using arrays and element-by-element math.</a:t>
            </a:r>
          </a:p>
          <a:p>
            <a:pPr marL="233363" indent="-233363">
              <a:spcBef>
                <a:spcPts val="600"/>
              </a:spcBef>
            </a:pP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 some cases, the element-by-element approach may be more efficient and faster than using a loop to obtain the same result.</a:t>
            </a:r>
          </a:p>
          <a:p>
            <a:pPr marL="0" indent="112713">
              <a:spcBef>
                <a:spcPts val="1200"/>
              </a:spcBef>
              <a:buNone/>
            </a:pPr>
            <a:r>
              <a:rPr lang="en-US" altLang="en-US" sz="2400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% write a new script .m file</a:t>
            </a:r>
          </a:p>
          <a:p>
            <a:pPr marL="0" indent="112713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clear; </a:t>
            </a:r>
            <a:r>
              <a:rPr lang="en-US" altLang="en-US" sz="24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clc</a:t>
            </a:r>
            <a:r>
              <a:rPr lang="en-US" alt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 </a:t>
            </a:r>
          </a:p>
          <a:p>
            <a:pPr marL="0" indent="112713">
              <a:spcBef>
                <a:spcPts val="0"/>
              </a:spcBef>
              <a:buNone/>
            </a:pPr>
            <a:r>
              <a:rPr lang="en-US" altLang="en-US" sz="2400" b="1" dirty="0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</a:t>
            </a:r>
            <a:r>
              <a:rPr lang="en-US" alt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k=1:4:10   </a:t>
            </a:r>
            <a:r>
              <a:rPr lang="en-US" altLang="en-US" sz="2400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% </a:t>
            </a:r>
            <a:r>
              <a:rPr lang="en-US" altLang="en-US" sz="2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 is a </a:t>
            </a:r>
            <a:r>
              <a:rPr lang="en-US" altLang="en-US" sz="2400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“looping</a:t>
            </a:r>
            <a:r>
              <a:rPr lang="en-US" altLang="en-US" sz="2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” variable </a:t>
            </a:r>
            <a:endParaRPr lang="en-US" altLang="en-US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112713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k</a:t>
            </a:r>
            <a:r>
              <a:rPr lang="en-US" altLang="en-US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altLang="en-US" sz="2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% display current value of k </a:t>
            </a:r>
            <a:endParaRPr lang="en-US" altLang="en-US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112713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x=k^2</a:t>
            </a:r>
            <a:r>
              <a:rPr lang="en-US" altLang="en-US" sz="2400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% complete calculation &amp; display x</a:t>
            </a:r>
            <a:endParaRPr lang="en-US" altLang="en-US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112713">
              <a:spcBef>
                <a:spcPts val="0"/>
              </a:spcBef>
              <a:buNone/>
            </a:pPr>
            <a:r>
              <a:rPr lang="en-US" altLang="en-US" sz="2400" b="1" dirty="0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</a:t>
            </a:r>
            <a:r>
              <a:rPr lang="en-US" alt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	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 smtClean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Loops &amp; Element-by-Element Math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0" y="3810000"/>
            <a:ext cx="2133599" cy="19410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alt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try this too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clear; 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clc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k=1:4:10   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x=k.^2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57255" y="3318711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84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821" y="1868905"/>
            <a:ext cx="4551279" cy="1941095"/>
          </a:xfrm>
        </p:spPr>
        <p:txBody>
          <a:bodyPr/>
          <a:lstStyle/>
          <a:p>
            <a:pPr marL="233363" indent="-233363">
              <a:spcBef>
                <a:spcPts val="600"/>
              </a:spcBef>
            </a:pP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Draw a flowchart to calculate the sum of the first </a:t>
            </a:r>
            <a:r>
              <a:rPr lang="en-US" altLang="en-US" sz="2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 </a:t>
            </a: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terms of the summation </a:t>
            </a: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1/i series:</a:t>
            </a:r>
          </a:p>
          <a:p>
            <a:pPr marL="233363" indent="-233363">
              <a:spcBef>
                <a:spcPts val="600"/>
              </a:spcBef>
            </a:pPr>
            <a:endParaRPr lang="en-US" alt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3363" indent="-233363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112713">
              <a:spcBef>
                <a:spcPts val="120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 smtClean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Example: Loop &amp; Summation Series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092086"/>
              </p:ext>
            </p:extLst>
          </p:nvPr>
        </p:nvGraphicFramePr>
        <p:xfrm>
          <a:off x="1554771" y="5083093"/>
          <a:ext cx="3563222" cy="1055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1459866" imgH="431613" progId="Equation.3">
                  <p:embed/>
                </p:oleObj>
              </mc:Choice>
              <mc:Fallback>
                <p:oleObj name="Equation" r:id="rId4" imgW="145986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771" y="5083093"/>
                        <a:ext cx="3563222" cy="1055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13345" y="2626143"/>
            <a:ext cx="8382000" cy="3733800"/>
            <a:chOff x="228600" y="2667000"/>
            <a:chExt cx="8382000" cy="3733800"/>
          </a:xfrm>
        </p:grpSpPr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28600" y="2667000"/>
              <a:ext cx="8382000" cy="3733800"/>
              <a:chOff x="144" y="1680"/>
              <a:chExt cx="5280" cy="2352"/>
            </a:xfrm>
          </p:grpSpPr>
          <p:sp>
            <p:nvSpPr>
              <p:cNvPr id="10" name="AutoShape 23"/>
              <p:cNvSpPr>
                <a:spLocks noChangeArrowheads="1"/>
              </p:cNvSpPr>
              <p:nvPr/>
            </p:nvSpPr>
            <p:spPr bwMode="auto">
              <a:xfrm>
                <a:off x="3243" y="2565"/>
                <a:ext cx="47" cy="47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0E0C02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rgbClr val="0E0C02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rgbClr val="0E0C02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rgbClr val="0E0C02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rgbClr val="0E0C0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E0C0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E0C0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E0C0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E0C0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grpSp>
            <p:nvGrpSpPr>
              <p:cNvPr id="11" name="Group 47"/>
              <p:cNvGrpSpPr>
                <a:grpSpLocks/>
              </p:cNvGrpSpPr>
              <p:nvPr/>
            </p:nvGrpSpPr>
            <p:grpSpPr bwMode="auto">
              <a:xfrm>
                <a:off x="144" y="1680"/>
                <a:ext cx="5280" cy="2352"/>
                <a:chOff x="144" y="1680"/>
                <a:chExt cx="5280" cy="2352"/>
              </a:xfrm>
            </p:grpSpPr>
            <p:sp>
              <p:nvSpPr>
                <p:cNvPr id="12" name="Line 20"/>
                <p:cNvSpPr>
                  <a:spLocks noChangeShapeType="1"/>
                </p:cNvSpPr>
                <p:nvPr/>
              </p:nvSpPr>
              <p:spPr bwMode="auto">
                <a:xfrm>
                  <a:off x="2304" y="2592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3" name="Group 46"/>
                <p:cNvGrpSpPr>
                  <a:grpSpLocks/>
                </p:cNvGrpSpPr>
                <p:nvPr/>
              </p:nvGrpSpPr>
              <p:grpSpPr bwMode="auto">
                <a:xfrm>
                  <a:off x="144" y="1680"/>
                  <a:ext cx="5280" cy="2352"/>
                  <a:chOff x="144" y="1680"/>
                  <a:chExt cx="5280" cy="2352"/>
                </a:xfrm>
              </p:grpSpPr>
              <p:sp>
                <p:nvSpPr>
                  <p:cNvPr id="14" name="AutoShape 5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2400"/>
                    <a:ext cx="576" cy="336"/>
                  </a:xfrm>
                  <a:prstGeom prst="flowChartAlternateProcess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/>
                      <a:t>start</a:t>
                    </a:r>
                  </a:p>
                </p:txBody>
              </p:sp>
              <p:sp>
                <p:nvSpPr>
                  <p:cNvPr id="15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2400"/>
                    <a:ext cx="624" cy="336"/>
                  </a:xfrm>
                  <a:prstGeom prst="flowChartInputOutpu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/>
                      <a:t>n = ?</a:t>
                    </a:r>
                  </a:p>
                </p:txBody>
              </p:sp>
              <p:sp>
                <p:nvSpPr>
                  <p:cNvPr id="16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352"/>
                    <a:ext cx="624" cy="432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/>
                      <a:t>sum = 0</a:t>
                    </a:r>
                  </a:p>
                </p:txBody>
              </p:sp>
              <p:sp>
                <p:nvSpPr>
                  <p:cNvPr id="17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352"/>
                    <a:ext cx="624" cy="432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/>
                      <a:t>i = 1</a:t>
                    </a:r>
                  </a:p>
                </p:txBody>
              </p:sp>
              <p:sp>
                <p:nvSpPr>
                  <p:cNvPr id="18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352"/>
                    <a:ext cx="1104" cy="432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/>
                      <a:t>sum = sum + 1/i</a:t>
                    </a:r>
                  </a:p>
                </p:txBody>
              </p:sp>
              <p:sp>
                <p:nvSpPr>
                  <p:cNvPr id="19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2400"/>
                    <a:ext cx="576" cy="384"/>
                  </a:xfrm>
                  <a:prstGeom prst="flowChartDecision">
                    <a:avLst/>
                  </a:prstGeom>
                  <a:solidFill>
                    <a:srgbClr val="CC99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/>
                      <a:t>i = n?</a:t>
                    </a:r>
                  </a:p>
                </p:txBody>
              </p:sp>
              <p:sp>
                <p:nvSpPr>
                  <p:cNvPr id="20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1680"/>
                    <a:ext cx="624" cy="432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/>
                      <a:t>i = i + 1</a:t>
                    </a:r>
                  </a:p>
                </p:txBody>
              </p:sp>
              <p:sp>
                <p:nvSpPr>
                  <p:cNvPr id="21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072"/>
                    <a:ext cx="480" cy="432"/>
                  </a:xfrm>
                  <a:prstGeom prst="flowChartDocument">
                    <a:avLst/>
                  </a:prstGeom>
                  <a:solidFill>
                    <a:srgbClr val="99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/>
                      <a:t>sum</a:t>
                    </a:r>
                  </a:p>
                </p:txBody>
              </p:sp>
              <p:sp>
                <p:nvSpPr>
                  <p:cNvPr id="22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3696"/>
                    <a:ext cx="576" cy="336"/>
                  </a:xfrm>
                  <a:prstGeom prst="flowChartAlternateProcess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/>
                      <a:t>stop</a:t>
                    </a:r>
                  </a:p>
                </p:txBody>
              </p:sp>
              <p:sp>
                <p:nvSpPr>
                  <p:cNvPr id="23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2592"/>
                    <a:ext cx="24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467" y="2592"/>
                    <a:ext cx="213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117" y="2592"/>
                    <a:ext cx="34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8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592"/>
                    <a:ext cx="24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" name="Line 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088" y="21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0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2784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1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094" y="3474"/>
                    <a:ext cx="0" cy="21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2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24" y="2796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en-US"/>
                      <a:t>yes</a:t>
                    </a:r>
                  </a:p>
                </p:txBody>
              </p:sp>
              <p:sp>
                <p:nvSpPr>
                  <p:cNvPr id="33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18" y="2160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en-US"/>
                      <a:t>no</a:t>
                    </a:r>
                  </a:p>
                </p:txBody>
              </p:sp>
              <p:sp>
                <p:nvSpPr>
                  <p:cNvPr id="34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8" y="2736"/>
                    <a:ext cx="384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en-US"/>
                      <a:t>input</a:t>
                    </a:r>
                  </a:p>
                </p:txBody>
              </p:sp>
              <p:sp>
                <p:nvSpPr>
                  <p:cNvPr id="35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2" y="2785"/>
                    <a:ext cx="64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en-US" dirty="0"/>
                      <a:t>initialize</a:t>
                    </a:r>
                  </a:p>
                </p:txBody>
              </p:sp>
              <p:sp>
                <p:nvSpPr>
                  <p:cNvPr id="36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3" y="2796"/>
                    <a:ext cx="67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en-US" dirty="0"/>
                      <a:t>initialize</a:t>
                    </a:r>
                  </a:p>
                </p:txBody>
              </p:sp>
              <p:sp>
                <p:nvSpPr>
                  <p:cNvPr id="37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04" y="3168"/>
                    <a:ext cx="48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rgbClr val="0E0C0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en-US"/>
                      <a:t>output</a:t>
                    </a:r>
                  </a:p>
                </p:txBody>
              </p:sp>
            </p:grpSp>
          </p:grpSp>
        </p:grpSp>
        <p:grpSp>
          <p:nvGrpSpPr>
            <p:cNvPr id="44" name="Group 44"/>
            <p:cNvGrpSpPr>
              <a:grpSpLocks/>
            </p:cNvGrpSpPr>
            <p:nvPr/>
          </p:nvGrpSpPr>
          <p:grpSpPr bwMode="auto">
            <a:xfrm>
              <a:off x="5168900" y="2971800"/>
              <a:ext cx="2451100" cy="1066800"/>
              <a:chOff x="3256" y="1872"/>
              <a:chExt cx="1544" cy="672"/>
            </a:xfrm>
          </p:grpSpPr>
          <p:sp>
            <p:nvSpPr>
              <p:cNvPr id="45" name="Line 33"/>
              <p:cNvSpPr>
                <a:spLocks noChangeShapeType="1"/>
              </p:cNvSpPr>
              <p:nvPr/>
            </p:nvSpPr>
            <p:spPr bwMode="auto">
              <a:xfrm flipH="1">
                <a:off x="3256" y="1872"/>
                <a:ext cx="15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" name="Line 34"/>
              <p:cNvSpPr>
                <a:spLocks noChangeShapeType="1"/>
              </p:cNvSpPr>
              <p:nvPr/>
            </p:nvSpPr>
            <p:spPr bwMode="auto">
              <a:xfrm>
                <a:off x="3264" y="1872"/>
                <a:ext cx="0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67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651600"/>
            <a:ext cx="8839200" cy="3652196"/>
          </a:xfrm>
        </p:spPr>
        <p:txBody>
          <a:bodyPr/>
          <a:lstStyle/>
          <a:p>
            <a:pPr marL="0" lvl="1" indent="0">
              <a:buNone/>
            </a:pPr>
            <a:r>
              <a:rPr lang="en-US" altLang="en-US" sz="2000" dirty="0">
                <a:solidFill>
                  <a:srgbClr val="3165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script .m-file: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2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sz="2000" dirty="0">
                <a:solidFill>
                  <a:srgbClr val="22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 &amp; 1/i </a:t>
            </a:r>
            <a:r>
              <a:rPr lang="en-US" sz="2000" dirty="0" smtClean="0">
                <a:solidFill>
                  <a:srgbClr val="22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Summation Series Solution by Professor Love</a:t>
            </a:r>
            <a:endParaRPr lang="en-US" sz="2000" dirty="0">
              <a:solidFill>
                <a:srgbClr val="228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clc,clear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2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%clear the Command Window and Workspace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n=input(</a:t>
            </a:r>
            <a:r>
              <a:rPr lang="en-US" sz="2000" dirty="0">
                <a:solidFill>
                  <a:srgbClr val="A02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'Enter the number of terms desired in the summation series:'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= 0 </a:t>
            </a:r>
            <a:r>
              <a:rPr lang="en-US" sz="2000" dirty="0">
                <a:solidFill>
                  <a:srgbClr val="22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%initialize the variable sum so that it has a starting value to add to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i=1:n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sum=sum+1/i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A02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'\n The sum of %-i terms is %-5.4f \n'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n, sum)</a:t>
            </a:r>
          </a:p>
          <a:p>
            <a:pPr marL="457200" lvl="1" indent="0">
              <a:buNone/>
            </a:pPr>
            <a:endParaRPr lang="en-US" altLang="en-US" sz="2000" dirty="0">
              <a:solidFill>
                <a:srgbClr val="3165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 smtClean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Example: Loop &amp; Summation Series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173347"/>
              </p:ext>
            </p:extLst>
          </p:nvPr>
        </p:nvGraphicFramePr>
        <p:xfrm>
          <a:off x="2971800" y="1836100"/>
          <a:ext cx="3441680" cy="1019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1459866" imgH="431613" progId="Equation.3">
                  <p:embed/>
                </p:oleObj>
              </mc:Choice>
              <mc:Fallback>
                <p:oleObj name="Equation" r:id="rId4" imgW="145986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36100"/>
                        <a:ext cx="3441680" cy="1019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2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171" y="2190750"/>
            <a:ext cx="3771657" cy="39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7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581400"/>
            <a:ext cx="58674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E0C0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6019800" cy="4684295"/>
          </a:xfrm>
        </p:spPr>
        <p:txBody>
          <a:bodyPr/>
          <a:lstStyle/>
          <a:p>
            <a:pPr marL="233363" indent="-233363">
              <a:spcBef>
                <a:spcPts val="600"/>
              </a:spcBef>
            </a:pP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number of passes is NOT known.</a:t>
            </a:r>
          </a:p>
          <a:p>
            <a:pPr marL="233363" indent="-233363">
              <a:spcBef>
                <a:spcPts val="600"/>
              </a:spcBef>
            </a:pP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altLang="en-US" sz="2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while </a:t>
            </a: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expression must first be true for the while loop to start.</a:t>
            </a:r>
          </a:p>
          <a:p>
            <a:pPr marL="233363" indent="-233363">
              <a:spcBef>
                <a:spcPts val="600"/>
              </a:spcBef>
            </a:pP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Expression must be false to exit loop.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write a new script .m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clear; 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clc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format compact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x=1;   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initialize x (set it to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x&lt;=15   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conditional or logical </a:t>
            </a:r>
            <a:r>
              <a:rPr lang="en-US" altLang="en-US" sz="24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en-US" alt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(‘****’), x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% display stars and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x=2*x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 smtClean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Loops: </a:t>
            </a:r>
            <a:r>
              <a:rPr lang="en-US" sz="2800" b="1" dirty="0" smtClean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while-end 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462323"/>
            <a:ext cx="2421777" cy="2526925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323347" y="812753"/>
            <a:ext cx="4724399" cy="7419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break out of a never-ending loop, press CTRL+C or </a:t>
            </a:r>
            <a:r>
              <a:rPr lang="en-US" alt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CTRL+Break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altLang="en-US" sz="2000" i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86074" y="4026568"/>
            <a:ext cx="2105526" cy="2374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E0C0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858000" y="4026568"/>
            <a:ext cx="2133599" cy="19410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alt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try this too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clear; 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clc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x=2.^(0:4) 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33237" y="335280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1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9" y="3207417"/>
            <a:ext cx="8534399" cy="3098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E0C0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868905"/>
            <a:ext cx="8839201" cy="4074695"/>
          </a:xfrm>
        </p:spPr>
        <p:txBody>
          <a:bodyPr/>
          <a:lstStyle/>
          <a:p>
            <a:pPr marL="233363" indent="-233363">
              <a:spcBef>
                <a:spcPts val="600"/>
              </a:spcBef>
            </a:pP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a while loop to ensure particular outcomes in your program.</a:t>
            </a:r>
          </a:p>
          <a:p>
            <a:pPr marL="233363" indent="-233363">
              <a:spcBef>
                <a:spcPts val="600"/>
              </a:spcBef>
            </a:pP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Remember that the while </a:t>
            </a:r>
            <a:r>
              <a:rPr lang="en-US" altLang="en-US" sz="2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expression </a:t>
            </a: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must be true to run.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write a new script .m file that ensures x is between 5 - 10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clear, 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clc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format compact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x=0;   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initialize x (set equal = 0 to demonstrate example)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(x&lt; 5 || x &gt; 10)  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conditional or logical expression</a:t>
            </a:r>
            <a:endParaRPr lang="en-US" alt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x=input(‘Enter a number between 5 &amp; 10, including 5 or 10’)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(‘\n %i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between 5 &amp; 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so let us calculate y=x^2: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’,x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y=x^2			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 smtClean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Example: </a:t>
            </a:r>
            <a:r>
              <a:rPr lang="en-US" sz="2800" b="1" dirty="0" smtClean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while-end loop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323347" y="812753"/>
            <a:ext cx="4724399" cy="7419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break out of a never-ending loop, press CTRL+C or </a:t>
            </a:r>
            <a:r>
              <a:rPr lang="en-US" alt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CTRL+Break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altLang="en-US" sz="2000" i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124200"/>
            <a:ext cx="5181600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E0C0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93080"/>
            <a:ext cx="8382000" cy="2169695"/>
          </a:xfrm>
        </p:spPr>
        <p:txBody>
          <a:bodyPr/>
          <a:lstStyle/>
          <a:p>
            <a:pPr marL="233363" indent="-233363">
              <a:spcBef>
                <a:spcPts val="600"/>
              </a:spcBef>
            </a:pP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loops to systematically evaluate arrays of data.</a:t>
            </a:r>
          </a:p>
          <a:p>
            <a:pPr marL="233363" indent="-233363">
              <a:spcBef>
                <a:spcPts val="600"/>
              </a:spcBef>
            </a:pP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conditional statements and logic to help execute certain commands when certain conditions are met.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clear, 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clc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format compact 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%script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force=[0 1  2  3  4.5  5  4.5  3  2  1  0]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ime=[0 .05 .1 .2 .3 .4 .5 .6 .7 .75 .8]</a:t>
            </a:r>
            <a:endParaRPr lang="en-US" altLang="en-US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= 0 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initialize max=0</a:t>
            </a:r>
            <a:endParaRPr lang="en-US" alt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k=1:11 </a:t>
            </a: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conditional expression</a:t>
            </a:r>
            <a:endParaRPr lang="en-US" alt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en-US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force(k)&gt;max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max=force(k);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altLang="en-US" sz="2400" b="1" i="1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 smtClean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Example 1: Nested Loops with Conditions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7"/>
          <a:stretch/>
        </p:blipFill>
        <p:spPr bwMode="auto">
          <a:xfrm>
            <a:off x="3124200" y="5153027"/>
            <a:ext cx="2057400" cy="11883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96000" y="3124200"/>
            <a:ext cx="2819399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E0C0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96000" y="3124200"/>
            <a:ext cx="2971800" cy="2667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try this too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clear; 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clc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[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0 1  2  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4.5 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2  1  0] 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&gt;&gt;MAX=max(force)			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1237" y="274320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1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powerpoint_newNEU.pot</Template>
  <TotalTime>14061</TotalTime>
  <Words>742</Words>
  <Application>Microsoft Office PowerPoint</Application>
  <PresentationFormat>Letter Paper (8.5x11 in)</PresentationFormat>
  <Paragraphs>146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Calibri</vt:lpstr>
      <vt:lpstr>Helvetica</vt:lpstr>
      <vt:lpstr>Symbol</vt:lpstr>
      <vt:lpstr>Times New Roman</vt:lpstr>
      <vt:lpstr>Verdana</vt:lpstr>
      <vt:lpstr>Custom Design</vt:lpstr>
      <vt:lpstr>Equation</vt:lpstr>
      <vt:lpstr>PowerPoint Presentation</vt:lpstr>
      <vt:lpstr>Loops:  for – end</vt:lpstr>
      <vt:lpstr>Loops &amp; Element-by-Element Math</vt:lpstr>
      <vt:lpstr>Example: Loop &amp; Summation Series</vt:lpstr>
      <vt:lpstr>Example: Loop &amp; Summation Series</vt:lpstr>
      <vt:lpstr>While loop</vt:lpstr>
      <vt:lpstr>Loops: while-end </vt:lpstr>
      <vt:lpstr>Example: while-end loop</vt:lpstr>
      <vt:lpstr>Example 1: Nested Loops with Conditions</vt:lpstr>
      <vt:lpstr>Example 2: Nested Loops with Conditions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Tutorial</dc:title>
  <dc:creator>Jennifer Love</dc:creator>
  <cp:lastModifiedBy>Freeman, Susan</cp:lastModifiedBy>
  <cp:revision>485</cp:revision>
  <cp:lastPrinted>2011-08-31T16:46:58Z</cp:lastPrinted>
  <dcterms:created xsi:type="dcterms:W3CDTF">2010-09-07T11:17:15Z</dcterms:created>
  <dcterms:modified xsi:type="dcterms:W3CDTF">2019-03-08T18:51:21Z</dcterms:modified>
</cp:coreProperties>
</file>