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9" r:id="rId9"/>
    <p:sldId id="261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81998" autoAdjust="0"/>
  </p:normalViewPr>
  <p:slideViewPr>
    <p:cSldViewPr snapToGrid="0" snapToObjects="1"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8441-0A56-674D-B8DD-91C23423B8A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6082-DBD2-D44D-9862-CB46A46F7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8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9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J.Love</a:t>
            </a:r>
            <a:r>
              <a:rPr lang="en-US" dirty="0"/>
              <a:t> fixed the URL to the Ford Pinto case as the previous link did not work. </a:t>
            </a:r>
            <a:r>
              <a:rPr lang="en-US"/>
              <a:t>3/13/2018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6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6082-DBD2-D44D-9862-CB46A46F7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4792-365B-44EC-8AF4-EB9FC6F008B5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6784-949B-4A90-B58D-46E4ABE6933C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0DCC-D5E1-43C0-A867-82A4B05ECB85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D7E-1967-41F1-84A2-71026330B82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C905-6CB4-47F9-ACCD-4729439608E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FAA3-DF21-430C-A766-49943DAFCEBE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B0CF-32B5-4129-8845-60689924E9F7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5377-E254-43D4-B528-52B63C1A7C83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3703-F07D-46FD-B883-14FF8BF40070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7619-CF70-46DE-B347-560541F72F82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68C6-B117-4A75-8516-949A6811BA5F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8C2BD5-FB3C-4676-BC34-6CBEC420898E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5A03F6-5F93-A54E-AC2A-B06DFE2293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oralmachine.mit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osophia.uncg.edu/phi361-matteson/module-1-why-does-business-need-ethics/case-the-ford-pint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Ethical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Cornerstone of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6AAD-B64D-44B3-9615-CF026EDF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6548"/>
          </a:xfrm>
        </p:spPr>
        <p:txBody>
          <a:bodyPr/>
          <a:lstStyle/>
          <a:p>
            <a:r>
              <a:rPr lang="en-US" dirty="0"/>
              <a:t>Utilitarianism (consequentialism)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5" y="1269949"/>
            <a:ext cx="8845978" cy="558805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The View</a:t>
            </a:r>
            <a:r>
              <a:rPr lang="en-US" dirty="0"/>
              <a:t>: An action is right if it brings about the greatest balance of good over bad, among the available options, for everyone impacted (principle of utility)</a:t>
            </a:r>
          </a:p>
          <a:p>
            <a:pPr lvl="1"/>
            <a:r>
              <a:rPr lang="en-US" dirty="0"/>
              <a:t>Plus a value axiology (an account of which things are good/bad)</a:t>
            </a:r>
          </a:p>
          <a:p>
            <a:r>
              <a:rPr lang="en-US" u="sng" dirty="0"/>
              <a:t>Strengths</a:t>
            </a:r>
            <a:endParaRPr lang="en-US" dirty="0"/>
          </a:p>
          <a:p>
            <a:pPr lvl="1"/>
            <a:r>
              <a:rPr lang="en-US" dirty="0"/>
              <a:t>Intuitively plausible and tied to concepts of good/bad</a:t>
            </a:r>
          </a:p>
          <a:p>
            <a:pPr lvl="1"/>
            <a:r>
              <a:rPr lang="en-US" dirty="0"/>
              <a:t>Impartial (everyone counts as one and only one)</a:t>
            </a:r>
          </a:p>
          <a:p>
            <a:pPr lvl="1"/>
            <a:r>
              <a:rPr lang="en-US" dirty="0"/>
              <a:t>“Straight-forward” application (utility calculus)</a:t>
            </a:r>
          </a:p>
          <a:p>
            <a:r>
              <a:rPr lang="en-US" u="sng" dirty="0"/>
              <a:t>Concerns</a:t>
            </a:r>
          </a:p>
          <a:p>
            <a:pPr lvl="1"/>
            <a:r>
              <a:rPr lang="en-US" dirty="0"/>
              <a:t>No in principle wrongs/limits (consequentialist)</a:t>
            </a:r>
          </a:p>
          <a:p>
            <a:pPr lvl="1"/>
            <a:r>
              <a:rPr lang="en-US" dirty="0"/>
              <a:t>Does not consider distribution (aggregation)</a:t>
            </a:r>
          </a:p>
          <a:p>
            <a:pPr lvl="1"/>
            <a:r>
              <a:rPr lang="en-US" dirty="0"/>
              <a:t>Highly demanding (maximization)</a:t>
            </a:r>
          </a:p>
          <a:p>
            <a:r>
              <a:rPr lang="en-US" u="sng" dirty="0"/>
              <a:t>Responses</a:t>
            </a:r>
          </a:p>
          <a:p>
            <a:pPr lvl="1"/>
            <a:r>
              <a:rPr lang="en-US" dirty="0"/>
              <a:t>Indirect consequentialism; satisficing consequentialism; modified axiology</a:t>
            </a:r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00" y="3858459"/>
            <a:ext cx="1316355" cy="1117138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24" y="4164484"/>
            <a:ext cx="568727" cy="568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 flipV="1">
            <a:off x="7615451" y="4236036"/>
            <a:ext cx="152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Outcome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87D43-48B7-4E71-8C44-5A7CE046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67" y="1600200"/>
            <a:ext cx="8734567" cy="52578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The View</a:t>
            </a:r>
            <a:r>
              <a:rPr lang="en-US" dirty="0"/>
              <a:t>: An action is right if it conforms to the operative rules (or rights or “moral law”) in the situation </a:t>
            </a:r>
          </a:p>
          <a:p>
            <a:pPr lvl="1"/>
            <a:r>
              <a:rPr lang="en-US" dirty="0"/>
              <a:t>Plus an account of the rules, rights or moral law (e.g. always treat people as an end and never merely as a means)</a:t>
            </a:r>
          </a:p>
          <a:p>
            <a:r>
              <a:rPr lang="en-US" u="sng" dirty="0"/>
              <a:t>Strengths</a:t>
            </a:r>
          </a:p>
          <a:p>
            <a:pPr lvl="1"/>
            <a:r>
              <a:rPr lang="en-US" dirty="0"/>
              <a:t>In principle wrongs (e.g. externalizing costs on other for your gain, forced labor, lying to get a job, killing others to save yourself)</a:t>
            </a:r>
          </a:p>
          <a:p>
            <a:pPr lvl="1"/>
            <a:r>
              <a:rPr lang="en-US" dirty="0"/>
              <a:t>Supports rights and justice claims (i.e. considers distribution)</a:t>
            </a:r>
          </a:p>
          <a:p>
            <a:pPr lvl="1"/>
            <a:r>
              <a:rPr lang="en-US" dirty="0"/>
              <a:t>Everyone has equal standing</a:t>
            </a:r>
          </a:p>
          <a:p>
            <a:r>
              <a:rPr lang="en-US" u="sng" dirty="0"/>
              <a:t>Concerns</a:t>
            </a:r>
          </a:p>
          <a:p>
            <a:pPr lvl="1"/>
            <a:r>
              <a:rPr lang="en-US" dirty="0"/>
              <a:t>Overly restrictive – e.g. sometimes ends justify means</a:t>
            </a:r>
          </a:p>
          <a:p>
            <a:pPr lvl="1"/>
            <a:r>
              <a:rPr lang="en-US" dirty="0"/>
              <a:t>No way to settle rights/rules conflict</a:t>
            </a:r>
          </a:p>
          <a:p>
            <a:pPr lvl="1"/>
            <a:r>
              <a:rPr lang="en-US" dirty="0"/>
              <a:t>No positive responsibilities/not demanding enough</a:t>
            </a:r>
          </a:p>
          <a:p>
            <a:r>
              <a:rPr lang="en-US" u="sng" dirty="0"/>
              <a:t>Responses </a:t>
            </a:r>
          </a:p>
          <a:p>
            <a:pPr lvl="1"/>
            <a:r>
              <a:rPr lang="en-US" dirty="0"/>
              <a:t>Positive rights/duties; principles of adjudication; violable rights (e.g. emergency and extreme cases)</a:t>
            </a:r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6" y="483062"/>
            <a:ext cx="1316355" cy="1117138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87" y="757267"/>
            <a:ext cx="568727" cy="568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6818309" y="873457"/>
            <a:ext cx="1868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Outcome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F7B29-6333-4388-8245-86D4AB2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Virtue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98" y="1600199"/>
            <a:ext cx="8954602" cy="5106019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The View</a:t>
            </a:r>
            <a:r>
              <a:rPr lang="en-US" dirty="0"/>
              <a:t>: An action is right to the extent that it is virtuous – e.g. expresses or hits the target of the operative virtues in the situation</a:t>
            </a:r>
          </a:p>
          <a:p>
            <a:pPr lvl="1"/>
            <a:r>
              <a:rPr lang="en-US" dirty="0"/>
              <a:t>Plus an account of what character traits are virtues/vices (e.g. honesty, compassion, ecological sensitivity, courage, integrity, generosity, respect, carefulness, and prudence)</a:t>
            </a:r>
          </a:p>
          <a:p>
            <a:r>
              <a:rPr lang="en-US" u="sng" dirty="0"/>
              <a:t>Strengths</a:t>
            </a:r>
          </a:p>
          <a:p>
            <a:pPr lvl="1"/>
            <a:r>
              <a:rPr lang="en-US" dirty="0"/>
              <a:t>More nuanced or sophisticated evaluation</a:t>
            </a:r>
          </a:p>
          <a:p>
            <a:pPr lvl="1"/>
            <a:r>
              <a:rPr lang="en-US" dirty="0"/>
              <a:t>Accommodates both thinking about consequences and thinking about standing </a:t>
            </a:r>
          </a:p>
          <a:p>
            <a:pPr lvl="1"/>
            <a:r>
              <a:rPr lang="en-US" dirty="0"/>
              <a:t>Character is often crucial to acting well (e.g. relationship, professional ethics)</a:t>
            </a:r>
          </a:p>
          <a:p>
            <a:r>
              <a:rPr lang="en-US" u="sng" dirty="0"/>
              <a:t>Concerns</a:t>
            </a:r>
          </a:p>
          <a:p>
            <a:pPr lvl="1"/>
            <a:r>
              <a:rPr lang="en-US" dirty="0"/>
              <a:t>Virtue specification</a:t>
            </a:r>
          </a:p>
          <a:p>
            <a:pPr lvl="1"/>
            <a:r>
              <a:rPr lang="en-US" dirty="0"/>
              <a:t>Inadequate action-guidance</a:t>
            </a:r>
          </a:p>
          <a:p>
            <a:r>
              <a:rPr lang="en-US" u="sng" dirty="0"/>
              <a:t>Responses</a:t>
            </a:r>
          </a:p>
          <a:p>
            <a:pPr lvl="1"/>
            <a:r>
              <a:rPr lang="en-US" dirty="0"/>
              <a:t>Virtue theories; virtue-rules; methods of adjudication/decision-making</a:t>
            </a:r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21" y="533399"/>
            <a:ext cx="1199096" cy="1066799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17" y="782434"/>
            <a:ext cx="568727" cy="568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7042244" y="859809"/>
            <a:ext cx="176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Outcome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3DA3-4C2F-4D8A-B2EF-DA4EE017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Value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74" y="1600200"/>
            <a:ext cx="8857119" cy="4876800"/>
          </a:xfrm>
        </p:spPr>
        <p:txBody>
          <a:bodyPr/>
          <a:lstStyle/>
          <a:p>
            <a:r>
              <a:rPr lang="en-US" dirty="0"/>
              <a:t>Who or what has value that we ought to care about?</a:t>
            </a:r>
          </a:p>
          <a:p>
            <a:pPr lvl="1"/>
            <a:r>
              <a:rPr lang="en-US" dirty="0"/>
              <a:t>Intertwined with normative theory (i.e. fills out the content of the theories)</a:t>
            </a:r>
          </a:p>
          <a:p>
            <a:pPr lvl="1"/>
            <a:r>
              <a:rPr lang="en-US" dirty="0"/>
              <a:t>Anthropocentrism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Nonanthropocentrism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Does the welfare of nonhuman animals get considered in the principle of utility?</a:t>
            </a:r>
          </a:p>
          <a:p>
            <a:pPr lvl="2"/>
            <a:r>
              <a:rPr lang="en-US" dirty="0"/>
              <a:t>Do the virtues include ecological sensitive or respect for nature?</a:t>
            </a:r>
          </a:p>
          <a:p>
            <a:pPr lvl="2"/>
            <a:r>
              <a:rPr lang="en-US" dirty="0"/>
              <a:t>Do only human beings have rights?</a:t>
            </a:r>
          </a:p>
          <a:p>
            <a:pPr lvl="1"/>
            <a:r>
              <a:rPr lang="en-US" dirty="0"/>
              <a:t>Impartiality </a:t>
            </a:r>
            <a:r>
              <a:rPr lang="en-US" dirty="0" err="1"/>
              <a:t>vs</a:t>
            </a:r>
            <a:r>
              <a:rPr lang="en-US" dirty="0"/>
              <a:t> Partiality </a:t>
            </a:r>
          </a:p>
          <a:p>
            <a:pPr lvl="2"/>
            <a:r>
              <a:rPr lang="en-US" dirty="0"/>
              <a:t>Do all people have equal worth?</a:t>
            </a:r>
          </a:p>
          <a:p>
            <a:pPr lvl="2"/>
            <a:r>
              <a:rPr lang="en-US" dirty="0"/>
              <a:t>Should we consider the interests of all people (or animals) equally, without regard to our relationships to them?</a:t>
            </a:r>
          </a:p>
          <a:p>
            <a:pPr lvl="2"/>
            <a:r>
              <a:rPr lang="en-US" dirty="0"/>
              <a:t>Should we prioritize the well-being of those near and dear to us?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72432-D94E-4349-B6C2-C885F445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2507"/>
          </a:xfrm>
        </p:spPr>
        <p:txBody>
          <a:bodyPr/>
          <a:lstStyle/>
          <a:p>
            <a:r>
              <a:rPr lang="en-US" dirty="0"/>
              <a:t>Final Thoughts/Summary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39" y="1425907"/>
            <a:ext cx="8734567" cy="5432093"/>
          </a:xfrm>
        </p:spPr>
        <p:txBody>
          <a:bodyPr>
            <a:normAutofit fontScale="92500"/>
          </a:bodyPr>
          <a:lstStyle/>
          <a:p>
            <a:r>
              <a:rPr lang="en-US" dirty="0"/>
              <a:t>Ethical theory provides an account of which things have value (or we should care about) and how they have value (or how we should consider them in decision-making)</a:t>
            </a:r>
          </a:p>
          <a:p>
            <a:r>
              <a:rPr lang="en-US" dirty="0"/>
              <a:t>Ethical theory is relevant to engineering and design decisions (value sensitive design) in cases where there are competing values involves, tradeoffs to be made, and harms/benefits to distribute </a:t>
            </a:r>
          </a:p>
          <a:p>
            <a:r>
              <a:rPr lang="en-US" dirty="0"/>
              <a:t>This becomes salient when one takes a life-cycle and situational view of technology</a:t>
            </a:r>
          </a:p>
          <a:p>
            <a:r>
              <a:rPr lang="en-US" dirty="0"/>
              <a:t>There are competing normative theories – consequentialist, deontological and virtue ethics - that can be applied to generate guidance</a:t>
            </a:r>
          </a:p>
          <a:p>
            <a:r>
              <a:rPr lang="en-US" dirty="0"/>
              <a:t>You should begin to think about which normative theory – or combination – it makes the most sense to employ in which contexts</a:t>
            </a:r>
          </a:p>
          <a:p>
            <a:r>
              <a:rPr lang="en-US" dirty="0"/>
              <a:t>This is just an introduction/overview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282-7ABE-4F0D-BCC2-3F094D36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418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ethical theories? What are these theories about?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Why study ethical theories? How does it relate to engineering and value sensitive design?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the major ethical theories? What are their main strengths and weaknesses?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161D6-9EB0-41C7-A369-AFA307EF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50107"/>
          </a:xfrm>
        </p:spPr>
        <p:txBody>
          <a:bodyPr/>
          <a:lstStyle/>
          <a:p>
            <a:r>
              <a:rPr lang="en-US" dirty="0"/>
              <a:t>“Moral”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87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http://moralmachine.mit.edu/</a:t>
            </a:r>
            <a:endParaRPr lang="en-US" dirty="0"/>
          </a:p>
          <a:p>
            <a:endParaRPr lang="en-US" sz="800" dirty="0"/>
          </a:p>
          <a:p>
            <a:r>
              <a:rPr lang="en-US" u="sng" dirty="0"/>
              <a:t>Engineering problem</a:t>
            </a:r>
            <a:r>
              <a:rPr lang="en-US" dirty="0"/>
              <a:t>: Designing/developing a system for reasoning/decisions about the distribution of harms</a:t>
            </a:r>
          </a:p>
          <a:p>
            <a:pPr lvl="1"/>
            <a:r>
              <a:rPr lang="en-US" dirty="0"/>
              <a:t>Technical: How to engineer it in</a:t>
            </a:r>
          </a:p>
          <a:p>
            <a:pPr lvl="1"/>
            <a:r>
              <a:rPr lang="en-US" dirty="0"/>
              <a:t>Social/ethical: What to engineer in</a:t>
            </a:r>
          </a:p>
          <a:p>
            <a:pPr lvl="2"/>
            <a:r>
              <a:rPr lang="en-US" dirty="0"/>
              <a:t>Q: What principles or considerations ought to determine the decision?</a:t>
            </a:r>
          </a:p>
          <a:p>
            <a:endParaRPr lang="en-US" sz="800" dirty="0"/>
          </a:p>
          <a:p>
            <a:r>
              <a:rPr lang="en-US" u="sng" dirty="0"/>
              <a:t>Fundamental questions</a:t>
            </a:r>
          </a:p>
          <a:p>
            <a:pPr lvl="1"/>
            <a:r>
              <a:rPr lang="en-US" dirty="0"/>
              <a:t>Who/what should we value or care about in decision-making?</a:t>
            </a:r>
          </a:p>
          <a:p>
            <a:pPr lvl="2"/>
            <a:r>
              <a:rPr lang="en-US" dirty="0"/>
              <a:t>Value theory/moral </a:t>
            </a:r>
            <a:r>
              <a:rPr lang="en-US" dirty="0" err="1"/>
              <a:t>considerability</a:t>
            </a:r>
            <a:endParaRPr lang="en-US" dirty="0"/>
          </a:p>
          <a:p>
            <a:pPr lvl="1"/>
            <a:r>
              <a:rPr lang="en-US" dirty="0"/>
              <a:t>How should we care about them in decision-making?</a:t>
            </a:r>
          </a:p>
          <a:p>
            <a:pPr lvl="2"/>
            <a:r>
              <a:rPr lang="en-US" dirty="0"/>
              <a:t>Normative theory</a:t>
            </a:r>
          </a:p>
          <a:p>
            <a:pPr lvl="2"/>
            <a:endParaRPr lang="en-US" sz="800" dirty="0"/>
          </a:p>
          <a:p>
            <a:r>
              <a:rPr lang="en-US" u="sng" dirty="0"/>
              <a:t>Ethical Theory</a:t>
            </a:r>
            <a:endParaRPr lang="en-US" dirty="0"/>
          </a:p>
          <a:p>
            <a:pPr lvl="1"/>
            <a:r>
              <a:rPr lang="en-US" dirty="0"/>
              <a:t>Aims to answer these (non-empirical) fundamental questions in rigorous and systematic ways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78" y="533400"/>
            <a:ext cx="2370622" cy="14774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F4BFF-450A-4CD7-A319-5AF6D9E9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Pinto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21" y="1600199"/>
            <a:ext cx="8676075" cy="525780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https://philosophia.uncg.edu/phi361-matteson/module-1-why-does-business-need-ethics/case-the-ford-pinto</a:t>
            </a:r>
            <a:r>
              <a:rPr lang="en-US" dirty="0"/>
              <a:t> </a:t>
            </a:r>
          </a:p>
          <a:p>
            <a:r>
              <a:rPr lang="en-US" dirty="0"/>
              <a:t>How did Ford reach the (now recognized as ethically problematic) decision to not improve the safety of the Pinto?</a:t>
            </a:r>
          </a:p>
          <a:p>
            <a:pPr lvl="1"/>
            <a:r>
              <a:rPr lang="en-US" dirty="0"/>
              <a:t>Cost-benefit reasoning </a:t>
            </a:r>
          </a:p>
          <a:p>
            <a:pPr lvl="1"/>
            <a:r>
              <a:rPr lang="en-US" dirty="0"/>
              <a:t>Particular valuation determinations</a:t>
            </a:r>
          </a:p>
          <a:p>
            <a:pPr lvl="1"/>
            <a:r>
              <a:rPr lang="en-US" dirty="0"/>
              <a:t>Tradeoffs: function and cost for risks and rights (informed consent)</a:t>
            </a:r>
          </a:p>
          <a:p>
            <a:r>
              <a:rPr lang="en-US" dirty="0"/>
              <a:t>Ethical theory related questions</a:t>
            </a:r>
          </a:p>
          <a:p>
            <a:pPr lvl="1"/>
            <a:r>
              <a:rPr lang="en-US" dirty="0"/>
              <a:t>Should cost-benefit (aggregate maximization) reasoning be used in cases like this – i.e. small benefits to many, large harms to a few?</a:t>
            </a:r>
          </a:p>
          <a:p>
            <a:pPr lvl="1"/>
            <a:r>
              <a:rPr lang="en-US" dirty="0"/>
              <a:t>Is it permissible to trade off economic benefits for rights violations?</a:t>
            </a:r>
          </a:p>
          <a:p>
            <a:pPr lvl="1"/>
            <a:r>
              <a:rPr lang="en-US" dirty="0"/>
              <a:t>Were the value assignments accurate?</a:t>
            </a:r>
          </a:p>
          <a:p>
            <a:pPr lvl="1"/>
            <a:r>
              <a:rPr lang="en-US" dirty="0"/>
              <a:t>Can all values be represented in economic terms (commensurability)?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69" y="461535"/>
            <a:ext cx="2091728" cy="10624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E66F-B662-4E12-B034-B26F7918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9968"/>
          </a:xfrm>
        </p:spPr>
        <p:txBody>
          <a:bodyPr>
            <a:normAutofit fontScale="90000"/>
          </a:bodyPr>
          <a:lstStyle/>
          <a:p>
            <a:r>
              <a:rPr lang="en-US" dirty="0"/>
              <a:t>These types of issues arise frequently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50" y="1303369"/>
            <a:ext cx="8901683" cy="5554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Engineering/Product Lifecycle</a:t>
            </a:r>
            <a:r>
              <a:rPr lang="en-US" dirty="0"/>
              <a:t>: raw materials (extraction/refinement), transportation, manufacturing, use, and disposal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Situated Technology</a:t>
            </a:r>
            <a:r>
              <a:rPr lang="en-US" dirty="0"/>
              <a:t>: Environmental, organizational, personal, cultural</a:t>
            </a:r>
            <a:endParaRPr lang="en-US" u="sng" dirty="0"/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1F7A-7FC7-41EC-96D8-723B39AC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9968"/>
          </a:xfrm>
        </p:spPr>
        <p:txBody>
          <a:bodyPr>
            <a:normAutofit fontScale="90000"/>
          </a:bodyPr>
          <a:lstStyle/>
          <a:p>
            <a:r>
              <a:rPr lang="en-US" dirty="0"/>
              <a:t>These types of issues arise frequently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50" y="1303369"/>
            <a:ext cx="8901683" cy="55546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We need to think about: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Distribution of harms</a:t>
            </a:r>
          </a:p>
          <a:p>
            <a:pPr lvl="1"/>
            <a:r>
              <a:rPr lang="en-US" dirty="0"/>
              <a:t>Environmental/health cost externalizations (e.g. GHG emissions, pollution, EJ)</a:t>
            </a:r>
          </a:p>
          <a:p>
            <a:pPr lvl="1"/>
            <a:r>
              <a:rPr lang="en-US" dirty="0"/>
              <a:t>End of life disposal (e.g. food waste/animal waste, e-waste)</a:t>
            </a:r>
          </a:p>
          <a:p>
            <a:r>
              <a:rPr lang="en-US" dirty="0"/>
              <a:t>Tradeoffs between goods/values</a:t>
            </a:r>
          </a:p>
          <a:p>
            <a:pPr lvl="1"/>
            <a:r>
              <a:rPr lang="en-US" dirty="0"/>
              <a:t>Access/function/cost </a:t>
            </a:r>
            <a:r>
              <a:rPr lang="en-US" dirty="0" err="1"/>
              <a:t>vs</a:t>
            </a:r>
            <a:r>
              <a:rPr lang="en-US" dirty="0"/>
              <a:t> safety/reliability (e.g. vehicles, medical devices/technologies)</a:t>
            </a:r>
          </a:p>
          <a:p>
            <a:pPr lvl="1"/>
            <a:r>
              <a:rPr lang="en-US" dirty="0"/>
              <a:t>Opportunity costs (e.g. medical technologies)</a:t>
            </a:r>
          </a:p>
          <a:p>
            <a:pPr lvl="1"/>
            <a:r>
              <a:rPr lang="en-US" dirty="0"/>
              <a:t>Security </a:t>
            </a:r>
            <a:r>
              <a:rPr lang="en-US" dirty="0" err="1"/>
              <a:t>vs</a:t>
            </a:r>
            <a:r>
              <a:rPr lang="en-US" dirty="0"/>
              <a:t> ease/personalization (online data systems)</a:t>
            </a:r>
          </a:p>
          <a:p>
            <a:pPr lvl="1"/>
            <a:r>
              <a:rPr lang="en-US" dirty="0"/>
              <a:t>Market success/cost </a:t>
            </a:r>
            <a:r>
              <a:rPr lang="en-US" dirty="0" err="1"/>
              <a:t>vs</a:t>
            </a:r>
            <a:r>
              <a:rPr lang="en-US" dirty="0"/>
              <a:t> health (e.g. processed food)</a:t>
            </a:r>
          </a:p>
          <a:p>
            <a:r>
              <a:rPr lang="en-US" dirty="0"/>
              <a:t>Rights conflicts </a:t>
            </a:r>
          </a:p>
          <a:p>
            <a:pPr lvl="1"/>
            <a:r>
              <a:rPr lang="en-US" dirty="0"/>
              <a:t>Rights </a:t>
            </a:r>
            <a:r>
              <a:rPr lang="en-US" dirty="0" err="1"/>
              <a:t>vs</a:t>
            </a:r>
            <a:r>
              <a:rPr lang="en-US" dirty="0"/>
              <a:t> broad social benefits (e.g. displacement of people for dam/infrastructure)</a:t>
            </a:r>
          </a:p>
          <a:p>
            <a:pPr lvl="1"/>
            <a:r>
              <a:rPr lang="en-US" dirty="0"/>
              <a:t>Rights </a:t>
            </a:r>
            <a:r>
              <a:rPr lang="en-US" dirty="0" err="1"/>
              <a:t>vs</a:t>
            </a:r>
            <a:r>
              <a:rPr lang="en-US" dirty="0"/>
              <a:t> efficiency/cost (e.g. conflict minerals, forced labor, exploitative manufacturing)</a:t>
            </a:r>
          </a:p>
          <a:p>
            <a:pPr lvl="1"/>
            <a:r>
              <a:rPr lang="en-US" dirty="0"/>
              <a:t>Rights </a:t>
            </a:r>
            <a:r>
              <a:rPr lang="en-US" dirty="0" err="1"/>
              <a:t>vs</a:t>
            </a:r>
            <a:r>
              <a:rPr lang="en-US" dirty="0"/>
              <a:t> user benefits (e.g. privacy/security </a:t>
            </a:r>
            <a:r>
              <a:rPr lang="en-US" dirty="0" err="1"/>
              <a:t>vs</a:t>
            </a:r>
            <a:r>
              <a:rPr lang="en-US" dirty="0"/>
              <a:t> connectedness/information)</a:t>
            </a:r>
          </a:p>
          <a:p>
            <a:r>
              <a:rPr lang="en-US" dirty="0"/>
              <a:t>Nonhuman goods/values</a:t>
            </a:r>
          </a:p>
          <a:p>
            <a:pPr lvl="1"/>
            <a:r>
              <a:rPr lang="en-US" dirty="0"/>
              <a:t>Animal welfare (e.g. animal production systems, materials) </a:t>
            </a:r>
          </a:p>
          <a:p>
            <a:pPr lvl="1"/>
            <a:r>
              <a:rPr lang="en-US" dirty="0"/>
              <a:t>Biodiversity/ecological integrity (e.g. unsustainably sourced materials, GHG emissions, </a:t>
            </a:r>
            <a:r>
              <a:rPr lang="en-US" dirty="0" err="1"/>
              <a:t>microplastics</a:t>
            </a:r>
            <a:r>
              <a:rPr lang="en-US" dirty="0"/>
              <a:t>/</a:t>
            </a:r>
            <a:r>
              <a:rPr lang="en-US" dirty="0" err="1"/>
              <a:t>microbeads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1F7A-7FC7-41EC-96D8-723B39AC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418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ethical theories? What are they about?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Why study ethical theories? How does it relate to engineering and value sensitive design?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the major ethical theories? What are their main strengths and weaknesses?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9E829-FAB6-476B-AE97-590CB4C6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components of ethical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16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/>
              <a:t>Normative Theory</a:t>
            </a:r>
            <a:r>
              <a:rPr lang="en-US" dirty="0"/>
              <a:t>: How should we care about (or consider) things that have value</a:t>
            </a:r>
          </a:p>
          <a:p>
            <a:pPr lvl="1"/>
            <a:r>
              <a:rPr lang="en-US" dirty="0"/>
              <a:t>Should we care about the interests/well-being of all people equally?</a:t>
            </a:r>
          </a:p>
          <a:p>
            <a:pPr lvl="1"/>
            <a:r>
              <a:rPr lang="en-US" dirty="0"/>
              <a:t>What are rights and when should they take precedence over aggregate benefits?</a:t>
            </a:r>
          </a:p>
          <a:p>
            <a:pPr lvl="1"/>
            <a:r>
              <a:rPr lang="en-US" dirty="0"/>
              <a:t>Should the welfare of animals or environmental concerns ever take precedence over benefits to people?</a:t>
            </a:r>
          </a:p>
          <a:p>
            <a:pPr lvl="1"/>
            <a:r>
              <a:rPr lang="en-US" dirty="0"/>
              <a:t>What is a just or fair distribution of risks and benefits?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Value Theory</a:t>
            </a:r>
            <a:r>
              <a:rPr lang="en-US" dirty="0"/>
              <a:t>: Who or what should we care about?</a:t>
            </a:r>
          </a:p>
          <a:p>
            <a:pPr lvl="1"/>
            <a:r>
              <a:rPr lang="en-US" dirty="0"/>
              <a:t>Should we be concerned about the welfare of nonhuman animals?</a:t>
            </a:r>
          </a:p>
          <a:p>
            <a:pPr lvl="1"/>
            <a:r>
              <a:rPr lang="en-US" dirty="0"/>
              <a:t>Does the environment (e.g. species/ecosystems) have human-independent value?</a:t>
            </a:r>
          </a:p>
          <a:p>
            <a:pPr lvl="1"/>
            <a:r>
              <a:rPr lang="en-US" dirty="0"/>
              <a:t>Do all people have equal worth/value? </a:t>
            </a:r>
          </a:p>
          <a:p>
            <a:pPr lvl="1"/>
            <a:r>
              <a:rPr lang="en-US" dirty="0"/>
              <a:t>Are all values commensurable?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00CA3-0C26-43B6-B395-BAB4EE7E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Types of Normative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04" y="1524000"/>
            <a:ext cx="8381814" cy="5113888"/>
          </a:xfrm>
        </p:spPr>
        <p:txBody>
          <a:bodyPr>
            <a:normAutofit/>
          </a:bodyPr>
          <a:lstStyle/>
          <a:p>
            <a:r>
              <a:rPr lang="en-US" sz="2200" b="1" dirty="0"/>
              <a:t>Consequentialist </a:t>
            </a:r>
            <a:r>
              <a:rPr lang="en-US" sz="2200" dirty="0"/>
              <a:t>normative theories tie the rightness and wrongness of actions, practices, and policies to their results – i.e. outcome-based </a:t>
            </a:r>
          </a:p>
          <a:p>
            <a:endParaRPr lang="en-US" sz="800" dirty="0"/>
          </a:p>
          <a:p>
            <a:r>
              <a:rPr lang="en-US" sz="2200" b="1" dirty="0"/>
              <a:t>Deontological </a:t>
            </a:r>
            <a:r>
              <a:rPr lang="en-US" sz="2200" dirty="0"/>
              <a:t>normative theories tie the rightness and wrongness of actions, practices, and policies to whether they conform to the operative duties or rules – i.e. standing-based </a:t>
            </a:r>
          </a:p>
          <a:p>
            <a:endParaRPr lang="en-US" sz="800" dirty="0"/>
          </a:p>
          <a:p>
            <a:r>
              <a:rPr lang="en-US" sz="2200" b="1" dirty="0"/>
              <a:t>Virtue-oriented </a:t>
            </a:r>
            <a:r>
              <a:rPr lang="en-US" sz="2200" dirty="0"/>
              <a:t>normative theories tie the rightness and wrongness of actions, practices, and policies to the dispositions of the agent or the character traits expressed in them – i.e. character-based</a:t>
            </a:r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96" y="5740862"/>
            <a:ext cx="1316355" cy="1117138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57" y="5991182"/>
            <a:ext cx="568727" cy="568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2052" y="6069162"/>
            <a:ext cx="19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12F10-2586-4960-800C-8675A7EA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03F6-5F93-A54E-AC2A-B06DFE229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3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1848</TotalTime>
  <Words>1448</Words>
  <Application>Microsoft Office PowerPoint</Application>
  <PresentationFormat>On-screen Show (4:3)</PresentationFormat>
  <Paragraphs>170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Clarity</vt:lpstr>
      <vt:lpstr>Introduction to Ethical Theory</vt:lpstr>
      <vt:lpstr>Overview</vt:lpstr>
      <vt:lpstr>“Moral” Machine</vt:lpstr>
      <vt:lpstr>Ford Pinto</vt:lpstr>
      <vt:lpstr>These types of issues arise frequently</vt:lpstr>
      <vt:lpstr>These types of issues arise frequently</vt:lpstr>
      <vt:lpstr>Overview</vt:lpstr>
      <vt:lpstr>Two components of ethical theory </vt:lpstr>
      <vt:lpstr>1- Types of Normative Theories</vt:lpstr>
      <vt:lpstr>Utilitarianism (consequentialism)</vt:lpstr>
      <vt:lpstr>Deontology</vt:lpstr>
      <vt:lpstr>Virtue ethics</vt:lpstr>
      <vt:lpstr>2- Value theory</vt:lpstr>
      <vt:lpstr>Final Thoughts/Summary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Ethical Theory</dc:title>
  <dc:creator>Ronald Sandler</dc:creator>
  <cp:lastModifiedBy>Razieh Jalal Abadi</cp:lastModifiedBy>
  <cp:revision>68</cp:revision>
  <dcterms:created xsi:type="dcterms:W3CDTF">2017-03-15T11:59:21Z</dcterms:created>
  <dcterms:modified xsi:type="dcterms:W3CDTF">2024-02-19T10:39:56Z</dcterms:modified>
</cp:coreProperties>
</file>