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2"/>
  </p:notesMasterIdLst>
  <p:sldIdLst>
    <p:sldId id="256" r:id="rId2"/>
    <p:sldId id="257" r:id="rId3"/>
    <p:sldId id="288" r:id="rId4"/>
    <p:sldId id="258" r:id="rId5"/>
    <p:sldId id="259" r:id="rId6"/>
    <p:sldId id="260" r:id="rId7"/>
    <p:sldId id="261" r:id="rId8"/>
    <p:sldId id="262" r:id="rId9"/>
    <p:sldId id="265" r:id="rId10"/>
    <p:sldId id="264" r:id="rId11"/>
    <p:sldId id="263" r:id="rId12"/>
    <p:sldId id="266" r:id="rId13"/>
    <p:sldId id="268" r:id="rId14"/>
    <p:sldId id="271" r:id="rId15"/>
    <p:sldId id="284" r:id="rId16"/>
    <p:sldId id="270" r:id="rId17"/>
    <p:sldId id="285" r:id="rId18"/>
    <p:sldId id="286" r:id="rId19"/>
    <p:sldId id="273" r:id="rId20"/>
    <p:sldId id="274" r:id="rId21"/>
    <p:sldId id="289" r:id="rId22"/>
    <p:sldId id="277" r:id="rId23"/>
    <p:sldId id="278" r:id="rId24"/>
    <p:sldId id="279" r:id="rId25"/>
    <p:sldId id="287" r:id="rId26"/>
    <p:sldId id="275" r:id="rId27"/>
    <p:sldId id="282" r:id="rId28"/>
    <p:sldId id="281" r:id="rId29"/>
    <p:sldId id="280" r:id="rId30"/>
    <p:sldId id="28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72" autoAdjust="0"/>
  </p:normalViewPr>
  <p:slideViewPr>
    <p:cSldViewPr snapToGrid="0">
      <p:cViewPr varScale="1">
        <p:scale>
          <a:sx n="64" d="100"/>
          <a:sy n="64" d="100"/>
        </p:scale>
        <p:origin x="1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4969C-72A9-4752-8A07-8CD424268620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6E350-6C51-488E-A2EA-D4A118FA4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61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6E350-6C51-488E-A2EA-D4A118FA42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7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Kubernetes </a:t>
            </a:r>
            <a:r>
              <a:rPr lang="tr-T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uygulamaların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dağıtımını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ölçeklendirmeyi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ve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yönetimini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otomatikleştirmek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için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açık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kaynaklı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bir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container</a:t>
            </a:r>
            <a:r>
              <a:rPr lang="tr-T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orchestration</a:t>
            </a:r>
            <a:r>
              <a:rPr lang="tr-T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teknolojisidir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</a:t>
            </a:r>
            <a:endParaRPr lang="tr-TR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Google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başlangıçta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Kubernetes'i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tasarladı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ancak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artık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Cloud Native Computing Foundation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projeyi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sürdürmektedir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6E350-6C51-488E-A2EA-D4A118FA42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26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6E350-6C51-488E-A2EA-D4A118FA42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43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Kubernetes</a:t>
            </a:r>
            <a:r>
              <a:rPr lang="tr-TR" dirty="0"/>
              <a:t>, </a:t>
            </a:r>
            <a:r>
              <a:rPr lang="tr-TR" dirty="0" err="1"/>
              <a:t>node</a:t>
            </a:r>
            <a:r>
              <a:rPr lang="tr-TR" dirty="0"/>
              <a:t> dediğimiz </a:t>
            </a:r>
            <a:r>
              <a:rPr lang="tr-TR" dirty="0" err="1"/>
              <a:t>vm’leri</a:t>
            </a:r>
            <a:r>
              <a:rPr lang="tr-TR" dirty="0"/>
              <a:t> birlikte çalışacak şekilde organize eder ve </a:t>
            </a:r>
            <a:r>
              <a:rPr lang="tr-TR" dirty="0" err="1"/>
              <a:t>containerları</a:t>
            </a:r>
            <a:r>
              <a:rPr lang="tr-TR" dirty="0"/>
              <a:t> bu makinelerde çalışacak şekilde </a:t>
            </a:r>
            <a:r>
              <a:rPr lang="tr-TR" dirty="0" err="1"/>
              <a:t>deploy</a:t>
            </a:r>
            <a:r>
              <a:rPr lang="tr-TR" dirty="0"/>
              <a:t> etmemizi sağlar.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Worker</a:t>
            </a:r>
            <a:r>
              <a:rPr lang="tr-TR" dirty="0"/>
              <a:t> ve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nodeların</a:t>
            </a:r>
            <a:r>
              <a:rPr lang="tr-TR" dirty="0"/>
              <a:t> bir araya gelmesi ile </a:t>
            </a:r>
            <a:r>
              <a:rPr lang="tr-TR" dirty="0" err="1"/>
              <a:t>kubernetes</a:t>
            </a:r>
            <a:r>
              <a:rPr lang="tr-TR" dirty="0"/>
              <a:t> </a:t>
            </a:r>
            <a:r>
              <a:rPr lang="tr-TR" dirty="0" err="1"/>
              <a:t>clusterları</a:t>
            </a:r>
            <a:r>
              <a:rPr lang="tr-TR" dirty="0"/>
              <a:t> oluşur.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i="0" dirty="0" err="1">
                <a:solidFill>
                  <a:srgbClr val="555555"/>
                </a:solidFill>
                <a:effectLst/>
                <a:latin typeface="Rubik"/>
              </a:rPr>
              <a:t>Namespace</a:t>
            </a:r>
            <a:r>
              <a:rPr lang="tr-TR" b="1" i="0" dirty="0">
                <a:solidFill>
                  <a:srgbClr val="555555"/>
                </a:solidFill>
                <a:effectLst/>
                <a:latin typeface="Rubik"/>
              </a:rPr>
              <a:t>:</a:t>
            </a:r>
            <a:r>
              <a:rPr lang="tr-TR" b="0" i="0" dirty="0">
                <a:solidFill>
                  <a:srgbClr val="555555"/>
                </a:solidFill>
                <a:effectLst/>
                <a:latin typeface="Rubik"/>
              </a:rPr>
              <a:t>  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Kullanılan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sanal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Cluster’ların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 her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birine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 Kubernetes Namespaces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adı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verilir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6E350-6C51-488E-A2EA-D4A118FA42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30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MASTER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Clusterda</a:t>
            </a:r>
            <a:r>
              <a:rPr lang="tr-TR" dirty="0"/>
              <a:t> tüm aktiviteleri kontrol eden sanal yada fiziksel makinelerdir</a:t>
            </a:r>
            <a:endParaRPr lang="tr-CY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CY" dirty="0" err="1"/>
              <a:t>Api</a:t>
            </a:r>
            <a:r>
              <a:rPr lang="tr-CY" dirty="0"/>
              <a:t> server, Controller Manager, </a:t>
            </a:r>
            <a:r>
              <a:rPr lang="tr-CY" dirty="0" err="1"/>
              <a:t>Scheduler</a:t>
            </a:r>
            <a:r>
              <a:rPr lang="tr-CY" dirty="0"/>
              <a:t>, </a:t>
            </a:r>
            <a:r>
              <a:rPr lang="tr-CY" dirty="0" err="1"/>
              <a:t>Etcd</a:t>
            </a:r>
            <a:r>
              <a:rPr lang="tr-CY" dirty="0"/>
              <a:t> </a:t>
            </a:r>
            <a:r>
              <a:rPr lang="tr-TR" dirty="0" err="1"/>
              <a:t>master</a:t>
            </a:r>
            <a:r>
              <a:rPr lang="tr-TR" dirty="0"/>
              <a:t> üzerinde çalışır</a:t>
            </a:r>
            <a:endParaRPr lang="tr-TR" b="1" dirty="0"/>
          </a:p>
          <a:p>
            <a:endParaRPr lang="tr-TR" b="1" dirty="0"/>
          </a:p>
          <a:p>
            <a:r>
              <a:rPr lang="tr-TR" b="1" dirty="0"/>
              <a:t>K</a:t>
            </a:r>
            <a:r>
              <a:rPr lang="en-US" b="1" dirty="0" err="1"/>
              <a:t>ube-apiserver</a:t>
            </a:r>
            <a:endParaRPr lang="tr-TR" b="1" dirty="0"/>
          </a:p>
          <a:p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Master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sunucuya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gelen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REST</a:t>
            </a:r>
            <a:r>
              <a:rPr lang="tr-T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API isteklerinin yönetilmesinden sorumlu olan </a:t>
            </a:r>
            <a:r>
              <a:rPr lang="tr-TR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componenttir</a:t>
            </a:r>
            <a:r>
              <a:rPr lang="tr-T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tr-TR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Clusterın</a:t>
            </a:r>
            <a:r>
              <a:rPr lang="tr-T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beyni </a:t>
            </a:r>
            <a:r>
              <a:rPr lang="tr-TR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olarakta</a:t>
            </a:r>
            <a:r>
              <a:rPr lang="tr-T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düşünebilirsiniz.</a:t>
            </a:r>
          </a:p>
          <a:p>
            <a:r>
              <a:rPr lang="tr-TR" b="1" dirty="0" err="1"/>
              <a:t>Etcd</a:t>
            </a:r>
            <a:endParaRPr lang="tr-TR" b="1" dirty="0"/>
          </a:p>
          <a:p>
            <a:r>
              <a:rPr lang="tr-TR" b="0" dirty="0"/>
              <a:t>Cluster’ </a:t>
            </a:r>
            <a:r>
              <a:rPr lang="tr-TR" b="0" dirty="0" err="1"/>
              <a:t>ın</a:t>
            </a:r>
            <a:r>
              <a:rPr lang="tr-TR" b="0" dirty="0"/>
              <a:t> </a:t>
            </a:r>
            <a:r>
              <a:rPr lang="tr-TR" b="0" u="sng" dirty="0"/>
              <a:t>data </a:t>
            </a:r>
            <a:r>
              <a:rPr lang="tr-TR" b="0" u="sng" dirty="0" err="1"/>
              <a:t>store’u</a:t>
            </a:r>
            <a:r>
              <a:rPr lang="tr-TR" b="0" u="sng" dirty="0"/>
              <a:t> dur.</a:t>
            </a:r>
            <a:r>
              <a:rPr lang="tr-TR" b="0" dirty="0"/>
              <a:t> Kolay erişilebilir bir </a:t>
            </a:r>
            <a:r>
              <a:rPr lang="tr-TR" b="0" dirty="0" err="1"/>
              <a:t>key-value</a:t>
            </a:r>
            <a:r>
              <a:rPr lang="tr-TR" b="0" dirty="0"/>
              <a:t> </a:t>
            </a:r>
            <a:r>
              <a:rPr lang="tr-TR" b="0" dirty="0" err="1"/>
              <a:t>store</a:t>
            </a:r>
            <a:r>
              <a:rPr lang="tr-TR" b="0" dirty="0"/>
              <a:t> olarak düşünülebilir.</a:t>
            </a:r>
          </a:p>
          <a:p>
            <a:r>
              <a:rPr lang="tr-TR" b="1" dirty="0"/>
              <a:t>K</a:t>
            </a:r>
            <a:r>
              <a:rPr lang="en-US" b="1" dirty="0" err="1"/>
              <a:t>ube</a:t>
            </a:r>
            <a:r>
              <a:rPr lang="en-US" b="1" dirty="0"/>
              <a:t>-controller-manager</a:t>
            </a:r>
            <a:endParaRPr lang="tr-TR" b="1" dirty="0"/>
          </a:p>
          <a:p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Denetleyici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özelliğindedir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.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Rubik"/>
              </a:rPr>
              <a:t>Clusterın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durumunu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 API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server’ın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izleme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özelliğini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kullanarak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izleme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gerçekleştirir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,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bildiri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iletildiğinde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gerekli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değişiklikleri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uygular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.</a:t>
            </a:r>
            <a:endParaRPr lang="tr-TR" b="0" i="0" dirty="0">
              <a:solidFill>
                <a:srgbClr val="555555"/>
              </a:solidFill>
              <a:effectLst/>
              <a:latin typeface="Rubik"/>
            </a:endParaRPr>
          </a:p>
          <a:p>
            <a:r>
              <a:rPr lang="tr-TR" b="1" dirty="0" err="1"/>
              <a:t>Kube-Scheduler</a:t>
            </a:r>
            <a:endParaRPr lang="tr-TR" b="1" dirty="0"/>
          </a:p>
          <a:p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Belirlenen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pod’un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hangi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 node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üzerinde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çalıştırılacağına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karar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verme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mekanizmasıdır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.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Kubelet’i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harekete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geçirerek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,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ilgili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olan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 pod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ve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içerisinde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yer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alan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konteyner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oluşturulmuş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olur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. Yeni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bir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 pod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oluşturma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talebinde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 API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server’ını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izler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. </a:t>
            </a:r>
            <a:endParaRPr lang="tr-TR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6E350-6C51-488E-A2EA-D4A118FA42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26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CY" b="1" dirty="0" err="1"/>
              <a:t>Worker</a:t>
            </a:r>
            <a:r>
              <a:rPr lang="tr-CY" b="1" dirty="0"/>
              <a:t> </a:t>
            </a:r>
            <a:r>
              <a:rPr lang="tr-CY" b="1" dirty="0" err="1"/>
              <a:t>Node</a:t>
            </a:r>
            <a:endParaRPr lang="tr-CY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tr-TR" dirty="0"/>
              <a:t>Uygulamaların üzerinde çalışmasını sağlayan sanal yada fiziksel makinelerdir</a:t>
            </a:r>
            <a:endParaRPr lang="tr-CY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tr-TR" dirty="0"/>
              <a:t>2 ana </a:t>
            </a:r>
            <a:r>
              <a:rPr lang="tr-TR" dirty="0" err="1"/>
              <a:t>componenti</a:t>
            </a:r>
            <a:r>
              <a:rPr lang="tr-TR" dirty="0"/>
              <a:t> vardır </a:t>
            </a:r>
            <a:r>
              <a:rPr lang="en-US" dirty="0" err="1"/>
              <a:t>Kubelet</a:t>
            </a:r>
            <a:r>
              <a:rPr lang="en-US" dirty="0"/>
              <a:t> </a:t>
            </a:r>
            <a:r>
              <a:rPr lang="tr-TR" dirty="0"/>
              <a:t>ve </a:t>
            </a:r>
            <a:r>
              <a:rPr lang="en-US" dirty="0" err="1"/>
              <a:t>Kube</a:t>
            </a:r>
            <a:r>
              <a:rPr lang="en-US" dirty="0"/>
              <a:t>-proxy </a:t>
            </a:r>
            <a:endParaRPr lang="tr-TR" dirty="0"/>
          </a:p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tr-TR" b="1" dirty="0" err="1"/>
              <a:t>Kubelet</a:t>
            </a:r>
            <a:endParaRPr lang="tr-TR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Worker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Node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üzerindeki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ana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kubernetes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agentıdır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.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API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server’dan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gelecek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isteklere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karşı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API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Server’ı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izler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endParaRPr lang="tr-T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İlgili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docker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servisi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ile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konuşarak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Pod’u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ayağa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kaldırır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ve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bunun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bilgisini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API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Server’a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iletir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endParaRPr lang="tr-T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tr-TR" b="1" dirty="0" err="1"/>
              <a:t>Kube</a:t>
            </a:r>
            <a:r>
              <a:rPr lang="tr-TR" b="1" dirty="0"/>
              <a:t>-Proxy</a:t>
            </a:r>
            <a:endParaRPr lang="tr-CY" b="1" dirty="0"/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Kubernetes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network’u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diyebiliriz.Pod’lara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IP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adresi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proxy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sayesinde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atanır.Bir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pod’un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içindeki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tüm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konteyner’lar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bir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adet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paylaşımlı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IP ‘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yi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kullanır.Kube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-proxy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aynı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zamanda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bir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servisin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altındaki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tüm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pod’lara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load-balance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özelliği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kazandırır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6E350-6C51-488E-A2EA-D4A118FA42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40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Terminal üzerinden girilen herhangi bir </a:t>
            </a:r>
            <a:r>
              <a:rPr lang="tr-TR" dirty="0" err="1"/>
              <a:t>kubectl</a:t>
            </a:r>
            <a:r>
              <a:rPr lang="tr-TR" dirty="0"/>
              <a:t> komutu önce </a:t>
            </a:r>
            <a:r>
              <a:rPr lang="tr-TR" dirty="0" err="1"/>
              <a:t>master-node</a:t>
            </a:r>
            <a:r>
              <a:rPr lang="tr-TR" dirty="0"/>
              <a:t> üzerinde yer alan </a:t>
            </a:r>
            <a:r>
              <a:rPr lang="tr-TR" dirty="0" err="1"/>
              <a:t>kube</a:t>
            </a:r>
            <a:r>
              <a:rPr lang="tr-TR" dirty="0"/>
              <a:t>-</a:t>
            </a:r>
            <a:r>
              <a:rPr lang="tr-TR" dirty="0" err="1"/>
              <a:t>api</a:t>
            </a:r>
            <a:r>
              <a:rPr lang="tr-TR" dirty="0"/>
              <a:t>-server tarafından karşılanır ve </a:t>
            </a:r>
            <a:r>
              <a:rPr lang="tr-TR" dirty="0" err="1"/>
              <a:t>ilgli</a:t>
            </a:r>
            <a:r>
              <a:rPr lang="tr-TR" dirty="0"/>
              <a:t> </a:t>
            </a:r>
            <a:r>
              <a:rPr lang="tr-TR" dirty="0" err="1"/>
              <a:t>componente</a:t>
            </a:r>
            <a:r>
              <a:rPr lang="tr-TR" dirty="0"/>
              <a:t> </a:t>
            </a:r>
            <a:r>
              <a:rPr lang="tr-TR" dirty="0" err="1"/>
              <a:t>yönelendirilir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6E350-6C51-488E-A2EA-D4A118FA42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54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6E350-6C51-488E-A2EA-D4A118FA42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00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Container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‘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ların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çalışma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alanı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denilebilir. </a:t>
            </a:r>
          </a:p>
          <a:p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Kubernetes’in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kendine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 has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IP’ye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sahip</a:t>
            </a:r>
            <a:r>
              <a:rPr lang="en-US" b="0" i="0" dirty="0">
                <a:solidFill>
                  <a:srgbClr val="555555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ubik"/>
              </a:rPr>
              <a:t>olan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 en küçük birimidir.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Bir pod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içerisinde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birden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fazla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konteyner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çalışabilir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D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iğer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uygulamala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konteyner’ları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etkileneceğinden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bir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pod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içerisinde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bir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konteyner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tavsiye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edilir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endParaRPr lang="tr-T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6E350-6C51-488E-A2EA-D4A118FA42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01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Podlar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ı K8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S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'e deploy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ve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update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etmek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için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şuan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için kullanılan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kubernetes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 objesidir.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Replication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controllerin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yerine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geçmesi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amacı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ile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çıkartıldı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.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İşlemleri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replica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set’ler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aracılığı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ile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yapar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Podlarınızı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scale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 edebilmenizi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rollout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 veya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rollback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 yapabilmenizi sağlar.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73737"/>
                </a:solidFill>
                <a:effectLst/>
                <a:latin typeface="Arial" panose="020B0604020202020204" pitchFamily="34" charset="0"/>
              </a:rPr>
              <a:t>Bir nevi Blue/Green deployment </a:t>
            </a:r>
            <a:r>
              <a:rPr lang="en-US" b="0" i="0" dirty="0" err="1">
                <a:solidFill>
                  <a:srgbClr val="373737"/>
                </a:solidFill>
                <a:effectLst/>
                <a:latin typeface="Arial" panose="020B0604020202020204" pitchFamily="34" charset="0"/>
              </a:rPr>
              <a:t>yeteneği</a:t>
            </a:r>
            <a:r>
              <a:rPr lang="en-US" b="0" i="0" dirty="0">
                <a:solidFill>
                  <a:srgbClr val="37373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73737"/>
                </a:solidFill>
                <a:effectLst/>
                <a:latin typeface="Arial" panose="020B0604020202020204" pitchFamily="34" charset="0"/>
              </a:rPr>
              <a:t>kazandırır</a:t>
            </a:r>
            <a:r>
              <a:rPr lang="en-US" b="0" i="0" dirty="0">
                <a:solidFill>
                  <a:srgbClr val="373737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 Buda yeni bir versiyona güncelleme yaparken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downtime’ı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 minimuma indirir.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6E350-6C51-488E-A2EA-D4A118FA42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43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Service,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pod’ların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ön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tarafında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konumlanan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ve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gelen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istekleri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karşılayıp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arka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tarafa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pod’lara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gönderen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katman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. Blue-green deployment, pod scaling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gibi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işlemleri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service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sayesinde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kesintisiz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olarak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yapabiliyoruz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endParaRPr lang="tr-T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tr-T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Ingress</a:t>
            </a:r>
            <a:endParaRPr lang="tr-T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Kubernetes’de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çalıştırdığınız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uygulamanın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kullanıcılar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tarafından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erişilmesine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izin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vererek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dış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trafiği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Kubernetes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servislerine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bağlar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.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Nginx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 benzeri Proxy olarak çalışan bir yapıdır.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6E350-6C51-488E-A2EA-D4A118FA42F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02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tr-T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ven Pro Medium" panose="020B0604020202020204" charset="0"/>
              </a:rPr>
              <a:t>Aynı işletim sistemini kullanarak çok sayıda uygulamayı izole ve bağımsız şekilde </a:t>
            </a:r>
            <a:r>
              <a:rPr lang="tr-T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ven Pro Medium" panose="020B0604020202020204" charset="0"/>
              </a:rPr>
              <a:t>container</a:t>
            </a:r>
            <a:r>
              <a:rPr lang="tr-T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ven Pro Medium" panose="020B0604020202020204" charset="0"/>
              </a:rPr>
              <a:t> dediğimiz yapılar içerisinde çalıştırmamızı sağlayan teknolojidir.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ven Pro Medium" panose="020B0604020202020204" charset="0"/>
              </a:rPr>
              <a:t>Container ≠ VM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ven Pro Medium" panose="020B0604020202020204" charset="0"/>
              </a:rPr>
              <a:t>Isolated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ven Pro Medium" panose="020B0604020202020204" charset="0"/>
              </a:rPr>
              <a:t>Share OS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tr-T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ven Pro Medium" panose="020B0604020202020204" charset="0"/>
              </a:rPr>
              <a:t>Sometimes</a:t>
            </a:r>
            <a:r>
              <a:rPr lang="tr-T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ven Pro Medium" panose="020B0604020202020204" charset="0"/>
              </a:rPr>
              <a:t>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ven Pro Medium" panose="020B0604020202020204" charset="0"/>
              </a:rPr>
              <a:t>bins/libs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Engine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Containerları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yöneten bir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daemon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olarak düşünebilirsiniz,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hypervisor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 e karşılık geliyor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CLI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Engine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etkileşime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geçmek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için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kullanılır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Docker Engine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aracılığıyla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iletişim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kurar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6E350-6C51-488E-A2EA-D4A118FA42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402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ClusterIP</a:t>
            </a:r>
            <a:r>
              <a:rPr lang="en-US" dirty="0"/>
              <a:t> </a:t>
            </a:r>
            <a:endParaRPr lang="tr-TR" dirty="0"/>
          </a:p>
          <a:p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Cluster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içinde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yer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alan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podların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birbirleri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arasındaki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iletişim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için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atanan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IP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lerdir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. Cluster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dışından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erişilemez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. Deployment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anında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port expose </a:t>
            </a:r>
            <a:r>
              <a:rPr lang="tr-TR" b="0" i="0" dirty="0">
                <a:solidFill>
                  <a:srgbClr val="3B3C3C"/>
                </a:solidFill>
                <a:effectLst/>
                <a:latin typeface="source-serif-pro"/>
              </a:rPr>
              <a:t>edilirse 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default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olarak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ClusterIp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atanır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.</a:t>
            </a:r>
            <a:endParaRPr lang="tr-TR" b="0" i="0" dirty="0">
              <a:solidFill>
                <a:srgbClr val="3B3C3C"/>
              </a:solidFill>
              <a:effectLst/>
              <a:latin typeface="source-serif-pro"/>
            </a:endParaRPr>
          </a:p>
          <a:p>
            <a:endParaRPr lang="tr-TR" b="0" i="0" dirty="0">
              <a:solidFill>
                <a:srgbClr val="3B3C3C"/>
              </a:solidFill>
              <a:effectLst/>
              <a:latin typeface="source-serif-pro"/>
            </a:endParaRPr>
          </a:p>
          <a:p>
            <a:r>
              <a:rPr lang="en-US" b="1" dirty="0" err="1"/>
              <a:t>NodePort</a:t>
            </a:r>
            <a:r>
              <a:rPr lang="en-US" dirty="0"/>
              <a:t> </a:t>
            </a:r>
            <a:endParaRPr lang="tr-TR" dirty="0"/>
          </a:p>
          <a:p>
            <a:r>
              <a:rPr lang="tr-TR" b="0" i="0" dirty="0">
                <a:solidFill>
                  <a:srgbClr val="3B3C3C"/>
                </a:solidFill>
                <a:effectLst/>
                <a:latin typeface="source-serif-pro"/>
              </a:rPr>
              <a:t>P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od</a:t>
            </a:r>
            <a:r>
              <a:rPr lang="tr-TR" b="0" i="0" dirty="0">
                <a:solidFill>
                  <a:srgbClr val="3B3C3C"/>
                </a:solidFill>
                <a:effectLst/>
                <a:latin typeface="source-serif-pro"/>
              </a:rPr>
              <a:t>’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a cluster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dışından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da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erişim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için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kullanılır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. </a:t>
            </a:r>
            <a:r>
              <a:rPr lang="tr-TR" b="0" i="0" dirty="0">
                <a:solidFill>
                  <a:srgbClr val="3B3C3C"/>
                </a:solidFill>
                <a:effectLst/>
                <a:latin typeface="source-serif-pro"/>
              </a:rPr>
              <a:t>Adından anlaşılacağı üzere 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Node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üzerinde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bir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port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açarak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bunu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podla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ilişkilendirir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.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Nodeport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eğer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manuel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ver</a:t>
            </a:r>
            <a:r>
              <a:rPr lang="tr-TR" b="0" i="0" dirty="0">
                <a:solidFill>
                  <a:srgbClr val="3B3C3C"/>
                </a:solidFill>
                <a:effectLst/>
                <a:latin typeface="source-serif-pro"/>
              </a:rPr>
              <a:t>ilmezse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30000–32767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aralığında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otomatik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olarak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atacaktır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.</a:t>
            </a:r>
            <a:endParaRPr lang="tr-TR" b="0" i="0" dirty="0">
              <a:solidFill>
                <a:srgbClr val="3B3C3C"/>
              </a:solidFill>
              <a:effectLst/>
              <a:latin typeface="source-serif-pro"/>
            </a:endParaRPr>
          </a:p>
          <a:p>
            <a:endParaRPr lang="tr-TR" dirty="0"/>
          </a:p>
          <a:p>
            <a:r>
              <a:rPr lang="en-US" b="1" dirty="0" err="1"/>
              <a:t>LoadBalancer</a:t>
            </a:r>
            <a:r>
              <a:rPr lang="en-US" b="1" dirty="0"/>
              <a:t> </a:t>
            </a:r>
            <a:endParaRPr lang="tr-TR" b="1" dirty="0"/>
          </a:p>
          <a:p>
            <a:r>
              <a:rPr lang="tr-TR" b="0" i="0" dirty="0">
                <a:solidFill>
                  <a:srgbClr val="3B3C3C"/>
                </a:solidFill>
                <a:effectLst/>
                <a:latin typeface="source-serif-pro"/>
              </a:rPr>
              <a:t>Bir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çeşit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nodeport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</a:t>
            </a:r>
            <a:r>
              <a:rPr lang="tr-TR" b="0" i="0" dirty="0" err="1">
                <a:solidFill>
                  <a:srgbClr val="3B3C3C"/>
                </a:solidFill>
                <a:effectLst/>
                <a:latin typeface="source-serif-pro"/>
              </a:rPr>
              <a:t>düşünelebilir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,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portun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sürekli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elle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belirlenmesi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ya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da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otomatik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atandığında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hangi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port</a:t>
            </a:r>
            <a:r>
              <a:rPr lang="tr-TR" b="0" i="0" dirty="0">
                <a:solidFill>
                  <a:srgbClr val="3B3C3C"/>
                </a:solidFill>
                <a:effectLst/>
                <a:latin typeface="source-serif-pro"/>
              </a:rPr>
              <a:t> değerine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ata</a:t>
            </a:r>
            <a:r>
              <a:rPr lang="tr-TR" b="0" i="0" dirty="0">
                <a:solidFill>
                  <a:srgbClr val="3B3C3C"/>
                </a:solidFill>
                <a:effectLst/>
                <a:latin typeface="source-serif-pro"/>
              </a:rPr>
              <a:t>ya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cağımızın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değişmesi</a:t>
            </a:r>
            <a:r>
              <a:rPr lang="tr-TR" b="0" i="0" dirty="0">
                <a:solidFill>
                  <a:srgbClr val="3B3C3C"/>
                </a:solidFill>
                <a:effectLst/>
                <a:latin typeface="source-serif-pro"/>
              </a:rPr>
              <a:t> durumunda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imdadımıza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yetişiyor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;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podların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portunu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node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bazında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değil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hepsini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birden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dışarıdan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erişime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3B3C3C"/>
                </a:solidFill>
                <a:effectLst/>
                <a:latin typeface="source-serif-pro"/>
              </a:rPr>
              <a:t>açar</a:t>
            </a:r>
            <a:r>
              <a:rPr lang="en-US" b="0" i="0" dirty="0">
                <a:solidFill>
                  <a:srgbClr val="3B3C3C"/>
                </a:solidFill>
                <a:effectLst/>
                <a:latin typeface="source-serif-pro"/>
              </a:rPr>
              <a:t>. </a:t>
            </a:r>
            <a:endParaRPr lang="tr-TR" b="0" i="0" dirty="0">
              <a:solidFill>
                <a:srgbClr val="3B3C3C"/>
              </a:solidFill>
              <a:effectLst/>
              <a:latin typeface="source-serif-pro"/>
            </a:endParaRPr>
          </a:p>
          <a:p>
            <a:r>
              <a:rPr lang="tr-TR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B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ir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servisi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internete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sunmanın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standart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yoludur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6E350-6C51-488E-A2EA-D4A118FA42F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28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Podlar</a:t>
            </a:r>
            <a:r>
              <a:rPr lang="tr-TR" dirty="0"/>
              <a:t> silinse dahi kullanılabilen bir depolama çözümüdür. NFS yada EBS düşünülebilir.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6E350-6C51-488E-A2EA-D4A118FA42F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31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666666"/>
                </a:solidFill>
                <a:effectLst/>
                <a:latin typeface="PT Sans" panose="020B0604020202020204" pitchFamily="34" charset="0"/>
              </a:rPr>
              <a:t>U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PT Sans" panose="020B0604020202020204" pitchFamily="34" charset="0"/>
              </a:rPr>
              <a:t>ygulamalarının</a:t>
            </a:r>
            <a:r>
              <a:rPr lang="en-US" b="0" i="0" dirty="0">
                <a:solidFill>
                  <a:srgbClr val="666666"/>
                </a:solidFill>
                <a:effectLst/>
                <a:latin typeface="PT Sans" panose="020B0604020202020204" pitchFamily="34" charset="0"/>
              </a:rPr>
              <a:t>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PT Sans" panose="020B0604020202020204" pitchFamily="34" charset="0"/>
              </a:rPr>
              <a:t>gereksinimi</a:t>
            </a:r>
            <a:r>
              <a:rPr lang="en-US" b="0" i="0" dirty="0">
                <a:solidFill>
                  <a:srgbClr val="666666"/>
                </a:solidFill>
                <a:effectLst/>
                <a:latin typeface="PT Sans" panose="020B0604020202020204" pitchFamily="34" charset="0"/>
              </a:rPr>
              <a:t>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PT Sans" panose="020B0604020202020204" pitchFamily="34" charset="0"/>
              </a:rPr>
              <a:t>göz</a:t>
            </a:r>
            <a:r>
              <a:rPr lang="en-US" b="0" i="0" dirty="0">
                <a:solidFill>
                  <a:srgbClr val="666666"/>
                </a:solidFill>
                <a:effectLst/>
                <a:latin typeface="PT Sans" panose="020B0604020202020204" pitchFamily="34" charset="0"/>
              </a:rPr>
              <a:t>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PT Sans" panose="020B0604020202020204" pitchFamily="34" charset="0"/>
              </a:rPr>
              <a:t>önüne</a:t>
            </a:r>
            <a:r>
              <a:rPr lang="en-US" b="0" i="0" dirty="0">
                <a:solidFill>
                  <a:srgbClr val="666666"/>
                </a:solidFill>
                <a:effectLst/>
                <a:latin typeface="PT Sans" panose="020B0604020202020204" pitchFamily="34" charset="0"/>
              </a:rPr>
              <a:t>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PT Sans" panose="020B0604020202020204" pitchFamily="34" charset="0"/>
              </a:rPr>
              <a:t>alarak</a:t>
            </a:r>
            <a:r>
              <a:rPr lang="en-US" b="0" i="0" dirty="0">
                <a:solidFill>
                  <a:srgbClr val="666666"/>
                </a:solidFill>
                <a:effectLst/>
                <a:latin typeface="PT Sans" panose="020B0604020202020204" pitchFamily="34" charset="0"/>
              </a:rPr>
              <a:t>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PT Sans" panose="020B0604020202020204" pitchFamily="34" charset="0"/>
              </a:rPr>
              <a:t>kalıcı</a:t>
            </a:r>
            <a:r>
              <a:rPr lang="en-US" b="0" i="0" dirty="0">
                <a:solidFill>
                  <a:srgbClr val="666666"/>
                </a:solidFill>
                <a:effectLst/>
                <a:latin typeface="PT Sans" panose="020B0604020202020204" pitchFamily="34" charset="0"/>
              </a:rPr>
              <a:t>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PT Sans" panose="020B0604020202020204" pitchFamily="34" charset="0"/>
              </a:rPr>
              <a:t>bir</a:t>
            </a:r>
            <a:r>
              <a:rPr lang="en-US" b="0" i="0" dirty="0">
                <a:solidFill>
                  <a:srgbClr val="666666"/>
                </a:solidFill>
                <a:effectLst/>
                <a:latin typeface="PT Sans" panose="020B0604020202020204" pitchFamily="34" charset="0"/>
              </a:rPr>
              <a:t>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PT Sans" panose="020B0604020202020204" pitchFamily="34" charset="0"/>
              </a:rPr>
              <a:t>depolama</a:t>
            </a:r>
            <a:r>
              <a:rPr lang="en-US" b="0" i="0" dirty="0">
                <a:solidFill>
                  <a:srgbClr val="666666"/>
                </a:solidFill>
                <a:effectLst/>
                <a:latin typeface="PT Sans" panose="020B0604020202020204" pitchFamily="34" charset="0"/>
              </a:rPr>
              <a:t>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PT Sans" panose="020B0604020202020204" pitchFamily="34" charset="0"/>
              </a:rPr>
              <a:t>alanı</a:t>
            </a:r>
            <a:r>
              <a:rPr lang="en-US" b="0" i="0" dirty="0">
                <a:solidFill>
                  <a:srgbClr val="666666"/>
                </a:solidFill>
                <a:effectLst/>
                <a:latin typeface="PT Sans" panose="020B0604020202020204" pitchFamily="34" charset="0"/>
              </a:rPr>
              <a:t>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PT Sans" panose="020B0604020202020204" pitchFamily="34" charset="0"/>
              </a:rPr>
              <a:t>talebinde</a:t>
            </a:r>
            <a:r>
              <a:rPr lang="en-US" b="0" i="0" dirty="0">
                <a:solidFill>
                  <a:srgbClr val="666666"/>
                </a:solidFill>
                <a:effectLst/>
                <a:latin typeface="PT Sans" panose="020B0604020202020204" pitchFamily="34" charset="0"/>
              </a:rPr>
              <a:t> </a:t>
            </a:r>
            <a:r>
              <a:rPr lang="tr-TR" b="0" i="0" dirty="0">
                <a:solidFill>
                  <a:srgbClr val="666666"/>
                </a:solidFill>
                <a:effectLst/>
                <a:latin typeface="PT Sans" panose="020B0604020202020204" pitchFamily="34" charset="0"/>
              </a:rPr>
              <a:t>bulunması ve o alanın sağlanması amacı ile kullanılan k8s objesidir.</a:t>
            </a:r>
            <a:endParaRPr lang="tr-TR" dirty="0"/>
          </a:p>
          <a:p>
            <a:r>
              <a:rPr lang="tr-TR" dirty="0" err="1"/>
              <a:t>Persistent</a:t>
            </a:r>
            <a:r>
              <a:rPr lang="tr-TR" dirty="0"/>
              <a:t> </a:t>
            </a:r>
            <a:r>
              <a:rPr lang="tr-TR" dirty="0" err="1"/>
              <a:t>volumeların</a:t>
            </a:r>
            <a:r>
              <a:rPr lang="tr-TR" dirty="0"/>
              <a:t> ihtiyaç duyulan </a:t>
            </a:r>
            <a:r>
              <a:rPr lang="tr-TR" dirty="0" err="1"/>
              <a:t>podlara</a:t>
            </a:r>
            <a:r>
              <a:rPr lang="tr-TR" dirty="0"/>
              <a:t> bağlanmasını sağlayan </a:t>
            </a:r>
            <a:r>
              <a:rPr lang="tr-TR" dirty="0" err="1"/>
              <a:t>componenttir</a:t>
            </a:r>
            <a:r>
              <a:rPr lang="tr-TR" dirty="0"/>
              <a:t>.</a:t>
            </a:r>
          </a:p>
          <a:p>
            <a:r>
              <a:rPr lang="tr-TR" dirty="0"/>
              <a:t>Özet ile </a:t>
            </a:r>
            <a:r>
              <a:rPr lang="tr-TR" dirty="0" err="1"/>
              <a:t>Pv</a:t>
            </a:r>
            <a:r>
              <a:rPr lang="tr-TR" dirty="0"/>
              <a:t> üzerinde hangi </a:t>
            </a:r>
            <a:r>
              <a:rPr lang="tr-TR" dirty="0" err="1"/>
              <a:t>poda</a:t>
            </a:r>
            <a:r>
              <a:rPr lang="tr-TR" dirty="0"/>
              <a:t> ne kadar alan ayrılacağını belirler.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6E350-6C51-488E-A2EA-D4A118FA42F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17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6E350-6C51-488E-A2EA-D4A118FA42F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58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vs Docker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Gmail,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WebSearch,Maps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etc. almost everything at Google runs in containers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6E350-6C51-488E-A2EA-D4A118FA42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87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Copy</a:t>
            </a:r>
            <a:r>
              <a:rPr lang="tr-TR" dirty="0"/>
              <a:t> komutu ile ilgili dosyaları </a:t>
            </a:r>
            <a:r>
              <a:rPr lang="tr-TR" dirty="0" err="1"/>
              <a:t>container</a:t>
            </a:r>
            <a:r>
              <a:rPr lang="tr-TR" dirty="0"/>
              <a:t> içerisine taşırken, istenmeyen </a:t>
            </a:r>
            <a:r>
              <a:rPr lang="tr-TR" dirty="0" err="1"/>
              <a:t>dosyalarıda</a:t>
            </a:r>
            <a:r>
              <a:rPr lang="tr-TR" dirty="0"/>
              <a:t> .</a:t>
            </a:r>
            <a:r>
              <a:rPr lang="tr-TR" dirty="0" err="1"/>
              <a:t>dockerignore</a:t>
            </a:r>
            <a:r>
              <a:rPr lang="tr-TR" dirty="0"/>
              <a:t> ile dışarıda bırakabilirsiniz.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6E350-6C51-488E-A2EA-D4A118FA42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09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Default</a:t>
            </a:r>
            <a:r>
              <a:rPr lang="tr-TR" dirty="0"/>
              <a:t> olarak </a:t>
            </a:r>
            <a:r>
              <a:rPr lang="tr-TR" dirty="0" err="1"/>
              <a:t>latest</a:t>
            </a:r>
            <a:r>
              <a:rPr lang="tr-TR" dirty="0"/>
              <a:t> </a:t>
            </a:r>
            <a:r>
              <a:rPr lang="tr-TR" dirty="0" err="1"/>
              <a:t>tagini</a:t>
            </a:r>
            <a:r>
              <a:rPr lang="tr-TR" dirty="0"/>
              <a:t> alacaktır herhangi bir şey </a:t>
            </a:r>
            <a:r>
              <a:rPr lang="tr-TR" dirty="0" err="1"/>
              <a:t>belirtilmeseydide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6E350-6C51-488E-A2EA-D4A118FA42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99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Docker Compose</a:t>
            </a:r>
            <a:endParaRPr lang="tr-TR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r>
              <a:rPr lang="tr-T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ompleks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uygulamaların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tanımlanmasını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ve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çalıştırılmasını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sağlayan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bir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Docker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aracıdır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Docker Compose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ile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birlikte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birden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fazla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container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tanımını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tek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bir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dosyada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yapabilir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tek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bir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komut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ile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uygulamanızın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ihtiyaç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duyduğu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tüm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gereksinimleri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ayağa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kaldırarak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uygulamayı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çalıştırabilirsiniz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6E350-6C51-488E-A2EA-D4A118FA42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73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Registry</a:t>
            </a:r>
            <a:r>
              <a:rPr lang="tr-TR" dirty="0"/>
              <a:t> adresi verilmeyen </a:t>
            </a:r>
            <a:r>
              <a:rPr lang="tr-TR" dirty="0" err="1"/>
              <a:t>imagelar</a:t>
            </a:r>
            <a:r>
              <a:rPr lang="tr-TR" dirty="0"/>
              <a:t>, sunucu üzerinde yer almıyorsa </a:t>
            </a:r>
            <a:r>
              <a:rPr lang="tr-TR" dirty="0" err="1"/>
              <a:t>default</a:t>
            </a:r>
            <a:r>
              <a:rPr lang="tr-TR" dirty="0"/>
              <a:t> adres olarak </a:t>
            </a:r>
            <a:r>
              <a:rPr lang="tr-TR" dirty="0" err="1"/>
              <a:t>dockerhubdan</a:t>
            </a:r>
            <a:r>
              <a:rPr lang="tr-TR" dirty="0"/>
              <a:t> </a:t>
            </a:r>
            <a:r>
              <a:rPr lang="tr-TR" dirty="0" err="1"/>
              <a:t>image’ı</a:t>
            </a:r>
            <a:r>
              <a:rPr lang="tr-TR" dirty="0"/>
              <a:t> çekmeye çalışıyor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6E350-6C51-488E-A2EA-D4A118FA42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77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Google örneğinde belirtildiği üzere çok sayıda </a:t>
            </a:r>
            <a:r>
              <a:rPr lang="tr-TR" dirty="0" err="1"/>
              <a:t>containerı</a:t>
            </a:r>
            <a:r>
              <a:rPr lang="tr-TR" dirty="0"/>
              <a:t> ve bunlara bağlı olarak ihtiyaçları daha rahat yönetebilmek için </a:t>
            </a:r>
            <a:r>
              <a:rPr lang="tr-TR" dirty="0" err="1"/>
              <a:t>container</a:t>
            </a:r>
            <a:r>
              <a:rPr lang="tr-TR" dirty="0"/>
              <a:t> </a:t>
            </a:r>
            <a:r>
              <a:rPr lang="tr-TR" dirty="0" err="1"/>
              <a:t>orchestration</a:t>
            </a:r>
            <a:r>
              <a:rPr lang="tr-TR" dirty="0"/>
              <a:t> operasyonel anlamda çok önemli.</a:t>
            </a:r>
          </a:p>
          <a:p>
            <a:endParaRPr lang="tr-TR" dirty="0"/>
          </a:p>
          <a:p>
            <a:r>
              <a:rPr lang="tr-TR" dirty="0" err="1"/>
              <a:t>Containerların</a:t>
            </a:r>
            <a:r>
              <a:rPr lang="tr-TR" dirty="0"/>
              <a:t> doğru </a:t>
            </a:r>
            <a:r>
              <a:rPr lang="tr-TR" dirty="0" err="1"/>
              <a:t>node’larda</a:t>
            </a:r>
            <a:r>
              <a:rPr lang="tr-TR" dirty="0"/>
              <a:t> çalışmasını</a:t>
            </a:r>
          </a:p>
          <a:p>
            <a:r>
              <a:rPr lang="tr-TR" dirty="0" err="1"/>
              <a:t>Scaling</a:t>
            </a:r>
            <a:endParaRPr lang="tr-TR" dirty="0"/>
          </a:p>
          <a:p>
            <a:r>
              <a:rPr lang="tr-TR" dirty="0" err="1"/>
              <a:t>Load</a:t>
            </a:r>
            <a:r>
              <a:rPr lang="tr-TR" dirty="0"/>
              <a:t> </a:t>
            </a:r>
            <a:r>
              <a:rPr lang="tr-TR" dirty="0" err="1"/>
              <a:t>balancing</a:t>
            </a:r>
            <a:endParaRPr lang="tr-TR" dirty="0"/>
          </a:p>
          <a:p>
            <a:r>
              <a:rPr lang="tr-TR" dirty="0"/>
              <a:t>Update</a:t>
            </a:r>
            <a:endParaRPr lang="en-US" dirty="0"/>
          </a:p>
          <a:p>
            <a:endParaRPr lang="tr-TR" dirty="0"/>
          </a:p>
          <a:p>
            <a:endParaRPr lang="tr-TR" dirty="0"/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  <a:tabLst>
                <a:tab pos="457200" algn="l"/>
              </a:tabLs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Scale and Orchestration</a:t>
            </a:r>
            <a:r>
              <a:rPr lang="tr-TR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  <a:tabLst>
                <a:tab pos="457200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 I manage 10s/100s of containers</a:t>
            </a:r>
            <a:endParaRPr lang="tr-T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tr-T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Simplified operations:</a:t>
            </a:r>
            <a:endParaRPr lang="tr-TR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Containers introduce a large amount of complexity that can quickly get out of control without container orchestration to manage it.</a:t>
            </a:r>
            <a:endParaRPr lang="tr-T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tr-T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Resilience: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Esneklik sağlar,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containerlarınızı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restart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eder, siler yada farklı yere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eder.</a:t>
            </a:r>
            <a:endParaRPr lang="tr-T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Added security: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Operasyonel tarafta manuel olarak sizin tarafınızda çok sayıda </a:t>
            </a:r>
            <a:r>
              <a:rPr lang="tr-T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containerın</a:t>
            </a:r>
            <a:r>
              <a:rPr lang="tr-T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yönetilmesi ile oluşabilecek hata ihtimalini azaltıyor.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6E350-6C51-488E-A2EA-D4A118FA42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44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Openstack</a:t>
            </a:r>
            <a:r>
              <a:rPr lang="tr-TR" dirty="0"/>
              <a:t>/</a:t>
            </a:r>
            <a:r>
              <a:rPr lang="tr-TR" dirty="0" err="1"/>
              <a:t>DockerSwarm</a:t>
            </a:r>
            <a:r>
              <a:rPr lang="tr-TR" dirty="0"/>
              <a:t>/K8S/</a:t>
            </a:r>
            <a:r>
              <a:rPr lang="tr-TR" dirty="0" err="1"/>
              <a:t>Rancher</a:t>
            </a:r>
            <a:r>
              <a:rPr lang="tr-TR" dirty="0"/>
              <a:t>/</a:t>
            </a:r>
            <a:r>
              <a:rPr lang="tr-TR" dirty="0" err="1"/>
              <a:t>Nomad</a:t>
            </a:r>
            <a:r>
              <a:rPr lang="tr-TR" dirty="0"/>
              <a:t>/</a:t>
            </a:r>
            <a:r>
              <a:rPr lang="tr-TR" dirty="0" err="1"/>
              <a:t>Mesos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RedhatOpenshift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6E350-6C51-488E-A2EA-D4A118FA42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38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8DBC-F68D-438D-80CA-7C806F9D3A8D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ED13-B2B9-43AF-86B1-CA4F8F860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4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8DBC-F68D-438D-80CA-7C806F9D3A8D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ED13-B2B9-43AF-86B1-CA4F8F860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7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8DBC-F68D-438D-80CA-7C806F9D3A8D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ED13-B2B9-43AF-86B1-CA4F8F86076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2362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8DBC-F68D-438D-80CA-7C806F9D3A8D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ED13-B2B9-43AF-86B1-CA4F8F860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3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8DBC-F68D-438D-80CA-7C806F9D3A8D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ED13-B2B9-43AF-86B1-CA4F8F86076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691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8DBC-F68D-438D-80CA-7C806F9D3A8D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ED13-B2B9-43AF-86B1-CA4F8F860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11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8DBC-F68D-438D-80CA-7C806F9D3A8D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ED13-B2B9-43AF-86B1-CA4F8F860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64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8DBC-F68D-438D-80CA-7C806F9D3A8D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ED13-B2B9-43AF-86B1-CA4F8F860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4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8DBC-F68D-438D-80CA-7C806F9D3A8D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ED13-B2B9-43AF-86B1-CA4F8F860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1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8DBC-F68D-438D-80CA-7C806F9D3A8D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ED13-B2B9-43AF-86B1-CA4F8F860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1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8DBC-F68D-438D-80CA-7C806F9D3A8D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ED13-B2B9-43AF-86B1-CA4F8F860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2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8DBC-F68D-438D-80CA-7C806F9D3A8D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ED13-B2B9-43AF-86B1-CA4F8F860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6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8DBC-F68D-438D-80CA-7C806F9D3A8D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ED13-B2B9-43AF-86B1-CA4F8F860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3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8DBC-F68D-438D-80CA-7C806F9D3A8D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ED13-B2B9-43AF-86B1-CA4F8F860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7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8DBC-F68D-438D-80CA-7C806F9D3A8D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ED13-B2B9-43AF-86B1-CA4F8F860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6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ED13-B2B9-43AF-86B1-CA4F8F86076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8DBC-F68D-438D-80CA-7C806F9D3A8D}" type="datetimeFigureOut">
              <a:rPr lang="en-US" smtClean="0"/>
              <a:t>12/24/2022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3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F8DBC-F68D-438D-80CA-7C806F9D3A8D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75ED13-B2B9-43AF-86B1-CA4F8F860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0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https://blogs.sw.siemens.com/wp-content/uploads/sites/4/2021/07/polarion-goes-devops-lifecycle.png?subject=Polarion&#8217;s%20R&amp;D%20Goes%20DevOp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19F4-F5B5-5BE7-8FF8-C6FEA6D70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553712"/>
            <a:ext cx="8288032" cy="1096316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dirty="0"/>
              <a:t>An introduction to Kubernetes and its key features with AWS EKS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A9B46-820C-F68F-D617-75202D5CE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650029"/>
            <a:ext cx="8288032" cy="469122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Software Build &amp; Release Management | Siemens Software">
            <a:hlinkClick r:id="rId2"/>
            <a:extLst>
              <a:ext uri="{FF2B5EF4-FFF2-40B4-BE49-F238E27FC236}">
                <a16:creationId xmlns:a16="http://schemas.microsoft.com/office/drawing/2014/main" id="{9E83E04C-3B3D-A87A-8AB2-6BD2E575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197140" y="934222"/>
            <a:ext cx="5865689" cy="32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209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19F4-F5B5-5BE7-8FF8-C6FEA6D70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49" y="260387"/>
            <a:ext cx="1748522" cy="1011064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tr-TR" sz="3400" dirty="0" err="1"/>
              <a:t>Docker</a:t>
            </a:r>
            <a:br>
              <a:rPr lang="tr-TR" sz="3400" dirty="0"/>
            </a:br>
            <a:endParaRPr lang="en-US" sz="3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8122E9-A802-6349-860B-77CAC2960230}"/>
              </a:ext>
            </a:extLst>
          </p:cNvPr>
          <p:cNvSpPr txBox="1"/>
          <p:nvPr/>
        </p:nvSpPr>
        <p:spPr>
          <a:xfrm>
            <a:off x="1454332" y="1041740"/>
            <a:ext cx="7148882" cy="459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400" b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tr-TR" sz="2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Hub</a:t>
            </a:r>
            <a:r>
              <a:rPr lang="tr-CY" sz="2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76CA58-8C71-E733-B5D3-DEB2F4563051}"/>
              </a:ext>
            </a:extLst>
          </p:cNvPr>
          <p:cNvSpPr txBox="1"/>
          <p:nvPr/>
        </p:nvSpPr>
        <p:spPr>
          <a:xfrm>
            <a:off x="1584961" y="1568263"/>
            <a:ext cx="6644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Hub is a hosted </a:t>
            </a:r>
            <a:r>
              <a:rPr lang="tr-CY" dirty="0" err="1"/>
              <a:t>image</a:t>
            </a:r>
            <a:r>
              <a:rPr lang="tr-CY" dirty="0"/>
              <a:t> </a:t>
            </a:r>
            <a:r>
              <a:rPr lang="tr-CY" dirty="0" err="1"/>
              <a:t>registry</a:t>
            </a:r>
            <a:r>
              <a:rPr lang="en-US" dirty="0"/>
              <a:t> service provided by Docker for finding and sharing container images</a:t>
            </a: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957AACE1-F6E5-BFAE-51FA-6BAD4F5B6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535" y="2361434"/>
            <a:ext cx="6378767" cy="377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3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A24A52C8-92DC-C6F6-E573-1FD9A6934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597" y="0"/>
            <a:ext cx="1717723" cy="722811"/>
          </a:xfrm>
        </p:spPr>
        <p:txBody>
          <a:bodyPr/>
          <a:lstStyle/>
          <a:p>
            <a:r>
              <a:rPr lang="tr-TR" sz="3100" dirty="0" err="1"/>
              <a:t>Docker</a:t>
            </a:r>
            <a:endParaRPr lang="en-US" sz="3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E6F5C-D773-5332-A6AA-DF108B021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232" y="947920"/>
            <a:ext cx="6906589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92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19F4-F5B5-5BE7-8FF8-C6FEA6D70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48" y="260387"/>
            <a:ext cx="4465597" cy="1011064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tr-TR" sz="3400" dirty="0" err="1"/>
              <a:t>Container</a:t>
            </a:r>
            <a:r>
              <a:rPr lang="tr-TR" sz="3400" dirty="0"/>
              <a:t> </a:t>
            </a:r>
            <a:r>
              <a:rPr lang="tr-TR" sz="3400" dirty="0" err="1"/>
              <a:t>Orchestration</a:t>
            </a:r>
            <a:br>
              <a:rPr lang="tr-TR" sz="3400" dirty="0"/>
            </a:br>
            <a:endParaRPr lang="en-US" sz="3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8122E9-A802-6349-860B-77CAC2960230}"/>
              </a:ext>
            </a:extLst>
          </p:cNvPr>
          <p:cNvSpPr txBox="1"/>
          <p:nvPr/>
        </p:nvSpPr>
        <p:spPr>
          <a:xfrm>
            <a:off x="1652636" y="1519815"/>
            <a:ext cx="8086276" cy="647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Because containers are lightweight and ephemeral by nature, running them in production can quickly become a massive effort. </a:t>
            </a:r>
            <a:endParaRPr lang="tr-TR" b="0" i="0" dirty="0">
              <a:effectLst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Container orchestration is key to working with containers, and it allows organizations to unlock their full benefits</a:t>
            </a:r>
            <a:r>
              <a:rPr lang="tr-TR" b="0" i="0" dirty="0">
                <a:effectLst/>
              </a:rPr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tr-TR" b="0" i="0" dirty="0">
              <a:effectLst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Scale and Orchestration</a:t>
            </a:r>
            <a:endParaRPr lang="tr-T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Simplified operations</a:t>
            </a:r>
            <a:endParaRPr lang="tr-T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Resilience</a:t>
            </a:r>
            <a:endParaRPr lang="tr-T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Added security</a:t>
            </a:r>
            <a:endParaRPr lang="tr-T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2400" dirty="0">
              <a:solidFill>
                <a:srgbClr val="565656"/>
              </a:solidFill>
              <a:latin typeface="metropolisligh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565656"/>
              </a:solidFill>
              <a:effectLst/>
              <a:latin typeface="metropolislight"/>
            </a:endParaRPr>
          </a:p>
          <a:p>
            <a:endParaRPr lang="en-TR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036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19F4-F5B5-5BE7-8FF8-C6FEA6D70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48" y="260387"/>
            <a:ext cx="4465597" cy="1011064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tr-TR" sz="3400" dirty="0" err="1"/>
              <a:t>Container</a:t>
            </a:r>
            <a:r>
              <a:rPr lang="tr-TR" sz="3400" dirty="0"/>
              <a:t> </a:t>
            </a:r>
            <a:r>
              <a:rPr lang="tr-TR" sz="3400" dirty="0" err="1"/>
              <a:t>Orchestration</a:t>
            </a:r>
            <a:br>
              <a:rPr lang="tr-TR" sz="3400" dirty="0"/>
            </a:br>
            <a:endParaRPr lang="en-US" sz="3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8122E9-A802-6349-860B-77CAC2960230}"/>
              </a:ext>
            </a:extLst>
          </p:cNvPr>
          <p:cNvSpPr txBox="1"/>
          <p:nvPr/>
        </p:nvSpPr>
        <p:spPr>
          <a:xfrm>
            <a:off x="1476366" y="1541848"/>
            <a:ext cx="8086276" cy="1695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2400" dirty="0">
              <a:solidFill>
                <a:srgbClr val="565656"/>
              </a:solidFill>
              <a:latin typeface="metropolisligh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565656"/>
              </a:solidFill>
              <a:effectLst/>
              <a:latin typeface="metropolislight"/>
            </a:endParaRPr>
          </a:p>
          <a:p>
            <a:endParaRPr lang="en-TR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C8B6B8-A2F4-ADC3-41D5-1D9F6B510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681" y="1502511"/>
            <a:ext cx="8641429" cy="419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90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A24A52C8-92DC-C6F6-E573-1FD9A6934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597" y="0"/>
            <a:ext cx="2495514" cy="722811"/>
          </a:xfrm>
        </p:spPr>
        <p:txBody>
          <a:bodyPr/>
          <a:lstStyle/>
          <a:p>
            <a:r>
              <a:rPr lang="tr-TR" sz="3100" dirty="0" err="1"/>
              <a:t>Kubernetes</a:t>
            </a:r>
            <a:endParaRPr lang="en-US"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30FE6F-0678-B043-6D59-5B68AF5FB738}"/>
              </a:ext>
            </a:extLst>
          </p:cNvPr>
          <p:cNvSpPr txBox="1"/>
          <p:nvPr/>
        </p:nvSpPr>
        <p:spPr>
          <a:xfrm>
            <a:off x="1191384" y="1185356"/>
            <a:ext cx="91802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CY" b="0" i="0" dirty="0">
                <a:effectLst/>
              </a:rPr>
              <a:t>Open </a:t>
            </a:r>
            <a:r>
              <a:rPr lang="tr-CY" b="0" i="0" dirty="0" err="1">
                <a:effectLst/>
              </a:rPr>
              <a:t>source</a:t>
            </a:r>
            <a:r>
              <a:rPr lang="tr-CY" b="0" i="0" dirty="0">
                <a:effectLst/>
              </a:rPr>
              <a:t> </a:t>
            </a:r>
            <a:r>
              <a:rPr lang="tr-CY" b="0" i="0" dirty="0" err="1">
                <a:effectLst/>
              </a:rPr>
              <a:t>container</a:t>
            </a:r>
            <a:r>
              <a:rPr lang="tr-CY" b="0" i="0" dirty="0">
                <a:effectLst/>
              </a:rPr>
              <a:t> </a:t>
            </a:r>
            <a:r>
              <a:rPr lang="tr-CY" b="0" i="0" dirty="0" err="1">
                <a:effectLst/>
              </a:rPr>
              <a:t>orchestration</a:t>
            </a:r>
            <a:r>
              <a:rPr lang="tr-CY" b="0" i="0" dirty="0">
                <a:effectLst/>
              </a:rPr>
              <a:t> </a:t>
            </a:r>
            <a:r>
              <a:rPr lang="tr-CY" b="0" i="0" dirty="0" err="1">
                <a:effectLst/>
              </a:rPr>
              <a:t>tool</a:t>
            </a:r>
            <a:endParaRPr lang="tr-CY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CY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CY" b="0" i="0" dirty="0" err="1">
                <a:effectLst/>
              </a:rPr>
              <a:t>Started</a:t>
            </a:r>
            <a:r>
              <a:rPr lang="tr-CY" b="0" i="0" dirty="0">
                <a:effectLst/>
              </a:rPr>
              <a:t> </a:t>
            </a:r>
            <a:r>
              <a:rPr lang="tr-CY" b="0" i="0" dirty="0" err="1">
                <a:effectLst/>
              </a:rPr>
              <a:t>from</a:t>
            </a:r>
            <a:r>
              <a:rPr lang="tr-CY" b="0" i="0" dirty="0">
                <a:effectLst/>
              </a:rPr>
              <a:t> Google </a:t>
            </a:r>
            <a:r>
              <a:rPr lang="tr-CY" b="0" i="0" dirty="0" err="1">
                <a:effectLst/>
              </a:rPr>
              <a:t>and</a:t>
            </a:r>
            <a:r>
              <a:rPr lang="tr-CY" b="0" i="0" dirty="0">
                <a:effectLst/>
              </a:rPr>
              <a:t> </a:t>
            </a:r>
            <a:r>
              <a:rPr lang="tr-CY" b="0" i="0" dirty="0" err="1">
                <a:effectLst/>
              </a:rPr>
              <a:t>donated</a:t>
            </a:r>
            <a:r>
              <a:rPr lang="tr-CY" b="0" i="0" dirty="0">
                <a:effectLst/>
              </a:rPr>
              <a:t> CNCF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CY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While Docker is a container runtime, Kubernetes is a platform for running and managing containers from many container runtimes</a:t>
            </a:r>
            <a:r>
              <a:rPr lang="tr-TR" b="0" i="0" dirty="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3074" name="Picture 2" descr="Why Is Storage On Kubernetes So Hard? - Software Engineering Daily">
            <a:extLst>
              <a:ext uri="{FF2B5EF4-FFF2-40B4-BE49-F238E27FC236}">
                <a16:creationId xmlns:a16="http://schemas.microsoft.com/office/drawing/2014/main" id="{E2FABA19-2D7F-3D1A-563B-A0996E4E9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202" y="3509285"/>
            <a:ext cx="4340645" cy="203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342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19F4-F5B5-5BE7-8FF8-C6FEA6D70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49" y="260387"/>
            <a:ext cx="2518130" cy="1011064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tr-TR" sz="3400" dirty="0" err="1"/>
              <a:t>Kubernetes</a:t>
            </a:r>
            <a:br>
              <a:rPr lang="tr-TR" sz="3400" dirty="0"/>
            </a:br>
            <a:endParaRPr lang="en-US" sz="3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8122E9-A802-6349-860B-77CAC2960230}"/>
              </a:ext>
            </a:extLst>
          </p:cNvPr>
          <p:cNvSpPr txBox="1"/>
          <p:nvPr/>
        </p:nvSpPr>
        <p:spPr>
          <a:xfrm>
            <a:off x="1476366" y="1541848"/>
            <a:ext cx="8086276" cy="1695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2400" dirty="0">
              <a:solidFill>
                <a:srgbClr val="565656"/>
              </a:solidFill>
              <a:latin typeface="metropolisligh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565656"/>
              </a:solidFill>
              <a:effectLst/>
              <a:latin typeface="metropolislight"/>
            </a:endParaRPr>
          </a:p>
          <a:p>
            <a:endParaRPr lang="en-TR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3678DB-7842-64A8-7F12-13765179AAB5}"/>
              </a:ext>
            </a:extLst>
          </p:cNvPr>
          <p:cNvSpPr txBox="1"/>
          <p:nvPr/>
        </p:nvSpPr>
        <p:spPr>
          <a:xfrm>
            <a:off x="1101686" y="1271451"/>
            <a:ext cx="81745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● 1800+ Contributors to K8s Core</a:t>
            </a:r>
            <a:endParaRPr lang="tr-TR" dirty="0"/>
          </a:p>
          <a:p>
            <a:endParaRPr lang="tr-TR" dirty="0"/>
          </a:p>
          <a:p>
            <a:r>
              <a:rPr lang="en-US" dirty="0"/>
              <a:t>● Over </a:t>
            </a:r>
            <a:r>
              <a:rPr lang="tr-TR" dirty="0"/>
              <a:t>94</a:t>
            </a:r>
            <a:r>
              <a:rPr lang="en-US" dirty="0"/>
              <a:t>,</a:t>
            </a:r>
            <a:r>
              <a:rPr lang="tr-TR" dirty="0"/>
              <a:t>5</a:t>
            </a:r>
            <a:r>
              <a:rPr lang="en-US" dirty="0"/>
              <a:t>00 stars on </a:t>
            </a:r>
            <a:r>
              <a:rPr lang="en-US" dirty="0" err="1"/>
              <a:t>Github</a:t>
            </a:r>
            <a:endParaRPr lang="tr-TR" dirty="0"/>
          </a:p>
          <a:p>
            <a:endParaRPr lang="en-US" dirty="0"/>
          </a:p>
          <a:p>
            <a:r>
              <a:rPr lang="en-US" dirty="0"/>
              <a:t>● </a:t>
            </a:r>
            <a:r>
              <a:rPr lang="tr-TR" dirty="0" err="1"/>
              <a:t>Approximately</a:t>
            </a:r>
            <a:r>
              <a:rPr lang="tr-TR" dirty="0"/>
              <a:t> 5.6M </a:t>
            </a:r>
            <a:r>
              <a:rPr lang="tr-TR" dirty="0">
                <a:solidFill>
                  <a:schemeClr val="tx1"/>
                </a:solidFill>
              </a:rPr>
              <a:t>Developers </a:t>
            </a:r>
            <a:r>
              <a:rPr lang="tr-TR" dirty="0" err="1">
                <a:solidFill>
                  <a:schemeClr val="tx1"/>
                </a:solidFill>
              </a:rPr>
              <a:t>using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Kubernetes</a:t>
            </a:r>
            <a:r>
              <a:rPr lang="tr-TR" dirty="0">
                <a:solidFill>
                  <a:schemeClr val="tx1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3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19F4-F5B5-5BE7-8FF8-C6FEA6D70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49" y="260387"/>
            <a:ext cx="2518130" cy="1011064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tr-TR" sz="3400" dirty="0" err="1"/>
              <a:t>Kubernetes</a:t>
            </a:r>
            <a:br>
              <a:rPr lang="tr-TR" sz="3400" dirty="0"/>
            </a:br>
            <a:endParaRPr lang="en-US" sz="3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8122E9-A802-6349-860B-77CAC2960230}"/>
              </a:ext>
            </a:extLst>
          </p:cNvPr>
          <p:cNvSpPr txBox="1"/>
          <p:nvPr/>
        </p:nvSpPr>
        <p:spPr>
          <a:xfrm>
            <a:off x="1476366" y="1541848"/>
            <a:ext cx="8086276" cy="1695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2400" dirty="0">
              <a:solidFill>
                <a:srgbClr val="565656"/>
              </a:solidFill>
              <a:latin typeface="metropolisligh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565656"/>
              </a:solidFill>
              <a:effectLst/>
              <a:latin typeface="metropolislight"/>
            </a:endParaRPr>
          </a:p>
          <a:p>
            <a:endParaRPr lang="en-TR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Docker or Kubernetes: Which one is right for you?">
            <a:extLst>
              <a:ext uri="{FF2B5EF4-FFF2-40B4-BE49-F238E27FC236}">
                <a16:creationId xmlns:a16="http://schemas.microsoft.com/office/drawing/2014/main" id="{F289BAC2-299E-4FC2-C500-8FBD77AB9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951" y="1440415"/>
            <a:ext cx="8192584" cy="435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257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19F4-F5B5-5BE7-8FF8-C6FEA6D70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49" y="260386"/>
            <a:ext cx="2518130" cy="1063087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tr-TR" sz="3400" dirty="0" err="1"/>
              <a:t>Kubernetes</a:t>
            </a:r>
            <a:br>
              <a:rPr lang="tr-TR" sz="3400" dirty="0"/>
            </a:br>
            <a:endParaRPr lang="en-US" sz="3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8122E9-A802-6349-860B-77CAC2960230}"/>
              </a:ext>
            </a:extLst>
          </p:cNvPr>
          <p:cNvSpPr txBox="1"/>
          <p:nvPr/>
        </p:nvSpPr>
        <p:spPr>
          <a:xfrm>
            <a:off x="1476366" y="1541848"/>
            <a:ext cx="8086276" cy="1695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2400" dirty="0">
              <a:solidFill>
                <a:srgbClr val="565656"/>
              </a:solidFill>
              <a:latin typeface="metropolisligh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565656"/>
              </a:solidFill>
              <a:effectLst/>
              <a:latin typeface="metropolislight"/>
            </a:endParaRPr>
          </a:p>
          <a:p>
            <a:endParaRPr lang="en-TR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CA606-4DED-A6D0-6074-4F2C1DB29C3A}"/>
              </a:ext>
            </a:extLst>
          </p:cNvPr>
          <p:cNvSpPr txBox="1"/>
          <p:nvPr/>
        </p:nvSpPr>
        <p:spPr>
          <a:xfrm>
            <a:off x="965545" y="2222034"/>
            <a:ext cx="34742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CY" dirty="0"/>
              <a:t>● </a:t>
            </a:r>
            <a:r>
              <a:rPr lang="tr-TR" dirty="0"/>
              <a:t>K</a:t>
            </a:r>
            <a:r>
              <a:rPr lang="tr-CY" dirty="0" err="1"/>
              <a:t>ube-apiserver</a:t>
            </a:r>
            <a:endParaRPr lang="tr-TR" dirty="0"/>
          </a:p>
          <a:p>
            <a:endParaRPr lang="tr-CY" dirty="0"/>
          </a:p>
          <a:p>
            <a:r>
              <a:rPr lang="tr-CY" dirty="0"/>
              <a:t>● </a:t>
            </a:r>
            <a:r>
              <a:rPr lang="tr-TR" dirty="0"/>
              <a:t>E</a:t>
            </a:r>
            <a:r>
              <a:rPr lang="tr-CY" dirty="0" err="1"/>
              <a:t>tcd</a:t>
            </a:r>
            <a:endParaRPr lang="tr-TR" dirty="0"/>
          </a:p>
          <a:p>
            <a:endParaRPr lang="tr-CY" dirty="0"/>
          </a:p>
          <a:p>
            <a:r>
              <a:rPr lang="tr-CY" dirty="0"/>
              <a:t>● </a:t>
            </a:r>
            <a:r>
              <a:rPr lang="tr-TR" dirty="0"/>
              <a:t>K</a:t>
            </a:r>
            <a:r>
              <a:rPr lang="tr-CY" dirty="0" err="1"/>
              <a:t>ube</a:t>
            </a:r>
            <a:r>
              <a:rPr lang="tr-CY" dirty="0"/>
              <a:t>-</a:t>
            </a:r>
            <a:r>
              <a:rPr lang="tr-TR" dirty="0"/>
              <a:t>C</a:t>
            </a:r>
            <a:r>
              <a:rPr lang="tr-CY" dirty="0" err="1"/>
              <a:t>ontroller</a:t>
            </a:r>
            <a:r>
              <a:rPr lang="tr-CY" dirty="0"/>
              <a:t>-</a:t>
            </a:r>
            <a:r>
              <a:rPr lang="tr-TR" dirty="0"/>
              <a:t>M</a:t>
            </a:r>
            <a:r>
              <a:rPr lang="tr-CY" dirty="0" err="1"/>
              <a:t>anager</a:t>
            </a:r>
            <a:endParaRPr lang="tr-TR" dirty="0"/>
          </a:p>
          <a:p>
            <a:endParaRPr lang="tr-CY" dirty="0"/>
          </a:p>
          <a:p>
            <a:r>
              <a:rPr lang="tr-CY" dirty="0"/>
              <a:t>● </a:t>
            </a:r>
            <a:r>
              <a:rPr lang="tr-TR" dirty="0"/>
              <a:t>K</a:t>
            </a:r>
            <a:r>
              <a:rPr lang="tr-CY" dirty="0" err="1"/>
              <a:t>ube</a:t>
            </a:r>
            <a:r>
              <a:rPr lang="tr-CY" dirty="0"/>
              <a:t>-</a:t>
            </a:r>
            <a:r>
              <a:rPr lang="tr-TR" dirty="0"/>
              <a:t>S</a:t>
            </a:r>
            <a:r>
              <a:rPr lang="tr-CY" dirty="0" err="1"/>
              <a:t>cheduler</a:t>
            </a:r>
            <a:endParaRPr lang="tr-C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32524D-BBC8-D0D2-8379-0B3231C210B4}"/>
              </a:ext>
            </a:extLst>
          </p:cNvPr>
          <p:cNvSpPr txBox="1"/>
          <p:nvPr/>
        </p:nvSpPr>
        <p:spPr>
          <a:xfrm>
            <a:off x="965545" y="1277306"/>
            <a:ext cx="61000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CY" sz="2400" b="1" dirty="0">
                <a:latin typeface="+mj-lt"/>
              </a:rPr>
              <a:t>Master </a:t>
            </a:r>
            <a:r>
              <a:rPr lang="tr-CY" sz="2400" b="1" dirty="0" err="1">
                <a:latin typeface="+mj-lt"/>
              </a:rPr>
              <a:t>node</a:t>
            </a:r>
            <a:endParaRPr lang="tr-CY" sz="2400" b="1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519262-636B-DA3C-A2D6-E6243B31C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924" y="2311770"/>
            <a:ext cx="6248559" cy="316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11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A24A52C8-92DC-C6F6-E573-1FD9A6934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597" y="0"/>
            <a:ext cx="2495514" cy="722811"/>
          </a:xfrm>
        </p:spPr>
        <p:txBody>
          <a:bodyPr/>
          <a:lstStyle/>
          <a:p>
            <a:r>
              <a:rPr lang="tr-TR" sz="3100" dirty="0" err="1"/>
              <a:t>Kubernetes</a:t>
            </a:r>
            <a:endParaRPr lang="en-US" sz="3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D4668E-B337-4E01-FD2D-73097E4D8521}"/>
              </a:ext>
            </a:extLst>
          </p:cNvPr>
          <p:cNvSpPr txBox="1"/>
          <p:nvPr/>
        </p:nvSpPr>
        <p:spPr>
          <a:xfrm>
            <a:off x="952858" y="1079786"/>
            <a:ext cx="61000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CY" sz="2400" b="1" dirty="0" err="1">
                <a:latin typeface="+mj-lt"/>
              </a:rPr>
              <a:t>Worker</a:t>
            </a:r>
            <a:r>
              <a:rPr lang="tr-CY" sz="2400" b="1" dirty="0">
                <a:latin typeface="+mj-lt"/>
              </a:rPr>
              <a:t> </a:t>
            </a:r>
            <a:r>
              <a:rPr lang="tr-CY" sz="2400" b="1" dirty="0" err="1">
                <a:latin typeface="+mj-lt"/>
              </a:rPr>
              <a:t>Node</a:t>
            </a:r>
            <a:endParaRPr lang="tr-CY" sz="24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32531B-7567-12E2-DEA2-B69AACD6CB5C}"/>
              </a:ext>
            </a:extLst>
          </p:cNvPr>
          <p:cNvSpPr txBox="1"/>
          <p:nvPr/>
        </p:nvSpPr>
        <p:spPr>
          <a:xfrm>
            <a:off x="1075027" y="1987033"/>
            <a:ext cx="43391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CY" dirty="0"/>
              <a:t>● </a:t>
            </a:r>
            <a:r>
              <a:rPr lang="tr-TR" dirty="0"/>
              <a:t> K</a:t>
            </a:r>
            <a:r>
              <a:rPr lang="en-US" dirty="0" err="1"/>
              <a:t>ubelet</a:t>
            </a:r>
            <a:endParaRPr lang="tr-TR" dirty="0"/>
          </a:p>
          <a:p>
            <a:endParaRPr lang="tr-TR" dirty="0"/>
          </a:p>
          <a:p>
            <a:r>
              <a:rPr lang="tr-CY" dirty="0"/>
              <a:t>●</a:t>
            </a:r>
            <a:r>
              <a:rPr lang="tr-TR" dirty="0"/>
              <a:t> </a:t>
            </a:r>
            <a:r>
              <a:rPr lang="tr-TR" dirty="0" err="1"/>
              <a:t>Kube</a:t>
            </a:r>
            <a:r>
              <a:rPr lang="tr-TR" dirty="0"/>
              <a:t>-Proxy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24A522-4203-3F2F-5543-ABFFE2AD5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684" y="1924895"/>
            <a:ext cx="6815527" cy="41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15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A24A52C8-92DC-C6F6-E573-1FD9A6934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597" y="0"/>
            <a:ext cx="2495514" cy="722811"/>
          </a:xfrm>
        </p:spPr>
        <p:txBody>
          <a:bodyPr/>
          <a:lstStyle/>
          <a:p>
            <a:r>
              <a:rPr lang="tr-TR" sz="3100" dirty="0" err="1"/>
              <a:t>Kubernetes</a:t>
            </a:r>
            <a:endParaRPr lang="en-US" sz="3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05F48-9C15-D832-6E43-52260F2D2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515" y="1489701"/>
            <a:ext cx="8583546" cy="417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81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4D4A9B46-820C-F68F-D617-75202D5CE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0535" y="1398418"/>
            <a:ext cx="7766936" cy="323454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chemeClr val="tx1"/>
                </a:solidFill>
                <a:latin typeface="+mj-lt"/>
              </a:rPr>
              <a:t>Docker</a:t>
            </a:r>
            <a:endParaRPr lang="tr-TR" sz="2400" dirty="0">
              <a:solidFill>
                <a:schemeClr val="tx1"/>
              </a:solidFill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chemeClr val="tx1"/>
                </a:solidFill>
                <a:latin typeface="+mj-lt"/>
              </a:rPr>
              <a:t>Container</a:t>
            </a:r>
            <a:r>
              <a:rPr lang="tr-TR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+mj-lt"/>
              </a:rPr>
              <a:t>Orchestration</a:t>
            </a:r>
            <a:endParaRPr lang="tr-TR" sz="2400" dirty="0">
              <a:solidFill>
                <a:schemeClr val="tx1"/>
              </a:solidFill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chemeClr val="tx1"/>
                </a:solidFill>
                <a:latin typeface="+mj-lt"/>
              </a:rPr>
              <a:t>Kubernetes</a:t>
            </a:r>
            <a:endParaRPr lang="tr-TR" sz="2400" dirty="0">
              <a:solidFill>
                <a:schemeClr val="tx1"/>
              </a:solidFill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tx1"/>
                </a:solidFill>
                <a:latin typeface="+mj-lt"/>
              </a:rPr>
              <a:t>Demo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24A52C8-92DC-C6F6-E573-1FD9A6934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597" y="0"/>
            <a:ext cx="3178003" cy="1023949"/>
          </a:xfrm>
        </p:spPr>
        <p:txBody>
          <a:bodyPr/>
          <a:lstStyle/>
          <a:p>
            <a:r>
              <a:rPr lang="tr-TR" dirty="0" err="1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47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19F4-F5B5-5BE7-8FF8-C6FEA6D70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49" y="260386"/>
            <a:ext cx="2518130" cy="929435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tr-TR" sz="3400" dirty="0" err="1"/>
              <a:t>Kubernetes</a:t>
            </a:r>
            <a:br>
              <a:rPr lang="tr-TR" sz="3400" dirty="0"/>
            </a:br>
            <a:endParaRPr lang="en-US" sz="3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245ADE2-3BB4-8513-01E8-5ED51D2FA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824" y="1545575"/>
            <a:ext cx="68961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EC19BF-A917-0DC9-A570-0D9C97DAF12C}"/>
              </a:ext>
            </a:extLst>
          </p:cNvPr>
          <p:cNvSpPr txBox="1"/>
          <p:nvPr/>
        </p:nvSpPr>
        <p:spPr>
          <a:xfrm>
            <a:off x="1057619" y="915740"/>
            <a:ext cx="6103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sz="2400" b="1" dirty="0">
                <a:solidFill>
                  <a:srgbClr val="292929"/>
                </a:solidFill>
                <a:latin typeface="+mj-lt"/>
              </a:rPr>
              <a:t>K8S </a:t>
            </a:r>
            <a:r>
              <a:rPr lang="tr-TR" sz="2400" b="1" dirty="0" err="1">
                <a:solidFill>
                  <a:srgbClr val="292929"/>
                </a:solidFill>
                <a:latin typeface="+mj-lt"/>
              </a:rPr>
              <a:t>Request</a:t>
            </a:r>
            <a:r>
              <a:rPr lang="tr-TR" sz="2400" b="1" dirty="0">
                <a:solidFill>
                  <a:srgbClr val="292929"/>
                </a:solidFill>
                <a:latin typeface="+mj-lt"/>
              </a:rPr>
              <a:t> </a:t>
            </a:r>
            <a:r>
              <a:rPr lang="tr-TR" sz="2400" b="1" dirty="0" err="1">
                <a:solidFill>
                  <a:srgbClr val="292929"/>
                </a:solidFill>
                <a:latin typeface="+mj-lt"/>
              </a:rPr>
              <a:t>Flow</a:t>
            </a:r>
            <a:endParaRPr lang="en-US" sz="2400" b="1" i="0" dirty="0">
              <a:solidFill>
                <a:srgbClr val="292929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2828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19F4-F5B5-5BE7-8FF8-C6FEA6D70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49" y="260387"/>
            <a:ext cx="2518130" cy="918418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tr-TR" sz="3400" dirty="0" err="1"/>
              <a:t>Kubernetes</a:t>
            </a:r>
            <a:br>
              <a:rPr lang="tr-TR" sz="3400" dirty="0"/>
            </a:br>
            <a:endParaRPr lang="en-US" sz="3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8122E9-A802-6349-860B-77CAC2960230}"/>
              </a:ext>
            </a:extLst>
          </p:cNvPr>
          <p:cNvSpPr txBox="1"/>
          <p:nvPr/>
        </p:nvSpPr>
        <p:spPr>
          <a:xfrm>
            <a:off x="1068742" y="1178805"/>
            <a:ext cx="8086276" cy="2892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CY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POD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r-CY" dirty="0" err="1">
                <a:ea typeface="Calibri" panose="020F0502020204030204" pitchFamily="34" charset="0"/>
                <a:cs typeface="Times New Roman" panose="02020603050405020304" pitchFamily="18" charset="0"/>
              </a:rPr>
              <a:t>Atomic</a:t>
            </a:r>
            <a:r>
              <a:rPr lang="tr-CY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CY" dirty="0" err="1">
                <a:ea typeface="Calibri" panose="020F0502020204030204" pitchFamily="34" charset="0"/>
                <a:cs typeface="Times New Roman" panose="02020603050405020304" pitchFamily="18" charset="0"/>
              </a:rPr>
              <a:t>unit</a:t>
            </a:r>
            <a:r>
              <a:rPr lang="tr-CY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CY" dirty="0" err="1"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CY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CY" dirty="0" err="1">
                <a:ea typeface="Calibri" panose="020F0502020204030204" pitchFamily="34" charset="0"/>
                <a:cs typeface="Times New Roman" panose="02020603050405020304" pitchFamily="18" charset="0"/>
              </a:rPr>
              <a:t>smallest</a:t>
            </a:r>
            <a:r>
              <a:rPr lang="tr-CY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CY" dirty="0" err="1">
                <a:ea typeface="Calibri" panose="020F0502020204030204" pitchFamily="34" charset="0"/>
                <a:cs typeface="Times New Roman" panose="02020603050405020304" pitchFamily="18" charset="0"/>
              </a:rPr>
              <a:t>deployable</a:t>
            </a:r>
            <a:r>
              <a:rPr lang="tr-CY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CY" dirty="0" err="1"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tr-CY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tr-CY" dirty="0" err="1">
                <a:ea typeface="Calibri" panose="020F0502020204030204" pitchFamily="34" charset="0"/>
                <a:cs typeface="Times New Roman" panose="02020603050405020304" pitchFamily="18" charset="0"/>
              </a:rPr>
              <a:t>Kubernetes</a:t>
            </a:r>
            <a:r>
              <a:rPr lang="tr-CY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r-CY" dirty="0" err="1">
                <a:ea typeface="Calibri" panose="020F0502020204030204" pitchFamily="34" charset="0"/>
                <a:cs typeface="Times New Roman" panose="02020603050405020304" pitchFamily="18" charset="0"/>
              </a:rPr>
              <a:t>Pods</a:t>
            </a:r>
            <a:r>
              <a:rPr lang="tr-CY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CY" dirty="0" err="1"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tr-CY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CY" dirty="0" err="1"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tr-CY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CY" dirty="0" err="1"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tr-CY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CY" dirty="0" err="1">
                <a:ea typeface="Calibri" panose="020F0502020204030204" pitchFamily="34" charset="0"/>
                <a:cs typeface="Times New Roman" panose="02020603050405020304" pitchFamily="18" charset="0"/>
              </a:rPr>
              <a:t>more</a:t>
            </a:r>
            <a:r>
              <a:rPr lang="tr-CY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CY" dirty="0" err="1">
                <a:ea typeface="Calibri" panose="020F0502020204030204" pitchFamily="34" charset="0"/>
                <a:cs typeface="Times New Roman" panose="02020603050405020304" pitchFamily="18" charset="0"/>
              </a:rPr>
              <a:t>containers</a:t>
            </a:r>
            <a:r>
              <a:rPr lang="tr-CY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CY" dirty="0" err="1"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tr-CY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CY" dirty="0" err="1">
                <a:ea typeface="Calibri" panose="020F0502020204030204" pitchFamily="34" charset="0"/>
                <a:cs typeface="Times New Roman" panose="02020603050405020304" pitchFamily="18" charset="0"/>
              </a:rPr>
              <a:t>share</a:t>
            </a:r>
            <a:r>
              <a:rPr lang="tr-CY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CY" dirty="0" err="1">
                <a:ea typeface="Calibri" panose="020F0502020204030204" pitchFamily="34" charset="0"/>
                <a:cs typeface="Times New Roman" panose="02020603050405020304" pitchFamily="18" charset="0"/>
              </a:rPr>
              <a:t>volumes</a:t>
            </a:r>
            <a:r>
              <a:rPr lang="tr-CY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CY" dirty="0" err="1"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CY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CY" dirty="0" err="1">
                <a:ea typeface="Calibri" panose="020F0502020204030204" pitchFamily="34" charset="0"/>
                <a:cs typeface="Times New Roman" panose="02020603050405020304" pitchFamily="18" charset="0"/>
              </a:rPr>
              <a:t>namespaces</a:t>
            </a:r>
            <a:r>
              <a:rPr lang="tr-CY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r-CY" dirty="0">
                <a:ea typeface="Calibri" panose="020F0502020204030204" pitchFamily="34" charset="0"/>
                <a:cs typeface="Times New Roman" panose="02020603050405020304" pitchFamily="18" charset="0"/>
              </a:rPr>
              <a:t>They </a:t>
            </a:r>
            <a:r>
              <a:rPr lang="tr-CY" dirty="0" err="1"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tr-CY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CY" dirty="0" err="1">
                <a:ea typeface="Calibri" panose="020F0502020204030204" pitchFamily="34" charset="0"/>
                <a:cs typeface="Times New Roman" panose="02020603050405020304" pitchFamily="18" charset="0"/>
              </a:rPr>
              <a:t>also</a:t>
            </a:r>
            <a:r>
              <a:rPr lang="tr-CY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CY" dirty="0" err="1">
                <a:ea typeface="Calibri" panose="020F0502020204030204" pitchFamily="34" charset="0"/>
                <a:cs typeface="Times New Roman" panose="02020603050405020304" pitchFamily="18" charset="0"/>
              </a:rPr>
              <a:t>ephemeral</a:t>
            </a:r>
            <a:r>
              <a:rPr lang="tr-CY" dirty="0">
                <a:ea typeface="Calibri" panose="020F0502020204030204" pitchFamily="34" charset="0"/>
                <a:cs typeface="Times New Roman" panose="02020603050405020304" pitchFamily="18" charset="0"/>
              </a:rPr>
              <a:t>!!!</a:t>
            </a:r>
            <a:endParaRPr lang="tr-TR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565656"/>
              </a:solidFill>
              <a:effectLst/>
              <a:latin typeface="metropolislight"/>
            </a:endParaRPr>
          </a:p>
          <a:p>
            <a:endParaRPr lang="en-TR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Kubernetes Networking Guide for Beginners - Kubernetes Book">
            <a:extLst>
              <a:ext uri="{FF2B5EF4-FFF2-40B4-BE49-F238E27FC236}">
                <a16:creationId xmlns:a16="http://schemas.microsoft.com/office/drawing/2014/main" id="{9BB443AC-C5DE-4A03-1551-913E85F80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951" y="2926893"/>
            <a:ext cx="4984066" cy="286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210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19F4-F5B5-5BE7-8FF8-C6FEA6D70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49" y="260387"/>
            <a:ext cx="2518130" cy="918418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tr-TR" sz="3400" dirty="0" err="1"/>
              <a:t>Kubernetes</a:t>
            </a:r>
            <a:br>
              <a:rPr lang="tr-TR" sz="3400" dirty="0"/>
            </a:br>
            <a:endParaRPr lang="en-US" sz="3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8122E9-A802-6349-860B-77CAC2960230}"/>
              </a:ext>
            </a:extLst>
          </p:cNvPr>
          <p:cNvSpPr txBox="1"/>
          <p:nvPr/>
        </p:nvSpPr>
        <p:spPr>
          <a:xfrm>
            <a:off x="1068742" y="1178805"/>
            <a:ext cx="4682063" cy="4597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CY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Deployment</a:t>
            </a:r>
            <a:r>
              <a:rPr lang="tr-TR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lang="tr-CY" sz="2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A Kubernetes Deployment tells Kubernetes how to create or modify instances of the pods that hold a containerized application</a:t>
            </a:r>
            <a:r>
              <a:rPr lang="tr-CY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tr-CY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Deployments can help to efficiently scale the number of replica pods, enable the rollout of updated code in a controlled manner, or roll back to an earlier deployment version if necessary.</a:t>
            </a:r>
            <a:endParaRPr lang="en-US" b="0" i="0" dirty="0">
              <a:effectLst/>
            </a:endParaRPr>
          </a:p>
          <a:p>
            <a:endParaRPr lang="en-TR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How Kubernetes Deployments Work - The New Stack">
            <a:extLst>
              <a:ext uri="{FF2B5EF4-FFF2-40B4-BE49-F238E27FC236}">
                <a16:creationId xmlns:a16="http://schemas.microsoft.com/office/drawing/2014/main" id="{297BDCEF-C001-04C7-8ED4-E1085EC68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498" y="1178805"/>
            <a:ext cx="4538592" cy="50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546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A24A52C8-92DC-C6F6-E573-1FD9A6934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597" y="0"/>
            <a:ext cx="2495514" cy="722811"/>
          </a:xfrm>
        </p:spPr>
        <p:txBody>
          <a:bodyPr/>
          <a:lstStyle/>
          <a:p>
            <a:r>
              <a:rPr lang="tr-TR" sz="3100" dirty="0" err="1"/>
              <a:t>Kubernetes</a:t>
            </a:r>
            <a:endParaRPr lang="en-US"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30FE6F-0678-B043-6D59-5B68AF5FB738}"/>
              </a:ext>
            </a:extLst>
          </p:cNvPr>
          <p:cNvSpPr txBox="1"/>
          <p:nvPr/>
        </p:nvSpPr>
        <p:spPr>
          <a:xfrm>
            <a:off x="-1072303" y="1185356"/>
            <a:ext cx="13643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tr-CY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FC5189-278F-3462-BDFC-205DBB51CC2A}"/>
              </a:ext>
            </a:extLst>
          </p:cNvPr>
          <p:cNvSpPr txBox="1"/>
          <p:nvPr/>
        </p:nvSpPr>
        <p:spPr>
          <a:xfrm>
            <a:off x="1191384" y="1132969"/>
            <a:ext cx="4394168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Deployment</a:t>
            </a:r>
            <a:endParaRPr lang="tr-CY" sz="2400" b="1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9DFEF4-B49F-DE79-2056-57CFB6C3F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31" y="1739306"/>
            <a:ext cx="3886742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23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19F4-F5B5-5BE7-8FF8-C6FEA6D70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49" y="260387"/>
            <a:ext cx="2518130" cy="918418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tr-TR" sz="3400" dirty="0" err="1"/>
              <a:t>Kubernetes</a:t>
            </a:r>
            <a:br>
              <a:rPr lang="tr-TR" sz="3400" dirty="0"/>
            </a:br>
            <a:endParaRPr lang="en-US" sz="3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01E2E-36D7-C7A8-BC45-303D8025B4F7}"/>
              </a:ext>
            </a:extLst>
          </p:cNvPr>
          <p:cNvSpPr txBox="1"/>
          <p:nvPr/>
        </p:nvSpPr>
        <p:spPr>
          <a:xfrm>
            <a:off x="1191384" y="1132969"/>
            <a:ext cx="4394168" cy="2856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CY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Services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r-CY" dirty="0" err="1">
                <a:ea typeface="Calibri" panose="020F0502020204030204" pitchFamily="34" charset="0"/>
                <a:cs typeface="Times New Roman" panose="02020603050405020304" pitchFamily="18" charset="0"/>
              </a:rPr>
              <a:t>Unified</a:t>
            </a:r>
            <a:r>
              <a:rPr lang="tr-CY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CY" dirty="0" err="1"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tr-CY" dirty="0"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CY" dirty="0" err="1">
                <a:ea typeface="Calibri" panose="020F0502020204030204" pitchFamily="34" charset="0"/>
                <a:cs typeface="Times New Roman" panose="02020603050405020304" pitchFamily="18" charset="0"/>
              </a:rPr>
              <a:t>accessing</a:t>
            </a:r>
            <a:r>
              <a:rPr lang="tr-CY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CY" dirty="0" err="1"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CY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CY" dirty="0" err="1">
                <a:ea typeface="Calibri" panose="020F0502020204030204" pitchFamily="34" charset="0"/>
                <a:cs typeface="Times New Roman" panose="02020603050405020304" pitchFamily="18" charset="0"/>
              </a:rPr>
              <a:t>exposed</a:t>
            </a:r>
            <a:r>
              <a:rPr lang="tr-CY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CY" dirty="0" err="1">
                <a:ea typeface="Calibri" panose="020F0502020204030204" pitchFamily="34" charset="0"/>
                <a:cs typeface="Times New Roman" panose="02020603050405020304" pitchFamily="18" charset="0"/>
              </a:rPr>
              <a:t>workload</a:t>
            </a:r>
            <a:r>
              <a:rPr lang="tr-CY" dirty="0"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CY" dirty="0" err="1">
                <a:ea typeface="Calibri" panose="020F0502020204030204" pitchFamily="34" charset="0"/>
                <a:cs typeface="Times New Roman" panose="02020603050405020304" pitchFamily="18" charset="0"/>
              </a:rPr>
              <a:t>Pods</a:t>
            </a:r>
            <a:r>
              <a:rPr lang="tr-TR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tr-CY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tr-CY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Kubernetes gives Pods their own IP addresses and a single DNS name for a set of Pods, and can load-balance across them</a:t>
            </a:r>
            <a:r>
              <a:rPr lang="tr-TR" b="0" i="0" dirty="0">
                <a:effectLst/>
              </a:rPr>
              <a:t>.</a:t>
            </a:r>
            <a:endParaRPr lang="tr-CY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73920-77D6-59FC-6C07-AB5E88A37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215" y="970607"/>
            <a:ext cx="5619504" cy="523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55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19F4-F5B5-5BE7-8FF8-C6FEA6D70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49" y="260387"/>
            <a:ext cx="2518130" cy="918418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tr-TR" sz="3400" dirty="0" err="1"/>
              <a:t>Kubernetes</a:t>
            </a:r>
            <a:br>
              <a:rPr lang="tr-TR" sz="3400" dirty="0"/>
            </a:br>
            <a:endParaRPr lang="en-US" sz="3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01E2E-36D7-C7A8-BC45-303D8025B4F7}"/>
              </a:ext>
            </a:extLst>
          </p:cNvPr>
          <p:cNvSpPr txBox="1"/>
          <p:nvPr/>
        </p:nvSpPr>
        <p:spPr>
          <a:xfrm>
            <a:off x="1191384" y="1132969"/>
            <a:ext cx="4394168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CY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  <a:r>
              <a:rPr lang="tr-TR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Types</a:t>
            </a:r>
            <a:endParaRPr lang="tr-CY" sz="2400" b="1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0F268-9C98-0F88-EECB-0DCBA76A0FF2}"/>
              </a:ext>
            </a:extLst>
          </p:cNvPr>
          <p:cNvSpPr txBox="1"/>
          <p:nvPr/>
        </p:nvSpPr>
        <p:spPr>
          <a:xfrm>
            <a:off x="1191384" y="1979198"/>
            <a:ext cx="61000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● </a:t>
            </a:r>
            <a:r>
              <a:rPr lang="en-US" dirty="0" err="1"/>
              <a:t>ClusterIP</a:t>
            </a:r>
            <a:r>
              <a:rPr lang="en-US" dirty="0"/>
              <a:t> (default)</a:t>
            </a:r>
            <a:endParaRPr lang="tr-TR" dirty="0"/>
          </a:p>
          <a:p>
            <a:endParaRPr lang="en-US" dirty="0"/>
          </a:p>
          <a:p>
            <a:r>
              <a:rPr lang="en-US" dirty="0"/>
              <a:t>● </a:t>
            </a:r>
            <a:r>
              <a:rPr lang="en-US" dirty="0" err="1"/>
              <a:t>NodePort</a:t>
            </a:r>
            <a:endParaRPr lang="tr-TR" dirty="0"/>
          </a:p>
          <a:p>
            <a:endParaRPr lang="en-US" dirty="0"/>
          </a:p>
          <a:p>
            <a:r>
              <a:rPr lang="en-US" dirty="0"/>
              <a:t>● </a:t>
            </a:r>
            <a:r>
              <a:rPr lang="en-US" dirty="0" err="1"/>
              <a:t>LoadBalancer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82063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A24A52C8-92DC-C6F6-E573-1FD9A6934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597" y="0"/>
            <a:ext cx="2495514" cy="722811"/>
          </a:xfrm>
        </p:spPr>
        <p:txBody>
          <a:bodyPr/>
          <a:lstStyle/>
          <a:p>
            <a:r>
              <a:rPr lang="tr-TR" sz="3100" dirty="0" err="1"/>
              <a:t>Kubernetes</a:t>
            </a:r>
            <a:endParaRPr lang="en-US"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30FE6F-0678-B043-6D59-5B68AF5FB738}"/>
              </a:ext>
            </a:extLst>
          </p:cNvPr>
          <p:cNvSpPr txBox="1"/>
          <p:nvPr/>
        </p:nvSpPr>
        <p:spPr>
          <a:xfrm>
            <a:off x="-1072303" y="1185356"/>
            <a:ext cx="13643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tr-CY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FC5189-278F-3462-BDFC-205DBB51CC2A}"/>
              </a:ext>
            </a:extLst>
          </p:cNvPr>
          <p:cNvSpPr txBox="1"/>
          <p:nvPr/>
        </p:nvSpPr>
        <p:spPr>
          <a:xfrm>
            <a:off x="1191384" y="1132969"/>
            <a:ext cx="4394168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CY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D0D28A-F5B7-ED23-995B-5C79755D6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220" y="2294232"/>
            <a:ext cx="4083091" cy="337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47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19F4-F5B5-5BE7-8FF8-C6FEA6D70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49" y="260387"/>
            <a:ext cx="2518130" cy="918418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tr-TR" sz="3400" dirty="0" err="1"/>
              <a:t>Kubernetes</a:t>
            </a:r>
            <a:br>
              <a:rPr lang="tr-TR" sz="3400" dirty="0"/>
            </a:br>
            <a:endParaRPr lang="en-US" sz="3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01E2E-36D7-C7A8-BC45-303D8025B4F7}"/>
              </a:ext>
            </a:extLst>
          </p:cNvPr>
          <p:cNvSpPr txBox="1"/>
          <p:nvPr/>
        </p:nvSpPr>
        <p:spPr>
          <a:xfrm>
            <a:off x="1191383" y="1132969"/>
            <a:ext cx="9208539" cy="2552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400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PersistentVolume</a:t>
            </a:r>
            <a:endParaRPr lang="tr-CY" sz="2400" b="1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A persistent volume is a piece of storage in a cluster that an administrator has provisioned.</a:t>
            </a:r>
            <a:endParaRPr lang="tr-TR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tr-CY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It is a resource in the cluster, just as a node is a cluster resource. A persistent volume is a volume plug-in that has a lifecycle independent of any individual pod that uses the persistent volume.</a:t>
            </a:r>
            <a:endParaRPr lang="tr-CY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 descr="Kubernetes Persistent Volumes - 2021 Ultimate Guide">
            <a:extLst>
              <a:ext uri="{FF2B5EF4-FFF2-40B4-BE49-F238E27FC236}">
                <a16:creationId xmlns:a16="http://schemas.microsoft.com/office/drawing/2014/main" id="{00BF715F-AE32-7A71-5A74-0D044B2A5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777" y="3757889"/>
            <a:ext cx="669607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510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A24A52C8-92DC-C6F6-E573-1FD9A6934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597" y="0"/>
            <a:ext cx="2495514" cy="722811"/>
          </a:xfrm>
        </p:spPr>
        <p:txBody>
          <a:bodyPr/>
          <a:lstStyle/>
          <a:p>
            <a:r>
              <a:rPr lang="tr-TR" sz="3100" dirty="0" err="1"/>
              <a:t>Kubernetes</a:t>
            </a:r>
            <a:endParaRPr lang="en-US"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30FE6F-0678-B043-6D59-5B68AF5FB738}"/>
              </a:ext>
            </a:extLst>
          </p:cNvPr>
          <p:cNvSpPr txBox="1"/>
          <p:nvPr/>
        </p:nvSpPr>
        <p:spPr>
          <a:xfrm>
            <a:off x="-1072303" y="1185356"/>
            <a:ext cx="13643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tr-CY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FC5189-278F-3462-BDFC-205DBB51CC2A}"/>
              </a:ext>
            </a:extLst>
          </p:cNvPr>
          <p:cNvSpPr txBox="1"/>
          <p:nvPr/>
        </p:nvSpPr>
        <p:spPr>
          <a:xfrm>
            <a:off x="1191384" y="1132969"/>
            <a:ext cx="4394168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400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PersistentVolume</a:t>
            </a:r>
            <a:endParaRPr lang="tr-CY" sz="2400" b="1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1E092E-B9A9-928F-5626-584517415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732" y="1956402"/>
            <a:ext cx="2791215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41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19F4-F5B5-5BE7-8FF8-C6FEA6D70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49" y="260387"/>
            <a:ext cx="2518130" cy="918418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tr-TR" sz="3400" dirty="0" err="1"/>
              <a:t>Kubernetes</a:t>
            </a:r>
            <a:br>
              <a:rPr lang="tr-TR" sz="3400" dirty="0"/>
            </a:br>
            <a:endParaRPr lang="en-US" sz="3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01E2E-36D7-C7A8-BC45-303D8025B4F7}"/>
              </a:ext>
            </a:extLst>
          </p:cNvPr>
          <p:cNvSpPr txBox="1"/>
          <p:nvPr/>
        </p:nvSpPr>
        <p:spPr>
          <a:xfrm>
            <a:off x="1191383" y="1132969"/>
            <a:ext cx="9208539" cy="1458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400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PersistentVolumeClaim</a:t>
            </a:r>
            <a:endParaRPr lang="tr-CY" sz="2400" b="1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To bind a pod to a PV, the pod must contain a volume mount and a PVC. These declarations allow users to mount PVs in pods without knowing the details of the underlying storage equipment.</a:t>
            </a:r>
            <a:endParaRPr lang="tr-CY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 descr="Kubernetes Persistent Volumes - 2021 Ultimate Guide">
            <a:extLst>
              <a:ext uri="{FF2B5EF4-FFF2-40B4-BE49-F238E27FC236}">
                <a16:creationId xmlns:a16="http://schemas.microsoft.com/office/drawing/2014/main" id="{00BF715F-AE32-7A71-5A74-0D044B2A5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614" y="3175230"/>
            <a:ext cx="669607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81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19F4-F5B5-5BE7-8FF8-C6FEA6D70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49" y="260387"/>
            <a:ext cx="1748522" cy="1011064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tr-TR" sz="3400" dirty="0" err="1"/>
              <a:t>Docker</a:t>
            </a:r>
            <a:br>
              <a:rPr lang="tr-TR" sz="3400" dirty="0"/>
            </a:br>
            <a:endParaRPr lang="en-US" sz="3400" dirty="0"/>
          </a:p>
        </p:txBody>
      </p:sp>
      <p:pic>
        <p:nvPicPr>
          <p:cNvPr id="1026" name="Picture 2" descr="Deploy a Node app to AWS ECS with Dynamic Port mapping - DEV Community  👩‍💻👨‍💻">
            <a:extLst>
              <a:ext uri="{FF2B5EF4-FFF2-40B4-BE49-F238E27FC236}">
                <a16:creationId xmlns:a16="http://schemas.microsoft.com/office/drawing/2014/main" id="{1BB7C844-0538-A2CD-379A-DE284A2DF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308" y="1183394"/>
            <a:ext cx="3547661" cy="491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784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A24A52C8-92DC-C6F6-E573-1FD9A6934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597" y="0"/>
            <a:ext cx="2495514" cy="722811"/>
          </a:xfrm>
        </p:spPr>
        <p:txBody>
          <a:bodyPr/>
          <a:lstStyle/>
          <a:p>
            <a:r>
              <a:rPr lang="tr-TR" sz="3100" dirty="0" err="1"/>
              <a:t>Kubernetes</a:t>
            </a:r>
            <a:endParaRPr lang="en-US"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30FE6F-0678-B043-6D59-5B68AF5FB738}"/>
              </a:ext>
            </a:extLst>
          </p:cNvPr>
          <p:cNvSpPr txBox="1"/>
          <p:nvPr/>
        </p:nvSpPr>
        <p:spPr>
          <a:xfrm>
            <a:off x="-1072303" y="1185356"/>
            <a:ext cx="13643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tr-CY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FC5189-278F-3462-BDFC-205DBB51CC2A}"/>
              </a:ext>
            </a:extLst>
          </p:cNvPr>
          <p:cNvSpPr txBox="1"/>
          <p:nvPr/>
        </p:nvSpPr>
        <p:spPr>
          <a:xfrm>
            <a:off x="1191384" y="1132969"/>
            <a:ext cx="4394168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400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PersistentVolumeClaim</a:t>
            </a:r>
            <a:endParaRPr lang="tr-CY" sz="2400" b="1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87660-5C0E-2F67-6846-9F0A856F2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338" y="2065514"/>
            <a:ext cx="4100004" cy="326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96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19F4-F5B5-5BE7-8FF8-C6FEA6D70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49" y="260387"/>
            <a:ext cx="1748522" cy="1011064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tr-TR" sz="3400" dirty="0" err="1"/>
              <a:t>Docker</a:t>
            </a:r>
            <a:br>
              <a:rPr lang="tr-TR" sz="3400" dirty="0"/>
            </a:br>
            <a:endParaRPr lang="en-US" sz="3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8F5B4E-7236-4B98-0B18-A699B4844646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4045089"/>
            <a:ext cx="2089202" cy="1877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8122E9-A802-6349-860B-77CAC2960230}"/>
              </a:ext>
            </a:extLst>
          </p:cNvPr>
          <p:cNvSpPr txBox="1"/>
          <p:nvPr/>
        </p:nvSpPr>
        <p:spPr>
          <a:xfrm>
            <a:off x="1524000" y="1280159"/>
            <a:ext cx="7148882" cy="2731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Docker is a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open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platform that allows you to build, test, and deploy applications quickly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Docker packages software into standardized units called containers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Containers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includes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everything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software needs to run libraries, system tools, code, and runtime.</a:t>
            </a:r>
            <a:endParaRPr lang="tr-TR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92DCCB57-7CFE-00FD-D142-C007355E0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387" y="3938550"/>
            <a:ext cx="3544107" cy="16640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A0B696-7C7F-9087-ED81-194CBCB42A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178" y="4016918"/>
            <a:ext cx="2092636" cy="187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2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4D4A9B46-820C-F68F-D617-75202D5CE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0535" y="1398418"/>
            <a:ext cx="7766936" cy="3234542"/>
          </a:xfrm>
        </p:spPr>
        <p:txBody>
          <a:bodyPr>
            <a:normAutofit/>
          </a:bodyPr>
          <a:lstStyle/>
          <a:p>
            <a:pPr algn="l"/>
            <a:r>
              <a:rPr lang="tr-TR" sz="2400" b="1" dirty="0" err="1">
                <a:solidFill>
                  <a:schemeClr val="tx1"/>
                </a:solidFill>
              </a:rPr>
              <a:t>Docker</a:t>
            </a:r>
            <a:r>
              <a:rPr lang="tr-TR" sz="2400" b="1" dirty="0">
                <a:solidFill>
                  <a:schemeClr val="tx1"/>
                </a:solidFill>
              </a:rPr>
              <a:t> </a:t>
            </a:r>
            <a:r>
              <a:rPr lang="tr-TR" sz="2400" b="1" dirty="0" err="1">
                <a:solidFill>
                  <a:schemeClr val="tx1"/>
                </a:solidFill>
              </a:rPr>
              <a:t>Community</a:t>
            </a:r>
            <a:endParaRPr lang="tr-TR" sz="2400" b="1" dirty="0">
              <a:solidFill>
                <a:schemeClr val="tx1"/>
              </a:solidFill>
            </a:endParaRPr>
          </a:p>
          <a:p>
            <a:pPr algn="l"/>
            <a:endParaRPr lang="tr-TR" sz="2400" b="1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tx1"/>
                </a:solidFill>
              </a:rPr>
              <a:t>1200 </a:t>
            </a:r>
            <a:r>
              <a:rPr lang="tr-TR" dirty="0" err="1">
                <a:solidFill>
                  <a:schemeClr val="tx1"/>
                </a:solidFill>
              </a:rPr>
              <a:t>Docker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Contributors</a:t>
            </a:r>
            <a:endParaRPr lang="tr-T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tx1"/>
                </a:solidFill>
              </a:rPr>
              <a:t>100.000 </a:t>
            </a:r>
            <a:r>
              <a:rPr lang="tr-TR" dirty="0" err="1">
                <a:solidFill>
                  <a:schemeClr val="tx1"/>
                </a:solidFill>
              </a:rPr>
              <a:t>Dockerized</a:t>
            </a:r>
            <a:r>
              <a:rPr lang="tr-TR" dirty="0">
                <a:solidFill>
                  <a:schemeClr val="tx1"/>
                </a:solidFill>
              </a:rPr>
              <a:t> Applications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tx1"/>
                </a:solidFill>
              </a:rPr>
              <a:t>3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4 </a:t>
            </a:r>
            <a:r>
              <a:rPr lang="tr-TR" dirty="0" err="1">
                <a:solidFill>
                  <a:schemeClr val="tx1"/>
                </a:solidFill>
              </a:rPr>
              <a:t>Million</a:t>
            </a:r>
            <a:r>
              <a:rPr lang="tr-TR" dirty="0">
                <a:solidFill>
                  <a:schemeClr val="tx1"/>
                </a:solidFill>
              </a:rPr>
              <a:t> Developers </a:t>
            </a:r>
            <a:r>
              <a:rPr lang="tr-TR" dirty="0" err="1">
                <a:solidFill>
                  <a:schemeClr val="tx1"/>
                </a:solidFill>
              </a:rPr>
              <a:t>using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Docker</a:t>
            </a:r>
            <a:endParaRPr lang="tr-T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tx1"/>
                </a:solidFill>
              </a:rPr>
              <a:t>300 </a:t>
            </a:r>
            <a:r>
              <a:rPr lang="tr-TR" dirty="0" err="1">
                <a:solidFill>
                  <a:schemeClr val="tx1"/>
                </a:solidFill>
              </a:rPr>
              <a:t>Million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Downloads</a:t>
            </a:r>
            <a:endParaRPr lang="tr-T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tx1"/>
                </a:solidFill>
              </a:rPr>
              <a:t>%70 of </a:t>
            </a:r>
            <a:r>
              <a:rPr lang="tr-TR" dirty="0" err="1">
                <a:solidFill>
                  <a:schemeClr val="tx1"/>
                </a:solidFill>
              </a:rPr>
              <a:t>enterprises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using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Docker</a:t>
            </a:r>
            <a:endParaRPr lang="tr-T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24A52C8-92DC-C6F6-E573-1FD9A6934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597" y="0"/>
            <a:ext cx="1717723" cy="722811"/>
          </a:xfrm>
        </p:spPr>
        <p:txBody>
          <a:bodyPr/>
          <a:lstStyle/>
          <a:p>
            <a:r>
              <a:rPr lang="tr-TR" sz="3100" dirty="0" err="1"/>
              <a:t>Docker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775685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19F4-F5B5-5BE7-8FF8-C6FEA6D70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49" y="260387"/>
            <a:ext cx="1748522" cy="1011064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tr-TR" sz="3400" dirty="0" err="1"/>
              <a:t>Docker</a:t>
            </a:r>
            <a:br>
              <a:rPr lang="tr-TR" sz="3400" dirty="0"/>
            </a:br>
            <a:endParaRPr lang="en-US" sz="3400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1132E4C-4FCC-EE29-4239-92655063F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5364" y="2126239"/>
            <a:ext cx="321733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7FC076-AD36-A1CB-EF88-F8B9591C2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504" y="1280812"/>
            <a:ext cx="6868484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4D4A9B46-820C-F68F-D617-75202D5CE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0535" y="1398418"/>
            <a:ext cx="7766936" cy="3234542"/>
          </a:xfrm>
        </p:spPr>
        <p:txBody>
          <a:bodyPr>
            <a:normAutofit/>
          </a:bodyPr>
          <a:lstStyle/>
          <a:p>
            <a:pPr algn="l"/>
            <a:r>
              <a:rPr lang="tr-TR" sz="2400" dirty="0" err="1">
                <a:solidFill>
                  <a:schemeClr val="tx1"/>
                </a:solidFill>
              </a:rPr>
              <a:t>Dockerfile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24A52C8-92DC-C6F6-E573-1FD9A6934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597" y="0"/>
            <a:ext cx="1717723" cy="722811"/>
          </a:xfrm>
        </p:spPr>
        <p:txBody>
          <a:bodyPr/>
          <a:lstStyle/>
          <a:p>
            <a:r>
              <a:rPr lang="tr-TR" sz="3100" dirty="0" err="1"/>
              <a:t>Docker</a:t>
            </a:r>
            <a:endParaRPr lang="en-US" sz="3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C6372-182F-6ACD-48AE-4997AACD9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41" y="1968515"/>
            <a:ext cx="7293892" cy="348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21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19F4-F5B5-5BE7-8FF8-C6FEA6D70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49" y="260387"/>
            <a:ext cx="1748522" cy="1011064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tr-TR" sz="3400" dirty="0" err="1"/>
              <a:t>Docker</a:t>
            </a:r>
            <a:br>
              <a:rPr lang="tr-TR" sz="3400" dirty="0"/>
            </a:br>
            <a:endParaRPr lang="en-US" sz="3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8122E9-A802-6349-860B-77CAC2960230}"/>
              </a:ext>
            </a:extLst>
          </p:cNvPr>
          <p:cNvSpPr txBox="1"/>
          <p:nvPr/>
        </p:nvSpPr>
        <p:spPr>
          <a:xfrm>
            <a:off x="1524000" y="1271451"/>
            <a:ext cx="7148882" cy="459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400" b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Docker Build</a:t>
            </a:r>
            <a:endParaRPr lang="en-US" sz="24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ommand line: docker images">
            <a:extLst>
              <a:ext uri="{FF2B5EF4-FFF2-40B4-BE49-F238E27FC236}">
                <a16:creationId xmlns:a16="http://schemas.microsoft.com/office/drawing/2014/main" id="{47CDAFD9-A379-4B28-FED3-CC1C20692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79272"/>
            <a:ext cx="9325927" cy="59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1AD6CA-F3E8-F1B3-BF83-0BD0F4612370}"/>
              </a:ext>
            </a:extLst>
          </p:cNvPr>
          <p:cNvSpPr txBox="1"/>
          <p:nvPr/>
        </p:nvSpPr>
        <p:spPr>
          <a:xfrm>
            <a:off x="1524000" y="1924760"/>
            <a:ext cx="610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81A1D"/>
                </a:solidFill>
                <a:effectLst/>
                <a:latin typeface="Consolas" panose="020B0609020204030204" pitchFamily="49" charset="0"/>
              </a:rPr>
              <a:t>docker build -t lgmooney98/hello-world:</a:t>
            </a:r>
            <a:r>
              <a:rPr lang="tr-TR" dirty="0" err="1">
                <a:solidFill>
                  <a:srgbClr val="181A1D"/>
                </a:solidFill>
                <a:latin typeface="Consolas" panose="020B0609020204030204" pitchFamily="49" charset="0"/>
              </a:rPr>
              <a:t>latest</a:t>
            </a:r>
            <a:r>
              <a:rPr lang="en-US" b="0" i="0" dirty="0">
                <a:solidFill>
                  <a:srgbClr val="181A1D"/>
                </a:solidFill>
                <a:effectLst/>
                <a:latin typeface="Consolas" panose="020B0609020204030204" pitchFamily="49" charset="0"/>
              </a:rPr>
              <a:t> 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76103-FE66-55E0-74FE-66AA37227F46}"/>
              </a:ext>
            </a:extLst>
          </p:cNvPr>
          <p:cNvSpPr txBox="1"/>
          <p:nvPr/>
        </p:nvSpPr>
        <p:spPr>
          <a:xfrm>
            <a:off x="1524000" y="3334541"/>
            <a:ext cx="7148882" cy="459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400" b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tr-TR" sz="2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Run</a:t>
            </a:r>
            <a:endParaRPr lang="en-US" sz="24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Command line: docker run - hello world">
            <a:extLst>
              <a:ext uri="{FF2B5EF4-FFF2-40B4-BE49-F238E27FC236}">
                <a16:creationId xmlns:a16="http://schemas.microsoft.com/office/drawing/2014/main" id="{BEBEC772-A066-06D0-C685-5B0592144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4051012"/>
            <a:ext cx="9325927" cy="59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mand line: docker run - hello world interactive">
            <a:extLst>
              <a:ext uri="{FF2B5EF4-FFF2-40B4-BE49-F238E27FC236}">
                <a16:creationId xmlns:a16="http://schemas.microsoft.com/office/drawing/2014/main" id="{CBF2657C-F4CF-2DC5-1307-0C744C6EC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4906281"/>
            <a:ext cx="9325927" cy="59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98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4D4A9B46-820C-F68F-D617-75202D5CE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0535" y="1398418"/>
            <a:ext cx="7766936" cy="3234542"/>
          </a:xfrm>
        </p:spPr>
        <p:txBody>
          <a:bodyPr>
            <a:normAutofit/>
          </a:bodyPr>
          <a:lstStyle/>
          <a:p>
            <a:pPr algn="l"/>
            <a:r>
              <a:rPr lang="tr-TR" sz="2400" dirty="0" err="1">
                <a:solidFill>
                  <a:schemeClr val="tx1"/>
                </a:solidFill>
              </a:rPr>
              <a:t>Dockerfile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vs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Docker-Compose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24A52C8-92DC-C6F6-E573-1FD9A6934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597" y="0"/>
            <a:ext cx="1717723" cy="722811"/>
          </a:xfrm>
        </p:spPr>
        <p:txBody>
          <a:bodyPr/>
          <a:lstStyle/>
          <a:p>
            <a:r>
              <a:rPr lang="tr-TR" sz="3100" dirty="0" err="1"/>
              <a:t>Docker</a:t>
            </a:r>
            <a:endParaRPr lang="en-US" sz="310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19BF1FE-46B2-8CDB-3D30-4069A761C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923" y="2361611"/>
            <a:ext cx="4308294" cy="2001638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CD6B1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centos:7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CD6B1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yum install -y python-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devel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python-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virtualenv</a:t>
            </a:r>
            <a:endParaRPr lang="en-US" altLang="en-US" sz="1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CD6B1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virtualenv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/opt/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indico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venv</a:t>
            </a:r>
            <a:endParaRPr lang="en-US" altLang="en-US" sz="1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CD6B1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pip install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indico</a:t>
            </a:r>
            <a:endParaRPr lang="en-US" altLang="en-US" sz="1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CD6B1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entrypoint.sh /opt/indico/entrypoint.sh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CD6B1"/>
                </a:solidFill>
                <a:effectLst/>
                <a:latin typeface="Consolas" panose="020B0609020204030204" pitchFamily="49" charset="0"/>
              </a:rPr>
              <a:t>EXPOSE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8000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CD6B1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/opt/indico/entrypoint.sh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7CF7FE4-0859-1227-F5D1-F4C1E2D06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7404" y="2361611"/>
            <a:ext cx="4517583" cy="2862322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version: </a:t>
            </a:r>
            <a:r>
              <a:rPr lang="en-US" alt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"2"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services: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my-application:</a:t>
            </a: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build: ./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ports: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  - </a:t>
            </a:r>
            <a:r>
              <a:rPr lang="en-US" alt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"8000:8000"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environment: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  - CONFIG_FILE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db</a:t>
            </a:r>
            <a:r>
              <a:rPr lang="en-US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image: </a:t>
            </a:r>
            <a:r>
              <a:rPr lang="en-US" altLang="en-US" sz="1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postgres</a:t>
            </a: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redis</a:t>
            </a:r>
            <a:r>
              <a:rPr lang="en-US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image: </a:t>
            </a:r>
            <a:r>
              <a:rPr lang="en-US" altLang="en-US" sz="1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redis</a:t>
            </a:r>
            <a:endParaRPr lang="en-US" altLang="en-US" sz="1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command: </a:t>
            </a:r>
            <a:r>
              <a:rPr lang="en-US" altLang="en-US" sz="1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redis</a:t>
            </a: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-server --save </a:t>
            </a:r>
            <a:r>
              <a:rPr lang="en-US" alt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--</a:t>
            </a:r>
            <a:r>
              <a:rPr lang="en-US" altLang="en-US" sz="1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appendonly</a:t>
            </a: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no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ports: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  - </a:t>
            </a:r>
            <a:r>
              <a:rPr lang="en-US" alt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"6379" </a:t>
            </a:r>
          </a:p>
        </p:txBody>
      </p:sp>
    </p:spTree>
    <p:extLst>
      <p:ext uri="{BB962C8B-B14F-4D97-AF65-F5344CB8AC3E}">
        <p14:creationId xmlns:p14="http://schemas.microsoft.com/office/powerpoint/2010/main" val="2312234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1548</Words>
  <Application>Microsoft Office PowerPoint</Application>
  <PresentationFormat>Widescreen</PresentationFormat>
  <Paragraphs>261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Arial</vt:lpstr>
      <vt:lpstr>Arial</vt:lpstr>
      <vt:lpstr>Calibri</vt:lpstr>
      <vt:lpstr>Consolas</vt:lpstr>
      <vt:lpstr>Maven Pro Medium</vt:lpstr>
      <vt:lpstr>metropolislight</vt:lpstr>
      <vt:lpstr>PT Sans</vt:lpstr>
      <vt:lpstr>Rubik</vt:lpstr>
      <vt:lpstr>source-serif-pro</vt:lpstr>
      <vt:lpstr>Trebuchet MS</vt:lpstr>
      <vt:lpstr>Verdana</vt:lpstr>
      <vt:lpstr>Wingdings 3</vt:lpstr>
      <vt:lpstr>Facet</vt:lpstr>
      <vt:lpstr>An introduction to Kubernetes and its key features with AWS EKS</vt:lpstr>
      <vt:lpstr>Agenda</vt:lpstr>
      <vt:lpstr>Docker </vt:lpstr>
      <vt:lpstr>Docker </vt:lpstr>
      <vt:lpstr>Docker</vt:lpstr>
      <vt:lpstr>Docker </vt:lpstr>
      <vt:lpstr>Docker</vt:lpstr>
      <vt:lpstr>Docker </vt:lpstr>
      <vt:lpstr>Docker</vt:lpstr>
      <vt:lpstr>Docker </vt:lpstr>
      <vt:lpstr>Docker</vt:lpstr>
      <vt:lpstr>Container Orchestration </vt:lpstr>
      <vt:lpstr>Container Orchestration </vt:lpstr>
      <vt:lpstr>Kubernetes</vt:lpstr>
      <vt:lpstr>Kubernetes </vt:lpstr>
      <vt:lpstr>Kubernetes </vt:lpstr>
      <vt:lpstr>Kubernetes </vt:lpstr>
      <vt:lpstr>Kubernetes</vt:lpstr>
      <vt:lpstr>Kubernetes</vt:lpstr>
      <vt:lpstr>Kubernetes </vt:lpstr>
      <vt:lpstr>Kubernetes </vt:lpstr>
      <vt:lpstr>Kubernetes </vt:lpstr>
      <vt:lpstr>Kubernetes</vt:lpstr>
      <vt:lpstr>Kubernetes </vt:lpstr>
      <vt:lpstr>Kubernetes </vt:lpstr>
      <vt:lpstr>Kubernetes</vt:lpstr>
      <vt:lpstr>Kubernetes </vt:lpstr>
      <vt:lpstr>Kubernetes</vt:lpstr>
      <vt:lpstr>Kubernetes </vt:lpstr>
      <vt:lpstr>Kubernetes</vt:lpstr>
    </vt:vector>
  </TitlesOfParts>
  <Company>evosoft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Kubernetes and its key features with AWS EKS</dc:title>
  <dc:creator>Bali, Serhat (ADV D EU TR TI SE)</dc:creator>
  <cp:lastModifiedBy>Bali, Serhat (ADV D EU TR TI SE)</cp:lastModifiedBy>
  <cp:revision>99</cp:revision>
  <dcterms:created xsi:type="dcterms:W3CDTF">2022-12-15T08:25:22Z</dcterms:created>
  <dcterms:modified xsi:type="dcterms:W3CDTF">2022-12-24T08:47:17Z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2022-12-24T08:47:16Z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943ad443-2ec3-4465-ae2a-9c2e2efbd02b</vt:lpwstr>
  </property>
  <property fmtid="{D5CDD505-2E9C-101B-9397-08002B2CF9AE}" pid="8" name="MSIP_Label_9d258917-277f-42cd-a3cd-14c4e9ee58bc_ContentBits">
    <vt:lpwstr>0</vt:lpwstr>
  </property>
  <property fmtid="{D5CDD505-2E9C-101B-9397-08002B2CF9AE}" pid="9" name="Document_Confidentiality">
    <vt:lpwstr>Restricted</vt:lpwstr>
  </property>
</Properties>
</file>