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2"/>
  </p:notesMasterIdLst>
  <p:sldIdLst>
    <p:sldId id="256" r:id="rId3"/>
    <p:sldId id="257" r:id="rId4"/>
    <p:sldId id="258" r:id="rId5"/>
    <p:sldId id="259" r:id="rId6"/>
    <p:sldId id="260" r:id="rId7"/>
    <p:sldId id="303" r:id="rId8"/>
    <p:sldId id="261" r:id="rId9"/>
    <p:sldId id="262" r:id="rId10"/>
    <p:sldId id="263" r:id="rId11"/>
    <p:sldId id="264" r:id="rId12"/>
    <p:sldId id="265" r:id="rId13"/>
    <p:sldId id="266" r:id="rId14"/>
    <p:sldId id="267" r:id="rId15"/>
    <p:sldId id="268" r:id="rId16"/>
    <p:sldId id="269" r:id="rId17"/>
    <p:sldId id="270" r:id="rId18"/>
    <p:sldId id="271" r:id="rId19"/>
    <p:sldId id="309" r:id="rId20"/>
    <p:sldId id="272" r:id="rId21"/>
    <p:sldId id="273" r:id="rId22"/>
    <p:sldId id="310" r:id="rId23"/>
    <p:sldId id="274" r:id="rId24"/>
    <p:sldId id="311" r:id="rId25"/>
    <p:sldId id="312" r:id="rId26"/>
    <p:sldId id="275" r:id="rId27"/>
    <p:sldId id="313" r:id="rId28"/>
    <p:sldId id="276" r:id="rId29"/>
    <p:sldId id="277" r:id="rId30"/>
    <p:sldId id="278" r:id="rId31"/>
    <p:sldId id="279" r:id="rId32"/>
    <p:sldId id="280" r:id="rId33"/>
    <p:sldId id="281" r:id="rId34"/>
    <p:sldId id="282" r:id="rId35"/>
    <p:sldId id="283" r:id="rId36"/>
    <p:sldId id="284" r:id="rId37"/>
    <p:sldId id="285" r:id="rId38"/>
    <p:sldId id="286" r:id="rId39"/>
    <p:sldId id="314" r:id="rId40"/>
    <p:sldId id="287" r:id="rId41"/>
    <p:sldId id="288" r:id="rId42"/>
    <p:sldId id="304" r:id="rId43"/>
    <p:sldId id="289" r:id="rId44"/>
    <p:sldId id="290" r:id="rId45"/>
    <p:sldId id="305" r:id="rId46"/>
    <p:sldId id="291" r:id="rId47"/>
    <p:sldId id="292" r:id="rId48"/>
    <p:sldId id="293" r:id="rId49"/>
    <p:sldId id="294" r:id="rId50"/>
    <p:sldId id="295" r:id="rId51"/>
    <p:sldId id="296" r:id="rId52"/>
    <p:sldId id="297" r:id="rId53"/>
    <p:sldId id="298" r:id="rId54"/>
    <p:sldId id="306" r:id="rId55"/>
    <p:sldId id="307" r:id="rId56"/>
    <p:sldId id="299" r:id="rId57"/>
    <p:sldId id="308" r:id="rId58"/>
    <p:sldId id="300" r:id="rId59"/>
    <p:sldId id="301" r:id="rId60"/>
    <p:sldId id="30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79"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80"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81"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82" name="PlaceHolder 5"/>
          <p:cNvSpPr>
            <a:spLocks noGrp="1"/>
          </p:cNvSpPr>
          <p:nvPr>
            <p:ph type="sldNum"/>
          </p:nvPr>
        </p:nvSpPr>
        <p:spPr>
          <a:xfrm>
            <a:off x="4279320" y="10157400"/>
            <a:ext cx="3280320" cy="534240"/>
          </a:xfrm>
          <a:prstGeom prst="rect">
            <a:avLst/>
          </a:prstGeom>
        </p:spPr>
        <p:txBody>
          <a:bodyPr lIns="0" tIns="0" rIns="0" bIns="0" anchor="b"/>
          <a:lstStyle/>
          <a:p>
            <a:pPr algn="r"/>
            <a:fld id="{8EA5A867-0721-4449-B72B-CC6BA8B7C6D9}"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685800" y="4343400"/>
            <a:ext cx="5486040" cy="4114440"/>
          </a:xfrm>
          <a:prstGeom prst="rect">
            <a:avLst/>
          </a:prstGeom>
        </p:spPr>
        <p:txBody>
          <a:bodyPr/>
          <a:lstStyle/>
          <a:p>
            <a:endParaRPr/>
          </a:p>
        </p:txBody>
      </p:sp>
      <p:sp>
        <p:nvSpPr>
          <p:cNvPr id="369" name="TextShape 2"/>
          <p:cNvSpPr txBox="1"/>
          <p:nvPr/>
        </p:nvSpPr>
        <p:spPr>
          <a:xfrm>
            <a:off x="3884760" y="8685360"/>
            <a:ext cx="2971440" cy="456840"/>
          </a:xfrm>
          <a:prstGeom prst="rect">
            <a:avLst/>
          </a:prstGeom>
        </p:spPr>
        <p:txBody>
          <a:bodyPr anchor="b"/>
          <a:lstStyle/>
          <a:p>
            <a:pPr algn="r">
              <a:lnSpc>
                <a:spcPct val="100000"/>
              </a:lnSpc>
            </a:pPr>
            <a:fld id="{CB79F309-BC65-4DFE-8210-C590A2674D10}" type="slidenum">
              <a:rPr lang="en-IN" sz="1200">
                <a:solidFill>
                  <a:srgbClr val="000000"/>
                </a:solidFill>
                <a:latin typeface="+mn-lt"/>
                <a:ea typeface="+mn-ea"/>
              </a:rPr>
              <a:pPr algn="r">
                <a:lnSpc>
                  <a:spcPct val="100000"/>
                </a:lnSpc>
              </a:pPr>
              <a:t>1</a:t>
            </a:fld>
            <a:endParaRPr/>
          </a:p>
        </p:txBody>
      </p:sp>
      <p:sp>
        <p:nvSpPr>
          <p:cNvPr id="370" name="TextShape 3"/>
          <p:cNvSpPr txBox="1"/>
          <p:nvPr/>
        </p:nvSpPr>
        <p:spPr>
          <a:xfrm>
            <a:off x="3884760" y="0"/>
            <a:ext cx="2971440" cy="456840"/>
          </a:xfrm>
          <a:prstGeom prst="rect">
            <a:avLst/>
          </a:prstGeom>
        </p:spPr>
        <p:txBody>
          <a:bodyPr/>
          <a:lstStyle/>
          <a:p>
            <a:pPr algn="r">
              <a:lnSpc>
                <a:spcPct val="100000"/>
              </a:lnSpc>
            </a:pPr>
            <a:r>
              <a:rPr lang="en-IN" sz="1200">
                <a:solidFill>
                  <a:srgbClr val="000000"/>
                </a:solidFill>
                <a:latin typeface="+mn-lt"/>
                <a:ea typeface="+mn-ea"/>
              </a:rPr>
              <a:t>13/07/17</a:t>
            </a:r>
            <a:endParaRPr/>
          </a:p>
        </p:txBody>
      </p:sp>
      <p:sp>
        <p:nvSpPr>
          <p:cNvPr id="371" name="TextShape 4"/>
          <p:cNvSpPr txBox="1"/>
          <p:nvPr/>
        </p:nvSpPr>
        <p:spPr>
          <a:xfrm>
            <a:off x="0" y="8685360"/>
            <a:ext cx="2971440" cy="456840"/>
          </a:xfrm>
          <a:prstGeom prst="rect">
            <a:avLst/>
          </a:prstGeom>
        </p:spPr>
        <p:txBody>
          <a:bodyPr anchor="b"/>
          <a:lstStyle/>
          <a:p>
            <a:pPr>
              <a:lnSpc>
                <a:spcPct val="100000"/>
              </a:lnSpc>
            </a:pPr>
            <a:r>
              <a:rPr lang="en-IN" sz="1200">
                <a:solidFill>
                  <a:srgbClr val="000000"/>
                </a:solidFill>
                <a:latin typeface="+mn-lt"/>
                <a:ea typeface="+mn-ea"/>
              </a:rPr>
              <a:t>Shankar Banavasi</a:t>
            </a:r>
            <a:endParaRPr/>
          </a:p>
        </p:txBody>
      </p:sp>
      <p:sp>
        <p:nvSpPr>
          <p:cNvPr id="372" name="TextShape 5"/>
          <p:cNvSpPr txBox="1"/>
          <p:nvPr/>
        </p:nvSpPr>
        <p:spPr>
          <a:xfrm>
            <a:off x="0" y="0"/>
            <a:ext cx="2971440" cy="456840"/>
          </a:xfrm>
          <a:prstGeom prst="rect">
            <a:avLst/>
          </a:prstGeom>
        </p:spPr>
        <p:txBody>
          <a:bodyPr/>
          <a:lstStyle/>
          <a:p>
            <a:pPr>
              <a:lnSpc>
                <a:spcPct val="100000"/>
              </a:lnSpc>
            </a:pPr>
            <a:r>
              <a:rPr lang="en-IN" sz="1200">
                <a:solidFill>
                  <a:srgbClr val="000000"/>
                </a:solidFill>
                <a:latin typeface="+mn-lt"/>
                <a:ea typeface="+mn-ea"/>
              </a:rPr>
              <a:t>Shankar Banavasi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685800" y="4343400"/>
            <a:ext cx="5486040" cy="4114440"/>
          </a:xfrm>
          <a:prstGeom prst="rect">
            <a:avLst/>
          </a:prstGeom>
        </p:spPr>
        <p:txBody>
          <a:bodyPr/>
          <a:lstStyle/>
          <a:p>
            <a:endParaRPr/>
          </a:p>
        </p:txBody>
      </p:sp>
      <p:sp>
        <p:nvSpPr>
          <p:cNvPr id="374" name="TextShape 2"/>
          <p:cNvSpPr txBox="1"/>
          <p:nvPr/>
        </p:nvSpPr>
        <p:spPr>
          <a:xfrm>
            <a:off x="3884760" y="8685360"/>
            <a:ext cx="2971440" cy="456840"/>
          </a:xfrm>
          <a:prstGeom prst="rect">
            <a:avLst/>
          </a:prstGeom>
        </p:spPr>
        <p:txBody>
          <a:bodyPr anchor="b"/>
          <a:lstStyle/>
          <a:p>
            <a:pPr algn="r">
              <a:lnSpc>
                <a:spcPct val="100000"/>
              </a:lnSpc>
            </a:pPr>
            <a:fld id="{9ECA957E-77E7-4A31-BACB-0DA758EA7757}" type="slidenum">
              <a:rPr lang="en-IN" sz="1200">
                <a:solidFill>
                  <a:srgbClr val="000000"/>
                </a:solidFill>
                <a:latin typeface="+mn-lt"/>
                <a:ea typeface="+mn-ea"/>
              </a:rPr>
              <a:pPr algn="r">
                <a:lnSpc>
                  <a:spcPct val="100000"/>
                </a:lnSpc>
              </a:pPr>
              <a:t>5</a:t>
            </a:fld>
            <a:endParaRPr/>
          </a:p>
        </p:txBody>
      </p:sp>
      <p:sp>
        <p:nvSpPr>
          <p:cNvPr id="375" name="TextShape 3"/>
          <p:cNvSpPr txBox="1"/>
          <p:nvPr/>
        </p:nvSpPr>
        <p:spPr>
          <a:xfrm>
            <a:off x="3884760" y="0"/>
            <a:ext cx="2971440" cy="456840"/>
          </a:xfrm>
          <a:prstGeom prst="rect">
            <a:avLst/>
          </a:prstGeom>
        </p:spPr>
        <p:txBody>
          <a:bodyPr/>
          <a:lstStyle/>
          <a:p>
            <a:pPr algn="r">
              <a:lnSpc>
                <a:spcPct val="100000"/>
              </a:lnSpc>
            </a:pPr>
            <a:r>
              <a:rPr lang="en-IN" sz="1200">
                <a:solidFill>
                  <a:srgbClr val="000000"/>
                </a:solidFill>
                <a:latin typeface="+mn-lt"/>
                <a:ea typeface="+mn-ea"/>
              </a:rPr>
              <a:t>13/07/17</a:t>
            </a:r>
            <a:endParaRPr/>
          </a:p>
        </p:txBody>
      </p:sp>
      <p:sp>
        <p:nvSpPr>
          <p:cNvPr id="376" name="TextShape 4"/>
          <p:cNvSpPr txBox="1"/>
          <p:nvPr/>
        </p:nvSpPr>
        <p:spPr>
          <a:xfrm>
            <a:off x="0" y="8685360"/>
            <a:ext cx="2971440" cy="456840"/>
          </a:xfrm>
          <a:prstGeom prst="rect">
            <a:avLst/>
          </a:prstGeom>
        </p:spPr>
        <p:txBody>
          <a:bodyPr anchor="b"/>
          <a:lstStyle/>
          <a:p>
            <a:pPr>
              <a:lnSpc>
                <a:spcPct val="100000"/>
              </a:lnSpc>
            </a:pPr>
            <a:r>
              <a:rPr lang="en-IN" sz="1200">
                <a:solidFill>
                  <a:srgbClr val="000000"/>
                </a:solidFill>
                <a:latin typeface="+mn-lt"/>
                <a:ea typeface="+mn-ea"/>
              </a:rPr>
              <a:t>Shankar Banavasi</a:t>
            </a:r>
            <a:endParaRPr/>
          </a:p>
        </p:txBody>
      </p:sp>
      <p:sp>
        <p:nvSpPr>
          <p:cNvPr id="377" name="TextShape 5"/>
          <p:cNvSpPr txBox="1"/>
          <p:nvPr/>
        </p:nvSpPr>
        <p:spPr>
          <a:xfrm>
            <a:off x="0" y="0"/>
            <a:ext cx="2971440" cy="456840"/>
          </a:xfrm>
          <a:prstGeom prst="rect">
            <a:avLst/>
          </a:prstGeom>
        </p:spPr>
        <p:txBody>
          <a:bodyPr/>
          <a:lstStyle/>
          <a:p>
            <a:pPr>
              <a:lnSpc>
                <a:spcPct val="100000"/>
              </a:lnSpc>
            </a:pPr>
            <a:r>
              <a:rPr lang="en-IN" sz="1200">
                <a:solidFill>
                  <a:srgbClr val="000000"/>
                </a:solidFill>
                <a:latin typeface="+mn-lt"/>
                <a:ea typeface="+mn-ea"/>
              </a:rPr>
              <a:t>Shankar Banavasi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35"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079360" y="1604160"/>
            <a:ext cx="4984200" cy="3976920"/>
          </a:xfrm>
          <a:prstGeom prst="rect">
            <a:avLst/>
          </a:prstGeom>
          <a:ln>
            <a:noFill/>
          </a:ln>
        </p:spPr>
      </p:pic>
      <p:pic>
        <p:nvPicPr>
          <p:cNvPr id="38" name="Picture 37"/>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47"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4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0"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2040" cy="6813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6"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58"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74"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75"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079360" y="1604160"/>
            <a:ext cx="4984200" cy="3976920"/>
          </a:xfrm>
          <a:prstGeom prst="rect">
            <a:avLst/>
          </a:prstGeom>
          <a:ln>
            <a:noFill/>
          </a:ln>
        </p:spPr>
      </p:pic>
      <p:pic>
        <p:nvPicPr>
          <p:cNvPr id="77" name="Picture 76"/>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8"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0"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800532CA-71E8-4F41-AE39-CBA9DF3C5AAB}" type="datetime1">
              <a:rPr lang="en-US" smtClean="0"/>
              <a:pPr>
                <a:lnSpc>
                  <a:spcPct val="100000"/>
                </a:lnSpc>
              </a:pPr>
              <a:t>7/14/2017</a:t>
            </a:fld>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pPr algn="ctr">
              <a:lnSpc>
                <a:spcPct val="100000"/>
              </a:lnSpc>
            </a:pPr>
            <a:r>
              <a:rPr lang="en-IN" sz="1200" smtClean="0">
                <a:solidFill>
                  <a:srgbClr val="8B8B8B"/>
                </a:solidFill>
                <a:latin typeface="Calibri"/>
              </a:rPr>
              <a:t>July, 2017 Shankar Banavasi</a:t>
            </a:r>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81D09AFD-C34F-40F1-8CF6-28E1184FA120}" type="slidenum">
              <a:rPr lang="en-IN" sz="1200">
                <a:solidFill>
                  <a:srgbClr val="8B8B8B"/>
                </a:solidFill>
                <a:latin typeface="Calibri"/>
              </a:rPr>
              <a:pPr algn="r">
                <a:lnSpc>
                  <a:spcPct val="100000"/>
                </a:lnSpc>
              </a:pPr>
              <a:t>‹#›</a:t>
            </a:fld>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fld id="{5F9A815E-AC57-463A-9AFF-4F0F91C20AE4}" type="datetime1">
              <a:rPr lang="en-US" smtClean="0"/>
              <a:pPr>
                <a:lnSpc>
                  <a:spcPct val="100000"/>
                </a:lnSpc>
              </a:pPr>
              <a:t>7/14/2017</a:t>
            </a:fld>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pPr algn="ctr">
              <a:lnSpc>
                <a:spcPct val="100000"/>
              </a:lnSpc>
            </a:pPr>
            <a:r>
              <a:rPr lang="en-IN" sz="1200" smtClean="0">
                <a:solidFill>
                  <a:srgbClr val="8B8B8B"/>
                </a:solidFill>
                <a:latin typeface="Calibri"/>
              </a:rPr>
              <a:t>July, 2017 Shankar Banavasi</a:t>
            </a:r>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59DF8E86-C9AD-4E0C-A1BE-B1454F542E61}" type="slidenum">
              <a:rPr lang="en-IN" sz="1200">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928800"/>
            <a:ext cx="7772040" cy="1071360"/>
          </a:xfrm>
          <a:prstGeom prst="rect">
            <a:avLst/>
          </a:prstGeom>
        </p:spPr>
        <p:txBody>
          <a:bodyPr anchor="ctr"/>
          <a:lstStyle/>
          <a:p>
            <a:pPr algn="ctr">
              <a:lnSpc>
                <a:spcPct val="100000"/>
              </a:lnSpc>
            </a:pPr>
            <a:r>
              <a:rPr lang="en-US" sz="4400" dirty="0">
                <a:solidFill>
                  <a:srgbClr val="000000"/>
                </a:solidFill>
                <a:latin typeface="Calibri"/>
              </a:rPr>
              <a:t>Amazon Web Services
</a:t>
            </a:r>
            <a:endParaRPr/>
          </a:p>
        </p:txBody>
      </p:sp>
      <p:sp>
        <p:nvSpPr>
          <p:cNvPr id="84" name="TextShape 2"/>
          <p:cNvSpPr txBox="1"/>
          <p:nvPr/>
        </p:nvSpPr>
        <p:spPr>
          <a:xfrm>
            <a:off x="1371600" y="3886200"/>
            <a:ext cx="6400440" cy="1752120"/>
          </a:xfrm>
          <a:prstGeom prst="rect">
            <a:avLst/>
          </a:prstGeom>
        </p:spPr>
        <p:txBody>
          <a:bodyPr/>
          <a:lstStyle/>
          <a:p>
            <a:pPr algn="ctr">
              <a:lnSpc>
                <a:spcPct val="100000"/>
              </a:lnSpc>
            </a:pPr>
            <a:r>
              <a:rPr lang="en-IN" sz="3200" dirty="0">
                <a:solidFill>
                  <a:srgbClr val="8B8B8B"/>
                </a:solidFill>
                <a:latin typeface="Calibri"/>
              </a:rPr>
              <a:t>By  Shankar  </a:t>
            </a:r>
            <a:r>
              <a:rPr lang="en-IN" sz="3200" dirty="0" err="1">
                <a:solidFill>
                  <a:srgbClr val="8B8B8B"/>
                </a:solidFill>
                <a:latin typeface="Calibri"/>
              </a:rPr>
              <a:t>Banavasi</a:t>
            </a:r>
            <a:endParaRPr/>
          </a:p>
          <a:p>
            <a:pPr algn="ctr">
              <a:lnSpc>
                <a:spcPct val="100000"/>
              </a:lnSpc>
            </a:pPr>
            <a:endParaRPr/>
          </a:p>
        </p:txBody>
      </p:sp>
      <p:pic>
        <p:nvPicPr>
          <p:cNvPr id="85" name="Picture 3"/>
          <p:cNvPicPr/>
          <p:nvPr/>
        </p:nvPicPr>
        <p:blipFill>
          <a:blip r:embed="rId3"/>
          <a:stretch>
            <a:fillRect/>
          </a:stretch>
        </p:blipFill>
        <p:spPr>
          <a:xfrm>
            <a:off x="785880" y="642960"/>
            <a:ext cx="1213920" cy="1314000"/>
          </a:xfrm>
          <a:prstGeom prst="rect">
            <a:avLst/>
          </a:prstGeom>
          <a:ln>
            <a:noFill/>
          </a:ln>
        </p:spPr>
      </p:pic>
      <p:sp>
        <p:nvSpPr>
          <p:cNvPr id="86"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87" name="TextShape 4"/>
          <p:cNvSpPr txBox="1"/>
          <p:nvPr/>
        </p:nvSpPr>
        <p:spPr>
          <a:xfrm>
            <a:off x="6553080" y="6356520"/>
            <a:ext cx="2133360" cy="364680"/>
          </a:xfrm>
          <a:prstGeom prst="rect">
            <a:avLst/>
          </a:prstGeom>
        </p:spPr>
        <p:txBody>
          <a:bodyPr anchor="ctr"/>
          <a:lstStyle/>
          <a:p>
            <a:pPr algn="r">
              <a:lnSpc>
                <a:spcPct val="100000"/>
              </a:lnSpc>
            </a:pPr>
            <a:fld id="{A81E36C2-AB41-4774-AAA1-A25FD2DCDD26}" type="slidenum">
              <a:rPr lang="en-IN" sz="1200">
                <a:solidFill>
                  <a:srgbClr val="8B8B8B"/>
                </a:solidFill>
                <a:latin typeface="Calibri"/>
              </a:rPr>
              <a:pPr algn="r">
                <a:lnSpc>
                  <a:spcPct val="100000"/>
                </a:lnSpc>
              </a:pPr>
              <a:t>1</a:t>
            </a:fld>
            <a:endParaRPr/>
          </a:p>
        </p:txBody>
      </p:sp>
      <p:sp>
        <p:nvSpPr>
          <p:cNvPr id="88"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                          </a:t>
            </a:r>
            <a:r>
              <a:rPr lang="en-US" sz="2400">
                <a:solidFill>
                  <a:srgbClr val="000000"/>
                </a:solidFill>
                <a:latin typeface="Calibri"/>
              </a:rPr>
              <a:t>Sample EC2 Instance(Continued)</a:t>
            </a:r>
            <a:endParaRPr/>
          </a:p>
        </p:txBody>
      </p:sp>
      <p:pic>
        <p:nvPicPr>
          <p:cNvPr id="132" name="Content Placeholder 6"/>
          <p:cNvPicPr/>
          <p:nvPr/>
        </p:nvPicPr>
        <p:blipFill>
          <a:blip r:embed="rId2"/>
          <a:stretch>
            <a:fillRect/>
          </a:stretch>
        </p:blipFill>
        <p:spPr>
          <a:xfrm>
            <a:off x="783000" y="1600200"/>
            <a:ext cx="7578000" cy="4525560"/>
          </a:xfrm>
          <a:prstGeom prst="rect">
            <a:avLst/>
          </a:prstGeom>
          <a:ln>
            <a:noFill/>
          </a:ln>
        </p:spPr>
      </p:pic>
      <p:sp>
        <p:nvSpPr>
          <p:cNvPr id="133"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34" name="TextShape 3"/>
          <p:cNvSpPr txBox="1"/>
          <p:nvPr/>
        </p:nvSpPr>
        <p:spPr>
          <a:xfrm>
            <a:off x="6553080" y="6356520"/>
            <a:ext cx="2133360" cy="364680"/>
          </a:xfrm>
          <a:prstGeom prst="rect">
            <a:avLst/>
          </a:prstGeom>
        </p:spPr>
        <p:txBody>
          <a:bodyPr anchor="ctr"/>
          <a:lstStyle/>
          <a:p>
            <a:pPr algn="r">
              <a:lnSpc>
                <a:spcPct val="100000"/>
              </a:lnSpc>
            </a:pPr>
            <a:fld id="{135FD771-DB4B-45BE-AB18-90094BBD26FF}" type="slidenum">
              <a:rPr lang="en-IN" sz="1200">
                <a:solidFill>
                  <a:srgbClr val="8B8B8B"/>
                </a:solidFill>
                <a:latin typeface="Calibri"/>
              </a:rPr>
              <a:pPr algn="r">
                <a:lnSpc>
                  <a:spcPct val="100000"/>
                </a:lnSpc>
              </a:pPr>
              <a:t>10</a:t>
            </a:fld>
            <a:endParaRPr/>
          </a:p>
        </p:txBody>
      </p:sp>
      <p:pic>
        <p:nvPicPr>
          <p:cNvPr id="135" name="Picture 5"/>
          <p:cNvPicPr/>
          <p:nvPr/>
        </p:nvPicPr>
        <p:blipFill>
          <a:blip r:embed="rId3"/>
          <a:stretch>
            <a:fillRect/>
          </a:stretch>
        </p:blipFill>
        <p:spPr>
          <a:xfrm>
            <a:off x="714240" y="285840"/>
            <a:ext cx="2285640" cy="1142640"/>
          </a:xfrm>
          <a:prstGeom prst="rect">
            <a:avLst/>
          </a:prstGeom>
          <a:ln>
            <a:noFill/>
          </a:ln>
        </p:spPr>
      </p:pic>
      <p:sp>
        <p:nvSpPr>
          <p:cNvPr id="136"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p:spPr>
        <p:txBody>
          <a:bodyPr anchor="ctr"/>
          <a:lstStyle/>
          <a:p>
            <a:pPr algn="ctr">
              <a:lnSpc>
                <a:spcPct val="100000"/>
              </a:lnSpc>
            </a:pPr>
            <a:r>
              <a:rPr lang="en-US" sz="2400">
                <a:solidFill>
                  <a:srgbClr val="000000"/>
                </a:solidFill>
                <a:latin typeface="Calibri"/>
              </a:rPr>
              <a:t>                             Sample EC2 Instance(Continued)</a:t>
            </a:r>
            <a:endParaRPr/>
          </a:p>
        </p:txBody>
      </p:sp>
      <p:pic>
        <p:nvPicPr>
          <p:cNvPr id="138" name="Content Placeholder 6"/>
          <p:cNvPicPr/>
          <p:nvPr/>
        </p:nvPicPr>
        <p:blipFill>
          <a:blip r:embed="rId2"/>
          <a:stretch>
            <a:fillRect/>
          </a:stretch>
        </p:blipFill>
        <p:spPr>
          <a:xfrm>
            <a:off x="783000" y="1600200"/>
            <a:ext cx="7578000" cy="4525560"/>
          </a:xfrm>
          <a:prstGeom prst="rect">
            <a:avLst/>
          </a:prstGeom>
          <a:ln>
            <a:noFill/>
          </a:ln>
        </p:spPr>
      </p:pic>
      <p:sp>
        <p:nvSpPr>
          <p:cNvPr id="139"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40" name="TextShape 3"/>
          <p:cNvSpPr txBox="1"/>
          <p:nvPr/>
        </p:nvSpPr>
        <p:spPr>
          <a:xfrm>
            <a:off x="6553080" y="6356520"/>
            <a:ext cx="2133360" cy="364680"/>
          </a:xfrm>
          <a:prstGeom prst="rect">
            <a:avLst/>
          </a:prstGeom>
        </p:spPr>
        <p:txBody>
          <a:bodyPr anchor="ctr"/>
          <a:lstStyle/>
          <a:p>
            <a:pPr algn="r">
              <a:lnSpc>
                <a:spcPct val="100000"/>
              </a:lnSpc>
            </a:pPr>
            <a:fld id="{A14F5404-7331-4524-8DC0-9F7E99402E36}" type="slidenum">
              <a:rPr lang="en-IN" sz="1200">
                <a:solidFill>
                  <a:srgbClr val="8B8B8B"/>
                </a:solidFill>
                <a:latin typeface="Calibri"/>
              </a:rPr>
              <a:pPr algn="r">
                <a:lnSpc>
                  <a:spcPct val="100000"/>
                </a:lnSpc>
              </a:pPr>
              <a:t>11</a:t>
            </a:fld>
            <a:endParaRPr/>
          </a:p>
        </p:txBody>
      </p:sp>
      <p:pic>
        <p:nvPicPr>
          <p:cNvPr id="141" name="Picture 5"/>
          <p:cNvPicPr/>
          <p:nvPr/>
        </p:nvPicPr>
        <p:blipFill>
          <a:blip r:embed="rId3"/>
          <a:stretch>
            <a:fillRect/>
          </a:stretch>
        </p:blipFill>
        <p:spPr>
          <a:xfrm>
            <a:off x="714240" y="214200"/>
            <a:ext cx="2356920" cy="1142640"/>
          </a:xfrm>
          <a:prstGeom prst="rect">
            <a:avLst/>
          </a:prstGeom>
          <a:ln>
            <a:noFill/>
          </a:ln>
        </p:spPr>
      </p:pic>
      <p:sp>
        <p:nvSpPr>
          <p:cNvPr id="142"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                     </a:t>
            </a:r>
            <a:r>
              <a:rPr lang="en-US" sz="2400">
                <a:solidFill>
                  <a:srgbClr val="000000"/>
                </a:solidFill>
                <a:latin typeface="Calibri"/>
              </a:rPr>
              <a:t>Sample EC2 Instance(Continued)</a:t>
            </a:r>
            <a:endParaRPr/>
          </a:p>
        </p:txBody>
      </p:sp>
      <p:pic>
        <p:nvPicPr>
          <p:cNvPr id="144" name="Content Placeholder 6"/>
          <p:cNvPicPr/>
          <p:nvPr/>
        </p:nvPicPr>
        <p:blipFill>
          <a:blip r:embed="rId2"/>
          <a:stretch>
            <a:fillRect/>
          </a:stretch>
        </p:blipFill>
        <p:spPr>
          <a:xfrm>
            <a:off x="951120" y="1600200"/>
            <a:ext cx="7241040" cy="4525560"/>
          </a:xfrm>
          <a:prstGeom prst="rect">
            <a:avLst/>
          </a:prstGeom>
          <a:ln>
            <a:noFill/>
          </a:ln>
        </p:spPr>
      </p:pic>
      <p:sp>
        <p:nvSpPr>
          <p:cNvPr id="145"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46" name="TextShape 3"/>
          <p:cNvSpPr txBox="1"/>
          <p:nvPr/>
        </p:nvSpPr>
        <p:spPr>
          <a:xfrm>
            <a:off x="6553080" y="6356520"/>
            <a:ext cx="2133360" cy="364680"/>
          </a:xfrm>
          <a:prstGeom prst="rect">
            <a:avLst/>
          </a:prstGeom>
        </p:spPr>
        <p:txBody>
          <a:bodyPr anchor="ctr"/>
          <a:lstStyle/>
          <a:p>
            <a:pPr algn="r">
              <a:lnSpc>
                <a:spcPct val="100000"/>
              </a:lnSpc>
            </a:pPr>
            <a:fld id="{8940523B-B2C7-4363-816C-06D35F4EDCE0}" type="slidenum">
              <a:rPr lang="en-IN" sz="1200">
                <a:solidFill>
                  <a:srgbClr val="8B8B8B"/>
                </a:solidFill>
                <a:latin typeface="Calibri"/>
              </a:rPr>
              <a:pPr algn="r">
                <a:lnSpc>
                  <a:spcPct val="100000"/>
                </a:lnSpc>
              </a:pPr>
              <a:t>12</a:t>
            </a:fld>
            <a:endParaRPr/>
          </a:p>
        </p:txBody>
      </p:sp>
      <p:pic>
        <p:nvPicPr>
          <p:cNvPr id="147" name="Picture 5"/>
          <p:cNvPicPr/>
          <p:nvPr/>
        </p:nvPicPr>
        <p:blipFill>
          <a:blip r:embed="rId3"/>
          <a:stretch>
            <a:fillRect/>
          </a:stretch>
        </p:blipFill>
        <p:spPr>
          <a:xfrm>
            <a:off x="714240" y="214200"/>
            <a:ext cx="2214360" cy="1142640"/>
          </a:xfrm>
          <a:prstGeom prst="rect">
            <a:avLst/>
          </a:prstGeom>
          <a:ln>
            <a:noFill/>
          </a:ln>
        </p:spPr>
      </p:pic>
      <p:sp>
        <p:nvSpPr>
          <p:cNvPr id="148"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                 </a:t>
            </a:r>
            <a:r>
              <a:rPr lang="en-US" sz="2400">
                <a:solidFill>
                  <a:srgbClr val="000000"/>
                </a:solidFill>
                <a:latin typeface="Calibri"/>
              </a:rPr>
              <a:t>Sample EC2 Instance(Continued)</a:t>
            </a:r>
            <a:endParaRPr/>
          </a:p>
        </p:txBody>
      </p:sp>
      <p:pic>
        <p:nvPicPr>
          <p:cNvPr id="150" name="Content Placeholder 6"/>
          <p:cNvPicPr/>
          <p:nvPr/>
        </p:nvPicPr>
        <p:blipFill>
          <a:blip r:embed="rId2"/>
          <a:stretch>
            <a:fillRect/>
          </a:stretch>
        </p:blipFill>
        <p:spPr>
          <a:xfrm>
            <a:off x="783000" y="1600200"/>
            <a:ext cx="7578000" cy="4525560"/>
          </a:xfrm>
          <a:prstGeom prst="rect">
            <a:avLst/>
          </a:prstGeom>
          <a:ln>
            <a:noFill/>
          </a:ln>
        </p:spPr>
      </p:pic>
      <p:sp>
        <p:nvSpPr>
          <p:cNvPr id="151"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52" name="TextShape 3"/>
          <p:cNvSpPr txBox="1"/>
          <p:nvPr/>
        </p:nvSpPr>
        <p:spPr>
          <a:xfrm>
            <a:off x="6553080" y="6356520"/>
            <a:ext cx="2133360" cy="364680"/>
          </a:xfrm>
          <a:prstGeom prst="rect">
            <a:avLst/>
          </a:prstGeom>
        </p:spPr>
        <p:txBody>
          <a:bodyPr anchor="ctr"/>
          <a:lstStyle/>
          <a:p>
            <a:pPr algn="r">
              <a:lnSpc>
                <a:spcPct val="100000"/>
              </a:lnSpc>
            </a:pPr>
            <a:fld id="{DE4201DA-A04B-40A8-B470-CA9D2BA28F12}" type="slidenum">
              <a:rPr lang="en-IN" sz="1200">
                <a:solidFill>
                  <a:srgbClr val="8B8B8B"/>
                </a:solidFill>
                <a:latin typeface="Calibri"/>
              </a:rPr>
              <a:pPr algn="r">
                <a:lnSpc>
                  <a:spcPct val="100000"/>
                </a:lnSpc>
              </a:pPr>
              <a:t>13</a:t>
            </a:fld>
            <a:endParaRPr/>
          </a:p>
        </p:txBody>
      </p:sp>
      <p:pic>
        <p:nvPicPr>
          <p:cNvPr id="153" name="Picture 5"/>
          <p:cNvPicPr/>
          <p:nvPr/>
        </p:nvPicPr>
        <p:blipFill>
          <a:blip r:embed="rId3"/>
          <a:stretch>
            <a:fillRect/>
          </a:stretch>
        </p:blipFill>
        <p:spPr>
          <a:xfrm>
            <a:off x="714240" y="214200"/>
            <a:ext cx="2214360" cy="1142640"/>
          </a:xfrm>
          <a:prstGeom prst="rect">
            <a:avLst/>
          </a:prstGeom>
          <a:ln>
            <a:noFill/>
          </a:ln>
        </p:spPr>
      </p:pic>
      <p:sp>
        <p:nvSpPr>
          <p:cNvPr id="154"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Sample EC2 Instance</a:t>
            </a:r>
            <a:endParaRPr/>
          </a:p>
        </p:txBody>
      </p:sp>
      <p:pic>
        <p:nvPicPr>
          <p:cNvPr id="156" name="Content Placeholder 6"/>
          <p:cNvPicPr/>
          <p:nvPr/>
        </p:nvPicPr>
        <p:blipFill>
          <a:blip r:embed="rId2"/>
          <a:stretch>
            <a:fillRect/>
          </a:stretch>
        </p:blipFill>
        <p:spPr>
          <a:xfrm>
            <a:off x="783000" y="1600200"/>
            <a:ext cx="7578000" cy="4525560"/>
          </a:xfrm>
          <a:prstGeom prst="rect">
            <a:avLst/>
          </a:prstGeom>
          <a:ln>
            <a:noFill/>
          </a:ln>
        </p:spPr>
      </p:pic>
      <p:sp>
        <p:nvSpPr>
          <p:cNvPr id="157"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58" name="TextShape 3"/>
          <p:cNvSpPr txBox="1"/>
          <p:nvPr/>
        </p:nvSpPr>
        <p:spPr>
          <a:xfrm>
            <a:off x="6553080" y="6356520"/>
            <a:ext cx="2133360" cy="364680"/>
          </a:xfrm>
          <a:prstGeom prst="rect">
            <a:avLst/>
          </a:prstGeom>
        </p:spPr>
        <p:txBody>
          <a:bodyPr anchor="ctr"/>
          <a:lstStyle/>
          <a:p>
            <a:pPr algn="r">
              <a:lnSpc>
                <a:spcPct val="100000"/>
              </a:lnSpc>
            </a:pPr>
            <a:fld id="{2B3FA3BD-1FC6-427F-8FA8-E07E70B4FBA9}" type="slidenum">
              <a:rPr lang="en-IN" sz="1200">
                <a:solidFill>
                  <a:srgbClr val="8B8B8B"/>
                </a:solidFill>
                <a:latin typeface="Calibri"/>
              </a:rPr>
              <a:pPr algn="r">
                <a:lnSpc>
                  <a:spcPct val="100000"/>
                </a:lnSpc>
              </a:pPr>
              <a:t>14</a:t>
            </a:fld>
            <a:endParaRPr/>
          </a:p>
        </p:txBody>
      </p:sp>
      <p:pic>
        <p:nvPicPr>
          <p:cNvPr id="159" name="Picture 5"/>
          <p:cNvPicPr/>
          <p:nvPr/>
        </p:nvPicPr>
        <p:blipFill>
          <a:blip r:embed="rId3"/>
          <a:stretch>
            <a:fillRect/>
          </a:stretch>
        </p:blipFill>
        <p:spPr>
          <a:xfrm>
            <a:off x="714240" y="214200"/>
            <a:ext cx="2214360" cy="1142640"/>
          </a:xfrm>
          <a:prstGeom prst="rect">
            <a:avLst/>
          </a:prstGeom>
          <a:ln>
            <a:noFill/>
          </a:ln>
        </p:spPr>
      </p:pic>
      <p:sp>
        <p:nvSpPr>
          <p:cNvPr id="160"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                 </a:t>
            </a:r>
            <a:r>
              <a:rPr lang="en-US" sz="2400">
                <a:solidFill>
                  <a:srgbClr val="000000"/>
                </a:solidFill>
                <a:latin typeface="Calibri"/>
              </a:rPr>
              <a:t>Sample EC2 Instance(Continued)</a:t>
            </a:r>
            <a:endParaRPr/>
          </a:p>
        </p:txBody>
      </p:sp>
      <p:pic>
        <p:nvPicPr>
          <p:cNvPr id="162" name="Content Placeholder 6"/>
          <p:cNvPicPr/>
          <p:nvPr/>
        </p:nvPicPr>
        <p:blipFill>
          <a:blip r:embed="rId2"/>
          <a:stretch>
            <a:fillRect/>
          </a:stretch>
        </p:blipFill>
        <p:spPr>
          <a:xfrm>
            <a:off x="783000" y="1600200"/>
            <a:ext cx="7578000" cy="4525560"/>
          </a:xfrm>
          <a:prstGeom prst="rect">
            <a:avLst/>
          </a:prstGeom>
          <a:ln>
            <a:noFill/>
          </a:ln>
        </p:spPr>
      </p:pic>
      <p:sp>
        <p:nvSpPr>
          <p:cNvPr id="163"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64" name="TextShape 3"/>
          <p:cNvSpPr txBox="1"/>
          <p:nvPr/>
        </p:nvSpPr>
        <p:spPr>
          <a:xfrm>
            <a:off x="6553080" y="6356520"/>
            <a:ext cx="2133360" cy="364680"/>
          </a:xfrm>
          <a:prstGeom prst="rect">
            <a:avLst/>
          </a:prstGeom>
        </p:spPr>
        <p:txBody>
          <a:bodyPr anchor="ctr"/>
          <a:lstStyle/>
          <a:p>
            <a:pPr algn="r">
              <a:lnSpc>
                <a:spcPct val="100000"/>
              </a:lnSpc>
            </a:pPr>
            <a:fld id="{0B85EB33-7F7F-4D9A-BC4A-D45E6C6D7EA9}" type="slidenum">
              <a:rPr lang="en-IN" sz="1200">
                <a:solidFill>
                  <a:srgbClr val="8B8B8B"/>
                </a:solidFill>
                <a:latin typeface="Calibri"/>
              </a:rPr>
              <a:pPr algn="r">
                <a:lnSpc>
                  <a:spcPct val="100000"/>
                </a:lnSpc>
              </a:pPr>
              <a:t>15</a:t>
            </a:fld>
            <a:endParaRPr/>
          </a:p>
        </p:txBody>
      </p:sp>
      <p:pic>
        <p:nvPicPr>
          <p:cNvPr id="165" name="Picture 5"/>
          <p:cNvPicPr/>
          <p:nvPr/>
        </p:nvPicPr>
        <p:blipFill>
          <a:blip r:embed="rId3"/>
          <a:stretch>
            <a:fillRect/>
          </a:stretch>
        </p:blipFill>
        <p:spPr>
          <a:xfrm>
            <a:off x="714240" y="214200"/>
            <a:ext cx="2214360" cy="1142640"/>
          </a:xfrm>
          <a:prstGeom prst="rect">
            <a:avLst/>
          </a:prstGeom>
          <a:ln>
            <a:noFill/>
          </a:ln>
        </p:spPr>
      </p:pic>
      <p:sp>
        <p:nvSpPr>
          <p:cNvPr id="166"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                     Sample EC2 Instance(Continued)</a:t>
            </a:r>
            <a:endParaRPr/>
          </a:p>
        </p:txBody>
      </p:sp>
      <p:pic>
        <p:nvPicPr>
          <p:cNvPr id="168" name="Content Placeholder 6"/>
          <p:cNvPicPr/>
          <p:nvPr/>
        </p:nvPicPr>
        <p:blipFill>
          <a:blip r:embed="rId2"/>
          <a:stretch>
            <a:fillRect/>
          </a:stretch>
        </p:blipFill>
        <p:spPr>
          <a:xfrm>
            <a:off x="783000" y="1600200"/>
            <a:ext cx="7578000" cy="4525560"/>
          </a:xfrm>
          <a:prstGeom prst="rect">
            <a:avLst/>
          </a:prstGeom>
          <a:ln>
            <a:noFill/>
          </a:ln>
        </p:spPr>
      </p:pic>
      <p:sp>
        <p:nvSpPr>
          <p:cNvPr id="169"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70" name="TextShape 3"/>
          <p:cNvSpPr txBox="1"/>
          <p:nvPr/>
        </p:nvSpPr>
        <p:spPr>
          <a:xfrm>
            <a:off x="6553080" y="6356520"/>
            <a:ext cx="2133360" cy="364680"/>
          </a:xfrm>
          <a:prstGeom prst="rect">
            <a:avLst/>
          </a:prstGeom>
        </p:spPr>
        <p:txBody>
          <a:bodyPr anchor="ctr"/>
          <a:lstStyle/>
          <a:p>
            <a:pPr algn="r">
              <a:lnSpc>
                <a:spcPct val="100000"/>
              </a:lnSpc>
            </a:pPr>
            <a:fld id="{DEB61A78-B6CF-40D3-B8ED-D36C7966124C}" type="slidenum">
              <a:rPr lang="en-IN" sz="1200">
                <a:solidFill>
                  <a:srgbClr val="8B8B8B"/>
                </a:solidFill>
                <a:latin typeface="Calibri"/>
              </a:rPr>
              <a:pPr algn="r">
                <a:lnSpc>
                  <a:spcPct val="100000"/>
                </a:lnSpc>
              </a:pPr>
              <a:t>16</a:t>
            </a:fld>
            <a:endParaRPr/>
          </a:p>
        </p:txBody>
      </p:sp>
      <p:pic>
        <p:nvPicPr>
          <p:cNvPr id="171" name="Picture 5"/>
          <p:cNvPicPr/>
          <p:nvPr/>
        </p:nvPicPr>
        <p:blipFill>
          <a:blip r:embed="rId3"/>
          <a:stretch>
            <a:fillRect/>
          </a:stretch>
        </p:blipFill>
        <p:spPr>
          <a:xfrm>
            <a:off x="714240" y="214200"/>
            <a:ext cx="2214360" cy="1142640"/>
          </a:xfrm>
          <a:prstGeom prst="rect">
            <a:avLst/>
          </a:prstGeom>
          <a:ln>
            <a:noFill/>
          </a:ln>
        </p:spPr>
      </p:pic>
      <p:sp>
        <p:nvSpPr>
          <p:cNvPr id="172"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Benefits of Amazon EC2</a:t>
            </a:r>
            <a:endParaRPr/>
          </a:p>
        </p:txBody>
      </p:sp>
      <p:sp>
        <p:nvSpPr>
          <p:cNvPr id="17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b="1" dirty="0">
                <a:solidFill>
                  <a:srgbClr val="000000"/>
                </a:solidFill>
                <a:latin typeface="Calibri"/>
              </a:rPr>
              <a:t>Elastic Web-Scale Computing </a:t>
            </a:r>
            <a:endParaRPr/>
          </a:p>
          <a:p>
            <a:pPr>
              <a:lnSpc>
                <a:spcPct val="100000"/>
              </a:lnSpc>
            </a:pPr>
            <a:r>
              <a:rPr lang="en-US" sz="3200" dirty="0">
                <a:solidFill>
                  <a:srgbClr val="000000"/>
                </a:solidFill>
                <a:latin typeface="Calibri"/>
              </a:rPr>
              <a:t>Amazon EC2 enables you to increase or decrease capacity within minutes, not hours or days. You can commission one, hundreds, or even thousands of server instances simultaneously. Because this is all controlled with web service APIs, your application can automatically scale itself up and down depending on its needs. </a:t>
            </a:r>
            <a:endParaRPr/>
          </a:p>
          <a:p>
            <a:pPr>
              <a:lnSpc>
                <a:spcPct val="100000"/>
              </a:lnSpc>
              <a:buFont typeface="Arial"/>
              <a:buChar char="•"/>
            </a:pPr>
            <a:r>
              <a:rPr lang="en-US" sz="3200" b="1" dirty="0">
                <a:solidFill>
                  <a:srgbClr val="000000"/>
                </a:solidFill>
                <a:latin typeface="Calibri"/>
              </a:rPr>
              <a:t>Completely Controlled </a:t>
            </a:r>
            <a:endParaRPr/>
          </a:p>
          <a:p>
            <a:pPr>
              <a:lnSpc>
                <a:spcPct val="100000"/>
              </a:lnSpc>
            </a:pPr>
            <a:endParaRPr/>
          </a:p>
        </p:txBody>
      </p:sp>
      <p:pic>
        <p:nvPicPr>
          <p:cNvPr id="175" name="Picture 4"/>
          <p:cNvPicPr/>
          <p:nvPr/>
        </p:nvPicPr>
        <p:blipFill>
          <a:blip r:embed="rId2"/>
          <a:stretch>
            <a:fillRect/>
          </a:stretch>
        </p:blipFill>
        <p:spPr>
          <a:xfrm>
            <a:off x="142920" y="214200"/>
            <a:ext cx="1642680" cy="1142640"/>
          </a:xfrm>
          <a:prstGeom prst="rect">
            <a:avLst/>
          </a:prstGeom>
          <a:ln>
            <a:noFill/>
          </a:ln>
        </p:spPr>
      </p:pic>
      <p:sp>
        <p:nvSpPr>
          <p:cNvPr id="176"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77" name="TextShape 4"/>
          <p:cNvSpPr txBox="1"/>
          <p:nvPr/>
        </p:nvSpPr>
        <p:spPr>
          <a:xfrm>
            <a:off x="6553080" y="6356520"/>
            <a:ext cx="2133360" cy="364680"/>
          </a:xfrm>
          <a:prstGeom prst="rect">
            <a:avLst/>
          </a:prstGeom>
        </p:spPr>
        <p:txBody>
          <a:bodyPr anchor="ctr"/>
          <a:lstStyle/>
          <a:p>
            <a:pPr algn="r">
              <a:lnSpc>
                <a:spcPct val="100000"/>
              </a:lnSpc>
            </a:pPr>
            <a:fld id="{726088E6-8401-4608-BB99-7301B82A244C}" type="slidenum">
              <a:rPr lang="en-IN" sz="1200">
                <a:solidFill>
                  <a:srgbClr val="8B8B8B"/>
                </a:solidFill>
                <a:latin typeface="Calibri"/>
              </a:rPr>
              <a:pPr algn="r">
                <a:lnSpc>
                  <a:spcPct val="100000"/>
                </a:lnSpc>
              </a:pPr>
              <a:t>17</a:t>
            </a:fld>
            <a:endParaRPr/>
          </a:p>
        </p:txBody>
      </p:sp>
      <p:sp>
        <p:nvSpPr>
          <p:cNvPr id="178"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47800"/>
            <a:ext cx="7543800" cy="4524315"/>
          </a:xfrm>
          <a:prstGeom prst="rect">
            <a:avLst/>
          </a:prstGeom>
        </p:spPr>
        <p:txBody>
          <a:bodyPr wrap="square">
            <a:spAutoFit/>
          </a:bodyPr>
          <a:lstStyle/>
          <a:p>
            <a:r>
              <a:rPr lang="en-US" sz="3200" dirty="0" smtClean="0">
                <a:solidFill>
                  <a:srgbClr val="000000"/>
                </a:solidFill>
                <a:latin typeface="Times New Roman" pitchFamily="18" charset="0"/>
                <a:cs typeface="Times New Roman" pitchFamily="18" charset="0"/>
              </a:rPr>
              <a:t>You have complete control of your Amazon EC2 instances. You have root access to each one, and you can interact with them as you would any machine. You can stop your Amazon EC2 instance while retaining the data on your boot partition, and then subsequently restart the same instance using web service APIs. Instances can be rebooted remotely using web service APIs</a:t>
            </a:r>
            <a:endParaRPr lang="en-US" sz="3200" dirty="0">
              <a:latin typeface="Times New Roman" pitchFamily="18" charset="0"/>
              <a:cs typeface="Times New Roman" pitchFamily="18" charset="0"/>
            </a:endParaRPr>
          </a:p>
        </p:txBody>
      </p:sp>
      <p:sp>
        <p:nvSpPr>
          <p:cNvPr id="4" name="TextBox 3"/>
          <p:cNvSpPr txBox="1"/>
          <p:nvPr/>
        </p:nvSpPr>
        <p:spPr>
          <a:xfrm>
            <a:off x="1295400" y="914400"/>
            <a:ext cx="7391400" cy="584775"/>
          </a:xfrm>
          <a:prstGeom prst="rect">
            <a:avLst/>
          </a:prstGeom>
          <a:noFill/>
        </p:spPr>
        <p:txBody>
          <a:bodyPr wrap="square" rtlCol="0">
            <a:spAutoFit/>
          </a:bodyPr>
          <a:lstStyle/>
          <a:p>
            <a:pPr algn="ctr">
              <a:lnSpc>
                <a:spcPct val="100000"/>
              </a:lnSpc>
            </a:pPr>
            <a:r>
              <a:rPr lang="en-US" sz="3200" dirty="0" smtClean="0">
                <a:solidFill>
                  <a:srgbClr val="000000"/>
                </a:solidFill>
                <a:latin typeface="Times New Roman" pitchFamily="18" charset="0"/>
                <a:cs typeface="Times New Roman" pitchFamily="18" charset="0"/>
              </a:rPr>
              <a:t>Benefits of Amazon EC2</a:t>
            </a:r>
            <a:endParaRPr lang="en-US" sz="32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609600" y="609600"/>
            <a:ext cx="2209800" cy="914400"/>
          </a:xfrm>
          <a:prstGeom prst="rect">
            <a:avLst/>
          </a:prstGeom>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Benefits of Amazon EC2(continued)</a:t>
            </a:r>
            <a:endParaRPr/>
          </a:p>
        </p:txBody>
      </p:sp>
      <p:sp>
        <p:nvSpPr>
          <p:cNvPr id="180" name="TextShape 2"/>
          <p:cNvSpPr txBox="1"/>
          <p:nvPr/>
        </p:nvSpPr>
        <p:spPr>
          <a:xfrm>
            <a:off x="457200" y="1600200"/>
            <a:ext cx="8229240" cy="4525560"/>
          </a:xfrm>
          <a:prstGeom prst="rect">
            <a:avLst/>
          </a:prstGeom>
        </p:spPr>
        <p:txBody>
          <a:bodyPr/>
          <a:lstStyle/>
          <a:p>
            <a:pPr>
              <a:lnSpc>
                <a:spcPct val="100000"/>
              </a:lnSpc>
            </a:pPr>
            <a:r>
              <a:rPr lang="en-US" sz="2200" b="1">
                <a:solidFill>
                  <a:srgbClr val="000000"/>
                </a:solidFill>
                <a:latin typeface="Calibri"/>
              </a:rPr>
              <a:t>Flexible Cloud Hosting Services</a:t>
            </a:r>
            <a:endParaRPr/>
          </a:p>
          <a:p>
            <a:pPr>
              <a:lnSpc>
                <a:spcPct val="100000"/>
              </a:lnSpc>
              <a:buFont typeface="Arial"/>
              <a:buChar char="•"/>
            </a:pPr>
            <a:r>
              <a:rPr lang="en-US">
                <a:solidFill>
                  <a:srgbClr val="000000"/>
                </a:solidFill>
                <a:latin typeface="Calibri"/>
              </a:rPr>
              <a:t>You can choose among multiple instance types, operating systems, and software packages. Amazon EC2 allows you to select the memory configuration, CPU, instance storage, and boot partition size that are optimal for your choice of operating system and application. For example, your choice of operating systems includes numerous Linux distributions and Microsoft Windows Server.</a:t>
            </a:r>
            <a:endParaRPr/>
          </a:p>
          <a:p>
            <a:pPr>
              <a:lnSpc>
                <a:spcPct val="100000"/>
              </a:lnSpc>
            </a:pPr>
            <a:r>
              <a:rPr lang="en-US" b="1">
                <a:solidFill>
                  <a:srgbClr val="000000"/>
                </a:solidFill>
                <a:latin typeface="Calibri"/>
              </a:rPr>
              <a:t>Integrated </a:t>
            </a:r>
            <a:endParaRPr/>
          </a:p>
          <a:p>
            <a:pPr>
              <a:lnSpc>
                <a:spcPct val="100000"/>
              </a:lnSpc>
            </a:pPr>
            <a:r>
              <a:rPr lang="en-US">
                <a:solidFill>
                  <a:srgbClr val="000000"/>
                </a:solidFill>
                <a:latin typeface="Calibri"/>
              </a:rPr>
              <a:t> Amazon EC2 is integrated with most AWS services, such as Amazon Simple Storage Service (Amazon S3), Amazon Relational Database Service (Amazon RDS), and Amazon Virtual Private Cloud (Amazon VPC) to provide a complete, secure solution for computing, query processing, and cloud storage across a wide range of applications</a:t>
            </a:r>
            <a:endParaRPr/>
          </a:p>
          <a:p>
            <a:pPr>
              <a:lnSpc>
                <a:spcPct val="100000"/>
              </a:lnSpc>
            </a:pPr>
            <a:r>
              <a:rPr lang="en-US" b="1">
                <a:solidFill>
                  <a:srgbClr val="000000"/>
                </a:solidFill>
                <a:latin typeface="Calibri"/>
              </a:rPr>
              <a:t>Reliable </a:t>
            </a:r>
            <a:endParaRPr/>
          </a:p>
          <a:p>
            <a:pPr>
              <a:lnSpc>
                <a:spcPct val="100000"/>
              </a:lnSpc>
            </a:pPr>
            <a:r>
              <a:rPr lang="en-US">
                <a:solidFill>
                  <a:srgbClr val="000000"/>
                </a:solidFill>
                <a:latin typeface="Calibri"/>
              </a:rPr>
              <a:t> Amazon EC2 offers a highly reliable environment where replacement instances can be rapidly and predictably commissioned. The service runs within Amazon’s proven network infrastructure and data centres. The Amazon EC2 Service Level Agreement (SLA) commitment is 99.95% availability for each Region</a:t>
            </a:r>
            <a:endParaRPr/>
          </a:p>
        </p:txBody>
      </p:sp>
      <p:pic>
        <p:nvPicPr>
          <p:cNvPr id="181" name="Picture 3"/>
          <p:cNvPicPr/>
          <p:nvPr/>
        </p:nvPicPr>
        <p:blipFill>
          <a:blip r:embed="rId2"/>
          <a:stretch>
            <a:fillRect/>
          </a:stretch>
        </p:blipFill>
        <p:spPr>
          <a:xfrm>
            <a:off x="142920" y="214200"/>
            <a:ext cx="1785600" cy="1142640"/>
          </a:xfrm>
          <a:prstGeom prst="rect">
            <a:avLst/>
          </a:prstGeom>
          <a:ln>
            <a:noFill/>
          </a:ln>
        </p:spPr>
      </p:pic>
      <p:sp>
        <p:nvSpPr>
          <p:cNvPr id="182"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83" name="TextShape 4"/>
          <p:cNvSpPr txBox="1"/>
          <p:nvPr/>
        </p:nvSpPr>
        <p:spPr>
          <a:xfrm>
            <a:off x="6553080" y="6356520"/>
            <a:ext cx="2133360" cy="364680"/>
          </a:xfrm>
          <a:prstGeom prst="rect">
            <a:avLst/>
          </a:prstGeom>
        </p:spPr>
        <p:txBody>
          <a:bodyPr anchor="ctr"/>
          <a:lstStyle/>
          <a:p>
            <a:pPr algn="r">
              <a:lnSpc>
                <a:spcPct val="100000"/>
              </a:lnSpc>
            </a:pPr>
            <a:fld id="{F37C416F-7133-4594-BBA7-A1BD0CEDD88A}" type="slidenum">
              <a:rPr lang="en-IN" sz="1200">
                <a:solidFill>
                  <a:srgbClr val="8B8B8B"/>
                </a:solidFill>
                <a:latin typeface="Calibri"/>
              </a:rPr>
              <a:pPr algn="r">
                <a:lnSpc>
                  <a:spcPct val="100000"/>
                </a:lnSpc>
              </a:pPr>
              <a:t>19</a:t>
            </a:fld>
            <a:endParaRPr/>
          </a:p>
        </p:txBody>
      </p:sp>
      <p:sp>
        <p:nvSpPr>
          <p:cNvPr id="184"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285840" y="274680"/>
            <a:ext cx="8400600" cy="1142640"/>
          </a:xfrm>
          <a:prstGeom prst="rect">
            <a:avLst/>
          </a:prstGeom>
        </p:spPr>
        <p:txBody>
          <a:bodyPr anchor="ctr"/>
          <a:lstStyle/>
          <a:p>
            <a:pPr algn="ctr">
              <a:lnSpc>
                <a:spcPct val="100000"/>
              </a:lnSpc>
            </a:pPr>
            <a:r>
              <a:rPr lang="en-US" sz="4400">
                <a:solidFill>
                  <a:srgbClr val="000000"/>
                </a:solidFill>
                <a:latin typeface="Calibri"/>
              </a:rPr>
              <a:t>What is Cloud Computing?</a:t>
            </a:r>
            <a:endParaRPr/>
          </a:p>
        </p:txBody>
      </p:sp>
      <p:sp>
        <p:nvSpPr>
          <p:cNvPr id="90" name="TextShape 2"/>
          <p:cNvSpPr txBox="1"/>
          <p:nvPr/>
        </p:nvSpPr>
        <p:spPr>
          <a:xfrm>
            <a:off x="457200" y="1600200"/>
            <a:ext cx="8229240" cy="4525560"/>
          </a:xfrm>
          <a:prstGeom prst="rect">
            <a:avLst/>
          </a:prstGeom>
        </p:spPr>
        <p:txBody>
          <a:bodyPr/>
          <a:lstStyle/>
          <a:p>
            <a:pPr>
              <a:lnSpc>
                <a:spcPct val="100000"/>
              </a:lnSpc>
            </a:pPr>
            <a:r>
              <a:rPr lang="en-US" sz="3200">
                <a:solidFill>
                  <a:srgbClr val="000000"/>
                </a:solidFill>
                <a:latin typeface="Calibri"/>
              </a:rPr>
              <a:t>Cloud Computing is the on-demand delivery of </a:t>
            </a:r>
            <a:endParaRPr/>
          </a:p>
          <a:p>
            <a:pPr>
              <a:lnSpc>
                <a:spcPct val="100000"/>
              </a:lnSpc>
            </a:pPr>
            <a:r>
              <a:rPr lang="en-US" sz="3200">
                <a:solidFill>
                  <a:srgbClr val="000000"/>
                </a:solidFill>
                <a:latin typeface="Calibri"/>
              </a:rPr>
              <a:t>computer power, database storage, applications </a:t>
            </a:r>
            <a:endParaRPr/>
          </a:p>
          <a:p>
            <a:pPr>
              <a:lnSpc>
                <a:spcPct val="100000"/>
              </a:lnSpc>
            </a:pPr>
            <a:r>
              <a:rPr lang="en-US" sz="3200">
                <a:solidFill>
                  <a:srgbClr val="000000"/>
                </a:solidFill>
                <a:latin typeface="Calibri"/>
              </a:rPr>
              <a:t>and other IT resources through a cloud services </a:t>
            </a:r>
            <a:endParaRPr/>
          </a:p>
          <a:p>
            <a:pPr>
              <a:lnSpc>
                <a:spcPct val="100000"/>
              </a:lnSpc>
            </a:pPr>
            <a:r>
              <a:rPr lang="en-US" sz="3200">
                <a:solidFill>
                  <a:srgbClr val="000000"/>
                </a:solidFill>
                <a:latin typeface="Calibri"/>
              </a:rPr>
              <a:t>platform via the Internet with pay-as-you-go </a:t>
            </a:r>
            <a:endParaRPr/>
          </a:p>
          <a:p>
            <a:pPr>
              <a:lnSpc>
                <a:spcPct val="100000"/>
              </a:lnSpc>
            </a:pPr>
            <a:r>
              <a:rPr lang="en-US" sz="3200">
                <a:solidFill>
                  <a:srgbClr val="000000"/>
                </a:solidFill>
                <a:latin typeface="Calibri"/>
              </a:rPr>
              <a:t>pricing</a:t>
            </a:r>
            <a:endParaRPr/>
          </a:p>
        </p:txBody>
      </p:sp>
      <p:pic>
        <p:nvPicPr>
          <p:cNvPr id="91" name="Picture 3"/>
          <p:cNvPicPr/>
          <p:nvPr/>
        </p:nvPicPr>
        <p:blipFill>
          <a:blip r:embed="rId2"/>
          <a:stretch>
            <a:fillRect/>
          </a:stretch>
        </p:blipFill>
        <p:spPr>
          <a:xfrm>
            <a:off x="142920" y="357120"/>
            <a:ext cx="1213920" cy="1314000"/>
          </a:xfrm>
          <a:prstGeom prst="rect">
            <a:avLst/>
          </a:prstGeom>
          <a:ln>
            <a:noFill/>
          </a:ln>
        </p:spPr>
      </p:pic>
      <p:sp>
        <p:nvSpPr>
          <p:cNvPr id="92"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93" name="TextShape 4"/>
          <p:cNvSpPr txBox="1"/>
          <p:nvPr/>
        </p:nvSpPr>
        <p:spPr>
          <a:xfrm>
            <a:off x="6553080" y="6356520"/>
            <a:ext cx="2133360" cy="364680"/>
          </a:xfrm>
          <a:prstGeom prst="rect">
            <a:avLst/>
          </a:prstGeom>
        </p:spPr>
        <p:txBody>
          <a:bodyPr anchor="ctr"/>
          <a:lstStyle/>
          <a:p>
            <a:pPr algn="r">
              <a:lnSpc>
                <a:spcPct val="100000"/>
              </a:lnSpc>
            </a:pPr>
            <a:fld id="{2059ABE1-F3F6-428E-BFB4-19EF016C34C6}" type="slidenum">
              <a:rPr lang="en-IN" sz="1200">
                <a:solidFill>
                  <a:srgbClr val="8B8B8B"/>
                </a:solidFill>
                <a:latin typeface="Calibri"/>
              </a:rPr>
              <a:pPr algn="r">
                <a:lnSpc>
                  <a:spcPct val="100000"/>
                </a:lnSpc>
              </a:pPr>
              <a:t>2</a:t>
            </a:fld>
            <a:endParaRPr/>
          </a:p>
        </p:txBody>
      </p:sp>
      <p:sp>
        <p:nvSpPr>
          <p:cNvPr id="94"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p:spPr>
        <p:txBody>
          <a:bodyPr anchor="ctr"/>
          <a:lstStyle/>
          <a:p>
            <a:pPr algn="ctr">
              <a:lnSpc>
                <a:spcPct val="100000"/>
              </a:lnSpc>
            </a:pPr>
            <a:r>
              <a:rPr lang="en-US" sz="3200" dirty="0">
                <a:solidFill>
                  <a:srgbClr val="000000"/>
                </a:solidFill>
                <a:latin typeface="Calibri"/>
              </a:rPr>
              <a:t>Benefits of EC-2(continued)</a:t>
            </a:r>
            <a:endParaRPr/>
          </a:p>
        </p:txBody>
      </p:sp>
      <p:sp>
        <p:nvSpPr>
          <p:cNvPr id="186" name="TextShape 2"/>
          <p:cNvSpPr txBox="1"/>
          <p:nvPr/>
        </p:nvSpPr>
        <p:spPr>
          <a:xfrm>
            <a:off x="457200" y="1600200"/>
            <a:ext cx="8229240" cy="4525560"/>
          </a:xfrm>
          <a:prstGeom prst="rect">
            <a:avLst/>
          </a:prstGeom>
        </p:spPr>
        <p:txBody>
          <a:bodyPr/>
          <a:lstStyle/>
          <a:p>
            <a:pPr>
              <a:lnSpc>
                <a:spcPct val="100000"/>
              </a:lnSpc>
            </a:pPr>
            <a:r>
              <a:rPr lang="en-US" sz="2200" b="1" dirty="0">
                <a:solidFill>
                  <a:srgbClr val="000000"/>
                </a:solidFill>
                <a:latin typeface="Calibri"/>
              </a:rPr>
              <a:t>Inexpensive</a:t>
            </a:r>
            <a:endParaRPr/>
          </a:p>
          <a:p>
            <a:pPr>
              <a:lnSpc>
                <a:spcPct val="100000"/>
              </a:lnSpc>
              <a:buFont typeface="Arial"/>
              <a:buChar char="•"/>
            </a:pPr>
            <a:r>
              <a:rPr lang="en-US" sz="2400" dirty="0">
                <a:solidFill>
                  <a:srgbClr val="000000"/>
                </a:solidFill>
                <a:latin typeface="Calibri"/>
              </a:rPr>
              <a:t>Amazon EC2 passes on to you the financial benefits of Amazon’s scale. You pay a very low rate for the compute capacity you actually consume. </a:t>
            </a:r>
            <a:endParaRPr/>
          </a:p>
          <a:p>
            <a:pPr>
              <a:lnSpc>
                <a:spcPct val="100000"/>
              </a:lnSpc>
              <a:buFont typeface="Arial"/>
              <a:buChar char="•"/>
            </a:pPr>
            <a:r>
              <a:rPr lang="en-US" sz="2400" dirty="0">
                <a:solidFill>
                  <a:srgbClr val="000000"/>
                </a:solidFill>
                <a:latin typeface="Calibri"/>
              </a:rPr>
              <a:t>On-Demand Instances—With On-Demand instances, you pay for compute capacity by the hour with no long-term commitments. You can increase or decrease your compute capacity depending on the demands of your application and only pay the specified hourly rate for the instances you use. The use of On-Demand instances frees you from the costs and complexities of planning, purchasing, and maintaining hardware and transforms what are commonly large fixed costs into much smaller variable costs. On-Demand instances also remove the need to buy “safety net” capacity to handle periodic traffic spikes. </a:t>
            </a:r>
            <a:endParaRPr/>
          </a:p>
          <a:p>
            <a:pPr>
              <a:lnSpc>
                <a:spcPct val="100000"/>
              </a:lnSpc>
            </a:pPr>
            <a:r>
              <a:rPr lang="en-US" sz="2400" b="1" dirty="0" smtClean="0">
                <a:solidFill>
                  <a:srgbClr val="000000"/>
                </a:solidFill>
                <a:latin typeface="Calibri"/>
              </a:rPr>
              <a:t> </a:t>
            </a:r>
            <a:endParaRPr/>
          </a:p>
          <a:p>
            <a:pPr>
              <a:lnSpc>
                <a:spcPct val="100000"/>
              </a:lnSpc>
            </a:pPr>
            <a:endParaRPr/>
          </a:p>
        </p:txBody>
      </p:sp>
      <p:pic>
        <p:nvPicPr>
          <p:cNvPr id="187" name="Picture 3"/>
          <p:cNvPicPr/>
          <p:nvPr/>
        </p:nvPicPr>
        <p:blipFill>
          <a:blip r:embed="rId2"/>
          <a:stretch>
            <a:fillRect/>
          </a:stretch>
        </p:blipFill>
        <p:spPr>
          <a:xfrm>
            <a:off x="357120" y="214200"/>
            <a:ext cx="1856880" cy="1213920"/>
          </a:xfrm>
          <a:prstGeom prst="rect">
            <a:avLst/>
          </a:prstGeom>
          <a:ln>
            <a:noFill/>
          </a:ln>
        </p:spPr>
      </p:pic>
      <p:sp>
        <p:nvSpPr>
          <p:cNvPr id="188"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89" name="TextShape 4"/>
          <p:cNvSpPr txBox="1"/>
          <p:nvPr/>
        </p:nvSpPr>
        <p:spPr>
          <a:xfrm>
            <a:off x="6553080" y="6356520"/>
            <a:ext cx="2133360" cy="364680"/>
          </a:xfrm>
          <a:prstGeom prst="rect">
            <a:avLst/>
          </a:prstGeom>
        </p:spPr>
        <p:txBody>
          <a:bodyPr anchor="ctr"/>
          <a:lstStyle/>
          <a:p>
            <a:pPr algn="r">
              <a:lnSpc>
                <a:spcPct val="100000"/>
              </a:lnSpc>
            </a:pPr>
            <a:fld id="{19F4DA2A-AC61-481B-B59C-FF2BF6404B90}" type="slidenum">
              <a:rPr lang="en-IN" sz="1200">
                <a:solidFill>
                  <a:srgbClr val="8B8B8B"/>
                </a:solidFill>
                <a:latin typeface="Calibri"/>
              </a:rPr>
              <a:pPr algn="r">
                <a:lnSpc>
                  <a:spcPct val="100000"/>
                </a:lnSpc>
              </a:pPr>
              <a:t>20</a:t>
            </a:fld>
            <a:endParaRPr/>
          </a:p>
        </p:txBody>
      </p:sp>
      <p:sp>
        <p:nvSpPr>
          <p:cNvPr id="190"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600200"/>
            <a:ext cx="7696200" cy="4893647"/>
          </a:xfrm>
          <a:prstGeom prst="rect">
            <a:avLst/>
          </a:prstGeom>
        </p:spPr>
        <p:txBody>
          <a:bodyPr wrap="square">
            <a:spAutoFit/>
          </a:bodyPr>
          <a:lstStyle/>
          <a:p>
            <a:pPr>
              <a:lnSpc>
                <a:spcPct val="100000"/>
              </a:lnSpc>
              <a:buFont typeface="Arial"/>
              <a:buChar char="•"/>
            </a:pPr>
            <a:r>
              <a:rPr lang="en-US" sz="2400" dirty="0" smtClean="0">
                <a:solidFill>
                  <a:srgbClr val="000000"/>
                </a:solidFill>
                <a:latin typeface="Times New Roman" pitchFamily="18" charset="0"/>
                <a:cs typeface="Times New Roman" pitchFamily="18" charset="0"/>
              </a:rPr>
              <a:t>Reserved Instances—Reserved Instances provide you with a significant discount (up to 75%) compared to On-Demand instance pricing. You have the flexibility to change families, operating system types, and tenancies while benefitting from Reserved Instance pricing when you use Convertible Reserved Instances. </a:t>
            </a:r>
            <a:endParaRPr lang="en-US" sz="2400" dirty="0" smtClean="0">
              <a:latin typeface="Times New Roman" pitchFamily="18" charset="0"/>
              <a:cs typeface="Times New Roman" pitchFamily="18" charset="0"/>
            </a:endParaRPr>
          </a:p>
          <a:p>
            <a:pPr>
              <a:lnSpc>
                <a:spcPct val="100000"/>
              </a:lnSpc>
              <a:buFont typeface="Arial"/>
              <a:buChar char="•"/>
            </a:pPr>
            <a:r>
              <a:rPr lang="en-US" sz="2400" dirty="0" smtClean="0">
                <a:solidFill>
                  <a:srgbClr val="000000"/>
                </a:solidFill>
                <a:latin typeface="Times New Roman" pitchFamily="18" charset="0"/>
                <a:cs typeface="Times New Roman" pitchFamily="18" charset="0"/>
              </a:rPr>
              <a:t> Spot Instances—Spot Instances allow you to bid on spare Amazon EC2 computing capacity. Since Spot instances are often available at a discount compared to On- Demand pricing, you can significantly reduce the cost of running your applications, grow your application’s compute capacity and </a:t>
            </a:r>
            <a:r>
              <a:rPr lang="en-US" sz="2400" b="1" dirty="0" smtClean="0">
                <a:solidFill>
                  <a:srgbClr val="000000"/>
                </a:solidFill>
                <a:latin typeface="Times New Roman" pitchFamily="18" charset="0"/>
                <a:cs typeface="Times New Roman" pitchFamily="18" charset="0"/>
              </a:rPr>
              <a:t>throughput for the same budget, and enable new types of cloud computing applications</a:t>
            </a:r>
            <a:endParaRPr lang="en-US" sz="2400" dirty="0">
              <a:latin typeface="Times New Roman" pitchFamily="18" charset="0"/>
              <a:cs typeface="Times New Roman" pitchFamily="18" charset="0"/>
            </a:endParaRPr>
          </a:p>
        </p:txBody>
      </p:sp>
      <p:sp>
        <p:nvSpPr>
          <p:cNvPr id="3" name="TextBox 2"/>
          <p:cNvSpPr txBox="1"/>
          <p:nvPr/>
        </p:nvSpPr>
        <p:spPr>
          <a:xfrm>
            <a:off x="1371600" y="685800"/>
            <a:ext cx="6019800" cy="523220"/>
          </a:xfrm>
          <a:prstGeom prst="rect">
            <a:avLst/>
          </a:prstGeom>
          <a:noFill/>
        </p:spPr>
        <p:txBody>
          <a:bodyPr wrap="square" rtlCol="0">
            <a:spAutoFit/>
          </a:bodyPr>
          <a:lstStyle/>
          <a:p>
            <a:pPr algn="ctr">
              <a:lnSpc>
                <a:spcPct val="100000"/>
              </a:lnSpc>
            </a:pPr>
            <a:r>
              <a:rPr lang="en-US" sz="2800" dirty="0" smtClean="0">
                <a:solidFill>
                  <a:srgbClr val="000000"/>
                </a:solidFill>
                <a:latin typeface="Times New Roman" pitchFamily="18" charset="0"/>
                <a:cs typeface="Times New Roman" pitchFamily="18" charset="0"/>
              </a:rPr>
              <a:t>             Benefits </a:t>
            </a:r>
            <a:r>
              <a:rPr lang="en-US" sz="2800" dirty="0" smtClean="0">
                <a:solidFill>
                  <a:srgbClr val="000000"/>
                </a:solidFill>
                <a:latin typeface="Times New Roman" pitchFamily="18" charset="0"/>
                <a:cs typeface="Times New Roman" pitchFamily="18" charset="0"/>
              </a:rPr>
              <a:t>of </a:t>
            </a:r>
            <a:r>
              <a:rPr lang="en-US" sz="2800" dirty="0" smtClean="0">
                <a:solidFill>
                  <a:srgbClr val="000000"/>
                </a:solidFill>
                <a:latin typeface="Times New Roman" pitchFamily="18" charset="0"/>
                <a:cs typeface="Times New Roman" pitchFamily="18" charset="0"/>
              </a:rPr>
              <a:t>EC2(continued</a:t>
            </a:r>
            <a:r>
              <a:rPr lang="en-US" sz="2800" dirty="0" smtClean="0">
                <a:solidFill>
                  <a:srgbClr val="000000"/>
                </a:solidFill>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357120" y="214200"/>
            <a:ext cx="2538480" cy="12139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Benefits of Amazon EC-2(Continued)</a:t>
            </a:r>
            <a:endParaRPr/>
          </a:p>
        </p:txBody>
      </p:sp>
      <p:sp>
        <p:nvSpPr>
          <p:cNvPr id="192" name="TextShape 2"/>
          <p:cNvSpPr txBox="1"/>
          <p:nvPr/>
        </p:nvSpPr>
        <p:spPr>
          <a:xfrm>
            <a:off x="457200" y="1600200"/>
            <a:ext cx="8229240" cy="4525560"/>
          </a:xfrm>
          <a:prstGeom prst="rect">
            <a:avLst/>
          </a:prstGeom>
        </p:spPr>
        <p:txBody>
          <a:bodyPr/>
          <a:lstStyle/>
          <a:p>
            <a:pPr>
              <a:lnSpc>
                <a:spcPct val="100000"/>
              </a:lnSpc>
            </a:pPr>
            <a:r>
              <a:rPr lang="en-US" sz="3200" b="1" dirty="0">
                <a:solidFill>
                  <a:srgbClr val="000000"/>
                </a:solidFill>
                <a:latin typeface="Calibri"/>
              </a:rPr>
              <a:t>Secure </a:t>
            </a:r>
            <a:endParaRPr/>
          </a:p>
          <a:p>
            <a:pPr>
              <a:lnSpc>
                <a:spcPct val="100000"/>
              </a:lnSpc>
              <a:buFont typeface="Arial"/>
              <a:buChar char="•"/>
            </a:pPr>
            <a:r>
              <a:rPr lang="en-US" sz="3200" dirty="0">
                <a:solidFill>
                  <a:srgbClr val="000000"/>
                </a:solidFill>
                <a:latin typeface="Calibri"/>
              </a:rPr>
              <a:t>Amazon EC2 works in conjunction with Amazon VPC to provide security and robust networking functionality for your compute resources. </a:t>
            </a:r>
            <a:endParaRPr/>
          </a:p>
          <a:p>
            <a:pPr>
              <a:lnSpc>
                <a:spcPct val="100000"/>
              </a:lnSpc>
              <a:buFont typeface="Arial"/>
              <a:buChar char="•"/>
            </a:pPr>
            <a:r>
              <a:rPr lang="en-US" sz="3200" dirty="0">
                <a:solidFill>
                  <a:srgbClr val="000000"/>
                </a:solidFill>
                <a:latin typeface="Calibri"/>
              </a:rPr>
              <a:t>Your compute instances are located in a VPC with an IP address range that you specify. You decide which instances are exposed to the Internet and which remain private. </a:t>
            </a:r>
            <a:endParaRPr/>
          </a:p>
          <a:p>
            <a:pPr>
              <a:lnSpc>
                <a:spcPct val="100000"/>
              </a:lnSpc>
            </a:pPr>
            <a:endParaRPr/>
          </a:p>
        </p:txBody>
      </p:sp>
      <p:pic>
        <p:nvPicPr>
          <p:cNvPr id="193" name="Picture 3"/>
          <p:cNvPicPr/>
          <p:nvPr/>
        </p:nvPicPr>
        <p:blipFill>
          <a:blip r:embed="rId2"/>
          <a:stretch>
            <a:fillRect/>
          </a:stretch>
        </p:blipFill>
        <p:spPr>
          <a:xfrm>
            <a:off x="142920" y="214200"/>
            <a:ext cx="1356840" cy="1285560"/>
          </a:xfrm>
          <a:prstGeom prst="rect">
            <a:avLst/>
          </a:prstGeom>
          <a:ln>
            <a:noFill/>
          </a:ln>
        </p:spPr>
      </p:pic>
      <p:sp>
        <p:nvSpPr>
          <p:cNvPr id="194"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95" name="TextShape 4"/>
          <p:cNvSpPr txBox="1"/>
          <p:nvPr/>
        </p:nvSpPr>
        <p:spPr>
          <a:xfrm>
            <a:off x="6553080" y="6356520"/>
            <a:ext cx="2133360" cy="364680"/>
          </a:xfrm>
          <a:prstGeom prst="rect">
            <a:avLst/>
          </a:prstGeom>
        </p:spPr>
        <p:txBody>
          <a:bodyPr anchor="ctr"/>
          <a:lstStyle/>
          <a:p>
            <a:pPr algn="r">
              <a:lnSpc>
                <a:spcPct val="100000"/>
              </a:lnSpc>
            </a:pPr>
            <a:fld id="{4ADC7187-9B39-4761-A10C-956D203E116D}" type="slidenum">
              <a:rPr lang="en-IN" sz="1200">
                <a:solidFill>
                  <a:srgbClr val="8B8B8B"/>
                </a:solidFill>
                <a:latin typeface="Calibri"/>
              </a:rPr>
              <a:pPr algn="r">
                <a:lnSpc>
                  <a:spcPct val="100000"/>
                </a:lnSpc>
              </a:pPr>
              <a:t>22</a:t>
            </a:fld>
            <a:endParaRPr/>
          </a:p>
        </p:txBody>
      </p:sp>
      <p:sp>
        <p:nvSpPr>
          <p:cNvPr id="196"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848600" cy="5262979"/>
          </a:xfrm>
          <a:prstGeom prst="rect">
            <a:avLst/>
          </a:prstGeom>
        </p:spPr>
        <p:txBody>
          <a:bodyPr wrap="square">
            <a:spAutoFit/>
          </a:bodyPr>
          <a:lstStyle/>
          <a:p>
            <a:pPr>
              <a:lnSpc>
                <a:spcPct val="100000"/>
              </a:lnSpc>
              <a:buFont typeface="Arial"/>
              <a:buChar char="•"/>
            </a:pPr>
            <a:r>
              <a:rPr lang="en-US" sz="2800" dirty="0" smtClean="0">
                <a:solidFill>
                  <a:srgbClr val="000000"/>
                </a:solidFill>
                <a:latin typeface="Times New Roman" pitchFamily="18" charset="0"/>
                <a:cs typeface="Times New Roman" pitchFamily="18" charset="0"/>
              </a:rPr>
              <a:t>Security groups and network access control lists (ACLs) allow you to control inbound and outbound network access to and from your instances. </a:t>
            </a:r>
            <a:endParaRPr lang="en-US" sz="2800" dirty="0" smtClean="0">
              <a:latin typeface="Times New Roman" pitchFamily="18" charset="0"/>
              <a:cs typeface="Times New Roman" pitchFamily="18" charset="0"/>
            </a:endParaRPr>
          </a:p>
          <a:p>
            <a:pPr>
              <a:lnSpc>
                <a:spcPct val="100000"/>
              </a:lnSpc>
              <a:buFont typeface="Arial"/>
              <a:buChar char="•"/>
            </a:pPr>
            <a:r>
              <a:rPr lang="en-US" sz="2800" dirty="0" smtClean="0">
                <a:solidFill>
                  <a:srgbClr val="000000"/>
                </a:solidFill>
                <a:latin typeface="Times New Roman" pitchFamily="18" charset="0"/>
                <a:cs typeface="Times New Roman" pitchFamily="18" charset="0"/>
              </a:rPr>
              <a:t>You can connect your existing IT infrastructure to resources in your VPC using industry-standard encrypted IPSec virtual private network (VPN) connections. </a:t>
            </a:r>
            <a:endParaRPr lang="en-US" sz="2800" dirty="0" smtClean="0">
              <a:latin typeface="Times New Roman" pitchFamily="18" charset="0"/>
              <a:cs typeface="Times New Roman" pitchFamily="18" charset="0"/>
            </a:endParaRPr>
          </a:p>
          <a:p>
            <a:pPr>
              <a:lnSpc>
                <a:spcPct val="100000"/>
              </a:lnSpc>
              <a:buFont typeface="Arial"/>
              <a:buChar char="•"/>
            </a:pPr>
            <a:r>
              <a:rPr lang="en-US" sz="2800" dirty="0" smtClean="0">
                <a:solidFill>
                  <a:srgbClr val="000000"/>
                </a:solidFill>
                <a:latin typeface="Times New Roman" pitchFamily="18" charset="0"/>
                <a:cs typeface="Times New Roman" pitchFamily="18" charset="0"/>
              </a:rPr>
              <a:t>You can provision your Amazon EC2 resources as Dedicated Instances. Dedicated Instances are Amazon EC2 instances that run on hardware dedicated to a single customer for additional isolation</a:t>
            </a:r>
            <a:r>
              <a:rPr lang="en-US" dirty="0" smtClean="0">
                <a:solidFill>
                  <a:srgbClr val="000000"/>
                </a:solidFill>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sp>
        <p:nvSpPr>
          <p:cNvPr id="3" name="TextBox 2"/>
          <p:cNvSpPr txBox="1"/>
          <p:nvPr/>
        </p:nvSpPr>
        <p:spPr>
          <a:xfrm>
            <a:off x="1752600" y="457200"/>
            <a:ext cx="6324600" cy="584775"/>
          </a:xfrm>
          <a:prstGeom prst="rect">
            <a:avLst/>
          </a:prstGeom>
          <a:noFill/>
        </p:spPr>
        <p:txBody>
          <a:bodyPr wrap="square" rtlCol="0">
            <a:spAutoFit/>
          </a:bodyPr>
          <a:lstStyle/>
          <a:p>
            <a:pPr algn="ctr">
              <a:lnSpc>
                <a:spcPct val="100000"/>
              </a:lnSpc>
            </a:pPr>
            <a:r>
              <a:rPr lang="en-US" sz="3200" dirty="0" smtClean="0">
                <a:solidFill>
                  <a:srgbClr val="000000"/>
                </a:solidFill>
                <a:latin typeface="Times New Roman" pitchFamily="18" charset="0"/>
                <a:cs typeface="Times New Roman" pitchFamily="18" charset="0"/>
              </a:rPr>
              <a:t>Benefits of EC2(continued)</a:t>
            </a:r>
            <a:endParaRPr lang="en-US" sz="32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142920" y="214200"/>
            <a:ext cx="2295480" cy="77640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752600"/>
            <a:ext cx="6934200" cy="4031873"/>
          </a:xfrm>
          <a:prstGeom prst="rect">
            <a:avLst/>
          </a:prstGeom>
        </p:spPr>
        <p:txBody>
          <a:bodyPr wrap="square">
            <a:spAutoFit/>
          </a:bodyPr>
          <a:lstStyle/>
          <a:p>
            <a:pPr>
              <a:lnSpc>
                <a:spcPct val="100000"/>
              </a:lnSpc>
              <a:buFont typeface="Arial"/>
              <a:buChar char="•"/>
            </a:pPr>
            <a:r>
              <a:rPr lang="en-US" sz="3200" dirty="0" smtClean="0">
                <a:solidFill>
                  <a:srgbClr val="000000"/>
                </a:solidFill>
                <a:latin typeface="Times New Roman" pitchFamily="18" charset="0"/>
                <a:cs typeface="Times New Roman" pitchFamily="18" charset="0"/>
              </a:rPr>
              <a:t>You can provision your Amazon EC2 resources on Dedicated Hosts, which are physical servers with EC2 instance capacity fully dedicated to your use. Dedicated Hosts can help you address compliance requirements and reduce costs by allowing you to use your existing server-bound software licenses </a:t>
            </a:r>
            <a:endParaRPr lang="en-US" sz="3200" dirty="0">
              <a:latin typeface="Times New Roman" pitchFamily="18" charset="0"/>
              <a:cs typeface="Times New Roman" pitchFamily="18" charset="0"/>
            </a:endParaRPr>
          </a:p>
        </p:txBody>
      </p:sp>
      <p:sp>
        <p:nvSpPr>
          <p:cNvPr id="3" name="TextBox 2"/>
          <p:cNvSpPr txBox="1"/>
          <p:nvPr/>
        </p:nvSpPr>
        <p:spPr>
          <a:xfrm>
            <a:off x="1066800" y="1219200"/>
            <a:ext cx="5943600" cy="523220"/>
          </a:xfrm>
          <a:prstGeom prst="rect">
            <a:avLst/>
          </a:prstGeom>
          <a:noFill/>
        </p:spPr>
        <p:txBody>
          <a:bodyPr wrap="square" rtlCol="0">
            <a:spAutoFit/>
          </a:bodyPr>
          <a:lstStyle/>
          <a:p>
            <a:pPr algn="ctr">
              <a:lnSpc>
                <a:spcPct val="100000"/>
              </a:lnSpc>
            </a:pPr>
            <a:r>
              <a:rPr lang="en-US" dirty="0" smtClean="0">
                <a:solidFill>
                  <a:srgbClr val="000000"/>
                </a:solidFill>
                <a:latin typeface="Times New Roman" pitchFamily="18" charset="0"/>
                <a:cs typeface="Times New Roman" pitchFamily="18" charset="0"/>
              </a:rPr>
              <a:t>                         </a:t>
            </a:r>
            <a:r>
              <a:rPr lang="en-US" sz="2800" dirty="0" smtClean="0">
                <a:solidFill>
                  <a:srgbClr val="000000"/>
                </a:solidFill>
                <a:latin typeface="Times New Roman" pitchFamily="18" charset="0"/>
                <a:cs typeface="Times New Roman" pitchFamily="18" charset="0"/>
              </a:rPr>
              <a:t>Benefits </a:t>
            </a:r>
            <a:r>
              <a:rPr lang="en-US" sz="2800" dirty="0" smtClean="0">
                <a:solidFill>
                  <a:srgbClr val="000000"/>
                </a:solidFill>
                <a:latin typeface="Times New Roman" pitchFamily="18" charset="0"/>
                <a:cs typeface="Times New Roman" pitchFamily="18" charset="0"/>
              </a:rPr>
              <a:t>of EC2(continued)</a:t>
            </a:r>
            <a:endParaRPr lang="en-US" sz="28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357120" y="214200"/>
            <a:ext cx="2233680" cy="161460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Storage – Amazon S3</a:t>
            </a:r>
            <a:endParaRPr/>
          </a:p>
        </p:txBody>
      </p:sp>
      <p:sp>
        <p:nvSpPr>
          <p:cNvPr id="19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Amazon Simple Storage Service (Amazon S3) is object storage with a simple web service interface to store and retrieve any amount of data from anywhere on the web. It is designed to deliver 99.999999999% durability, and scales past trillions of objects worldwide. </a:t>
            </a:r>
            <a:endParaRPr/>
          </a:p>
        </p:txBody>
      </p:sp>
      <p:pic>
        <p:nvPicPr>
          <p:cNvPr id="199" name="Picture 3"/>
          <p:cNvPicPr/>
          <p:nvPr/>
        </p:nvPicPr>
        <p:blipFill>
          <a:blip r:embed="rId2"/>
          <a:stretch>
            <a:fillRect/>
          </a:stretch>
        </p:blipFill>
        <p:spPr>
          <a:xfrm>
            <a:off x="357120" y="357120"/>
            <a:ext cx="1714320" cy="1247400"/>
          </a:xfrm>
          <a:prstGeom prst="rect">
            <a:avLst/>
          </a:prstGeom>
          <a:ln>
            <a:noFill/>
          </a:ln>
        </p:spPr>
      </p:pic>
      <p:sp>
        <p:nvSpPr>
          <p:cNvPr id="200"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01" name="TextShape 4"/>
          <p:cNvSpPr txBox="1"/>
          <p:nvPr/>
        </p:nvSpPr>
        <p:spPr>
          <a:xfrm>
            <a:off x="6553080" y="6356520"/>
            <a:ext cx="2133360" cy="364680"/>
          </a:xfrm>
          <a:prstGeom prst="rect">
            <a:avLst/>
          </a:prstGeom>
        </p:spPr>
        <p:txBody>
          <a:bodyPr anchor="ctr"/>
          <a:lstStyle/>
          <a:p>
            <a:pPr algn="r">
              <a:lnSpc>
                <a:spcPct val="100000"/>
              </a:lnSpc>
            </a:pPr>
            <a:fld id="{7B277D20-3F45-48E6-B16E-6B30BAD1F5B9}" type="slidenum">
              <a:rPr lang="en-IN" sz="1200">
                <a:solidFill>
                  <a:srgbClr val="8B8B8B"/>
                </a:solidFill>
                <a:latin typeface="Calibri"/>
              </a:rPr>
              <a:pPr algn="r">
                <a:lnSpc>
                  <a:spcPct val="100000"/>
                </a:lnSpc>
              </a:pPr>
              <a:t>25</a:t>
            </a:fld>
            <a:endParaRPr/>
          </a:p>
        </p:txBody>
      </p:sp>
      <p:sp>
        <p:nvSpPr>
          <p:cNvPr id="202"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371600"/>
            <a:ext cx="8305800" cy="4401205"/>
          </a:xfrm>
          <a:prstGeom prst="rect">
            <a:avLst/>
          </a:prstGeom>
        </p:spPr>
        <p:txBody>
          <a:bodyPr wrap="square">
            <a:spAutoFit/>
          </a:bodyPr>
          <a:lstStyle/>
          <a:p>
            <a:pPr>
              <a:lnSpc>
                <a:spcPct val="100000"/>
              </a:lnSpc>
              <a:buFont typeface="Arial"/>
              <a:buChar char="•"/>
            </a:pPr>
            <a:r>
              <a:rPr lang="en-US" sz="2800" dirty="0" smtClean="0">
                <a:solidFill>
                  <a:srgbClr val="000000"/>
                </a:solidFill>
                <a:latin typeface="Times New Roman" pitchFamily="18" charset="0"/>
                <a:cs typeface="Times New Roman" pitchFamily="18" charset="0"/>
              </a:rPr>
              <a:t>You can use Amazon S3 as primary storage for cloud-native applications; as a bulk repository, or "data lake," for analytics; as a target for backup and recovery and disaster recovery; and with server less computing. </a:t>
            </a:r>
            <a:endParaRPr lang="en-US" sz="2800" dirty="0" smtClean="0">
              <a:latin typeface="Times New Roman" pitchFamily="18" charset="0"/>
              <a:cs typeface="Times New Roman" pitchFamily="18" charset="0"/>
            </a:endParaRPr>
          </a:p>
          <a:p>
            <a:pPr>
              <a:lnSpc>
                <a:spcPct val="100000"/>
              </a:lnSpc>
              <a:buFont typeface="Arial"/>
              <a:buChar char="•"/>
            </a:pPr>
            <a:r>
              <a:rPr lang="en-US" sz="2800" dirty="0" smtClean="0">
                <a:solidFill>
                  <a:srgbClr val="000000"/>
                </a:solidFill>
                <a:latin typeface="Times New Roman" pitchFamily="18" charset="0"/>
                <a:cs typeface="Times New Roman" pitchFamily="18" charset="0"/>
              </a:rPr>
              <a:t>It's simple to move large volumes of data into or out of Amazon S3 with Amazon's cloud data migration options. Once data is stored in Amazon S3, it can be automatically tiered into lower cost, longer-term cloud storage classes like Amazon S3 Standard - Infrequent Access and Amazon Glacier for archiving</a:t>
            </a:r>
            <a:endParaRPr lang="en-US" sz="2800" dirty="0">
              <a:latin typeface="Times New Roman" pitchFamily="18" charset="0"/>
              <a:cs typeface="Times New Roman" pitchFamily="18" charset="0"/>
            </a:endParaRPr>
          </a:p>
        </p:txBody>
      </p:sp>
      <p:sp>
        <p:nvSpPr>
          <p:cNvPr id="3" name="TextBox 2"/>
          <p:cNvSpPr txBox="1"/>
          <p:nvPr/>
        </p:nvSpPr>
        <p:spPr>
          <a:xfrm>
            <a:off x="1219200" y="838200"/>
            <a:ext cx="6934200" cy="584775"/>
          </a:xfrm>
          <a:prstGeom prst="rect">
            <a:avLst/>
          </a:prstGeom>
          <a:noFill/>
        </p:spPr>
        <p:txBody>
          <a:bodyPr wrap="square" rtlCol="0">
            <a:spAutoFit/>
          </a:bodyPr>
          <a:lstStyle/>
          <a:p>
            <a:pPr algn="ctr">
              <a:lnSpc>
                <a:spcPct val="100000"/>
              </a:lnSpc>
            </a:pPr>
            <a:r>
              <a:rPr lang="en-US" sz="3200" dirty="0" smtClean="0">
                <a:solidFill>
                  <a:srgbClr val="000000"/>
                </a:solidFill>
                <a:latin typeface="Times New Roman" pitchFamily="18" charset="0"/>
                <a:cs typeface="Times New Roman" pitchFamily="18" charset="0"/>
              </a:rPr>
              <a:t>Storage – Amazon S3</a:t>
            </a:r>
            <a:endParaRPr lang="en-US" sz="3200" dirty="0">
              <a:latin typeface="Times New Roman" pitchFamily="18" charset="0"/>
              <a:cs typeface="Times New Roman" pitchFamily="18" charset="0"/>
            </a:endParaRPr>
          </a:p>
        </p:txBody>
      </p:sp>
      <p:pic>
        <p:nvPicPr>
          <p:cNvPr id="4" name="Picture 5"/>
          <p:cNvPicPr/>
          <p:nvPr/>
        </p:nvPicPr>
        <p:blipFill>
          <a:blip r:embed="rId2"/>
          <a:stretch>
            <a:fillRect/>
          </a:stretch>
        </p:blipFill>
        <p:spPr>
          <a:xfrm>
            <a:off x="381000" y="228600"/>
            <a:ext cx="2438400" cy="124740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Storage – Amazon S3</a:t>
            </a:r>
            <a:endParaRPr/>
          </a:p>
        </p:txBody>
      </p:sp>
      <p:sp>
        <p:nvSpPr>
          <p:cNvPr id="20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800">
                <a:solidFill>
                  <a:srgbClr val="000000"/>
                </a:solidFill>
                <a:latin typeface="Calibri"/>
              </a:rPr>
              <a:t>After having created an AWS account, type and login to the  url </a:t>
            </a:r>
            <a:r>
              <a:rPr lang="en-US" sz="2800" u="sng">
                <a:solidFill>
                  <a:srgbClr val="0000FF"/>
                </a:solidFill>
                <a:latin typeface="Calibri"/>
              </a:rPr>
              <a:t>https://aws.amazon.com/s3/?nc2=h_m1</a:t>
            </a:r>
            <a:endParaRPr/>
          </a:p>
          <a:p>
            <a:pPr>
              <a:lnSpc>
                <a:spcPct val="100000"/>
              </a:lnSpc>
              <a:buFont typeface="Arial"/>
              <a:buChar char="•"/>
            </a:pPr>
            <a:r>
              <a:rPr lang="en-US" sz="2800">
                <a:solidFill>
                  <a:srgbClr val="000000"/>
                </a:solidFill>
                <a:latin typeface="Calibri"/>
              </a:rPr>
              <a:t>Click on “Get started with Amazon S3”</a:t>
            </a:r>
            <a:endParaRPr/>
          </a:p>
          <a:p>
            <a:pPr>
              <a:lnSpc>
                <a:spcPct val="100000"/>
              </a:lnSpc>
              <a:buFont typeface="Arial"/>
              <a:buChar char="•"/>
            </a:pPr>
            <a:r>
              <a:rPr lang="en-US" sz="2800">
                <a:solidFill>
                  <a:srgbClr val="000000"/>
                </a:solidFill>
                <a:latin typeface="Calibri"/>
              </a:rPr>
              <a:t>You will then be led to the url </a:t>
            </a:r>
            <a:r>
              <a:rPr lang="en-US" sz="2800" u="sng">
                <a:solidFill>
                  <a:srgbClr val="0000FF"/>
                </a:solidFill>
                <a:latin typeface="Calibri"/>
              </a:rPr>
              <a:t>https://console.aws.amazon.com/s3/home?region=us-west-2</a:t>
            </a:r>
            <a:endParaRPr/>
          </a:p>
          <a:p>
            <a:pPr>
              <a:lnSpc>
                <a:spcPct val="100000"/>
              </a:lnSpc>
              <a:buFont typeface="Arial"/>
              <a:buChar char="•"/>
            </a:pPr>
            <a:r>
              <a:rPr lang="en-US" sz="2800">
                <a:solidFill>
                  <a:srgbClr val="000000"/>
                </a:solidFill>
                <a:latin typeface="Calibri"/>
              </a:rPr>
              <a:t>Please observe the following screenshots</a:t>
            </a:r>
            <a:endParaRPr/>
          </a:p>
          <a:p>
            <a:pPr>
              <a:lnSpc>
                <a:spcPct val="100000"/>
              </a:lnSpc>
            </a:pPr>
            <a:endParaRPr/>
          </a:p>
          <a:p>
            <a:pPr>
              <a:lnSpc>
                <a:spcPct val="100000"/>
              </a:lnSpc>
            </a:pPr>
            <a:endParaRPr/>
          </a:p>
          <a:p>
            <a:pPr>
              <a:lnSpc>
                <a:spcPct val="100000"/>
              </a:lnSpc>
            </a:pPr>
            <a:endParaRPr/>
          </a:p>
        </p:txBody>
      </p:sp>
      <p:sp>
        <p:nvSpPr>
          <p:cNvPr id="205"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06" name="TextShape 4"/>
          <p:cNvSpPr txBox="1"/>
          <p:nvPr/>
        </p:nvSpPr>
        <p:spPr>
          <a:xfrm>
            <a:off x="6553080" y="6356520"/>
            <a:ext cx="2133360" cy="364680"/>
          </a:xfrm>
          <a:prstGeom prst="rect">
            <a:avLst/>
          </a:prstGeom>
        </p:spPr>
        <p:txBody>
          <a:bodyPr anchor="ctr"/>
          <a:lstStyle/>
          <a:p>
            <a:pPr algn="r">
              <a:lnSpc>
                <a:spcPct val="100000"/>
              </a:lnSpc>
            </a:pPr>
            <a:fld id="{08923D24-9F28-470A-BDEA-BCCAE2283D1D}" type="slidenum">
              <a:rPr lang="en-IN" sz="1200">
                <a:solidFill>
                  <a:srgbClr val="8B8B8B"/>
                </a:solidFill>
                <a:latin typeface="Calibri"/>
              </a:rPr>
              <a:pPr algn="r">
                <a:lnSpc>
                  <a:spcPct val="100000"/>
                </a:lnSpc>
              </a:pPr>
              <a:t>27</a:t>
            </a:fld>
            <a:endParaRPr/>
          </a:p>
        </p:txBody>
      </p:sp>
      <p:pic>
        <p:nvPicPr>
          <p:cNvPr id="207" name="Picture 5"/>
          <p:cNvPicPr/>
          <p:nvPr/>
        </p:nvPicPr>
        <p:blipFill>
          <a:blip r:embed="rId2"/>
          <a:stretch>
            <a:fillRect/>
          </a:stretch>
        </p:blipFill>
        <p:spPr>
          <a:xfrm>
            <a:off x="357120" y="357120"/>
            <a:ext cx="2285640" cy="1247400"/>
          </a:xfrm>
          <a:prstGeom prst="rect">
            <a:avLst/>
          </a:prstGeom>
          <a:ln>
            <a:noFill/>
          </a:ln>
        </p:spPr>
      </p:pic>
      <p:sp>
        <p:nvSpPr>
          <p:cNvPr id="208"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Storage – Amazon S3</a:t>
            </a:r>
            <a:endParaRPr/>
          </a:p>
        </p:txBody>
      </p:sp>
      <p:pic>
        <p:nvPicPr>
          <p:cNvPr id="210" name="Content Placeholder 6"/>
          <p:cNvPicPr/>
          <p:nvPr/>
        </p:nvPicPr>
        <p:blipFill>
          <a:blip r:embed="rId2"/>
          <a:stretch>
            <a:fillRect/>
          </a:stretch>
        </p:blipFill>
        <p:spPr>
          <a:xfrm>
            <a:off x="783000" y="1600200"/>
            <a:ext cx="7578000" cy="4525560"/>
          </a:xfrm>
          <a:prstGeom prst="rect">
            <a:avLst/>
          </a:prstGeom>
          <a:ln>
            <a:noFill/>
          </a:ln>
        </p:spPr>
      </p:pic>
      <p:sp>
        <p:nvSpPr>
          <p:cNvPr id="211"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12" name="TextShape 3"/>
          <p:cNvSpPr txBox="1"/>
          <p:nvPr/>
        </p:nvSpPr>
        <p:spPr>
          <a:xfrm>
            <a:off x="6553080" y="6356520"/>
            <a:ext cx="2133360" cy="364680"/>
          </a:xfrm>
          <a:prstGeom prst="rect">
            <a:avLst/>
          </a:prstGeom>
        </p:spPr>
        <p:txBody>
          <a:bodyPr anchor="ctr"/>
          <a:lstStyle/>
          <a:p>
            <a:pPr algn="r">
              <a:lnSpc>
                <a:spcPct val="100000"/>
              </a:lnSpc>
            </a:pPr>
            <a:fld id="{34CE4801-85C7-47B3-8C11-AD2934A2F28D}" type="slidenum">
              <a:rPr lang="en-IN" sz="1200">
                <a:solidFill>
                  <a:srgbClr val="8B8B8B"/>
                </a:solidFill>
                <a:latin typeface="Calibri"/>
              </a:rPr>
              <a:pPr algn="r">
                <a:lnSpc>
                  <a:spcPct val="100000"/>
                </a:lnSpc>
              </a:pPr>
              <a:t>28</a:t>
            </a:fld>
            <a:endParaRPr/>
          </a:p>
        </p:txBody>
      </p:sp>
      <p:pic>
        <p:nvPicPr>
          <p:cNvPr id="213" name="Picture 5"/>
          <p:cNvPicPr/>
          <p:nvPr/>
        </p:nvPicPr>
        <p:blipFill>
          <a:blip r:embed="rId3"/>
          <a:stretch>
            <a:fillRect/>
          </a:stretch>
        </p:blipFill>
        <p:spPr>
          <a:xfrm>
            <a:off x="357120" y="357120"/>
            <a:ext cx="2285640" cy="1247400"/>
          </a:xfrm>
          <a:prstGeom prst="rect">
            <a:avLst/>
          </a:prstGeom>
          <a:ln>
            <a:noFill/>
          </a:ln>
        </p:spPr>
      </p:pic>
      <p:sp>
        <p:nvSpPr>
          <p:cNvPr id="214"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                </a:t>
            </a:r>
            <a:r>
              <a:rPr lang="en-US" sz="2400">
                <a:solidFill>
                  <a:srgbClr val="000000"/>
                </a:solidFill>
                <a:latin typeface="Calibri"/>
              </a:rPr>
              <a:t>Storage – Amazon S3(Sample)</a:t>
            </a:r>
            <a:endParaRPr/>
          </a:p>
        </p:txBody>
      </p:sp>
      <p:sp>
        <p:nvSpPr>
          <p:cNvPr id="216"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17" name="TextShape 3"/>
          <p:cNvSpPr txBox="1"/>
          <p:nvPr/>
        </p:nvSpPr>
        <p:spPr>
          <a:xfrm>
            <a:off x="6553080" y="6356520"/>
            <a:ext cx="2133360" cy="364680"/>
          </a:xfrm>
          <a:prstGeom prst="rect">
            <a:avLst/>
          </a:prstGeom>
        </p:spPr>
        <p:txBody>
          <a:bodyPr anchor="ctr"/>
          <a:lstStyle/>
          <a:p>
            <a:pPr algn="r">
              <a:lnSpc>
                <a:spcPct val="100000"/>
              </a:lnSpc>
            </a:pPr>
            <a:fld id="{B4F3C85B-FE52-4882-8892-FAC8212DA36C}" type="slidenum">
              <a:rPr lang="en-IN" sz="1200">
                <a:solidFill>
                  <a:srgbClr val="8B8B8B"/>
                </a:solidFill>
                <a:latin typeface="Calibri"/>
              </a:rPr>
              <a:pPr algn="r">
                <a:lnSpc>
                  <a:spcPct val="100000"/>
                </a:lnSpc>
              </a:pPr>
              <a:t>29</a:t>
            </a:fld>
            <a:endParaRPr/>
          </a:p>
        </p:txBody>
      </p:sp>
      <p:pic>
        <p:nvPicPr>
          <p:cNvPr id="218" name="Picture 5"/>
          <p:cNvPicPr/>
          <p:nvPr/>
        </p:nvPicPr>
        <p:blipFill>
          <a:blip r:embed="rId2"/>
          <a:stretch>
            <a:fillRect/>
          </a:stretch>
        </p:blipFill>
        <p:spPr>
          <a:xfrm>
            <a:off x="357120" y="357120"/>
            <a:ext cx="2285640" cy="1247400"/>
          </a:xfrm>
          <a:prstGeom prst="rect">
            <a:avLst/>
          </a:prstGeom>
          <a:ln>
            <a:noFill/>
          </a:ln>
        </p:spPr>
      </p:pic>
      <p:sp>
        <p:nvSpPr>
          <p:cNvPr id="219" name="TextShape 4"/>
          <p:cNvSpPr txBox="1"/>
          <p:nvPr/>
        </p:nvSpPr>
        <p:spPr>
          <a:xfrm>
            <a:off x="457200" y="1600200"/>
            <a:ext cx="8229240" cy="4525560"/>
          </a:xfrm>
          <a:prstGeom prst="rect">
            <a:avLst/>
          </a:prstGeom>
        </p:spPr>
        <p:txBody>
          <a:bodyPr/>
          <a:lstStyle/>
          <a:p>
            <a:pPr>
              <a:lnSpc>
                <a:spcPct val="100000"/>
              </a:lnSpc>
              <a:buFont typeface="Arial"/>
              <a:buChar char="•"/>
            </a:pPr>
            <a:r>
              <a:rPr lang="en-US" sz="2800">
                <a:solidFill>
                  <a:srgbClr val="000000"/>
                </a:solidFill>
                <a:latin typeface="Calibri"/>
              </a:rPr>
              <a:t>As you can observe on the previous slide, you have options namely, “Create a bucket”, “Upload Data” and “Set up your permissions”</a:t>
            </a:r>
            <a:endParaRPr/>
          </a:p>
          <a:p>
            <a:pPr>
              <a:lnSpc>
                <a:spcPct val="100000"/>
              </a:lnSpc>
              <a:buFont typeface="Arial"/>
              <a:buChar char="•"/>
            </a:pPr>
            <a:r>
              <a:rPr lang="en-US" sz="2800">
                <a:solidFill>
                  <a:srgbClr val="000000"/>
                </a:solidFill>
                <a:latin typeface="Calibri"/>
              </a:rPr>
              <a:t>You can select a DNS compliant bucket name, select a region and either choose to copy or not copy from an existing bucket</a:t>
            </a:r>
            <a:endParaRPr/>
          </a:p>
          <a:p>
            <a:pPr>
              <a:lnSpc>
                <a:spcPct val="100000"/>
              </a:lnSpc>
              <a:buFont typeface="Arial"/>
              <a:buChar char="•"/>
            </a:pPr>
            <a:r>
              <a:rPr lang="en-US" sz="2800">
                <a:solidFill>
                  <a:srgbClr val="000000"/>
                </a:solidFill>
                <a:latin typeface="Calibri"/>
              </a:rPr>
              <a:t>Click on next tab option to “Set Properties”, “Set Permissions” and “Review” as can be noted from the following screenshots</a:t>
            </a:r>
            <a:endParaRPr/>
          </a:p>
        </p:txBody>
      </p:sp>
      <p:sp>
        <p:nvSpPr>
          <p:cNvPr id="220"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What is Amazon EC2?</a:t>
            </a:r>
            <a:endParaRPr/>
          </a:p>
        </p:txBody>
      </p:sp>
      <p:sp>
        <p:nvSpPr>
          <p:cNvPr id="96"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dirty="0">
                <a:solidFill>
                  <a:srgbClr val="000000"/>
                </a:solidFill>
                <a:latin typeface="Times New Roman" pitchFamily="18" charset="0"/>
                <a:cs typeface="Times New Roman" pitchFamily="18" charset="0"/>
              </a:rPr>
              <a:t>Amazon Elastic Compute Cloud (Amazon EC2) provides scalable computing capacity in the Amazon Web Services (AWS) cloud. </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Using Amazon EC2 eliminates your need to invest in hardware up front, so you can develop and deploy applications faster. You can use Amazon EC2 to launch as many or as few virtual servers as you need, configure security and networking, and manage storage. </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Amazon EC2 enables you to scale up or down to handle changes in requirements or spikes in popularity, reducing your need to forecast traffic.</a:t>
            </a:r>
            <a:endParaRPr sz="2400">
              <a:latin typeface="Times New Roman" pitchFamily="18" charset="0"/>
              <a:cs typeface="Times New Roman" pitchFamily="18" charset="0"/>
            </a:endParaRPr>
          </a:p>
          <a:p>
            <a:pPr>
              <a:lnSpc>
                <a:spcPct val="100000"/>
              </a:lnSpc>
            </a:pPr>
            <a:endParaRPr/>
          </a:p>
        </p:txBody>
      </p:sp>
      <p:pic>
        <p:nvPicPr>
          <p:cNvPr id="97" name="Picture 4"/>
          <p:cNvPicPr/>
          <p:nvPr/>
        </p:nvPicPr>
        <p:blipFill>
          <a:blip r:embed="rId2"/>
          <a:stretch>
            <a:fillRect/>
          </a:stretch>
        </p:blipFill>
        <p:spPr>
          <a:xfrm>
            <a:off x="0" y="214200"/>
            <a:ext cx="1999800" cy="1428480"/>
          </a:xfrm>
          <a:prstGeom prst="rect">
            <a:avLst/>
          </a:prstGeom>
          <a:ln>
            <a:noFill/>
          </a:ln>
        </p:spPr>
      </p:pic>
      <p:sp>
        <p:nvSpPr>
          <p:cNvPr id="98"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99" name="TextShape 4"/>
          <p:cNvSpPr txBox="1"/>
          <p:nvPr/>
        </p:nvSpPr>
        <p:spPr>
          <a:xfrm>
            <a:off x="6553080" y="6356520"/>
            <a:ext cx="2133360" cy="364680"/>
          </a:xfrm>
          <a:prstGeom prst="rect">
            <a:avLst/>
          </a:prstGeom>
        </p:spPr>
        <p:txBody>
          <a:bodyPr anchor="ctr"/>
          <a:lstStyle/>
          <a:p>
            <a:pPr algn="r">
              <a:lnSpc>
                <a:spcPct val="100000"/>
              </a:lnSpc>
            </a:pPr>
            <a:fld id="{12D97958-5881-41F2-A0AA-C3C73E8C0CBF}" type="slidenum">
              <a:rPr lang="en-IN" sz="1200">
                <a:solidFill>
                  <a:srgbClr val="8B8B8B"/>
                </a:solidFill>
                <a:latin typeface="Calibri"/>
              </a:rPr>
              <a:pPr algn="r">
                <a:lnSpc>
                  <a:spcPct val="100000"/>
                </a:lnSpc>
              </a:pPr>
              <a:t>3</a:t>
            </a:fld>
            <a:endParaRPr/>
          </a:p>
        </p:txBody>
      </p:sp>
      <p:sp>
        <p:nvSpPr>
          <p:cNvPr id="100"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                 </a:t>
            </a:r>
            <a:r>
              <a:rPr lang="en-US" sz="2400">
                <a:solidFill>
                  <a:srgbClr val="000000"/>
                </a:solidFill>
                <a:latin typeface="Calibri"/>
              </a:rPr>
              <a:t>Storage – Amazon S3(Example, continued)</a:t>
            </a:r>
            <a:endParaRPr/>
          </a:p>
        </p:txBody>
      </p:sp>
      <p:pic>
        <p:nvPicPr>
          <p:cNvPr id="222" name="Content Placeholder 6"/>
          <p:cNvPicPr/>
          <p:nvPr/>
        </p:nvPicPr>
        <p:blipFill>
          <a:blip r:embed="rId2"/>
          <a:stretch>
            <a:fillRect/>
          </a:stretch>
        </p:blipFill>
        <p:spPr>
          <a:xfrm>
            <a:off x="783000" y="1600200"/>
            <a:ext cx="7578000" cy="4525560"/>
          </a:xfrm>
          <a:prstGeom prst="rect">
            <a:avLst/>
          </a:prstGeom>
          <a:ln>
            <a:noFill/>
          </a:ln>
        </p:spPr>
      </p:pic>
      <p:sp>
        <p:nvSpPr>
          <p:cNvPr id="223"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24" name="TextShape 3"/>
          <p:cNvSpPr txBox="1"/>
          <p:nvPr/>
        </p:nvSpPr>
        <p:spPr>
          <a:xfrm>
            <a:off x="6553080" y="6356520"/>
            <a:ext cx="2133360" cy="364680"/>
          </a:xfrm>
          <a:prstGeom prst="rect">
            <a:avLst/>
          </a:prstGeom>
        </p:spPr>
        <p:txBody>
          <a:bodyPr anchor="ctr"/>
          <a:lstStyle/>
          <a:p>
            <a:pPr algn="r">
              <a:lnSpc>
                <a:spcPct val="100000"/>
              </a:lnSpc>
            </a:pPr>
            <a:fld id="{E6F4B413-CBB1-40E7-BDE7-F05CD64D7874}" type="slidenum">
              <a:rPr lang="en-IN" sz="1200">
                <a:solidFill>
                  <a:srgbClr val="8B8B8B"/>
                </a:solidFill>
                <a:latin typeface="Calibri"/>
              </a:rPr>
              <a:pPr algn="r">
                <a:lnSpc>
                  <a:spcPct val="100000"/>
                </a:lnSpc>
              </a:pPr>
              <a:t>30</a:t>
            </a:fld>
            <a:endParaRPr/>
          </a:p>
        </p:txBody>
      </p:sp>
      <p:pic>
        <p:nvPicPr>
          <p:cNvPr id="225" name="Picture 5"/>
          <p:cNvPicPr/>
          <p:nvPr/>
        </p:nvPicPr>
        <p:blipFill>
          <a:blip r:embed="rId3"/>
          <a:stretch>
            <a:fillRect/>
          </a:stretch>
        </p:blipFill>
        <p:spPr>
          <a:xfrm>
            <a:off x="357120" y="357120"/>
            <a:ext cx="2142720" cy="1247400"/>
          </a:xfrm>
          <a:prstGeom prst="rect">
            <a:avLst/>
          </a:prstGeom>
          <a:ln>
            <a:noFill/>
          </a:ln>
        </p:spPr>
      </p:pic>
      <p:sp>
        <p:nvSpPr>
          <p:cNvPr id="226"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         </a:t>
            </a:r>
            <a:r>
              <a:rPr lang="en-US" sz="2000">
                <a:solidFill>
                  <a:srgbClr val="000000"/>
                </a:solidFill>
                <a:latin typeface="Calibri"/>
              </a:rPr>
              <a:t>Storage – Amazon S3(Example,continued)</a:t>
            </a:r>
            <a:endParaRPr/>
          </a:p>
        </p:txBody>
      </p:sp>
      <p:pic>
        <p:nvPicPr>
          <p:cNvPr id="228" name="Content Placeholder 6"/>
          <p:cNvPicPr/>
          <p:nvPr/>
        </p:nvPicPr>
        <p:blipFill>
          <a:blip r:embed="rId2"/>
          <a:stretch>
            <a:fillRect/>
          </a:stretch>
        </p:blipFill>
        <p:spPr>
          <a:xfrm>
            <a:off x="783000" y="1600200"/>
            <a:ext cx="7578000" cy="4525560"/>
          </a:xfrm>
          <a:prstGeom prst="rect">
            <a:avLst/>
          </a:prstGeom>
          <a:ln>
            <a:noFill/>
          </a:ln>
        </p:spPr>
      </p:pic>
      <p:sp>
        <p:nvSpPr>
          <p:cNvPr id="229"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30" name="TextShape 3"/>
          <p:cNvSpPr txBox="1"/>
          <p:nvPr/>
        </p:nvSpPr>
        <p:spPr>
          <a:xfrm>
            <a:off x="6553080" y="6356520"/>
            <a:ext cx="2133360" cy="364680"/>
          </a:xfrm>
          <a:prstGeom prst="rect">
            <a:avLst/>
          </a:prstGeom>
        </p:spPr>
        <p:txBody>
          <a:bodyPr anchor="ctr"/>
          <a:lstStyle/>
          <a:p>
            <a:pPr algn="r">
              <a:lnSpc>
                <a:spcPct val="100000"/>
              </a:lnSpc>
            </a:pPr>
            <a:fld id="{70E25441-8620-4047-A0EB-71AA351A05BF}" type="slidenum">
              <a:rPr lang="en-IN" sz="1200">
                <a:solidFill>
                  <a:srgbClr val="8B8B8B"/>
                </a:solidFill>
                <a:latin typeface="Calibri"/>
              </a:rPr>
              <a:pPr algn="r">
                <a:lnSpc>
                  <a:spcPct val="100000"/>
                </a:lnSpc>
              </a:pPr>
              <a:t>31</a:t>
            </a:fld>
            <a:endParaRPr/>
          </a:p>
        </p:txBody>
      </p:sp>
      <p:pic>
        <p:nvPicPr>
          <p:cNvPr id="231" name="Picture 5"/>
          <p:cNvPicPr/>
          <p:nvPr/>
        </p:nvPicPr>
        <p:blipFill>
          <a:blip r:embed="rId3"/>
          <a:stretch>
            <a:fillRect/>
          </a:stretch>
        </p:blipFill>
        <p:spPr>
          <a:xfrm>
            <a:off x="357120" y="357120"/>
            <a:ext cx="2285640" cy="1247400"/>
          </a:xfrm>
          <a:prstGeom prst="rect">
            <a:avLst/>
          </a:prstGeom>
          <a:ln>
            <a:noFill/>
          </a:ln>
        </p:spPr>
      </p:pic>
      <p:sp>
        <p:nvSpPr>
          <p:cNvPr id="232"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457200" y="274680"/>
            <a:ext cx="8229240" cy="1142640"/>
          </a:xfrm>
          <a:prstGeom prst="rect">
            <a:avLst/>
          </a:prstGeom>
        </p:spPr>
        <p:txBody>
          <a:bodyPr anchor="ctr"/>
          <a:lstStyle/>
          <a:p>
            <a:pPr algn="ctr">
              <a:lnSpc>
                <a:spcPct val="100000"/>
              </a:lnSpc>
            </a:pPr>
            <a:r>
              <a:rPr lang="en-US" sz="2000">
                <a:solidFill>
                  <a:srgbClr val="000000"/>
                </a:solidFill>
                <a:latin typeface="Calibri"/>
              </a:rPr>
              <a:t>Storage – Amazon S3 (Create Bucket)</a:t>
            </a:r>
            <a:endParaRPr/>
          </a:p>
        </p:txBody>
      </p:sp>
      <p:pic>
        <p:nvPicPr>
          <p:cNvPr id="234" name="Content Placeholder 6"/>
          <p:cNvPicPr/>
          <p:nvPr/>
        </p:nvPicPr>
        <p:blipFill>
          <a:blip r:embed="rId2"/>
          <a:stretch>
            <a:fillRect/>
          </a:stretch>
        </p:blipFill>
        <p:spPr>
          <a:xfrm>
            <a:off x="783000" y="1600200"/>
            <a:ext cx="7578000" cy="4525560"/>
          </a:xfrm>
          <a:prstGeom prst="rect">
            <a:avLst/>
          </a:prstGeom>
          <a:ln>
            <a:noFill/>
          </a:ln>
        </p:spPr>
      </p:pic>
      <p:sp>
        <p:nvSpPr>
          <p:cNvPr id="235"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36" name="TextShape 3"/>
          <p:cNvSpPr txBox="1"/>
          <p:nvPr/>
        </p:nvSpPr>
        <p:spPr>
          <a:xfrm>
            <a:off x="6553080" y="6356520"/>
            <a:ext cx="2133360" cy="364680"/>
          </a:xfrm>
          <a:prstGeom prst="rect">
            <a:avLst/>
          </a:prstGeom>
        </p:spPr>
        <p:txBody>
          <a:bodyPr anchor="ctr"/>
          <a:lstStyle/>
          <a:p>
            <a:pPr algn="r">
              <a:lnSpc>
                <a:spcPct val="100000"/>
              </a:lnSpc>
            </a:pPr>
            <a:fld id="{5E4F66A6-B446-4F92-AEAF-17A8DD04ED5B}" type="slidenum">
              <a:rPr lang="en-IN" sz="1200">
                <a:solidFill>
                  <a:srgbClr val="8B8B8B"/>
                </a:solidFill>
                <a:latin typeface="Calibri"/>
              </a:rPr>
              <a:pPr algn="r">
                <a:lnSpc>
                  <a:spcPct val="100000"/>
                </a:lnSpc>
              </a:pPr>
              <a:t>32</a:t>
            </a:fld>
            <a:endParaRPr/>
          </a:p>
        </p:txBody>
      </p:sp>
      <p:pic>
        <p:nvPicPr>
          <p:cNvPr id="237" name="Picture 5"/>
          <p:cNvPicPr/>
          <p:nvPr/>
        </p:nvPicPr>
        <p:blipFill>
          <a:blip r:embed="rId3"/>
          <a:stretch>
            <a:fillRect/>
          </a:stretch>
        </p:blipFill>
        <p:spPr>
          <a:xfrm>
            <a:off x="357120" y="357120"/>
            <a:ext cx="2071440" cy="999720"/>
          </a:xfrm>
          <a:prstGeom prst="rect">
            <a:avLst/>
          </a:prstGeom>
          <a:ln>
            <a:noFill/>
          </a:ln>
        </p:spPr>
      </p:pic>
      <p:sp>
        <p:nvSpPr>
          <p:cNvPr id="238"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457200" y="274680"/>
            <a:ext cx="8229240" cy="1142640"/>
          </a:xfrm>
          <a:prstGeom prst="rect">
            <a:avLst/>
          </a:prstGeom>
        </p:spPr>
        <p:txBody>
          <a:bodyPr anchor="ctr"/>
          <a:lstStyle/>
          <a:p>
            <a:pPr algn="ctr">
              <a:lnSpc>
                <a:spcPct val="100000"/>
              </a:lnSpc>
            </a:pPr>
            <a:r>
              <a:rPr lang="en-US" sz="2400">
                <a:solidFill>
                  <a:srgbClr val="000000"/>
                </a:solidFill>
                <a:latin typeface="Calibri"/>
              </a:rPr>
              <a:t>Storage – Amazon S3 (Set properties)</a:t>
            </a:r>
            <a:endParaRPr/>
          </a:p>
        </p:txBody>
      </p:sp>
      <p:pic>
        <p:nvPicPr>
          <p:cNvPr id="240" name="Content Placeholder 6"/>
          <p:cNvPicPr/>
          <p:nvPr/>
        </p:nvPicPr>
        <p:blipFill>
          <a:blip r:embed="rId2"/>
          <a:stretch>
            <a:fillRect/>
          </a:stretch>
        </p:blipFill>
        <p:spPr>
          <a:xfrm>
            <a:off x="783000" y="1600200"/>
            <a:ext cx="7578000" cy="4525560"/>
          </a:xfrm>
          <a:prstGeom prst="rect">
            <a:avLst/>
          </a:prstGeom>
          <a:ln>
            <a:noFill/>
          </a:ln>
        </p:spPr>
      </p:pic>
      <p:sp>
        <p:nvSpPr>
          <p:cNvPr id="241"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42" name="TextShape 3"/>
          <p:cNvSpPr txBox="1"/>
          <p:nvPr/>
        </p:nvSpPr>
        <p:spPr>
          <a:xfrm>
            <a:off x="6553080" y="6356520"/>
            <a:ext cx="2133360" cy="364680"/>
          </a:xfrm>
          <a:prstGeom prst="rect">
            <a:avLst/>
          </a:prstGeom>
        </p:spPr>
        <p:txBody>
          <a:bodyPr anchor="ctr"/>
          <a:lstStyle/>
          <a:p>
            <a:pPr algn="r">
              <a:lnSpc>
                <a:spcPct val="100000"/>
              </a:lnSpc>
            </a:pPr>
            <a:fld id="{DFF122DD-B2D3-414D-9D84-D939320FC52D}" type="slidenum">
              <a:rPr lang="en-IN" sz="1200">
                <a:solidFill>
                  <a:srgbClr val="8B8B8B"/>
                </a:solidFill>
                <a:latin typeface="Calibri"/>
              </a:rPr>
              <a:pPr algn="r">
                <a:lnSpc>
                  <a:spcPct val="100000"/>
                </a:lnSpc>
              </a:pPr>
              <a:t>33</a:t>
            </a:fld>
            <a:endParaRPr/>
          </a:p>
        </p:txBody>
      </p:sp>
      <p:pic>
        <p:nvPicPr>
          <p:cNvPr id="243" name="Picture 5"/>
          <p:cNvPicPr/>
          <p:nvPr/>
        </p:nvPicPr>
        <p:blipFill>
          <a:blip r:embed="rId3"/>
          <a:stretch>
            <a:fillRect/>
          </a:stretch>
        </p:blipFill>
        <p:spPr>
          <a:xfrm>
            <a:off x="357120" y="285840"/>
            <a:ext cx="1928520" cy="999720"/>
          </a:xfrm>
          <a:prstGeom prst="rect">
            <a:avLst/>
          </a:prstGeom>
          <a:ln>
            <a:noFill/>
          </a:ln>
        </p:spPr>
      </p:pic>
      <p:sp>
        <p:nvSpPr>
          <p:cNvPr id="244"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p:spPr>
        <p:txBody>
          <a:bodyPr anchor="ctr"/>
          <a:lstStyle/>
          <a:p>
            <a:pPr algn="ctr">
              <a:lnSpc>
                <a:spcPct val="100000"/>
              </a:lnSpc>
            </a:pPr>
            <a:r>
              <a:rPr lang="en-US" sz="2200">
                <a:solidFill>
                  <a:srgbClr val="000000"/>
                </a:solidFill>
                <a:latin typeface="Calibri"/>
              </a:rPr>
              <a:t>Storage – Amazon S3 (Set Permissions)</a:t>
            </a:r>
            <a:endParaRPr/>
          </a:p>
        </p:txBody>
      </p:sp>
      <p:pic>
        <p:nvPicPr>
          <p:cNvPr id="246" name="Content Placeholder 6"/>
          <p:cNvPicPr/>
          <p:nvPr/>
        </p:nvPicPr>
        <p:blipFill>
          <a:blip r:embed="rId2"/>
          <a:stretch>
            <a:fillRect/>
          </a:stretch>
        </p:blipFill>
        <p:spPr>
          <a:xfrm>
            <a:off x="783000" y="1600200"/>
            <a:ext cx="7578000" cy="4525560"/>
          </a:xfrm>
          <a:prstGeom prst="rect">
            <a:avLst/>
          </a:prstGeom>
          <a:ln>
            <a:noFill/>
          </a:ln>
        </p:spPr>
      </p:pic>
      <p:sp>
        <p:nvSpPr>
          <p:cNvPr id="247"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48" name="TextShape 3"/>
          <p:cNvSpPr txBox="1"/>
          <p:nvPr/>
        </p:nvSpPr>
        <p:spPr>
          <a:xfrm>
            <a:off x="6553080" y="6356520"/>
            <a:ext cx="2133360" cy="364680"/>
          </a:xfrm>
          <a:prstGeom prst="rect">
            <a:avLst/>
          </a:prstGeom>
        </p:spPr>
        <p:txBody>
          <a:bodyPr anchor="ctr"/>
          <a:lstStyle/>
          <a:p>
            <a:pPr algn="r">
              <a:lnSpc>
                <a:spcPct val="100000"/>
              </a:lnSpc>
            </a:pPr>
            <a:fld id="{5315FD2E-CC2D-465C-B31B-AE9ACBD6DDF5}" type="slidenum">
              <a:rPr lang="en-IN" sz="1200">
                <a:solidFill>
                  <a:srgbClr val="8B8B8B"/>
                </a:solidFill>
                <a:latin typeface="Calibri"/>
              </a:rPr>
              <a:pPr algn="r">
                <a:lnSpc>
                  <a:spcPct val="100000"/>
                </a:lnSpc>
              </a:pPr>
              <a:t>34</a:t>
            </a:fld>
            <a:endParaRPr/>
          </a:p>
        </p:txBody>
      </p:sp>
      <p:pic>
        <p:nvPicPr>
          <p:cNvPr id="249" name="Picture 5"/>
          <p:cNvPicPr/>
          <p:nvPr/>
        </p:nvPicPr>
        <p:blipFill>
          <a:blip r:embed="rId3"/>
          <a:stretch>
            <a:fillRect/>
          </a:stretch>
        </p:blipFill>
        <p:spPr>
          <a:xfrm>
            <a:off x="357120" y="357120"/>
            <a:ext cx="1928520" cy="999720"/>
          </a:xfrm>
          <a:prstGeom prst="rect">
            <a:avLst/>
          </a:prstGeom>
          <a:ln>
            <a:noFill/>
          </a:ln>
        </p:spPr>
      </p:pic>
      <p:sp>
        <p:nvSpPr>
          <p:cNvPr id="250"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457200" y="274680"/>
            <a:ext cx="8229240" cy="1142640"/>
          </a:xfrm>
          <a:prstGeom prst="rect">
            <a:avLst/>
          </a:prstGeom>
        </p:spPr>
        <p:txBody>
          <a:bodyPr anchor="ctr"/>
          <a:lstStyle/>
          <a:p>
            <a:pPr algn="ctr">
              <a:lnSpc>
                <a:spcPct val="100000"/>
              </a:lnSpc>
            </a:pPr>
            <a:r>
              <a:rPr lang="en-US" sz="2200">
                <a:solidFill>
                  <a:srgbClr val="000000"/>
                </a:solidFill>
                <a:latin typeface="Calibri"/>
              </a:rPr>
              <a:t>                    Storage – Amazon S3 (Review and Create Bucket)</a:t>
            </a:r>
            <a:endParaRPr/>
          </a:p>
        </p:txBody>
      </p:sp>
      <p:pic>
        <p:nvPicPr>
          <p:cNvPr id="252" name="Content Placeholder 6"/>
          <p:cNvPicPr/>
          <p:nvPr/>
        </p:nvPicPr>
        <p:blipFill>
          <a:blip r:embed="rId2"/>
          <a:stretch>
            <a:fillRect/>
          </a:stretch>
        </p:blipFill>
        <p:spPr>
          <a:xfrm>
            <a:off x="783000" y="1600200"/>
            <a:ext cx="7578000" cy="4525560"/>
          </a:xfrm>
          <a:prstGeom prst="rect">
            <a:avLst/>
          </a:prstGeom>
          <a:ln>
            <a:noFill/>
          </a:ln>
        </p:spPr>
      </p:pic>
      <p:sp>
        <p:nvSpPr>
          <p:cNvPr id="253"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54" name="TextShape 3"/>
          <p:cNvSpPr txBox="1"/>
          <p:nvPr/>
        </p:nvSpPr>
        <p:spPr>
          <a:xfrm>
            <a:off x="6553080" y="6356520"/>
            <a:ext cx="2133360" cy="364680"/>
          </a:xfrm>
          <a:prstGeom prst="rect">
            <a:avLst/>
          </a:prstGeom>
        </p:spPr>
        <p:txBody>
          <a:bodyPr anchor="ctr"/>
          <a:lstStyle/>
          <a:p>
            <a:pPr algn="r">
              <a:lnSpc>
                <a:spcPct val="100000"/>
              </a:lnSpc>
            </a:pPr>
            <a:fld id="{F54BF509-1DB7-4388-8EB7-106793EFB40B}" type="slidenum">
              <a:rPr lang="en-IN" sz="1200">
                <a:solidFill>
                  <a:srgbClr val="8B8B8B"/>
                </a:solidFill>
                <a:latin typeface="Calibri"/>
              </a:rPr>
              <a:pPr algn="r">
                <a:lnSpc>
                  <a:spcPct val="100000"/>
                </a:lnSpc>
              </a:pPr>
              <a:t>35</a:t>
            </a:fld>
            <a:endParaRPr/>
          </a:p>
        </p:txBody>
      </p:sp>
      <p:pic>
        <p:nvPicPr>
          <p:cNvPr id="255" name="Picture 5"/>
          <p:cNvPicPr/>
          <p:nvPr/>
        </p:nvPicPr>
        <p:blipFill>
          <a:blip r:embed="rId3"/>
          <a:stretch>
            <a:fillRect/>
          </a:stretch>
        </p:blipFill>
        <p:spPr>
          <a:xfrm>
            <a:off x="357120" y="357120"/>
            <a:ext cx="1356840" cy="999720"/>
          </a:xfrm>
          <a:prstGeom prst="rect">
            <a:avLst/>
          </a:prstGeom>
          <a:ln>
            <a:noFill/>
          </a:ln>
        </p:spPr>
      </p:pic>
      <p:sp>
        <p:nvSpPr>
          <p:cNvPr id="256"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p:spPr>
        <p:txBody>
          <a:bodyPr anchor="ctr"/>
          <a:lstStyle/>
          <a:p>
            <a:pPr algn="ctr">
              <a:lnSpc>
                <a:spcPct val="100000"/>
              </a:lnSpc>
            </a:pPr>
            <a:r>
              <a:rPr lang="en-US" sz="2000">
                <a:solidFill>
                  <a:srgbClr val="000000"/>
                </a:solidFill>
                <a:latin typeface="Calibri"/>
              </a:rPr>
              <a:t>                   </a:t>
            </a:r>
            <a:r>
              <a:rPr lang="en-US" sz="2400">
                <a:solidFill>
                  <a:srgbClr val="000000"/>
                </a:solidFill>
                <a:latin typeface="Calibri"/>
              </a:rPr>
              <a:t>Storage – Amazon S3(S3 Management Console)</a:t>
            </a:r>
            <a:endParaRPr/>
          </a:p>
        </p:txBody>
      </p:sp>
      <p:pic>
        <p:nvPicPr>
          <p:cNvPr id="258" name="Content Placeholder 6"/>
          <p:cNvPicPr/>
          <p:nvPr/>
        </p:nvPicPr>
        <p:blipFill>
          <a:blip r:embed="rId2"/>
          <a:stretch>
            <a:fillRect/>
          </a:stretch>
        </p:blipFill>
        <p:spPr>
          <a:xfrm>
            <a:off x="783000" y="1600200"/>
            <a:ext cx="7578000" cy="4525560"/>
          </a:xfrm>
          <a:prstGeom prst="rect">
            <a:avLst/>
          </a:prstGeom>
          <a:ln>
            <a:noFill/>
          </a:ln>
        </p:spPr>
      </p:pic>
      <p:sp>
        <p:nvSpPr>
          <p:cNvPr id="259"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60" name="TextShape 3"/>
          <p:cNvSpPr txBox="1"/>
          <p:nvPr/>
        </p:nvSpPr>
        <p:spPr>
          <a:xfrm>
            <a:off x="6553080" y="6356520"/>
            <a:ext cx="2133360" cy="364680"/>
          </a:xfrm>
          <a:prstGeom prst="rect">
            <a:avLst/>
          </a:prstGeom>
        </p:spPr>
        <p:txBody>
          <a:bodyPr anchor="ctr"/>
          <a:lstStyle/>
          <a:p>
            <a:pPr algn="r">
              <a:lnSpc>
                <a:spcPct val="100000"/>
              </a:lnSpc>
            </a:pPr>
            <a:fld id="{84EEC431-CD96-4F8B-9563-9E0F30B300AC}" type="slidenum">
              <a:rPr lang="en-IN" sz="1200">
                <a:solidFill>
                  <a:srgbClr val="8B8B8B"/>
                </a:solidFill>
                <a:latin typeface="Calibri"/>
              </a:rPr>
              <a:pPr algn="r">
                <a:lnSpc>
                  <a:spcPct val="100000"/>
                </a:lnSpc>
              </a:pPr>
              <a:t>36</a:t>
            </a:fld>
            <a:endParaRPr/>
          </a:p>
        </p:txBody>
      </p:sp>
      <p:pic>
        <p:nvPicPr>
          <p:cNvPr id="261" name="Picture 5"/>
          <p:cNvPicPr/>
          <p:nvPr/>
        </p:nvPicPr>
        <p:blipFill>
          <a:blip r:embed="rId3"/>
          <a:stretch>
            <a:fillRect/>
          </a:stretch>
        </p:blipFill>
        <p:spPr>
          <a:xfrm>
            <a:off x="357120" y="357120"/>
            <a:ext cx="1714320" cy="999720"/>
          </a:xfrm>
          <a:prstGeom prst="rect">
            <a:avLst/>
          </a:prstGeom>
          <a:ln>
            <a:noFill/>
          </a:ln>
        </p:spPr>
      </p:pic>
      <p:sp>
        <p:nvSpPr>
          <p:cNvPr id="262"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Amazon S3 Features</a:t>
            </a:r>
            <a:endParaRPr/>
          </a:p>
        </p:txBody>
      </p:sp>
      <p:sp>
        <p:nvSpPr>
          <p:cNvPr id="26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Amazon S3 provides the most feature-rich object storage platform available in the cloud today. </a:t>
            </a:r>
            <a:endParaRPr/>
          </a:p>
          <a:p>
            <a:pPr>
              <a:lnSpc>
                <a:spcPct val="100000"/>
              </a:lnSpc>
              <a:buFont typeface="Arial"/>
              <a:buChar char="•"/>
            </a:pPr>
            <a:r>
              <a:rPr lang="en-US" sz="3200" dirty="0">
                <a:solidFill>
                  <a:srgbClr val="000000"/>
                </a:solidFill>
                <a:latin typeface="Calibri"/>
              </a:rPr>
              <a:t>Simple: Amazon S3 is simple to use with a web-based management console and mobile app. Amazon S3 also provides full REST APIs and SDKs for easy integration with third-party technologies. </a:t>
            </a:r>
            <a:endParaRPr/>
          </a:p>
          <a:p>
            <a:pPr>
              <a:lnSpc>
                <a:spcPct val="100000"/>
              </a:lnSpc>
            </a:pPr>
            <a:endParaRPr/>
          </a:p>
        </p:txBody>
      </p:sp>
      <p:pic>
        <p:nvPicPr>
          <p:cNvPr id="265" name="Picture 3"/>
          <p:cNvPicPr/>
          <p:nvPr/>
        </p:nvPicPr>
        <p:blipFill>
          <a:blip r:embed="rId2"/>
          <a:stretch>
            <a:fillRect/>
          </a:stretch>
        </p:blipFill>
        <p:spPr>
          <a:xfrm>
            <a:off x="357120" y="357120"/>
            <a:ext cx="1714320" cy="1247400"/>
          </a:xfrm>
          <a:prstGeom prst="rect">
            <a:avLst/>
          </a:prstGeom>
          <a:ln>
            <a:noFill/>
          </a:ln>
        </p:spPr>
      </p:pic>
      <p:sp>
        <p:nvSpPr>
          <p:cNvPr id="266"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67" name="TextShape 4"/>
          <p:cNvSpPr txBox="1"/>
          <p:nvPr/>
        </p:nvSpPr>
        <p:spPr>
          <a:xfrm>
            <a:off x="6553080" y="6356520"/>
            <a:ext cx="2133360" cy="364680"/>
          </a:xfrm>
          <a:prstGeom prst="rect">
            <a:avLst/>
          </a:prstGeom>
        </p:spPr>
        <p:txBody>
          <a:bodyPr anchor="ctr"/>
          <a:lstStyle/>
          <a:p>
            <a:pPr algn="r">
              <a:lnSpc>
                <a:spcPct val="100000"/>
              </a:lnSpc>
            </a:pPr>
            <a:fld id="{49FBF4C5-204F-46E1-A87A-41E57BDA03AE}" type="slidenum">
              <a:rPr lang="en-IN" sz="1200">
                <a:solidFill>
                  <a:srgbClr val="8B8B8B"/>
                </a:solidFill>
                <a:latin typeface="Calibri"/>
              </a:rPr>
              <a:pPr algn="r">
                <a:lnSpc>
                  <a:spcPct val="100000"/>
                </a:lnSpc>
              </a:pPr>
              <a:t>37</a:t>
            </a:fld>
            <a:endParaRPr/>
          </a:p>
        </p:txBody>
      </p:sp>
      <p:sp>
        <p:nvSpPr>
          <p:cNvPr id="268"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720840"/>
            <a:ext cx="7848600" cy="4401205"/>
          </a:xfrm>
          <a:prstGeom prst="rect">
            <a:avLst/>
          </a:prstGeom>
        </p:spPr>
        <p:txBody>
          <a:bodyPr wrap="square">
            <a:spAutoFit/>
          </a:bodyPr>
          <a:lstStyle/>
          <a:p>
            <a:pPr>
              <a:lnSpc>
                <a:spcPct val="100000"/>
              </a:lnSpc>
              <a:buFont typeface="Arial"/>
              <a:buChar char="•"/>
            </a:pPr>
            <a:r>
              <a:rPr lang="en-US" sz="2800" dirty="0" smtClean="0">
                <a:solidFill>
                  <a:srgbClr val="000000"/>
                </a:solidFill>
                <a:latin typeface="Times New Roman" pitchFamily="18" charset="0"/>
                <a:cs typeface="Times New Roman" pitchFamily="18" charset="0"/>
              </a:rPr>
              <a:t>Durable: Amazon S3 provides durable infrastructure to store important data and is designed for durability of 99.999999999% of objects. Your data is redundantly stored across multiple facilities and multiple devices in each facility. </a:t>
            </a:r>
            <a:endParaRPr lang="en-US" sz="2800" dirty="0" smtClean="0">
              <a:latin typeface="Times New Roman" pitchFamily="18" charset="0"/>
              <a:cs typeface="Times New Roman" pitchFamily="18" charset="0"/>
            </a:endParaRPr>
          </a:p>
          <a:p>
            <a:pPr>
              <a:lnSpc>
                <a:spcPct val="100000"/>
              </a:lnSpc>
              <a:buFont typeface="Arial"/>
              <a:buChar char="•"/>
            </a:pPr>
            <a:r>
              <a:rPr lang="en-US" sz="2800" dirty="0" smtClean="0">
                <a:solidFill>
                  <a:srgbClr val="000000"/>
                </a:solidFill>
                <a:latin typeface="Times New Roman" pitchFamily="18" charset="0"/>
                <a:cs typeface="Times New Roman" pitchFamily="18" charset="0"/>
              </a:rPr>
              <a:t>Scalable: With Amazon S3, you can store as much data as you want and access it when needed. You can stop guessing your future storage needs and scale up and down as required, dramatically increasing business agility </a:t>
            </a:r>
            <a:endParaRPr lang="en-US" sz="2800" dirty="0">
              <a:latin typeface="Times New Roman" pitchFamily="18" charset="0"/>
              <a:cs typeface="Times New Roman" pitchFamily="18" charset="0"/>
            </a:endParaRPr>
          </a:p>
        </p:txBody>
      </p:sp>
      <p:sp>
        <p:nvSpPr>
          <p:cNvPr id="3" name="TextBox 2"/>
          <p:cNvSpPr txBox="1"/>
          <p:nvPr/>
        </p:nvSpPr>
        <p:spPr>
          <a:xfrm>
            <a:off x="1143000" y="762000"/>
            <a:ext cx="7162800" cy="861774"/>
          </a:xfrm>
          <a:prstGeom prst="rect">
            <a:avLst/>
          </a:prstGeom>
          <a:noFill/>
        </p:spPr>
        <p:txBody>
          <a:bodyPr wrap="square" rtlCol="0">
            <a:spAutoFit/>
          </a:bodyPr>
          <a:lstStyle/>
          <a:p>
            <a:r>
              <a:rPr lang="en-US" dirty="0" smtClean="0">
                <a:solidFill>
                  <a:srgbClr val="000000"/>
                </a:solidFill>
                <a:latin typeface="Calibri"/>
              </a:rPr>
              <a:t>                                           </a:t>
            </a:r>
            <a:r>
              <a:rPr lang="en-US" sz="3200" dirty="0" smtClean="0">
                <a:solidFill>
                  <a:srgbClr val="000000"/>
                </a:solidFill>
                <a:latin typeface="Times New Roman" pitchFamily="18" charset="0"/>
                <a:cs typeface="Times New Roman" pitchFamily="18" charset="0"/>
              </a:rPr>
              <a:t>Amazon </a:t>
            </a:r>
            <a:r>
              <a:rPr lang="en-US" sz="3200" dirty="0" smtClean="0">
                <a:solidFill>
                  <a:srgbClr val="000000"/>
                </a:solidFill>
                <a:latin typeface="Times New Roman" pitchFamily="18" charset="0"/>
                <a:cs typeface="Times New Roman" pitchFamily="18" charset="0"/>
              </a:rPr>
              <a:t>S3 Features</a:t>
            </a:r>
            <a:endParaRPr lang="en-US" sz="3200" dirty="0" smtClean="0">
              <a:latin typeface="Times New Roman" pitchFamily="18" charset="0"/>
              <a:cs typeface="Times New Roman" pitchFamily="18" charset="0"/>
            </a:endParaRPr>
          </a:p>
          <a:p>
            <a:endParaRPr lang="en-US" dirty="0"/>
          </a:p>
        </p:txBody>
      </p:sp>
      <p:pic>
        <p:nvPicPr>
          <p:cNvPr id="4" name="Picture 3"/>
          <p:cNvPicPr/>
          <p:nvPr/>
        </p:nvPicPr>
        <p:blipFill>
          <a:blip r:embed="rId2"/>
          <a:stretch>
            <a:fillRect/>
          </a:stretch>
        </p:blipFill>
        <p:spPr>
          <a:xfrm>
            <a:off x="357120" y="357120"/>
            <a:ext cx="2538480" cy="124740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Amazon S3 Features(Continued)</a:t>
            </a:r>
            <a:endParaRPr/>
          </a:p>
        </p:txBody>
      </p:sp>
      <p:sp>
        <p:nvSpPr>
          <p:cNvPr id="270" name="TextShape 2"/>
          <p:cNvSpPr txBox="1"/>
          <p:nvPr/>
        </p:nvSpPr>
        <p:spPr>
          <a:xfrm>
            <a:off x="457200" y="1600200"/>
            <a:ext cx="8229240" cy="4525560"/>
          </a:xfrm>
          <a:prstGeom prst="rect">
            <a:avLst/>
          </a:prstGeom>
        </p:spPr>
        <p:txBody>
          <a:bodyPr/>
          <a:lstStyle/>
          <a:p>
            <a:pPr>
              <a:lnSpc>
                <a:spcPct val="100000"/>
              </a:lnSpc>
            </a:pPr>
            <a:endParaRPr/>
          </a:p>
          <a:p>
            <a:pPr>
              <a:lnSpc>
                <a:spcPct val="100000"/>
              </a:lnSpc>
              <a:buFont typeface="Arial"/>
              <a:buChar char="•"/>
            </a:pPr>
            <a:r>
              <a:rPr lang="en-US" sz="3200">
                <a:solidFill>
                  <a:srgbClr val="000000"/>
                </a:solidFill>
                <a:latin typeface="Calibri"/>
              </a:rPr>
              <a:t>Secure: Amazon S3 supports data transfer over SSL and automatic encryption of your data once it is uploaded. You can also configure bucket policies to manage object permissions and control access to your data using IAM. </a:t>
            </a:r>
            <a:endParaRPr/>
          </a:p>
          <a:p>
            <a:pPr>
              <a:lnSpc>
                <a:spcPct val="100000"/>
              </a:lnSpc>
              <a:buFont typeface="Arial"/>
              <a:buChar char="•"/>
            </a:pPr>
            <a:r>
              <a:rPr lang="en-US" sz="3200">
                <a:solidFill>
                  <a:srgbClr val="000000"/>
                </a:solidFill>
                <a:latin typeface="Calibri"/>
              </a:rPr>
              <a:t>Available: Amazon S3 Standard is designed for up to 99.99% availability of objects over a given year and is backed by the Amazon S3 Service Level Agreement ensuring that you can rely on it when needed. You can also choose an AWS Region to optimize for latency, minimize costs, or address regulatory requirements </a:t>
            </a:r>
            <a:endParaRPr/>
          </a:p>
          <a:p>
            <a:pPr>
              <a:lnSpc>
                <a:spcPct val="100000"/>
              </a:lnSpc>
            </a:pPr>
            <a:endParaRPr/>
          </a:p>
        </p:txBody>
      </p:sp>
      <p:pic>
        <p:nvPicPr>
          <p:cNvPr id="271" name="Picture 3"/>
          <p:cNvPicPr/>
          <p:nvPr/>
        </p:nvPicPr>
        <p:blipFill>
          <a:blip r:embed="rId2"/>
          <a:stretch>
            <a:fillRect/>
          </a:stretch>
        </p:blipFill>
        <p:spPr>
          <a:xfrm>
            <a:off x="357120" y="357120"/>
            <a:ext cx="1785600" cy="1247400"/>
          </a:xfrm>
          <a:prstGeom prst="rect">
            <a:avLst/>
          </a:prstGeom>
          <a:ln>
            <a:noFill/>
          </a:ln>
        </p:spPr>
      </p:pic>
      <p:sp>
        <p:nvSpPr>
          <p:cNvPr id="272"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73" name="TextShape 4"/>
          <p:cNvSpPr txBox="1"/>
          <p:nvPr/>
        </p:nvSpPr>
        <p:spPr>
          <a:xfrm>
            <a:off x="6553080" y="6356520"/>
            <a:ext cx="2133360" cy="364680"/>
          </a:xfrm>
          <a:prstGeom prst="rect">
            <a:avLst/>
          </a:prstGeom>
        </p:spPr>
        <p:txBody>
          <a:bodyPr anchor="ctr"/>
          <a:lstStyle/>
          <a:p>
            <a:pPr algn="r">
              <a:lnSpc>
                <a:spcPct val="100000"/>
              </a:lnSpc>
            </a:pPr>
            <a:fld id="{9573A23A-AB99-41EA-8EE8-D2749AE39CB8}" type="slidenum">
              <a:rPr lang="en-IN" sz="1200">
                <a:solidFill>
                  <a:srgbClr val="8B8B8B"/>
                </a:solidFill>
                <a:latin typeface="Calibri"/>
              </a:rPr>
              <a:pPr algn="r">
                <a:lnSpc>
                  <a:spcPct val="100000"/>
                </a:lnSpc>
              </a:pPr>
              <a:t>39</a:t>
            </a:fld>
            <a:endParaRPr/>
          </a:p>
        </p:txBody>
      </p:sp>
      <p:sp>
        <p:nvSpPr>
          <p:cNvPr id="274"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Features of Amazon EC2</a:t>
            </a:r>
            <a:endParaRPr/>
          </a:p>
        </p:txBody>
      </p:sp>
      <p:sp>
        <p:nvSpPr>
          <p:cNvPr id="102" name="TextShape 2"/>
          <p:cNvSpPr txBox="1"/>
          <p:nvPr/>
        </p:nvSpPr>
        <p:spPr>
          <a:xfrm>
            <a:off x="457200" y="1600200"/>
            <a:ext cx="8229240" cy="4525560"/>
          </a:xfrm>
          <a:prstGeom prst="rect">
            <a:avLst/>
          </a:prstGeom>
        </p:spPr>
        <p:txBody>
          <a:bodyPr/>
          <a:lstStyle/>
          <a:p>
            <a:pPr>
              <a:lnSpc>
                <a:spcPct val="100000"/>
              </a:lnSpc>
            </a:pPr>
            <a:r>
              <a:rPr lang="en-US" sz="2400" dirty="0">
                <a:solidFill>
                  <a:srgbClr val="000000"/>
                </a:solidFill>
                <a:latin typeface="Times New Roman" pitchFamily="18" charset="0"/>
                <a:cs typeface="Times New Roman" pitchFamily="18" charset="0"/>
              </a:rPr>
              <a:t>Amazon EC2 provides the following features:</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Virtual computing environments, known as  instances</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Preconfigured templates for your instances, known as  Amazon Machine Images (AMIs), that package the bits you need for your server (including the operating system and additional software)</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Various configurations of CPU, memory, storage, and networking capacity for your instances, known as instance types</a:t>
            </a:r>
            <a:endParaRPr sz="2400">
              <a:latin typeface="Times New Roman" pitchFamily="18" charset="0"/>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Secure login information for your instances using key pairs</a:t>
            </a:r>
            <a:endParaRPr sz="2400">
              <a:latin typeface="Times New Roman" pitchFamily="18" charset="0"/>
              <a:cs typeface="Times New Roman" pitchFamily="18" charset="0"/>
            </a:endParaRPr>
          </a:p>
          <a:p>
            <a:pPr>
              <a:lnSpc>
                <a:spcPct val="100000"/>
              </a:lnSpc>
            </a:pPr>
            <a:r>
              <a:rPr lang="en-US" sz="2400">
                <a:solidFill>
                  <a:srgbClr val="000000"/>
                </a:solidFill>
                <a:latin typeface="Times New Roman" pitchFamily="18" charset="0"/>
                <a:cs typeface="Times New Roman" pitchFamily="18" charset="0"/>
              </a:rPr>
              <a:t>  </a:t>
            </a:r>
            <a:r>
              <a:rPr lang="en-US" sz="2400" smtClean="0">
                <a:solidFill>
                  <a:srgbClr val="000000"/>
                </a:solidFill>
                <a:latin typeface="Times New Roman" pitchFamily="18" charset="0"/>
                <a:cs typeface="Times New Roman" pitchFamily="18" charset="0"/>
              </a:rPr>
              <a:t>(</a:t>
            </a:r>
            <a:r>
              <a:rPr lang="en-US" sz="2400" dirty="0">
                <a:solidFill>
                  <a:srgbClr val="000000"/>
                </a:solidFill>
                <a:latin typeface="Times New Roman" pitchFamily="18" charset="0"/>
                <a:cs typeface="Times New Roman" pitchFamily="18" charset="0"/>
              </a:rPr>
              <a:t>AWS stores the public key, and you store the private key in a secure place)</a:t>
            </a:r>
            <a:endParaRPr sz="2400">
              <a:latin typeface="Times New Roman" pitchFamily="18" charset="0"/>
              <a:cs typeface="Times New Roman" pitchFamily="18" charset="0"/>
            </a:endParaRPr>
          </a:p>
          <a:p>
            <a:pPr>
              <a:lnSpc>
                <a:spcPct val="100000"/>
              </a:lnSpc>
            </a:pPr>
            <a:endParaRPr/>
          </a:p>
        </p:txBody>
      </p:sp>
      <p:pic>
        <p:nvPicPr>
          <p:cNvPr id="103" name="Picture 5"/>
          <p:cNvPicPr/>
          <p:nvPr/>
        </p:nvPicPr>
        <p:blipFill>
          <a:blip r:embed="rId2"/>
          <a:stretch>
            <a:fillRect/>
          </a:stretch>
        </p:blipFill>
        <p:spPr>
          <a:xfrm>
            <a:off x="142920" y="214200"/>
            <a:ext cx="1499760" cy="1285560"/>
          </a:xfrm>
          <a:prstGeom prst="rect">
            <a:avLst/>
          </a:prstGeom>
          <a:ln>
            <a:noFill/>
          </a:ln>
        </p:spPr>
      </p:pic>
      <p:sp>
        <p:nvSpPr>
          <p:cNvPr id="104"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05" name="TextShape 4"/>
          <p:cNvSpPr txBox="1"/>
          <p:nvPr/>
        </p:nvSpPr>
        <p:spPr>
          <a:xfrm>
            <a:off x="6553080" y="6356520"/>
            <a:ext cx="2133360" cy="364680"/>
          </a:xfrm>
          <a:prstGeom prst="rect">
            <a:avLst/>
          </a:prstGeom>
        </p:spPr>
        <p:txBody>
          <a:bodyPr anchor="ctr"/>
          <a:lstStyle/>
          <a:p>
            <a:pPr algn="r">
              <a:lnSpc>
                <a:spcPct val="100000"/>
              </a:lnSpc>
            </a:pPr>
            <a:fld id="{2BC2E2A0-FB8E-4040-82BD-1E091761B8A2}" type="slidenum">
              <a:rPr lang="en-IN" sz="1200">
                <a:solidFill>
                  <a:srgbClr val="8B8B8B"/>
                </a:solidFill>
                <a:latin typeface="Calibri"/>
              </a:rPr>
              <a:pPr algn="r">
                <a:lnSpc>
                  <a:spcPct val="100000"/>
                </a:lnSpc>
              </a:pPr>
              <a:t>4</a:t>
            </a:fld>
            <a:endParaRPr/>
          </a:p>
        </p:txBody>
      </p:sp>
      <p:sp>
        <p:nvSpPr>
          <p:cNvPr id="106"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457200" y="274680"/>
            <a:ext cx="8229240" cy="1142640"/>
          </a:xfrm>
          <a:prstGeom prst="rect">
            <a:avLst/>
          </a:prstGeom>
        </p:spPr>
        <p:txBody>
          <a:bodyPr anchor="ctr"/>
          <a:lstStyle/>
          <a:p>
            <a:pPr algn="ctr">
              <a:lnSpc>
                <a:spcPct val="100000"/>
              </a:lnSpc>
            </a:pPr>
            <a:r>
              <a:rPr lang="en-US" sz="3100" dirty="0">
                <a:solidFill>
                  <a:srgbClr val="000000"/>
                </a:solidFill>
                <a:latin typeface="Calibri"/>
              </a:rPr>
              <a:t>       </a:t>
            </a:r>
            <a:r>
              <a:rPr lang="en-US" sz="2800" dirty="0">
                <a:solidFill>
                  <a:srgbClr val="000000"/>
                </a:solidFill>
                <a:latin typeface="Calibri"/>
              </a:rPr>
              <a:t>Amazon S3 Features (continued)</a:t>
            </a:r>
            <a:r>
              <a:rPr lang="en-US" sz="4400" dirty="0">
                <a:solidFill>
                  <a:srgbClr val="000000"/>
                </a:solidFill>
                <a:latin typeface="Calibri"/>
              </a:rPr>
              <a:t>	</a:t>
            </a:r>
            <a:endParaRPr/>
          </a:p>
        </p:txBody>
      </p:sp>
      <p:sp>
        <p:nvSpPr>
          <p:cNvPr id="276" name="TextShape 2"/>
          <p:cNvSpPr txBox="1"/>
          <p:nvPr/>
        </p:nvSpPr>
        <p:spPr>
          <a:xfrm>
            <a:off x="457200" y="1600200"/>
            <a:ext cx="8229240" cy="4525560"/>
          </a:xfrm>
          <a:prstGeom prst="rect">
            <a:avLst/>
          </a:prstGeom>
        </p:spPr>
        <p:txBody>
          <a:bodyPr/>
          <a:lstStyle/>
          <a:p>
            <a:pPr>
              <a:lnSpc>
                <a:spcPct val="100000"/>
              </a:lnSpc>
            </a:pPr>
            <a:endParaRPr/>
          </a:p>
          <a:p>
            <a:pPr>
              <a:lnSpc>
                <a:spcPct val="100000"/>
              </a:lnSpc>
              <a:buFont typeface="Arial"/>
              <a:buChar char="•"/>
            </a:pPr>
            <a:r>
              <a:rPr lang="en-US" sz="3200" dirty="0">
                <a:solidFill>
                  <a:srgbClr val="000000"/>
                </a:solidFill>
                <a:latin typeface="Calibri"/>
              </a:rPr>
              <a:t>Low Cost: Amazon S3 allows you to store large amounts of data at a very low cost. Using lifecycle policies, you can set policies to automatically migrate your data to Standard - Infrequent Access and Amazon Glacier as it ages to further reduce costs. </a:t>
            </a:r>
            <a:endParaRPr/>
          </a:p>
          <a:p>
            <a:pPr>
              <a:lnSpc>
                <a:spcPct val="100000"/>
              </a:lnSpc>
            </a:pPr>
            <a:endParaRPr/>
          </a:p>
        </p:txBody>
      </p:sp>
      <p:pic>
        <p:nvPicPr>
          <p:cNvPr id="277" name="Picture 3"/>
          <p:cNvPicPr/>
          <p:nvPr/>
        </p:nvPicPr>
        <p:blipFill>
          <a:blip r:embed="rId2"/>
          <a:stretch>
            <a:fillRect/>
          </a:stretch>
        </p:blipFill>
        <p:spPr>
          <a:xfrm>
            <a:off x="357120" y="357120"/>
            <a:ext cx="1642680" cy="1247400"/>
          </a:xfrm>
          <a:prstGeom prst="rect">
            <a:avLst/>
          </a:prstGeom>
          <a:ln>
            <a:noFill/>
          </a:ln>
        </p:spPr>
      </p:pic>
      <p:sp>
        <p:nvSpPr>
          <p:cNvPr id="278"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79" name="TextShape 4"/>
          <p:cNvSpPr txBox="1"/>
          <p:nvPr/>
        </p:nvSpPr>
        <p:spPr>
          <a:xfrm>
            <a:off x="6553080" y="6356520"/>
            <a:ext cx="2133360" cy="364680"/>
          </a:xfrm>
          <a:prstGeom prst="rect">
            <a:avLst/>
          </a:prstGeom>
        </p:spPr>
        <p:txBody>
          <a:bodyPr anchor="ctr"/>
          <a:lstStyle/>
          <a:p>
            <a:pPr algn="r">
              <a:lnSpc>
                <a:spcPct val="100000"/>
              </a:lnSpc>
            </a:pPr>
            <a:fld id="{E3786AD8-27ED-4CE0-9643-DC83B2C84408}" type="slidenum">
              <a:rPr lang="en-IN" sz="1200">
                <a:solidFill>
                  <a:srgbClr val="8B8B8B"/>
                </a:solidFill>
                <a:latin typeface="Calibri"/>
              </a:rPr>
              <a:pPr algn="r">
                <a:lnSpc>
                  <a:spcPct val="100000"/>
                </a:lnSpc>
              </a:pPr>
              <a:t>40</a:t>
            </a:fld>
            <a:endParaRPr/>
          </a:p>
        </p:txBody>
      </p:sp>
      <p:sp>
        <p:nvSpPr>
          <p:cNvPr id="280"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467600" cy="4031873"/>
          </a:xfrm>
          <a:prstGeom prst="rect">
            <a:avLst/>
          </a:prstGeom>
        </p:spPr>
        <p:txBody>
          <a:bodyPr wrap="square">
            <a:spAutoFit/>
          </a:bodyPr>
          <a:lstStyle/>
          <a:p>
            <a:pPr>
              <a:lnSpc>
                <a:spcPct val="100000"/>
              </a:lnSpc>
              <a:buFont typeface="Arial"/>
              <a:buChar char="•"/>
            </a:pPr>
            <a:r>
              <a:rPr lang="en-IN" sz="3200" dirty="0" smtClean="0">
                <a:solidFill>
                  <a:srgbClr val="000000"/>
                </a:solidFill>
                <a:latin typeface="Times New Roman" pitchFamily="18" charset="0"/>
                <a:cs typeface="Times New Roman" pitchFamily="18" charset="0"/>
              </a:rPr>
              <a:t>Simple Data Transfer: Amazon provides multiple options for cloud data migration, and makes it simple and cost-effective for you to move large volumes of data into or out of Amazon S3. You can choose from network-optimized, physical disk-based, or third-party connector methods for import to or export from Amazon S3 </a:t>
            </a:r>
            <a:endParaRPr lang="en-IN" sz="3200" dirty="0">
              <a:latin typeface="Times New Roman" pitchFamily="18" charset="0"/>
              <a:cs typeface="Times New Roman" pitchFamily="18" charset="0"/>
            </a:endParaRPr>
          </a:p>
        </p:txBody>
      </p:sp>
      <p:sp>
        <p:nvSpPr>
          <p:cNvPr id="4" name="TextBox 3"/>
          <p:cNvSpPr txBox="1"/>
          <p:nvPr/>
        </p:nvSpPr>
        <p:spPr>
          <a:xfrm>
            <a:off x="914400" y="381000"/>
            <a:ext cx="7086600" cy="461665"/>
          </a:xfrm>
          <a:prstGeom prst="rect">
            <a:avLst/>
          </a:prstGeom>
          <a:noFill/>
        </p:spPr>
        <p:txBody>
          <a:bodyPr wrap="square" rtlCol="0">
            <a:spAutoFit/>
          </a:bodyPr>
          <a:lstStyle/>
          <a:p>
            <a:r>
              <a:rPr lang="en-US" dirty="0" smtClean="0">
                <a:solidFill>
                  <a:srgbClr val="000000"/>
                </a:solidFill>
                <a:latin typeface="Calibri"/>
              </a:rPr>
              <a:t>                                               </a:t>
            </a:r>
            <a:r>
              <a:rPr lang="en-US" sz="2400" dirty="0" smtClean="0">
                <a:solidFill>
                  <a:srgbClr val="000000"/>
                </a:solidFill>
                <a:latin typeface="Times New Roman" pitchFamily="18" charset="0"/>
                <a:cs typeface="Times New Roman" pitchFamily="18" charset="0"/>
              </a:rPr>
              <a:t>Amazon S3 Features (continued)</a:t>
            </a:r>
            <a:endParaRPr lang="en-IN" sz="2400" dirty="0">
              <a:latin typeface="Times New Roman" pitchFamily="18" charset="0"/>
              <a:cs typeface="Times New Roman" pitchFamily="18" charset="0"/>
            </a:endParaRPr>
          </a:p>
        </p:txBody>
      </p:sp>
      <p:pic>
        <p:nvPicPr>
          <p:cNvPr id="5" name="Picture 3"/>
          <p:cNvPicPr/>
          <p:nvPr/>
        </p:nvPicPr>
        <p:blipFill>
          <a:blip r:embed="rId2"/>
          <a:stretch>
            <a:fillRect/>
          </a:stretch>
        </p:blipFill>
        <p:spPr>
          <a:xfrm>
            <a:off x="609600" y="0"/>
            <a:ext cx="2514600" cy="1066800"/>
          </a:xfrm>
          <a:prstGeom prst="rect">
            <a:avLst/>
          </a:prstGeom>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      </a:t>
            </a:r>
            <a:r>
              <a:rPr lang="en-US" sz="3200">
                <a:solidFill>
                  <a:srgbClr val="000000"/>
                </a:solidFill>
                <a:latin typeface="Calibri"/>
              </a:rPr>
              <a:t>Amazon S3 Features(Continued)</a:t>
            </a:r>
            <a:endParaRPr/>
          </a:p>
        </p:txBody>
      </p:sp>
      <p:sp>
        <p:nvSpPr>
          <p:cNvPr id="282" name="TextShape 2"/>
          <p:cNvSpPr txBox="1"/>
          <p:nvPr/>
        </p:nvSpPr>
        <p:spPr>
          <a:xfrm>
            <a:off x="457200" y="1371600"/>
            <a:ext cx="8229240" cy="4525560"/>
          </a:xfrm>
          <a:prstGeom prst="rect">
            <a:avLst/>
          </a:prstGeom>
        </p:spPr>
        <p:txBody>
          <a:bodyPr/>
          <a:lstStyle/>
          <a:p>
            <a:pPr>
              <a:lnSpc>
                <a:spcPct val="100000"/>
              </a:lnSpc>
            </a:pPr>
            <a:endParaRPr/>
          </a:p>
          <a:p>
            <a:pPr>
              <a:lnSpc>
                <a:spcPct val="100000"/>
              </a:lnSpc>
              <a:buFont typeface="Arial"/>
              <a:buChar char="•"/>
            </a:pPr>
            <a:r>
              <a:rPr lang="en-US" sz="2800" dirty="0">
                <a:solidFill>
                  <a:srgbClr val="000000"/>
                </a:solidFill>
                <a:latin typeface="Times New Roman" pitchFamily="18" charset="0"/>
                <a:cs typeface="Times New Roman" pitchFamily="18" charset="0"/>
              </a:rPr>
              <a:t>Integrated: Amazon S3 is deeply integrated with other AWS services to make it easier to build solutions that use a range of AWS services. Integrations include Amazon </a:t>
            </a:r>
            <a:r>
              <a:rPr lang="en-US" sz="2800" dirty="0" err="1">
                <a:solidFill>
                  <a:srgbClr val="000000"/>
                </a:solidFill>
                <a:latin typeface="Times New Roman" pitchFamily="18" charset="0"/>
                <a:cs typeface="Times New Roman" pitchFamily="18" charset="0"/>
              </a:rPr>
              <a:t>CloudFront</a:t>
            </a:r>
            <a:r>
              <a:rPr lang="en-US" sz="2800" dirty="0">
                <a:solidFill>
                  <a:srgbClr val="000000"/>
                </a:solidFill>
                <a:latin typeface="Times New Roman" pitchFamily="18" charset="0"/>
                <a:cs typeface="Times New Roman" pitchFamily="18" charset="0"/>
              </a:rPr>
              <a:t>, Amazon </a:t>
            </a:r>
            <a:r>
              <a:rPr lang="en-US" sz="2800" dirty="0" err="1">
                <a:solidFill>
                  <a:srgbClr val="000000"/>
                </a:solidFill>
                <a:latin typeface="Times New Roman" pitchFamily="18" charset="0"/>
                <a:cs typeface="Times New Roman" pitchFamily="18" charset="0"/>
              </a:rPr>
              <a:t>CloudWatch</a:t>
            </a:r>
            <a:r>
              <a:rPr lang="en-US" sz="2800" dirty="0">
                <a:solidFill>
                  <a:srgbClr val="000000"/>
                </a:solidFill>
                <a:latin typeface="Times New Roman" pitchFamily="18" charset="0"/>
                <a:cs typeface="Times New Roman" pitchFamily="18" charset="0"/>
              </a:rPr>
              <a:t>, Amazon Kinesis, Amazon RDS, Amazon Glacier, Amazon EBS, Amazon </a:t>
            </a:r>
            <a:r>
              <a:rPr lang="en-US" sz="2800" dirty="0" err="1">
                <a:solidFill>
                  <a:srgbClr val="000000"/>
                </a:solidFill>
                <a:latin typeface="Times New Roman" pitchFamily="18" charset="0"/>
                <a:cs typeface="Times New Roman" pitchFamily="18" charset="0"/>
              </a:rPr>
              <a:t>DynamoDB</a:t>
            </a:r>
            <a:r>
              <a:rPr lang="en-US" sz="2800" dirty="0">
                <a:solidFill>
                  <a:srgbClr val="000000"/>
                </a:solidFill>
                <a:latin typeface="Times New Roman" pitchFamily="18" charset="0"/>
                <a:cs typeface="Times New Roman" pitchFamily="18" charset="0"/>
              </a:rPr>
              <a:t>, Amazon </a:t>
            </a:r>
            <a:r>
              <a:rPr lang="en-US" sz="2800" dirty="0" err="1">
                <a:solidFill>
                  <a:srgbClr val="000000"/>
                </a:solidFill>
                <a:latin typeface="Times New Roman" pitchFamily="18" charset="0"/>
                <a:cs typeface="Times New Roman" pitchFamily="18" charset="0"/>
              </a:rPr>
              <a:t>Redshift</a:t>
            </a:r>
            <a:r>
              <a:rPr lang="en-US" sz="2800" dirty="0">
                <a:solidFill>
                  <a:srgbClr val="000000"/>
                </a:solidFill>
                <a:latin typeface="Times New Roman" pitchFamily="18" charset="0"/>
                <a:cs typeface="Times New Roman" pitchFamily="18" charset="0"/>
              </a:rPr>
              <a:t>, Amazon Route 53, Amazon EMR, Amazon VPC, Amazon Key Management Service (KMS), and AWS Lambda</a:t>
            </a:r>
            <a:r>
              <a:rPr lang="en-US" sz="3200" dirty="0">
                <a:solidFill>
                  <a:srgbClr val="000000"/>
                </a:solidFill>
                <a:latin typeface="Calibri"/>
              </a:rPr>
              <a:t>. </a:t>
            </a:r>
            <a:endParaRPr/>
          </a:p>
          <a:p>
            <a:pPr>
              <a:lnSpc>
                <a:spcPct val="100000"/>
              </a:lnSpc>
            </a:pPr>
            <a:endParaRPr/>
          </a:p>
          <a:p>
            <a:pPr>
              <a:lnSpc>
                <a:spcPct val="100000"/>
              </a:lnSpc>
            </a:pPr>
            <a:endParaRPr/>
          </a:p>
        </p:txBody>
      </p:sp>
      <p:pic>
        <p:nvPicPr>
          <p:cNvPr id="283" name="Picture 3"/>
          <p:cNvPicPr/>
          <p:nvPr/>
        </p:nvPicPr>
        <p:blipFill>
          <a:blip r:embed="rId2"/>
          <a:stretch>
            <a:fillRect/>
          </a:stretch>
        </p:blipFill>
        <p:spPr>
          <a:xfrm>
            <a:off x="357120" y="357120"/>
            <a:ext cx="1856880" cy="1247400"/>
          </a:xfrm>
          <a:prstGeom prst="rect">
            <a:avLst/>
          </a:prstGeom>
          <a:ln>
            <a:noFill/>
          </a:ln>
        </p:spPr>
      </p:pic>
      <p:sp>
        <p:nvSpPr>
          <p:cNvPr id="285" name="TextShape 4"/>
          <p:cNvSpPr txBox="1"/>
          <p:nvPr/>
        </p:nvSpPr>
        <p:spPr>
          <a:xfrm>
            <a:off x="6553080" y="6356520"/>
            <a:ext cx="2133360" cy="364680"/>
          </a:xfrm>
          <a:prstGeom prst="rect">
            <a:avLst/>
          </a:prstGeom>
        </p:spPr>
        <p:txBody>
          <a:bodyPr anchor="ctr"/>
          <a:lstStyle/>
          <a:p>
            <a:pPr algn="r">
              <a:lnSpc>
                <a:spcPct val="100000"/>
              </a:lnSpc>
            </a:pPr>
            <a:fld id="{B70F613B-0A77-45DE-8F56-F57E4B650C5F}" type="slidenum">
              <a:rPr lang="en-IN" sz="1200">
                <a:solidFill>
                  <a:srgbClr val="8B8B8B"/>
                </a:solidFill>
                <a:latin typeface="Calibri"/>
              </a:rPr>
              <a:pPr algn="r">
                <a:lnSpc>
                  <a:spcPct val="100000"/>
                </a:lnSpc>
              </a:pPr>
              <a:t>42</a:t>
            </a:fld>
            <a:endParaRPr/>
          </a:p>
        </p:txBody>
      </p:sp>
      <p:sp>
        <p:nvSpPr>
          <p:cNvPr id="286"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       </a:t>
            </a:r>
            <a:r>
              <a:rPr lang="en-US" sz="4400" dirty="0" smtClean="0">
                <a:solidFill>
                  <a:srgbClr val="000000"/>
                </a:solidFill>
                <a:latin typeface="Calibri"/>
              </a:rPr>
              <a:t>    </a:t>
            </a:r>
            <a:r>
              <a:rPr lang="en-US" sz="3600" dirty="0" smtClean="0">
                <a:solidFill>
                  <a:srgbClr val="000000"/>
                </a:solidFill>
                <a:latin typeface="Calibri"/>
              </a:rPr>
              <a:t>Amazon </a:t>
            </a:r>
            <a:r>
              <a:rPr lang="en-US" sz="3600" dirty="0">
                <a:solidFill>
                  <a:srgbClr val="000000"/>
                </a:solidFill>
                <a:latin typeface="Calibri"/>
              </a:rPr>
              <a:t>Relational Database Service (Amazon RDS)</a:t>
            </a:r>
            <a:endParaRPr/>
          </a:p>
        </p:txBody>
      </p:sp>
      <p:sp>
        <p:nvSpPr>
          <p:cNvPr id="288" name="TextShape 2"/>
          <p:cNvSpPr txBox="1"/>
          <p:nvPr/>
        </p:nvSpPr>
        <p:spPr>
          <a:xfrm>
            <a:off x="457200" y="1600200"/>
            <a:ext cx="8229240" cy="4525560"/>
          </a:xfrm>
          <a:prstGeom prst="rect">
            <a:avLst/>
          </a:prstGeom>
        </p:spPr>
        <p:txBody>
          <a:bodyPr/>
          <a:lstStyle/>
          <a:p>
            <a:pPr>
              <a:lnSpc>
                <a:spcPct val="100000"/>
              </a:lnSpc>
            </a:pPr>
            <a:r>
              <a:rPr lang="en-US" sz="2800" dirty="0">
                <a:solidFill>
                  <a:srgbClr val="000000"/>
                </a:solidFill>
                <a:latin typeface="Times New Roman" pitchFamily="18" charset="0"/>
                <a:cs typeface="Times New Roman" pitchFamily="18" charset="0"/>
              </a:rPr>
              <a:t>Amazon Relational Database Service (Amazon RDS) makes it easy to set up, operate, and scale a relational database in the </a:t>
            </a:r>
            <a:r>
              <a:rPr lang="en-US" sz="2800" dirty="0" err="1">
                <a:solidFill>
                  <a:srgbClr val="000000"/>
                </a:solidFill>
                <a:latin typeface="Times New Roman" pitchFamily="18" charset="0"/>
                <a:cs typeface="Times New Roman" pitchFamily="18" charset="0"/>
              </a:rPr>
              <a:t>cloud.It</a:t>
            </a:r>
            <a:r>
              <a:rPr lang="en-US" sz="2800" dirty="0">
                <a:solidFill>
                  <a:srgbClr val="000000"/>
                </a:solidFill>
                <a:latin typeface="Times New Roman" pitchFamily="18" charset="0"/>
                <a:cs typeface="Times New Roman" pitchFamily="18" charset="0"/>
              </a:rPr>
              <a:t> provides cost-efficient and resizable capacity while managing time-consuming database administration tasks, freeing you up to focus on your applications and business. Amazon RDS provides you six familiar database engines to choose from, including Amazon Aurora, </a:t>
            </a:r>
            <a:r>
              <a:rPr lang="en-US" sz="2800" dirty="0" err="1">
                <a:solidFill>
                  <a:srgbClr val="000000"/>
                </a:solidFill>
                <a:latin typeface="Times New Roman" pitchFamily="18" charset="0"/>
                <a:cs typeface="Times New Roman" pitchFamily="18" charset="0"/>
              </a:rPr>
              <a:t>PostgreSQL,MySQL</a:t>
            </a:r>
            <a:r>
              <a:rPr lang="en-US" sz="2800" dirty="0">
                <a:solidFill>
                  <a:srgbClr val="000000"/>
                </a:solidFill>
                <a:latin typeface="Times New Roman" pitchFamily="18" charset="0"/>
                <a:cs typeface="Times New Roman" pitchFamily="18" charset="0"/>
              </a:rPr>
              <a:t>, </a:t>
            </a:r>
            <a:r>
              <a:rPr lang="en-US" sz="2800" dirty="0" err="1">
                <a:solidFill>
                  <a:srgbClr val="000000"/>
                </a:solidFill>
                <a:latin typeface="Times New Roman" pitchFamily="18" charset="0"/>
                <a:cs typeface="Times New Roman" pitchFamily="18" charset="0"/>
              </a:rPr>
              <a:t>MariaDB</a:t>
            </a:r>
            <a:r>
              <a:rPr lang="en-US" sz="2800" dirty="0">
                <a:solidFill>
                  <a:srgbClr val="000000"/>
                </a:solidFill>
                <a:latin typeface="Times New Roman" pitchFamily="18" charset="0"/>
                <a:cs typeface="Times New Roman" pitchFamily="18" charset="0"/>
              </a:rPr>
              <a:t>, Oracle and Microsoft SQL Server</a:t>
            </a:r>
            <a:endParaRPr sz="2800">
              <a:latin typeface="Times New Roman" pitchFamily="18" charset="0"/>
              <a:cs typeface="Times New Roman" pitchFamily="18" charset="0"/>
            </a:endParaRPr>
          </a:p>
        </p:txBody>
      </p:sp>
      <p:pic>
        <p:nvPicPr>
          <p:cNvPr id="289" name="Picture 3"/>
          <p:cNvPicPr/>
          <p:nvPr/>
        </p:nvPicPr>
        <p:blipFill>
          <a:blip r:embed="rId2"/>
          <a:stretch>
            <a:fillRect/>
          </a:stretch>
        </p:blipFill>
        <p:spPr>
          <a:xfrm>
            <a:off x="500040" y="0"/>
            <a:ext cx="947760" cy="1294920"/>
          </a:xfrm>
          <a:prstGeom prst="rect">
            <a:avLst/>
          </a:prstGeom>
          <a:ln>
            <a:noFill/>
          </a:ln>
        </p:spPr>
      </p:pic>
      <p:sp>
        <p:nvSpPr>
          <p:cNvPr id="290"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91" name="TextShape 4"/>
          <p:cNvSpPr txBox="1"/>
          <p:nvPr/>
        </p:nvSpPr>
        <p:spPr>
          <a:xfrm>
            <a:off x="6553080" y="6356520"/>
            <a:ext cx="2133360" cy="364680"/>
          </a:xfrm>
          <a:prstGeom prst="rect">
            <a:avLst/>
          </a:prstGeom>
        </p:spPr>
        <p:txBody>
          <a:bodyPr anchor="ctr"/>
          <a:lstStyle/>
          <a:p>
            <a:pPr algn="r">
              <a:lnSpc>
                <a:spcPct val="100000"/>
              </a:lnSpc>
            </a:pPr>
            <a:fld id="{D07B452B-1B3B-4BE1-86A0-CC2C6A85F823}" type="slidenum">
              <a:rPr lang="en-IN" sz="1200">
                <a:solidFill>
                  <a:srgbClr val="8B8B8B"/>
                </a:solidFill>
                <a:latin typeface="Calibri"/>
              </a:rPr>
              <a:pPr algn="r">
                <a:lnSpc>
                  <a:spcPct val="100000"/>
                </a:lnSpc>
              </a:pPr>
              <a:t>43</a:t>
            </a:fld>
            <a:endParaRPr/>
          </a:p>
        </p:txBody>
      </p:sp>
      <p:sp>
        <p:nvSpPr>
          <p:cNvPr id="292"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0"/>
            <a:ext cx="7467600" cy="3108543"/>
          </a:xfrm>
          <a:prstGeom prst="rect">
            <a:avLst/>
          </a:prstGeom>
        </p:spPr>
        <p:txBody>
          <a:bodyPr wrap="square">
            <a:spAutoFit/>
          </a:bodyPr>
          <a:lstStyle/>
          <a:p>
            <a:r>
              <a:rPr lang="en-US" sz="2800" dirty="0" smtClean="0">
                <a:solidFill>
                  <a:srgbClr val="000000"/>
                </a:solidFill>
                <a:latin typeface="Times New Roman" pitchFamily="18" charset="0"/>
                <a:cs typeface="Times New Roman" pitchFamily="18" charset="0"/>
              </a:rPr>
              <a:t>Easy to manage: Amazon S3 Storage Management features allow you to take a data-driven approach to storage optimization, data security, and management efficiency. These enterprise-class capabilities give you data about your data, so you can manage your storage based on that personalized metadata </a:t>
            </a:r>
            <a:endParaRPr lang="en-IN" sz="2800" dirty="0">
              <a:latin typeface="Times New Roman" pitchFamily="18" charset="0"/>
              <a:cs typeface="Times New Roman" pitchFamily="18" charset="0"/>
            </a:endParaRPr>
          </a:p>
        </p:txBody>
      </p:sp>
      <p:sp>
        <p:nvSpPr>
          <p:cNvPr id="3" name="TextBox 2"/>
          <p:cNvSpPr txBox="1"/>
          <p:nvPr/>
        </p:nvSpPr>
        <p:spPr>
          <a:xfrm>
            <a:off x="990600" y="609601"/>
            <a:ext cx="6705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                   Amazon Relational Database Service</a:t>
            </a:r>
            <a:endParaRPr lang="en-IN" sz="24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500040" y="304800"/>
            <a:ext cx="1862160" cy="1066800"/>
          </a:xfrm>
          <a:prstGeom prst="rect">
            <a:avLst/>
          </a:prstGeom>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57200" y="274680"/>
            <a:ext cx="8229240" cy="1142640"/>
          </a:xfrm>
          <a:prstGeom prst="rect">
            <a:avLst/>
          </a:prstGeom>
        </p:spPr>
        <p:txBody>
          <a:bodyPr anchor="ctr"/>
          <a:lstStyle/>
          <a:p>
            <a:pPr algn="ctr">
              <a:lnSpc>
                <a:spcPct val="100000"/>
              </a:lnSpc>
            </a:pPr>
            <a:r>
              <a:rPr lang="en-US" sz="3600">
                <a:solidFill>
                  <a:srgbClr val="000000"/>
                </a:solidFill>
                <a:latin typeface="Calibri"/>
              </a:rPr>
              <a:t>Amazon -RDS</a:t>
            </a:r>
            <a:endParaRPr/>
          </a:p>
        </p:txBody>
      </p:sp>
      <p:sp>
        <p:nvSpPr>
          <p:cNvPr id="29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a:solidFill>
                  <a:srgbClr val="000000"/>
                </a:solidFill>
                <a:latin typeface="Calibri"/>
              </a:rPr>
              <a:t>After having created an AWS account, navigate to the URL </a:t>
            </a:r>
            <a:r>
              <a:rPr lang="en-US" sz="2400" u="sng">
                <a:solidFill>
                  <a:srgbClr val="0000FF"/>
                </a:solidFill>
                <a:latin typeface="Calibri"/>
              </a:rPr>
              <a:t>https://us-west-2.console.aws.amazon.com/rds/home?region=us-west-2#gettingStarted</a:t>
            </a:r>
            <a:r>
              <a:rPr lang="en-US" sz="2400">
                <a:solidFill>
                  <a:srgbClr val="000000"/>
                </a:solidFill>
                <a:latin typeface="Calibri"/>
              </a:rPr>
              <a:t>:</a:t>
            </a:r>
            <a:endParaRPr/>
          </a:p>
          <a:p>
            <a:pPr>
              <a:lnSpc>
                <a:spcPct val="100000"/>
              </a:lnSpc>
              <a:buFont typeface="Arial"/>
              <a:buChar char="•"/>
            </a:pPr>
            <a:r>
              <a:rPr lang="en-US" sz="2400">
                <a:solidFill>
                  <a:srgbClr val="000000"/>
                </a:solidFill>
                <a:latin typeface="Calibri"/>
              </a:rPr>
              <a:t>Click on the “Get Started Now” link on the above mentioned URL</a:t>
            </a:r>
            <a:endParaRPr/>
          </a:p>
          <a:p>
            <a:pPr>
              <a:lnSpc>
                <a:spcPct val="100000"/>
              </a:lnSpc>
              <a:buFont typeface="Arial"/>
              <a:buChar char="•"/>
            </a:pPr>
            <a:r>
              <a:rPr lang="en-US" sz="2400">
                <a:solidFill>
                  <a:srgbClr val="000000"/>
                </a:solidFill>
                <a:latin typeface="Calibri"/>
              </a:rPr>
              <a:t>You will then be led to the URL, </a:t>
            </a:r>
            <a:r>
              <a:rPr lang="en-US" sz="2400" u="sng">
                <a:solidFill>
                  <a:srgbClr val="0000FF"/>
                </a:solidFill>
                <a:latin typeface="Calibri"/>
              </a:rPr>
              <a:t>https://us-west-2.console.aws.amazon.com/rds/home?region=us-west-2#launch-dbinstance:ct=gettingStarted</a:t>
            </a:r>
            <a:r>
              <a:rPr lang="en-US" sz="2400">
                <a:solidFill>
                  <a:srgbClr val="000000"/>
                </a:solidFill>
                <a:latin typeface="Calibri"/>
              </a:rPr>
              <a:t>: where you will come across a list of 6 databases namely, Amazon Aurora, MySQL, MariaDB, PostgreSQL, Oracle and Microsoft Server as can be observed from the following screenshots:</a:t>
            </a:r>
            <a:endParaRPr/>
          </a:p>
        </p:txBody>
      </p:sp>
      <p:sp>
        <p:nvSpPr>
          <p:cNvPr id="295"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296" name="TextShape 4"/>
          <p:cNvSpPr txBox="1"/>
          <p:nvPr/>
        </p:nvSpPr>
        <p:spPr>
          <a:xfrm>
            <a:off x="6553080" y="6356520"/>
            <a:ext cx="2133360" cy="364680"/>
          </a:xfrm>
          <a:prstGeom prst="rect">
            <a:avLst/>
          </a:prstGeom>
        </p:spPr>
        <p:txBody>
          <a:bodyPr anchor="ctr"/>
          <a:lstStyle/>
          <a:p>
            <a:pPr algn="r">
              <a:lnSpc>
                <a:spcPct val="100000"/>
              </a:lnSpc>
            </a:pPr>
            <a:fld id="{C28DDD25-040D-427C-BC06-485FCA30A5A4}" type="slidenum">
              <a:rPr lang="en-IN" sz="1200">
                <a:solidFill>
                  <a:srgbClr val="8B8B8B"/>
                </a:solidFill>
                <a:latin typeface="Calibri"/>
              </a:rPr>
              <a:pPr algn="r">
                <a:lnSpc>
                  <a:spcPct val="100000"/>
                </a:lnSpc>
              </a:pPr>
              <a:t>45</a:t>
            </a:fld>
            <a:endParaRPr/>
          </a:p>
        </p:txBody>
      </p:sp>
      <p:pic>
        <p:nvPicPr>
          <p:cNvPr id="297" name="Picture 5"/>
          <p:cNvPicPr/>
          <p:nvPr/>
        </p:nvPicPr>
        <p:blipFill>
          <a:blip r:embed="rId2"/>
          <a:stretch>
            <a:fillRect/>
          </a:stretch>
        </p:blipFill>
        <p:spPr>
          <a:xfrm>
            <a:off x="500040" y="0"/>
            <a:ext cx="2356920" cy="1571400"/>
          </a:xfrm>
          <a:prstGeom prst="rect">
            <a:avLst/>
          </a:prstGeom>
          <a:ln>
            <a:noFill/>
          </a:ln>
        </p:spPr>
      </p:pic>
      <p:sp>
        <p:nvSpPr>
          <p:cNvPr id="298"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                    Amazon-RDS(Example)</a:t>
            </a:r>
            <a:endParaRPr/>
          </a:p>
        </p:txBody>
      </p:sp>
      <p:pic>
        <p:nvPicPr>
          <p:cNvPr id="300" name="Content Placeholder 6"/>
          <p:cNvPicPr/>
          <p:nvPr/>
        </p:nvPicPr>
        <p:blipFill>
          <a:blip r:embed="rId2"/>
          <a:stretch>
            <a:fillRect/>
          </a:stretch>
        </p:blipFill>
        <p:spPr>
          <a:xfrm>
            <a:off x="783000" y="1600200"/>
            <a:ext cx="7578000" cy="4525560"/>
          </a:xfrm>
          <a:prstGeom prst="rect">
            <a:avLst/>
          </a:prstGeom>
          <a:ln>
            <a:noFill/>
          </a:ln>
        </p:spPr>
      </p:pic>
      <p:sp>
        <p:nvSpPr>
          <p:cNvPr id="301"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02" name="TextShape 3"/>
          <p:cNvSpPr txBox="1"/>
          <p:nvPr/>
        </p:nvSpPr>
        <p:spPr>
          <a:xfrm>
            <a:off x="6553080" y="6356520"/>
            <a:ext cx="2133360" cy="364680"/>
          </a:xfrm>
          <a:prstGeom prst="rect">
            <a:avLst/>
          </a:prstGeom>
        </p:spPr>
        <p:txBody>
          <a:bodyPr anchor="ctr"/>
          <a:lstStyle/>
          <a:p>
            <a:pPr algn="r">
              <a:lnSpc>
                <a:spcPct val="100000"/>
              </a:lnSpc>
            </a:pPr>
            <a:fld id="{50485199-B984-43A7-BDF1-EDD43BA02A96}" type="slidenum">
              <a:rPr lang="en-IN" sz="1200">
                <a:solidFill>
                  <a:srgbClr val="8B8B8B"/>
                </a:solidFill>
                <a:latin typeface="Calibri"/>
              </a:rPr>
              <a:pPr algn="r">
                <a:lnSpc>
                  <a:spcPct val="100000"/>
                </a:lnSpc>
              </a:pPr>
              <a:t>46</a:t>
            </a:fld>
            <a:endParaRPr/>
          </a:p>
        </p:txBody>
      </p:sp>
      <p:pic>
        <p:nvPicPr>
          <p:cNvPr id="303" name="Picture 5"/>
          <p:cNvPicPr/>
          <p:nvPr/>
        </p:nvPicPr>
        <p:blipFill>
          <a:blip r:embed="rId3"/>
          <a:stretch>
            <a:fillRect/>
          </a:stretch>
        </p:blipFill>
        <p:spPr>
          <a:xfrm>
            <a:off x="500040" y="285840"/>
            <a:ext cx="1999800" cy="1142640"/>
          </a:xfrm>
          <a:prstGeom prst="rect">
            <a:avLst/>
          </a:prstGeom>
          <a:ln>
            <a:noFill/>
          </a:ln>
        </p:spPr>
      </p:pic>
      <p:sp>
        <p:nvSpPr>
          <p:cNvPr id="304"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        Amazon-RDS(Example, continued)</a:t>
            </a:r>
            <a:endParaRPr/>
          </a:p>
        </p:txBody>
      </p:sp>
      <p:sp>
        <p:nvSpPr>
          <p:cNvPr id="306"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a:solidFill>
                  <a:srgbClr val="000000"/>
                </a:solidFill>
                <a:latin typeface="Calibri"/>
              </a:rPr>
              <a:t>You can select the MySQL option and the choose Amazon Aurora –MySQL-compatible edition as shown:</a:t>
            </a:r>
            <a:endParaRPr/>
          </a:p>
          <a:p>
            <a:pPr>
              <a:lnSpc>
                <a:spcPct val="100000"/>
              </a:lnSpc>
            </a:pPr>
            <a:endParaRPr/>
          </a:p>
        </p:txBody>
      </p:sp>
      <p:sp>
        <p:nvSpPr>
          <p:cNvPr id="307"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08" name="TextShape 4"/>
          <p:cNvSpPr txBox="1"/>
          <p:nvPr/>
        </p:nvSpPr>
        <p:spPr>
          <a:xfrm>
            <a:off x="6553080" y="6356520"/>
            <a:ext cx="2133360" cy="364680"/>
          </a:xfrm>
          <a:prstGeom prst="rect">
            <a:avLst/>
          </a:prstGeom>
        </p:spPr>
        <p:txBody>
          <a:bodyPr anchor="ctr"/>
          <a:lstStyle/>
          <a:p>
            <a:pPr algn="r">
              <a:lnSpc>
                <a:spcPct val="100000"/>
              </a:lnSpc>
            </a:pPr>
            <a:fld id="{40CCB9D6-ED52-4C0F-853F-3779DF4E2E38}" type="slidenum">
              <a:rPr lang="en-IN" sz="1200">
                <a:solidFill>
                  <a:srgbClr val="8B8B8B"/>
                </a:solidFill>
                <a:latin typeface="Calibri"/>
              </a:rPr>
              <a:pPr algn="r">
                <a:lnSpc>
                  <a:spcPct val="100000"/>
                </a:lnSpc>
              </a:pPr>
              <a:t>47</a:t>
            </a:fld>
            <a:endParaRPr/>
          </a:p>
        </p:txBody>
      </p:sp>
      <p:pic>
        <p:nvPicPr>
          <p:cNvPr id="309" name="Picture 5"/>
          <p:cNvPicPr/>
          <p:nvPr/>
        </p:nvPicPr>
        <p:blipFill>
          <a:blip r:embed="rId2"/>
          <a:stretch>
            <a:fillRect/>
          </a:stretch>
        </p:blipFill>
        <p:spPr>
          <a:xfrm>
            <a:off x="500040" y="285840"/>
            <a:ext cx="1714320" cy="1142640"/>
          </a:xfrm>
          <a:prstGeom prst="rect">
            <a:avLst/>
          </a:prstGeom>
          <a:ln>
            <a:noFill/>
          </a:ln>
        </p:spPr>
      </p:pic>
      <p:pic>
        <p:nvPicPr>
          <p:cNvPr id="310" name="Picture 6"/>
          <p:cNvPicPr/>
          <p:nvPr/>
        </p:nvPicPr>
        <p:blipFill>
          <a:blip r:embed="rId3"/>
          <a:stretch>
            <a:fillRect/>
          </a:stretch>
        </p:blipFill>
        <p:spPr>
          <a:xfrm>
            <a:off x="714240" y="2643120"/>
            <a:ext cx="7857720" cy="3214440"/>
          </a:xfrm>
          <a:prstGeom prst="rect">
            <a:avLst/>
          </a:prstGeom>
          <a:ln>
            <a:noFill/>
          </a:ln>
        </p:spPr>
      </p:pic>
      <p:sp>
        <p:nvSpPr>
          <p:cNvPr id="311"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  </a:t>
            </a:r>
            <a:r>
              <a:rPr lang="en-US" sz="2400">
                <a:solidFill>
                  <a:srgbClr val="000000"/>
                </a:solidFill>
                <a:latin typeface="Calibri"/>
              </a:rPr>
              <a:t>Amazon-RDS(Example,continued)</a:t>
            </a:r>
            <a:r>
              <a:rPr lang="en-US" sz="3200">
                <a:solidFill>
                  <a:srgbClr val="000000"/>
                </a:solidFill>
                <a:latin typeface="Calibri"/>
              </a:rPr>
              <a:t> </a:t>
            </a:r>
            <a:endParaRPr/>
          </a:p>
        </p:txBody>
      </p:sp>
      <p:sp>
        <p:nvSpPr>
          <p:cNvPr id="31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000">
                <a:solidFill>
                  <a:srgbClr val="000000"/>
                </a:solidFill>
                <a:latin typeface="Calibri"/>
              </a:rPr>
              <a:t>You can then specify Database and additional details as depicted with a DB instance specifier, master username as shown:</a:t>
            </a:r>
            <a:endParaRPr/>
          </a:p>
          <a:p>
            <a:pPr>
              <a:lnSpc>
                <a:spcPct val="100000"/>
              </a:lnSpc>
            </a:pPr>
            <a:endParaRPr/>
          </a:p>
          <a:p>
            <a:pPr>
              <a:lnSpc>
                <a:spcPct val="100000"/>
              </a:lnSpc>
            </a:pPr>
            <a:endParaRPr/>
          </a:p>
        </p:txBody>
      </p:sp>
      <p:sp>
        <p:nvSpPr>
          <p:cNvPr id="314"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15" name="TextShape 4"/>
          <p:cNvSpPr txBox="1"/>
          <p:nvPr/>
        </p:nvSpPr>
        <p:spPr>
          <a:xfrm>
            <a:off x="6553080" y="6356520"/>
            <a:ext cx="2133360" cy="364680"/>
          </a:xfrm>
          <a:prstGeom prst="rect">
            <a:avLst/>
          </a:prstGeom>
        </p:spPr>
        <p:txBody>
          <a:bodyPr anchor="ctr"/>
          <a:lstStyle/>
          <a:p>
            <a:pPr algn="r">
              <a:lnSpc>
                <a:spcPct val="100000"/>
              </a:lnSpc>
            </a:pPr>
            <a:fld id="{D9D23D73-2DDF-4091-8A01-0F43FBF9DE2C}" type="slidenum">
              <a:rPr lang="en-IN" sz="1200">
                <a:solidFill>
                  <a:srgbClr val="8B8B8B"/>
                </a:solidFill>
                <a:latin typeface="Calibri"/>
              </a:rPr>
              <a:pPr algn="r">
                <a:lnSpc>
                  <a:spcPct val="100000"/>
                </a:lnSpc>
              </a:pPr>
              <a:t>48</a:t>
            </a:fld>
            <a:endParaRPr/>
          </a:p>
        </p:txBody>
      </p:sp>
      <p:pic>
        <p:nvPicPr>
          <p:cNvPr id="316" name="Picture 5"/>
          <p:cNvPicPr/>
          <p:nvPr/>
        </p:nvPicPr>
        <p:blipFill>
          <a:blip r:embed="rId2"/>
          <a:stretch>
            <a:fillRect/>
          </a:stretch>
        </p:blipFill>
        <p:spPr>
          <a:xfrm>
            <a:off x="500040" y="285840"/>
            <a:ext cx="1785600" cy="1142640"/>
          </a:xfrm>
          <a:prstGeom prst="rect">
            <a:avLst/>
          </a:prstGeom>
          <a:ln>
            <a:noFill/>
          </a:ln>
        </p:spPr>
      </p:pic>
      <p:pic>
        <p:nvPicPr>
          <p:cNvPr id="317" name="Picture 6"/>
          <p:cNvPicPr/>
          <p:nvPr/>
        </p:nvPicPr>
        <p:blipFill>
          <a:blip r:embed="rId3"/>
          <a:stretch>
            <a:fillRect/>
          </a:stretch>
        </p:blipFill>
        <p:spPr>
          <a:xfrm>
            <a:off x="642960" y="2571840"/>
            <a:ext cx="7929360" cy="2714400"/>
          </a:xfrm>
          <a:prstGeom prst="rect">
            <a:avLst/>
          </a:prstGeom>
          <a:ln>
            <a:noFill/>
          </a:ln>
        </p:spPr>
      </p:pic>
      <p:sp>
        <p:nvSpPr>
          <p:cNvPr id="318"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     Amazon-RDS(Continued)</a:t>
            </a:r>
            <a:endParaRPr/>
          </a:p>
        </p:txBody>
      </p:sp>
      <p:sp>
        <p:nvSpPr>
          <p:cNvPr id="320"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000">
                <a:solidFill>
                  <a:srgbClr val="000000"/>
                </a:solidFill>
                <a:latin typeface="Calibri"/>
              </a:rPr>
              <a:t>You can then go on to configure advanced settings and launch a DB Instance as shown :</a:t>
            </a:r>
            <a:endParaRPr/>
          </a:p>
          <a:p>
            <a:pPr>
              <a:lnSpc>
                <a:spcPct val="100000"/>
              </a:lnSpc>
            </a:pPr>
            <a:endParaRPr/>
          </a:p>
        </p:txBody>
      </p:sp>
      <p:sp>
        <p:nvSpPr>
          <p:cNvPr id="321"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22" name="TextShape 4"/>
          <p:cNvSpPr txBox="1"/>
          <p:nvPr/>
        </p:nvSpPr>
        <p:spPr>
          <a:xfrm>
            <a:off x="6553080" y="6356520"/>
            <a:ext cx="2133360" cy="364680"/>
          </a:xfrm>
          <a:prstGeom prst="rect">
            <a:avLst/>
          </a:prstGeom>
        </p:spPr>
        <p:txBody>
          <a:bodyPr anchor="ctr"/>
          <a:lstStyle/>
          <a:p>
            <a:pPr algn="r">
              <a:lnSpc>
                <a:spcPct val="100000"/>
              </a:lnSpc>
            </a:pPr>
            <a:fld id="{73CDA056-D6AD-4DBE-88ED-A84A49EE4DA0}" type="slidenum">
              <a:rPr lang="en-IN" sz="1200">
                <a:solidFill>
                  <a:srgbClr val="8B8B8B"/>
                </a:solidFill>
                <a:latin typeface="Calibri"/>
              </a:rPr>
              <a:pPr algn="r">
                <a:lnSpc>
                  <a:spcPct val="100000"/>
                </a:lnSpc>
              </a:pPr>
              <a:t>49</a:t>
            </a:fld>
            <a:endParaRPr/>
          </a:p>
        </p:txBody>
      </p:sp>
      <p:pic>
        <p:nvPicPr>
          <p:cNvPr id="323" name="Picture 5"/>
          <p:cNvPicPr/>
          <p:nvPr/>
        </p:nvPicPr>
        <p:blipFill>
          <a:blip r:embed="rId2"/>
          <a:stretch>
            <a:fillRect/>
          </a:stretch>
        </p:blipFill>
        <p:spPr>
          <a:xfrm>
            <a:off x="500040" y="285840"/>
            <a:ext cx="2142720" cy="1142640"/>
          </a:xfrm>
          <a:prstGeom prst="rect">
            <a:avLst/>
          </a:prstGeom>
          <a:ln>
            <a:noFill/>
          </a:ln>
        </p:spPr>
      </p:pic>
      <p:pic>
        <p:nvPicPr>
          <p:cNvPr id="324" name="Picture 6"/>
          <p:cNvPicPr/>
          <p:nvPr/>
        </p:nvPicPr>
        <p:blipFill>
          <a:blip r:embed="rId3"/>
          <a:stretch>
            <a:fillRect/>
          </a:stretch>
        </p:blipFill>
        <p:spPr>
          <a:xfrm>
            <a:off x="285840" y="2286000"/>
            <a:ext cx="8357760" cy="4142880"/>
          </a:xfrm>
          <a:prstGeom prst="rect">
            <a:avLst/>
          </a:prstGeom>
          <a:ln>
            <a:noFill/>
          </a:ln>
        </p:spPr>
      </p:pic>
      <p:sp>
        <p:nvSpPr>
          <p:cNvPr id="325"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228600" y="274680"/>
            <a:ext cx="8457840" cy="1173120"/>
          </a:xfrm>
          <a:prstGeom prst="rect">
            <a:avLst/>
          </a:prstGeom>
        </p:spPr>
        <p:txBody>
          <a:bodyPr anchor="ctr"/>
          <a:lstStyle/>
          <a:p>
            <a:pPr algn="ctr">
              <a:lnSpc>
                <a:spcPct val="100000"/>
              </a:lnSpc>
            </a:pPr>
            <a:r>
              <a:rPr lang="en-US" sz="4400" b="1" dirty="0">
                <a:solidFill>
                  <a:srgbClr val="000000"/>
                </a:solidFill>
                <a:latin typeface="Calibri"/>
              </a:rPr>
              <a:t>Features</a:t>
            </a:r>
            <a:r>
              <a:rPr lang="en-US" sz="4400" dirty="0">
                <a:solidFill>
                  <a:srgbClr val="000000"/>
                </a:solidFill>
                <a:latin typeface="Calibri"/>
              </a:rPr>
              <a:t> of EC2(Continued)</a:t>
            </a:r>
            <a:endParaRPr/>
          </a:p>
        </p:txBody>
      </p:sp>
      <p:sp>
        <p:nvSpPr>
          <p:cNvPr id="10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Storage volumes for temporary data that's </a:t>
            </a:r>
            <a:r>
              <a:rPr lang="en-US" sz="3200" dirty="0" smtClean="0">
                <a:solidFill>
                  <a:srgbClr val="000000"/>
                </a:solidFill>
                <a:latin typeface="Calibri"/>
              </a:rPr>
              <a:t> </a:t>
            </a:r>
          </a:p>
          <a:p>
            <a:pPr>
              <a:lnSpc>
                <a:spcPct val="100000"/>
              </a:lnSpc>
            </a:pPr>
            <a:r>
              <a:rPr lang="en-US" sz="3200" dirty="0" smtClean="0">
                <a:solidFill>
                  <a:srgbClr val="000000"/>
                </a:solidFill>
                <a:latin typeface="Calibri"/>
              </a:rPr>
              <a:t> deleted </a:t>
            </a:r>
            <a:r>
              <a:rPr lang="en-US" sz="3200" dirty="0">
                <a:solidFill>
                  <a:srgbClr val="000000"/>
                </a:solidFill>
                <a:latin typeface="Calibri"/>
              </a:rPr>
              <a:t>when you stop or terminate your </a:t>
            </a:r>
            <a:endParaRPr lang="en-US" sz="3200" dirty="0" smtClean="0">
              <a:solidFill>
                <a:srgbClr val="000000"/>
              </a:solidFill>
              <a:latin typeface="Calibri"/>
            </a:endParaRPr>
          </a:p>
          <a:p>
            <a:pPr>
              <a:lnSpc>
                <a:spcPct val="100000"/>
              </a:lnSpc>
            </a:pPr>
            <a:r>
              <a:rPr lang="en-US" sz="3200" dirty="0" smtClean="0">
                <a:solidFill>
                  <a:srgbClr val="000000"/>
                </a:solidFill>
                <a:latin typeface="Calibri"/>
              </a:rPr>
              <a:t>  instance</a:t>
            </a:r>
            <a:r>
              <a:rPr lang="en-US" sz="3200" dirty="0">
                <a:solidFill>
                  <a:srgbClr val="000000"/>
                </a:solidFill>
                <a:latin typeface="Calibri"/>
              </a:rPr>
              <a:t>, known as instance store volumes</a:t>
            </a:r>
            <a:endParaRPr/>
          </a:p>
          <a:p>
            <a:pPr>
              <a:lnSpc>
                <a:spcPct val="100000"/>
              </a:lnSpc>
              <a:buFont typeface="Arial"/>
              <a:buChar char="•"/>
            </a:pPr>
            <a:r>
              <a:rPr lang="en-US" sz="3200" dirty="0">
                <a:solidFill>
                  <a:srgbClr val="000000"/>
                </a:solidFill>
                <a:latin typeface="Calibri"/>
              </a:rPr>
              <a:t>Persistent storage volumes for your data using </a:t>
            </a:r>
            <a:endParaRPr lang="en-US" sz="3200" dirty="0" smtClean="0">
              <a:solidFill>
                <a:srgbClr val="000000"/>
              </a:solidFill>
              <a:latin typeface="Calibri"/>
            </a:endParaRPr>
          </a:p>
          <a:p>
            <a:pPr>
              <a:lnSpc>
                <a:spcPct val="100000"/>
              </a:lnSpc>
            </a:pPr>
            <a:r>
              <a:rPr lang="en-US" sz="3200" dirty="0" smtClean="0">
                <a:solidFill>
                  <a:srgbClr val="000000"/>
                </a:solidFill>
                <a:latin typeface="Calibri"/>
              </a:rPr>
              <a:t> Amazon </a:t>
            </a:r>
            <a:r>
              <a:rPr lang="en-US" sz="3200" dirty="0">
                <a:solidFill>
                  <a:srgbClr val="000000"/>
                </a:solidFill>
                <a:latin typeface="Calibri"/>
              </a:rPr>
              <a:t>Elastic Block Store (Amazon EBS), </a:t>
            </a:r>
            <a:endParaRPr lang="en-US" sz="3200" dirty="0" smtClean="0">
              <a:solidFill>
                <a:srgbClr val="000000"/>
              </a:solidFill>
              <a:latin typeface="Calibri"/>
            </a:endParaRPr>
          </a:p>
          <a:p>
            <a:pPr>
              <a:lnSpc>
                <a:spcPct val="100000"/>
              </a:lnSpc>
            </a:pPr>
            <a:r>
              <a:rPr lang="en-US" sz="3200" dirty="0" smtClean="0">
                <a:solidFill>
                  <a:srgbClr val="000000"/>
                </a:solidFill>
                <a:latin typeface="Calibri"/>
              </a:rPr>
              <a:t> known </a:t>
            </a:r>
            <a:r>
              <a:rPr lang="en-US" sz="3200" dirty="0">
                <a:solidFill>
                  <a:srgbClr val="000000"/>
                </a:solidFill>
                <a:latin typeface="Calibri"/>
              </a:rPr>
              <a:t>as Amazon EBS volumes</a:t>
            </a:r>
            <a:endParaRPr/>
          </a:p>
          <a:p>
            <a:pPr>
              <a:lnSpc>
                <a:spcPct val="100000"/>
              </a:lnSpc>
              <a:buFont typeface="Arial"/>
              <a:buChar char="•"/>
            </a:pPr>
            <a:r>
              <a:rPr lang="en-US" sz="3200" dirty="0">
                <a:solidFill>
                  <a:srgbClr val="000000"/>
                </a:solidFill>
                <a:latin typeface="Calibri"/>
              </a:rPr>
              <a:t>Multiple physical locations for your resources, </a:t>
            </a:r>
            <a:endParaRPr lang="en-US" sz="3200" dirty="0" smtClean="0">
              <a:solidFill>
                <a:srgbClr val="000000"/>
              </a:solidFill>
              <a:latin typeface="Calibri"/>
            </a:endParaRPr>
          </a:p>
          <a:p>
            <a:pPr>
              <a:lnSpc>
                <a:spcPct val="100000"/>
              </a:lnSpc>
            </a:pPr>
            <a:r>
              <a:rPr lang="en-US" sz="3200" dirty="0" smtClean="0">
                <a:solidFill>
                  <a:srgbClr val="000000"/>
                </a:solidFill>
                <a:latin typeface="Calibri"/>
              </a:rPr>
              <a:t> such </a:t>
            </a:r>
            <a:r>
              <a:rPr lang="en-US" sz="3200" dirty="0">
                <a:solidFill>
                  <a:srgbClr val="000000"/>
                </a:solidFill>
                <a:latin typeface="Calibri"/>
              </a:rPr>
              <a:t>as instances and Amazon EBS volumes, </a:t>
            </a:r>
            <a:endParaRPr lang="en-US" sz="3200" dirty="0" smtClean="0">
              <a:solidFill>
                <a:srgbClr val="000000"/>
              </a:solidFill>
              <a:latin typeface="Calibri"/>
            </a:endParaRPr>
          </a:p>
          <a:p>
            <a:pPr>
              <a:lnSpc>
                <a:spcPct val="100000"/>
              </a:lnSpc>
            </a:pPr>
            <a:r>
              <a:rPr lang="en-US" sz="3200" dirty="0" smtClean="0">
                <a:solidFill>
                  <a:srgbClr val="000000"/>
                </a:solidFill>
                <a:latin typeface="Calibri"/>
              </a:rPr>
              <a:t> known </a:t>
            </a:r>
            <a:r>
              <a:rPr lang="en-US" sz="3200" dirty="0">
                <a:solidFill>
                  <a:srgbClr val="000000"/>
                </a:solidFill>
                <a:latin typeface="Calibri"/>
              </a:rPr>
              <a:t>as regions and Availability Zones</a:t>
            </a:r>
            <a:endParaRPr/>
          </a:p>
          <a:p>
            <a:pPr>
              <a:lnSpc>
                <a:spcPct val="100000"/>
              </a:lnSpc>
            </a:pPr>
            <a:endParaRPr/>
          </a:p>
          <a:p>
            <a:pPr>
              <a:lnSpc>
                <a:spcPct val="100000"/>
              </a:lnSpc>
            </a:pPr>
            <a:endParaRPr/>
          </a:p>
          <a:p>
            <a:pPr>
              <a:lnSpc>
                <a:spcPct val="100000"/>
              </a:lnSpc>
            </a:pPr>
            <a:endParaRPr/>
          </a:p>
        </p:txBody>
      </p:sp>
      <p:pic>
        <p:nvPicPr>
          <p:cNvPr id="109" name="Picture 4"/>
          <p:cNvPicPr/>
          <p:nvPr/>
        </p:nvPicPr>
        <p:blipFill>
          <a:blip r:embed="rId3"/>
          <a:stretch>
            <a:fillRect/>
          </a:stretch>
        </p:blipFill>
        <p:spPr>
          <a:xfrm>
            <a:off x="0" y="214200"/>
            <a:ext cx="1356840" cy="1356840"/>
          </a:xfrm>
          <a:prstGeom prst="rect">
            <a:avLst/>
          </a:prstGeom>
          <a:ln>
            <a:noFill/>
          </a:ln>
        </p:spPr>
      </p:pic>
      <p:sp>
        <p:nvSpPr>
          <p:cNvPr id="110" name="TextShape 3"/>
          <p:cNvSpPr txBox="1"/>
          <p:nvPr/>
        </p:nvSpPr>
        <p:spPr>
          <a:xfrm>
            <a:off x="457200" y="6356520"/>
            <a:ext cx="2133360" cy="364680"/>
          </a:xfrm>
          <a:prstGeom prst="rect">
            <a:avLst/>
          </a:prstGeom>
        </p:spPr>
        <p:txBody>
          <a:bodyPr anchor="ctr"/>
          <a:lstStyle/>
          <a:p>
            <a:pPr>
              <a:lnSpc>
                <a:spcPct val="100000"/>
              </a:lnSpc>
            </a:pPr>
            <a:r>
              <a:rPr lang="en-IN" sz="1200" dirty="0">
                <a:solidFill>
                  <a:srgbClr val="8B8B8B"/>
                </a:solidFill>
                <a:latin typeface="Calibri"/>
              </a:rPr>
              <a:t>13/07/17</a:t>
            </a:r>
            <a:endParaRPr/>
          </a:p>
        </p:txBody>
      </p:sp>
      <p:sp>
        <p:nvSpPr>
          <p:cNvPr id="111" name="TextShape 4"/>
          <p:cNvSpPr txBox="1"/>
          <p:nvPr/>
        </p:nvSpPr>
        <p:spPr>
          <a:xfrm>
            <a:off x="6553080" y="6356520"/>
            <a:ext cx="2133360" cy="364680"/>
          </a:xfrm>
          <a:prstGeom prst="rect">
            <a:avLst/>
          </a:prstGeom>
        </p:spPr>
        <p:txBody>
          <a:bodyPr anchor="ctr"/>
          <a:lstStyle/>
          <a:p>
            <a:pPr algn="r">
              <a:lnSpc>
                <a:spcPct val="100000"/>
              </a:lnSpc>
            </a:pPr>
            <a:fld id="{F2499639-4ECB-41D9-9B61-86123FFDCA84}" type="slidenum">
              <a:rPr lang="en-IN" sz="1200">
                <a:solidFill>
                  <a:srgbClr val="8B8B8B"/>
                </a:solidFill>
                <a:latin typeface="Calibri"/>
              </a:rPr>
              <a:pPr algn="r">
                <a:lnSpc>
                  <a:spcPct val="100000"/>
                </a:lnSpc>
              </a:pPr>
              <a:t>5</a:t>
            </a:fld>
            <a:endParaRPr/>
          </a:p>
        </p:txBody>
      </p:sp>
      <p:sp>
        <p:nvSpPr>
          <p:cNvPr id="112"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57200" y="274680"/>
            <a:ext cx="8229240" cy="1142640"/>
          </a:xfrm>
          <a:prstGeom prst="rect">
            <a:avLst/>
          </a:prstGeom>
        </p:spPr>
        <p:txBody>
          <a:bodyPr anchor="ctr"/>
          <a:lstStyle/>
          <a:p>
            <a:pPr algn="ctr">
              <a:lnSpc>
                <a:spcPct val="100000"/>
              </a:lnSpc>
            </a:pPr>
            <a:r>
              <a:rPr lang="en-US" sz="2400">
                <a:solidFill>
                  <a:srgbClr val="000000"/>
                </a:solidFill>
                <a:latin typeface="Calibri"/>
              </a:rPr>
              <a:t>Amazon-RDS (DB Instance Created)</a:t>
            </a:r>
            <a:endParaRPr/>
          </a:p>
        </p:txBody>
      </p:sp>
      <p:pic>
        <p:nvPicPr>
          <p:cNvPr id="327" name="Content Placeholder 6"/>
          <p:cNvPicPr/>
          <p:nvPr/>
        </p:nvPicPr>
        <p:blipFill>
          <a:blip r:embed="rId2"/>
          <a:stretch>
            <a:fillRect/>
          </a:stretch>
        </p:blipFill>
        <p:spPr>
          <a:xfrm>
            <a:off x="783000" y="1600200"/>
            <a:ext cx="7578000" cy="4525560"/>
          </a:xfrm>
          <a:prstGeom prst="rect">
            <a:avLst/>
          </a:prstGeom>
          <a:ln>
            <a:noFill/>
          </a:ln>
        </p:spPr>
      </p:pic>
      <p:sp>
        <p:nvSpPr>
          <p:cNvPr id="328"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29" name="TextShape 3"/>
          <p:cNvSpPr txBox="1"/>
          <p:nvPr/>
        </p:nvSpPr>
        <p:spPr>
          <a:xfrm>
            <a:off x="6553080" y="6356520"/>
            <a:ext cx="2133360" cy="364680"/>
          </a:xfrm>
          <a:prstGeom prst="rect">
            <a:avLst/>
          </a:prstGeom>
        </p:spPr>
        <p:txBody>
          <a:bodyPr anchor="ctr"/>
          <a:lstStyle/>
          <a:p>
            <a:pPr algn="r">
              <a:lnSpc>
                <a:spcPct val="100000"/>
              </a:lnSpc>
            </a:pPr>
            <a:fld id="{8EF69E03-E0C1-4B16-B90D-3EDF91CCC23A}" type="slidenum">
              <a:rPr lang="en-IN" sz="1200">
                <a:solidFill>
                  <a:srgbClr val="8B8B8B"/>
                </a:solidFill>
                <a:latin typeface="Calibri"/>
              </a:rPr>
              <a:pPr algn="r">
                <a:lnSpc>
                  <a:spcPct val="100000"/>
                </a:lnSpc>
              </a:pPr>
              <a:t>50</a:t>
            </a:fld>
            <a:endParaRPr/>
          </a:p>
        </p:txBody>
      </p:sp>
      <p:pic>
        <p:nvPicPr>
          <p:cNvPr id="330" name="Picture 5"/>
          <p:cNvPicPr/>
          <p:nvPr/>
        </p:nvPicPr>
        <p:blipFill>
          <a:blip r:embed="rId3"/>
          <a:stretch>
            <a:fillRect/>
          </a:stretch>
        </p:blipFill>
        <p:spPr>
          <a:xfrm>
            <a:off x="500040" y="285840"/>
            <a:ext cx="1499760" cy="1142640"/>
          </a:xfrm>
          <a:prstGeom prst="rect">
            <a:avLst/>
          </a:prstGeom>
          <a:ln>
            <a:noFill/>
          </a:ln>
        </p:spPr>
      </p:pic>
      <p:sp>
        <p:nvSpPr>
          <p:cNvPr id="331"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457200" y="274680"/>
            <a:ext cx="8229240" cy="1142640"/>
          </a:xfrm>
          <a:prstGeom prst="rect">
            <a:avLst/>
          </a:prstGeom>
        </p:spPr>
        <p:txBody>
          <a:bodyPr anchor="ctr"/>
          <a:lstStyle/>
          <a:p>
            <a:pPr algn="ctr">
              <a:lnSpc>
                <a:spcPct val="100000"/>
              </a:lnSpc>
            </a:pPr>
            <a:r>
              <a:rPr lang="en-US" sz="3200">
                <a:solidFill>
                  <a:srgbClr val="000000"/>
                </a:solidFill>
                <a:latin typeface="Calibri"/>
              </a:rPr>
              <a:t>    Amazon-RDS</a:t>
            </a:r>
            <a:endParaRPr/>
          </a:p>
        </p:txBody>
      </p:sp>
      <p:pic>
        <p:nvPicPr>
          <p:cNvPr id="333" name="Content Placeholder 6"/>
          <p:cNvPicPr/>
          <p:nvPr/>
        </p:nvPicPr>
        <p:blipFill>
          <a:blip r:embed="rId2"/>
          <a:stretch>
            <a:fillRect/>
          </a:stretch>
        </p:blipFill>
        <p:spPr>
          <a:xfrm>
            <a:off x="783000" y="1600200"/>
            <a:ext cx="7578000" cy="4525560"/>
          </a:xfrm>
          <a:prstGeom prst="rect">
            <a:avLst/>
          </a:prstGeom>
          <a:ln>
            <a:noFill/>
          </a:ln>
        </p:spPr>
      </p:pic>
      <p:sp>
        <p:nvSpPr>
          <p:cNvPr id="334"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35" name="TextShape 3"/>
          <p:cNvSpPr txBox="1"/>
          <p:nvPr/>
        </p:nvSpPr>
        <p:spPr>
          <a:xfrm>
            <a:off x="6553080" y="6356520"/>
            <a:ext cx="2133360" cy="364680"/>
          </a:xfrm>
          <a:prstGeom prst="rect">
            <a:avLst/>
          </a:prstGeom>
        </p:spPr>
        <p:txBody>
          <a:bodyPr anchor="ctr"/>
          <a:lstStyle/>
          <a:p>
            <a:pPr algn="r">
              <a:lnSpc>
                <a:spcPct val="100000"/>
              </a:lnSpc>
            </a:pPr>
            <a:fld id="{457B6748-1EE7-4970-A348-0056FA301674}" type="slidenum">
              <a:rPr lang="en-IN" sz="1200">
                <a:solidFill>
                  <a:srgbClr val="8B8B8B"/>
                </a:solidFill>
                <a:latin typeface="Calibri"/>
              </a:rPr>
              <a:pPr algn="r">
                <a:lnSpc>
                  <a:spcPct val="100000"/>
                </a:lnSpc>
              </a:pPr>
              <a:t>51</a:t>
            </a:fld>
            <a:endParaRPr/>
          </a:p>
        </p:txBody>
      </p:sp>
      <p:pic>
        <p:nvPicPr>
          <p:cNvPr id="336" name="Picture 5"/>
          <p:cNvPicPr/>
          <p:nvPr/>
        </p:nvPicPr>
        <p:blipFill>
          <a:blip r:embed="rId3"/>
          <a:stretch>
            <a:fillRect/>
          </a:stretch>
        </p:blipFill>
        <p:spPr>
          <a:xfrm>
            <a:off x="500040" y="285840"/>
            <a:ext cx="2285640" cy="1142640"/>
          </a:xfrm>
          <a:prstGeom prst="rect">
            <a:avLst/>
          </a:prstGeom>
          <a:ln>
            <a:noFill/>
          </a:ln>
        </p:spPr>
      </p:pic>
      <p:sp>
        <p:nvSpPr>
          <p:cNvPr id="337"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           </a:t>
            </a:r>
            <a:r>
              <a:rPr lang="en-US" sz="3600" dirty="0">
                <a:solidFill>
                  <a:srgbClr val="000000"/>
                </a:solidFill>
                <a:latin typeface="Calibri"/>
              </a:rPr>
              <a:t>Benefits of Amazon RDS</a:t>
            </a:r>
            <a:r>
              <a:rPr lang="en-US" sz="4400" dirty="0">
                <a:solidFill>
                  <a:srgbClr val="000000"/>
                </a:solidFill>
                <a:latin typeface="Calibri"/>
              </a:rPr>
              <a:t>	</a:t>
            </a:r>
            <a:endParaRPr/>
          </a:p>
        </p:txBody>
      </p:sp>
      <p:sp>
        <p:nvSpPr>
          <p:cNvPr id="33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smtClean="0">
                <a:solidFill>
                  <a:srgbClr val="000000"/>
                </a:solidFill>
                <a:latin typeface="Calibri"/>
              </a:rPr>
              <a:t>Fast </a:t>
            </a:r>
            <a:r>
              <a:rPr lang="en-US" sz="3200" dirty="0">
                <a:solidFill>
                  <a:srgbClr val="000000"/>
                </a:solidFill>
                <a:latin typeface="Calibri"/>
              </a:rPr>
              <a:t>and Easy to Administer: Amazon RDS makes it easy to go from project conception to deployment. Use the AWS Management Console, the AWS RDS Command Line Interface, or simple API calls to access the capabilities of a production-ready relational database in minutes. No need for infrastructure provisioning, and no need for installing and maintaining database software. </a:t>
            </a:r>
            <a:endParaRPr/>
          </a:p>
        </p:txBody>
      </p:sp>
      <p:pic>
        <p:nvPicPr>
          <p:cNvPr id="340" name="Picture 3"/>
          <p:cNvPicPr/>
          <p:nvPr/>
        </p:nvPicPr>
        <p:blipFill>
          <a:blip r:embed="rId2"/>
          <a:stretch>
            <a:fillRect/>
          </a:stretch>
        </p:blipFill>
        <p:spPr>
          <a:xfrm>
            <a:off x="857160" y="285840"/>
            <a:ext cx="1785600" cy="1294920"/>
          </a:xfrm>
          <a:prstGeom prst="rect">
            <a:avLst/>
          </a:prstGeom>
          <a:ln>
            <a:noFill/>
          </a:ln>
        </p:spPr>
      </p:pic>
      <p:sp>
        <p:nvSpPr>
          <p:cNvPr id="341"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42" name="TextShape 4"/>
          <p:cNvSpPr txBox="1"/>
          <p:nvPr/>
        </p:nvSpPr>
        <p:spPr>
          <a:xfrm>
            <a:off x="6553080" y="6356520"/>
            <a:ext cx="2133360" cy="364680"/>
          </a:xfrm>
          <a:prstGeom prst="rect">
            <a:avLst/>
          </a:prstGeom>
        </p:spPr>
        <p:txBody>
          <a:bodyPr anchor="ctr"/>
          <a:lstStyle/>
          <a:p>
            <a:pPr algn="r">
              <a:lnSpc>
                <a:spcPct val="100000"/>
              </a:lnSpc>
            </a:pPr>
            <a:fld id="{A0D0130F-0059-479B-AD31-4125620DCDF3}" type="slidenum">
              <a:rPr lang="en-IN" sz="1200">
                <a:solidFill>
                  <a:srgbClr val="8B8B8B"/>
                </a:solidFill>
                <a:latin typeface="Calibri"/>
              </a:rPr>
              <a:pPr algn="r">
                <a:lnSpc>
                  <a:spcPct val="100000"/>
                </a:lnSpc>
              </a:pPr>
              <a:t>52</a:t>
            </a:fld>
            <a:endParaRPr/>
          </a:p>
        </p:txBody>
      </p:sp>
      <p:sp>
        <p:nvSpPr>
          <p:cNvPr id="343"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057400"/>
            <a:ext cx="8077200" cy="2954655"/>
          </a:xfrm>
          <a:prstGeom prst="rect">
            <a:avLst/>
          </a:prstGeom>
        </p:spPr>
        <p:txBody>
          <a:bodyPr wrap="square">
            <a:spAutoFit/>
          </a:bodyPr>
          <a:lstStyle/>
          <a:p>
            <a:pPr>
              <a:lnSpc>
                <a:spcPct val="100000"/>
              </a:lnSpc>
              <a:buFont typeface="Arial"/>
              <a:buChar char="•"/>
            </a:pPr>
            <a:r>
              <a:rPr lang="en-IN" sz="2800" dirty="0" smtClean="0">
                <a:solidFill>
                  <a:srgbClr val="000000"/>
                </a:solidFill>
                <a:latin typeface="Times New Roman" pitchFamily="18" charset="0"/>
                <a:cs typeface="Times New Roman" pitchFamily="18" charset="0"/>
              </a:rPr>
              <a:t>Highly Scalable: You can scale your database's compute and storage resources with only a few mouse clicks or an API call, often with no downtime. Many Amazon RDS engine types allow you to launch one or more Read Replicas to offload read traffic from your primary database instance</a:t>
            </a:r>
            <a:r>
              <a:rPr lang="en-IN" dirty="0" smtClean="0">
                <a:solidFill>
                  <a:srgbClr val="000000"/>
                </a:solidFill>
                <a:latin typeface="Calibri"/>
              </a:rPr>
              <a:t>. </a:t>
            </a:r>
            <a:endParaRPr lang="en-IN" dirty="0" smtClean="0"/>
          </a:p>
          <a:p>
            <a:pPr>
              <a:lnSpc>
                <a:spcPct val="100000"/>
              </a:lnSpc>
            </a:pPr>
            <a:endParaRPr lang="en-IN" dirty="0" smtClean="0"/>
          </a:p>
        </p:txBody>
      </p:sp>
      <p:sp>
        <p:nvSpPr>
          <p:cNvPr id="4" name="TextBox 3"/>
          <p:cNvSpPr txBox="1"/>
          <p:nvPr/>
        </p:nvSpPr>
        <p:spPr>
          <a:xfrm>
            <a:off x="1219200" y="304800"/>
            <a:ext cx="6096000" cy="461665"/>
          </a:xfrm>
          <a:prstGeom prst="rect">
            <a:avLst/>
          </a:prstGeom>
          <a:noFill/>
        </p:spPr>
        <p:txBody>
          <a:bodyPr wrap="square" rtlCol="0">
            <a:spAutoFit/>
          </a:bodyPr>
          <a:lstStyle/>
          <a:p>
            <a:r>
              <a:rPr lang="en-US" dirty="0" smtClean="0">
                <a:solidFill>
                  <a:srgbClr val="000000"/>
                </a:solidFill>
                <a:latin typeface="Calibri"/>
              </a:rPr>
              <a:t>                        </a:t>
            </a:r>
            <a:r>
              <a:rPr lang="en-US" sz="2400" dirty="0" smtClean="0">
                <a:solidFill>
                  <a:srgbClr val="000000"/>
                </a:solidFill>
                <a:latin typeface="Times New Roman" pitchFamily="18" charset="0"/>
                <a:cs typeface="Times New Roman" pitchFamily="18" charset="0"/>
              </a:rPr>
              <a:t>Benefits of Amazon RDS(continued)</a:t>
            </a:r>
            <a:endParaRPr lang="en-IN" sz="2400" dirty="0">
              <a:latin typeface="Times New Roman" pitchFamily="18" charset="0"/>
              <a:cs typeface="Times New Roman" pitchFamily="18" charset="0"/>
            </a:endParaRPr>
          </a:p>
        </p:txBody>
      </p:sp>
      <p:pic>
        <p:nvPicPr>
          <p:cNvPr id="5" name="Picture 3"/>
          <p:cNvPicPr/>
          <p:nvPr/>
        </p:nvPicPr>
        <p:blipFill>
          <a:blip r:embed="rId2"/>
          <a:stretch>
            <a:fillRect/>
          </a:stretch>
        </p:blipFill>
        <p:spPr>
          <a:xfrm>
            <a:off x="0" y="304800"/>
            <a:ext cx="2286000" cy="1371600"/>
          </a:xfrm>
          <a:prstGeom prst="rect">
            <a:avLst/>
          </a:prstGeom>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59340"/>
            <a:ext cx="7848600" cy="3970318"/>
          </a:xfrm>
          <a:prstGeom prst="rect">
            <a:avLst/>
          </a:prstGeom>
        </p:spPr>
        <p:txBody>
          <a:bodyPr wrap="square">
            <a:spAutoFit/>
          </a:bodyPr>
          <a:lstStyle/>
          <a:p>
            <a:pPr>
              <a:lnSpc>
                <a:spcPct val="100000"/>
              </a:lnSpc>
              <a:buFont typeface="Arial"/>
              <a:buChar char="•"/>
            </a:pPr>
            <a:r>
              <a:rPr lang="en-IN" sz="2800" dirty="0" smtClean="0">
                <a:solidFill>
                  <a:srgbClr val="000000"/>
                </a:solidFill>
                <a:latin typeface="Times New Roman" pitchFamily="18" charset="0"/>
                <a:cs typeface="Times New Roman" pitchFamily="18" charset="0"/>
              </a:rPr>
              <a:t>Available and Durable: Amazon RDS runs on the same highly reliable infrastructure used by other Amazon Web Services. When you provision a Multi-AZ DB instance, Amazon RDS synchronously replicates the data to a standby instance in a different Availability Zone (AZ). Amazon RDS has many other features that enhance reliability for critical production databases, including automated backups, database snapshots, and automatic host replacement</a:t>
            </a:r>
            <a:r>
              <a:rPr lang="en-IN" sz="2800" b="1" dirty="0" smtClean="0">
                <a:solidFill>
                  <a:srgbClr val="000000"/>
                </a:solidFill>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
        <p:nvSpPr>
          <p:cNvPr id="4" name="TextBox 3"/>
          <p:cNvSpPr txBox="1"/>
          <p:nvPr/>
        </p:nvSpPr>
        <p:spPr>
          <a:xfrm>
            <a:off x="762000" y="914400"/>
            <a:ext cx="8229600" cy="523220"/>
          </a:xfrm>
          <a:prstGeom prst="rect">
            <a:avLst/>
          </a:prstGeom>
          <a:noFill/>
        </p:spPr>
        <p:txBody>
          <a:bodyPr wrap="square" rtlCol="0">
            <a:spAutoFit/>
          </a:bodyPr>
          <a:lstStyle/>
          <a:p>
            <a:r>
              <a:rPr lang="en-US" sz="2800" dirty="0" smtClean="0">
                <a:solidFill>
                  <a:srgbClr val="000000"/>
                </a:solidFill>
                <a:latin typeface="Times New Roman" pitchFamily="18" charset="0"/>
                <a:cs typeface="Times New Roman" pitchFamily="18" charset="0"/>
              </a:rPr>
              <a:t>                               Benefits of Amazon RDS(continued)</a:t>
            </a:r>
            <a:endParaRPr lang="en-IN" sz="2800" dirty="0">
              <a:latin typeface="Times New Roman" pitchFamily="18" charset="0"/>
              <a:cs typeface="Times New Roman" pitchFamily="18" charset="0"/>
            </a:endParaRPr>
          </a:p>
        </p:txBody>
      </p:sp>
      <p:pic>
        <p:nvPicPr>
          <p:cNvPr id="5" name="Picture 3"/>
          <p:cNvPicPr/>
          <p:nvPr/>
        </p:nvPicPr>
        <p:blipFill>
          <a:blip r:embed="rId2"/>
          <a:stretch>
            <a:fillRect/>
          </a:stretch>
        </p:blipFill>
        <p:spPr>
          <a:xfrm>
            <a:off x="457200" y="304800"/>
            <a:ext cx="3124200" cy="1371600"/>
          </a:xfrm>
          <a:prstGeom prst="rect">
            <a:avLst/>
          </a:prstGeom>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         </a:t>
            </a:r>
            <a:r>
              <a:rPr lang="en-US" sz="4400" dirty="0" smtClean="0">
                <a:solidFill>
                  <a:srgbClr val="000000"/>
                </a:solidFill>
                <a:latin typeface="Calibri"/>
              </a:rPr>
              <a:t>      </a:t>
            </a:r>
            <a:r>
              <a:rPr lang="en-US" sz="3200" dirty="0" smtClean="0">
                <a:solidFill>
                  <a:srgbClr val="000000"/>
                </a:solidFill>
                <a:latin typeface="Calibri"/>
              </a:rPr>
              <a:t>Benefits </a:t>
            </a:r>
            <a:r>
              <a:rPr lang="en-US" sz="3200" dirty="0">
                <a:solidFill>
                  <a:srgbClr val="000000"/>
                </a:solidFill>
                <a:latin typeface="Calibri"/>
              </a:rPr>
              <a:t>of Amazon  RDS(Continued)</a:t>
            </a:r>
            <a:endParaRPr/>
          </a:p>
        </p:txBody>
      </p:sp>
      <p:sp>
        <p:nvSpPr>
          <p:cNvPr id="345" name="TextShape 2"/>
          <p:cNvSpPr txBox="1"/>
          <p:nvPr/>
        </p:nvSpPr>
        <p:spPr>
          <a:xfrm>
            <a:off x="457200" y="1600200"/>
            <a:ext cx="8229240" cy="4724400"/>
          </a:xfrm>
          <a:prstGeom prst="rect">
            <a:avLst/>
          </a:prstGeom>
        </p:spPr>
        <p:txBody>
          <a:bodyPr/>
          <a:lstStyle/>
          <a:p>
            <a:pPr>
              <a:lnSpc>
                <a:spcPct val="100000"/>
              </a:lnSpc>
            </a:pPr>
            <a:endParaRPr/>
          </a:p>
          <a:p>
            <a:pPr>
              <a:lnSpc>
                <a:spcPct val="100000"/>
              </a:lnSpc>
              <a:buFont typeface="Arial"/>
              <a:buChar char="•"/>
            </a:pPr>
            <a:r>
              <a:rPr lang="en-US" sz="3200" dirty="0">
                <a:solidFill>
                  <a:srgbClr val="000000"/>
                </a:solidFill>
                <a:latin typeface="Calibri"/>
              </a:rPr>
              <a:t>Secure: Amazon RDS makes it easy to control network access to your database. Amazon RDS also lets you run your database instances in Amazon VPC, which enables you to isolate your database instances and to connect to your existing IT infrastructure through an industry-standard encrypted IPSec VPN. Many Amazon RDS engine types offer encryption at rest and encryption in transit. </a:t>
            </a:r>
            <a:endParaRPr/>
          </a:p>
          <a:p>
            <a:pPr>
              <a:lnSpc>
                <a:spcPct val="100000"/>
              </a:lnSpc>
            </a:pPr>
            <a:endParaRPr/>
          </a:p>
          <a:p>
            <a:pPr>
              <a:lnSpc>
                <a:spcPct val="100000"/>
              </a:lnSpc>
            </a:pPr>
            <a:endParaRPr/>
          </a:p>
          <a:p>
            <a:pPr>
              <a:lnSpc>
                <a:spcPct val="100000"/>
              </a:lnSpc>
            </a:pPr>
            <a:endParaRPr/>
          </a:p>
        </p:txBody>
      </p:sp>
      <p:sp>
        <p:nvSpPr>
          <p:cNvPr id="347" name="TextShape 3"/>
          <p:cNvSpPr txBox="1"/>
          <p:nvPr/>
        </p:nvSpPr>
        <p:spPr>
          <a:xfrm>
            <a:off x="457200" y="6356520"/>
            <a:ext cx="2133360" cy="364680"/>
          </a:xfrm>
          <a:prstGeom prst="rect">
            <a:avLst/>
          </a:prstGeom>
        </p:spPr>
        <p:txBody>
          <a:bodyPr anchor="ctr"/>
          <a:lstStyle/>
          <a:p>
            <a:pPr>
              <a:lnSpc>
                <a:spcPct val="100000"/>
              </a:lnSpc>
            </a:pPr>
            <a:r>
              <a:rPr lang="en-IN" sz="1200" dirty="0">
                <a:solidFill>
                  <a:srgbClr val="8B8B8B"/>
                </a:solidFill>
                <a:latin typeface="Calibri"/>
              </a:rPr>
              <a:t>13/07/17</a:t>
            </a:r>
            <a:endParaRPr/>
          </a:p>
        </p:txBody>
      </p:sp>
      <p:sp>
        <p:nvSpPr>
          <p:cNvPr id="348" name="TextShape 4"/>
          <p:cNvSpPr txBox="1"/>
          <p:nvPr/>
        </p:nvSpPr>
        <p:spPr>
          <a:xfrm>
            <a:off x="6553080" y="6356520"/>
            <a:ext cx="2133360" cy="364680"/>
          </a:xfrm>
          <a:prstGeom prst="rect">
            <a:avLst/>
          </a:prstGeom>
        </p:spPr>
        <p:txBody>
          <a:bodyPr anchor="ctr"/>
          <a:lstStyle/>
          <a:p>
            <a:pPr algn="r">
              <a:lnSpc>
                <a:spcPct val="100000"/>
              </a:lnSpc>
            </a:pPr>
            <a:fld id="{25E3359E-B8FA-4CC1-83CF-EACD9ED95C54}" type="slidenum">
              <a:rPr lang="en-IN" sz="1200">
                <a:solidFill>
                  <a:srgbClr val="8B8B8B"/>
                </a:solidFill>
                <a:latin typeface="Calibri"/>
              </a:rPr>
              <a:pPr algn="r">
                <a:lnSpc>
                  <a:spcPct val="100000"/>
                </a:lnSpc>
              </a:pPr>
              <a:t>55</a:t>
            </a:fld>
            <a:endParaRPr/>
          </a:p>
        </p:txBody>
      </p:sp>
      <p:sp>
        <p:nvSpPr>
          <p:cNvPr id="349"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pic>
        <p:nvPicPr>
          <p:cNvPr id="8" name="Picture 3"/>
          <p:cNvPicPr/>
          <p:nvPr/>
        </p:nvPicPr>
        <p:blipFill>
          <a:blip r:embed="rId2"/>
          <a:stretch>
            <a:fillRect/>
          </a:stretch>
        </p:blipFill>
        <p:spPr>
          <a:xfrm>
            <a:off x="457200" y="304800"/>
            <a:ext cx="1828800" cy="1371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133600"/>
            <a:ext cx="8610600" cy="3046988"/>
          </a:xfrm>
          <a:prstGeom prst="rect">
            <a:avLst/>
          </a:prstGeom>
        </p:spPr>
        <p:txBody>
          <a:bodyPr wrap="square">
            <a:spAutoFit/>
          </a:bodyPr>
          <a:lstStyle/>
          <a:p>
            <a:r>
              <a:rPr lang="en-US" sz="3200" dirty="0" smtClean="0">
                <a:solidFill>
                  <a:srgbClr val="000000"/>
                </a:solidFill>
                <a:latin typeface="Times New Roman" pitchFamily="18" charset="0"/>
                <a:cs typeface="Times New Roman" pitchFamily="18" charset="0"/>
              </a:rPr>
              <a:t>Inexpensive: You pay very low rates and only for the resources you actually consume. In addition, you benefit from the option of On-Demand pricing with no up-front or long-term commitments, or even lower hourly rates using Reserved Instance pricing </a:t>
            </a:r>
            <a:endParaRPr lang="en-IN" sz="3200" dirty="0">
              <a:latin typeface="Times New Roman" pitchFamily="18" charset="0"/>
              <a:cs typeface="Times New Roman" pitchFamily="18" charset="0"/>
            </a:endParaRPr>
          </a:p>
        </p:txBody>
      </p:sp>
      <p:sp>
        <p:nvSpPr>
          <p:cNvPr id="4" name="TextBox 3"/>
          <p:cNvSpPr txBox="1"/>
          <p:nvPr/>
        </p:nvSpPr>
        <p:spPr>
          <a:xfrm>
            <a:off x="914400" y="533400"/>
            <a:ext cx="7010400" cy="523220"/>
          </a:xfrm>
          <a:prstGeom prst="rect">
            <a:avLst/>
          </a:prstGeom>
          <a:noFill/>
        </p:spPr>
        <p:txBody>
          <a:bodyPr wrap="square" rtlCol="0">
            <a:spAutoFit/>
          </a:bodyPr>
          <a:lstStyle/>
          <a:p>
            <a:pPr algn="ctr">
              <a:lnSpc>
                <a:spcPct val="100000"/>
              </a:lnSpc>
            </a:pPr>
            <a:r>
              <a:rPr lang="en-US" sz="2800" dirty="0" smtClean="0">
                <a:solidFill>
                  <a:srgbClr val="000000"/>
                </a:solidFill>
                <a:latin typeface="Times New Roman" pitchFamily="18" charset="0"/>
                <a:cs typeface="Times New Roman" pitchFamily="18" charset="0"/>
              </a:rPr>
              <a:t>               Benefits of Amazon  RDS(Continued)</a:t>
            </a:r>
            <a:endParaRPr lang="en-US" sz="2800" dirty="0">
              <a:latin typeface="Times New Roman" pitchFamily="18" charset="0"/>
              <a:cs typeface="Times New Roman" pitchFamily="18" charset="0"/>
            </a:endParaRPr>
          </a:p>
        </p:txBody>
      </p:sp>
      <p:pic>
        <p:nvPicPr>
          <p:cNvPr id="5" name="Picture 3"/>
          <p:cNvPicPr/>
          <p:nvPr/>
        </p:nvPicPr>
        <p:blipFill>
          <a:blip r:embed="rId2"/>
          <a:stretch>
            <a:fillRect/>
          </a:stretch>
        </p:blipFill>
        <p:spPr>
          <a:xfrm>
            <a:off x="457200" y="304800"/>
            <a:ext cx="1828800" cy="1371600"/>
          </a:xfrm>
          <a:prstGeom prst="rect">
            <a:avLst/>
          </a:prstGeom>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References</a:t>
            </a:r>
            <a:endParaRPr/>
          </a:p>
        </p:txBody>
      </p:sp>
      <p:sp>
        <p:nvSpPr>
          <p:cNvPr id="351" name="TextShape 2"/>
          <p:cNvSpPr txBox="1"/>
          <p:nvPr/>
        </p:nvSpPr>
        <p:spPr>
          <a:xfrm>
            <a:off x="500040" y="1428840"/>
            <a:ext cx="8229240" cy="4525560"/>
          </a:xfrm>
          <a:prstGeom prst="rect">
            <a:avLst/>
          </a:prstGeom>
        </p:spPr>
        <p:txBody>
          <a:bodyPr/>
          <a:lstStyle/>
          <a:p>
            <a:pPr>
              <a:lnSpc>
                <a:spcPct val="100000"/>
              </a:lnSpc>
              <a:buFont typeface="Calibri"/>
              <a:buAutoNum type="arabicPeriod"/>
            </a:pPr>
            <a:r>
              <a:rPr lang="en-US" sz="3200" u="sng">
                <a:solidFill>
                  <a:srgbClr val="0000FF"/>
                </a:solidFill>
                <a:latin typeface="Calibri"/>
              </a:rPr>
              <a:t>https://aws.amazon.com/</a:t>
            </a:r>
            <a:endParaRPr/>
          </a:p>
          <a:p>
            <a:pPr>
              <a:lnSpc>
                <a:spcPct val="100000"/>
              </a:lnSpc>
              <a:buFont typeface="Calibri"/>
              <a:buAutoNum type="arabicPeriod"/>
            </a:pPr>
            <a:r>
              <a:rPr lang="en-US" sz="3200" u="sng">
                <a:solidFill>
                  <a:srgbClr val="0000FF"/>
                </a:solidFill>
                <a:latin typeface="Calibri"/>
              </a:rPr>
              <a:t>https://aws.amazon.com/products/</a:t>
            </a:r>
            <a:endParaRPr/>
          </a:p>
          <a:p>
            <a:pPr>
              <a:lnSpc>
                <a:spcPct val="100000"/>
              </a:lnSpc>
              <a:buFont typeface="Calibri"/>
              <a:buAutoNum type="arabicPeriod"/>
            </a:pPr>
            <a:r>
              <a:rPr lang="en-US" sz="3200" u="sng">
                <a:solidFill>
                  <a:srgbClr val="0000FF"/>
                </a:solidFill>
                <a:latin typeface="Calibri"/>
              </a:rPr>
              <a:t>https://www.youtube.com/user/AmazonWebServices</a:t>
            </a:r>
            <a:endParaRPr/>
          </a:p>
          <a:p>
            <a:pPr>
              <a:lnSpc>
                <a:spcPct val="100000"/>
              </a:lnSpc>
              <a:buFont typeface="Calibri"/>
              <a:buAutoNum type="arabicPeriod"/>
            </a:pPr>
            <a:r>
              <a:rPr lang="en-US" sz="3200" u="sng">
                <a:solidFill>
                  <a:srgbClr val="0000FF"/>
                </a:solidFill>
                <a:latin typeface="Calibri"/>
              </a:rPr>
              <a:t>An_Overview_of_AWS_Cloud_Data_Migration_Services.pdf</a:t>
            </a:r>
            <a:endParaRPr/>
          </a:p>
          <a:p>
            <a:pPr>
              <a:lnSpc>
                <a:spcPct val="100000"/>
              </a:lnSpc>
              <a:buFont typeface="Calibri"/>
              <a:buAutoNum type="arabicPeriod"/>
            </a:pPr>
            <a:r>
              <a:rPr lang="en-US" sz="3200" u="sng">
                <a:solidFill>
                  <a:srgbClr val="0000FF"/>
                </a:solidFill>
                <a:latin typeface="Calibri"/>
              </a:rPr>
              <a:t>aws-overview.pdf</a:t>
            </a:r>
            <a:endParaRPr/>
          </a:p>
          <a:p>
            <a:pPr>
              <a:lnSpc>
                <a:spcPct val="100000"/>
              </a:lnSpc>
              <a:buFont typeface="Calibri"/>
              <a:buAutoNum type="arabicPeriod"/>
            </a:pPr>
            <a:r>
              <a:rPr lang="en-US" sz="3200">
                <a:solidFill>
                  <a:srgbClr val="000000"/>
                </a:solidFill>
                <a:latin typeface="Calibri"/>
              </a:rPr>
              <a:t>https://www.youtube.com/watch?v=ae_DKNwK_ms</a:t>
            </a:r>
            <a:endParaRPr/>
          </a:p>
          <a:p>
            <a:pPr>
              <a:lnSpc>
                <a:spcPct val="100000"/>
              </a:lnSpc>
            </a:pPr>
            <a:endParaRPr/>
          </a:p>
        </p:txBody>
      </p:sp>
      <p:pic>
        <p:nvPicPr>
          <p:cNvPr id="352" name="Picture 3"/>
          <p:cNvPicPr/>
          <p:nvPr/>
        </p:nvPicPr>
        <p:blipFill>
          <a:blip r:embed="rId2"/>
          <a:stretch>
            <a:fillRect/>
          </a:stretch>
        </p:blipFill>
        <p:spPr>
          <a:xfrm>
            <a:off x="785880" y="214200"/>
            <a:ext cx="1928520" cy="1142640"/>
          </a:xfrm>
          <a:prstGeom prst="rect">
            <a:avLst/>
          </a:prstGeom>
          <a:ln>
            <a:noFill/>
          </a:ln>
        </p:spPr>
      </p:pic>
      <p:sp>
        <p:nvSpPr>
          <p:cNvPr id="353"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54" name="TextShape 4"/>
          <p:cNvSpPr txBox="1"/>
          <p:nvPr/>
        </p:nvSpPr>
        <p:spPr>
          <a:xfrm>
            <a:off x="6553080" y="6356520"/>
            <a:ext cx="2133360" cy="364680"/>
          </a:xfrm>
          <a:prstGeom prst="rect">
            <a:avLst/>
          </a:prstGeom>
        </p:spPr>
        <p:txBody>
          <a:bodyPr anchor="ctr"/>
          <a:lstStyle/>
          <a:p>
            <a:pPr algn="r">
              <a:lnSpc>
                <a:spcPct val="100000"/>
              </a:lnSpc>
            </a:pPr>
            <a:fld id="{2E735678-91E0-4B39-9D10-C4B235A1AC8F}" type="slidenum">
              <a:rPr lang="en-IN" sz="1200">
                <a:solidFill>
                  <a:srgbClr val="8B8B8B"/>
                </a:solidFill>
                <a:latin typeface="Calibri"/>
              </a:rPr>
              <a:pPr algn="r">
                <a:lnSpc>
                  <a:spcPct val="100000"/>
                </a:lnSpc>
              </a:pPr>
              <a:t>57</a:t>
            </a:fld>
            <a:endParaRPr/>
          </a:p>
        </p:txBody>
      </p:sp>
      <p:sp>
        <p:nvSpPr>
          <p:cNvPr id="355"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YouTube Videos</a:t>
            </a:r>
            <a:endParaRPr/>
          </a:p>
        </p:txBody>
      </p:sp>
      <p:sp>
        <p:nvSpPr>
          <p:cNvPr id="35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u="sng">
                <a:solidFill>
                  <a:srgbClr val="0000FF"/>
                </a:solidFill>
                <a:latin typeface="Times New Roman"/>
              </a:rPr>
              <a:t>https://www.youtube.com/watch?v=ae_DKNwK_ms  </a:t>
            </a:r>
            <a:endParaRPr/>
          </a:p>
          <a:p>
            <a:pPr>
              <a:lnSpc>
                <a:spcPct val="100000"/>
              </a:lnSpc>
              <a:buFont typeface="Arial"/>
              <a:buChar char="•"/>
            </a:pPr>
            <a:r>
              <a:rPr lang="en-US" sz="2400" b="1">
                <a:solidFill>
                  <a:srgbClr val="000000"/>
                </a:solidFill>
                <a:latin typeface="Calibri"/>
              </a:rPr>
              <a:t>Introduction to Amazon EC2 - Elastic Cloud Server &amp; Hosting with AWS:- </a:t>
            </a:r>
            <a:r>
              <a:rPr lang="en-US" sz="2400" b="1" u="sng">
                <a:solidFill>
                  <a:srgbClr val="0000FF"/>
                </a:solidFill>
                <a:latin typeface="Calibri"/>
              </a:rPr>
              <a:t>https://www.youtube.com/watch?v=TsRBftzZsQo</a:t>
            </a:r>
            <a:endParaRPr/>
          </a:p>
          <a:p>
            <a:pPr>
              <a:lnSpc>
                <a:spcPct val="100000"/>
              </a:lnSpc>
              <a:buFont typeface="Arial"/>
              <a:buChar char="•"/>
            </a:pPr>
            <a:r>
              <a:rPr lang="en-US" sz="2400" b="1">
                <a:solidFill>
                  <a:srgbClr val="000000"/>
                </a:solidFill>
                <a:latin typeface="Calibri"/>
              </a:rPr>
              <a:t>Technical Introduction to Amazon Simple Storage Service (S3) - Cloud Storage on AWS :-</a:t>
            </a:r>
            <a:endParaRPr/>
          </a:p>
          <a:p>
            <a:pPr>
              <a:lnSpc>
                <a:spcPct val="100000"/>
              </a:lnSpc>
            </a:pPr>
            <a:r>
              <a:rPr lang="en-US" sz="2400" b="1">
                <a:solidFill>
                  <a:srgbClr val="000000"/>
                </a:solidFill>
                <a:latin typeface="Calibri"/>
              </a:rPr>
              <a:t>     </a:t>
            </a:r>
            <a:r>
              <a:rPr lang="en-US" sz="2400" b="1" u="sng">
                <a:solidFill>
                  <a:srgbClr val="0000FF"/>
                </a:solidFill>
                <a:latin typeface="Calibri"/>
              </a:rPr>
              <a:t>https://www.youtube.com/watch?v=Yyraql9A_Rc</a:t>
            </a:r>
            <a:endParaRPr/>
          </a:p>
          <a:p>
            <a:pPr>
              <a:lnSpc>
                <a:spcPct val="100000"/>
              </a:lnSpc>
              <a:buFont typeface="Arial"/>
              <a:buChar char="•"/>
            </a:pPr>
            <a:r>
              <a:rPr lang="en-US" sz="2400" b="1">
                <a:solidFill>
                  <a:srgbClr val="000000"/>
                </a:solidFill>
                <a:latin typeface="Calibri"/>
              </a:rPr>
              <a:t>Technical Introduction to Amazon RDS - Relational Database Service on AWS</a:t>
            </a:r>
            <a:endParaRPr/>
          </a:p>
          <a:p>
            <a:pPr>
              <a:lnSpc>
                <a:spcPct val="100000"/>
              </a:lnSpc>
            </a:pPr>
            <a:r>
              <a:rPr lang="en-US" sz="2400" b="1">
                <a:solidFill>
                  <a:srgbClr val="000000"/>
                </a:solidFill>
                <a:latin typeface="Calibri"/>
              </a:rPr>
              <a:t>     https://www.youtube.com/watch?v=Kz1zmyHw9G0</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58"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59"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
        <p:nvSpPr>
          <p:cNvPr id="360" name="TextShape 5"/>
          <p:cNvSpPr txBox="1"/>
          <p:nvPr/>
        </p:nvSpPr>
        <p:spPr>
          <a:xfrm>
            <a:off x="6553080" y="6356520"/>
            <a:ext cx="2133360" cy="364680"/>
          </a:xfrm>
          <a:prstGeom prst="rect">
            <a:avLst/>
          </a:prstGeom>
        </p:spPr>
        <p:txBody>
          <a:bodyPr anchor="ctr"/>
          <a:lstStyle/>
          <a:p>
            <a:pPr algn="r">
              <a:lnSpc>
                <a:spcPct val="100000"/>
              </a:lnSpc>
            </a:pPr>
            <a:fld id="{E5D6BD83-F4E5-4829-96AC-E11C3390A9E5}" type="slidenum">
              <a:rPr lang="en-IN" sz="1200">
                <a:solidFill>
                  <a:srgbClr val="8B8B8B"/>
                </a:solidFill>
                <a:latin typeface="Calibri"/>
              </a:rPr>
              <a:pPr algn="r">
                <a:lnSpc>
                  <a:spcPct val="100000"/>
                </a:lnSpc>
              </a:pPr>
              <a:t>58</a:t>
            </a:fld>
            <a:endParaRPr/>
          </a:p>
        </p:txBody>
      </p:sp>
      <p:pic>
        <p:nvPicPr>
          <p:cNvPr id="361" name="Picture 6"/>
          <p:cNvPicPr/>
          <p:nvPr/>
        </p:nvPicPr>
        <p:blipFill>
          <a:blip r:embed="rId2"/>
          <a:stretch>
            <a:fillRect/>
          </a:stretch>
        </p:blipFill>
        <p:spPr>
          <a:xfrm>
            <a:off x="571320" y="142920"/>
            <a:ext cx="1428480" cy="1356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Thank you</a:t>
            </a:r>
            <a:endParaRPr/>
          </a:p>
        </p:txBody>
      </p:sp>
      <p:sp>
        <p:nvSpPr>
          <p:cNvPr id="363" name="TextShape 2"/>
          <p:cNvSpPr txBox="1"/>
          <p:nvPr/>
        </p:nvSpPr>
        <p:spPr>
          <a:xfrm>
            <a:off x="1371600" y="3886200"/>
            <a:ext cx="6400440" cy="1752120"/>
          </a:xfrm>
          <a:prstGeom prst="rect">
            <a:avLst/>
          </a:prstGeom>
        </p:spPr>
        <p:txBody>
          <a:bodyPr/>
          <a:lstStyle/>
          <a:p>
            <a:pPr algn="ctr">
              <a:lnSpc>
                <a:spcPct val="100000"/>
              </a:lnSpc>
            </a:pPr>
            <a:r>
              <a:rPr lang="en-IN" sz="3200">
                <a:solidFill>
                  <a:srgbClr val="8B8B8B"/>
                </a:solidFill>
                <a:latin typeface="Calibri"/>
              </a:rPr>
              <a:t>Questions and Answers</a:t>
            </a:r>
            <a:endParaRPr/>
          </a:p>
          <a:p>
            <a:pPr algn="ctr">
              <a:lnSpc>
                <a:spcPct val="100000"/>
              </a:lnSpc>
            </a:pPr>
            <a:r>
              <a:rPr lang="en-IN" sz="3200">
                <a:solidFill>
                  <a:srgbClr val="8B8B8B"/>
                </a:solidFill>
                <a:latin typeface="Calibri"/>
              </a:rPr>
              <a:t>Shankar Banavasi</a:t>
            </a:r>
            <a:endParaRPr/>
          </a:p>
        </p:txBody>
      </p:sp>
      <p:sp>
        <p:nvSpPr>
          <p:cNvPr id="364"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365" name="TextShape 4"/>
          <p:cNvSpPr txBox="1"/>
          <p:nvPr/>
        </p:nvSpPr>
        <p:spPr>
          <a:xfrm>
            <a:off x="6553080" y="6356520"/>
            <a:ext cx="2133360" cy="364680"/>
          </a:xfrm>
          <a:prstGeom prst="rect">
            <a:avLst/>
          </a:prstGeom>
        </p:spPr>
        <p:txBody>
          <a:bodyPr anchor="ctr"/>
          <a:lstStyle/>
          <a:p>
            <a:pPr algn="r">
              <a:lnSpc>
                <a:spcPct val="100000"/>
              </a:lnSpc>
            </a:pPr>
            <a:fld id="{98C3441A-FBB8-4D99-821B-EDC444D09CB4}" type="slidenum">
              <a:rPr lang="en-IN" sz="1200">
                <a:solidFill>
                  <a:srgbClr val="8B8B8B"/>
                </a:solidFill>
                <a:latin typeface="Calibri"/>
              </a:rPr>
              <a:pPr algn="r">
                <a:lnSpc>
                  <a:spcPct val="100000"/>
                </a:lnSpc>
              </a:pPr>
              <a:t>59</a:t>
            </a:fld>
            <a:endParaRPr/>
          </a:p>
        </p:txBody>
      </p:sp>
      <p:pic>
        <p:nvPicPr>
          <p:cNvPr id="366" name="Picture 7"/>
          <p:cNvPicPr/>
          <p:nvPr/>
        </p:nvPicPr>
        <p:blipFill>
          <a:blip r:embed="rId2"/>
          <a:stretch>
            <a:fillRect/>
          </a:stretch>
        </p:blipFill>
        <p:spPr>
          <a:xfrm>
            <a:off x="785880" y="642960"/>
            <a:ext cx="1213920" cy="1314000"/>
          </a:xfrm>
          <a:prstGeom prst="rect">
            <a:avLst/>
          </a:prstGeom>
          <a:ln>
            <a:noFill/>
          </a:ln>
        </p:spPr>
      </p:pic>
      <p:sp>
        <p:nvSpPr>
          <p:cNvPr id="367"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7924800" cy="4154984"/>
          </a:xfrm>
          <a:prstGeom prst="rect">
            <a:avLst/>
          </a:prstGeom>
        </p:spPr>
        <p:txBody>
          <a:bodyPr wrap="square">
            <a:spAutoFit/>
          </a:bodyPr>
          <a:lstStyle/>
          <a:p>
            <a:pPr algn="just">
              <a:lnSpc>
                <a:spcPct val="100000"/>
              </a:lnSpc>
              <a:buFont typeface="Arial"/>
              <a:buChar char="•"/>
            </a:pPr>
            <a:r>
              <a:rPr lang="en-IN" sz="2400" dirty="0" smtClean="0">
                <a:solidFill>
                  <a:srgbClr val="000000"/>
                </a:solidFill>
                <a:latin typeface="Times New Roman" pitchFamily="18" charset="0"/>
                <a:cs typeface="Times New Roman" pitchFamily="18" charset="0"/>
              </a:rPr>
              <a:t> A firewall that enables you to specify the protocols, ports, and </a:t>
            </a:r>
          </a:p>
          <a:p>
            <a:pPr algn="just">
              <a:lnSpc>
                <a:spcPct val="100000"/>
              </a:lnSpc>
            </a:pPr>
            <a:r>
              <a:rPr lang="en-IN" sz="2400" dirty="0" smtClean="0">
                <a:solidFill>
                  <a:srgbClr val="000000"/>
                </a:solidFill>
                <a:latin typeface="Times New Roman" pitchFamily="18" charset="0"/>
                <a:cs typeface="Times New Roman" pitchFamily="18" charset="0"/>
              </a:rPr>
              <a:t>  source IP ranges that can reach your instances using security   </a:t>
            </a:r>
          </a:p>
          <a:p>
            <a:pPr algn="just">
              <a:lnSpc>
                <a:spcPct val="100000"/>
              </a:lnSpc>
            </a:pPr>
            <a:r>
              <a:rPr lang="en-IN" sz="2400" dirty="0" smtClean="0">
                <a:solidFill>
                  <a:srgbClr val="000000"/>
                </a:solidFill>
                <a:latin typeface="Times New Roman" pitchFamily="18" charset="0"/>
                <a:cs typeface="Times New Roman" pitchFamily="18" charset="0"/>
              </a:rPr>
              <a:t>  groups</a:t>
            </a:r>
            <a:endParaRPr lang="en-IN" sz="2400" dirty="0" smtClean="0">
              <a:latin typeface="Times New Roman" pitchFamily="18" charset="0"/>
              <a:cs typeface="Times New Roman" pitchFamily="18" charset="0"/>
            </a:endParaRPr>
          </a:p>
          <a:p>
            <a:pPr algn="just">
              <a:lnSpc>
                <a:spcPct val="100000"/>
              </a:lnSpc>
              <a:buFont typeface="Arial"/>
              <a:buChar char="•"/>
            </a:pPr>
            <a:r>
              <a:rPr lang="en-IN" sz="2400" dirty="0" smtClean="0">
                <a:solidFill>
                  <a:srgbClr val="000000"/>
                </a:solidFill>
                <a:latin typeface="Times New Roman" pitchFamily="18" charset="0"/>
                <a:cs typeface="Times New Roman" pitchFamily="18" charset="0"/>
              </a:rPr>
              <a:t> Static IPv4 addresses for dynamic cloud computing, known    </a:t>
            </a:r>
          </a:p>
          <a:p>
            <a:pPr algn="just">
              <a:lnSpc>
                <a:spcPct val="100000"/>
              </a:lnSpc>
            </a:pPr>
            <a:r>
              <a:rPr lang="en-IN" sz="2400" dirty="0" smtClean="0">
                <a:solidFill>
                  <a:srgbClr val="000000"/>
                </a:solidFill>
                <a:latin typeface="Times New Roman" pitchFamily="18" charset="0"/>
                <a:cs typeface="Times New Roman" pitchFamily="18" charset="0"/>
              </a:rPr>
              <a:t>   as Elastic IP addresses</a:t>
            </a:r>
            <a:endParaRPr lang="en-IN" sz="2400" dirty="0" smtClean="0">
              <a:latin typeface="Times New Roman" pitchFamily="18" charset="0"/>
              <a:cs typeface="Times New Roman" pitchFamily="18" charset="0"/>
            </a:endParaRPr>
          </a:p>
          <a:p>
            <a:pPr algn="just">
              <a:lnSpc>
                <a:spcPct val="100000"/>
              </a:lnSpc>
              <a:buFont typeface="Arial"/>
              <a:buChar char="•"/>
            </a:pPr>
            <a:r>
              <a:rPr lang="en-IN" sz="2400" dirty="0" smtClean="0">
                <a:solidFill>
                  <a:srgbClr val="000000"/>
                </a:solidFill>
                <a:latin typeface="Times New Roman" pitchFamily="18" charset="0"/>
                <a:cs typeface="Times New Roman" pitchFamily="18" charset="0"/>
              </a:rPr>
              <a:t> Metadata, known as tags ,that you can create and assign to </a:t>
            </a:r>
          </a:p>
          <a:p>
            <a:pPr algn="just">
              <a:lnSpc>
                <a:spcPct val="100000"/>
              </a:lnSpc>
            </a:pPr>
            <a:r>
              <a:rPr lang="en-IN" sz="2400" dirty="0" smtClean="0">
                <a:solidFill>
                  <a:srgbClr val="000000"/>
                </a:solidFill>
                <a:latin typeface="Times New Roman" pitchFamily="18" charset="0"/>
                <a:cs typeface="Times New Roman" pitchFamily="18" charset="0"/>
              </a:rPr>
              <a:t>  your Amazon EC2 resources</a:t>
            </a:r>
            <a:endParaRPr lang="en-IN" sz="2400" dirty="0" smtClean="0">
              <a:latin typeface="Times New Roman" pitchFamily="18" charset="0"/>
              <a:cs typeface="Times New Roman" pitchFamily="18" charset="0"/>
            </a:endParaRPr>
          </a:p>
          <a:p>
            <a:pPr algn="just">
              <a:lnSpc>
                <a:spcPct val="100000"/>
              </a:lnSpc>
              <a:buFont typeface="Arial"/>
              <a:buChar char="•"/>
            </a:pPr>
            <a:r>
              <a:rPr lang="en-IN" sz="2400" dirty="0" smtClean="0">
                <a:solidFill>
                  <a:srgbClr val="000000"/>
                </a:solidFill>
                <a:latin typeface="Times New Roman" pitchFamily="18" charset="0"/>
                <a:cs typeface="Times New Roman" pitchFamily="18" charset="0"/>
              </a:rPr>
              <a:t>Virtual networks you can create that are logically isolated </a:t>
            </a:r>
          </a:p>
          <a:p>
            <a:pPr algn="just">
              <a:lnSpc>
                <a:spcPct val="100000"/>
              </a:lnSpc>
            </a:pPr>
            <a:r>
              <a:rPr lang="en-IN" sz="2400" dirty="0" smtClean="0">
                <a:solidFill>
                  <a:srgbClr val="000000"/>
                </a:solidFill>
                <a:latin typeface="Times New Roman" pitchFamily="18" charset="0"/>
                <a:cs typeface="Times New Roman" pitchFamily="18" charset="0"/>
              </a:rPr>
              <a:t>  from the rest of the AWS cloud, and that you can optionally </a:t>
            </a:r>
          </a:p>
          <a:p>
            <a:pPr algn="just">
              <a:lnSpc>
                <a:spcPct val="100000"/>
              </a:lnSpc>
            </a:pPr>
            <a:r>
              <a:rPr lang="en-IN" sz="2400" dirty="0" smtClean="0">
                <a:solidFill>
                  <a:srgbClr val="000000"/>
                </a:solidFill>
                <a:latin typeface="Times New Roman" pitchFamily="18" charset="0"/>
                <a:cs typeface="Times New Roman" pitchFamily="18" charset="0"/>
              </a:rPr>
              <a:t>  connect to your own network, known as virtual private </a:t>
            </a:r>
          </a:p>
          <a:p>
            <a:pPr algn="just">
              <a:lnSpc>
                <a:spcPct val="100000"/>
              </a:lnSpc>
            </a:pPr>
            <a:r>
              <a:rPr lang="en-IN" sz="2400" dirty="0" smtClean="0">
                <a:solidFill>
                  <a:srgbClr val="000000"/>
                </a:solidFill>
                <a:latin typeface="Times New Roman" pitchFamily="18" charset="0"/>
                <a:cs typeface="Times New Roman" pitchFamily="18" charset="0"/>
              </a:rPr>
              <a:t>  clouds(VPCs</a:t>
            </a:r>
            <a:r>
              <a:rPr lang="en-IN" dirty="0" smtClean="0">
                <a:solidFill>
                  <a:srgbClr val="000000"/>
                </a:solidFill>
                <a:latin typeface="Calibri"/>
              </a:rPr>
              <a:t>)</a:t>
            </a:r>
            <a:endParaRPr lang="en-IN" dirty="0"/>
          </a:p>
        </p:txBody>
      </p:sp>
      <p:sp>
        <p:nvSpPr>
          <p:cNvPr id="4" name="TextBox 3"/>
          <p:cNvSpPr txBox="1"/>
          <p:nvPr/>
        </p:nvSpPr>
        <p:spPr>
          <a:xfrm>
            <a:off x="838200" y="381000"/>
            <a:ext cx="7391400" cy="461665"/>
          </a:xfrm>
          <a:prstGeom prst="rect">
            <a:avLst/>
          </a:prstGeom>
          <a:noFill/>
        </p:spPr>
        <p:txBody>
          <a:bodyPr wrap="square" rtlCol="0">
            <a:spAutoFit/>
          </a:bodyPr>
          <a:lstStyle/>
          <a:p>
            <a:r>
              <a:rPr lang="en-US" dirty="0" smtClean="0"/>
              <a:t>                                   </a:t>
            </a:r>
            <a:r>
              <a:rPr lang="en-US" sz="2400" dirty="0" smtClean="0">
                <a:latin typeface="Times New Roman" pitchFamily="18" charset="0"/>
                <a:cs typeface="Times New Roman" pitchFamily="18" charset="0"/>
              </a:rPr>
              <a:t>Features of EC2 (Continued)</a:t>
            </a:r>
            <a:endParaRPr lang="en-IN" sz="24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457200" y="228600"/>
            <a:ext cx="2514600" cy="92880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p:spPr>
        <p:txBody>
          <a:bodyPr anchor="ctr"/>
          <a:lstStyle/>
          <a:p>
            <a:pPr algn="ctr">
              <a:lnSpc>
                <a:spcPct val="100000"/>
              </a:lnSpc>
            </a:pPr>
            <a:r>
              <a:rPr lang="en-US" sz="3600">
                <a:solidFill>
                  <a:srgbClr val="000000"/>
                </a:solidFill>
                <a:latin typeface="Calibri"/>
              </a:rPr>
              <a:t>Amazon EC-2</a:t>
            </a:r>
            <a:endParaRPr/>
          </a:p>
        </p:txBody>
      </p:sp>
      <p:sp>
        <p:nvSpPr>
          <p:cNvPr id="11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a:solidFill>
                  <a:srgbClr val="000000"/>
                </a:solidFill>
                <a:latin typeface="Calibri"/>
              </a:rPr>
              <a:t>Login to </a:t>
            </a:r>
            <a:r>
              <a:rPr lang="en-US" sz="2400" u="sng">
                <a:solidFill>
                  <a:srgbClr val="0000FF"/>
                </a:solidFill>
                <a:latin typeface="Calibri"/>
              </a:rPr>
              <a:t>https://aws.amazon.com/solutions</a:t>
            </a:r>
            <a:endParaRPr/>
          </a:p>
          <a:p>
            <a:pPr>
              <a:lnSpc>
                <a:spcPct val="100000"/>
              </a:lnSpc>
              <a:buFont typeface="Arial"/>
              <a:buChar char="•"/>
            </a:pPr>
            <a:r>
              <a:rPr lang="en-US" sz="2400">
                <a:solidFill>
                  <a:srgbClr val="000000"/>
                </a:solidFill>
                <a:latin typeface="Calibri"/>
              </a:rPr>
              <a:t>Register and create an AWS console management account by using a user-name and password</a:t>
            </a:r>
            <a:endParaRPr/>
          </a:p>
          <a:p>
            <a:pPr>
              <a:lnSpc>
                <a:spcPct val="100000"/>
              </a:lnSpc>
              <a:buFont typeface="Arial"/>
              <a:buChar char="•"/>
            </a:pPr>
            <a:r>
              <a:rPr lang="en-US" sz="2400">
                <a:solidFill>
                  <a:srgbClr val="000000"/>
                </a:solidFill>
                <a:latin typeface="Calibri"/>
              </a:rPr>
              <a:t>Navigate to https://aws.amazon.com/ec2/?nc2=h_m1</a:t>
            </a:r>
            <a:endParaRPr/>
          </a:p>
          <a:p>
            <a:pPr>
              <a:lnSpc>
                <a:spcPct val="100000"/>
              </a:lnSpc>
              <a:buFont typeface="Arial"/>
              <a:buChar char="•"/>
            </a:pPr>
            <a:r>
              <a:rPr lang="en-US" sz="2400">
                <a:solidFill>
                  <a:srgbClr val="000000"/>
                </a:solidFill>
                <a:latin typeface="Calibri"/>
              </a:rPr>
              <a:t>Navigate to “Products” tab on the above mentioned url</a:t>
            </a:r>
            <a:endParaRPr/>
          </a:p>
          <a:p>
            <a:pPr>
              <a:lnSpc>
                <a:spcPct val="100000"/>
              </a:lnSpc>
              <a:buFont typeface="Arial"/>
              <a:buChar char="•"/>
            </a:pPr>
            <a:r>
              <a:rPr lang="en-US" sz="2400">
                <a:solidFill>
                  <a:srgbClr val="000000"/>
                </a:solidFill>
                <a:latin typeface="Calibri"/>
              </a:rPr>
              <a:t>Click on “Amazon EC2” link mentioned in the “Products” tab</a:t>
            </a:r>
            <a:endParaRPr/>
          </a:p>
          <a:p>
            <a:pPr>
              <a:lnSpc>
                <a:spcPct val="100000"/>
              </a:lnSpc>
              <a:buFont typeface="Arial"/>
              <a:buChar char="•"/>
            </a:pPr>
            <a:r>
              <a:rPr lang="en-US" sz="2400">
                <a:solidFill>
                  <a:srgbClr val="000000"/>
                </a:solidFill>
                <a:latin typeface="Calibri"/>
              </a:rPr>
              <a:t>Click on “Get started with Amazon EC2” link</a:t>
            </a:r>
            <a:endParaRPr/>
          </a:p>
          <a:p>
            <a:pPr>
              <a:lnSpc>
                <a:spcPct val="100000"/>
              </a:lnSpc>
              <a:buFont typeface="Arial"/>
              <a:buChar char="•"/>
            </a:pPr>
            <a:r>
              <a:rPr lang="en-US" sz="2400">
                <a:solidFill>
                  <a:srgbClr val="000000"/>
                </a:solidFill>
                <a:latin typeface="Calibri"/>
              </a:rPr>
              <a:t>You can then view the EC2 dashboard on the top left pane on which you have various options</a:t>
            </a:r>
            <a:endParaRPr/>
          </a:p>
          <a:p>
            <a:pPr>
              <a:lnSpc>
                <a:spcPct val="100000"/>
              </a:lnSpc>
              <a:buFont typeface="Arial"/>
              <a:buChar char="•"/>
            </a:pPr>
            <a:r>
              <a:rPr lang="en-US" sz="2400">
                <a:solidFill>
                  <a:srgbClr val="000000"/>
                </a:solidFill>
                <a:latin typeface="Calibri"/>
              </a:rPr>
              <a:t>Options include Events, Tags, EC2 Usage Reports and Limits</a:t>
            </a:r>
            <a:endParaRPr/>
          </a:p>
          <a:p>
            <a:pPr>
              <a:lnSpc>
                <a:spcPct val="100000"/>
              </a:lnSpc>
              <a:buFont typeface="Arial"/>
              <a:buChar char="•"/>
            </a:pPr>
            <a:r>
              <a:rPr lang="en-US" sz="2400">
                <a:solidFill>
                  <a:srgbClr val="000000"/>
                </a:solidFill>
                <a:latin typeface="Calibri"/>
              </a:rPr>
              <a:t>You can choose to create and launch an instance among a host of other applications as per requirements as can be observed from the following screenshots</a:t>
            </a:r>
            <a:endParaRPr/>
          </a:p>
          <a:p>
            <a:pPr>
              <a:lnSpc>
                <a:spcPct val="100000"/>
              </a:lnSpc>
            </a:pPr>
            <a:r>
              <a:rPr lang="en-US" sz="3200">
                <a:solidFill>
                  <a:srgbClr val="000000"/>
                </a:solidFill>
                <a:latin typeface="Calibri"/>
              </a:rPr>
              <a:t>	</a:t>
            </a:r>
            <a:endParaRPr/>
          </a:p>
        </p:txBody>
      </p:sp>
      <p:sp>
        <p:nvSpPr>
          <p:cNvPr id="115" name="TextShape 3"/>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16" name="TextShape 4"/>
          <p:cNvSpPr txBox="1"/>
          <p:nvPr/>
        </p:nvSpPr>
        <p:spPr>
          <a:xfrm>
            <a:off x="6553080" y="6356520"/>
            <a:ext cx="2133360" cy="364680"/>
          </a:xfrm>
          <a:prstGeom prst="rect">
            <a:avLst/>
          </a:prstGeom>
        </p:spPr>
        <p:txBody>
          <a:bodyPr anchor="ctr"/>
          <a:lstStyle/>
          <a:p>
            <a:pPr algn="r">
              <a:lnSpc>
                <a:spcPct val="100000"/>
              </a:lnSpc>
            </a:pPr>
            <a:fld id="{07FB16A1-F588-42E9-A26E-7A5B0163CFFB}" type="slidenum">
              <a:rPr lang="en-IN" sz="1200">
                <a:solidFill>
                  <a:srgbClr val="8B8B8B"/>
                </a:solidFill>
                <a:latin typeface="Calibri"/>
              </a:rPr>
              <a:pPr algn="r">
                <a:lnSpc>
                  <a:spcPct val="100000"/>
                </a:lnSpc>
              </a:pPr>
              <a:t>7</a:t>
            </a:fld>
            <a:endParaRPr/>
          </a:p>
        </p:txBody>
      </p:sp>
      <p:pic>
        <p:nvPicPr>
          <p:cNvPr id="117" name="Picture 5"/>
          <p:cNvPicPr/>
          <p:nvPr/>
        </p:nvPicPr>
        <p:blipFill>
          <a:blip r:embed="rId2"/>
          <a:stretch>
            <a:fillRect/>
          </a:stretch>
        </p:blipFill>
        <p:spPr>
          <a:xfrm>
            <a:off x="357120" y="214200"/>
            <a:ext cx="2642760" cy="1356840"/>
          </a:xfrm>
          <a:prstGeom prst="rect">
            <a:avLst/>
          </a:prstGeom>
          <a:ln>
            <a:noFill/>
          </a:ln>
        </p:spPr>
      </p:pic>
      <p:sp>
        <p:nvSpPr>
          <p:cNvPr id="118" name="TextShape 5"/>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8229240" cy="582120"/>
          </a:xfrm>
          <a:prstGeom prst="rect">
            <a:avLst/>
          </a:prstGeom>
        </p:spPr>
        <p:txBody>
          <a:bodyPr anchor="ctr"/>
          <a:lstStyle/>
          <a:p>
            <a:pPr algn="ctr">
              <a:lnSpc>
                <a:spcPct val="100000"/>
              </a:lnSpc>
            </a:pPr>
            <a:r>
              <a:rPr lang="en-US" sz="3200">
                <a:solidFill>
                  <a:srgbClr val="000000"/>
                </a:solidFill>
                <a:latin typeface="Calibri"/>
              </a:rPr>
              <a:t>                    </a:t>
            </a:r>
            <a:r>
              <a:rPr lang="en-US" sz="2800">
                <a:solidFill>
                  <a:srgbClr val="000000"/>
                </a:solidFill>
                <a:latin typeface="Calibri"/>
              </a:rPr>
              <a:t>Sample EC2 Instance(continued)</a:t>
            </a:r>
            <a:endParaRPr/>
          </a:p>
        </p:txBody>
      </p:sp>
      <p:pic>
        <p:nvPicPr>
          <p:cNvPr id="120" name="Content Placeholder 6"/>
          <p:cNvPicPr/>
          <p:nvPr/>
        </p:nvPicPr>
        <p:blipFill>
          <a:blip r:embed="rId2"/>
          <a:stretch>
            <a:fillRect/>
          </a:stretch>
        </p:blipFill>
        <p:spPr>
          <a:xfrm>
            <a:off x="0" y="1071720"/>
            <a:ext cx="9143640" cy="5643360"/>
          </a:xfrm>
          <a:prstGeom prst="rect">
            <a:avLst/>
          </a:prstGeom>
          <a:ln>
            <a:noFill/>
          </a:ln>
        </p:spPr>
      </p:pic>
      <p:sp>
        <p:nvSpPr>
          <p:cNvPr id="121"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22" name="TextShape 3"/>
          <p:cNvSpPr txBox="1"/>
          <p:nvPr/>
        </p:nvSpPr>
        <p:spPr>
          <a:xfrm>
            <a:off x="6553080" y="6356520"/>
            <a:ext cx="2133360" cy="364680"/>
          </a:xfrm>
          <a:prstGeom prst="rect">
            <a:avLst/>
          </a:prstGeom>
        </p:spPr>
        <p:txBody>
          <a:bodyPr anchor="ctr"/>
          <a:lstStyle/>
          <a:p>
            <a:pPr algn="r">
              <a:lnSpc>
                <a:spcPct val="100000"/>
              </a:lnSpc>
            </a:pPr>
            <a:fld id="{93DE01E1-1E58-49BE-959F-025CE2D784E2}" type="slidenum">
              <a:rPr lang="en-IN" sz="1200">
                <a:solidFill>
                  <a:srgbClr val="8B8B8B"/>
                </a:solidFill>
                <a:latin typeface="Calibri"/>
              </a:rPr>
              <a:pPr algn="r">
                <a:lnSpc>
                  <a:spcPct val="100000"/>
                </a:lnSpc>
              </a:pPr>
              <a:t>8</a:t>
            </a:fld>
            <a:endParaRPr/>
          </a:p>
        </p:txBody>
      </p:sp>
      <p:pic>
        <p:nvPicPr>
          <p:cNvPr id="123" name="Picture 5"/>
          <p:cNvPicPr/>
          <p:nvPr/>
        </p:nvPicPr>
        <p:blipFill>
          <a:blip r:embed="rId3"/>
          <a:stretch>
            <a:fillRect/>
          </a:stretch>
        </p:blipFill>
        <p:spPr>
          <a:xfrm>
            <a:off x="357120" y="214200"/>
            <a:ext cx="2714400" cy="642600"/>
          </a:xfrm>
          <a:prstGeom prst="rect">
            <a:avLst/>
          </a:prstGeom>
          <a:ln>
            <a:noFill/>
          </a:ln>
        </p:spPr>
      </p:pic>
      <p:sp>
        <p:nvSpPr>
          <p:cNvPr id="124"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p:spPr>
        <p:txBody>
          <a:bodyPr anchor="ctr"/>
          <a:lstStyle/>
          <a:p>
            <a:pPr algn="ctr">
              <a:lnSpc>
                <a:spcPct val="100000"/>
              </a:lnSpc>
            </a:pPr>
            <a:r>
              <a:rPr lang="en-US" sz="2800">
                <a:solidFill>
                  <a:srgbClr val="000000"/>
                </a:solidFill>
                <a:latin typeface="Calibri"/>
              </a:rPr>
              <a:t>                  Sample EC2 Instance(Continued)</a:t>
            </a:r>
            <a:endParaRPr/>
          </a:p>
        </p:txBody>
      </p:sp>
      <p:pic>
        <p:nvPicPr>
          <p:cNvPr id="126" name="Content Placeholder 6"/>
          <p:cNvPicPr/>
          <p:nvPr/>
        </p:nvPicPr>
        <p:blipFill>
          <a:blip r:embed="rId2"/>
          <a:stretch>
            <a:fillRect/>
          </a:stretch>
        </p:blipFill>
        <p:spPr>
          <a:xfrm>
            <a:off x="783000" y="1600200"/>
            <a:ext cx="7578000" cy="4525560"/>
          </a:xfrm>
          <a:prstGeom prst="rect">
            <a:avLst/>
          </a:prstGeom>
          <a:ln>
            <a:noFill/>
          </a:ln>
        </p:spPr>
      </p:pic>
      <p:sp>
        <p:nvSpPr>
          <p:cNvPr id="127" name="TextShape 2"/>
          <p:cNvSpPr txBox="1"/>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13/07/17</a:t>
            </a:r>
            <a:endParaRPr/>
          </a:p>
        </p:txBody>
      </p:sp>
      <p:sp>
        <p:nvSpPr>
          <p:cNvPr id="128" name="TextShape 3"/>
          <p:cNvSpPr txBox="1"/>
          <p:nvPr/>
        </p:nvSpPr>
        <p:spPr>
          <a:xfrm>
            <a:off x="6553080" y="6356520"/>
            <a:ext cx="2133360" cy="364680"/>
          </a:xfrm>
          <a:prstGeom prst="rect">
            <a:avLst/>
          </a:prstGeom>
        </p:spPr>
        <p:txBody>
          <a:bodyPr anchor="ctr"/>
          <a:lstStyle/>
          <a:p>
            <a:pPr algn="r">
              <a:lnSpc>
                <a:spcPct val="100000"/>
              </a:lnSpc>
            </a:pPr>
            <a:fld id="{DFC6BEDD-B581-4665-869F-0267F06D0D27}" type="slidenum">
              <a:rPr lang="en-IN" sz="1200">
                <a:solidFill>
                  <a:srgbClr val="8B8B8B"/>
                </a:solidFill>
                <a:latin typeface="Calibri"/>
              </a:rPr>
              <a:pPr algn="r">
                <a:lnSpc>
                  <a:spcPct val="100000"/>
                </a:lnSpc>
              </a:pPr>
              <a:t>9</a:t>
            </a:fld>
            <a:endParaRPr/>
          </a:p>
        </p:txBody>
      </p:sp>
      <p:pic>
        <p:nvPicPr>
          <p:cNvPr id="129" name="Picture 5"/>
          <p:cNvPicPr/>
          <p:nvPr/>
        </p:nvPicPr>
        <p:blipFill>
          <a:blip r:embed="rId3"/>
          <a:stretch>
            <a:fillRect/>
          </a:stretch>
        </p:blipFill>
        <p:spPr>
          <a:xfrm>
            <a:off x="714240" y="285840"/>
            <a:ext cx="2142720" cy="1142640"/>
          </a:xfrm>
          <a:prstGeom prst="rect">
            <a:avLst/>
          </a:prstGeom>
          <a:ln>
            <a:noFill/>
          </a:ln>
        </p:spPr>
      </p:pic>
      <p:sp>
        <p:nvSpPr>
          <p:cNvPr id="130" name="TextShape 4"/>
          <p:cNvSpPr txBox="1"/>
          <p:nvPr/>
        </p:nvSpPr>
        <p:spPr>
          <a:xfrm>
            <a:off x="3124080" y="6356520"/>
            <a:ext cx="2895120" cy="364680"/>
          </a:xfrm>
          <a:prstGeom prst="rect">
            <a:avLst/>
          </a:prstGeom>
        </p:spPr>
        <p:txBody>
          <a:bodyPr anchor="ctr"/>
          <a:lstStyle/>
          <a:p>
            <a:pPr algn="ctr">
              <a:lnSpc>
                <a:spcPct val="100000"/>
              </a:lnSpc>
            </a:pPr>
            <a:r>
              <a:rPr lang="en-IN" sz="1200">
                <a:solidFill>
                  <a:srgbClr val="8B8B8B"/>
                </a:solidFill>
                <a:latin typeface="Calibri"/>
              </a:rPr>
              <a:t>July 2017, Shankar Banavasi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3140</Words>
  <PresentationFormat>On-screen Show (4:3)</PresentationFormat>
  <Paragraphs>330</Paragraphs>
  <Slides>59</Slides>
  <Notes>2</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shrnkar</dc:creator>
  <cp:lastModifiedBy>LENOVO</cp:lastModifiedBy>
  <cp:revision>23</cp:revision>
  <dcterms:modified xsi:type="dcterms:W3CDTF">2017-07-14T06:46:10Z</dcterms:modified>
</cp:coreProperties>
</file>