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8"/>
  </p:normalViewPr>
  <p:slideViewPr>
    <p:cSldViewPr snapToGrid="0">
      <p:cViewPr varScale="1">
        <p:scale>
          <a:sx n="105" d="100"/>
          <a:sy n="105"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ACE5-359D-ECA4-77A3-746E6C8E6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BE7C07-4035-893B-6442-A7BED66C8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D8941-EA0E-734A-2AFC-E9D6D478ED64}"/>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5" name="Footer Placeholder 4">
            <a:extLst>
              <a:ext uri="{FF2B5EF4-FFF2-40B4-BE49-F238E27FC236}">
                <a16:creationId xmlns:a16="http://schemas.microsoft.com/office/drawing/2014/main" id="{26A92D89-7D1E-754D-B762-454C61605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3CE82-790B-D562-EB87-D7A89992225D}"/>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215666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879D-3698-E3CC-AF72-DF79C95FF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DF930-5274-1257-1430-93E15CD3B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2B2E6-890E-1C40-3651-A87AF70E32CC}"/>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5" name="Footer Placeholder 4">
            <a:extLst>
              <a:ext uri="{FF2B5EF4-FFF2-40B4-BE49-F238E27FC236}">
                <a16:creationId xmlns:a16="http://schemas.microsoft.com/office/drawing/2014/main" id="{174418E1-78FE-9914-320F-F34AFDAF0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91611-F336-C82D-2C58-2ACC567289A9}"/>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220210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40A20-0B6A-E2AF-A8A1-DE4C1C4780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1B108F-E3BD-1520-7A2E-53F447D385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B90A9-D5A9-CE8E-150B-DFDA670180B2}"/>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5" name="Footer Placeholder 4">
            <a:extLst>
              <a:ext uri="{FF2B5EF4-FFF2-40B4-BE49-F238E27FC236}">
                <a16:creationId xmlns:a16="http://schemas.microsoft.com/office/drawing/2014/main" id="{D88D70AE-2718-E8C9-BF08-D82570660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38E5F-0617-F1F9-6EB8-11174E6A77C9}"/>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303809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98E9-CBDD-DC7F-5241-968000FC5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AA1C77-BADD-0A6C-6E3A-62B57DFADF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0D23B-42E0-DBF3-1176-0F283043AF24}"/>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5" name="Footer Placeholder 4">
            <a:extLst>
              <a:ext uri="{FF2B5EF4-FFF2-40B4-BE49-F238E27FC236}">
                <a16:creationId xmlns:a16="http://schemas.microsoft.com/office/drawing/2014/main" id="{997785F8-B831-C792-E451-581DF69D2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CAE78-9241-A407-8CAD-08A13BD28651}"/>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200949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06DC-71A5-E7D6-C94F-187559FFE1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B462C7-B985-9660-E7A7-D33FF45F0E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F6CBB9-400D-B9E2-2AE7-A10873283457}"/>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5" name="Footer Placeholder 4">
            <a:extLst>
              <a:ext uri="{FF2B5EF4-FFF2-40B4-BE49-F238E27FC236}">
                <a16:creationId xmlns:a16="http://schemas.microsoft.com/office/drawing/2014/main" id="{0ACC0D47-CFF2-320C-9A0D-E1A4CE9CC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E6B0D-0929-BEA9-D1CD-2F5B5D895AB8}"/>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143526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FCAB-8513-BB27-7B54-63802E94D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0DCE8-D890-DC90-9883-BF4B20BEF7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70E036-DEAE-0832-04FA-86C1633B3C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3639F2-E28A-EFF5-0E7B-F91A074B68B3}"/>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6" name="Footer Placeholder 5">
            <a:extLst>
              <a:ext uri="{FF2B5EF4-FFF2-40B4-BE49-F238E27FC236}">
                <a16:creationId xmlns:a16="http://schemas.microsoft.com/office/drawing/2014/main" id="{303FEC32-B877-0AFA-A4FB-328D93E9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626FE-04FE-7D79-68F2-342AFC8E0F8C}"/>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52392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B120-9302-0639-B21C-BEB28422B6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31EAE7-4F71-6685-3960-9DFCE4711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6EF6DF-DFDD-663B-C6C7-9D29F1469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6D205F-DB2B-67FA-A17B-56969B43E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205C1-9899-CE59-3B0A-03CFBA4F56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A6E80B-7424-4A26-A08F-2019A7B2940F}"/>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8" name="Footer Placeholder 7">
            <a:extLst>
              <a:ext uri="{FF2B5EF4-FFF2-40B4-BE49-F238E27FC236}">
                <a16:creationId xmlns:a16="http://schemas.microsoft.com/office/drawing/2014/main" id="{46B90C5B-747C-9A8B-9BEC-B80C469C1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A28B4B-CE14-E1AA-EBE4-F1591BB14C73}"/>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270277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F4B3-8910-B829-6795-D5159ED8AC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07381-5A3A-D9BB-B73B-2DE51A44CD8C}"/>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4" name="Footer Placeholder 3">
            <a:extLst>
              <a:ext uri="{FF2B5EF4-FFF2-40B4-BE49-F238E27FC236}">
                <a16:creationId xmlns:a16="http://schemas.microsoft.com/office/drawing/2014/main" id="{F9355991-4BFD-4A6B-D656-C21FF11E6D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AA0528-DD8E-4A95-8E2D-3BCF7502D7BC}"/>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915684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30031-06F2-92A1-D7D2-55F88B619C0C}"/>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3" name="Footer Placeholder 2">
            <a:extLst>
              <a:ext uri="{FF2B5EF4-FFF2-40B4-BE49-F238E27FC236}">
                <a16:creationId xmlns:a16="http://schemas.microsoft.com/office/drawing/2014/main" id="{3E4C9179-EAE0-86EB-4FA5-800C03327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DF4EC5-69EC-278D-B698-E40246021AEA}"/>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32175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5B8B-B523-7BA7-CBD8-72803C42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DCA8D6-1F6D-CB77-E58A-FA8BAAD90D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34BE3-F52C-F896-2252-8B32CE9D4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0CE5DC-737F-6B1D-B154-15AC8428D3A1}"/>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6" name="Footer Placeholder 5">
            <a:extLst>
              <a:ext uri="{FF2B5EF4-FFF2-40B4-BE49-F238E27FC236}">
                <a16:creationId xmlns:a16="http://schemas.microsoft.com/office/drawing/2014/main" id="{3FFAD1E6-9579-6853-DCB9-3241DB274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4A5FF-073E-1844-6695-AF253572156A}"/>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195441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75E3-4AB6-E434-B634-0C74E9C2B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82EC1A-DFC8-2BF8-4174-68AB6BEC0D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2A53E4-F849-F527-E23B-DF4EDF945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C3687-468E-15DD-EED8-B0DCDF57EB1A}"/>
              </a:ext>
            </a:extLst>
          </p:cNvPr>
          <p:cNvSpPr>
            <a:spLocks noGrp="1"/>
          </p:cNvSpPr>
          <p:nvPr>
            <p:ph type="dt" sz="half" idx="10"/>
          </p:nvPr>
        </p:nvSpPr>
        <p:spPr/>
        <p:txBody>
          <a:bodyPr/>
          <a:lstStyle/>
          <a:p>
            <a:fld id="{6AF05A00-A37E-8348-9165-793969E388DE}" type="datetimeFigureOut">
              <a:rPr lang="en-US" smtClean="0"/>
              <a:t>12/7/23</a:t>
            </a:fld>
            <a:endParaRPr lang="en-US"/>
          </a:p>
        </p:txBody>
      </p:sp>
      <p:sp>
        <p:nvSpPr>
          <p:cNvPr id="6" name="Footer Placeholder 5">
            <a:extLst>
              <a:ext uri="{FF2B5EF4-FFF2-40B4-BE49-F238E27FC236}">
                <a16:creationId xmlns:a16="http://schemas.microsoft.com/office/drawing/2014/main" id="{D16A5D4C-6F8C-91A2-1300-9AEE9D0CF0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532870-F1BC-2782-766C-73E4946B3370}"/>
              </a:ext>
            </a:extLst>
          </p:cNvPr>
          <p:cNvSpPr>
            <a:spLocks noGrp="1"/>
          </p:cNvSpPr>
          <p:nvPr>
            <p:ph type="sldNum" sz="quarter" idx="12"/>
          </p:nvPr>
        </p:nvSpPr>
        <p:spPr/>
        <p:txBody>
          <a:bodyPr/>
          <a:lstStyle/>
          <a:p>
            <a:fld id="{7BA52E5D-48C5-F941-A4F4-99E9B971A5F3}" type="slidenum">
              <a:rPr lang="en-US" smtClean="0"/>
              <a:t>‹#›</a:t>
            </a:fld>
            <a:endParaRPr lang="en-US"/>
          </a:p>
        </p:txBody>
      </p:sp>
    </p:spTree>
    <p:extLst>
      <p:ext uri="{BB962C8B-B14F-4D97-AF65-F5344CB8AC3E}">
        <p14:creationId xmlns:p14="http://schemas.microsoft.com/office/powerpoint/2010/main" val="228679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4AFBB-35B1-4003-926E-91C008438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99BD2A-0663-2C4F-B34F-252AA25A2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C69EA-04F4-87CF-6A9B-7BE1ACB8F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05A00-A37E-8348-9165-793969E388DE}" type="datetimeFigureOut">
              <a:rPr lang="en-US" smtClean="0"/>
              <a:t>12/7/23</a:t>
            </a:fld>
            <a:endParaRPr lang="en-US"/>
          </a:p>
        </p:txBody>
      </p:sp>
      <p:sp>
        <p:nvSpPr>
          <p:cNvPr id="5" name="Footer Placeholder 4">
            <a:extLst>
              <a:ext uri="{FF2B5EF4-FFF2-40B4-BE49-F238E27FC236}">
                <a16:creationId xmlns:a16="http://schemas.microsoft.com/office/drawing/2014/main" id="{AB8FF53F-C484-7B62-2F85-5696EEFCD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CFB0AC-CF78-5C7E-2C4D-BE66B6D8C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52E5D-48C5-F941-A4F4-99E9B971A5F3}" type="slidenum">
              <a:rPr lang="en-US" smtClean="0"/>
              <a:t>‹#›</a:t>
            </a:fld>
            <a:endParaRPr lang="en-US"/>
          </a:p>
        </p:txBody>
      </p:sp>
    </p:spTree>
    <p:extLst>
      <p:ext uri="{BB962C8B-B14F-4D97-AF65-F5344CB8AC3E}">
        <p14:creationId xmlns:p14="http://schemas.microsoft.com/office/powerpoint/2010/main" val="2354119475"/>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203F-A940-0578-75B8-A38E5038CB0D}"/>
              </a:ext>
            </a:extLst>
          </p:cNvPr>
          <p:cNvSpPr>
            <a:spLocks noGrp="1"/>
          </p:cNvSpPr>
          <p:nvPr>
            <p:ph type="ctrTitle"/>
          </p:nvPr>
        </p:nvSpPr>
        <p:spPr>
          <a:xfrm>
            <a:off x="1524000" y="1805115"/>
            <a:ext cx="9144000" cy="2387600"/>
          </a:xfrm>
        </p:spPr>
        <p:txBody>
          <a:bodyPr>
            <a:normAutofit fontScale="90000"/>
          </a:bodyPr>
          <a:lstStyle/>
          <a:p>
            <a:br>
              <a:rPr lang="en-US" dirty="0"/>
            </a:br>
            <a:br>
              <a:rPr lang="en-US" dirty="0"/>
            </a:br>
            <a:r>
              <a:rPr lang="en-US" dirty="0"/>
              <a:t>GLOBAL TRENDS IN AI, ML, AND DATA SCIENCE SALARIES</a:t>
            </a:r>
            <a:br>
              <a:rPr lang="en-US" dirty="0"/>
            </a:br>
            <a:endParaRPr lang="en-US" dirty="0"/>
          </a:p>
        </p:txBody>
      </p:sp>
      <p:sp>
        <p:nvSpPr>
          <p:cNvPr id="3" name="Subtitle 2">
            <a:extLst>
              <a:ext uri="{FF2B5EF4-FFF2-40B4-BE49-F238E27FC236}">
                <a16:creationId xmlns:a16="http://schemas.microsoft.com/office/drawing/2014/main" id="{940C2AB9-DDFB-998D-BE6F-41DD0E18FA26}"/>
              </a:ext>
            </a:extLst>
          </p:cNvPr>
          <p:cNvSpPr>
            <a:spLocks noGrp="1"/>
          </p:cNvSpPr>
          <p:nvPr>
            <p:ph type="subTitle" idx="1"/>
          </p:nvPr>
        </p:nvSpPr>
        <p:spPr>
          <a:xfrm>
            <a:off x="8412480" y="4650550"/>
            <a:ext cx="9144000" cy="1655762"/>
          </a:xfrm>
        </p:spPr>
        <p:txBody>
          <a:bodyPr/>
          <a:lstStyle/>
          <a:p>
            <a:pPr marL="0" marR="0" algn="l">
              <a:spcBef>
                <a:spcPts val="0"/>
              </a:spcBef>
              <a:spcAft>
                <a:spcPts val="0"/>
              </a:spcAft>
              <a:tabLst>
                <a:tab pos="2971800" algn="ctr"/>
                <a:tab pos="5943600" algn="r"/>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GROUP-11</a:t>
            </a:r>
          </a:p>
          <a:p>
            <a:pPr marL="0" marR="0" algn="l">
              <a:spcBef>
                <a:spcPts val="0"/>
              </a:spcBef>
              <a:spcAft>
                <a:spcPts val="0"/>
              </a:spcAft>
              <a:tabLst>
                <a:tab pos="2971800" algn="ctr"/>
                <a:tab pos="5943600" algn="r"/>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SHASHIDHARREDDY MALIGIREDDDY</a:t>
            </a:r>
          </a:p>
          <a:p>
            <a:pPr marL="0" marR="0" algn="l">
              <a:spcBef>
                <a:spcPts val="0"/>
              </a:spcBef>
              <a:spcAft>
                <a:spcPts val="0"/>
              </a:spcAft>
              <a:tabLst>
                <a:tab pos="2971800" algn="ctr"/>
                <a:tab pos="5943600" algn="r"/>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SRIRAJ BANDI</a:t>
            </a:r>
          </a:p>
          <a:p>
            <a:pPr marL="0" marR="0" algn="l">
              <a:spcBef>
                <a:spcPts val="0"/>
              </a:spcBef>
              <a:spcAft>
                <a:spcPts val="0"/>
              </a:spcAft>
              <a:tabLst>
                <a:tab pos="2971800" algn="ctr"/>
                <a:tab pos="5943600" algn="r"/>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ABHINAY RAO V</a:t>
            </a:r>
          </a:p>
          <a:p>
            <a:endParaRPr lang="en-US" dirty="0"/>
          </a:p>
        </p:txBody>
      </p:sp>
      <p:sp>
        <p:nvSpPr>
          <p:cNvPr id="5" name="Subtitle 2">
            <a:extLst>
              <a:ext uri="{FF2B5EF4-FFF2-40B4-BE49-F238E27FC236}">
                <a16:creationId xmlns:a16="http://schemas.microsoft.com/office/drawing/2014/main" id="{03AA8C58-52A6-187E-BAF6-3D8DCC2B73CE}"/>
              </a:ext>
            </a:extLst>
          </p:cNvPr>
          <p:cNvSpPr txBox="1">
            <a:spLocks/>
          </p:cNvSpPr>
          <p:nvPr/>
        </p:nvSpPr>
        <p:spPr>
          <a:xfrm>
            <a:off x="701040" y="4650550"/>
            <a:ext cx="3078481"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tabLst>
                <a:tab pos="2971800" algn="ctr"/>
                <a:tab pos="5943600" algn="r"/>
              </a:tabLst>
            </a:pPr>
            <a:r>
              <a:rPr lang="en-US" sz="1800" dirty="0">
                <a:latin typeface="Calibri" panose="020F0502020204030204" pitchFamily="34" charset="0"/>
                <a:ea typeface="Calibri" panose="020F0502020204030204" pitchFamily="34" charset="0"/>
                <a:cs typeface="Times New Roman" panose="02020603050405020304" pitchFamily="18" charset="0"/>
              </a:rPr>
              <a:t>GUIDE-  Dr. </a:t>
            </a:r>
            <a:r>
              <a:rPr lang="en-US" sz="1800" dirty="0" err="1">
                <a:latin typeface="Calibri" panose="020F0502020204030204" pitchFamily="34" charset="0"/>
                <a:ea typeface="Calibri" panose="020F0502020204030204" pitchFamily="34" charset="0"/>
                <a:cs typeface="Times New Roman" panose="02020603050405020304" pitchFamily="18" charset="0"/>
              </a:rPr>
              <a:t>Isuru</a:t>
            </a:r>
            <a:r>
              <a:rPr lang="en-US" sz="1800" dirty="0">
                <a:latin typeface="Calibri" panose="020F0502020204030204" pitchFamily="34" charset="0"/>
                <a:ea typeface="Calibri" panose="020F0502020204030204" pitchFamily="34" charset="0"/>
                <a:cs typeface="Times New Roman" panose="02020603050405020304" pitchFamily="18" charset="0"/>
              </a:rPr>
              <a:t> Dassanayake</a:t>
            </a:r>
          </a:p>
          <a:p>
            <a:endParaRPr lang="en-US" dirty="0"/>
          </a:p>
        </p:txBody>
      </p:sp>
    </p:spTree>
    <p:extLst>
      <p:ext uri="{BB962C8B-B14F-4D97-AF65-F5344CB8AC3E}">
        <p14:creationId xmlns:p14="http://schemas.microsoft.com/office/powerpoint/2010/main" val="3675069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38429-DFA8-4959-CBF2-BA3080F55808}"/>
              </a:ext>
            </a:extLst>
          </p:cNvPr>
          <p:cNvSpPr txBox="1"/>
          <p:nvPr/>
        </p:nvSpPr>
        <p:spPr>
          <a:xfrm>
            <a:off x="1060704" y="906518"/>
            <a:ext cx="6096000" cy="584775"/>
          </a:xfrm>
          <a:prstGeom prst="rect">
            <a:avLst/>
          </a:prstGeom>
          <a:noFill/>
        </p:spPr>
        <p:txBody>
          <a:bodyPr wrap="square">
            <a:spAutoFit/>
          </a:bodyPr>
          <a:lstStyle/>
          <a:p>
            <a:r>
              <a:rPr lang="en-US" sz="3200" b="1" dirty="0">
                <a:effectLst/>
                <a:latin typeface="TimesNewRomanPS"/>
              </a:rPr>
              <a:t>CONCLUSION</a:t>
            </a:r>
            <a:r>
              <a:rPr lang="en-US" sz="1800" b="1" dirty="0">
                <a:effectLst/>
                <a:latin typeface="TimesNewRomanPS"/>
              </a:rPr>
              <a:t> </a:t>
            </a:r>
            <a:endParaRPr lang="en-US" dirty="0"/>
          </a:p>
        </p:txBody>
      </p:sp>
      <p:sp>
        <p:nvSpPr>
          <p:cNvPr id="5" name="TextBox 4">
            <a:extLst>
              <a:ext uri="{FF2B5EF4-FFF2-40B4-BE49-F238E27FC236}">
                <a16:creationId xmlns:a16="http://schemas.microsoft.com/office/drawing/2014/main" id="{FD1B3901-3E5B-5452-59A1-E8AAA50D322C}"/>
              </a:ext>
            </a:extLst>
          </p:cNvPr>
          <p:cNvSpPr txBox="1"/>
          <p:nvPr/>
        </p:nvSpPr>
        <p:spPr>
          <a:xfrm>
            <a:off x="975360" y="1862388"/>
            <a:ext cx="10131552" cy="2031325"/>
          </a:xfrm>
          <a:prstGeom prst="rect">
            <a:avLst/>
          </a:prstGeom>
          <a:noFill/>
        </p:spPr>
        <p:txBody>
          <a:bodyPr wrap="square">
            <a:spAutoFit/>
          </a:bodyPr>
          <a:lstStyle/>
          <a:p>
            <a:r>
              <a:rPr lang="en-US" sz="1800" dirty="0">
                <a:solidFill>
                  <a:srgbClr val="0F0F0F"/>
                </a:solidFill>
                <a:effectLst/>
                <a:latin typeface="TimesNewRomanPSMT"/>
              </a:rPr>
              <a:t>Both the Random Forest and Logistic Regression models performed well; the Random Forest model edged slightly ahead with an accuracy of 90.32% compared to Logistic Regression's 89.63%.Though we have used lasso regression model we have got decent r square. However, considering the confidence intervals, both ranges overlap, suggesting comparable performances. Both models outperformed the No Information Rate, signifying their effectiveness. The choice between them depends on factors like interpretability and handling complex relationships, where Random Forest excels. In conclusion, both models offer reliable predictions, and the decision should align with specific requirements and preferences. </a:t>
            </a:r>
            <a:endParaRPr lang="en-US" dirty="0"/>
          </a:p>
        </p:txBody>
      </p:sp>
    </p:spTree>
    <p:extLst>
      <p:ext uri="{BB962C8B-B14F-4D97-AF65-F5344CB8AC3E}">
        <p14:creationId xmlns:p14="http://schemas.microsoft.com/office/powerpoint/2010/main" val="384071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538F48-083C-0B09-847B-28775A9DC4A4}"/>
              </a:ext>
            </a:extLst>
          </p:cNvPr>
          <p:cNvSpPr txBox="1"/>
          <p:nvPr/>
        </p:nvSpPr>
        <p:spPr>
          <a:xfrm>
            <a:off x="890016" y="1859339"/>
            <a:ext cx="8961120" cy="3139321"/>
          </a:xfrm>
          <a:prstGeom prst="rect">
            <a:avLst/>
          </a:prstGeom>
          <a:noFill/>
        </p:spPr>
        <p:txBody>
          <a:bodyPr wrap="square">
            <a:spAutoFit/>
          </a:bodyPr>
          <a:lstStyle/>
          <a:p>
            <a:r>
              <a:rPr lang="en-US" sz="1800" dirty="0">
                <a:effectLst/>
                <a:latin typeface="TimesNewRomanPSMT"/>
              </a:rPr>
              <a:t>1)  Download all data from our salary survey for free. (n.d.). ai-</a:t>
            </a:r>
            <a:r>
              <a:rPr lang="en-US" sz="1800" dirty="0" err="1">
                <a:effectLst/>
                <a:latin typeface="TimesNewRomanPSMT"/>
              </a:rPr>
              <a:t>jobs.net</a:t>
            </a:r>
            <a:r>
              <a:rPr lang="en-US" sz="1800" dirty="0">
                <a:effectLst/>
                <a:latin typeface="TimesNewRomanPSMT"/>
              </a:rPr>
              <a:t>. </a:t>
            </a:r>
            <a:r>
              <a:rPr lang="en-US" sz="1800" dirty="0">
                <a:solidFill>
                  <a:srgbClr val="0260BF"/>
                </a:solidFill>
                <a:effectLst/>
                <a:latin typeface="TimesNewRomanPSMT"/>
              </a:rPr>
              <a:t>https://ai- </a:t>
            </a:r>
            <a:r>
              <a:rPr lang="en-US" sz="1800" dirty="0" err="1">
                <a:solidFill>
                  <a:srgbClr val="0260BF"/>
                </a:solidFill>
                <a:effectLst/>
                <a:latin typeface="TimesNewRomanPSMT"/>
              </a:rPr>
              <a:t>jobs.net</a:t>
            </a:r>
            <a:r>
              <a:rPr lang="en-US" sz="1800" dirty="0">
                <a:solidFill>
                  <a:srgbClr val="0260BF"/>
                </a:solidFill>
                <a:effectLst/>
                <a:latin typeface="TimesNewRomanPSMT"/>
              </a:rPr>
              <a:t>/salaries/download/ </a:t>
            </a:r>
            <a:endParaRPr lang="en-US" dirty="0">
              <a:effectLst/>
            </a:endParaRPr>
          </a:p>
          <a:p>
            <a:r>
              <a:rPr lang="en-US" sz="1800" dirty="0">
                <a:effectLst/>
                <a:latin typeface="TimesNewRomanPSMT"/>
              </a:rPr>
              <a:t>2)  </a:t>
            </a:r>
            <a:r>
              <a:rPr lang="en-US" sz="1800" dirty="0" err="1">
                <a:effectLst/>
                <a:latin typeface="TimesNewRomanPSMT"/>
              </a:rPr>
              <a:t>RPubs</a:t>
            </a:r>
            <a:r>
              <a:rPr lang="en-US" sz="1800" dirty="0">
                <a:effectLst/>
                <a:latin typeface="TimesNewRomanPSMT"/>
              </a:rPr>
              <a:t> - SVM with CARET. (n.d.). </a:t>
            </a:r>
            <a:r>
              <a:rPr lang="en-US" sz="1800" dirty="0">
                <a:solidFill>
                  <a:srgbClr val="0260BF"/>
                </a:solidFill>
                <a:effectLst/>
                <a:latin typeface="TimesNewRomanPSMT"/>
              </a:rPr>
              <a:t>https://</a:t>
            </a:r>
            <a:r>
              <a:rPr lang="en-US" sz="1800" dirty="0" err="1">
                <a:solidFill>
                  <a:srgbClr val="0260BF"/>
                </a:solidFill>
                <a:effectLst/>
                <a:latin typeface="TimesNewRomanPSMT"/>
              </a:rPr>
              <a:t>rpubs.com</a:t>
            </a:r>
            <a:r>
              <a:rPr lang="en-US" sz="1800" dirty="0">
                <a:solidFill>
                  <a:srgbClr val="0260BF"/>
                </a:solidFill>
                <a:effectLst/>
                <a:latin typeface="TimesNewRomanPSMT"/>
              </a:rPr>
              <a:t>/uky994/593668 </a:t>
            </a:r>
            <a:endParaRPr lang="en-US" dirty="0">
              <a:effectLst/>
            </a:endParaRPr>
          </a:p>
          <a:p>
            <a:r>
              <a:rPr lang="en-US" sz="1800" dirty="0">
                <a:effectLst/>
                <a:latin typeface="TimesNewRomanPSMT"/>
              </a:rPr>
              <a:t>3)  Multinomial Logistic Regression | R Data Analysis Examples. (n.d.). </a:t>
            </a:r>
            <a:endParaRPr lang="en-US" dirty="0">
              <a:effectLst/>
            </a:endParaRPr>
          </a:p>
          <a:p>
            <a:pPr>
              <a:buFont typeface="+mj-lt"/>
              <a:buAutoNum type="arabicPeriod"/>
            </a:pPr>
            <a:r>
              <a:rPr lang="en-US" sz="1800" dirty="0">
                <a:solidFill>
                  <a:srgbClr val="0260BF"/>
                </a:solidFill>
                <a:effectLst/>
                <a:latin typeface="TimesNewRomanPSMT"/>
              </a:rPr>
              <a:t>https://</a:t>
            </a:r>
            <a:r>
              <a:rPr lang="en-US" sz="1800" dirty="0" err="1">
                <a:solidFill>
                  <a:srgbClr val="0260BF"/>
                </a:solidFill>
                <a:effectLst/>
                <a:latin typeface="TimesNewRomanPSMT"/>
              </a:rPr>
              <a:t>stats.oarc.ucla.edu</a:t>
            </a:r>
            <a:r>
              <a:rPr lang="en-US" sz="1800" dirty="0">
                <a:solidFill>
                  <a:srgbClr val="0260BF"/>
                </a:solidFill>
                <a:effectLst/>
                <a:latin typeface="TimesNewRomanPSMT"/>
              </a:rPr>
              <a:t>/r/</a:t>
            </a:r>
            <a:r>
              <a:rPr lang="en-US" sz="1800" dirty="0" err="1">
                <a:solidFill>
                  <a:srgbClr val="0260BF"/>
                </a:solidFill>
                <a:effectLst/>
                <a:latin typeface="TimesNewRomanPSMT"/>
              </a:rPr>
              <a:t>dae</a:t>
            </a:r>
            <a:r>
              <a:rPr lang="en-US" sz="1800" dirty="0">
                <a:solidFill>
                  <a:srgbClr val="0260BF"/>
                </a:solidFill>
                <a:effectLst/>
                <a:latin typeface="TimesNewRomanPSMT"/>
              </a:rPr>
              <a:t>/multinomial-logistic-regression/ </a:t>
            </a:r>
            <a:endParaRPr lang="en-US" dirty="0">
              <a:effectLst/>
            </a:endParaRPr>
          </a:p>
          <a:p>
            <a:r>
              <a:rPr lang="en-US" sz="1800" dirty="0">
                <a:effectLst/>
                <a:latin typeface="TimesNewRomanPSMT"/>
              </a:rPr>
              <a:t>4)  R, S. E. (2023, October 26). Understand random forest algorithms with examples (Updated 2023). Analytics Vidhya. </a:t>
            </a:r>
            <a:r>
              <a:rPr lang="en-US" sz="1800" dirty="0">
                <a:solidFill>
                  <a:srgbClr val="0260BF"/>
                </a:solidFill>
                <a:effectLst/>
                <a:latin typeface="TimesNewRomanPSMT"/>
              </a:rPr>
              <a:t>https://</a:t>
            </a:r>
            <a:r>
              <a:rPr lang="en-US" sz="1800" dirty="0" err="1">
                <a:solidFill>
                  <a:srgbClr val="0260BF"/>
                </a:solidFill>
                <a:effectLst/>
                <a:latin typeface="TimesNewRomanPSMT"/>
              </a:rPr>
              <a:t>www.analyticsvidhya.com</a:t>
            </a:r>
            <a:r>
              <a:rPr lang="en-US" sz="1800" dirty="0">
                <a:solidFill>
                  <a:srgbClr val="0260BF"/>
                </a:solidFill>
                <a:effectLst/>
                <a:latin typeface="TimesNewRomanPSMT"/>
              </a:rPr>
              <a:t>/blog/2021/06/understanding-random- forest/ </a:t>
            </a:r>
            <a:endParaRPr lang="en-US" dirty="0">
              <a:effectLst/>
            </a:endParaRPr>
          </a:p>
          <a:p>
            <a:r>
              <a:rPr lang="en-US" sz="1800" dirty="0">
                <a:effectLst/>
                <a:latin typeface="TimesNewRomanPSMT"/>
              </a:rPr>
              <a:t>5)  M, P. (2023, November 30). A comprehensive introduction to evaluating regression models. Analytics Vidhya. </a:t>
            </a:r>
            <a:r>
              <a:rPr lang="en-US" sz="1800" dirty="0">
                <a:solidFill>
                  <a:srgbClr val="0260BF"/>
                </a:solidFill>
                <a:effectLst/>
                <a:latin typeface="TimesNewRomanPSMT"/>
              </a:rPr>
              <a:t>https://</a:t>
            </a:r>
            <a:r>
              <a:rPr lang="en-US" sz="1800" dirty="0" err="1">
                <a:solidFill>
                  <a:srgbClr val="0260BF"/>
                </a:solidFill>
                <a:effectLst/>
                <a:latin typeface="TimesNewRomanPSMT"/>
              </a:rPr>
              <a:t>www.analyticsvidhya.com</a:t>
            </a:r>
            <a:r>
              <a:rPr lang="en-US" sz="1800" dirty="0">
                <a:solidFill>
                  <a:srgbClr val="0260BF"/>
                </a:solidFill>
                <a:effectLst/>
                <a:latin typeface="TimesNewRomanPSMT"/>
              </a:rPr>
              <a:t>/blog/2021/10/evaluation-metric-for- regression-models/ </a:t>
            </a:r>
            <a:endParaRPr lang="en-US" dirty="0">
              <a:effectLst/>
            </a:endParaRPr>
          </a:p>
        </p:txBody>
      </p:sp>
      <p:sp>
        <p:nvSpPr>
          <p:cNvPr id="5" name="TextBox 4">
            <a:extLst>
              <a:ext uri="{FF2B5EF4-FFF2-40B4-BE49-F238E27FC236}">
                <a16:creationId xmlns:a16="http://schemas.microsoft.com/office/drawing/2014/main" id="{82BE457B-8FC3-6867-1202-EE842D81481E}"/>
              </a:ext>
            </a:extLst>
          </p:cNvPr>
          <p:cNvSpPr txBox="1"/>
          <p:nvPr/>
        </p:nvSpPr>
        <p:spPr>
          <a:xfrm>
            <a:off x="987552" y="638294"/>
            <a:ext cx="6096000" cy="584775"/>
          </a:xfrm>
          <a:prstGeom prst="rect">
            <a:avLst/>
          </a:prstGeom>
          <a:noFill/>
        </p:spPr>
        <p:txBody>
          <a:bodyPr wrap="square">
            <a:spAutoFit/>
          </a:bodyPr>
          <a:lstStyle/>
          <a:p>
            <a:r>
              <a:rPr lang="en-US" sz="3200" b="1" dirty="0">
                <a:effectLst/>
                <a:latin typeface="TimesNewRomanPS"/>
              </a:rPr>
              <a:t>REFERENCES</a:t>
            </a:r>
            <a:r>
              <a:rPr lang="en-US" sz="1800" b="1" dirty="0">
                <a:effectLst/>
                <a:latin typeface="TimesNewRomanPS"/>
              </a:rPr>
              <a:t> </a:t>
            </a:r>
            <a:endParaRPr lang="en-US" dirty="0"/>
          </a:p>
        </p:txBody>
      </p:sp>
    </p:spTree>
    <p:extLst>
      <p:ext uri="{BB962C8B-B14F-4D97-AF65-F5344CB8AC3E}">
        <p14:creationId xmlns:p14="http://schemas.microsoft.com/office/powerpoint/2010/main" val="303958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D68680-8BB5-AF3B-0DD7-B86FA6454005}"/>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tx1"/>
                </a:solidFill>
                <a:latin typeface="+mj-lt"/>
                <a:ea typeface="+mj-ea"/>
                <a:cs typeface="+mj-cs"/>
              </a:rPr>
              <a:t>Dataset Overview </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690ED0-44DC-6D51-FC50-A9BA38B75C28}"/>
              </a:ext>
            </a:extLst>
          </p:cNvPr>
          <p:cNvSpPr txBox="1"/>
          <p:nvPr/>
        </p:nvSpPr>
        <p:spPr>
          <a:xfrm>
            <a:off x="4654295" y="502920"/>
            <a:ext cx="6894576" cy="2025968"/>
          </a:xfrm>
          <a:prstGeom prst="rect">
            <a:avLst/>
          </a:prstGeom>
        </p:spPr>
        <p:txBody>
          <a:bodyPr vert="horz" lIns="91440" tIns="45720" rIns="91440" bIns="45720" rtlCol="0" anchor="ctr">
            <a:noAutofit/>
          </a:bodyPr>
          <a:lstStyle/>
          <a:p>
            <a:pPr marR="0">
              <a:lnSpc>
                <a:spcPct val="90000"/>
              </a:lnSpc>
              <a:spcBef>
                <a:spcPts val="0"/>
              </a:spcBef>
              <a:spcAft>
                <a:spcPts val="800"/>
              </a:spcAft>
            </a:pPr>
            <a:r>
              <a:rPr lang="en-US" sz="1600" dirty="0">
                <a:effectLst/>
              </a:rPr>
              <a:t>This dataset delves into salaries across AI, ML, and Data Science. It covers various job roles and experience levels, detailing employment types, job titles, and gross salary amounts. Notably, it highlights currency specifics and conversions to USD, along with employee residences, remote work levels, and company-related details like location and size. It's a compass for fair pay, aiding companies in talent management and professionals in making informed career moves. Beyond that, it offers a window into industry growth and the impact of remote work on compensation, painting a clear picture of the evolving job landscape in these specialized fields.</a:t>
            </a:r>
          </a:p>
        </p:txBody>
      </p:sp>
      <p:pic>
        <p:nvPicPr>
          <p:cNvPr id="7" name="Picture 6" descr="A table with numbers and a black text&#10;&#10;Description automatically generated">
            <a:extLst>
              <a:ext uri="{FF2B5EF4-FFF2-40B4-BE49-F238E27FC236}">
                <a16:creationId xmlns:a16="http://schemas.microsoft.com/office/drawing/2014/main" id="{5A48AFA8-997C-A97D-A3BA-716674B6CCB0}"/>
              </a:ext>
            </a:extLst>
          </p:cNvPr>
          <p:cNvPicPr>
            <a:picLocks noChangeAspect="1"/>
          </p:cNvPicPr>
          <p:nvPr/>
        </p:nvPicPr>
        <p:blipFill>
          <a:blip r:embed="rId2"/>
          <a:stretch>
            <a:fillRect/>
          </a:stretch>
        </p:blipFill>
        <p:spPr>
          <a:xfrm>
            <a:off x="630936" y="2864927"/>
            <a:ext cx="10917936" cy="2811369"/>
          </a:xfrm>
          <a:prstGeom prst="rect">
            <a:avLst/>
          </a:prstGeom>
        </p:spPr>
      </p:pic>
    </p:spTree>
    <p:extLst>
      <p:ext uri="{BB962C8B-B14F-4D97-AF65-F5344CB8AC3E}">
        <p14:creationId xmlns:p14="http://schemas.microsoft.com/office/powerpoint/2010/main" val="269077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17E60-5775-3334-4C85-C0666E01B641}"/>
              </a:ext>
            </a:extLst>
          </p:cNvPr>
          <p:cNvSpPr txBox="1"/>
          <p:nvPr/>
        </p:nvSpPr>
        <p:spPr>
          <a:xfrm>
            <a:off x="658368" y="772406"/>
            <a:ext cx="6096000" cy="830997"/>
          </a:xfrm>
          <a:prstGeom prst="rect">
            <a:avLst/>
          </a:prstGeom>
          <a:noFill/>
        </p:spPr>
        <p:txBody>
          <a:bodyPr wrap="square">
            <a:spAutoFit/>
          </a:bodyPr>
          <a:lstStyle/>
          <a:p>
            <a:r>
              <a:rPr lang="en-US" sz="4800" b="1" dirty="0">
                <a:effectLst/>
                <a:latin typeface="+mj-lt"/>
                <a:ea typeface="Calibri" panose="020F0502020204030204" pitchFamily="34" charset="0"/>
              </a:rPr>
              <a:t>RESEARCH QUESTIONS</a:t>
            </a:r>
            <a:endParaRPr lang="en-US" sz="4800" dirty="0">
              <a:latin typeface="+mj-lt"/>
            </a:endParaRPr>
          </a:p>
        </p:txBody>
      </p:sp>
      <p:sp>
        <p:nvSpPr>
          <p:cNvPr id="5" name="TextBox 4">
            <a:extLst>
              <a:ext uri="{FF2B5EF4-FFF2-40B4-BE49-F238E27FC236}">
                <a16:creationId xmlns:a16="http://schemas.microsoft.com/office/drawing/2014/main" id="{614326E7-2D60-46A3-74D3-E00A6DDBC7A6}"/>
              </a:ext>
            </a:extLst>
          </p:cNvPr>
          <p:cNvSpPr txBox="1"/>
          <p:nvPr/>
        </p:nvSpPr>
        <p:spPr>
          <a:xfrm>
            <a:off x="658368" y="2391400"/>
            <a:ext cx="10180320" cy="2308324"/>
          </a:xfrm>
          <a:prstGeom prst="rect">
            <a:avLst/>
          </a:prstGeom>
          <a:noFill/>
        </p:spPr>
        <p:txBody>
          <a:bodyPr wrap="square">
            <a:spAutoFit/>
          </a:bodyPr>
          <a:lstStyle/>
          <a:p>
            <a:pPr marL="342900" indent="-342900">
              <a:buFont typeface="+mj-lt"/>
              <a:buAutoNum type="arabicParenR"/>
            </a:pPr>
            <a:r>
              <a:rPr lang="en-US" sz="1800" dirty="0">
                <a:effectLst/>
                <a:latin typeface="Times New Roman" panose="02020603050405020304" pitchFamily="18" charset="0"/>
                <a:ea typeface="Calibri" panose="020F0502020204030204" pitchFamily="34" charset="0"/>
              </a:rPr>
              <a:t>How the salary distribution varies across different experiences</a:t>
            </a:r>
            <a:r>
              <a:rPr lang="en-US" dirty="0">
                <a:effectLst/>
              </a:rPr>
              <a:t> ?</a:t>
            </a:r>
          </a:p>
          <a:p>
            <a:pPr marL="342900" indent="-342900">
              <a:buFont typeface="+mj-lt"/>
              <a:buAutoNum type="arabicParenR"/>
            </a:pPr>
            <a:r>
              <a:rPr lang="en-US" sz="1800" dirty="0">
                <a:effectLst/>
                <a:latin typeface="Times New Roman" panose="02020603050405020304" pitchFamily="18" charset="0"/>
                <a:ea typeface="Calibri" panose="020F0502020204030204" pitchFamily="34" charset="0"/>
              </a:rPr>
              <a:t>Is there a significant difference in salaries based on the extent of remote work, and does this vary across countries or company sizes</a:t>
            </a:r>
            <a:r>
              <a:rPr lang="en-US" dirty="0">
                <a:effectLst/>
              </a:rPr>
              <a:t> </a:t>
            </a:r>
            <a:r>
              <a:rPr lang="en-US" dirty="0"/>
              <a:t>?</a:t>
            </a:r>
          </a:p>
          <a:p>
            <a:pPr marL="342900" indent="-342900">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Are certain job titles or experience levels consistently associated with higher salaries across different company sizes or regions?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we predict the salary of AI, ML, and Data Science professionals based on their job title and experience level?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6685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F25FA-9F40-B66A-2BF3-E8C781B87D2A}"/>
              </a:ext>
            </a:extLst>
          </p:cNvPr>
          <p:cNvSpPr txBox="1"/>
          <p:nvPr/>
        </p:nvSpPr>
        <p:spPr>
          <a:xfrm>
            <a:off x="-938784" y="1147986"/>
            <a:ext cx="6096000" cy="655821"/>
          </a:xfrm>
          <a:prstGeom prst="rect">
            <a:avLst/>
          </a:prstGeom>
          <a:noFill/>
        </p:spPr>
        <p:txBody>
          <a:bodyPr wrap="square">
            <a:spAutoFit/>
          </a:bodyPr>
          <a:lstStyle/>
          <a:p>
            <a:pPr marL="1371600" marR="0" indent="457200" algn="just">
              <a:lnSpc>
                <a:spcPct val="107000"/>
              </a:lnSpc>
              <a:spcBef>
                <a:spcPts val="0"/>
              </a:spcBef>
              <a:spcAft>
                <a:spcPts val="800"/>
              </a:spcAft>
            </a:pPr>
            <a:r>
              <a:rPr lang="en-US" sz="3600" b="1" dirty="0">
                <a:effectLst/>
                <a:latin typeface="+mj-lt"/>
                <a:ea typeface="Calibri" panose="020F0502020204030204" pitchFamily="34" charset="0"/>
                <a:cs typeface="Times New Roman" panose="02020603050405020304" pitchFamily="18" charset="0"/>
              </a:rPr>
              <a:t>METHODOLOGY</a:t>
            </a:r>
          </a:p>
        </p:txBody>
      </p:sp>
      <p:sp>
        <p:nvSpPr>
          <p:cNvPr id="5" name="TextBox 4">
            <a:extLst>
              <a:ext uri="{FF2B5EF4-FFF2-40B4-BE49-F238E27FC236}">
                <a16:creationId xmlns:a16="http://schemas.microsoft.com/office/drawing/2014/main" id="{B4ED6A75-455B-D1F0-D003-7EF12B657DA3}"/>
              </a:ext>
            </a:extLst>
          </p:cNvPr>
          <p:cNvSpPr txBox="1"/>
          <p:nvPr/>
        </p:nvSpPr>
        <p:spPr>
          <a:xfrm>
            <a:off x="932688" y="2345174"/>
            <a:ext cx="6595872" cy="1569660"/>
          </a:xfrm>
          <a:prstGeom prst="rect">
            <a:avLst/>
          </a:prstGeom>
          <a:noFill/>
        </p:spPr>
        <p:txBody>
          <a:bodyPr wrap="square">
            <a:spAutoFit/>
          </a:bodyPr>
          <a:lstStyle/>
          <a:p>
            <a:pPr marL="342900" indent="-342900">
              <a:buFont typeface="Arial" panose="020B0604020202020204" pitchFamily="34" charset="0"/>
              <a:buChar char="•"/>
            </a:pPr>
            <a:r>
              <a:rPr lang="en-US" sz="3200" dirty="0">
                <a:effectLst/>
                <a:latin typeface="Times New Roman" panose="02020603050405020304" pitchFamily="18" charset="0"/>
                <a:ea typeface="Calibri" panose="020F0502020204030204" pitchFamily="34" charset="0"/>
              </a:rPr>
              <a:t>Logistic Regression</a:t>
            </a:r>
            <a:endParaRPr lang="en-US" sz="3200" dirty="0">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r>
              <a:rPr lang="en-US" sz="3200" dirty="0">
                <a:effectLst/>
                <a:latin typeface="Times New Roman" panose="02020603050405020304" pitchFamily="18" charset="0"/>
                <a:ea typeface="Calibri" panose="020F0502020204030204" pitchFamily="34" charset="0"/>
              </a:rPr>
              <a:t>Random Forest</a:t>
            </a:r>
          </a:p>
          <a:p>
            <a:pPr marL="342900" indent="-342900">
              <a:buFont typeface="Arial" panose="020B0604020202020204" pitchFamily="34" charset="0"/>
              <a:buChar char="•"/>
            </a:pPr>
            <a:r>
              <a:rPr lang="en-US" sz="3200" dirty="0">
                <a:effectLst/>
                <a:latin typeface="Times New Roman" panose="02020603050405020304" pitchFamily="18" charset="0"/>
                <a:ea typeface="Calibri" panose="020F0502020204030204" pitchFamily="34" charset="0"/>
              </a:rPr>
              <a:t>Lasso regression model</a:t>
            </a:r>
            <a:r>
              <a:rPr lang="en-US" sz="3200" dirty="0">
                <a:effectLst/>
              </a:rPr>
              <a:t> </a:t>
            </a:r>
            <a:endParaRPr lang="en-US" sz="3200" dirty="0"/>
          </a:p>
        </p:txBody>
      </p:sp>
    </p:spTree>
    <p:extLst>
      <p:ext uri="{BB962C8B-B14F-4D97-AF65-F5344CB8AC3E}">
        <p14:creationId xmlns:p14="http://schemas.microsoft.com/office/powerpoint/2010/main" val="196346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9DC3C-EF5F-521A-F33B-C21C389A4F4C}"/>
              </a:ext>
            </a:extLst>
          </p:cNvPr>
          <p:cNvSpPr txBox="1"/>
          <p:nvPr/>
        </p:nvSpPr>
        <p:spPr>
          <a:xfrm>
            <a:off x="-1024128" y="709074"/>
            <a:ext cx="6096000" cy="658835"/>
          </a:xfrm>
          <a:prstGeom prst="rect">
            <a:avLst/>
          </a:prstGeom>
          <a:noFill/>
        </p:spPr>
        <p:txBody>
          <a:bodyPr wrap="square">
            <a:spAutoFit/>
          </a:bodyPr>
          <a:lstStyle/>
          <a:p>
            <a:pPr marL="1371600" marR="0" indent="457200" algn="just">
              <a:lnSpc>
                <a:spcPct val="107000"/>
              </a:lnSpc>
              <a:spcBef>
                <a:spcPts val="0"/>
              </a:spcBef>
              <a:spcAft>
                <a:spcPts val="800"/>
              </a:spcAft>
            </a:pPr>
            <a:r>
              <a:rPr lang="en-US" sz="3600" b="1" dirty="0">
                <a:effectLst/>
                <a:latin typeface="+mj-lt"/>
                <a:ea typeface="Calibri" panose="020F0502020204030204" pitchFamily="34" charset="0"/>
                <a:cs typeface="Times New Roman" panose="02020603050405020304" pitchFamily="18" charset="0"/>
              </a:rPr>
              <a:t>ANALYSIS DETAILS</a:t>
            </a:r>
            <a:endParaRPr lang="en-US" sz="3600" dirty="0">
              <a:effectLst/>
              <a:latin typeface="+mj-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F3D91B7-820F-1805-58CC-0791DEF34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65" y="2266950"/>
            <a:ext cx="3641471" cy="2588956"/>
          </a:xfrm>
          <a:prstGeom prst="rect">
            <a:avLst/>
          </a:prstGeom>
        </p:spPr>
      </p:pic>
      <p:sp>
        <p:nvSpPr>
          <p:cNvPr id="6" name="TextBox 5">
            <a:extLst>
              <a:ext uri="{FF2B5EF4-FFF2-40B4-BE49-F238E27FC236}">
                <a16:creationId xmlns:a16="http://schemas.microsoft.com/office/drawing/2014/main" id="{F24B38E6-78E0-1118-4E3D-67007E61F98C}"/>
              </a:ext>
            </a:extLst>
          </p:cNvPr>
          <p:cNvSpPr txBox="1"/>
          <p:nvPr/>
        </p:nvSpPr>
        <p:spPr>
          <a:xfrm>
            <a:off x="719331" y="4949952"/>
            <a:ext cx="3507359"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Exploring the Salary Landscape</a:t>
            </a:r>
            <a:r>
              <a:rPr lang="en-US" sz="1400" b="1" dirty="0">
                <a:effectLst/>
              </a:rPr>
              <a:t> </a:t>
            </a:r>
            <a:endParaRPr lang="en-US" sz="1400" b="1" dirty="0"/>
          </a:p>
        </p:txBody>
      </p:sp>
      <p:pic>
        <p:nvPicPr>
          <p:cNvPr id="7" name="Picture 6" descr="A diagram of a company size&#10;&#10;Description automatically generated">
            <a:extLst>
              <a:ext uri="{FF2B5EF4-FFF2-40B4-BE49-F238E27FC236}">
                <a16:creationId xmlns:a16="http://schemas.microsoft.com/office/drawing/2014/main" id="{A31B511A-FA2E-6AF3-EBAD-FB12D48C5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873" y="2170176"/>
            <a:ext cx="5205984" cy="2779776"/>
          </a:xfrm>
          <a:prstGeom prst="rect">
            <a:avLst/>
          </a:prstGeom>
        </p:spPr>
      </p:pic>
      <p:sp>
        <p:nvSpPr>
          <p:cNvPr id="9" name="TextBox 8">
            <a:extLst>
              <a:ext uri="{FF2B5EF4-FFF2-40B4-BE49-F238E27FC236}">
                <a16:creationId xmlns:a16="http://schemas.microsoft.com/office/drawing/2014/main" id="{1DF1EE05-7C81-5DDB-3EB6-4928FC827313}"/>
              </a:ext>
            </a:extLst>
          </p:cNvPr>
          <p:cNvSpPr txBox="1"/>
          <p:nvPr/>
        </p:nvSpPr>
        <p:spPr>
          <a:xfrm>
            <a:off x="4848287" y="4949952"/>
            <a:ext cx="6234049" cy="307777"/>
          </a:xfrm>
          <a:prstGeom prst="rect">
            <a:avLst/>
          </a:prstGeom>
          <a:noFill/>
        </p:spPr>
        <p:txBody>
          <a:bodyPr wrap="square">
            <a:spAutoFit/>
          </a:bodyPr>
          <a:lstStyle/>
          <a:p>
            <a:r>
              <a:rPr lang="en-US" sz="1400" b="1" dirty="0">
                <a:latin typeface="Times New Roman" panose="02020603050405020304" pitchFamily="18" charset="0"/>
                <a:ea typeface="Calibri" panose="020F0502020204030204" pitchFamily="34" charset="0"/>
              </a:rPr>
              <a:t>T</a:t>
            </a:r>
            <a:r>
              <a:rPr lang="en-US" sz="1400" b="1" dirty="0">
                <a:effectLst/>
                <a:latin typeface="Times New Roman" panose="02020603050405020304" pitchFamily="18" charset="0"/>
                <a:ea typeface="Calibri" panose="020F0502020204030204" pitchFamily="34" charset="0"/>
              </a:rPr>
              <a:t>he Relationship Between Company Size and Average Salary</a:t>
            </a:r>
            <a:r>
              <a:rPr lang="en-US" sz="1400" b="1" dirty="0">
                <a:effectLst/>
              </a:rPr>
              <a:t> </a:t>
            </a:r>
            <a:endParaRPr lang="en-US" sz="1400" b="1" dirty="0"/>
          </a:p>
        </p:txBody>
      </p:sp>
    </p:spTree>
    <p:extLst>
      <p:ext uri="{BB962C8B-B14F-4D97-AF65-F5344CB8AC3E}">
        <p14:creationId xmlns:p14="http://schemas.microsoft.com/office/powerpoint/2010/main" val="372612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different colored lines&#10;&#10;Description automatically generated">
            <a:extLst>
              <a:ext uri="{FF2B5EF4-FFF2-40B4-BE49-F238E27FC236}">
                <a16:creationId xmlns:a16="http://schemas.microsoft.com/office/drawing/2014/main" id="{D7C7A571-69D5-2C0B-3F94-1823D172E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499" y="1853438"/>
            <a:ext cx="4403026" cy="2589975"/>
          </a:xfrm>
          <a:prstGeom prst="rect">
            <a:avLst/>
          </a:prstGeom>
        </p:spPr>
      </p:pic>
      <p:pic>
        <p:nvPicPr>
          <p:cNvPr id="3" name="Picture 2" descr="A graph of different colored bars&#10;&#10;Description automatically generated">
            <a:extLst>
              <a:ext uri="{FF2B5EF4-FFF2-40B4-BE49-F238E27FC236}">
                <a16:creationId xmlns:a16="http://schemas.microsoft.com/office/drawing/2014/main" id="{905A3A47-5445-D7D1-141B-0C0FACA33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076" y="1924875"/>
            <a:ext cx="5305425" cy="2619375"/>
          </a:xfrm>
          <a:prstGeom prst="rect">
            <a:avLst/>
          </a:prstGeom>
        </p:spPr>
      </p:pic>
      <p:sp>
        <p:nvSpPr>
          <p:cNvPr id="5" name="TextBox 4">
            <a:extLst>
              <a:ext uri="{FF2B5EF4-FFF2-40B4-BE49-F238E27FC236}">
                <a16:creationId xmlns:a16="http://schemas.microsoft.com/office/drawing/2014/main" id="{84DC28E4-9B76-80B0-F41D-8F7A6824454C}"/>
              </a:ext>
            </a:extLst>
          </p:cNvPr>
          <p:cNvSpPr txBox="1"/>
          <p:nvPr/>
        </p:nvSpPr>
        <p:spPr>
          <a:xfrm>
            <a:off x="1831181" y="4757180"/>
            <a:ext cx="1582579"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Salary Insights</a:t>
            </a:r>
            <a:r>
              <a:rPr lang="en-US" sz="1400" b="1" dirty="0">
                <a:effectLst/>
              </a:rPr>
              <a:t> </a:t>
            </a:r>
            <a:endParaRPr lang="en-US" sz="1400" b="1" dirty="0"/>
          </a:p>
        </p:txBody>
      </p:sp>
      <p:sp>
        <p:nvSpPr>
          <p:cNvPr id="7" name="TextBox 6">
            <a:extLst>
              <a:ext uri="{FF2B5EF4-FFF2-40B4-BE49-F238E27FC236}">
                <a16:creationId xmlns:a16="http://schemas.microsoft.com/office/drawing/2014/main" id="{58941F2E-046D-26ED-F476-2FA35C34614D}"/>
              </a:ext>
            </a:extLst>
          </p:cNvPr>
          <p:cNvSpPr txBox="1"/>
          <p:nvPr/>
        </p:nvSpPr>
        <p:spPr>
          <a:xfrm>
            <a:off x="5512498" y="4757180"/>
            <a:ext cx="5739003"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Average Salaries by Experience Level, Company Size, and Region</a:t>
            </a:r>
            <a:r>
              <a:rPr lang="en-US" sz="1400" b="1" dirty="0">
                <a:effectLst/>
              </a:rPr>
              <a:t> </a:t>
            </a:r>
            <a:endParaRPr lang="en-US" sz="1400" b="1" dirty="0"/>
          </a:p>
        </p:txBody>
      </p:sp>
    </p:spTree>
    <p:extLst>
      <p:ext uri="{BB962C8B-B14F-4D97-AF65-F5344CB8AC3E}">
        <p14:creationId xmlns:p14="http://schemas.microsoft.com/office/powerpoint/2010/main" val="314709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work ratio&#10;&#10;Description automatically generated with medium confidence">
            <a:extLst>
              <a:ext uri="{FF2B5EF4-FFF2-40B4-BE49-F238E27FC236}">
                <a16:creationId xmlns:a16="http://schemas.microsoft.com/office/drawing/2014/main" id="{3285DD05-2E40-A457-C3B9-21C7CC553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685" y="1692275"/>
            <a:ext cx="4534853" cy="3187700"/>
          </a:xfrm>
          <a:prstGeom prst="rect">
            <a:avLst/>
          </a:prstGeom>
        </p:spPr>
      </p:pic>
      <p:pic>
        <p:nvPicPr>
          <p:cNvPr id="3" name="Picture 2" descr="A graph of a company size&#10;&#10;Description automatically generated">
            <a:extLst>
              <a:ext uri="{FF2B5EF4-FFF2-40B4-BE49-F238E27FC236}">
                <a16:creationId xmlns:a16="http://schemas.microsoft.com/office/drawing/2014/main" id="{20DB4A0F-290C-7637-DED1-F28721CC8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727" y="1692275"/>
            <a:ext cx="4827588" cy="3282061"/>
          </a:xfrm>
          <a:prstGeom prst="rect">
            <a:avLst/>
          </a:prstGeom>
        </p:spPr>
      </p:pic>
      <p:sp>
        <p:nvSpPr>
          <p:cNvPr id="5" name="TextBox 4">
            <a:extLst>
              <a:ext uri="{FF2B5EF4-FFF2-40B4-BE49-F238E27FC236}">
                <a16:creationId xmlns:a16="http://schemas.microsoft.com/office/drawing/2014/main" id="{F69018CE-2ABF-B821-3E99-24332EB3332B}"/>
              </a:ext>
            </a:extLst>
          </p:cNvPr>
          <p:cNvSpPr txBox="1"/>
          <p:nvPr/>
        </p:nvSpPr>
        <p:spPr>
          <a:xfrm>
            <a:off x="6205728" y="5150993"/>
            <a:ext cx="6172200" cy="307777"/>
          </a:xfrm>
          <a:prstGeom prst="rect">
            <a:avLst/>
          </a:prstGeom>
          <a:noFill/>
        </p:spPr>
        <p:txBody>
          <a:bodyPr wrap="square">
            <a:spAutoFit/>
          </a:bodyPr>
          <a:lstStyle/>
          <a:p>
            <a:r>
              <a:rPr lang="en-US" sz="1400" b="1" dirty="0">
                <a:solidFill>
                  <a:srgbClr val="374151"/>
                </a:solidFill>
                <a:effectLst/>
                <a:latin typeface="Times New Roman" panose="02020603050405020304" pitchFamily="18" charset="0"/>
                <a:ea typeface="Calibri" panose="020F0502020204030204" pitchFamily="34" charset="0"/>
              </a:rPr>
              <a:t>Exploring Salary Variation Across Company Sizes</a:t>
            </a:r>
            <a:r>
              <a:rPr lang="en-US" sz="1400" dirty="0">
                <a:effectLst/>
              </a:rPr>
              <a:t> </a:t>
            </a:r>
            <a:endParaRPr lang="en-US" sz="1400" dirty="0"/>
          </a:p>
        </p:txBody>
      </p:sp>
      <p:sp>
        <p:nvSpPr>
          <p:cNvPr id="7" name="TextBox 6">
            <a:extLst>
              <a:ext uri="{FF2B5EF4-FFF2-40B4-BE49-F238E27FC236}">
                <a16:creationId xmlns:a16="http://schemas.microsoft.com/office/drawing/2014/main" id="{066ACB8E-017D-9874-29FD-32EC07DA6DFF}"/>
              </a:ext>
            </a:extLst>
          </p:cNvPr>
          <p:cNvSpPr txBox="1"/>
          <p:nvPr/>
        </p:nvSpPr>
        <p:spPr>
          <a:xfrm>
            <a:off x="292608" y="5165725"/>
            <a:ext cx="591312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Exploring the Impact: Salary Variation Across Remote Work Ratios</a:t>
            </a:r>
            <a:r>
              <a:rPr lang="en-US" sz="1400" dirty="0">
                <a:effectLst/>
              </a:rPr>
              <a:t> </a:t>
            </a:r>
            <a:endParaRPr lang="en-US" sz="1400" dirty="0"/>
          </a:p>
        </p:txBody>
      </p:sp>
    </p:spTree>
    <p:extLst>
      <p:ext uri="{BB962C8B-B14F-4D97-AF65-F5344CB8AC3E}">
        <p14:creationId xmlns:p14="http://schemas.microsoft.com/office/powerpoint/2010/main" val="323236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2CDAD9-9280-E9F6-9F8B-78530DFB92C4}"/>
              </a:ext>
            </a:extLst>
          </p:cNvPr>
          <p:cNvSpPr txBox="1"/>
          <p:nvPr/>
        </p:nvSpPr>
        <p:spPr>
          <a:xfrm>
            <a:off x="792480" y="728757"/>
            <a:ext cx="9777984" cy="1077218"/>
          </a:xfrm>
          <a:prstGeom prst="rect">
            <a:avLst/>
          </a:prstGeom>
          <a:noFill/>
        </p:spPr>
        <p:txBody>
          <a:bodyPr wrap="square">
            <a:spAutoFit/>
          </a:bodyPr>
          <a:lstStyle/>
          <a:p>
            <a:r>
              <a:rPr lang="en-US" sz="3200" dirty="0"/>
              <a:t>Q1) how can we predict the company level based on their experience level and the salary ?</a:t>
            </a:r>
          </a:p>
        </p:txBody>
      </p:sp>
      <p:sp>
        <p:nvSpPr>
          <p:cNvPr id="14" name="TextBox 13">
            <a:extLst>
              <a:ext uri="{FF2B5EF4-FFF2-40B4-BE49-F238E27FC236}">
                <a16:creationId xmlns:a16="http://schemas.microsoft.com/office/drawing/2014/main" id="{56DF3BDA-7237-48A5-D45E-6D32971F8021}"/>
              </a:ext>
            </a:extLst>
          </p:cNvPr>
          <p:cNvSpPr txBox="1"/>
          <p:nvPr/>
        </p:nvSpPr>
        <p:spPr>
          <a:xfrm>
            <a:off x="792480" y="1933102"/>
            <a:ext cx="6096000" cy="707886"/>
          </a:xfrm>
          <a:prstGeom prst="rect">
            <a:avLst/>
          </a:prstGeom>
          <a:noFill/>
        </p:spPr>
        <p:txBody>
          <a:bodyPr wrap="square">
            <a:spAutoFit/>
          </a:bodyPr>
          <a:lstStyle/>
          <a:p>
            <a:r>
              <a:rPr lang="en-US" sz="2000" b="1" dirty="0"/>
              <a:t>1) Random Forest model</a:t>
            </a:r>
          </a:p>
          <a:p>
            <a:endParaRPr lang="en-US" sz="2000" b="1" dirty="0"/>
          </a:p>
        </p:txBody>
      </p:sp>
      <p:sp>
        <p:nvSpPr>
          <p:cNvPr id="16" name="TextBox 15">
            <a:extLst>
              <a:ext uri="{FF2B5EF4-FFF2-40B4-BE49-F238E27FC236}">
                <a16:creationId xmlns:a16="http://schemas.microsoft.com/office/drawing/2014/main" id="{9826110E-B9B6-914F-1E32-A0ADCEECC75B}"/>
              </a:ext>
            </a:extLst>
          </p:cNvPr>
          <p:cNvSpPr txBox="1"/>
          <p:nvPr/>
        </p:nvSpPr>
        <p:spPr>
          <a:xfrm>
            <a:off x="6888480" y="1917713"/>
            <a:ext cx="6096000" cy="369332"/>
          </a:xfrm>
          <a:prstGeom prst="rect">
            <a:avLst/>
          </a:prstGeom>
          <a:noFill/>
        </p:spPr>
        <p:txBody>
          <a:bodyPr wrap="square">
            <a:spAutoFit/>
          </a:bodyPr>
          <a:lstStyle/>
          <a:p>
            <a:r>
              <a:rPr lang="en-US" b="1" dirty="0"/>
              <a:t>2) logistic regression model</a:t>
            </a:r>
          </a:p>
        </p:txBody>
      </p:sp>
      <p:pic>
        <p:nvPicPr>
          <p:cNvPr id="30" name="Picture 29" descr="A close-up of a number&#10;&#10;Description automatically generated">
            <a:extLst>
              <a:ext uri="{FF2B5EF4-FFF2-40B4-BE49-F238E27FC236}">
                <a16:creationId xmlns:a16="http://schemas.microsoft.com/office/drawing/2014/main" id="{D1F3D3D2-1011-0AB1-546C-299392C6D004}"/>
              </a:ext>
            </a:extLst>
          </p:cNvPr>
          <p:cNvPicPr>
            <a:picLocks noChangeAspect="1"/>
          </p:cNvPicPr>
          <p:nvPr/>
        </p:nvPicPr>
        <p:blipFill>
          <a:blip r:embed="rId2"/>
          <a:stretch>
            <a:fillRect/>
          </a:stretch>
        </p:blipFill>
        <p:spPr>
          <a:xfrm>
            <a:off x="6775432" y="2683809"/>
            <a:ext cx="4550936" cy="2520591"/>
          </a:xfrm>
          <a:prstGeom prst="rect">
            <a:avLst/>
          </a:prstGeom>
        </p:spPr>
      </p:pic>
      <p:pic>
        <p:nvPicPr>
          <p:cNvPr id="34" name="Picture 33" descr="A screenshot of a computer&#10;&#10;Description automatically generated">
            <a:extLst>
              <a:ext uri="{FF2B5EF4-FFF2-40B4-BE49-F238E27FC236}">
                <a16:creationId xmlns:a16="http://schemas.microsoft.com/office/drawing/2014/main" id="{BAD8BABA-3274-2DD6-EA44-257AE9747EE9}"/>
              </a:ext>
            </a:extLst>
          </p:cNvPr>
          <p:cNvPicPr>
            <a:picLocks noChangeAspect="1"/>
          </p:cNvPicPr>
          <p:nvPr/>
        </p:nvPicPr>
        <p:blipFill>
          <a:blip r:embed="rId3"/>
          <a:stretch>
            <a:fillRect/>
          </a:stretch>
        </p:blipFill>
        <p:spPr>
          <a:xfrm>
            <a:off x="1639824" y="2640988"/>
            <a:ext cx="3352800" cy="2997200"/>
          </a:xfrm>
          <a:prstGeom prst="rect">
            <a:avLst/>
          </a:prstGeom>
        </p:spPr>
      </p:pic>
    </p:spTree>
    <p:extLst>
      <p:ext uri="{BB962C8B-B14F-4D97-AF65-F5344CB8AC3E}">
        <p14:creationId xmlns:p14="http://schemas.microsoft.com/office/powerpoint/2010/main" val="305235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BFB3F97-3561-596C-A5CC-DE8C4EFAC81E}"/>
              </a:ext>
            </a:extLst>
          </p:cNvPr>
          <p:cNvSpPr txBox="1"/>
          <p:nvPr/>
        </p:nvSpPr>
        <p:spPr>
          <a:xfrm>
            <a:off x="963168" y="853363"/>
            <a:ext cx="10741152" cy="954107"/>
          </a:xfrm>
          <a:prstGeom prst="rect">
            <a:avLst/>
          </a:prstGeom>
          <a:noFill/>
        </p:spPr>
        <p:txBody>
          <a:bodyPr wrap="square">
            <a:spAutoFit/>
          </a:bodyPr>
          <a:lstStyle/>
          <a:p>
            <a:r>
              <a:rPr lang="en-US" sz="2800" dirty="0"/>
              <a:t>Q2) Can we predict the salary of AI, ML, and Data Science professionals based on their job title and experience level?</a:t>
            </a:r>
          </a:p>
        </p:txBody>
      </p:sp>
      <p:sp>
        <p:nvSpPr>
          <p:cNvPr id="26" name="TextBox 25">
            <a:extLst>
              <a:ext uri="{FF2B5EF4-FFF2-40B4-BE49-F238E27FC236}">
                <a16:creationId xmlns:a16="http://schemas.microsoft.com/office/drawing/2014/main" id="{4976952E-9035-C2BC-FBA9-C1EC38A76C6A}"/>
              </a:ext>
            </a:extLst>
          </p:cNvPr>
          <p:cNvSpPr txBox="1"/>
          <p:nvPr/>
        </p:nvSpPr>
        <p:spPr>
          <a:xfrm>
            <a:off x="1121664" y="2015990"/>
            <a:ext cx="6096000" cy="461665"/>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rPr>
              <a:t>Lasso regression models</a:t>
            </a:r>
            <a:r>
              <a:rPr lang="en-US" sz="2400" b="1" dirty="0">
                <a:effectLst/>
              </a:rPr>
              <a:t> </a:t>
            </a:r>
            <a:endParaRPr lang="en-US" sz="2400" b="1" dirty="0"/>
          </a:p>
        </p:txBody>
      </p:sp>
      <p:pic>
        <p:nvPicPr>
          <p:cNvPr id="30" name="Picture 29">
            <a:extLst>
              <a:ext uri="{FF2B5EF4-FFF2-40B4-BE49-F238E27FC236}">
                <a16:creationId xmlns:a16="http://schemas.microsoft.com/office/drawing/2014/main" id="{0C752677-9C3A-6ABE-E850-22A1A238512C}"/>
              </a:ext>
            </a:extLst>
          </p:cNvPr>
          <p:cNvPicPr>
            <a:picLocks noChangeAspect="1"/>
          </p:cNvPicPr>
          <p:nvPr/>
        </p:nvPicPr>
        <p:blipFill>
          <a:blip r:embed="rId2"/>
          <a:stretch>
            <a:fillRect/>
          </a:stretch>
        </p:blipFill>
        <p:spPr>
          <a:xfrm>
            <a:off x="2869946" y="3184906"/>
            <a:ext cx="7772400" cy="1389158"/>
          </a:xfrm>
          <a:prstGeom prst="rect">
            <a:avLst/>
          </a:prstGeom>
        </p:spPr>
      </p:pic>
    </p:spTree>
    <p:extLst>
      <p:ext uri="{BB962C8B-B14F-4D97-AF65-F5344CB8AC3E}">
        <p14:creationId xmlns:p14="http://schemas.microsoft.com/office/powerpoint/2010/main" val="964531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606</Words>
  <Application>Microsoft Macintosh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Times New Roman</vt:lpstr>
      <vt:lpstr>TimesNewRomanPS</vt:lpstr>
      <vt:lpstr>TimesNewRomanPSMT</vt:lpstr>
      <vt:lpstr>Office Theme</vt:lpstr>
      <vt:lpstr>  GLOBAL TRENDS IN AI, ML, AND DATA SCIENCE SALARIES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GLOBAL TRENDS IN AI, ML, AND DATA SCIENCE SALARIES </dc:title>
  <dc:creator>Sriraj Bandi</dc:creator>
  <cp:lastModifiedBy>Sriraj Bandi</cp:lastModifiedBy>
  <cp:revision>1</cp:revision>
  <dcterms:created xsi:type="dcterms:W3CDTF">2023-12-07T18:26:03Z</dcterms:created>
  <dcterms:modified xsi:type="dcterms:W3CDTF">2023-12-07T20:15:56Z</dcterms:modified>
</cp:coreProperties>
</file>