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62"/>
  </p:notesMasterIdLst>
  <p:handoutMasterIdLst>
    <p:handoutMasterId r:id="rId63"/>
  </p:handoutMasterIdLst>
  <p:sldIdLst>
    <p:sldId id="818" r:id="rId2"/>
    <p:sldId id="900" r:id="rId3"/>
    <p:sldId id="944" r:id="rId4"/>
    <p:sldId id="945" r:id="rId5"/>
    <p:sldId id="946" r:id="rId6"/>
    <p:sldId id="947" r:id="rId7"/>
    <p:sldId id="951" r:id="rId8"/>
    <p:sldId id="961" r:id="rId9"/>
    <p:sldId id="962" r:id="rId10"/>
    <p:sldId id="963" r:id="rId11"/>
    <p:sldId id="964" r:id="rId12"/>
    <p:sldId id="965" r:id="rId13"/>
    <p:sldId id="966" r:id="rId14"/>
    <p:sldId id="967" r:id="rId15"/>
    <p:sldId id="968" r:id="rId16"/>
    <p:sldId id="969" r:id="rId17"/>
    <p:sldId id="970" r:id="rId18"/>
    <p:sldId id="971" r:id="rId19"/>
    <p:sldId id="972" r:id="rId20"/>
    <p:sldId id="948" r:id="rId21"/>
    <p:sldId id="949" r:id="rId22"/>
    <p:sldId id="952" r:id="rId23"/>
    <p:sldId id="953" r:id="rId24"/>
    <p:sldId id="954" r:id="rId25"/>
    <p:sldId id="955" r:id="rId26"/>
    <p:sldId id="956" r:id="rId27"/>
    <p:sldId id="973" r:id="rId28"/>
    <p:sldId id="974" r:id="rId29"/>
    <p:sldId id="976" r:id="rId30"/>
    <p:sldId id="977" r:id="rId31"/>
    <p:sldId id="975" r:id="rId32"/>
    <p:sldId id="978" r:id="rId33"/>
    <p:sldId id="979" r:id="rId34"/>
    <p:sldId id="980" r:id="rId35"/>
    <p:sldId id="901" r:id="rId36"/>
    <p:sldId id="902" r:id="rId37"/>
    <p:sldId id="903" r:id="rId38"/>
    <p:sldId id="904" r:id="rId39"/>
    <p:sldId id="905" r:id="rId40"/>
    <p:sldId id="906" r:id="rId41"/>
    <p:sldId id="950" r:id="rId42"/>
    <p:sldId id="907" r:id="rId43"/>
    <p:sldId id="908" r:id="rId44"/>
    <p:sldId id="909" r:id="rId45"/>
    <p:sldId id="910" r:id="rId46"/>
    <p:sldId id="911" r:id="rId47"/>
    <p:sldId id="912" r:id="rId48"/>
    <p:sldId id="913" r:id="rId49"/>
    <p:sldId id="914" r:id="rId50"/>
    <p:sldId id="915" r:id="rId51"/>
    <p:sldId id="917" r:id="rId52"/>
    <p:sldId id="918" r:id="rId53"/>
    <p:sldId id="919" r:id="rId54"/>
    <p:sldId id="920" r:id="rId55"/>
    <p:sldId id="921" r:id="rId56"/>
    <p:sldId id="922" r:id="rId57"/>
    <p:sldId id="923" r:id="rId58"/>
    <p:sldId id="924" r:id="rId59"/>
    <p:sldId id="925" r:id="rId60"/>
    <p:sldId id="943" r:id="rId6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CC9900"/>
    <a:srgbClr val="80808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 autoAdjust="0"/>
    <p:restoredTop sz="87593" autoAdjust="0"/>
  </p:normalViewPr>
  <p:slideViewPr>
    <p:cSldViewPr>
      <p:cViewPr varScale="1">
        <p:scale>
          <a:sx n="59" d="100"/>
          <a:sy n="59" d="100"/>
        </p:scale>
        <p:origin x="66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2017/11/29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F1108-AC5B-0D43-ACC3-2A4D3011AE8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r>
              <a:rPr lang="en-US" altLang="zh-CN"/>
              <a:t>We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ll start by introducing AVL trees.</a:t>
            </a:r>
          </a:p>
          <a:p>
            <a:r>
              <a:rPr lang="en-US" altLang="zh-CN"/>
              <a:t>Then, I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d like to spend some time talking about double-tailed distributions and means.</a:t>
            </a:r>
          </a:p>
          <a:p>
            <a:endParaRPr lang="en-US" altLang="zh-CN"/>
          </a:p>
          <a:p>
            <a:r>
              <a:rPr lang="en-US" altLang="zh-CN"/>
              <a:t>Next, we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ll gind out what AVL stands for.</a:t>
            </a:r>
          </a:p>
          <a:p>
            <a:endParaRPr lang="en-US" altLang="zh-CN"/>
          </a:p>
          <a:p>
            <a:r>
              <a:rPr lang="en-US" altLang="zh-CN"/>
              <a:t>Finally, you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ll receive a special bonus if we get to it!</a:t>
            </a:r>
          </a:p>
          <a:p>
            <a:endParaRPr lang="en-US" altLang="zh-CN"/>
          </a:p>
          <a:p>
            <a:r>
              <a:rPr lang="en-US" altLang="zh-CN"/>
              <a:t>(Unfortunately, the bonus is AVL tree deletion)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2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F8B18-8DB5-D747-9482-ED79C470401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9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AC5CF-1897-1848-99FA-31A5BB79DE1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9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67139-6648-CA4E-84D8-9AF3E83922F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9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DD93B-002A-5F43-B903-CE4BC0B999C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What about insert?</a:t>
            </a:r>
          </a:p>
          <a:p>
            <a:endParaRPr lang="en-US" altLang="zh-CN"/>
          </a:p>
          <a:p>
            <a:r>
              <a:rPr lang="en-US" altLang="zh-CN"/>
              <a:t>Ideas?</a:t>
            </a:r>
          </a:p>
          <a:p>
            <a:endParaRPr lang="en-US" altLang="zh-CN"/>
          </a:p>
          <a:p>
            <a:r>
              <a:rPr lang="en-US" altLang="zh-CN"/>
              <a:t>Can we just do BST insert?</a:t>
            </a:r>
          </a:p>
          <a:p>
            <a:endParaRPr lang="en-US" altLang="zh-CN"/>
          </a:p>
          <a:p>
            <a:r>
              <a:rPr lang="en-US" altLang="zh-CN"/>
              <a:t>NO. Because then we could do an expensive operation without fixing up the tree.</a:t>
            </a:r>
          </a:p>
        </p:txBody>
      </p:sp>
    </p:spTree>
    <p:extLst>
      <p:ext uri="{BB962C8B-B14F-4D97-AF65-F5344CB8AC3E}">
        <p14:creationId xmlns:p14="http://schemas.microsoft.com/office/powerpoint/2010/main" val="216822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120A-D9FD-8345-8077-8D5FE7383DA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What about insert?</a:t>
            </a:r>
          </a:p>
          <a:p>
            <a:endParaRPr lang="en-US" altLang="zh-CN"/>
          </a:p>
          <a:p>
            <a:r>
              <a:rPr lang="en-US" altLang="zh-CN"/>
              <a:t>Ideas?</a:t>
            </a:r>
          </a:p>
          <a:p>
            <a:endParaRPr lang="en-US" altLang="zh-CN"/>
          </a:p>
          <a:p>
            <a:r>
              <a:rPr lang="en-US" altLang="zh-CN"/>
              <a:t>Can we just do BST insert?</a:t>
            </a:r>
          </a:p>
          <a:p>
            <a:endParaRPr lang="en-US" altLang="zh-CN"/>
          </a:p>
          <a:p>
            <a:r>
              <a:rPr lang="en-US" altLang="zh-CN"/>
              <a:t>NO. Because then we could do an expensive operation without fixing up the tree.</a:t>
            </a:r>
          </a:p>
        </p:txBody>
      </p:sp>
    </p:spTree>
    <p:extLst>
      <p:ext uri="{BB962C8B-B14F-4D97-AF65-F5344CB8AC3E}">
        <p14:creationId xmlns:p14="http://schemas.microsoft.com/office/powerpoint/2010/main" val="179582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82153-7D85-8247-AC9E-52BCEB21504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How can we implement this?</a:t>
            </a:r>
          </a:p>
          <a:p>
            <a:endParaRPr lang="en-US" altLang="zh-CN"/>
          </a:p>
          <a:p>
            <a:r>
              <a:rPr lang="en-US" altLang="zh-CN"/>
              <a:t>We can splay.</a:t>
            </a:r>
          </a:p>
          <a:p>
            <a:endParaRPr lang="en-US" altLang="zh-CN"/>
          </a:p>
          <a:p>
            <a:r>
              <a:rPr lang="en-US" altLang="zh-CN"/>
              <a:t>We can find x or where x ought to be.</a:t>
            </a:r>
          </a:p>
          <a:p>
            <a:endParaRPr lang="en-US" altLang="zh-CN"/>
          </a:p>
          <a:p>
            <a:r>
              <a:rPr lang="en-US" altLang="zh-CN"/>
              <a:t>We can splay that spot to the root.</a:t>
            </a:r>
          </a:p>
          <a:p>
            <a:endParaRPr lang="en-US" altLang="zh-CN"/>
          </a:p>
          <a:p>
            <a:r>
              <a:rPr lang="en-US" altLang="zh-CN"/>
              <a:t>Now, what do we have?</a:t>
            </a:r>
          </a:p>
          <a:p>
            <a:endParaRPr lang="en-US" altLang="zh-CN"/>
          </a:p>
          <a:p>
            <a:r>
              <a:rPr lang="en-US" altLang="zh-CN"/>
              <a:t>The left subtree is all &lt;= x</a:t>
            </a:r>
          </a:p>
          <a:p>
            <a:r>
              <a:rPr lang="en-US" altLang="zh-CN"/>
              <a:t>The right is all &gt;= x</a:t>
            </a:r>
          </a:p>
        </p:txBody>
      </p:sp>
    </p:spTree>
    <p:extLst>
      <p:ext uri="{BB962C8B-B14F-4D97-AF65-F5344CB8AC3E}">
        <p14:creationId xmlns:p14="http://schemas.microsoft.com/office/powerpoint/2010/main" val="897682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04F7F-9235-7C49-AEFE-3D574A7830D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So, a split just splays x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s spot to the root then hacks off one subtree.</a:t>
            </a:r>
          </a:p>
          <a:p>
            <a:endParaRPr lang="en-US" altLang="zh-CN"/>
          </a:p>
          <a:p>
            <a:r>
              <a:rPr lang="en-US" altLang="zh-CN"/>
              <a:t>This code is _very_ pseudo. You should only use it as a general guideline.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9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6A084-2581-AC40-BEBE-4F8C2774E2B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Now, If we can split on x and produce one subtree smaller and one larger than x, insert is easy!</a:t>
            </a:r>
          </a:p>
          <a:p>
            <a:endParaRPr lang="en-US" altLang="zh-CN"/>
          </a:p>
          <a:p>
            <a:r>
              <a:rPr lang="en-US" altLang="zh-CN"/>
              <a:t>Just split on x.</a:t>
            </a:r>
          </a:p>
          <a:p>
            <a:endParaRPr lang="en-US" altLang="zh-CN"/>
          </a:p>
          <a:p>
            <a:r>
              <a:rPr lang="en-US" altLang="zh-CN"/>
              <a:t>Then, hang the left (smaller) subtree on the left of x.</a:t>
            </a:r>
          </a:p>
          <a:p>
            <a:endParaRPr lang="en-US" altLang="zh-CN"/>
          </a:p>
          <a:p>
            <a:r>
              <a:rPr lang="en-US" altLang="zh-CN"/>
              <a:t>Hang the right (larger) subtree on the right of x.</a:t>
            </a:r>
          </a:p>
          <a:p>
            <a:endParaRPr lang="en-US" altLang="zh-CN"/>
          </a:p>
          <a:p>
            <a:r>
              <a:rPr lang="en-US" altLang="zh-CN"/>
              <a:t>Pretty simple, huh?</a:t>
            </a:r>
          </a:p>
          <a:p>
            <a:endParaRPr lang="en-US" altLang="zh-CN"/>
          </a:p>
          <a:p>
            <a:r>
              <a:rPr lang="en-US" altLang="zh-CN"/>
              <a:t>Are we fixing up deep paths?</a:t>
            </a:r>
          </a:p>
        </p:txBody>
      </p:sp>
    </p:spTree>
    <p:extLst>
      <p:ext uri="{BB962C8B-B14F-4D97-AF65-F5344CB8AC3E}">
        <p14:creationId xmlns:p14="http://schemas.microsoft.com/office/powerpoint/2010/main" val="1589826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F9CB0-ED2C-E442-8DE5-5A71D0FE333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 dirty="0"/>
              <a:t>Let</a:t>
            </a:r>
            <a:r>
              <a:rPr lang="zh-CN" altLang="en-US" dirty="0">
                <a:latin typeface="Arial"/>
              </a:rPr>
              <a:t>’</a:t>
            </a:r>
            <a:r>
              <a:rPr lang="en-US" altLang="zh-CN" dirty="0"/>
              <a:t>s do some examples.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1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7BEDC-7AF4-884B-906E-CE1666DB292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OK, we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ll do something similar for delete.</a:t>
            </a:r>
          </a:p>
          <a:p>
            <a:endParaRPr lang="en-US" altLang="zh-CN"/>
          </a:p>
          <a:p>
            <a:r>
              <a:rPr lang="en-US" altLang="zh-CN"/>
              <a:t>We know x is in the tree.</a:t>
            </a:r>
          </a:p>
          <a:p>
            <a:endParaRPr lang="en-US" altLang="zh-CN"/>
          </a:p>
          <a:p>
            <a:r>
              <a:rPr lang="en-US" altLang="zh-CN"/>
              <a:t>Find it and bring it to the root.</a:t>
            </a:r>
          </a:p>
          <a:p>
            <a:endParaRPr lang="en-US" altLang="zh-CN"/>
          </a:p>
          <a:p>
            <a:r>
              <a:rPr lang="en-US" altLang="zh-CN"/>
              <a:t>Remove it.</a:t>
            </a:r>
          </a:p>
          <a:p>
            <a:endParaRPr lang="en-US" altLang="zh-CN"/>
          </a:p>
          <a:p>
            <a:r>
              <a:rPr lang="en-US" altLang="zh-CN"/>
              <a:t>Now, we have to split subtrees.</a:t>
            </a:r>
          </a:p>
          <a:p>
            <a:endParaRPr lang="en-US" altLang="zh-CN"/>
          </a:p>
          <a:p>
            <a:r>
              <a:rPr lang="en-US" altLang="zh-CN"/>
              <a:t>How do we put them back together?</a:t>
            </a:r>
          </a:p>
        </p:txBody>
      </p:sp>
    </p:spTree>
    <p:extLst>
      <p:ext uri="{BB962C8B-B14F-4D97-AF65-F5344CB8AC3E}">
        <p14:creationId xmlns:p14="http://schemas.microsoft.com/office/powerpoint/2010/main" val="37446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6974A-3ACF-4441-A35F-7440C0DA5ED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97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2F104-B3EC-0A4B-99CD-2E2BD5371B6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The join operation puts two subtrees together as long as one has smaller keys to begin with.</a:t>
            </a:r>
          </a:p>
          <a:p>
            <a:endParaRPr lang="en-US" altLang="zh-CN"/>
          </a:p>
          <a:p>
            <a:r>
              <a:rPr lang="en-US" altLang="zh-CN"/>
              <a:t>First, splay the max element of L to the root.</a:t>
            </a:r>
          </a:p>
          <a:p>
            <a:endParaRPr lang="en-US" altLang="zh-CN"/>
          </a:p>
          <a:p>
            <a:r>
              <a:rPr lang="en-US" altLang="zh-CN"/>
              <a:t>Now, that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s gauranteed to have no right child, right?</a:t>
            </a:r>
          </a:p>
          <a:p>
            <a:endParaRPr lang="en-US" altLang="zh-CN"/>
          </a:p>
          <a:p>
            <a:r>
              <a:rPr lang="en-US" altLang="zh-CN"/>
              <a:t>Just snap R onto that NULL right side of the max.</a:t>
            </a:r>
          </a:p>
        </p:txBody>
      </p:sp>
    </p:spTree>
    <p:extLst>
      <p:ext uri="{BB962C8B-B14F-4D97-AF65-F5344CB8AC3E}">
        <p14:creationId xmlns:p14="http://schemas.microsoft.com/office/powerpoint/2010/main" val="1805010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8BAC3-9411-F844-BAC2-2EBF4C1126D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/>
              <a:t>So, we just join the two subtrees for delete.</a:t>
            </a:r>
          </a:p>
        </p:txBody>
      </p:sp>
    </p:spTree>
    <p:extLst>
      <p:ext uri="{BB962C8B-B14F-4D97-AF65-F5344CB8AC3E}">
        <p14:creationId xmlns:p14="http://schemas.microsoft.com/office/powerpoint/2010/main" val="308719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9916C-C13E-1F41-B405-C3D3940F2F83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346FC-FAF6-3046-BBD7-371F825F4E6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6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E4900-80D0-264E-9A42-C46428EC9A5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r>
              <a:rPr lang="en-US" altLang="zh-CN"/>
              <a:t>This is just a double rotation.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3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86A87-7CBD-E34B-A6CA-3D27AD6B95E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5723" y="4861442"/>
            <a:ext cx="5205829" cy="4605576"/>
          </a:xfrm>
        </p:spPr>
        <p:txBody>
          <a:bodyPr/>
          <a:lstStyle/>
          <a:p>
            <a:r>
              <a:rPr lang="en-US" altLang="zh-CN"/>
              <a:t>Can anyone tell me how to </a:t>
            </a:r>
            <a:r>
              <a:rPr lang="en-US" altLang="zh-CN" b="1"/>
              <a:t>implement this with two rotations</a:t>
            </a:r>
            <a:r>
              <a:rPr lang="en-US" altLang="zh-CN"/>
              <a:t>?</a:t>
            </a:r>
          </a:p>
          <a:p>
            <a:r>
              <a:rPr lang="en-US" altLang="zh-CN"/>
              <a:t>There are two possibilities:</a:t>
            </a:r>
          </a:p>
          <a:p>
            <a:r>
              <a:rPr lang="en-US" altLang="zh-CN"/>
              <a:t>Start with rotate n</a:t>
            </a:r>
          </a:p>
          <a:p>
            <a:r>
              <a:rPr lang="en-US" altLang="zh-CN"/>
              <a:t>or rotate p?</a:t>
            </a:r>
          </a:p>
          <a:p>
            <a:endParaRPr lang="en-US" altLang="zh-CN"/>
          </a:p>
          <a:p>
            <a:r>
              <a:rPr lang="en-US" altLang="zh-CN" b="1"/>
              <a:t>Rotate p</a:t>
            </a:r>
            <a:r>
              <a:rPr lang="en-US" altLang="zh-CN"/>
              <a:t>! </a:t>
            </a:r>
          </a:p>
          <a:p>
            <a:r>
              <a:rPr lang="en-US" altLang="zh-CN"/>
              <a:t>Rotate n makes p n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s left child and then we</a:t>
            </a:r>
            <a:r>
              <a:rPr lang="zh-CN" altLang="en-US">
                <a:latin typeface="Arial"/>
              </a:rPr>
              <a:t>’</a:t>
            </a:r>
            <a:r>
              <a:rPr lang="en-US" altLang="zh-CN"/>
              <a:t>re hosed.</a:t>
            </a:r>
          </a:p>
          <a:p>
            <a:r>
              <a:rPr lang="en-US" altLang="zh-CN"/>
              <a:t>Then, </a:t>
            </a:r>
            <a:r>
              <a:rPr lang="en-US" altLang="zh-CN" b="1"/>
              <a:t>rotate n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en-US" altLang="zh-CN"/>
              <a:t>This </a:t>
            </a:r>
            <a:r>
              <a:rPr lang="en-US" altLang="zh-CN" b="1"/>
              <a:t>helps all the nodes in blue and hurts the ones in red</a:t>
            </a:r>
            <a:r>
              <a:rPr lang="en-US" altLang="zh-CN"/>
              <a:t>. So, in some sense, it helps and hurts the same number of nodes on one rotation. </a:t>
            </a:r>
          </a:p>
          <a:p>
            <a:r>
              <a:rPr lang="en-US" altLang="zh-CN"/>
              <a:t>Question: </a:t>
            </a:r>
            <a:r>
              <a:rPr lang="en-US" altLang="zh-CN" b="1"/>
              <a:t>what if we keep rotating?</a:t>
            </a:r>
            <a:r>
              <a:rPr lang="en-US" altLang="zh-CN"/>
              <a:t> What happens to this whole subtree?</a:t>
            </a:r>
          </a:p>
          <a:p>
            <a:r>
              <a:rPr lang="en-US" altLang="zh-CN"/>
              <a:t>It gets helped!</a:t>
            </a:r>
          </a:p>
        </p:txBody>
      </p:sp>
    </p:spTree>
    <p:extLst>
      <p:ext uri="{BB962C8B-B14F-4D97-AF65-F5344CB8AC3E}">
        <p14:creationId xmlns:p14="http://schemas.microsoft.com/office/powerpoint/2010/main" val="348782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www.cs.princeton.edu</a:t>
            </a:r>
            <a:r>
              <a:rPr kumimoji="1" lang="en-US" altLang="zh-CN" dirty="0"/>
              <a:t>/courses/archive/spr11/cos423/Lectures/</a:t>
            </a:r>
            <a:r>
              <a:rPr kumimoji="1" lang="en-US" altLang="zh-CN" dirty="0" err="1"/>
              <a:t>SelfAdjustingTrees.pdf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72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268EC-942A-D74A-AEDC-59225C9E3E7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 lIns="97408" tIns="48705" rIns="97408" bIns="48705"/>
          <a:lstStyle/>
          <a:p>
            <a:r>
              <a:rPr lang="en-US" altLang="zh-CN" dirty="0"/>
              <a:t>Alright, remember what we did on Monday.</a:t>
            </a:r>
          </a:p>
          <a:p>
            <a:endParaRPr lang="en-US" altLang="zh-CN" dirty="0"/>
          </a:p>
          <a:p>
            <a:r>
              <a:rPr lang="en-US" altLang="zh-CN" dirty="0"/>
              <a:t>We learned how to splay a node to the root of a search tree.</a:t>
            </a:r>
          </a:p>
          <a:p>
            <a:endParaRPr lang="en-US" altLang="zh-CN" dirty="0"/>
          </a:p>
          <a:p>
            <a:r>
              <a:rPr lang="en-US" altLang="zh-CN" dirty="0"/>
              <a:t>We decided it would help because we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d go a lot of fixing up if we had an expensive access.</a:t>
            </a:r>
          </a:p>
          <a:p>
            <a:endParaRPr lang="en-US" altLang="zh-CN" dirty="0"/>
          </a:p>
          <a:p>
            <a:r>
              <a:rPr lang="en-US" altLang="zh-CN" b="1" dirty="0"/>
              <a:t>That means we have to fix up the tree on every expensive access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90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68774-38FD-2746-94FA-918465FFE1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78A1D-0F9B-0348-A419-0BF67BE1A8D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3" y="4861442"/>
            <a:ext cx="5207454" cy="460557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5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6BCEB-D282-43C1-A890-72923DD6E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292C-16CF-4DCC-A3C0-47AB0CFD0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13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3C73E-0DE5-49A3-A3B9-59F80C289F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1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AE488-4895-4BBC-96EF-61EB29365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2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B3D15-E6E4-4D5F-8634-48B561E7C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67B5A-661D-4251-8A90-A5E911C9A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8F4-497B-4EB2-A8E9-862C19F18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5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37A85-6A33-4F5A-9268-C90DD09BC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98B3-F358-4D63-B00A-30C155F0E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87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n.huang@pku.edu.cn" TargetMode="External"/><Relationship Id="rId2" Type="http://schemas.openxmlformats.org/officeDocument/2006/relationships/hyperlink" Target="mailto:gluo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d.seas.harvard.edu/~kohler/notes/llrb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6013" y="3357563"/>
            <a:ext cx="7416800" cy="2952750"/>
          </a:xfrm>
        </p:spPr>
        <p:txBody>
          <a:bodyPr lIns="90488" tIns="44450" rIns="90488" bIns="44450"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黄骏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2"/>
              </a:rPr>
              <a:t>j</a:t>
            </a:r>
            <a:r>
              <a:rPr lang="en-US" altLang="zh-CN" sz="2000" b="1" dirty="0">
                <a:solidFill>
                  <a:srgbClr val="000066"/>
                </a:solidFill>
                <a:hlinkClick r:id="rId3"/>
              </a:rPr>
              <a:t>un.huang@pku.edu.cn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Fall 2017</a:t>
            </a:r>
            <a:endParaRPr kumimoji="0" lang="zh-CN" altLang="en-US" sz="2000" b="1" dirty="0"/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1165820" y="1412776"/>
            <a:ext cx="680288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>
                <a:latin typeface="+mj-lt"/>
              </a:rPr>
              <a:t>Lecture 12. </a:t>
            </a:r>
            <a:r>
              <a:rPr lang="en-US" altLang="zh-CN" sz="5700" b="1" dirty="0">
                <a:latin typeface="+mj-lt"/>
              </a:rPr>
              <a:t>Advanced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Balanced Trees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E354-3E25-4465-95A5-04B60FDD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E1E3B-AEB6-403D-951E-BBBADA38F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96E73A79-ED47-4A7F-80CF-4F2BB3EC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5613"/>
            <a:ext cx="91440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3640-290E-4FBB-9F4F-B03DB12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6711B-37A4-4E06-BAA8-F85D5C291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CF784F7-97A6-4398-B112-96C3AD09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3"/>
            <a:ext cx="9144000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6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F19F-A5E6-4D00-94E6-B85D888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D5C40-F797-4229-812C-3F1F95FD5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2682CFF3-BE2A-415F-A48B-A973DF66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625"/>
            <a:ext cx="91440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B59E8-383B-4175-8DA9-613751A8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77456-E2AD-4C7F-97C5-EBC63FE5C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39AD7969-D641-4625-851E-C9B6F1DB4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4E0B-1C8C-4E16-B143-169D1C6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8EF72-5720-4D31-9925-70C86C46D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58A95F22-FD4B-4EE1-8D4C-4524103F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9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4E0B-1C8C-4E16-B143-169D1C6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8EF72-5720-4D31-9925-70C86C46D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36716EB8-2A1C-440C-B8E4-2637FC7B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1475"/>
            <a:ext cx="9144000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5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4E0B-1C8C-4E16-B143-169D1C6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8EF72-5720-4D31-9925-70C86C46D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CC9EF73F-54DD-4B2B-9927-DBF6CA9F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963"/>
            <a:ext cx="9144000" cy="4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5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4E0B-1C8C-4E16-B143-169D1C66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8EF72-5720-4D31-9925-70C86C46D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2BE312D8-C048-4D3D-8B0D-2DF4BAF5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750"/>
            <a:ext cx="9144000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800F3-5DCF-47AD-ADE6-5AA0D287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From 2-3-4 Tree to Red-Black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89BEB-1A2A-4097-9B70-4E18187B3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1268" name="Picture 4" descr="image_thumb53">
            <a:extLst>
              <a:ext uri="{FF2B5EF4-FFF2-40B4-BE49-F238E27FC236}">
                <a16:creationId xmlns:a16="http://schemas.microsoft.com/office/drawing/2014/main" id="{361DD5D3-DD36-4715-B600-55717DAF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366838"/>
            <a:ext cx="6381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0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9ED1-06D1-49C9-8FFE-1522BAD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Red-Black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E5B6-06FE-4B3E-91DD-0EB12C29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Each node is either red or black</a:t>
            </a:r>
          </a:p>
          <a:p>
            <a:r>
              <a:rPr lang="en-US" altLang="zh-CN" sz="2800" dirty="0"/>
              <a:t>The root is black</a:t>
            </a:r>
          </a:p>
          <a:p>
            <a:r>
              <a:rPr lang="en-US" altLang="zh-CN" sz="2800" dirty="0"/>
              <a:t>All leaves (NIL) are black</a:t>
            </a:r>
          </a:p>
          <a:p>
            <a:r>
              <a:rPr lang="en-US" altLang="zh-CN" sz="2800" dirty="0"/>
              <a:t>If a node is red, then both its children are black</a:t>
            </a:r>
          </a:p>
          <a:p>
            <a:r>
              <a:rPr lang="en-US" altLang="zh-CN" sz="2800" dirty="0"/>
              <a:t>Every path from a given node to any of its descendant NIL nodes contains the same number of black nodes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2BD41-6AAA-481F-834A-130FAFED8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2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AVL tree</a:t>
            </a:r>
          </a:p>
          <a:p>
            <a:pPr lvl="1"/>
            <a:r>
              <a:rPr lang="en-US" altLang="zh-CN" dirty="0"/>
              <a:t>balanced binary search tree</a:t>
            </a:r>
          </a:p>
          <a:p>
            <a:r>
              <a:rPr lang="en-US" altLang="zh-CN" dirty="0"/>
              <a:t>2-3 trees</a:t>
            </a:r>
          </a:p>
          <a:p>
            <a:pPr lvl="1"/>
            <a:r>
              <a:rPr lang="en-US" altLang="zh-CN" dirty="0"/>
              <a:t>relax the “binary” condition</a:t>
            </a:r>
          </a:p>
          <a:p>
            <a:r>
              <a:rPr lang="en-US" altLang="zh-CN" dirty="0"/>
              <a:t>Red-black BSTs</a:t>
            </a:r>
          </a:p>
          <a:p>
            <a:pPr lvl="1"/>
            <a:r>
              <a:rPr lang="en-US" altLang="zh-CN" dirty="0"/>
              <a:t>relax the “balance” condition ⇒ black balance</a:t>
            </a:r>
          </a:p>
          <a:p>
            <a:pPr lvl="1"/>
            <a:r>
              <a:rPr lang="en-US" altLang="zh-CN" dirty="0"/>
              <a:t>variant: left-leaning red-black tree (LLRB)</a:t>
            </a:r>
          </a:p>
          <a:p>
            <a:r>
              <a:rPr lang="en-US" altLang="zh-CN" dirty="0"/>
              <a:t>Splay trees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8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Search Implementation for Red-Black BSTs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 search is the same as for elementary BST (ignore color)</a:t>
            </a:r>
          </a:p>
          <a:p>
            <a:pPr lvl="1"/>
            <a:r>
              <a:rPr lang="en-US" altLang="zh-CN" dirty="0"/>
              <a:t>but runs faster because of better balance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70158"/>
            <a:ext cx="7740352" cy="29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Red-Black BST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 is pointed to by precisely one link (from its parent) </a:t>
            </a:r>
            <a:r>
              <a:rPr lang="zh-CN" altLang="en-US" dirty="0"/>
              <a:t>⇒</a:t>
            </a:r>
            <a:r>
              <a:rPr lang="en-US" altLang="zh-CN" dirty="0"/>
              <a:t> can encode color of links in 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6264696" cy="30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Usual BST insertion</a:t>
            </a:r>
          </a:p>
          <a:p>
            <a:pPr lvl="1"/>
            <a:r>
              <a:rPr lang="en-US" dirty="0"/>
              <a:t>Color new node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/>
              <a:t>Check the color of its parent:</a:t>
            </a:r>
          </a:p>
          <a:p>
            <a:pPr lvl="2"/>
            <a:r>
              <a:rPr lang="en-US" dirty="0"/>
              <a:t>Black: fine</a:t>
            </a:r>
          </a:p>
          <a:p>
            <a:pPr lvl="2"/>
            <a:r>
              <a:rPr lang="en-US" dirty="0"/>
              <a:t>Red: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30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but inefficient transformations</a:t>
            </a:r>
          </a:p>
          <a:p>
            <a:pPr lvl="1"/>
            <a:r>
              <a:rPr lang="en-US" dirty="0"/>
              <a:t>Check the parent of node Y and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68" y="5119351"/>
            <a:ext cx="1950889" cy="1554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0" y="2841894"/>
            <a:ext cx="1478408" cy="210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02" y="2841894"/>
            <a:ext cx="1524132" cy="2133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18" y="2841894"/>
            <a:ext cx="1661304" cy="2149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06" y="2780928"/>
            <a:ext cx="1615580" cy="2164268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flipH="1" flipV="1">
            <a:off x="5991547" y="5411669"/>
            <a:ext cx="596677" cy="668264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2627784" y="5411669"/>
            <a:ext cx="648072" cy="668264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2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but inefficient transformations</a:t>
            </a:r>
          </a:p>
          <a:p>
            <a:pPr lvl="1"/>
            <a:r>
              <a:rPr lang="en-US" dirty="0"/>
              <a:t>Pro: easy to remember</a:t>
            </a:r>
          </a:p>
          <a:p>
            <a:pPr lvl="1"/>
            <a:r>
              <a:rPr lang="en-US" dirty="0"/>
              <a:t>Con: multiple rotations needed</a:t>
            </a:r>
          </a:p>
          <a:p>
            <a:endParaRPr lang="en-US" dirty="0"/>
          </a:p>
          <a:p>
            <a:r>
              <a:rPr lang="en-US" dirty="0"/>
              <a:t>Efficient transformation</a:t>
            </a:r>
          </a:p>
          <a:p>
            <a:pPr lvl="1"/>
            <a:r>
              <a:rPr lang="en-US" dirty="0"/>
              <a:t>Multiple re-coloring</a:t>
            </a:r>
          </a:p>
          <a:p>
            <a:pPr lvl="1"/>
            <a:r>
              <a:rPr lang="en-US" dirty="0"/>
              <a:t>One rotation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1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transformation</a:t>
            </a:r>
          </a:p>
          <a:p>
            <a:pPr lvl="1"/>
            <a:r>
              <a:rPr lang="en-US" dirty="0"/>
              <a:t>Case 1: both parent and uncle are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09" y="2684479"/>
            <a:ext cx="6352582" cy="34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transformation</a:t>
            </a:r>
          </a:p>
          <a:p>
            <a:pPr lvl="1"/>
            <a:r>
              <a:rPr lang="en-US" dirty="0"/>
              <a:t>Case 2: red parent and black uncle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3" y="3284984"/>
            <a:ext cx="1707028" cy="2331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00225"/>
            <a:ext cx="1615580" cy="2316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17" y="293160"/>
            <a:ext cx="2027096" cy="1707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75" y="3315467"/>
            <a:ext cx="1691787" cy="2331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82" y="3315467"/>
            <a:ext cx="1585097" cy="2301439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rot="16200000" flipV="1">
            <a:off x="7188270" y="2232783"/>
            <a:ext cx="504056" cy="696037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0B23-4AD9-43B7-B8B3-6D82E39C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B7C6E-3150-45CC-9D12-8B634198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30725"/>
          </a:xfrm>
        </p:spPr>
        <p:txBody>
          <a:bodyPr/>
          <a:lstStyle/>
          <a:p>
            <a:r>
              <a:rPr lang="en-US" altLang="zh-CN" dirty="0"/>
              <a:t>BST deletion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E3280-E31A-4F34-AA0F-B357878B1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C22FF5C-76C8-42DD-A7E3-265B1B90AB45}"/>
              </a:ext>
            </a:extLst>
          </p:cNvPr>
          <p:cNvSpPr/>
          <p:nvPr/>
        </p:nvSpPr>
        <p:spPr>
          <a:xfrm>
            <a:off x="1987550" y="2493095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9B29279-9796-4818-AD58-78A78ECB2562}"/>
              </a:ext>
            </a:extLst>
          </p:cNvPr>
          <p:cNvSpPr/>
          <p:nvPr/>
        </p:nvSpPr>
        <p:spPr>
          <a:xfrm>
            <a:off x="2420938" y="4077420"/>
            <a:ext cx="358775" cy="36036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22BA993-CEE3-4AF4-9B4B-A477C2ACC1B5}"/>
              </a:ext>
            </a:extLst>
          </p:cNvPr>
          <p:cNvSpPr/>
          <p:nvPr/>
        </p:nvSpPr>
        <p:spPr>
          <a:xfrm>
            <a:off x="2924175" y="3069357"/>
            <a:ext cx="711200" cy="719138"/>
          </a:xfrm>
          <a:prstGeom prst="rt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8" name="直线连接符 10">
            <a:extLst>
              <a:ext uri="{FF2B5EF4-FFF2-40B4-BE49-F238E27FC236}">
                <a16:creationId xmlns:a16="http://schemas.microsoft.com/office/drawing/2014/main" id="{FA539F95-D1D8-4A32-9AA2-DB6FCF1A021A}"/>
              </a:ext>
            </a:extLst>
          </p:cNvPr>
          <p:cNvCxnSpPr>
            <a:stCxn id="7" idx="2"/>
            <a:endCxn id="6" idx="7"/>
          </p:cNvCxnSpPr>
          <p:nvPr/>
        </p:nvCxnSpPr>
        <p:spPr>
          <a:xfrm flipH="1">
            <a:off x="2727325" y="3788495"/>
            <a:ext cx="196850" cy="341312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11">
            <a:extLst>
              <a:ext uri="{FF2B5EF4-FFF2-40B4-BE49-F238E27FC236}">
                <a16:creationId xmlns:a16="http://schemas.microsoft.com/office/drawing/2014/main" id="{A856DE84-06D1-43F6-A518-23DDF4C09CED}"/>
              </a:ext>
            </a:extLst>
          </p:cNvPr>
          <p:cNvCxnSpPr>
            <a:stCxn id="5" idx="3"/>
            <a:endCxn id="12" idx="0"/>
          </p:cNvCxnSpPr>
          <p:nvPr/>
        </p:nvCxnSpPr>
        <p:spPr>
          <a:xfrm flipH="1">
            <a:off x="1411288" y="2799482"/>
            <a:ext cx="630237" cy="34131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4">
            <a:extLst>
              <a:ext uri="{FF2B5EF4-FFF2-40B4-BE49-F238E27FC236}">
                <a16:creationId xmlns:a16="http://schemas.microsoft.com/office/drawing/2014/main" id="{B95DCC6F-3E3B-46BA-92DA-D85D55E1EB7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2295525" y="2799482"/>
            <a:ext cx="628650" cy="26987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7">
            <a:extLst>
              <a:ext uri="{FF2B5EF4-FFF2-40B4-BE49-F238E27FC236}">
                <a16:creationId xmlns:a16="http://schemas.microsoft.com/office/drawing/2014/main" id="{9E170C38-6A4B-4267-8E82-BC15802C775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132013" y="1916832"/>
            <a:ext cx="36512" cy="57626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CF31180-DE6A-460B-B8AF-E32472505545}"/>
              </a:ext>
            </a:extLst>
          </p:cNvPr>
          <p:cNvSpPr/>
          <p:nvPr/>
        </p:nvSpPr>
        <p:spPr>
          <a:xfrm>
            <a:off x="1052513" y="3140795"/>
            <a:ext cx="719137" cy="72072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10C7560-DCE7-4844-9DF7-F8CBE08D0F36}"/>
              </a:ext>
            </a:extLst>
          </p:cNvPr>
          <p:cNvSpPr/>
          <p:nvPr/>
        </p:nvSpPr>
        <p:spPr>
          <a:xfrm>
            <a:off x="2708275" y="4653682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4" name="直线连接符 68">
            <a:extLst>
              <a:ext uri="{FF2B5EF4-FFF2-40B4-BE49-F238E27FC236}">
                <a16:creationId xmlns:a16="http://schemas.microsoft.com/office/drawing/2014/main" id="{BAA1C811-166A-4675-844D-DFB9921A3021}"/>
              </a:ext>
            </a:extLst>
          </p:cNvPr>
          <p:cNvCxnSpPr>
            <a:stCxn id="6" idx="5"/>
            <a:endCxn id="13" idx="0"/>
          </p:cNvCxnSpPr>
          <p:nvPr/>
        </p:nvCxnSpPr>
        <p:spPr>
          <a:xfrm>
            <a:off x="2727325" y="4383807"/>
            <a:ext cx="341313" cy="269875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0D978B2-A648-45F0-9B96-FF4DA4E8BE67}"/>
              </a:ext>
            </a:extLst>
          </p:cNvPr>
          <p:cNvSpPr/>
          <p:nvPr/>
        </p:nvSpPr>
        <p:spPr>
          <a:xfrm>
            <a:off x="1613174" y="1862143"/>
            <a:ext cx="5501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B27C7C-A965-4F1C-BC6E-70C9703BBE2D}"/>
              </a:ext>
            </a:extLst>
          </p:cNvPr>
          <p:cNvSpPr/>
          <p:nvPr/>
        </p:nvSpPr>
        <p:spPr>
          <a:xfrm>
            <a:off x="2298975" y="3398857"/>
            <a:ext cx="5164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32B7C44-4FC6-41F3-AE0F-D6F461DFDC3A}"/>
              </a:ext>
            </a:extLst>
          </p:cNvPr>
          <p:cNvSpPr/>
          <p:nvPr/>
        </p:nvSpPr>
        <p:spPr>
          <a:xfrm>
            <a:off x="5848351" y="2493095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B8F7E14-8F8D-48AD-9C36-C099EB6F2F27}"/>
              </a:ext>
            </a:extLst>
          </p:cNvPr>
          <p:cNvSpPr/>
          <p:nvPr/>
        </p:nvSpPr>
        <p:spPr>
          <a:xfrm>
            <a:off x="6281739" y="4077420"/>
            <a:ext cx="358775" cy="36036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BC6CDA64-17FD-4098-9A7E-945B591D097F}"/>
              </a:ext>
            </a:extLst>
          </p:cNvPr>
          <p:cNvSpPr/>
          <p:nvPr/>
        </p:nvSpPr>
        <p:spPr>
          <a:xfrm>
            <a:off x="6784976" y="3069357"/>
            <a:ext cx="711200" cy="719138"/>
          </a:xfrm>
          <a:prstGeom prst="rt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8" name="直线连接符 10">
            <a:extLst>
              <a:ext uri="{FF2B5EF4-FFF2-40B4-BE49-F238E27FC236}">
                <a16:creationId xmlns:a16="http://schemas.microsoft.com/office/drawing/2014/main" id="{064CEC42-1E9E-4EF7-8905-B3DF9D339FF1}"/>
              </a:ext>
            </a:extLst>
          </p:cNvPr>
          <p:cNvCxnSpPr>
            <a:stCxn id="27" idx="2"/>
            <a:endCxn id="26" idx="7"/>
          </p:cNvCxnSpPr>
          <p:nvPr/>
        </p:nvCxnSpPr>
        <p:spPr>
          <a:xfrm flipH="1">
            <a:off x="6588126" y="3788495"/>
            <a:ext cx="196850" cy="341312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11">
            <a:extLst>
              <a:ext uri="{FF2B5EF4-FFF2-40B4-BE49-F238E27FC236}">
                <a16:creationId xmlns:a16="http://schemas.microsoft.com/office/drawing/2014/main" id="{B7EAB4A5-36F6-46A9-8E37-DCF830CC681F}"/>
              </a:ext>
            </a:extLst>
          </p:cNvPr>
          <p:cNvCxnSpPr>
            <a:stCxn id="25" idx="3"/>
            <a:endCxn id="32" idx="0"/>
          </p:cNvCxnSpPr>
          <p:nvPr/>
        </p:nvCxnSpPr>
        <p:spPr>
          <a:xfrm flipH="1">
            <a:off x="5272089" y="2799482"/>
            <a:ext cx="630237" cy="34131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4">
            <a:extLst>
              <a:ext uri="{FF2B5EF4-FFF2-40B4-BE49-F238E27FC236}">
                <a16:creationId xmlns:a16="http://schemas.microsoft.com/office/drawing/2014/main" id="{25F71C28-B52B-4BFC-9ECA-294F0A311CC7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6156326" y="2799482"/>
            <a:ext cx="628650" cy="26987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17">
            <a:extLst>
              <a:ext uri="{FF2B5EF4-FFF2-40B4-BE49-F238E27FC236}">
                <a16:creationId xmlns:a16="http://schemas.microsoft.com/office/drawing/2014/main" id="{BF03EC59-9DAD-45A5-B255-A4AB4CD309E4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5992814" y="1916832"/>
            <a:ext cx="36512" cy="57626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FC40894-DE6F-4EA9-90F0-3D9BE9FC6E9A}"/>
              </a:ext>
            </a:extLst>
          </p:cNvPr>
          <p:cNvSpPr/>
          <p:nvPr/>
        </p:nvSpPr>
        <p:spPr>
          <a:xfrm>
            <a:off x="4913314" y="3140795"/>
            <a:ext cx="719137" cy="72072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360D37CC-BE8C-4572-9FB0-5CF241A7EC57}"/>
              </a:ext>
            </a:extLst>
          </p:cNvPr>
          <p:cNvSpPr/>
          <p:nvPr/>
        </p:nvSpPr>
        <p:spPr>
          <a:xfrm>
            <a:off x="6569076" y="4653682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34" name="直线连接符 68">
            <a:extLst>
              <a:ext uri="{FF2B5EF4-FFF2-40B4-BE49-F238E27FC236}">
                <a16:creationId xmlns:a16="http://schemas.microsoft.com/office/drawing/2014/main" id="{E2E34EA1-6D95-4CA4-9C50-9EFA403CF1FA}"/>
              </a:ext>
            </a:extLst>
          </p:cNvPr>
          <p:cNvCxnSpPr>
            <a:stCxn id="26" idx="5"/>
            <a:endCxn id="33" idx="0"/>
          </p:cNvCxnSpPr>
          <p:nvPr/>
        </p:nvCxnSpPr>
        <p:spPr>
          <a:xfrm>
            <a:off x="6588126" y="4383807"/>
            <a:ext cx="341313" cy="269875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66BDAE-B1C4-48E9-9917-EAE4C9966708}"/>
              </a:ext>
            </a:extLst>
          </p:cNvPr>
          <p:cNvSpPr/>
          <p:nvPr/>
        </p:nvSpPr>
        <p:spPr>
          <a:xfrm>
            <a:off x="5490806" y="1862143"/>
            <a:ext cx="5164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BA48F1B-C6EE-4E0A-9A5F-3CBFD3A79EE6}"/>
              </a:ext>
            </a:extLst>
          </p:cNvPr>
          <p:cNvSpPr/>
          <p:nvPr/>
        </p:nvSpPr>
        <p:spPr>
          <a:xfrm>
            <a:off x="4095752" y="4599261"/>
            <a:ext cx="25447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solidFill>
                  <a:srgbClr val="FF0000"/>
                </a:solidFill>
              </a:rPr>
              <a:t>Now remove this node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162531E-3378-4C77-B2A7-E4EC8108FA06}"/>
              </a:ext>
            </a:extLst>
          </p:cNvPr>
          <p:cNvCxnSpPr>
            <a:stCxn id="36" idx="0"/>
          </p:cNvCxnSpPr>
          <p:nvPr/>
        </p:nvCxnSpPr>
        <p:spPr>
          <a:xfrm flipV="1">
            <a:off x="5368133" y="4323964"/>
            <a:ext cx="788193" cy="27529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2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887811-5F6D-4420-A395-63DB7873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28799"/>
            <a:ext cx="8229600" cy="4530701"/>
          </a:xfrm>
        </p:spPr>
        <p:txBody>
          <a:bodyPr/>
          <a:lstStyle/>
          <a:p>
            <a:r>
              <a:rPr lang="en-US" altLang="zh-CN" dirty="0"/>
              <a:t>X is red</a:t>
            </a:r>
            <a:endParaRPr lang="zh-CN" altLang="en-US" dirty="0"/>
          </a:p>
        </p:txBody>
      </p:sp>
      <p:pic>
        <p:nvPicPr>
          <p:cNvPr id="13314" name="Picture 2" descr="image_thumb35">
            <a:extLst>
              <a:ext uri="{FF2B5EF4-FFF2-40B4-BE49-F238E27FC236}">
                <a16:creationId xmlns:a16="http://schemas.microsoft.com/office/drawing/2014/main" id="{452A08DC-8F75-4208-8B11-2EBD3D6B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96764"/>
            <a:ext cx="7528901" cy="17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887811-5F6D-4420-A395-63DB7873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74563"/>
            <a:ext cx="8229600" cy="4530701"/>
          </a:xfrm>
        </p:spPr>
        <p:txBody>
          <a:bodyPr/>
          <a:lstStyle/>
          <a:p>
            <a:r>
              <a:rPr lang="en-US" altLang="zh-CN" dirty="0"/>
              <a:t>X is black, and has a</a:t>
            </a:r>
            <a:r>
              <a:rPr lang="zh-CN" altLang="en-US" dirty="0"/>
              <a:t> </a:t>
            </a:r>
            <a:r>
              <a:rPr lang="en-US" altLang="zh-CN" dirty="0"/>
              <a:t>single child </a:t>
            </a:r>
          </a:p>
          <a:p>
            <a:pPr lvl="1"/>
            <a:r>
              <a:rPr lang="en-US" altLang="zh-CN" dirty="0"/>
              <a:t>this child must be red</a:t>
            </a:r>
            <a:endParaRPr lang="zh-CN" altLang="en-US" dirty="0"/>
          </a:p>
        </p:txBody>
      </p:sp>
      <p:pic>
        <p:nvPicPr>
          <p:cNvPr id="14338" name="Picture 2" descr="image_thumb34">
            <a:extLst>
              <a:ext uri="{FF2B5EF4-FFF2-40B4-BE49-F238E27FC236}">
                <a16:creationId xmlns:a16="http://schemas.microsoft.com/office/drawing/2014/main" id="{416AACC3-C920-4B4B-B9DD-36430B43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289138" cy="352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Left-Leaning Red-Black BSTs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2-3 tree as a BST</a:t>
            </a:r>
          </a:p>
          <a:p>
            <a:r>
              <a:rPr lang="en-US" altLang="zh-CN" dirty="0"/>
              <a:t>Use “internal” left-leaning links as “glue” for 3-nodes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3645024"/>
            <a:ext cx="876422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6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887811-5F6D-4420-A395-63DB7873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74563"/>
            <a:ext cx="8640960" cy="4530701"/>
          </a:xfrm>
        </p:spPr>
        <p:txBody>
          <a:bodyPr/>
          <a:lstStyle/>
          <a:p>
            <a:r>
              <a:rPr lang="en-US" altLang="zh-CN" dirty="0"/>
              <a:t>X is black, and has no child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Case 1: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sibling,    </a:t>
            </a:r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rgbClr val="0000FF"/>
                </a:solidFill>
              </a:rPr>
              <a:t> nephew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Case 2: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sibling,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nephew,     </a:t>
            </a:r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rgbClr val="0000FF"/>
                </a:solidFill>
              </a:rPr>
              <a:t> parent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Case 3: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sibling,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nephew,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parent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Case 4:    </a:t>
            </a:r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rgbClr val="0000FF"/>
                </a:solidFill>
              </a:rPr>
              <a:t> sibling,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nephew, </a:t>
            </a:r>
            <a:r>
              <a:rPr lang="en-US" altLang="zh-CN" b="1" dirty="0"/>
              <a:t>black</a:t>
            </a:r>
            <a:r>
              <a:rPr lang="en-US" altLang="zh-CN" dirty="0">
                <a:solidFill>
                  <a:srgbClr val="0000FF"/>
                </a:solidFill>
              </a:rPr>
              <a:t> parent</a:t>
            </a:r>
          </a:p>
        </p:txBody>
      </p:sp>
    </p:spTree>
    <p:extLst>
      <p:ext uri="{BB962C8B-B14F-4D97-AF65-F5344CB8AC3E}">
        <p14:creationId xmlns:p14="http://schemas.microsoft.com/office/powerpoint/2010/main" val="272413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B600-114A-4B21-AA08-0FABED0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2123-6D32-442C-89F3-DE82082D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648072"/>
          </a:xfrm>
        </p:spPr>
        <p:txBody>
          <a:bodyPr/>
          <a:lstStyle/>
          <a:p>
            <a:r>
              <a:rPr lang="en-US" altLang="zh-CN" dirty="0"/>
              <a:t>Case 1: Black Sibling and Red Nephew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264B9-2162-4EF5-8E1A-69FF17B5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12294" name="Picture 6" descr="image_thumb33">
            <a:extLst>
              <a:ext uri="{FF2B5EF4-FFF2-40B4-BE49-F238E27FC236}">
                <a16:creationId xmlns:a16="http://schemas.microsoft.com/office/drawing/2014/main" id="{DBD9E1A6-408C-4F7B-AE53-6545CC8E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86086"/>
            <a:ext cx="8953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83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B600-114A-4B21-AA08-0FABED0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2123-6D32-442C-89F3-DE82082D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6613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Case 2: Black Sibling, Black Nephew, and Red parent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264B9-2162-4EF5-8E1A-69FF17B5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15362" name="Picture 2" descr="image_thumb42">
            <a:extLst>
              <a:ext uri="{FF2B5EF4-FFF2-40B4-BE49-F238E27FC236}">
                <a16:creationId xmlns:a16="http://schemas.microsoft.com/office/drawing/2014/main" id="{433A067C-9A53-484F-A68E-64C80959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3326"/>
            <a:ext cx="73342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0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B600-114A-4B21-AA08-0FABED0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2123-6D32-442C-89F3-DE82082D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6613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Case 3: Black Sibling, Black Nephew, and Black parent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264B9-2162-4EF5-8E1A-69FF17B5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7410" name="Picture 2" descr="image_thumb45">
            <a:extLst>
              <a:ext uri="{FF2B5EF4-FFF2-40B4-BE49-F238E27FC236}">
                <a16:creationId xmlns:a16="http://schemas.microsoft.com/office/drawing/2014/main" id="{6BE87932-2F7F-4A01-9029-FDC020A9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95797"/>
            <a:ext cx="86106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88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B600-114A-4B21-AA08-0FABED01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2123-6D32-442C-89F3-DE82082D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66134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Case 4: Red Sibling, Black Nephew, and Black parent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264B9-2162-4EF5-8E1A-69FF17B57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18434" name="Picture 2" descr="image_thumb48">
            <a:extLst>
              <a:ext uri="{FF2B5EF4-FFF2-40B4-BE49-F238E27FC236}">
                <a16:creationId xmlns:a16="http://schemas.microsoft.com/office/drawing/2014/main" id="{BEDF48FC-33C6-46F5-B5D9-947998A62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28800"/>
            <a:ext cx="86391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72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Splay 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5039791" cy="45307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self-adjusting BST</a:t>
            </a:r>
          </a:p>
          <a:p>
            <a:pPr lvl="1"/>
            <a:r>
              <a:rPr lang="en-US" altLang="zh-CN" dirty="0"/>
              <a:t>the tree structure can be changed during the search operation</a:t>
            </a:r>
            <a:endParaRPr kumimoji="1" lang="en-US" altLang="zh-CN" dirty="0"/>
          </a:p>
          <a:p>
            <a:r>
              <a:rPr lang="en-US" altLang="zh-CN" dirty="0"/>
              <a:t>A set of rules to improve the performance of BST</a:t>
            </a:r>
          </a:p>
          <a:p>
            <a:pPr lvl="1"/>
            <a:r>
              <a:rPr kumimoji="1" lang="en-US" altLang="zh-CN" dirty="0"/>
              <a:t>reduce the cost of search and modification</a:t>
            </a:r>
          </a:p>
          <a:p>
            <a:pPr lvl="1"/>
            <a:r>
              <a:rPr lang="en-US" altLang="zh-CN" dirty="0"/>
              <a:t>no guarantee of the balance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 descr="scan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2" y="1268760"/>
            <a:ext cx="3714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591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Fast both in </a:t>
            </a:r>
            <a:r>
              <a:rPr lang="en-US" altLang="zh-CN" dirty="0">
                <a:solidFill>
                  <a:schemeClr val="accent2"/>
                </a:solidFill>
              </a:rPr>
              <a:t>worst-case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amortized</a:t>
            </a:r>
            <a:r>
              <a:rPr lang="en-US" altLang="zh-CN" dirty="0"/>
              <a:t> analysis and in </a:t>
            </a:r>
            <a:r>
              <a:rPr lang="en-US" altLang="zh-CN" dirty="0">
                <a:solidFill>
                  <a:srgbClr val="008000"/>
                </a:solidFill>
              </a:rPr>
              <a:t>practice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Used in the </a:t>
            </a:r>
            <a:r>
              <a:rPr lang="en-US" altLang="zh-CN" i="1" dirty="0"/>
              <a:t>kernel</a:t>
            </a:r>
            <a:r>
              <a:rPr lang="en-US" altLang="zh-CN" dirty="0"/>
              <a:t> of Windows NT for keep track of process information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Invented by </a:t>
            </a:r>
            <a:r>
              <a:rPr lang="en-US" altLang="zh-CN" dirty="0" err="1"/>
              <a:t>Sleator</a:t>
            </a:r>
            <a:r>
              <a:rPr lang="en-US" altLang="zh-CN" dirty="0"/>
              <a:t> and </a:t>
            </a:r>
            <a:r>
              <a:rPr lang="en-US" altLang="zh-CN" dirty="0" err="1"/>
              <a:t>Tarjan</a:t>
            </a:r>
            <a:r>
              <a:rPr lang="en-US" altLang="zh-CN" dirty="0"/>
              <a:t> (1985)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449C0D9-294C-8842-AB89-D1259AF2C7B1}" type="slidenum">
              <a:rPr lang="en-US" altLang="zh-CN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66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Trees: Basic Idea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</a:rPr>
              <a:t>“</a:t>
            </a:r>
            <a:r>
              <a:rPr lang="en-US" altLang="zh-CN" dirty="0"/>
              <a:t>Blind</a:t>
            </a:r>
            <a:r>
              <a:rPr lang="en-US" altLang="zh-CN" dirty="0">
                <a:latin typeface="Arial"/>
              </a:rPr>
              <a:t>”</a:t>
            </a:r>
            <a:r>
              <a:rPr lang="en-US" altLang="zh-CN" dirty="0"/>
              <a:t> rebalancing – no height info kept</a:t>
            </a:r>
          </a:p>
          <a:p>
            <a:r>
              <a:rPr lang="en-US" altLang="zh-CN" dirty="0"/>
              <a:t>Worst-case time per operation is 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Worst-case amortized time is 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Insert/find always rotates node </a:t>
            </a:r>
            <a:r>
              <a:rPr lang="en-US" altLang="zh-CN" i="1" dirty="0">
                <a:solidFill>
                  <a:srgbClr val="FF0000"/>
                </a:solidFill>
              </a:rPr>
              <a:t>to the root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Good </a:t>
            </a:r>
            <a:r>
              <a:rPr lang="en-US" altLang="zh-CN" dirty="0">
                <a:solidFill>
                  <a:srgbClr val="008000"/>
                </a:solidFill>
              </a:rPr>
              <a:t>locality</a:t>
            </a:r>
          </a:p>
          <a:p>
            <a:pPr lvl="1"/>
            <a:r>
              <a:rPr lang="en-US" altLang="zh-CN" dirty="0"/>
              <a:t>Most commonly accessed keys move high in tree</a:t>
            </a:r>
          </a:p>
          <a:p>
            <a:pPr lvl="1"/>
            <a:r>
              <a:rPr lang="en-US" altLang="zh-CN" dirty="0"/>
              <a:t>Become easier and easier to find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459F03B-4200-5446-9294-F8DE8FA774F8}" type="slidenum">
              <a:rPr lang="en-US" altLang="zh-CN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766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Trees: Idea</a:t>
            </a:r>
          </a:p>
        </p:txBody>
      </p:sp>
      <p:sp>
        <p:nvSpPr>
          <p:cNvPr id="227331" name="Oval 3"/>
          <p:cNvSpPr>
            <a:spLocks noChangeAspect="1" noChangeArrowheads="1"/>
          </p:cNvSpPr>
          <p:nvPr/>
        </p:nvSpPr>
        <p:spPr bwMode="auto">
          <a:xfrm>
            <a:off x="5410200" y="248706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latin typeface="+mn-lt"/>
              </a:rPr>
              <a:t>17</a:t>
            </a:r>
          </a:p>
        </p:txBody>
      </p:sp>
      <p:sp>
        <p:nvSpPr>
          <p:cNvPr id="227332" name="Oval 4"/>
          <p:cNvSpPr>
            <a:spLocks noChangeAspect="1" noChangeArrowheads="1"/>
          </p:cNvSpPr>
          <p:nvPr/>
        </p:nvSpPr>
        <p:spPr bwMode="auto">
          <a:xfrm>
            <a:off x="4343400" y="159806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latin typeface="+mn-lt"/>
              </a:rPr>
              <a:t>10</a:t>
            </a:r>
          </a:p>
        </p:txBody>
      </p:sp>
      <p:cxnSp>
        <p:nvCxnSpPr>
          <p:cNvPr id="227333" name="AutoShape 5"/>
          <p:cNvCxnSpPr>
            <a:cxnSpLocks noChangeShapeType="1"/>
            <a:stCxn id="227332" idx="3"/>
            <a:endCxn id="227359" idx="0"/>
          </p:cNvCxnSpPr>
          <p:nvPr/>
        </p:nvCxnSpPr>
        <p:spPr bwMode="auto">
          <a:xfrm flipH="1">
            <a:off x="3467100" y="1942554"/>
            <a:ext cx="931863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7334" name="AutoShape 6"/>
          <p:cNvCxnSpPr>
            <a:cxnSpLocks noChangeShapeType="1"/>
            <a:stCxn id="227332" idx="5"/>
            <a:endCxn id="227331" idx="0"/>
          </p:cNvCxnSpPr>
          <p:nvPr/>
        </p:nvCxnSpPr>
        <p:spPr bwMode="auto">
          <a:xfrm>
            <a:off x="4668838" y="1942554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7335" name="Oval 7"/>
          <p:cNvSpPr>
            <a:spLocks noChangeAspect="1" noChangeArrowheads="1"/>
          </p:cNvSpPr>
          <p:nvPr/>
        </p:nvSpPr>
        <p:spPr bwMode="auto">
          <a:xfrm>
            <a:off x="3549650" y="5279479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latin typeface="+mn-lt"/>
              </a:rPr>
              <a:t>9</a:t>
            </a:r>
          </a:p>
        </p:txBody>
      </p:sp>
      <p:sp>
        <p:nvSpPr>
          <p:cNvPr id="227336" name="Oval 8"/>
          <p:cNvSpPr>
            <a:spLocks noChangeAspect="1" noChangeArrowheads="1"/>
          </p:cNvSpPr>
          <p:nvPr/>
        </p:nvSpPr>
        <p:spPr bwMode="auto">
          <a:xfrm>
            <a:off x="2971800" y="5279479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dirty="0">
                <a:latin typeface="+mn-lt"/>
              </a:rPr>
              <a:t>2</a:t>
            </a:r>
          </a:p>
        </p:txBody>
      </p:sp>
      <p:sp>
        <p:nvSpPr>
          <p:cNvPr id="227337" name="Oval 9"/>
          <p:cNvSpPr>
            <a:spLocks noChangeAspect="1" noChangeArrowheads="1"/>
          </p:cNvSpPr>
          <p:nvPr/>
        </p:nvSpPr>
        <p:spPr bwMode="auto">
          <a:xfrm>
            <a:off x="3260725" y="4798466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dirty="0">
                <a:latin typeface="+mn-lt"/>
              </a:rPr>
              <a:t>5</a:t>
            </a:r>
          </a:p>
        </p:txBody>
      </p:sp>
      <p:cxnSp>
        <p:nvCxnSpPr>
          <p:cNvPr id="227338" name="AutoShape 10"/>
          <p:cNvCxnSpPr>
            <a:cxnSpLocks noChangeShapeType="1"/>
            <a:stCxn id="227337" idx="3"/>
            <a:endCxn id="227336" idx="0"/>
          </p:cNvCxnSpPr>
          <p:nvPr/>
        </p:nvCxnSpPr>
        <p:spPr bwMode="auto">
          <a:xfrm flipH="1">
            <a:off x="3074988" y="4984204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7339" name="AutoShape 11"/>
          <p:cNvCxnSpPr>
            <a:cxnSpLocks noChangeShapeType="1"/>
            <a:stCxn id="227337" idx="5"/>
            <a:endCxn id="227335" idx="0"/>
          </p:cNvCxnSpPr>
          <p:nvPr/>
        </p:nvCxnSpPr>
        <p:spPr bwMode="auto">
          <a:xfrm>
            <a:off x="3436938" y="4984204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7340" name="Oval 12"/>
          <p:cNvSpPr>
            <a:spLocks noChangeAspect="1" noChangeArrowheads="1"/>
          </p:cNvSpPr>
          <p:nvPr/>
        </p:nvSpPr>
        <p:spPr bwMode="auto">
          <a:xfrm>
            <a:off x="3109913" y="5760491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latin typeface="+mn-lt"/>
              </a:rPr>
              <a:t>3</a:t>
            </a:r>
          </a:p>
        </p:txBody>
      </p:sp>
      <p:cxnSp>
        <p:nvCxnSpPr>
          <p:cNvPr id="227341" name="AutoShape 13"/>
          <p:cNvCxnSpPr>
            <a:cxnSpLocks noChangeShapeType="1"/>
            <a:stCxn id="227336" idx="5"/>
            <a:endCxn id="227340" idx="0"/>
          </p:cNvCxnSpPr>
          <p:nvPr/>
        </p:nvCxnSpPr>
        <p:spPr bwMode="auto">
          <a:xfrm>
            <a:off x="3148013" y="5465216"/>
            <a:ext cx="650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36525" y="2401341"/>
            <a:ext cx="2662182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You’re forced to make </a:t>
            </a:r>
          </a:p>
          <a:p>
            <a:pPr algn="l" eaLnBrk="0" hangingPunct="0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a really deep access:</a:t>
            </a:r>
          </a:p>
        </p:txBody>
      </p:sp>
      <p:cxnSp>
        <p:nvCxnSpPr>
          <p:cNvPr id="227343" name="AutoShape 15"/>
          <p:cNvCxnSpPr>
            <a:cxnSpLocks noChangeShapeType="1"/>
            <a:stCxn id="227342" idx="2"/>
            <a:endCxn id="227340" idx="2"/>
          </p:cNvCxnSpPr>
          <p:nvPr/>
        </p:nvCxnSpPr>
        <p:spPr bwMode="auto">
          <a:xfrm rot="16200000" flipH="1">
            <a:off x="911538" y="3665304"/>
            <a:ext cx="2754452" cy="1642297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7344" name="Line 16"/>
          <p:cNvSpPr>
            <a:spLocks noChangeShapeType="1"/>
          </p:cNvSpPr>
          <p:nvPr/>
        </p:nvSpPr>
        <p:spPr bwMode="auto">
          <a:xfrm flipH="1">
            <a:off x="3429000" y="2512466"/>
            <a:ext cx="38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45" name="Line 17"/>
          <p:cNvSpPr>
            <a:spLocks noChangeShapeType="1"/>
          </p:cNvSpPr>
          <p:nvPr/>
        </p:nvSpPr>
        <p:spPr bwMode="auto">
          <a:xfrm>
            <a:off x="3429000" y="2969666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 flipH="1">
            <a:off x="3505200" y="3274466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47" name="Line 19"/>
          <p:cNvSpPr>
            <a:spLocks noChangeShapeType="1"/>
          </p:cNvSpPr>
          <p:nvPr/>
        </p:nvSpPr>
        <p:spPr bwMode="auto">
          <a:xfrm>
            <a:off x="3505200" y="34268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48" name="Line 20"/>
          <p:cNvSpPr>
            <a:spLocks noChangeShapeType="1"/>
          </p:cNvSpPr>
          <p:nvPr/>
        </p:nvSpPr>
        <p:spPr bwMode="auto">
          <a:xfrm flipH="1">
            <a:off x="3429000" y="3807866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49" name="Line 21"/>
          <p:cNvSpPr>
            <a:spLocks noChangeShapeType="1"/>
          </p:cNvSpPr>
          <p:nvPr/>
        </p:nvSpPr>
        <p:spPr bwMode="auto">
          <a:xfrm>
            <a:off x="3429000" y="426506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50" name="Line 22"/>
          <p:cNvSpPr>
            <a:spLocks noChangeShapeType="1"/>
          </p:cNvSpPr>
          <p:nvPr/>
        </p:nvSpPr>
        <p:spPr bwMode="auto">
          <a:xfrm flipH="1">
            <a:off x="3352800" y="4493666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+mn-lt"/>
            </a:endParaRPr>
          </a:p>
        </p:txBody>
      </p:sp>
      <p:grpSp>
        <p:nvGrpSpPr>
          <p:cNvPr id="227351" name="Group 23"/>
          <p:cNvGrpSpPr>
            <a:grpSpLocks/>
          </p:cNvGrpSpPr>
          <p:nvPr/>
        </p:nvGrpSpPr>
        <p:grpSpPr bwMode="auto">
          <a:xfrm>
            <a:off x="3148013" y="3422106"/>
            <a:ext cx="5492750" cy="2482851"/>
            <a:chOff x="1983" y="2493"/>
            <a:chExt cx="3460" cy="1564"/>
          </a:xfrm>
        </p:grpSpPr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2973" y="2493"/>
              <a:ext cx="2470" cy="446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006600"/>
                  </a:solidFill>
                  <a:latin typeface="+mn-lt"/>
                </a:rPr>
                <a:t>Since you’re down there anyway,</a:t>
              </a:r>
            </a:p>
            <a:p>
              <a:pPr algn="l" eaLnBrk="0" hangingPunct="0"/>
              <a:r>
                <a:rPr lang="en-US" altLang="zh-CN" sz="2000" dirty="0">
                  <a:solidFill>
                    <a:srgbClr val="006600"/>
                  </a:solidFill>
                  <a:latin typeface="+mn-lt"/>
                </a:rPr>
                <a:t>fix up a lot of deep nodes!</a:t>
              </a:r>
            </a:p>
          </p:txBody>
        </p:sp>
        <p:cxnSp>
          <p:nvCxnSpPr>
            <p:cNvPr id="227353" name="AutoShape 25"/>
            <p:cNvCxnSpPr>
              <a:cxnSpLocks noChangeShapeType="1"/>
              <a:stCxn id="227352" idx="2"/>
              <a:endCxn id="227340" idx="6"/>
            </p:cNvCxnSpPr>
            <p:nvPr/>
          </p:nvCxnSpPr>
          <p:spPr bwMode="auto">
            <a:xfrm rot="5400000">
              <a:off x="2590" y="2438"/>
              <a:ext cx="1118" cy="2119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354" name="AutoShape 26"/>
            <p:cNvCxnSpPr>
              <a:cxnSpLocks noChangeShapeType="1"/>
              <a:stCxn id="227352" idx="2"/>
              <a:endCxn id="227336" idx="7"/>
            </p:cNvCxnSpPr>
            <p:nvPr/>
          </p:nvCxnSpPr>
          <p:spPr bwMode="auto">
            <a:xfrm rot="5400000">
              <a:off x="2711" y="2211"/>
              <a:ext cx="769" cy="222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355" name="AutoShape 27"/>
            <p:cNvCxnSpPr>
              <a:cxnSpLocks noChangeShapeType="1"/>
              <a:stCxn id="227352" idx="2"/>
              <a:endCxn id="227335" idx="6"/>
            </p:cNvCxnSpPr>
            <p:nvPr/>
          </p:nvCxnSpPr>
          <p:spPr bwMode="auto">
            <a:xfrm rot="5400000">
              <a:off x="2880" y="2425"/>
              <a:ext cx="815" cy="1842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356" name="AutoShape 28"/>
            <p:cNvCxnSpPr>
              <a:cxnSpLocks noChangeShapeType="1"/>
              <a:stCxn id="227352" idx="2"/>
              <a:endCxn id="227337" idx="7"/>
            </p:cNvCxnSpPr>
            <p:nvPr/>
          </p:nvCxnSpPr>
          <p:spPr bwMode="auto">
            <a:xfrm rot="5400000">
              <a:off x="2953" y="2150"/>
              <a:ext cx="466" cy="20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357" name="AutoShape 29"/>
            <p:cNvCxnSpPr>
              <a:cxnSpLocks noChangeShapeType="1"/>
              <a:stCxn id="227352" idx="2"/>
              <a:endCxn id="227350" idx="0"/>
            </p:cNvCxnSpPr>
            <p:nvPr/>
          </p:nvCxnSpPr>
          <p:spPr bwMode="auto">
            <a:xfrm rot="5400000">
              <a:off x="3081" y="2066"/>
              <a:ext cx="255" cy="2000"/>
            </a:xfrm>
            <a:prstGeom prst="curvedConnector3">
              <a:avLst>
                <a:gd name="adj1" fmla="val 231766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358" name="AutoShape 30"/>
            <p:cNvCxnSpPr>
              <a:cxnSpLocks noChangeShapeType="1"/>
              <a:stCxn id="227352" idx="2"/>
              <a:endCxn id="227348" idx="0"/>
            </p:cNvCxnSpPr>
            <p:nvPr/>
          </p:nvCxnSpPr>
          <p:spPr bwMode="auto">
            <a:xfrm rot="5400000" flipH="1">
              <a:off x="3143" y="1874"/>
              <a:ext cx="177" cy="1952"/>
            </a:xfrm>
            <a:prstGeom prst="curvedConnector3">
              <a:avLst>
                <a:gd name="adj1" fmla="val -144065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7359" name="AutoShape 31"/>
          <p:cNvSpPr>
            <a:spLocks noChangeArrowheads="1"/>
          </p:cNvSpPr>
          <p:nvPr/>
        </p:nvSpPr>
        <p:spPr bwMode="auto">
          <a:xfrm>
            <a:off x="2362200" y="2512466"/>
            <a:ext cx="2209800" cy="3581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27360" name="Text Box 32"/>
          <p:cNvSpPr txBox="1">
            <a:spLocks noChangeArrowheads="1"/>
          </p:cNvSpPr>
          <p:nvPr/>
        </p:nvSpPr>
        <p:spPr bwMode="auto">
          <a:xfrm>
            <a:off x="6012160" y="838200"/>
            <a:ext cx="26746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114300" indent="3429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539875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2111375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682875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314007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359727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405447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451167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i="1" dirty="0">
                <a:latin typeface="+mn-lt"/>
              </a:rPr>
              <a:t>move n to root by series of 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</a:rPr>
              <a:t>zig-zag</a:t>
            </a:r>
            <a:r>
              <a:rPr lang="en-US" altLang="zh-CN" sz="2000" i="1" dirty="0">
                <a:latin typeface="+mn-lt"/>
              </a:rPr>
              <a:t> and 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</a:rPr>
              <a:t>zig-zig</a:t>
            </a:r>
            <a:r>
              <a:rPr lang="en-US" altLang="zh-CN" sz="2000" i="1" dirty="0">
                <a:latin typeface="+mn-lt"/>
              </a:rPr>
              <a:t> rotations, followed by a final 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</a:rPr>
              <a:t>single rotation (</a:t>
            </a:r>
            <a:r>
              <a:rPr lang="en-US" altLang="zh-CN" sz="2000" i="1" dirty="0" err="1">
                <a:solidFill>
                  <a:srgbClr val="FF0000"/>
                </a:solidFill>
                <a:latin typeface="+mn-lt"/>
              </a:rPr>
              <a:t>zig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CN" sz="2000" i="1" dirty="0">
                <a:latin typeface="+mn-lt"/>
              </a:rPr>
              <a:t> if necessary</a:t>
            </a:r>
          </a:p>
        </p:txBody>
      </p:sp>
      <p:sp>
        <p:nvSpPr>
          <p:cNvPr id="35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A449C0D9-294C-8842-AB89-D1259AF2C7B1}" type="slidenum">
              <a:rPr lang="en-US" altLang="zh-CN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3300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Zig-Zag</a:t>
            </a:r>
            <a:r>
              <a:rPr lang="en-US" altLang="zh-CN" dirty="0"/>
              <a:t>*</a:t>
            </a:r>
          </a:p>
        </p:txBody>
      </p:sp>
      <p:sp>
        <p:nvSpPr>
          <p:cNvPr id="38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4EB476-3EAF-4049-B27C-3F400C47F1F9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229379" name="AutoShape 3"/>
          <p:cNvSpPr>
            <a:spLocks noChangeAspect="1" noChangeArrowheads="1"/>
          </p:cNvSpPr>
          <p:nvPr/>
        </p:nvSpPr>
        <p:spPr bwMode="auto">
          <a:xfrm>
            <a:off x="3733800" y="28956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00" y="1447800"/>
            <a:ext cx="3733800" cy="4648200"/>
            <a:chOff x="76200" y="1447800"/>
            <a:chExt cx="3733800" cy="4648200"/>
          </a:xfrm>
        </p:grpSpPr>
        <p:cxnSp>
          <p:nvCxnSpPr>
            <p:cNvPr id="229380" name="AutoShape 4"/>
            <p:cNvCxnSpPr>
              <a:cxnSpLocks noChangeShapeType="1"/>
              <a:stCxn id="229381" idx="3"/>
              <a:endCxn id="229384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1" name="Oval 5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g</a:t>
              </a:r>
            </a:p>
          </p:txBody>
        </p:sp>
        <p:cxnSp>
          <p:nvCxnSpPr>
            <p:cNvPr id="229382" name="AutoShape 6"/>
            <p:cNvCxnSpPr>
              <a:cxnSpLocks noChangeShapeType="1"/>
              <a:stCxn id="229381" idx="5"/>
              <a:endCxn id="229383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3" name="AutoShape 7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sp>
          <p:nvSpPr>
            <p:cNvPr id="229384" name="Oval 8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p</a:t>
              </a:r>
            </a:p>
          </p:txBody>
        </p:sp>
        <p:cxnSp>
          <p:nvCxnSpPr>
            <p:cNvPr id="229385" name="AutoShape 9"/>
            <p:cNvCxnSpPr>
              <a:cxnSpLocks noChangeShapeType="1"/>
              <a:stCxn id="229384" idx="5"/>
              <a:endCxn id="229389" idx="0"/>
            </p:cNvCxnSpPr>
            <p:nvPr/>
          </p:nvCxnSpPr>
          <p:spPr bwMode="auto">
            <a:xfrm flipH="1">
              <a:off x="1847850" y="3608388"/>
              <a:ext cx="47942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86" name="AutoShape 10"/>
            <p:cNvCxnSpPr>
              <a:cxnSpLocks noChangeShapeType="1"/>
              <a:stCxn id="229384" idx="3"/>
              <a:endCxn id="229393" idx="0"/>
            </p:cNvCxnSpPr>
            <p:nvPr/>
          </p:nvCxnSpPr>
          <p:spPr bwMode="auto">
            <a:xfrm>
              <a:off x="2649538" y="3608388"/>
              <a:ext cx="588962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87" name="AutoShape 11"/>
            <p:cNvCxnSpPr>
              <a:cxnSpLocks noChangeShapeType="1"/>
              <a:endCxn id="229381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88" name="AutoShape 12"/>
            <p:cNvSpPr>
              <a:spLocks noChangeArrowheads="1"/>
            </p:cNvSpPr>
            <p:nvPr/>
          </p:nvSpPr>
          <p:spPr bwMode="auto">
            <a:xfrm flipH="1">
              <a:off x="6159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Y</a:t>
              </a:r>
            </a:p>
          </p:txBody>
        </p:sp>
        <p:sp>
          <p:nvSpPr>
            <p:cNvPr id="229389" name="Oval 13"/>
            <p:cNvSpPr>
              <a:spLocks noChangeAspect="1" noChangeArrowheads="1"/>
            </p:cNvSpPr>
            <p:nvPr/>
          </p:nvSpPr>
          <p:spPr bwMode="auto">
            <a:xfrm flipH="1">
              <a:off x="1619250" y="4267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n</a:t>
              </a:r>
            </a:p>
          </p:txBody>
        </p:sp>
        <p:cxnSp>
          <p:nvCxnSpPr>
            <p:cNvPr id="229390" name="AutoShape 14"/>
            <p:cNvCxnSpPr>
              <a:cxnSpLocks noChangeShapeType="1"/>
              <a:stCxn id="229389" idx="5"/>
              <a:endCxn id="229388" idx="0"/>
            </p:cNvCxnSpPr>
            <p:nvPr/>
          </p:nvCxnSpPr>
          <p:spPr bwMode="auto">
            <a:xfrm flipH="1">
              <a:off x="11874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391" name="AutoShape 15"/>
            <p:cNvCxnSpPr>
              <a:cxnSpLocks noChangeShapeType="1"/>
              <a:stCxn id="229389" idx="3"/>
              <a:endCxn id="229392" idx="0"/>
            </p:cNvCxnSpPr>
            <p:nvPr/>
          </p:nvCxnSpPr>
          <p:spPr bwMode="auto">
            <a:xfrm>
              <a:off x="20081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2" name="AutoShape 16"/>
            <p:cNvSpPr>
              <a:spLocks noChangeArrowheads="1"/>
            </p:cNvSpPr>
            <p:nvPr/>
          </p:nvSpPr>
          <p:spPr bwMode="auto">
            <a:xfrm flipH="1">
              <a:off x="1981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Z</a:t>
              </a:r>
            </a:p>
          </p:txBody>
        </p:sp>
        <p:sp>
          <p:nvSpPr>
            <p:cNvPr id="229393" name="AutoShape 17"/>
            <p:cNvSpPr>
              <a:spLocks noChangeArrowheads="1"/>
            </p:cNvSpPr>
            <p:nvPr/>
          </p:nvSpPr>
          <p:spPr bwMode="auto">
            <a:xfrm flipH="1">
              <a:off x="26670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W</a:t>
              </a:r>
            </a:p>
          </p:txBody>
        </p:sp>
      </p:grp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5220072" y="5733256"/>
            <a:ext cx="3444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baseline="30000" dirty="0">
                <a:latin typeface="+mn-lt"/>
              </a:rPr>
              <a:t>*</a:t>
            </a:r>
            <a:r>
              <a:rPr lang="en-US" altLang="zh-CN" sz="2000" dirty="0">
                <a:latin typeface="+mn-lt"/>
              </a:rPr>
              <a:t>This is just a double rotation</a:t>
            </a:r>
            <a:endParaRPr lang="en-US" altLang="zh-CN" sz="2000" baseline="30000" dirty="0">
              <a:latin typeface="+mn-lt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013200" y="1562100"/>
            <a:ext cx="4953000" cy="3581400"/>
            <a:chOff x="4013200" y="1562100"/>
            <a:chExt cx="4953000" cy="3581400"/>
          </a:xfrm>
        </p:grpSpPr>
        <p:cxnSp>
          <p:nvCxnSpPr>
            <p:cNvPr id="229395" name="AutoShape 19"/>
            <p:cNvCxnSpPr>
              <a:cxnSpLocks noChangeShapeType="1"/>
              <a:stCxn id="229396" idx="3"/>
              <a:endCxn id="229399" idx="0"/>
            </p:cNvCxnSpPr>
            <p:nvPr/>
          </p:nvCxnSpPr>
          <p:spPr bwMode="auto">
            <a:xfrm flipH="1">
              <a:off x="5257800" y="2667000"/>
              <a:ext cx="11080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6" name="Oval 20"/>
            <p:cNvSpPr>
              <a:spLocks noChangeAspect="1" noChangeArrowheads="1"/>
            </p:cNvSpPr>
            <p:nvPr/>
          </p:nvSpPr>
          <p:spPr bwMode="auto">
            <a:xfrm>
              <a:off x="6299200" y="22479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FF"/>
                  </a:solidFill>
                  <a:latin typeface="+mn-lt"/>
                </a:rPr>
                <a:t>n</a:t>
              </a:r>
            </a:p>
          </p:txBody>
        </p:sp>
        <p:cxnSp>
          <p:nvCxnSpPr>
            <p:cNvPr id="229397" name="AutoShape 21"/>
            <p:cNvCxnSpPr>
              <a:cxnSpLocks noChangeShapeType="1"/>
              <a:stCxn id="229396" idx="5"/>
              <a:endCxn id="229404" idx="0"/>
            </p:cNvCxnSpPr>
            <p:nvPr/>
          </p:nvCxnSpPr>
          <p:spPr bwMode="auto">
            <a:xfrm>
              <a:off x="6689725" y="2667000"/>
              <a:ext cx="10445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398" name="AutoShape 22"/>
            <p:cNvSpPr>
              <a:spLocks noChangeArrowheads="1"/>
            </p:cNvSpPr>
            <p:nvPr/>
          </p:nvSpPr>
          <p:spPr bwMode="auto">
            <a:xfrm>
              <a:off x="53086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FF"/>
                  </a:solidFill>
                  <a:latin typeface="+mn-lt"/>
                </a:rPr>
                <a:t>Y</a:t>
              </a:r>
            </a:p>
          </p:txBody>
        </p:sp>
        <p:sp>
          <p:nvSpPr>
            <p:cNvPr id="229399" name="Oval 23"/>
            <p:cNvSpPr>
              <a:spLocks noChangeAspect="1" noChangeArrowheads="1"/>
            </p:cNvSpPr>
            <p:nvPr/>
          </p:nvSpPr>
          <p:spPr bwMode="auto">
            <a:xfrm>
              <a:off x="5029200" y="33147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g</a:t>
              </a:r>
            </a:p>
          </p:txBody>
        </p:sp>
        <p:cxnSp>
          <p:nvCxnSpPr>
            <p:cNvPr id="229400" name="AutoShape 24"/>
            <p:cNvCxnSpPr>
              <a:cxnSpLocks noChangeShapeType="1"/>
              <a:stCxn id="229399" idx="5"/>
              <a:endCxn id="229398" idx="0"/>
            </p:cNvCxnSpPr>
            <p:nvPr/>
          </p:nvCxnSpPr>
          <p:spPr bwMode="auto">
            <a:xfrm>
              <a:off x="5419725" y="3724275"/>
              <a:ext cx="4603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1" name="AutoShape 25"/>
            <p:cNvCxnSpPr>
              <a:cxnSpLocks noChangeShapeType="1"/>
              <a:stCxn id="229399" idx="3"/>
              <a:endCxn id="229408" idx="0"/>
            </p:cNvCxnSpPr>
            <p:nvPr/>
          </p:nvCxnSpPr>
          <p:spPr bwMode="auto">
            <a:xfrm flipH="1">
              <a:off x="4584700" y="3724275"/>
              <a:ext cx="5111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2" name="AutoShape 26"/>
            <p:cNvCxnSpPr>
              <a:cxnSpLocks noChangeShapeType="1"/>
              <a:endCxn id="229396" idx="0"/>
            </p:cNvCxnSpPr>
            <p:nvPr/>
          </p:nvCxnSpPr>
          <p:spPr bwMode="auto">
            <a:xfrm>
              <a:off x="5384800" y="15621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403" name="AutoShape 27"/>
            <p:cNvSpPr>
              <a:spLocks noChangeArrowheads="1"/>
            </p:cNvSpPr>
            <p:nvPr/>
          </p:nvSpPr>
          <p:spPr bwMode="auto">
            <a:xfrm>
              <a:off x="78232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W</a:t>
              </a:r>
            </a:p>
          </p:txBody>
        </p:sp>
        <p:sp>
          <p:nvSpPr>
            <p:cNvPr id="229404" name="Oval 28"/>
            <p:cNvSpPr>
              <a:spLocks noChangeAspect="1" noChangeArrowheads="1"/>
            </p:cNvSpPr>
            <p:nvPr/>
          </p:nvSpPr>
          <p:spPr bwMode="auto">
            <a:xfrm>
              <a:off x="7505700" y="33147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p</a:t>
              </a:r>
            </a:p>
          </p:txBody>
        </p:sp>
        <p:cxnSp>
          <p:nvCxnSpPr>
            <p:cNvPr id="229405" name="AutoShape 29"/>
            <p:cNvCxnSpPr>
              <a:cxnSpLocks noChangeShapeType="1"/>
              <a:stCxn id="229404" idx="5"/>
              <a:endCxn id="229403" idx="0"/>
            </p:cNvCxnSpPr>
            <p:nvPr/>
          </p:nvCxnSpPr>
          <p:spPr bwMode="auto">
            <a:xfrm>
              <a:off x="7896225" y="37242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406" name="AutoShape 30"/>
            <p:cNvCxnSpPr>
              <a:cxnSpLocks noChangeShapeType="1"/>
              <a:stCxn id="229404" idx="3"/>
              <a:endCxn id="229407" idx="0"/>
            </p:cNvCxnSpPr>
            <p:nvPr/>
          </p:nvCxnSpPr>
          <p:spPr bwMode="auto">
            <a:xfrm flipH="1">
              <a:off x="7099300" y="3724275"/>
              <a:ext cx="4730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407" name="AutoShape 31"/>
            <p:cNvSpPr>
              <a:spLocks noChangeArrowheads="1"/>
            </p:cNvSpPr>
            <p:nvPr/>
          </p:nvSpPr>
          <p:spPr bwMode="auto">
            <a:xfrm>
              <a:off x="65278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FF"/>
                  </a:solidFill>
                  <a:latin typeface="+mn-lt"/>
                </a:rPr>
                <a:t>Z</a:t>
              </a:r>
            </a:p>
          </p:txBody>
        </p:sp>
        <p:sp>
          <p:nvSpPr>
            <p:cNvPr id="229408" name="AutoShape 32"/>
            <p:cNvSpPr>
              <a:spLocks noChangeArrowheads="1"/>
            </p:cNvSpPr>
            <p:nvPr/>
          </p:nvSpPr>
          <p:spPr bwMode="auto">
            <a:xfrm>
              <a:off x="4013200" y="43815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  <p:sp>
        <p:nvSpPr>
          <p:cNvPr id="229409" name="Text Box 33"/>
          <p:cNvSpPr txBox="1">
            <a:spLocks noChangeArrowheads="1"/>
          </p:cNvSpPr>
          <p:nvPr/>
        </p:nvSpPr>
        <p:spPr bwMode="auto">
          <a:xfrm>
            <a:off x="7020272" y="548680"/>
            <a:ext cx="1600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+mn-lt"/>
              </a:rPr>
              <a:t>Helped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Unchanged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Hurt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581400" y="2286000"/>
            <a:ext cx="4343400" cy="2152710"/>
            <a:chOff x="3581400" y="2286000"/>
            <a:chExt cx="4343400" cy="2152710"/>
          </a:xfrm>
        </p:grpSpPr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6858000" y="22860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+mn-lt"/>
                </a:rPr>
                <a:t>up 2</a:t>
              </a:r>
            </a:p>
          </p:txBody>
        </p:sp>
        <p:sp>
          <p:nvSpPr>
            <p:cNvPr id="229411" name="Text Box 35"/>
            <p:cNvSpPr txBox="1">
              <a:spLocks noChangeArrowheads="1"/>
            </p:cNvSpPr>
            <p:nvPr/>
          </p:nvSpPr>
          <p:spPr bwMode="auto">
            <a:xfrm>
              <a:off x="5486400" y="33528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+mn-lt"/>
                </a:rPr>
                <a:t>down 1</a:t>
              </a:r>
            </a:p>
          </p:txBody>
        </p:sp>
        <p:sp>
          <p:nvSpPr>
            <p:cNvPr id="229412" name="Text Box 36"/>
            <p:cNvSpPr txBox="1">
              <a:spLocks noChangeArrowheads="1"/>
            </p:cNvSpPr>
            <p:nvPr/>
          </p:nvSpPr>
          <p:spPr bwMode="auto">
            <a:xfrm>
              <a:off x="5943600" y="40386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+mn-lt"/>
                </a:rPr>
                <a:t>up 1</a:t>
              </a:r>
            </a:p>
          </p:txBody>
        </p:sp>
        <p:sp>
          <p:nvSpPr>
            <p:cNvPr id="229413" name="Text Box 37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933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+mn-lt"/>
                </a:rPr>
                <a:t>down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nimBg="1"/>
      <p:bldP spid="229394" grpId="0"/>
      <p:bldP spid="2294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Left-Leaning Red-Black BSTs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591670"/>
            <a:ext cx="8229600" cy="260493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398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Zig-Zig</a:t>
            </a:r>
          </a:p>
        </p:txBody>
      </p:sp>
      <p:sp>
        <p:nvSpPr>
          <p:cNvPr id="32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7750279-575E-DF40-B8B1-066DB2B4C2B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1435" name="AutoShape 11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648200" y="1447800"/>
            <a:ext cx="4419600" cy="4648200"/>
            <a:chOff x="4648200" y="1447800"/>
            <a:chExt cx="4419600" cy="4648200"/>
          </a:xfrm>
        </p:grpSpPr>
        <p:cxnSp>
          <p:nvCxnSpPr>
            <p:cNvPr id="231427" name="AutoShape 3"/>
            <p:cNvCxnSpPr>
              <a:cxnSpLocks noChangeShapeType="1"/>
              <a:stCxn id="231428" idx="3"/>
              <a:endCxn id="231432" idx="0"/>
            </p:cNvCxnSpPr>
            <p:nvPr/>
          </p:nvCxnSpPr>
          <p:spPr bwMode="auto">
            <a:xfrm flipH="1">
              <a:off x="6654800" y="2552700"/>
              <a:ext cx="8032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28" name="Oval 4"/>
            <p:cNvSpPr>
              <a:spLocks noChangeAspect="1" noChangeArrowheads="1"/>
            </p:cNvSpPr>
            <p:nvPr/>
          </p:nvSpPr>
          <p:spPr bwMode="auto">
            <a:xfrm>
              <a:off x="7391400" y="21336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00FF"/>
                  </a:solidFill>
                  <a:latin typeface="+mn-lt"/>
                </a:rPr>
                <a:t>n</a:t>
              </a:r>
            </a:p>
          </p:txBody>
        </p:sp>
        <p:cxnSp>
          <p:nvCxnSpPr>
            <p:cNvPr id="231429" name="AutoShape 5"/>
            <p:cNvCxnSpPr>
              <a:cxnSpLocks noChangeShapeType="1"/>
              <a:stCxn id="231428" idx="5"/>
              <a:endCxn id="231430" idx="0"/>
            </p:cNvCxnSpPr>
            <p:nvPr/>
          </p:nvCxnSpPr>
          <p:spPr bwMode="auto">
            <a:xfrm>
              <a:off x="7781925" y="2552700"/>
              <a:ext cx="7143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30" name="AutoShape 6"/>
            <p:cNvSpPr>
              <a:spLocks noChangeArrowheads="1"/>
            </p:cNvSpPr>
            <p:nvPr/>
          </p:nvSpPr>
          <p:spPr bwMode="auto">
            <a:xfrm>
              <a:off x="79248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FF"/>
                  </a:solidFill>
                  <a:latin typeface="+mn-lt"/>
                </a:rPr>
                <a:t>Z</a:t>
              </a:r>
            </a:p>
          </p:txBody>
        </p:sp>
        <p:sp>
          <p:nvSpPr>
            <p:cNvPr id="231431" name="AutoShape 7"/>
            <p:cNvSpPr>
              <a:spLocks noChangeArrowheads="1"/>
            </p:cNvSpPr>
            <p:nvPr/>
          </p:nvSpPr>
          <p:spPr bwMode="auto">
            <a:xfrm>
              <a:off x="67437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FF"/>
                  </a:solidFill>
                  <a:latin typeface="+mn-lt"/>
                </a:rPr>
                <a:t>Y</a:t>
              </a:r>
            </a:p>
          </p:txBody>
        </p:sp>
        <p:sp>
          <p:nvSpPr>
            <p:cNvPr id="231432" name="Oval 8"/>
            <p:cNvSpPr>
              <a:spLocks noChangeAspect="1" noChangeArrowheads="1"/>
            </p:cNvSpPr>
            <p:nvPr/>
          </p:nvSpPr>
          <p:spPr bwMode="auto">
            <a:xfrm>
              <a:off x="64262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p</a:t>
              </a:r>
            </a:p>
          </p:txBody>
        </p:sp>
        <p:cxnSp>
          <p:nvCxnSpPr>
            <p:cNvPr id="231433" name="AutoShape 9"/>
            <p:cNvCxnSpPr>
              <a:cxnSpLocks noChangeShapeType="1"/>
              <a:stCxn id="231432" idx="5"/>
              <a:endCxn id="231431" idx="0"/>
            </p:cNvCxnSpPr>
            <p:nvPr/>
          </p:nvCxnSpPr>
          <p:spPr bwMode="auto">
            <a:xfrm>
              <a:off x="6816725" y="36099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34" name="AutoShape 10"/>
            <p:cNvCxnSpPr>
              <a:cxnSpLocks noChangeShapeType="1"/>
              <a:stCxn id="231432" idx="3"/>
              <a:endCxn id="231437" idx="0"/>
            </p:cNvCxnSpPr>
            <p:nvPr/>
          </p:nvCxnSpPr>
          <p:spPr bwMode="auto">
            <a:xfrm flipH="1">
              <a:off x="5924550" y="3609975"/>
              <a:ext cx="5683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36" name="AutoShape 12"/>
            <p:cNvSpPr>
              <a:spLocks noChangeArrowheads="1"/>
            </p:cNvSpPr>
            <p:nvPr/>
          </p:nvSpPr>
          <p:spPr bwMode="auto">
            <a:xfrm>
              <a:off x="60134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231437" name="Oval 13"/>
            <p:cNvSpPr>
              <a:spLocks noChangeAspect="1" noChangeArrowheads="1"/>
            </p:cNvSpPr>
            <p:nvPr/>
          </p:nvSpPr>
          <p:spPr bwMode="auto">
            <a:xfrm>
              <a:off x="5695950" y="4267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g</a:t>
              </a:r>
            </a:p>
          </p:txBody>
        </p:sp>
        <p:cxnSp>
          <p:nvCxnSpPr>
            <p:cNvPr id="231438" name="AutoShape 14"/>
            <p:cNvCxnSpPr>
              <a:cxnSpLocks noChangeShapeType="1"/>
              <a:stCxn id="231437" idx="5"/>
              <a:endCxn id="231436" idx="0"/>
            </p:cNvCxnSpPr>
            <p:nvPr/>
          </p:nvCxnSpPr>
          <p:spPr bwMode="auto">
            <a:xfrm>
              <a:off x="6086475" y="4676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39" name="AutoShape 15"/>
            <p:cNvCxnSpPr>
              <a:cxnSpLocks noChangeShapeType="1"/>
              <a:stCxn id="231437" idx="3"/>
              <a:endCxn id="231440" idx="0"/>
            </p:cNvCxnSpPr>
            <p:nvPr/>
          </p:nvCxnSpPr>
          <p:spPr bwMode="auto">
            <a:xfrm flipH="1">
              <a:off x="5219700" y="4676775"/>
              <a:ext cx="5429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0" name="AutoShape 16"/>
            <p:cNvSpPr>
              <a:spLocks noChangeArrowheads="1"/>
            </p:cNvSpPr>
            <p:nvPr/>
          </p:nvSpPr>
          <p:spPr bwMode="auto">
            <a:xfrm>
              <a:off x="4648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cxnSp>
          <p:nvCxnSpPr>
            <p:cNvPr id="231454" name="AutoShape 30"/>
            <p:cNvCxnSpPr>
              <a:cxnSpLocks noChangeShapeType="1"/>
              <a:endCxn id="231428" idx="0"/>
            </p:cNvCxnSpPr>
            <p:nvPr/>
          </p:nvCxnSpPr>
          <p:spPr bwMode="auto">
            <a:xfrm>
              <a:off x="6477000" y="14478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76200" y="1447800"/>
            <a:ext cx="4419600" cy="4648200"/>
            <a:chOff x="76200" y="1447800"/>
            <a:chExt cx="4419600" cy="4648200"/>
          </a:xfrm>
        </p:grpSpPr>
        <p:cxnSp>
          <p:nvCxnSpPr>
            <p:cNvPr id="231441" name="AutoShape 17"/>
            <p:cNvCxnSpPr>
              <a:cxnSpLocks noChangeShapeType="1"/>
              <a:stCxn id="231442" idx="3"/>
              <a:endCxn id="231446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2" name="Oval 18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g</a:t>
              </a:r>
            </a:p>
          </p:txBody>
        </p:sp>
        <p:cxnSp>
          <p:nvCxnSpPr>
            <p:cNvPr id="231443" name="AutoShape 19"/>
            <p:cNvCxnSpPr>
              <a:cxnSpLocks noChangeShapeType="1"/>
              <a:stCxn id="231442" idx="5"/>
              <a:endCxn id="231444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4" name="AutoShape 20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W</a:t>
              </a:r>
            </a:p>
          </p:txBody>
        </p:sp>
        <p:sp>
          <p:nvSpPr>
            <p:cNvPr id="231445" name="AutoShape 21"/>
            <p:cNvSpPr>
              <a:spLocks noChangeArrowheads="1"/>
            </p:cNvSpPr>
            <p:nvPr/>
          </p:nvSpPr>
          <p:spPr bwMode="auto">
            <a:xfrm flipH="1">
              <a:off x="12573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sp>
          <p:nvSpPr>
            <p:cNvPr id="231446" name="Oval 22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p</a:t>
              </a:r>
            </a:p>
          </p:txBody>
        </p:sp>
        <p:cxnSp>
          <p:nvCxnSpPr>
            <p:cNvPr id="231447" name="AutoShape 23"/>
            <p:cNvCxnSpPr>
              <a:cxnSpLocks noChangeShapeType="1"/>
              <a:stCxn id="231446" idx="5"/>
              <a:endCxn id="231445" idx="0"/>
            </p:cNvCxnSpPr>
            <p:nvPr/>
          </p:nvCxnSpPr>
          <p:spPr bwMode="auto">
            <a:xfrm flipH="1">
              <a:off x="1828800" y="3608388"/>
              <a:ext cx="4984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48" name="AutoShape 24"/>
            <p:cNvCxnSpPr>
              <a:cxnSpLocks noChangeShapeType="1"/>
              <a:stCxn id="231446" idx="3"/>
              <a:endCxn id="231450" idx="0"/>
            </p:cNvCxnSpPr>
            <p:nvPr/>
          </p:nvCxnSpPr>
          <p:spPr bwMode="auto">
            <a:xfrm>
              <a:off x="2649538" y="3608388"/>
              <a:ext cx="5699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49" name="AutoShape 25"/>
            <p:cNvSpPr>
              <a:spLocks noChangeArrowheads="1"/>
            </p:cNvSpPr>
            <p:nvPr/>
          </p:nvSpPr>
          <p:spPr bwMode="auto">
            <a:xfrm flipH="1">
              <a:off x="19875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Y</a:t>
              </a:r>
            </a:p>
          </p:txBody>
        </p:sp>
        <p:sp>
          <p:nvSpPr>
            <p:cNvPr id="231450" name="Oval 26"/>
            <p:cNvSpPr>
              <a:spLocks noChangeAspect="1" noChangeArrowheads="1"/>
            </p:cNvSpPr>
            <p:nvPr/>
          </p:nvSpPr>
          <p:spPr bwMode="auto">
            <a:xfrm flipH="1">
              <a:off x="2990850" y="42672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571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+mn-lt"/>
                </a:rPr>
                <a:t>n</a:t>
              </a:r>
            </a:p>
          </p:txBody>
        </p:sp>
        <p:cxnSp>
          <p:nvCxnSpPr>
            <p:cNvPr id="231451" name="AutoShape 27"/>
            <p:cNvCxnSpPr>
              <a:cxnSpLocks noChangeShapeType="1"/>
              <a:stCxn id="231450" idx="5"/>
              <a:endCxn id="231449" idx="0"/>
            </p:cNvCxnSpPr>
            <p:nvPr/>
          </p:nvCxnSpPr>
          <p:spPr bwMode="auto">
            <a:xfrm flipH="1">
              <a:off x="25590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452" name="AutoShape 28"/>
            <p:cNvCxnSpPr>
              <a:cxnSpLocks noChangeShapeType="1"/>
              <a:stCxn id="231450" idx="3"/>
              <a:endCxn id="231453" idx="0"/>
            </p:cNvCxnSpPr>
            <p:nvPr/>
          </p:nvCxnSpPr>
          <p:spPr bwMode="auto">
            <a:xfrm>
              <a:off x="33797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1453" name="AutoShape 29"/>
            <p:cNvSpPr>
              <a:spLocks noChangeArrowheads="1"/>
            </p:cNvSpPr>
            <p:nvPr/>
          </p:nvSpPr>
          <p:spPr bwMode="auto">
            <a:xfrm flipH="1">
              <a:off x="33528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Z</a:t>
              </a:r>
            </a:p>
          </p:txBody>
        </p:sp>
        <p:cxnSp>
          <p:nvCxnSpPr>
            <p:cNvPr id="231455" name="AutoShape 31"/>
            <p:cNvCxnSpPr>
              <a:cxnSpLocks noChangeShapeType="1"/>
              <a:endCxn id="231442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79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Single Rotations?</a:t>
            </a:r>
            <a:endParaRPr kumimoji="1" lang="zh-CN" altLang="en-US" dirty="0"/>
          </a:p>
        </p:txBody>
      </p:sp>
      <p:pic>
        <p:nvPicPr>
          <p:cNvPr id="5" name="内容占位符 4" descr="Screen Shot 2013-12-18 at 3.50.5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68" b="-33368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11760" y="170080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Bad example: sequential access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6210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Splaying Helps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Node n and its children are always helped (raised)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Except for last step, nodes that are </a:t>
            </a:r>
            <a:r>
              <a:rPr lang="en-US" altLang="zh-CN" sz="2800" i="1" dirty="0"/>
              <a:t>hurt</a:t>
            </a:r>
            <a:r>
              <a:rPr lang="en-US" altLang="zh-CN" sz="2800" dirty="0"/>
              <a:t> by a </a:t>
            </a:r>
            <a:r>
              <a:rPr lang="en-US" altLang="zh-CN" sz="2800" dirty="0" err="1"/>
              <a:t>zig-zag</a:t>
            </a:r>
            <a:r>
              <a:rPr lang="en-US" altLang="zh-CN" sz="2800" dirty="0"/>
              <a:t> or </a:t>
            </a:r>
            <a:r>
              <a:rPr lang="en-US" altLang="zh-CN" sz="2800" dirty="0" err="1"/>
              <a:t>zig-zig</a:t>
            </a:r>
            <a:r>
              <a:rPr lang="en-US" altLang="zh-CN" sz="2800" dirty="0"/>
              <a:t> are later </a:t>
            </a:r>
            <a:r>
              <a:rPr lang="en-US" altLang="zh-CN" sz="2800" i="1" dirty="0"/>
              <a:t>helped</a:t>
            </a:r>
            <a:r>
              <a:rPr lang="en-US" altLang="zh-CN" sz="2800" dirty="0"/>
              <a:t> by a rotation higher up the tree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Result</a:t>
            </a:r>
            <a:r>
              <a:rPr lang="en-US" altLang="zh-CN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shallow nodes may increase depth by one or two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helped nodes decrease depth by a large amount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accent2"/>
                </a:solidFill>
              </a:rPr>
              <a:t>If a node </a:t>
            </a:r>
            <a:r>
              <a:rPr lang="en-US" altLang="zh-CN" sz="2800" i="1" dirty="0">
                <a:solidFill>
                  <a:schemeClr val="accent2"/>
                </a:solidFill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</a:rPr>
              <a:t> on the access path is at depth </a:t>
            </a:r>
            <a:r>
              <a:rPr lang="en-US" altLang="zh-CN" sz="2800" i="1" dirty="0">
                <a:solidFill>
                  <a:schemeClr val="accent2"/>
                </a:solidFill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</a:rPr>
              <a:t> before the splay, it</a:t>
            </a:r>
            <a:r>
              <a:rPr lang="en-US" altLang="zh-CN" sz="2800" dirty="0">
                <a:solidFill>
                  <a:schemeClr val="accent2"/>
                </a:solidFill>
                <a:latin typeface="Arial"/>
              </a:rPr>
              <a:t>’</a:t>
            </a:r>
            <a:r>
              <a:rPr lang="en-US" altLang="zh-CN" sz="2800" dirty="0">
                <a:solidFill>
                  <a:schemeClr val="accent2"/>
                </a:solidFill>
              </a:rPr>
              <a:t>s at about depth </a:t>
            </a:r>
            <a:r>
              <a:rPr lang="en-US" altLang="zh-CN" sz="2800" i="1" dirty="0">
                <a:solidFill>
                  <a:schemeClr val="accent2"/>
                </a:solidFill>
              </a:rPr>
              <a:t>d/2</a:t>
            </a:r>
            <a:r>
              <a:rPr lang="en-US" altLang="zh-CN" sz="2800" dirty="0">
                <a:solidFill>
                  <a:schemeClr val="accent2"/>
                </a:solidFill>
              </a:rPr>
              <a:t> after the splay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Exceptions are the root, the child of the root, and the node splayed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F40EAC3D-865C-3548-91E8-56A6D6840D3E}" type="slidenum">
              <a:rPr lang="en-US" altLang="zh-CN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2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Splaying Example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321619" y="1124744"/>
            <a:ext cx="2514600" cy="4953000"/>
            <a:chOff x="1321619" y="1124744"/>
            <a:chExt cx="2514600" cy="4953000"/>
          </a:xfrm>
        </p:grpSpPr>
        <p:sp>
          <p:nvSpPr>
            <p:cNvPr id="237571" name="Oval 3"/>
            <p:cNvSpPr>
              <a:spLocks noChangeAspect="1" noChangeArrowheads="1"/>
            </p:cNvSpPr>
            <p:nvPr/>
          </p:nvSpPr>
          <p:spPr bwMode="auto">
            <a:xfrm>
              <a:off x="1793107" y="201850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37572" name="AutoShape 4"/>
            <p:cNvCxnSpPr>
              <a:cxnSpLocks noChangeShapeType="1"/>
              <a:stCxn id="237573" idx="5"/>
              <a:endCxn id="237571" idx="0"/>
            </p:cNvCxnSpPr>
            <p:nvPr/>
          </p:nvCxnSpPr>
          <p:spPr bwMode="auto">
            <a:xfrm>
              <a:off x="1647057" y="1469232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7573" name="Oval 5"/>
            <p:cNvSpPr>
              <a:spLocks noChangeAspect="1" noChangeArrowheads="1"/>
            </p:cNvSpPr>
            <p:nvPr/>
          </p:nvSpPr>
          <p:spPr bwMode="auto">
            <a:xfrm>
              <a:off x="1321619" y="11247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37574" name="Oval 6"/>
            <p:cNvSpPr>
              <a:spLocks noChangeAspect="1" noChangeArrowheads="1"/>
            </p:cNvSpPr>
            <p:nvPr/>
          </p:nvSpPr>
          <p:spPr bwMode="auto">
            <a:xfrm>
              <a:off x="2236019" y="29535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37575" name="AutoShape 7"/>
            <p:cNvCxnSpPr>
              <a:cxnSpLocks noChangeShapeType="1"/>
              <a:stCxn id="237571" idx="5"/>
              <a:endCxn id="237574" idx="0"/>
            </p:cNvCxnSpPr>
            <p:nvPr/>
          </p:nvCxnSpPr>
          <p:spPr bwMode="auto">
            <a:xfrm>
              <a:off x="2118544" y="2362994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7576" name="Oval 8"/>
            <p:cNvSpPr>
              <a:spLocks noChangeAspect="1" noChangeArrowheads="1"/>
            </p:cNvSpPr>
            <p:nvPr/>
          </p:nvSpPr>
          <p:spPr bwMode="auto">
            <a:xfrm>
              <a:off x="2658294" y="38679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37577" name="AutoShape 9"/>
            <p:cNvCxnSpPr>
              <a:cxnSpLocks noChangeShapeType="1"/>
              <a:stCxn id="237574" idx="5"/>
              <a:endCxn id="237576" idx="0"/>
            </p:cNvCxnSpPr>
            <p:nvPr/>
          </p:nvCxnSpPr>
          <p:spPr bwMode="auto">
            <a:xfrm>
              <a:off x="2561457" y="3298032"/>
              <a:ext cx="28733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7578" name="Oval 10"/>
            <p:cNvSpPr>
              <a:spLocks noChangeAspect="1" noChangeArrowheads="1"/>
            </p:cNvSpPr>
            <p:nvPr/>
          </p:nvSpPr>
          <p:spPr bwMode="auto">
            <a:xfrm>
              <a:off x="3074219" y="47823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37579" name="AutoShape 11"/>
            <p:cNvCxnSpPr>
              <a:cxnSpLocks noChangeShapeType="1"/>
              <a:stCxn id="237576" idx="5"/>
              <a:endCxn id="237578" idx="0"/>
            </p:cNvCxnSpPr>
            <p:nvPr/>
          </p:nvCxnSpPr>
          <p:spPr bwMode="auto">
            <a:xfrm>
              <a:off x="2983732" y="4212432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7580" name="Oval 12"/>
            <p:cNvSpPr>
              <a:spLocks noChangeAspect="1" noChangeArrowheads="1"/>
            </p:cNvSpPr>
            <p:nvPr/>
          </p:nvSpPr>
          <p:spPr bwMode="auto">
            <a:xfrm>
              <a:off x="3455219" y="56967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cxnSp>
          <p:nvCxnSpPr>
            <p:cNvPr id="237581" name="AutoShape 13"/>
            <p:cNvCxnSpPr>
              <a:cxnSpLocks noChangeShapeType="1"/>
              <a:stCxn id="237578" idx="5"/>
              <a:endCxn id="237580" idx="0"/>
            </p:cNvCxnSpPr>
            <p:nvPr/>
          </p:nvCxnSpPr>
          <p:spPr bwMode="auto">
            <a:xfrm>
              <a:off x="3399657" y="5126832"/>
              <a:ext cx="2460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467544" y="3299619"/>
            <a:ext cx="997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>
                <a:latin typeface="+mn-lt"/>
              </a:rPr>
              <a:t>Find(</a:t>
            </a:r>
            <a:r>
              <a:rPr lang="en-US" altLang="zh-CN" sz="200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zh-CN" sz="2000">
                <a:latin typeface="+mn-lt"/>
              </a:rPr>
              <a:t>)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122219" y="1124744"/>
            <a:ext cx="1711325" cy="4953000"/>
            <a:chOff x="6122219" y="1124744"/>
            <a:chExt cx="1711325" cy="4953000"/>
          </a:xfrm>
        </p:grpSpPr>
        <p:sp>
          <p:nvSpPr>
            <p:cNvPr id="237584" name="Oval 16"/>
            <p:cNvSpPr>
              <a:spLocks noChangeAspect="1" noChangeArrowheads="1"/>
            </p:cNvSpPr>
            <p:nvPr/>
          </p:nvSpPr>
          <p:spPr bwMode="auto">
            <a:xfrm>
              <a:off x="6593707" y="201850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37585" name="AutoShape 17"/>
            <p:cNvCxnSpPr>
              <a:cxnSpLocks noChangeShapeType="1"/>
              <a:stCxn id="237586" idx="5"/>
              <a:endCxn id="237584" idx="0"/>
            </p:cNvCxnSpPr>
            <p:nvPr/>
          </p:nvCxnSpPr>
          <p:spPr bwMode="auto">
            <a:xfrm>
              <a:off x="6447657" y="1469232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7586" name="Oval 18"/>
            <p:cNvSpPr>
              <a:spLocks noChangeAspect="1" noChangeArrowheads="1"/>
            </p:cNvSpPr>
            <p:nvPr/>
          </p:nvSpPr>
          <p:spPr bwMode="auto">
            <a:xfrm>
              <a:off x="6122219" y="11247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237587" name="Oval 19"/>
            <p:cNvSpPr>
              <a:spLocks noChangeAspect="1" noChangeArrowheads="1"/>
            </p:cNvSpPr>
            <p:nvPr/>
          </p:nvSpPr>
          <p:spPr bwMode="auto">
            <a:xfrm>
              <a:off x="7036619" y="2953544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37588" name="AutoShape 20"/>
            <p:cNvCxnSpPr>
              <a:cxnSpLocks noChangeShapeType="1"/>
              <a:stCxn id="237584" idx="5"/>
              <a:endCxn id="237587" idx="0"/>
            </p:cNvCxnSpPr>
            <p:nvPr/>
          </p:nvCxnSpPr>
          <p:spPr bwMode="auto">
            <a:xfrm>
              <a:off x="6919144" y="2362994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7589" name="AutoShape 21"/>
            <p:cNvCxnSpPr>
              <a:cxnSpLocks noChangeShapeType="1"/>
              <a:stCxn id="237587" idx="5"/>
              <a:endCxn id="237591" idx="0"/>
            </p:cNvCxnSpPr>
            <p:nvPr/>
          </p:nvCxnSpPr>
          <p:spPr bwMode="auto">
            <a:xfrm>
              <a:off x="7362057" y="3298032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37590" name="Group 22"/>
            <p:cNvGrpSpPr>
              <a:grpSpLocks/>
            </p:cNvGrpSpPr>
            <p:nvPr/>
          </p:nvGrpSpPr>
          <p:grpSpPr bwMode="auto">
            <a:xfrm flipH="1">
              <a:off x="6655619" y="3867944"/>
              <a:ext cx="1177925" cy="2209800"/>
              <a:chOff x="4538" y="2784"/>
              <a:chExt cx="742" cy="1392"/>
            </a:xfrm>
          </p:grpSpPr>
          <p:sp>
            <p:nvSpPr>
              <p:cNvPr id="237591" name="Oval 23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37592" name="Oval 24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5</a:t>
                </a:r>
              </a:p>
            </p:txBody>
          </p:sp>
          <p:cxnSp>
            <p:nvCxnSpPr>
              <p:cNvPr id="237593" name="AutoShape 25"/>
              <p:cNvCxnSpPr>
                <a:cxnSpLocks noChangeShapeType="1"/>
                <a:stCxn id="237591" idx="5"/>
                <a:endCxn id="237592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7594" name="Oval 26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4</a:t>
                </a:r>
              </a:p>
            </p:txBody>
          </p:sp>
          <p:cxnSp>
            <p:nvCxnSpPr>
              <p:cNvPr id="237595" name="AutoShape 27"/>
              <p:cNvCxnSpPr>
                <a:cxnSpLocks noChangeShapeType="1"/>
                <a:stCxn id="237592" idx="5"/>
                <a:endCxn id="237594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" name="组 4"/>
          <p:cNvGrpSpPr/>
          <p:nvPr/>
        </p:nvGrpSpPr>
        <p:grpSpPr>
          <a:xfrm>
            <a:off x="4255319" y="2385219"/>
            <a:ext cx="1074032" cy="796925"/>
            <a:chOff x="4255319" y="2385219"/>
            <a:chExt cx="1074032" cy="796925"/>
          </a:xfrm>
        </p:grpSpPr>
        <p:sp>
          <p:nvSpPr>
            <p:cNvPr id="237582" name="AutoShape 14"/>
            <p:cNvSpPr>
              <a:spLocks noChangeArrowheads="1"/>
            </p:cNvSpPr>
            <p:nvPr/>
          </p:nvSpPr>
          <p:spPr bwMode="auto">
            <a:xfrm>
              <a:off x="4445819" y="2953544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6" name="Text Box 28"/>
            <p:cNvSpPr txBox="1">
              <a:spLocks noChangeArrowheads="1"/>
            </p:cNvSpPr>
            <p:nvPr/>
          </p:nvSpPr>
          <p:spPr bwMode="auto">
            <a:xfrm>
              <a:off x="4255319" y="2385219"/>
              <a:ext cx="10740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 err="1">
                  <a:latin typeface="+mn-lt"/>
                </a:rPr>
                <a:t>zig-zig</a:t>
              </a:r>
              <a:endParaRPr lang="en-US" altLang="zh-CN" sz="2400" dirty="0">
                <a:latin typeface="+mn-lt"/>
              </a:endParaRPr>
            </a:p>
          </p:txBody>
        </p:sp>
      </p:grpSp>
      <p:sp>
        <p:nvSpPr>
          <p:cNvPr id="30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24EB476-3EAF-4049-B27C-3F400C47F1F9}" type="slidenum">
              <a:rPr lang="en-US" altLang="zh-CN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63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Still Splaying 6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000500" y="2328763"/>
            <a:ext cx="1074032" cy="796925"/>
            <a:chOff x="4000500" y="2328763"/>
            <a:chExt cx="1074032" cy="796925"/>
          </a:xfrm>
        </p:grpSpPr>
        <p:sp>
          <p:nvSpPr>
            <p:cNvPr id="239619" name="AutoShape 3"/>
            <p:cNvSpPr>
              <a:spLocks noChangeArrowheads="1"/>
            </p:cNvSpPr>
            <p:nvPr/>
          </p:nvSpPr>
          <p:spPr bwMode="auto">
            <a:xfrm>
              <a:off x="4191000" y="2897088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239620" name="Text Box 4"/>
            <p:cNvSpPr txBox="1">
              <a:spLocks noChangeArrowheads="1"/>
            </p:cNvSpPr>
            <p:nvPr/>
          </p:nvSpPr>
          <p:spPr bwMode="auto">
            <a:xfrm>
              <a:off x="4000500" y="2328763"/>
              <a:ext cx="10740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 err="1">
                  <a:latin typeface="+mn-lt"/>
                </a:rPr>
                <a:t>zig-zig</a:t>
              </a:r>
              <a:endParaRPr lang="en-US" altLang="zh-CN" sz="2400" dirty="0">
                <a:latin typeface="+mn-lt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295400" y="1068288"/>
            <a:ext cx="1711325" cy="4953000"/>
            <a:chOff x="1295400" y="1068288"/>
            <a:chExt cx="1711325" cy="4953000"/>
          </a:xfrm>
        </p:grpSpPr>
        <p:sp>
          <p:nvSpPr>
            <p:cNvPr id="239621" name="Oval 5"/>
            <p:cNvSpPr>
              <a:spLocks noChangeAspect="1" noChangeArrowheads="1"/>
            </p:cNvSpPr>
            <p:nvPr/>
          </p:nvSpPr>
          <p:spPr bwMode="auto">
            <a:xfrm>
              <a:off x="1766888" y="196205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39622" name="AutoShape 6"/>
            <p:cNvCxnSpPr>
              <a:cxnSpLocks noChangeShapeType="1"/>
              <a:stCxn id="239623" idx="5"/>
              <a:endCxn id="239621" idx="0"/>
            </p:cNvCxnSpPr>
            <p:nvPr/>
          </p:nvCxnSpPr>
          <p:spPr bwMode="auto">
            <a:xfrm>
              <a:off x="1620838" y="1412776"/>
              <a:ext cx="336550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9623" name="Oval 7"/>
            <p:cNvSpPr>
              <a:spLocks noChangeAspect="1" noChangeArrowheads="1"/>
            </p:cNvSpPr>
            <p:nvPr/>
          </p:nvSpPr>
          <p:spPr bwMode="auto">
            <a:xfrm>
              <a:off x="1295400" y="10682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39624" name="Oval 8"/>
            <p:cNvSpPr>
              <a:spLocks noChangeAspect="1" noChangeArrowheads="1"/>
            </p:cNvSpPr>
            <p:nvPr/>
          </p:nvSpPr>
          <p:spPr bwMode="auto">
            <a:xfrm>
              <a:off x="2209800" y="28970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39625" name="AutoShape 9"/>
            <p:cNvCxnSpPr>
              <a:cxnSpLocks noChangeShapeType="1"/>
              <a:stCxn id="239621" idx="5"/>
              <a:endCxn id="239624" idx="0"/>
            </p:cNvCxnSpPr>
            <p:nvPr/>
          </p:nvCxnSpPr>
          <p:spPr bwMode="auto">
            <a:xfrm>
              <a:off x="2092325" y="2306538"/>
              <a:ext cx="30797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9626" name="AutoShape 10"/>
            <p:cNvCxnSpPr>
              <a:cxnSpLocks noChangeShapeType="1"/>
              <a:stCxn id="239624" idx="5"/>
              <a:endCxn id="239628" idx="0"/>
            </p:cNvCxnSpPr>
            <p:nvPr/>
          </p:nvCxnSpPr>
          <p:spPr bwMode="auto">
            <a:xfrm>
              <a:off x="2535238" y="3241576"/>
              <a:ext cx="280987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39627" name="Group 11"/>
            <p:cNvGrpSpPr>
              <a:grpSpLocks/>
            </p:cNvGrpSpPr>
            <p:nvPr/>
          </p:nvGrpSpPr>
          <p:grpSpPr bwMode="auto">
            <a:xfrm flipH="1">
              <a:off x="1828800" y="3811488"/>
              <a:ext cx="1177925" cy="2209800"/>
              <a:chOff x="4538" y="2784"/>
              <a:chExt cx="742" cy="1392"/>
            </a:xfrm>
          </p:grpSpPr>
          <p:sp>
            <p:nvSpPr>
              <p:cNvPr id="239628" name="Oval 12"/>
              <p:cNvSpPr>
                <a:spLocks noChangeAspect="1" noChangeArrowheads="1"/>
              </p:cNvSpPr>
              <p:nvPr/>
            </p:nvSpPr>
            <p:spPr bwMode="auto">
              <a:xfrm>
                <a:off x="4538" y="2784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39629" name="Oval 13"/>
              <p:cNvSpPr>
                <a:spLocks noChangeAspect="1" noChangeArrowheads="1"/>
              </p:cNvSpPr>
              <p:nvPr/>
            </p:nvSpPr>
            <p:spPr bwMode="auto">
              <a:xfrm>
                <a:off x="4800" y="3360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5</a:t>
                </a:r>
              </a:p>
            </p:txBody>
          </p:sp>
          <p:cxnSp>
            <p:nvCxnSpPr>
              <p:cNvPr id="239630" name="AutoShape 14"/>
              <p:cNvCxnSpPr>
                <a:cxnSpLocks noChangeShapeType="1"/>
                <a:stCxn id="239628" idx="5"/>
                <a:endCxn id="239629" idx="0"/>
              </p:cNvCxnSpPr>
              <p:nvPr/>
            </p:nvCxnSpPr>
            <p:spPr bwMode="auto">
              <a:xfrm>
                <a:off x="4743" y="3001"/>
                <a:ext cx="177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9631" name="Oval 15"/>
              <p:cNvSpPr>
                <a:spLocks noChangeAspect="1" noChangeArrowheads="1"/>
              </p:cNvSpPr>
              <p:nvPr/>
            </p:nvSpPr>
            <p:spPr bwMode="auto">
              <a:xfrm>
                <a:off x="5040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4</a:t>
                </a:r>
              </a:p>
            </p:txBody>
          </p:sp>
          <p:cxnSp>
            <p:nvCxnSpPr>
              <p:cNvPr id="239632" name="AutoShape 16"/>
              <p:cNvCxnSpPr>
                <a:cxnSpLocks noChangeShapeType="1"/>
                <a:stCxn id="239629" idx="5"/>
                <a:endCxn id="239631" idx="0"/>
              </p:cNvCxnSpPr>
              <p:nvPr/>
            </p:nvCxnSpPr>
            <p:spPr bwMode="auto">
              <a:xfrm>
                <a:off x="5005" y="3577"/>
                <a:ext cx="155" cy="3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" name="组 4"/>
          <p:cNvGrpSpPr/>
          <p:nvPr/>
        </p:nvGrpSpPr>
        <p:grpSpPr>
          <a:xfrm>
            <a:off x="5943600" y="1068288"/>
            <a:ext cx="1239838" cy="4038600"/>
            <a:chOff x="5943600" y="1068288"/>
            <a:chExt cx="1239838" cy="4038600"/>
          </a:xfrm>
        </p:grpSpPr>
        <p:cxnSp>
          <p:nvCxnSpPr>
            <p:cNvPr id="239633" name="AutoShape 17"/>
            <p:cNvCxnSpPr>
              <a:cxnSpLocks noChangeShapeType="1"/>
              <a:stCxn id="239634" idx="5"/>
              <a:endCxn id="239635" idx="0"/>
            </p:cNvCxnSpPr>
            <p:nvPr/>
          </p:nvCxnSpPr>
          <p:spPr bwMode="auto">
            <a:xfrm>
              <a:off x="6615113" y="1412776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9634" name="Oval 18"/>
            <p:cNvSpPr>
              <a:spLocks noChangeAspect="1" noChangeArrowheads="1"/>
            </p:cNvSpPr>
            <p:nvPr/>
          </p:nvSpPr>
          <p:spPr bwMode="auto">
            <a:xfrm>
              <a:off x="6289675" y="10682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39635" name="Oval 19"/>
            <p:cNvSpPr>
              <a:spLocks noChangeAspect="1" noChangeArrowheads="1"/>
            </p:cNvSpPr>
            <p:nvPr/>
          </p:nvSpPr>
          <p:spPr bwMode="auto">
            <a:xfrm flipH="1">
              <a:off x="6802438" y="1962051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39636" name="Oval 20"/>
            <p:cNvSpPr>
              <a:spLocks noChangeAspect="1" noChangeArrowheads="1"/>
            </p:cNvSpPr>
            <p:nvPr/>
          </p:nvSpPr>
          <p:spPr bwMode="auto">
            <a:xfrm flipH="1">
              <a:off x="6359525" y="28970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39637" name="AutoShape 21"/>
            <p:cNvCxnSpPr>
              <a:cxnSpLocks noChangeShapeType="1"/>
              <a:stCxn id="239635" idx="5"/>
              <a:endCxn id="239636" idx="0"/>
            </p:cNvCxnSpPr>
            <p:nvPr/>
          </p:nvCxnSpPr>
          <p:spPr bwMode="auto">
            <a:xfrm flipH="1">
              <a:off x="6550025" y="2304951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9638" name="AutoShape 22"/>
            <p:cNvCxnSpPr>
              <a:cxnSpLocks noChangeShapeType="1"/>
              <a:stCxn id="239636" idx="5"/>
              <a:endCxn id="239639" idx="0"/>
            </p:cNvCxnSpPr>
            <p:nvPr/>
          </p:nvCxnSpPr>
          <p:spPr bwMode="auto">
            <a:xfrm flipH="1">
              <a:off x="6134100" y="3239988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9639" name="Oval 23"/>
            <p:cNvSpPr>
              <a:spLocks noChangeAspect="1" noChangeArrowheads="1"/>
            </p:cNvSpPr>
            <p:nvPr/>
          </p:nvSpPr>
          <p:spPr bwMode="auto">
            <a:xfrm>
              <a:off x="5943600" y="38114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sp>
          <p:nvSpPr>
            <p:cNvPr id="239640" name="Oval 24"/>
            <p:cNvSpPr>
              <a:spLocks noChangeAspect="1" noChangeArrowheads="1"/>
            </p:cNvSpPr>
            <p:nvPr/>
          </p:nvSpPr>
          <p:spPr bwMode="auto">
            <a:xfrm flipH="1">
              <a:off x="6781800" y="38114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sp>
          <p:nvSpPr>
            <p:cNvPr id="239641" name="Oval 25"/>
            <p:cNvSpPr>
              <a:spLocks noChangeAspect="1" noChangeArrowheads="1"/>
            </p:cNvSpPr>
            <p:nvPr/>
          </p:nvSpPr>
          <p:spPr bwMode="auto">
            <a:xfrm flipH="1">
              <a:off x="6400800" y="4725888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39642" name="AutoShape 26"/>
            <p:cNvCxnSpPr>
              <a:cxnSpLocks noChangeShapeType="1"/>
              <a:stCxn id="239640" idx="5"/>
              <a:endCxn id="239641" idx="0"/>
            </p:cNvCxnSpPr>
            <p:nvPr/>
          </p:nvCxnSpPr>
          <p:spPr bwMode="auto">
            <a:xfrm flipH="1">
              <a:off x="6591300" y="4154388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9643" name="AutoShape 27"/>
            <p:cNvCxnSpPr>
              <a:cxnSpLocks noChangeShapeType="1"/>
              <a:stCxn id="239636" idx="3"/>
              <a:endCxn id="239640" idx="0"/>
            </p:cNvCxnSpPr>
            <p:nvPr/>
          </p:nvCxnSpPr>
          <p:spPr bwMode="auto">
            <a:xfrm>
              <a:off x="6683375" y="3239988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24EB476-3EAF-4049-B27C-3F400C47F1F9}" type="slidenum">
              <a:rPr lang="en-US" altLang="zh-CN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78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Almost There, Stay on Target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91000" y="2936875"/>
            <a:ext cx="685800" cy="796925"/>
            <a:chOff x="4191000" y="2936875"/>
            <a:chExt cx="685800" cy="796925"/>
          </a:xfrm>
        </p:grpSpPr>
        <p:sp>
          <p:nvSpPr>
            <p:cNvPr id="241667" name="AutoShape 3"/>
            <p:cNvSpPr>
              <a:spLocks noChangeArrowheads="1"/>
            </p:cNvSpPr>
            <p:nvPr/>
          </p:nvSpPr>
          <p:spPr bwMode="auto">
            <a:xfrm>
              <a:off x="4191000" y="3505200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41668" name="Text Box 4"/>
            <p:cNvSpPr txBox="1">
              <a:spLocks noChangeArrowheads="1"/>
            </p:cNvSpPr>
            <p:nvPr/>
          </p:nvSpPr>
          <p:spPr bwMode="auto">
            <a:xfrm>
              <a:off x="4211960" y="2936875"/>
              <a:ext cx="5781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400" dirty="0" err="1">
                  <a:latin typeface="+mn-lt"/>
                </a:rPr>
                <a:t>zig</a:t>
              </a:r>
              <a:endParaRPr lang="en-US" altLang="zh-CN" sz="2400" dirty="0">
                <a:latin typeface="+mn-lt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676400" y="1676400"/>
            <a:ext cx="1239838" cy="4038600"/>
            <a:chOff x="1676400" y="1676400"/>
            <a:chExt cx="1239838" cy="4038600"/>
          </a:xfrm>
        </p:grpSpPr>
        <p:cxnSp>
          <p:nvCxnSpPr>
            <p:cNvPr id="241669" name="AutoShape 5"/>
            <p:cNvCxnSpPr>
              <a:cxnSpLocks noChangeShapeType="1"/>
              <a:stCxn id="241670" idx="5"/>
              <a:endCxn id="241671" idx="0"/>
            </p:cNvCxnSpPr>
            <p:nvPr/>
          </p:nvCxnSpPr>
          <p:spPr bwMode="auto">
            <a:xfrm>
              <a:off x="2347913" y="2020888"/>
              <a:ext cx="377825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1670" name="Oval 6"/>
            <p:cNvSpPr>
              <a:spLocks noChangeAspect="1" noChangeArrowheads="1"/>
            </p:cNvSpPr>
            <p:nvPr/>
          </p:nvSpPr>
          <p:spPr bwMode="auto">
            <a:xfrm>
              <a:off x="2022475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41671" name="Oval 7"/>
            <p:cNvSpPr>
              <a:spLocks noChangeAspect="1" noChangeArrowheads="1"/>
            </p:cNvSpPr>
            <p:nvPr/>
          </p:nvSpPr>
          <p:spPr bwMode="auto">
            <a:xfrm flipH="1">
              <a:off x="2535238" y="2570163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41672" name="Oval 8"/>
            <p:cNvSpPr>
              <a:spLocks noChangeAspect="1" noChangeArrowheads="1"/>
            </p:cNvSpPr>
            <p:nvPr/>
          </p:nvSpPr>
          <p:spPr bwMode="auto">
            <a:xfrm flipH="1">
              <a:off x="2092325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41673" name="AutoShape 9"/>
            <p:cNvCxnSpPr>
              <a:cxnSpLocks noChangeShapeType="1"/>
              <a:stCxn id="241671" idx="5"/>
              <a:endCxn id="241672" idx="0"/>
            </p:cNvCxnSpPr>
            <p:nvPr/>
          </p:nvCxnSpPr>
          <p:spPr bwMode="auto">
            <a:xfrm flipH="1">
              <a:off x="2282825" y="2913063"/>
              <a:ext cx="3079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674" name="AutoShape 10"/>
            <p:cNvCxnSpPr>
              <a:cxnSpLocks noChangeShapeType="1"/>
              <a:stCxn id="241672" idx="5"/>
              <a:endCxn id="241675" idx="0"/>
            </p:cNvCxnSpPr>
            <p:nvPr/>
          </p:nvCxnSpPr>
          <p:spPr bwMode="auto">
            <a:xfrm flipH="1">
              <a:off x="1866900" y="3848100"/>
              <a:ext cx="280988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1675" name="Oval 11"/>
            <p:cNvSpPr>
              <a:spLocks noChangeAspect="1" noChangeArrowheads="1"/>
            </p:cNvSpPr>
            <p:nvPr/>
          </p:nvSpPr>
          <p:spPr bwMode="auto">
            <a:xfrm>
              <a:off x="16764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sp>
          <p:nvSpPr>
            <p:cNvPr id="241676" name="Oval 12"/>
            <p:cNvSpPr>
              <a:spLocks noChangeAspect="1" noChangeArrowheads="1"/>
            </p:cNvSpPr>
            <p:nvPr/>
          </p:nvSpPr>
          <p:spPr bwMode="auto">
            <a:xfrm flipH="1">
              <a:off x="2514600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sp>
          <p:nvSpPr>
            <p:cNvPr id="241677" name="Oval 13"/>
            <p:cNvSpPr>
              <a:spLocks noChangeAspect="1" noChangeArrowheads="1"/>
            </p:cNvSpPr>
            <p:nvPr/>
          </p:nvSpPr>
          <p:spPr bwMode="auto">
            <a:xfrm flipH="1">
              <a:off x="2133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41678" name="AutoShape 14"/>
            <p:cNvCxnSpPr>
              <a:cxnSpLocks noChangeShapeType="1"/>
              <a:stCxn id="241676" idx="5"/>
              <a:endCxn id="241677" idx="0"/>
            </p:cNvCxnSpPr>
            <p:nvPr/>
          </p:nvCxnSpPr>
          <p:spPr bwMode="auto">
            <a:xfrm flipH="1">
              <a:off x="2324100" y="4762500"/>
              <a:ext cx="246063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679" name="AutoShape 15"/>
            <p:cNvCxnSpPr>
              <a:cxnSpLocks noChangeShapeType="1"/>
              <a:stCxn id="241672" idx="3"/>
              <a:endCxn id="241676" idx="0"/>
            </p:cNvCxnSpPr>
            <p:nvPr/>
          </p:nvCxnSpPr>
          <p:spPr bwMode="auto">
            <a:xfrm>
              <a:off x="2416175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6248400" y="1676400"/>
            <a:ext cx="1274763" cy="4038600"/>
            <a:chOff x="6248400" y="1676400"/>
            <a:chExt cx="1274763" cy="4038600"/>
          </a:xfrm>
        </p:grpSpPr>
        <p:grpSp>
          <p:nvGrpSpPr>
            <p:cNvPr id="241680" name="Group 16"/>
            <p:cNvGrpSpPr>
              <a:grpSpLocks/>
            </p:cNvGrpSpPr>
            <p:nvPr/>
          </p:nvGrpSpPr>
          <p:grpSpPr bwMode="auto">
            <a:xfrm flipH="1">
              <a:off x="6248400" y="1676400"/>
              <a:ext cx="893763" cy="1274763"/>
              <a:chOff x="4189" y="1056"/>
              <a:chExt cx="563" cy="803"/>
            </a:xfrm>
          </p:grpSpPr>
          <p:cxnSp>
            <p:nvCxnSpPr>
              <p:cNvPr id="241681" name="AutoShape 17"/>
              <p:cNvCxnSpPr>
                <a:cxnSpLocks noChangeShapeType="1"/>
                <a:stCxn id="241682" idx="5"/>
                <a:endCxn id="24168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1682" name="Oval 1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41683" name="Oval 1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241684" name="Oval 20"/>
            <p:cNvSpPr>
              <a:spLocks noChangeAspect="1" noChangeArrowheads="1"/>
            </p:cNvSpPr>
            <p:nvPr/>
          </p:nvSpPr>
          <p:spPr bwMode="auto">
            <a:xfrm flipH="1">
              <a:off x="6719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41685" name="AutoShape 21"/>
            <p:cNvCxnSpPr>
              <a:cxnSpLocks noChangeShapeType="1"/>
              <a:stCxn id="241683" idx="5"/>
              <a:endCxn id="241684" idx="0"/>
            </p:cNvCxnSpPr>
            <p:nvPr/>
          </p:nvCxnSpPr>
          <p:spPr bwMode="auto">
            <a:xfrm>
              <a:off x="6573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686" name="AutoShape 22"/>
            <p:cNvCxnSpPr>
              <a:cxnSpLocks noChangeShapeType="1"/>
              <a:stCxn id="241684" idx="5"/>
              <a:endCxn id="241687" idx="0"/>
            </p:cNvCxnSpPr>
            <p:nvPr/>
          </p:nvCxnSpPr>
          <p:spPr bwMode="auto">
            <a:xfrm flipH="1">
              <a:off x="6494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1687" name="Oval 23"/>
            <p:cNvSpPr>
              <a:spLocks noChangeAspect="1" noChangeArrowheads="1"/>
            </p:cNvSpPr>
            <p:nvPr/>
          </p:nvSpPr>
          <p:spPr bwMode="auto">
            <a:xfrm>
              <a:off x="6303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sp>
          <p:nvSpPr>
            <p:cNvPr id="241688" name="Oval 24"/>
            <p:cNvSpPr>
              <a:spLocks noChangeAspect="1" noChangeArrowheads="1"/>
            </p:cNvSpPr>
            <p:nvPr/>
          </p:nvSpPr>
          <p:spPr bwMode="auto">
            <a:xfrm flipH="1">
              <a:off x="7142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sp>
          <p:nvSpPr>
            <p:cNvPr id="241689" name="Oval 25"/>
            <p:cNvSpPr>
              <a:spLocks noChangeAspect="1" noChangeArrowheads="1"/>
            </p:cNvSpPr>
            <p:nvPr/>
          </p:nvSpPr>
          <p:spPr bwMode="auto">
            <a:xfrm flipH="1">
              <a:off x="67611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41690" name="AutoShape 26"/>
            <p:cNvCxnSpPr>
              <a:cxnSpLocks noChangeShapeType="1"/>
              <a:stCxn id="241688" idx="5"/>
              <a:endCxn id="241689" idx="0"/>
            </p:cNvCxnSpPr>
            <p:nvPr/>
          </p:nvCxnSpPr>
          <p:spPr bwMode="auto">
            <a:xfrm flipH="1">
              <a:off x="69516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691" name="AutoShape 27"/>
            <p:cNvCxnSpPr>
              <a:cxnSpLocks noChangeShapeType="1"/>
              <a:stCxn id="241684" idx="3"/>
              <a:endCxn id="241688" idx="0"/>
            </p:cNvCxnSpPr>
            <p:nvPr/>
          </p:nvCxnSpPr>
          <p:spPr bwMode="auto">
            <a:xfrm>
              <a:off x="7043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62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 Again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611560" y="3501008"/>
            <a:ext cx="997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>
                <a:latin typeface="+mn-lt"/>
              </a:rPr>
              <a:t>Find(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CN" sz="2000" dirty="0">
                <a:latin typeface="+mn-lt"/>
              </a:rPr>
              <a:t>)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000500" y="2936875"/>
            <a:ext cx="1011465" cy="796925"/>
            <a:chOff x="4000500" y="2936875"/>
            <a:chExt cx="1011465" cy="796925"/>
          </a:xfrm>
        </p:grpSpPr>
        <p:sp>
          <p:nvSpPr>
            <p:cNvPr id="243716" name="AutoShape 4"/>
            <p:cNvSpPr>
              <a:spLocks noChangeArrowheads="1"/>
            </p:cNvSpPr>
            <p:nvPr/>
          </p:nvSpPr>
          <p:spPr bwMode="auto">
            <a:xfrm>
              <a:off x="4191000" y="3505200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43717" name="Text Box 5"/>
            <p:cNvSpPr txBox="1">
              <a:spLocks noChangeArrowheads="1"/>
            </p:cNvSpPr>
            <p:nvPr/>
          </p:nvSpPr>
          <p:spPr bwMode="auto">
            <a:xfrm>
              <a:off x="4000500" y="2936875"/>
              <a:ext cx="101146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latin typeface="+mn-lt"/>
                </a:rPr>
                <a:t>zig-zag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209800" y="1676400"/>
            <a:ext cx="1274763" cy="4038600"/>
            <a:chOff x="2209800" y="1676400"/>
            <a:chExt cx="1274763" cy="4038600"/>
          </a:xfrm>
        </p:grpSpPr>
        <p:grpSp>
          <p:nvGrpSpPr>
            <p:cNvPr id="243718" name="Group 6"/>
            <p:cNvGrpSpPr>
              <a:grpSpLocks/>
            </p:cNvGrpSpPr>
            <p:nvPr/>
          </p:nvGrpSpPr>
          <p:grpSpPr bwMode="auto">
            <a:xfrm flipH="1">
              <a:off x="2209800" y="1676400"/>
              <a:ext cx="893763" cy="1274763"/>
              <a:chOff x="4189" y="1056"/>
              <a:chExt cx="563" cy="803"/>
            </a:xfrm>
          </p:grpSpPr>
          <p:cxnSp>
            <p:nvCxnSpPr>
              <p:cNvPr id="243719" name="AutoShape 7"/>
              <p:cNvCxnSpPr>
                <a:cxnSpLocks noChangeShapeType="1"/>
                <a:stCxn id="243720" idx="5"/>
                <a:endCxn id="243721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3720" name="Oval 8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6</a:t>
                </a:r>
              </a:p>
            </p:txBody>
          </p:sp>
          <p:sp>
            <p:nvSpPr>
              <p:cNvPr id="243721" name="Oval 9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243722" name="Oval 10"/>
            <p:cNvSpPr>
              <a:spLocks noChangeAspect="1" noChangeArrowheads="1"/>
            </p:cNvSpPr>
            <p:nvPr/>
          </p:nvSpPr>
          <p:spPr bwMode="auto">
            <a:xfrm flipH="1">
              <a:off x="26812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cxnSp>
          <p:nvCxnSpPr>
            <p:cNvPr id="243723" name="AutoShape 11"/>
            <p:cNvCxnSpPr>
              <a:cxnSpLocks noChangeShapeType="1"/>
              <a:stCxn id="243721" idx="5"/>
              <a:endCxn id="243722" idx="0"/>
            </p:cNvCxnSpPr>
            <p:nvPr/>
          </p:nvCxnSpPr>
          <p:spPr bwMode="auto">
            <a:xfrm>
              <a:off x="25352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724" name="AutoShape 12"/>
            <p:cNvCxnSpPr>
              <a:cxnSpLocks noChangeShapeType="1"/>
              <a:stCxn id="243722" idx="5"/>
              <a:endCxn id="243725" idx="0"/>
            </p:cNvCxnSpPr>
            <p:nvPr/>
          </p:nvCxnSpPr>
          <p:spPr bwMode="auto">
            <a:xfrm flipH="1">
              <a:off x="24558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3725" name="Oval 13"/>
            <p:cNvSpPr>
              <a:spLocks noChangeAspect="1" noChangeArrowheads="1"/>
            </p:cNvSpPr>
            <p:nvPr/>
          </p:nvSpPr>
          <p:spPr bwMode="auto">
            <a:xfrm>
              <a:off x="22653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sp>
          <p:nvSpPr>
            <p:cNvPr id="243726" name="Oval 14"/>
            <p:cNvSpPr>
              <a:spLocks noChangeAspect="1" noChangeArrowheads="1"/>
            </p:cNvSpPr>
            <p:nvPr/>
          </p:nvSpPr>
          <p:spPr bwMode="auto">
            <a:xfrm flipH="1">
              <a:off x="31035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sp>
          <p:nvSpPr>
            <p:cNvPr id="243727" name="Oval 15"/>
            <p:cNvSpPr>
              <a:spLocks noChangeAspect="1" noChangeArrowheads="1"/>
            </p:cNvSpPr>
            <p:nvPr/>
          </p:nvSpPr>
          <p:spPr bwMode="auto">
            <a:xfrm flipH="1">
              <a:off x="2722563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243728" name="AutoShape 16"/>
            <p:cNvCxnSpPr>
              <a:cxnSpLocks noChangeShapeType="1"/>
              <a:stCxn id="243726" idx="5"/>
              <a:endCxn id="243727" idx="0"/>
            </p:cNvCxnSpPr>
            <p:nvPr/>
          </p:nvCxnSpPr>
          <p:spPr bwMode="auto">
            <a:xfrm flipH="1">
              <a:off x="2913063" y="4762500"/>
              <a:ext cx="246062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729" name="AutoShape 17"/>
            <p:cNvCxnSpPr>
              <a:cxnSpLocks noChangeShapeType="1"/>
              <a:stCxn id="243722" idx="3"/>
              <a:endCxn id="243726" idx="0"/>
            </p:cNvCxnSpPr>
            <p:nvPr/>
          </p:nvCxnSpPr>
          <p:spPr bwMode="auto">
            <a:xfrm>
              <a:off x="30051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6324600" y="1676400"/>
            <a:ext cx="1579563" cy="4038600"/>
            <a:chOff x="6324600" y="1676400"/>
            <a:chExt cx="1579563" cy="4038600"/>
          </a:xfrm>
        </p:grpSpPr>
        <p:grpSp>
          <p:nvGrpSpPr>
            <p:cNvPr id="243730" name="Group 18"/>
            <p:cNvGrpSpPr>
              <a:grpSpLocks/>
            </p:cNvGrpSpPr>
            <p:nvPr/>
          </p:nvGrpSpPr>
          <p:grpSpPr bwMode="auto">
            <a:xfrm flipH="1">
              <a:off x="6629400" y="1676400"/>
              <a:ext cx="893763" cy="1274763"/>
              <a:chOff x="4189" y="1056"/>
              <a:chExt cx="563" cy="803"/>
            </a:xfrm>
          </p:grpSpPr>
          <p:cxnSp>
            <p:nvCxnSpPr>
              <p:cNvPr id="243731" name="AutoShape 19"/>
              <p:cNvCxnSpPr>
                <a:cxnSpLocks noChangeShapeType="1"/>
                <a:stCxn id="243732" idx="5"/>
                <a:endCxn id="243733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3732" name="Oval 20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6</a:t>
                </a:r>
              </a:p>
            </p:txBody>
          </p:sp>
          <p:sp>
            <p:nvSpPr>
              <p:cNvPr id="243733" name="Oval 21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243734" name="Oval 22"/>
            <p:cNvSpPr>
              <a:spLocks noChangeAspect="1" noChangeArrowheads="1"/>
            </p:cNvSpPr>
            <p:nvPr/>
          </p:nvSpPr>
          <p:spPr bwMode="auto">
            <a:xfrm flipH="1">
              <a:off x="71008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243735" name="AutoShape 23"/>
            <p:cNvCxnSpPr>
              <a:cxnSpLocks noChangeShapeType="1"/>
              <a:stCxn id="243733" idx="5"/>
              <a:endCxn id="243734" idx="0"/>
            </p:cNvCxnSpPr>
            <p:nvPr/>
          </p:nvCxnSpPr>
          <p:spPr bwMode="auto">
            <a:xfrm>
              <a:off x="69548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736" name="AutoShape 24"/>
            <p:cNvCxnSpPr>
              <a:cxnSpLocks noChangeShapeType="1"/>
              <a:stCxn id="243734" idx="5"/>
              <a:endCxn id="243737" idx="0"/>
            </p:cNvCxnSpPr>
            <p:nvPr/>
          </p:nvCxnSpPr>
          <p:spPr bwMode="auto">
            <a:xfrm flipH="1">
              <a:off x="68754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3737" name="Oval 25"/>
            <p:cNvSpPr>
              <a:spLocks noChangeAspect="1" noChangeArrowheads="1"/>
            </p:cNvSpPr>
            <p:nvPr/>
          </p:nvSpPr>
          <p:spPr bwMode="auto">
            <a:xfrm>
              <a:off x="66849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sp>
          <p:nvSpPr>
            <p:cNvPr id="243738" name="Oval 26"/>
            <p:cNvSpPr>
              <a:spLocks noChangeAspect="1" noChangeArrowheads="1"/>
            </p:cNvSpPr>
            <p:nvPr/>
          </p:nvSpPr>
          <p:spPr bwMode="auto">
            <a:xfrm flipH="1">
              <a:off x="75231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43739" name="AutoShape 27"/>
            <p:cNvCxnSpPr>
              <a:cxnSpLocks noChangeShapeType="1"/>
              <a:stCxn id="243734" idx="3"/>
              <a:endCxn id="243738" idx="0"/>
            </p:cNvCxnSpPr>
            <p:nvPr/>
          </p:nvCxnSpPr>
          <p:spPr bwMode="auto">
            <a:xfrm>
              <a:off x="74247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3740" name="Oval 28"/>
            <p:cNvSpPr>
              <a:spLocks noChangeAspect="1" noChangeArrowheads="1"/>
            </p:cNvSpPr>
            <p:nvPr/>
          </p:nvSpPr>
          <p:spPr bwMode="auto">
            <a:xfrm flipH="1">
              <a:off x="63246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43741" name="AutoShape 29"/>
            <p:cNvCxnSpPr>
              <a:cxnSpLocks noChangeShapeType="1"/>
              <a:stCxn id="243737" idx="3"/>
              <a:endCxn id="243740" idx="0"/>
            </p:cNvCxnSpPr>
            <p:nvPr/>
          </p:nvCxnSpPr>
          <p:spPr bwMode="auto">
            <a:xfrm flipH="1">
              <a:off x="65151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33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Splayed Out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00500" y="2936875"/>
            <a:ext cx="1011465" cy="796925"/>
            <a:chOff x="4000500" y="2936875"/>
            <a:chExt cx="1011465" cy="796925"/>
          </a:xfrm>
        </p:grpSpPr>
        <p:sp>
          <p:nvSpPr>
            <p:cNvPr id="245763" name="AutoShape 3"/>
            <p:cNvSpPr>
              <a:spLocks noChangeArrowheads="1"/>
            </p:cNvSpPr>
            <p:nvPr/>
          </p:nvSpPr>
          <p:spPr bwMode="auto">
            <a:xfrm>
              <a:off x="4191000" y="3505200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45764" name="Text Box 4"/>
            <p:cNvSpPr txBox="1">
              <a:spLocks noChangeArrowheads="1"/>
            </p:cNvSpPr>
            <p:nvPr/>
          </p:nvSpPr>
          <p:spPr bwMode="auto">
            <a:xfrm>
              <a:off x="4000500" y="2936875"/>
              <a:ext cx="101146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latin typeface="+mn-lt"/>
                </a:rPr>
                <a:t>zig-zag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981200" y="1676400"/>
            <a:ext cx="1579563" cy="4038600"/>
            <a:chOff x="1981200" y="1676400"/>
            <a:chExt cx="1579563" cy="4038600"/>
          </a:xfrm>
        </p:grpSpPr>
        <p:grpSp>
          <p:nvGrpSpPr>
            <p:cNvPr id="245765" name="Group 5"/>
            <p:cNvGrpSpPr>
              <a:grpSpLocks/>
            </p:cNvGrpSpPr>
            <p:nvPr/>
          </p:nvGrpSpPr>
          <p:grpSpPr bwMode="auto">
            <a:xfrm flipH="1">
              <a:off x="2286000" y="1676400"/>
              <a:ext cx="893763" cy="1274763"/>
              <a:chOff x="4189" y="1056"/>
              <a:chExt cx="563" cy="803"/>
            </a:xfrm>
          </p:grpSpPr>
          <p:cxnSp>
            <p:nvCxnSpPr>
              <p:cNvPr id="245766" name="AutoShape 6"/>
              <p:cNvCxnSpPr>
                <a:cxnSpLocks noChangeShapeType="1"/>
                <a:stCxn id="245767" idx="5"/>
                <a:endCxn id="245768" idx="0"/>
              </p:cNvCxnSpPr>
              <p:nvPr/>
            </p:nvCxnSpPr>
            <p:spPr bwMode="auto">
              <a:xfrm>
                <a:off x="4394" y="1273"/>
                <a:ext cx="238" cy="3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5767" name="Oval 7"/>
              <p:cNvSpPr>
                <a:spLocks noChangeAspect="1" noChangeArrowheads="1"/>
              </p:cNvSpPr>
              <p:nvPr/>
            </p:nvSpPr>
            <p:spPr bwMode="auto">
              <a:xfrm>
                <a:off x="4189" y="105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6</a:t>
                </a:r>
              </a:p>
            </p:txBody>
          </p:sp>
          <p:sp>
            <p:nvSpPr>
              <p:cNvPr id="245768" name="Oval 8"/>
              <p:cNvSpPr>
                <a:spLocks noChangeAspect="1" noChangeArrowheads="1"/>
              </p:cNvSpPr>
              <p:nvPr/>
            </p:nvSpPr>
            <p:spPr bwMode="auto">
              <a:xfrm flipH="1">
                <a:off x="4512" y="1619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1</a:t>
                </a:r>
              </a:p>
            </p:txBody>
          </p:sp>
        </p:grpSp>
        <p:sp>
          <p:nvSpPr>
            <p:cNvPr id="245769" name="Oval 9"/>
            <p:cNvSpPr>
              <a:spLocks noChangeAspect="1" noChangeArrowheads="1"/>
            </p:cNvSpPr>
            <p:nvPr/>
          </p:nvSpPr>
          <p:spPr bwMode="auto">
            <a:xfrm flipH="1">
              <a:off x="2757488" y="35052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245770" name="AutoShape 10"/>
            <p:cNvCxnSpPr>
              <a:cxnSpLocks noChangeShapeType="1"/>
              <a:stCxn id="245768" idx="5"/>
              <a:endCxn id="245769" idx="0"/>
            </p:cNvCxnSpPr>
            <p:nvPr/>
          </p:nvCxnSpPr>
          <p:spPr bwMode="auto">
            <a:xfrm>
              <a:off x="2611438" y="2914650"/>
              <a:ext cx="336550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5771" name="AutoShape 11"/>
            <p:cNvCxnSpPr>
              <a:cxnSpLocks noChangeShapeType="1"/>
              <a:stCxn id="245769" idx="5"/>
              <a:endCxn id="245772" idx="0"/>
            </p:cNvCxnSpPr>
            <p:nvPr/>
          </p:nvCxnSpPr>
          <p:spPr bwMode="auto">
            <a:xfrm flipH="1">
              <a:off x="2532063" y="3848100"/>
              <a:ext cx="280987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5772" name="Oval 12"/>
            <p:cNvSpPr>
              <a:spLocks noChangeAspect="1" noChangeArrowheads="1"/>
            </p:cNvSpPr>
            <p:nvPr/>
          </p:nvSpPr>
          <p:spPr bwMode="auto">
            <a:xfrm>
              <a:off x="23415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sp>
          <p:nvSpPr>
            <p:cNvPr id="245773" name="Oval 13"/>
            <p:cNvSpPr>
              <a:spLocks noChangeAspect="1" noChangeArrowheads="1"/>
            </p:cNvSpPr>
            <p:nvPr/>
          </p:nvSpPr>
          <p:spPr bwMode="auto">
            <a:xfrm flipH="1">
              <a:off x="3179763" y="4419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45774" name="AutoShape 14"/>
            <p:cNvCxnSpPr>
              <a:cxnSpLocks noChangeShapeType="1"/>
              <a:stCxn id="245769" idx="3"/>
              <a:endCxn id="245773" idx="0"/>
            </p:cNvCxnSpPr>
            <p:nvPr/>
          </p:nvCxnSpPr>
          <p:spPr bwMode="auto">
            <a:xfrm>
              <a:off x="3081338" y="3848100"/>
              <a:ext cx="2889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5775" name="Oval 15"/>
            <p:cNvSpPr>
              <a:spLocks noChangeAspect="1" noChangeArrowheads="1"/>
            </p:cNvSpPr>
            <p:nvPr/>
          </p:nvSpPr>
          <p:spPr bwMode="auto">
            <a:xfrm flipH="1">
              <a:off x="1981200" y="5334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45776" name="AutoShape 16"/>
            <p:cNvCxnSpPr>
              <a:cxnSpLocks noChangeShapeType="1"/>
              <a:stCxn id="245772" idx="3"/>
              <a:endCxn id="245775" idx="0"/>
            </p:cNvCxnSpPr>
            <p:nvPr/>
          </p:nvCxnSpPr>
          <p:spPr bwMode="auto">
            <a:xfrm flipH="1">
              <a:off x="2171700" y="47640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 3"/>
          <p:cNvGrpSpPr/>
          <p:nvPr/>
        </p:nvGrpSpPr>
        <p:grpSpPr>
          <a:xfrm>
            <a:off x="6269038" y="1676400"/>
            <a:ext cx="1635125" cy="3048000"/>
            <a:chOff x="6269038" y="1676400"/>
            <a:chExt cx="1635125" cy="3048000"/>
          </a:xfrm>
        </p:grpSpPr>
        <p:cxnSp>
          <p:nvCxnSpPr>
            <p:cNvPr id="245777" name="AutoShape 17"/>
            <p:cNvCxnSpPr>
              <a:cxnSpLocks noChangeShapeType="1"/>
              <a:stCxn id="245778" idx="5"/>
              <a:endCxn id="245784" idx="0"/>
            </p:cNvCxnSpPr>
            <p:nvPr/>
          </p:nvCxnSpPr>
          <p:spPr bwMode="auto">
            <a:xfrm flipH="1">
              <a:off x="7353300" y="2857500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5778" name="Oval 18"/>
            <p:cNvSpPr>
              <a:spLocks noChangeAspect="1" noChangeArrowheads="1"/>
            </p:cNvSpPr>
            <p:nvPr/>
          </p:nvSpPr>
          <p:spPr bwMode="auto">
            <a:xfrm flipH="1">
              <a:off x="7523163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45779" name="Oval 19"/>
            <p:cNvSpPr>
              <a:spLocks noChangeAspect="1" noChangeArrowheads="1"/>
            </p:cNvSpPr>
            <p:nvPr/>
          </p:nvSpPr>
          <p:spPr bwMode="auto">
            <a:xfrm>
              <a:off x="6324600" y="2514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45780" name="Oval 20"/>
            <p:cNvSpPr>
              <a:spLocks noChangeAspect="1" noChangeArrowheads="1"/>
            </p:cNvSpPr>
            <p:nvPr/>
          </p:nvSpPr>
          <p:spPr bwMode="auto">
            <a:xfrm flipH="1">
              <a:off x="6934200" y="1676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cxnSp>
          <p:nvCxnSpPr>
            <p:cNvPr id="245781" name="AutoShape 21"/>
            <p:cNvCxnSpPr>
              <a:cxnSpLocks noChangeShapeType="1"/>
              <a:stCxn id="245780" idx="5"/>
              <a:endCxn id="245779" idx="0"/>
            </p:cNvCxnSpPr>
            <p:nvPr/>
          </p:nvCxnSpPr>
          <p:spPr bwMode="auto">
            <a:xfrm flipH="1">
              <a:off x="6515100" y="2019300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5782" name="AutoShape 22"/>
            <p:cNvCxnSpPr>
              <a:cxnSpLocks noChangeShapeType="1"/>
              <a:stCxn id="245779" idx="5"/>
              <a:endCxn id="245783" idx="0"/>
            </p:cNvCxnSpPr>
            <p:nvPr/>
          </p:nvCxnSpPr>
          <p:spPr bwMode="auto">
            <a:xfrm>
              <a:off x="6650038" y="2859088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5783" name="Oval 23"/>
            <p:cNvSpPr>
              <a:spLocks noChangeAspect="1" noChangeArrowheads="1"/>
            </p:cNvSpPr>
            <p:nvPr/>
          </p:nvSpPr>
          <p:spPr bwMode="auto">
            <a:xfrm>
              <a:off x="66294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3</a:t>
              </a:r>
            </a:p>
          </p:txBody>
        </p:sp>
        <p:sp>
          <p:nvSpPr>
            <p:cNvPr id="245784" name="Oval 24"/>
            <p:cNvSpPr>
              <a:spLocks noChangeAspect="1" noChangeArrowheads="1"/>
            </p:cNvSpPr>
            <p:nvPr/>
          </p:nvSpPr>
          <p:spPr bwMode="auto">
            <a:xfrm flipH="1">
              <a:off x="7162800" y="34290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45785" name="AutoShape 25"/>
            <p:cNvCxnSpPr>
              <a:cxnSpLocks noChangeShapeType="1"/>
              <a:stCxn id="245780" idx="3"/>
              <a:endCxn id="245778" idx="0"/>
            </p:cNvCxnSpPr>
            <p:nvPr/>
          </p:nvCxnSpPr>
          <p:spPr bwMode="auto">
            <a:xfrm>
              <a:off x="7258050" y="2019300"/>
              <a:ext cx="4556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5786" name="Oval 26"/>
            <p:cNvSpPr>
              <a:spLocks noChangeAspect="1" noChangeArrowheads="1"/>
            </p:cNvSpPr>
            <p:nvPr/>
          </p:nvSpPr>
          <p:spPr bwMode="auto">
            <a:xfrm flipH="1">
              <a:off x="6269038" y="43434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45787" name="AutoShape 27"/>
            <p:cNvCxnSpPr>
              <a:cxnSpLocks noChangeShapeType="1"/>
              <a:stCxn id="245783" idx="3"/>
              <a:endCxn id="245786" idx="0"/>
            </p:cNvCxnSpPr>
            <p:nvPr/>
          </p:nvCxnSpPr>
          <p:spPr bwMode="auto">
            <a:xfrm flipH="1">
              <a:off x="6459538" y="3773488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42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Locality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“</a:t>
            </a:r>
            <a:r>
              <a:rPr lang="en-US" altLang="zh-CN" sz="2800" dirty="0"/>
              <a:t>Locality</a:t>
            </a:r>
            <a:r>
              <a:rPr lang="en-US" altLang="zh-CN" sz="2800" dirty="0">
                <a:latin typeface="Arial"/>
              </a:rPr>
              <a:t>”</a:t>
            </a:r>
            <a:r>
              <a:rPr lang="en-US" altLang="zh-CN" sz="2800" dirty="0"/>
              <a:t> – if an item is accessed, it is likely to be accessed again soon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Assume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</a:t>
            </a:r>
            <a:r>
              <a:rPr lang="en-US" altLang="zh-CN" sz="2400" dirty="0"/>
              <a:t>≥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access in a tree of size </a:t>
            </a:r>
            <a:r>
              <a:rPr lang="en-US" altLang="zh-CN" sz="2800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Total worst case time is O(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O(log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) per access amortized time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Suppose only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distinct items are accessed in the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accesses.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Time is O(</a:t>
            </a:r>
            <a:r>
              <a:rPr lang="en-US" altLang="zh-CN" sz="2400" i="1" dirty="0">
                <a:solidFill>
                  <a:schemeClr val="accent2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 + m</a:t>
            </a:r>
            <a:r>
              <a:rPr lang="en-US" altLang="zh-CN" sz="2400" dirty="0">
                <a:solidFill>
                  <a:schemeClr val="accent2"/>
                </a:solidFill>
              </a:rPr>
              <a:t> log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</a:rPr>
              <a:t> )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Compare with O( </a:t>
            </a:r>
            <a:r>
              <a:rPr lang="en-US" altLang="zh-CN" sz="2400" i="1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 log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</a:rPr>
              <a:t> ) for AVL tree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7491CEC8-0A73-9948-9935-BD7F7623BBB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35524" name="AutoShape 4"/>
          <p:cNvSpPr>
            <a:spLocks noChangeArrowheads="1"/>
          </p:cNvSpPr>
          <p:nvPr/>
        </p:nvSpPr>
        <p:spPr bwMode="auto">
          <a:xfrm>
            <a:off x="539552" y="4869160"/>
            <a:ext cx="2362200" cy="533400"/>
          </a:xfrm>
          <a:prstGeom prst="wedgeRoundRectCallout">
            <a:avLst>
              <a:gd name="adj1" fmla="val 48856"/>
              <a:gd name="adj2" fmla="val -8452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getting those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 items near root</a:t>
            </a:r>
          </a:p>
        </p:txBody>
      </p:sp>
      <p:sp>
        <p:nvSpPr>
          <p:cNvPr id="235525" name="AutoShape 5"/>
          <p:cNvSpPr>
            <a:spLocks noChangeArrowheads="1"/>
          </p:cNvSpPr>
          <p:nvPr/>
        </p:nvSpPr>
        <p:spPr bwMode="auto">
          <a:xfrm>
            <a:off x="4874096" y="4725144"/>
            <a:ext cx="2362200" cy="685800"/>
          </a:xfrm>
          <a:prstGeom prst="wedgeRoundRectCallout">
            <a:avLst>
              <a:gd name="adj1" fmla="val -73120"/>
              <a:gd name="adj2" fmla="val -541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those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 items are all at the top of the tree</a:t>
            </a:r>
          </a:p>
        </p:txBody>
      </p:sp>
    </p:spTree>
    <p:extLst>
      <p:ext uri="{BB962C8B-B14F-4D97-AF65-F5344CB8AC3E}">
        <p14:creationId xmlns:p14="http://schemas.microsoft.com/office/powerpoint/2010/main" val="579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235524" grpId="0" animBg="1"/>
      <p:bldP spid="2355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 Operations: Insert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insert, could do an ordinary BST insert</a:t>
            </a:r>
          </a:p>
          <a:p>
            <a:pPr lvl="1"/>
            <a:r>
              <a:rPr lang="en-US" altLang="zh-CN" dirty="0"/>
              <a:t>but would not fix up tree</a:t>
            </a:r>
          </a:p>
          <a:p>
            <a:pPr lvl="1"/>
            <a:r>
              <a:rPr lang="en-US" altLang="zh-CN" dirty="0"/>
              <a:t>A BST insert followed by a find (splay)?</a:t>
            </a:r>
          </a:p>
          <a:p>
            <a:r>
              <a:rPr lang="en-US" altLang="zh-CN" dirty="0"/>
              <a:t>Better idea: do the splay 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 the insert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How?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3777F74A-8806-C04B-8A11-3D2B08E2B1C3}" type="slidenum">
              <a:rPr lang="en-US" altLang="zh-CN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Equivalent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BST such that</a:t>
            </a:r>
          </a:p>
          <a:p>
            <a:pPr lvl="1"/>
            <a:r>
              <a:rPr lang="en-US" altLang="zh-CN" dirty="0"/>
              <a:t>No node has two red links connected to it</a:t>
            </a:r>
          </a:p>
          <a:p>
            <a:pPr lvl="1"/>
            <a:r>
              <a:rPr lang="en-US" altLang="zh-CN" dirty="0"/>
              <a:t>Every path from root to null link has the same number of black links (“perfect black balance”)</a:t>
            </a:r>
          </a:p>
          <a:p>
            <a:pPr lvl="1"/>
            <a:r>
              <a:rPr lang="en-US" altLang="zh-CN" strike="sngStrike" dirty="0"/>
              <a:t>Red links lean left</a:t>
            </a: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31" y="4010494"/>
            <a:ext cx="4902141" cy="21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4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Split(T, x) creates two BST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s L and R:</a:t>
            </a:r>
          </a:p>
          <a:p>
            <a:pPr lvl="1"/>
            <a:r>
              <a:rPr lang="en-US" altLang="zh-CN" dirty="0"/>
              <a:t>All elements of T are in either L or R  </a:t>
            </a:r>
          </a:p>
          <a:p>
            <a:pPr lvl="1"/>
            <a:r>
              <a:rPr lang="en-US" altLang="zh-CN" dirty="0"/>
              <a:t>All elements in L are ≤ x</a:t>
            </a:r>
          </a:p>
          <a:p>
            <a:pPr lvl="1"/>
            <a:r>
              <a:rPr lang="en-US" altLang="zh-CN" dirty="0"/>
              <a:t>All elements in R are &gt; x</a:t>
            </a:r>
          </a:p>
          <a:p>
            <a:pPr lvl="1"/>
            <a:r>
              <a:rPr lang="en-US" altLang="zh-CN" dirty="0"/>
              <a:t>L and R share no elements </a:t>
            </a:r>
          </a:p>
          <a:p>
            <a:pPr lvl="1"/>
            <a:endParaRPr lang="en-US" altLang="zh-CN" dirty="0"/>
          </a:p>
          <a:p>
            <a:pPr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Then how do we do the insert?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Insert as root, with children L and R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56E0791-1EF4-4F42-91C8-72363F00C47E}" type="slidenum">
              <a:rPr lang="en-US" altLang="zh-CN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4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Splitting in Splay Trees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can we split?</a:t>
            </a:r>
          </a:p>
          <a:p>
            <a:pPr lvl="1"/>
            <a:r>
              <a:rPr lang="en-US" altLang="zh-CN" dirty="0"/>
              <a:t>We have the splay operation</a:t>
            </a:r>
          </a:p>
          <a:p>
            <a:pPr lvl="1"/>
            <a:r>
              <a:rPr lang="en-US" altLang="zh-CN" dirty="0"/>
              <a:t>We can find x or the </a:t>
            </a:r>
            <a:r>
              <a:rPr lang="en-US" altLang="zh-CN" i="1" dirty="0">
                <a:solidFill>
                  <a:srgbClr val="0000FF"/>
                </a:solidFill>
              </a:rPr>
              <a:t>parent</a:t>
            </a:r>
            <a:r>
              <a:rPr lang="en-US" altLang="zh-CN" dirty="0"/>
              <a:t> of where x </a:t>
            </a:r>
            <a:r>
              <a:rPr lang="en-US" altLang="zh-CN" i="1" dirty="0"/>
              <a:t>would be </a:t>
            </a:r>
            <a:r>
              <a:rPr lang="en-US" altLang="zh-CN" dirty="0"/>
              <a:t>if we were to insert it as an ordinary BST</a:t>
            </a:r>
          </a:p>
          <a:p>
            <a:pPr lvl="1"/>
            <a:r>
              <a:rPr lang="en-US" altLang="zh-CN" dirty="0"/>
              <a:t>We can splay x or the parent to the root</a:t>
            </a:r>
          </a:p>
          <a:p>
            <a:pPr lvl="1"/>
            <a:r>
              <a:rPr lang="en-US" altLang="zh-CN" dirty="0"/>
              <a:t>Then </a:t>
            </a:r>
            <a:r>
              <a:rPr lang="en-US" altLang="zh-CN" dirty="0">
                <a:solidFill>
                  <a:schemeClr val="accent2"/>
                </a:solidFill>
              </a:rPr>
              <a:t>break</a:t>
            </a:r>
            <a:r>
              <a:rPr lang="en-US" altLang="zh-CN" dirty="0"/>
              <a:t> one of the links from the root to a child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029B991A-F405-1743-BA18-34DCBED1A0DD}" type="slidenum">
              <a:rPr lang="en-US" altLang="zh-CN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811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51520" y="842927"/>
            <a:ext cx="939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split(x)</a:t>
            </a:r>
          </a:p>
        </p:txBody>
      </p:sp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267395" y="1792252"/>
            <a:ext cx="990600" cy="1219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086795" y="801652"/>
            <a:ext cx="2286000" cy="2209800"/>
            <a:chOff x="3086795" y="801652"/>
            <a:chExt cx="2286000" cy="2209800"/>
          </a:xfrm>
        </p:grpSpPr>
        <p:sp>
          <p:nvSpPr>
            <p:cNvPr id="253958" name="Oval 6"/>
            <p:cNvSpPr>
              <a:spLocks noChangeAspect="1" noChangeArrowheads="1"/>
            </p:cNvSpPr>
            <p:nvPr/>
          </p:nvSpPr>
          <p:spPr bwMode="auto">
            <a:xfrm flipH="1">
              <a:off x="4039295" y="8016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59" name="AutoShape 7"/>
            <p:cNvSpPr>
              <a:spLocks noChangeArrowheads="1"/>
            </p:cNvSpPr>
            <p:nvPr/>
          </p:nvSpPr>
          <p:spPr bwMode="auto">
            <a:xfrm>
              <a:off x="3086795" y="17922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60" name="AutoShape 8"/>
            <p:cNvSpPr>
              <a:spLocks noChangeArrowheads="1"/>
            </p:cNvSpPr>
            <p:nvPr/>
          </p:nvSpPr>
          <p:spPr bwMode="auto">
            <a:xfrm>
              <a:off x="4382195" y="17922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61" name="AutoShape 9"/>
            <p:cNvCxnSpPr>
              <a:cxnSpLocks noChangeShapeType="1"/>
              <a:stCxn id="253958" idx="5"/>
              <a:endCxn id="253959" idx="0"/>
            </p:cNvCxnSpPr>
            <p:nvPr/>
          </p:nvCxnSpPr>
          <p:spPr bwMode="auto">
            <a:xfrm flipH="1">
              <a:off x="3582095" y="1144552"/>
              <a:ext cx="5127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3962" name="AutoShape 10"/>
            <p:cNvCxnSpPr>
              <a:cxnSpLocks noChangeShapeType="1"/>
              <a:stCxn id="253958" idx="3"/>
              <a:endCxn id="253960" idx="0"/>
            </p:cNvCxnSpPr>
            <p:nvPr/>
          </p:nvCxnSpPr>
          <p:spPr bwMode="auto">
            <a:xfrm>
              <a:off x="4363145" y="1144552"/>
              <a:ext cx="51435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 5"/>
          <p:cNvGrpSpPr/>
          <p:nvPr/>
        </p:nvGrpSpPr>
        <p:grpSpPr>
          <a:xfrm>
            <a:off x="1638995" y="1716052"/>
            <a:ext cx="1219200" cy="762000"/>
            <a:chOff x="1638995" y="1716052"/>
            <a:chExt cx="1219200" cy="762000"/>
          </a:xfrm>
        </p:grpSpPr>
        <p:sp>
          <p:nvSpPr>
            <p:cNvPr id="253957" name="AutoShape 5"/>
            <p:cNvSpPr>
              <a:spLocks noChangeArrowheads="1"/>
            </p:cNvSpPr>
            <p:nvPr/>
          </p:nvSpPr>
          <p:spPr bwMode="auto">
            <a:xfrm>
              <a:off x="1638995" y="2249452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3963" name="Text Box 11"/>
            <p:cNvSpPr txBox="1">
              <a:spLocks noChangeArrowheads="1"/>
            </p:cNvSpPr>
            <p:nvPr/>
          </p:nvSpPr>
          <p:spPr bwMode="auto">
            <a:xfrm>
              <a:off x="1775520" y="1716052"/>
              <a:ext cx="7873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splay</a:t>
              </a:r>
            </a:p>
          </p:txBody>
        </p:sp>
      </p:grpSp>
      <p:sp>
        <p:nvSpPr>
          <p:cNvPr id="253964" name="AutoShape 12"/>
          <p:cNvSpPr>
            <a:spLocks noChangeArrowheads="1"/>
          </p:cNvSpPr>
          <p:nvPr/>
        </p:nvSpPr>
        <p:spPr bwMode="auto">
          <a:xfrm rot="2450116">
            <a:off x="5433120" y="2478052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118920" y="4348127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latin typeface="+mn-lt"/>
              </a:rPr>
              <a:t>OR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3909120" y="3697252"/>
            <a:ext cx="2286000" cy="2533710"/>
            <a:chOff x="3909120" y="3697252"/>
            <a:chExt cx="2286000" cy="2533710"/>
          </a:xfrm>
        </p:grpSpPr>
        <p:sp>
          <p:nvSpPr>
            <p:cNvPr id="253966" name="Oval 14"/>
            <p:cNvSpPr>
              <a:spLocks noChangeAspect="1" noChangeArrowheads="1"/>
            </p:cNvSpPr>
            <p:nvPr/>
          </p:nvSpPr>
          <p:spPr bwMode="auto">
            <a:xfrm flipH="1">
              <a:off x="4861620" y="36972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67" name="AutoShape 15"/>
            <p:cNvSpPr>
              <a:spLocks noChangeArrowheads="1"/>
            </p:cNvSpPr>
            <p:nvPr/>
          </p:nvSpPr>
          <p:spPr bwMode="auto">
            <a:xfrm>
              <a:off x="39091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68" name="AutoShape 16"/>
            <p:cNvSpPr>
              <a:spLocks noChangeArrowheads="1"/>
            </p:cNvSpPr>
            <p:nvPr/>
          </p:nvSpPr>
          <p:spPr bwMode="auto">
            <a:xfrm>
              <a:off x="52045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69" name="AutoShape 17"/>
            <p:cNvCxnSpPr>
              <a:cxnSpLocks noChangeShapeType="1"/>
              <a:stCxn id="253966" idx="5"/>
              <a:endCxn id="253967" idx="0"/>
            </p:cNvCxnSpPr>
            <p:nvPr/>
          </p:nvCxnSpPr>
          <p:spPr bwMode="auto">
            <a:xfrm flipH="1">
              <a:off x="4404420" y="4040152"/>
              <a:ext cx="512763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3974" name="Rectangle 22"/>
            <p:cNvSpPr>
              <a:spLocks noChangeArrowheads="1"/>
            </p:cNvSpPr>
            <p:nvPr/>
          </p:nvSpPr>
          <p:spPr bwMode="auto">
            <a:xfrm>
              <a:off x="3923928" y="5830852"/>
              <a:ext cx="936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altLang="zh-CN" sz="2000" dirty="0">
                  <a:latin typeface="+mn-lt"/>
                </a:rPr>
                <a:t>≤ x</a:t>
              </a:r>
            </a:p>
          </p:txBody>
        </p:sp>
        <p:sp>
          <p:nvSpPr>
            <p:cNvPr id="253976" name="Text Box 24"/>
            <p:cNvSpPr txBox="1">
              <a:spLocks noChangeArrowheads="1"/>
            </p:cNvSpPr>
            <p:nvPr/>
          </p:nvSpPr>
          <p:spPr bwMode="auto">
            <a:xfrm>
              <a:off x="5382320" y="5830852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652320" y="3697252"/>
            <a:ext cx="2286000" cy="2540060"/>
            <a:chOff x="6652320" y="3697252"/>
            <a:chExt cx="2286000" cy="2540060"/>
          </a:xfrm>
        </p:grpSpPr>
        <p:sp>
          <p:nvSpPr>
            <p:cNvPr id="253970" name="Oval 18"/>
            <p:cNvSpPr>
              <a:spLocks noChangeAspect="1" noChangeArrowheads="1"/>
            </p:cNvSpPr>
            <p:nvPr/>
          </p:nvSpPr>
          <p:spPr bwMode="auto">
            <a:xfrm flipH="1">
              <a:off x="7604820" y="369725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53971" name="AutoShape 19"/>
            <p:cNvSpPr>
              <a:spLocks noChangeArrowheads="1"/>
            </p:cNvSpPr>
            <p:nvPr/>
          </p:nvSpPr>
          <p:spPr bwMode="auto">
            <a:xfrm>
              <a:off x="66523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3972" name="AutoShape 20"/>
            <p:cNvSpPr>
              <a:spLocks noChangeArrowheads="1"/>
            </p:cNvSpPr>
            <p:nvPr/>
          </p:nvSpPr>
          <p:spPr bwMode="auto">
            <a:xfrm>
              <a:off x="7947720" y="4687852"/>
              <a:ext cx="990600" cy="12192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cxnSp>
          <p:nvCxnSpPr>
            <p:cNvPr id="253973" name="AutoShape 21"/>
            <p:cNvCxnSpPr>
              <a:cxnSpLocks noChangeShapeType="1"/>
              <a:stCxn id="253970" idx="3"/>
              <a:endCxn id="253972" idx="0"/>
            </p:cNvCxnSpPr>
            <p:nvPr/>
          </p:nvCxnSpPr>
          <p:spPr bwMode="auto">
            <a:xfrm>
              <a:off x="7928670" y="4040152"/>
              <a:ext cx="51435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3975" name="Rectangle 23"/>
            <p:cNvSpPr>
              <a:spLocks noChangeArrowheads="1"/>
            </p:cNvSpPr>
            <p:nvPr/>
          </p:nvSpPr>
          <p:spPr bwMode="auto">
            <a:xfrm>
              <a:off x="7956376" y="5837202"/>
              <a:ext cx="9361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 algn="ctr" eaLnBrk="0" hangingPunct="0"/>
              <a:r>
                <a:rPr lang="en-US" altLang="zh-CN" sz="2000" dirty="0">
                  <a:latin typeface="+mn-lt"/>
                  <a:sym typeface="Symbol" charset="0"/>
                </a:rPr>
                <a:t>&gt;</a:t>
              </a:r>
              <a:r>
                <a:rPr lang="en-US" altLang="zh-CN" sz="2000" dirty="0">
                  <a:latin typeface="+mn-lt"/>
                </a:rPr>
                <a:t> x</a:t>
              </a:r>
            </a:p>
          </p:txBody>
        </p:sp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6830120" y="5830852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dirty="0">
                  <a:latin typeface="+mn-lt"/>
                </a:rPr>
                <a:t>&lt; x</a:t>
              </a:r>
            </a:p>
          </p:txBody>
        </p:sp>
      </p:grpSp>
      <p:sp>
        <p:nvSpPr>
          <p:cNvPr id="253980" name="AutoShape 28"/>
          <p:cNvSpPr>
            <a:spLocks noChangeArrowheads="1"/>
          </p:cNvSpPr>
          <p:nvPr/>
        </p:nvSpPr>
        <p:spPr bwMode="auto">
          <a:xfrm>
            <a:off x="5814120" y="344452"/>
            <a:ext cx="2286000" cy="1524000"/>
          </a:xfrm>
          <a:prstGeom prst="wedgeRoundRectCallout">
            <a:avLst>
              <a:gd name="adj1" fmla="val -105139"/>
              <a:gd name="adj2" fmla="val -8435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000" i="1" dirty="0">
                <a:solidFill>
                  <a:srgbClr val="FF0000"/>
                </a:solidFill>
                <a:latin typeface="+mn-lt"/>
              </a:rPr>
              <a:t>could be x, or what would have been the parent of x</a:t>
            </a:r>
          </a:p>
        </p:txBody>
      </p:sp>
      <p:sp>
        <p:nvSpPr>
          <p:cNvPr id="253982" name="AutoShape 30"/>
          <p:cNvSpPr>
            <a:spLocks noGrp="1" noChangeArrowheads="1"/>
          </p:cNvSpPr>
          <p:nvPr>
            <p:ph type="body" idx="1"/>
          </p:nvPr>
        </p:nvSpPr>
        <p:spPr>
          <a:xfrm>
            <a:off x="1851720" y="3392452"/>
            <a:ext cx="1828800" cy="609600"/>
          </a:xfrm>
          <a:prstGeom prst="wedgeRoundRectCallout">
            <a:avLst>
              <a:gd name="adj1" fmla="val 98611"/>
              <a:gd name="adj2" fmla="val 16667"/>
              <a:gd name="adj3" fmla="val 16667"/>
            </a:avLst>
          </a:prstGeom>
          <a:noFill/>
          <a:ln w="12700" cap="flat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if root is </a:t>
            </a:r>
            <a:r>
              <a:rPr lang="en-US" altLang="zh-CN" sz="2000" dirty="0">
                <a:solidFill>
                  <a:srgbClr val="FF0000"/>
                </a:solidFill>
              </a:rPr>
              <a:t>≤</a:t>
            </a:r>
            <a:r>
              <a:rPr lang="en-US" altLang="zh-CN" sz="2000" i="1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253983" name="AutoShape 31"/>
          <p:cNvSpPr>
            <a:spLocks noChangeArrowheads="1"/>
          </p:cNvSpPr>
          <p:nvPr/>
        </p:nvSpPr>
        <p:spPr bwMode="auto">
          <a:xfrm>
            <a:off x="6804720" y="2097052"/>
            <a:ext cx="1828800" cy="609600"/>
          </a:xfrm>
          <a:prstGeom prst="wedgeRoundRectCallout">
            <a:avLst>
              <a:gd name="adj1" fmla="val -3991"/>
              <a:gd name="adj2" fmla="val 185417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/>
            <a:r>
              <a:rPr lang="en-US" altLang="zh-CN" sz="2000" i="1">
                <a:solidFill>
                  <a:srgbClr val="FF0000"/>
                </a:solidFill>
                <a:latin typeface="+mn-lt"/>
              </a:rPr>
              <a:t>if root is </a:t>
            </a:r>
            <a:r>
              <a:rPr lang="en-US" altLang="zh-CN" sz="2000">
                <a:solidFill>
                  <a:srgbClr val="FF0000"/>
                </a:solidFill>
                <a:latin typeface="+mn-lt"/>
                <a:sym typeface="Symbol" charset="0"/>
              </a:rPr>
              <a:t>&gt;</a:t>
            </a:r>
            <a:r>
              <a:rPr lang="en-US" altLang="zh-CN" sz="2000" i="1">
                <a:solidFill>
                  <a:srgbClr val="FF0000"/>
                </a:solidFill>
                <a:latin typeface="+mn-lt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0905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39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4" grpId="0" animBg="1"/>
      <p:bldP spid="253965" grpId="0"/>
      <p:bldP spid="253980" grpId="0" animBg="1"/>
      <p:bldP spid="253982" grpId="0" build="p" animBg="1"/>
      <p:bldP spid="2539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ctr"/>
            <a:fld id="{4A5C957C-568D-3E4B-8ABA-69F41F536DB5}" type="slidenum">
              <a:rPr lang="en-US" altLang="zh-CN" sz="2000">
                <a:latin typeface="+mn-lt"/>
              </a:rPr>
              <a:pPr algn="ctr"/>
              <a:t>53</a:t>
            </a:fld>
            <a:endParaRPr lang="en-US" altLang="zh-CN" sz="2000">
              <a:latin typeface="+mn-lt"/>
            </a:endParaRPr>
          </a:p>
        </p:txBody>
      </p:sp>
      <p:sp>
        <p:nvSpPr>
          <p:cNvPr id="256003" name="AutoShape 3"/>
          <p:cNvSpPr>
            <a:spLocks noChangeArrowheads="1"/>
          </p:cNvSpPr>
          <p:nvPr/>
        </p:nvSpPr>
        <p:spPr bwMode="auto">
          <a:xfrm>
            <a:off x="762000" y="29718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>
              <a:latin typeface="+mn-lt"/>
            </a:endParaRP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2214563" y="3048000"/>
            <a:ext cx="939800" cy="609600"/>
            <a:chOff x="1920" y="1920"/>
            <a:chExt cx="592" cy="384"/>
          </a:xfrm>
        </p:grpSpPr>
        <p:sp>
          <p:nvSpPr>
            <p:cNvPr id="256005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6006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split(x)</a:t>
              </a:r>
            </a:p>
          </p:txBody>
        </p:sp>
      </p:grpSp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5657850" y="3429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786563" y="2667000"/>
            <a:ext cx="1882775" cy="1819275"/>
            <a:chOff x="6786563" y="2667000"/>
            <a:chExt cx="1882775" cy="1819275"/>
          </a:xfrm>
        </p:grpSpPr>
        <p:sp>
          <p:nvSpPr>
            <p:cNvPr id="256008" name="AutoShape 8"/>
            <p:cNvSpPr>
              <a:spLocks noChangeArrowheads="1"/>
            </p:cNvSpPr>
            <p:nvPr/>
          </p:nvSpPr>
          <p:spPr bwMode="auto">
            <a:xfrm>
              <a:off x="6786563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6009" name="AutoShape 9"/>
            <p:cNvSpPr>
              <a:spLocks noChangeArrowheads="1"/>
            </p:cNvSpPr>
            <p:nvPr/>
          </p:nvSpPr>
          <p:spPr bwMode="auto">
            <a:xfrm>
              <a:off x="7853363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56010" name="Oval 10"/>
            <p:cNvSpPr>
              <a:spLocks noChangeAspect="1" noChangeArrowheads="1"/>
            </p:cNvSpPr>
            <p:nvPr/>
          </p:nvSpPr>
          <p:spPr bwMode="auto">
            <a:xfrm flipH="1">
              <a:off x="7570788" y="2667000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56011" name="AutoShape 11"/>
            <p:cNvCxnSpPr>
              <a:cxnSpLocks noChangeShapeType="1"/>
              <a:stCxn id="256010" idx="5"/>
              <a:endCxn id="256008" idx="0"/>
            </p:cNvCxnSpPr>
            <p:nvPr/>
          </p:nvCxnSpPr>
          <p:spPr bwMode="auto">
            <a:xfrm flipH="1">
              <a:off x="7194550" y="2954338"/>
              <a:ext cx="420688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6012" name="AutoShape 12"/>
            <p:cNvCxnSpPr>
              <a:cxnSpLocks noChangeShapeType="1"/>
              <a:stCxn id="256010" idx="3"/>
              <a:endCxn id="256009" idx="0"/>
            </p:cNvCxnSpPr>
            <p:nvPr/>
          </p:nvCxnSpPr>
          <p:spPr bwMode="auto">
            <a:xfrm>
              <a:off x="7839075" y="2954338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3419475" y="3111500"/>
            <a:ext cx="1882775" cy="1327210"/>
            <a:chOff x="3419475" y="3111500"/>
            <a:chExt cx="1882775" cy="1327210"/>
          </a:xfrm>
        </p:grpSpPr>
        <p:grpSp>
          <p:nvGrpSpPr>
            <p:cNvPr id="256013" name="Group 13"/>
            <p:cNvGrpSpPr>
              <a:grpSpLocks/>
            </p:cNvGrpSpPr>
            <p:nvPr/>
          </p:nvGrpSpPr>
          <p:grpSpPr bwMode="auto">
            <a:xfrm>
              <a:off x="3419475" y="3111500"/>
              <a:ext cx="1882775" cy="1003300"/>
              <a:chOff x="718" y="2191"/>
              <a:chExt cx="1186" cy="632"/>
            </a:xfrm>
          </p:grpSpPr>
          <p:sp>
            <p:nvSpPr>
              <p:cNvPr id="256014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56015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56016" name="Text Box 16"/>
            <p:cNvSpPr txBox="1">
              <a:spLocks noChangeArrowheads="1"/>
            </p:cNvSpPr>
            <p:nvPr/>
          </p:nvSpPr>
          <p:spPr bwMode="auto">
            <a:xfrm>
              <a:off x="4616450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56017" name="Text Box 17"/>
            <p:cNvSpPr txBox="1">
              <a:spLocks noChangeArrowheads="1"/>
            </p:cNvSpPr>
            <p:nvPr/>
          </p:nvSpPr>
          <p:spPr bwMode="auto">
            <a:xfrm>
              <a:off x="3626595" y="4032250"/>
              <a:ext cx="5309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+mn-lt"/>
                </a:rPr>
                <a:t>≤ x</a:t>
              </a:r>
            </a:p>
          </p:txBody>
        </p:sp>
      </p:grpSp>
      <p:sp>
        <p:nvSpPr>
          <p:cNvPr id="25601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295400" y="4800600"/>
            <a:ext cx="5943600" cy="16764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000" dirty="0"/>
              <a:t>Insert(x):</a:t>
            </a:r>
          </a:p>
          <a:p>
            <a:pPr>
              <a:buFontTx/>
              <a:buNone/>
            </a:pPr>
            <a:r>
              <a:rPr lang="en-US" altLang="zh-CN" sz="2000" dirty="0"/>
              <a:t>	Split on x</a:t>
            </a:r>
          </a:p>
          <a:p>
            <a:pPr>
              <a:buFontTx/>
              <a:buNone/>
            </a:pPr>
            <a:r>
              <a:rPr lang="en-US" altLang="zh-CN" sz="2000" dirty="0"/>
              <a:t>	Join </a:t>
            </a:r>
            <a:r>
              <a:rPr lang="en-US" altLang="zh-CN" sz="2000" dirty="0" err="1"/>
              <a:t>subtrees</a:t>
            </a:r>
            <a:r>
              <a:rPr lang="en-US" altLang="zh-CN" sz="2000" dirty="0"/>
              <a:t> using x as root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 to Insert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685800" y="536749"/>
            <a:ext cx="1635125" cy="3048000"/>
            <a:chOff x="685800" y="536749"/>
            <a:chExt cx="1635125" cy="3048000"/>
          </a:xfrm>
        </p:grpSpPr>
        <p:cxnSp>
          <p:nvCxnSpPr>
            <p:cNvPr id="264195" name="AutoShape 3"/>
            <p:cNvCxnSpPr>
              <a:cxnSpLocks noChangeShapeType="1"/>
              <a:stCxn id="264196" idx="5"/>
              <a:endCxn id="264202" idx="0"/>
            </p:cNvCxnSpPr>
            <p:nvPr/>
          </p:nvCxnSpPr>
          <p:spPr bwMode="auto">
            <a:xfrm flipH="1">
              <a:off x="1770063" y="17178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196" name="Oval 4"/>
            <p:cNvSpPr>
              <a:spLocks noChangeAspect="1" noChangeArrowheads="1"/>
            </p:cNvSpPr>
            <p:nvPr/>
          </p:nvSpPr>
          <p:spPr bwMode="auto">
            <a:xfrm flipH="1">
              <a:off x="1939925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197" name="Oval 5"/>
            <p:cNvSpPr>
              <a:spLocks noChangeAspect="1" noChangeArrowheads="1"/>
            </p:cNvSpPr>
            <p:nvPr/>
          </p:nvSpPr>
          <p:spPr bwMode="auto">
            <a:xfrm>
              <a:off x="741363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198" name="Oval 6"/>
            <p:cNvSpPr>
              <a:spLocks noChangeAspect="1" noChangeArrowheads="1"/>
            </p:cNvSpPr>
            <p:nvPr/>
          </p:nvSpPr>
          <p:spPr bwMode="auto">
            <a:xfrm flipH="1">
              <a:off x="1350963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cxnSp>
          <p:nvCxnSpPr>
            <p:cNvPr id="264199" name="AutoShape 7"/>
            <p:cNvCxnSpPr>
              <a:cxnSpLocks noChangeShapeType="1"/>
              <a:stCxn id="264198" idx="5"/>
              <a:endCxn id="264197" idx="0"/>
            </p:cNvCxnSpPr>
            <p:nvPr/>
          </p:nvCxnSpPr>
          <p:spPr bwMode="auto">
            <a:xfrm flipH="1">
              <a:off x="931863" y="879649"/>
              <a:ext cx="47466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00" name="AutoShape 8"/>
            <p:cNvCxnSpPr>
              <a:cxnSpLocks noChangeShapeType="1"/>
              <a:stCxn id="264197" idx="5"/>
              <a:endCxn id="264201" idx="0"/>
            </p:cNvCxnSpPr>
            <p:nvPr/>
          </p:nvCxnSpPr>
          <p:spPr bwMode="auto">
            <a:xfrm>
              <a:off x="1066800" y="1719437"/>
              <a:ext cx="169863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01" name="Oval 9"/>
            <p:cNvSpPr>
              <a:spLocks noChangeAspect="1" noChangeArrowheads="1"/>
            </p:cNvSpPr>
            <p:nvPr/>
          </p:nvSpPr>
          <p:spPr bwMode="auto">
            <a:xfrm>
              <a:off x="1046163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sp>
          <p:nvSpPr>
            <p:cNvPr id="264202" name="Oval 10"/>
            <p:cNvSpPr>
              <a:spLocks noChangeAspect="1" noChangeArrowheads="1"/>
            </p:cNvSpPr>
            <p:nvPr/>
          </p:nvSpPr>
          <p:spPr bwMode="auto">
            <a:xfrm flipH="1">
              <a:off x="1579563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03" name="AutoShape 11"/>
            <p:cNvCxnSpPr>
              <a:cxnSpLocks noChangeShapeType="1"/>
              <a:stCxn id="264198" idx="3"/>
              <a:endCxn id="264196" idx="0"/>
            </p:cNvCxnSpPr>
            <p:nvPr/>
          </p:nvCxnSpPr>
          <p:spPr bwMode="auto">
            <a:xfrm>
              <a:off x="1674813" y="879649"/>
              <a:ext cx="4556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04" name="Oval 12"/>
            <p:cNvSpPr>
              <a:spLocks noChangeAspect="1" noChangeArrowheads="1"/>
            </p:cNvSpPr>
            <p:nvPr/>
          </p:nvSpPr>
          <p:spPr bwMode="auto">
            <a:xfrm flipH="1">
              <a:off x="685800" y="3203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05" name="AutoShape 13"/>
            <p:cNvCxnSpPr>
              <a:cxnSpLocks noChangeShapeType="1"/>
              <a:stCxn id="264201" idx="3"/>
              <a:endCxn id="264204" idx="0"/>
            </p:cNvCxnSpPr>
            <p:nvPr/>
          </p:nvCxnSpPr>
          <p:spPr bwMode="auto">
            <a:xfrm flipH="1">
              <a:off x="876300" y="2633837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2590800" y="1755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971600" y="3789040"/>
            <a:ext cx="113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latin typeface="+mn-lt"/>
              </a:rPr>
              <a:t>Insert(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altLang="zh-CN" sz="2000" dirty="0">
                <a:latin typeface="+mn-lt"/>
              </a:rPr>
              <a:t>)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2438400" y="1374949"/>
            <a:ext cx="9542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split(5)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3810000" y="536749"/>
            <a:ext cx="1833563" cy="2971800"/>
            <a:chOff x="3810000" y="536749"/>
            <a:chExt cx="1833563" cy="2971800"/>
          </a:xfrm>
        </p:grpSpPr>
        <p:cxnSp>
          <p:nvCxnSpPr>
            <p:cNvPr id="264209" name="AutoShape 17"/>
            <p:cNvCxnSpPr>
              <a:cxnSpLocks noChangeShapeType="1"/>
              <a:stCxn id="264210" idx="5"/>
              <a:endCxn id="264212" idx="0"/>
            </p:cNvCxnSpPr>
            <p:nvPr/>
          </p:nvCxnSpPr>
          <p:spPr bwMode="auto">
            <a:xfrm flipH="1">
              <a:off x="5092700" y="25560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0" name="Oval 18"/>
            <p:cNvSpPr>
              <a:spLocks noChangeAspect="1" noChangeArrowheads="1"/>
            </p:cNvSpPr>
            <p:nvPr/>
          </p:nvSpPr>
          <p:spPr bwMode="auto">
            <a:xfrm flipH="1">
              <a:off x="5262563" y="22131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11" name="Oval 19"/>
            <p:cNvSpPr>
              <a:spLocks noChangeAspect="1" noChangeArrowheads="1"/>
            </p:cNvSpPr>
            <p:nvPr/>
          </p:nvSpPr>
          <p:spPr bwMode="auto">
            <a:xfrm flipH="1">
              <a:off x="4953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12" name="Oval 20"/>
            <p:cNvSpPr>
              <a:spLocks noChangeAspect="1" noChangeArrowheads="1"/>
            </p:cNvSpPr>
            <p:nvPr/>
          </p:nvSpPr>
          <p:spPr bwMode="auto">
            <a:xfrm flipH="1">
              <a:off x="4902200" y="3127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13" name="AutoShape 21"/>
            <p:cNvCxnSpPr>
              <a:cxnSpLocks noChangeShapeType="1"/>
              <a:stCxn id="264211" idx="3"/>
              <a:endCxn id="264210" idx="0"/>
            </p:cNvCxnSpPr>
            <p:nvPr/>
          </p:nvCxnSpPr>
          <p:spPr bwMode="auto">
            <a:xfrm>
              <a:off x="5276850" y="1717849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4" name="Oval 22"/>
            <p:cNvSpPr>
              <a:spLocks noChangeAspect="1" noChangeArrowheads="1"/>
            </p:cNvSpPr>
            <p:nvPr/>
          </p:nvSpPr>
          <p:spPr bwMode="auto">
            <a:xfrm>
              <a:off x="3810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15" name="Oval 23"/>
            <p:cNvSpPr>
              <a:spLocks noChangeAspect="1" noChangeArrowheads="1"/>
            </p:cNvSpPr>
            <p:nvPr/>
          </p:nvSpPr>
          <p:spPr bwMode="auto">
            <a:xfrm flipH="1">
              <a:off x="4419600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16" name="AutoShape 24"/>
            <p:cNvCxnSpPr>
              <a:cxnSpLocks noChangeShapeType="1"/>
              <a:stCxn id="264215" idx="5"/>
              <a:endCxn id="264214" idx="0"/>
            </p:cNvCxnSpPr>
            <p:nvPr/>
          </p:nvCxnSpPr>
          <p:spPr bwMode="auto">
            <a:xfrm flipH="1">
              <a:off x="4000500" y="879649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17" name="AutoShape 25"/>
            <p:cNvCxnSpPr>
              <a:cxnSpLocks noChangeShapeType="1"/>
              <a:stCxn id="264214" idx="5"/>
              <a:endCxn id="264218" idx="0"/>
            </p:cNvCxnSpPr>
            <p:nvPr/>
          </p:nvCxnSpPr>
          <p:spPr bwMode="auto">
            <a:xfrm>
              <a:off x="4135438" y="1719437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18" name="Oval 26"/>
            <p:cNvSpPr>
              <a:spLocks noChangeAspect="1" noChangeArrowheads="1"/>
            </p:cNvSpPr>
            <p:nvPr/>
          </p:nvSpPr>
          <p:spPr bwMode="auto">
            <a:xfrm>
              <a:off x="4114800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19" name="AutoShape 27"/>
            <p:cNvCxnSpPr>
              <a:cxnSpLocks noChangeShapeType="1"/>
              <a:stCxn id="264215" idx="3"/>
              <a:endCxn id="264211" idx="0"/>
            </p:cNvCxnSpPr>
            <p:nvPr/>
          </p:nvCxnSpPr>
          <p:spPr bwMode="auto">
            <a:xfrm>
              <a:off x="4743450" y="879649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20" name="AutoShape 28"/>
          <p:cNvSpPr>
            <a:spLocks noChangeArrowheads="1"/>
          </p:cNvSpPr>
          <p:nvPr/>
        </p:nvSpPr>
        <p:spPr bwMode="auto">
          <a:xfrm>
            <a:off x="5638800" y="1755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553200" y="536749"/>
            <a:ext cx="2209800" cy="2133600"/>
            <a:chOff x="6553200" y="536749"/>
            <a:chExt cx="2209800" cy="2133600"/>
          </a:xfrm>
        </p:grpSpPr>
        <p:sp>
          <p:nvSpPr>
            <p:cNvPr id="264221" name="Oval 29"/>
            <p:cNvSpPr>
              <a:spLocks noChangeAspect="1" noChangeArrowheads="1"/>
            </p:cNvSpPr>
            <p:nvPr/>
          </p:nvSpPr>
          <p:spPr bwMode="auto">
            <a:xfrm>
              <a:off x="65532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22" name="Oval 30"/>
            <p:cNvSpPr>
              <a:spLocks noChangeAspect="1" noChangeArrowheads="1"/>
            </p:cNvSpPr>
            <p:nvPr/>
          </p:nvSpPr>
          <p:spPr bwMode="auto">
            <a:xfrm flipH="1">
              <a:off x="7162800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23" name="AutoShape 31"/>
            <p:cNvCxnSpPr>
              <a:cxnSpLocks noChangeShapeType="1"/>
              <a:stCxn id="264222" idx="5"/>
              <a:endCxn id="264221" idx="0"/>
            </p:cNvCxnSpPr>
            <p:nvPr/>
          </p:nvCxnSpPr>
          <p:spPr bwMode="auto">
            <a:xfrm flipH="1">
              <a:off x="6743700" y="879649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24" name="AutoShape 32"/>
            <p:cNvCxnSpPr>
              <a:cxnSpLocks noChangeShapeType="1"/>
              <a:stCxn id="264221" idx="5"/>
              <a:endCxn id="264225" idx="0"/>
            </p:cNvCxnSpPr>
            <p:nvPr/>
          </p:nvCxnSpPr>
          <p:spPr bwMode="auto">
            <a:xfrm>
              <a:off x="6878638" y="1719437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25" name="Oval 33"/>
            <p:cNvSpPr>
              <a:spLocks noChangeAspect="1" noChangeArrowheads="1"/>
            </p:cNvSpPr>
            <p:nvPr/>
          </p:nvSpPr>
          <p:spPr bwMode="auto">
            <a:xfrm>
              <a:off x="6858000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26" name="AutoShape 34"/>
            <p:cNvCxnSpPr>
              <a:cxnSpLocks noChangeShapeType="1"/>
              <a:stCxn id="264227" idx="5"/>
              <a:endCxn id="264229" idx="0"/>
            </p:cNvCxnSpPr>
            <p:nvPr/>
          </p:nvCxnSpPr>
          <p:spPr bwMode="auto">
            <a:xfrm flipH="1">
              <a:off x="8212138" y="1717849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27" name="Oval 35"/>
            <p:cNvSpPr>
              <a:spLocks noChangeAspect="1" noChangeArrowheads="1"/>
            </p:cNvSpPr>
            <p:nvPr/>
          </p:nvSpPr>
          <p:spPr bwMode="auto">
            <a:xfrm flipH="1">
              <a:off x="8382000" y="1374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28" name="Oval 36"/>
            <p:cNvSpPr>
              <a:spLocks noChangeAspect="1" noChangeArrowheads="1"/>
            </p:cNvSpPr>
            <p:nvPr/>
          </p:nvSpPr>
          <p:spPr bwMode="auto">
            <a:xfrm flipH="1">
              <a:off x="8072438" y="5367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29" name="Oval 37"/>
            <p:cNvSpPr>
              <a:spLocks noChangeAspect="1" noChangeArrowheads="1"/>
            </p:cNvSpPr>
            <p:nvPr/>
          </p:nvSpPr>
          <p:spPr bwMode="auto">
            <a:xfrm flipH="1">
              <a:off x="8021638" y="2289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30" name="AutoShape 38"/>
            <p:cNvCxnSpPr>
              <a:cxnSpLocks noChangeShapeType="1"/>
              <a:stCxn id="264228" idx="3"/>
              <a:endCxn id="264227" idx="0"/>
            </p:cNvCxnSpPr>
            <p:nvPr/>
          </p:nvCxnSpPr>
          <p:spPr bwMode="auto">
            <a:xfrm>
              <a:off x="8396288" y="879649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4231" name="AutoShape 39"/>
          <p:cNvSpPr>
            <a:spLocks noChangeArrowheads="1"/>
          </p:cNvSpPr>
          <p:nvPr/>
        </p:nvSpPr>
        <p:spPr bwMode="auto">
          <a:xfrm rot="5400000">
            <a:off x="7239000" y="2898949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6756400" y="3660949"/>
            <a:ext cx="1930400" cy="2438400"/>
            <a:chOff x="6756400" y="3660949"/>
            <a:chExt cx="1930400" cy="2438400"/>
          </a:xfrm>
        </p:grpSpPr>
        <p:sp>
          <p:nvSpPr>
            <p:cNvPr id="264232" name="Oval 40"/>
            <p:cNvSpPr>
              <a:spLocks noChangeAspect="1" noChangeArrowheads="1"/>
            </p:cNvSpPr>
            <p:nvPr/>
          </p:nvSpPr>
          <p:spPr bwMode="auto">
            <a:xfrm>
              <a:off x="6756400" y="4956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4233" name="Oval 41"/>
            <p:cNvSpPr>
              <a:spLocks noChangeAspect="1" noChangeArrowheads="1"/>
            </p:cNvSpPr>
            <p:nvPr/>
          </p:nvSpPr>
          <p:spPr bwMode="auto">
            <a:xfrm flipH="1">
              <a:off x="7086600" y="4270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4234" name="AutoShape 42"/>
            <p:cNvCxnSpPr>
              <a:cxnSpLocks noChangeShapeType="1"/>
              <a:stCxn id="264233" idx="5"/>
              <a:endCxn id="264232" idx="0"/>
            </p:cNvCxnSpPr>
            <p:nvPr/>
          </p:nvCxnSpPr>
          <p:spPr bwMode="auto">
            <a:xfrm flipH="1">
              <a:off x="6946900" y="4613449"/>
              <a:ext cx="195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35" name="AutoShape 43"/>
            <p:cNvCxnSpPr>
              <a:cxnSpLocks noChangeShapeType="1"/>
              <a:stCxn id="264232" idx="5"/>
              <a:endCxn id="264236" idx="0"/>
            </p:cNvCxnSpPr>
            <p:nvPr/>
          </p:nvCxnSpPr>
          <p:spPr bwMode="auto">
            <a:xfrm>
              <a:off x="7081838" y="5300837"/>
              <a:ext cx="195262" cy="398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36" name="Oval 44"/>
            <p:cNvSpPr>
              <a:spLocks noChangeAspect="1" noChangeArrowheads="1"/>
            </p:cNvSpPr>
            <p:nvPr/>
          </p:nvSpPr>
          <p:spPr bwMode="auto">
            <a:xfrm>
              <a:off x="7086600" y="5718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4237" name="AutoShape 45"/>
            <p:cNvCxnSpPr>
              <a:cxnSpLocks noChangeShapeType="1"/>
              <a:stCxn id="264238" idx="5"/>
              <a:endCxn id="264240" idx="0"/>
            </p:cNvCxnSpPr>
            <p:nvPr/>
          </p:nvCxnSpPr>
          <p:spPr bwMode="auto">
            <a:xfrm flipH="1">
              <a:off x="8191500" y="5299249"/>
              <a:ext cx="169863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38" name="Oval 46"/>
            <p:cNvSpPr>
              <a:spLocks noChangeAspect="1" noChangeArrowheads="1"/>
            </p:cNvSpPr>
            <p:nvPr/>
          </p:nvSpPr>
          <p:spPr bwMode="auto">
            <a:xfrm flipH="1">
              <a:off x="8305800" y="4956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4239" name="Oval 47"/>
            <p:cNvSpPr>
              <a:spLocks noChangeAspect="1" noChangeArrowheads="1"/>
            </p:cNvSpPr>
            <p:nvPr/>
          </p:nvSpPr>
          <p:spPr bwMode="auto">
            <a:xfrm flipH="1">
              <a:off x="7996238" y="42705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4240" name="Oval 48"/>
            <p:cNvSpPr>
              <a:spLocks noChangeAspect="1" noChangeArrowheads="1"/>
            </p:cNvSpPr>
            <p:nvPr/>
          </p:nvSpPr>
          <p:spPr bwMode="auto">
            <a:xfrm flipH="1">
              <a:off x="8001000" y="57183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4241" name="AutoShape 49"/>
            <p:cNvCxnSpPr>
              <a:cxnSpLocks noChangeShapeType="1"/>
              <a:stCxn id="264239" idx="3"/>
              <a:endCxn id="264238" idx="0"/>
            </p:cNvCxnSpPr>
            <p:nvPr/>
          </p:nvCxnSpPr>
          <p:spPr bwMode="auto">
            <a:xfrm>
              <a:off x="8320088" y="4613449"/>
              <a:ext cx="176212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4242" name="Oval 50"/>
            <p:cNvSpPr>
              <a:spLocks noChangeAspect="1" noChangeArrowheads="1"/>
            </p:cNvSpPr>
            <p:nvPr/>
          </p:nvSpPr>
          <p:spPr bwMode="auto">
            <a:xfrm flipH="1">
              <a:off x="7543800" y="3660949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5</a:t>
              </a:r>
            </a:p>
          </p:txBody>
        </p:sp>
        <p:cxnSp>
          <p:nvCxnSpPr>
            <p:cNvPr id="264243" name="AutoShape 51"/>
            <p:cNvCxnSpPr>
              <a:cxnSpLocks noChangeShapeType="1"/>
              <a:stCxn id="264242" idx="5"/>
              <a:endCxn id="264233" idx="0"/>
            </p:cNvCxnSpPr>
            <p:nvPr/>
          </p:nvCxnSpPr>
          <p:spPr bwMode="auto">
            <a:xfrm flipH="1">
              <a:off x="7277100" y="4003849"/>
              <a:ext cx="322263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4244" name="AutoShape 52"/>
            <p:cNvCxnSpPr>
              <a:cxnSpLocks noChangeShapeType="1"/>
              <a:stCxn id="264242" idx="3"/>
              <a:endCxn id="264239" idx="0"/>
            </p:cNvCxnSpPr>
            <p:nvPr/>
          </p:nvCxnSpPr>
          <p:spPr bwMode="auto">
            <a:xfrm>
              <a:off x="7867650" y="4003849"/>
              <a:ext cx="319088" cy="247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38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6" grpId="0" animBg="1"/>
      <p:bldP spid="264208" grpId="0"/>
      <p:bldP spid="264220" grpId="0" animBg="1"/>
      <p:bldP spid="2642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 Operations: Delete</a:t>
            </a:r>
          </a:p>
        </p:txBody>
      </p:sp>
      <p:sp>
        <p:nvSpPr>
          <p:cNvPr id="20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1C4EEDD3-8489-C64C-A8DE-D8BCDCB54ED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762000" y="29718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>
              <a:latin typeface="+mn-lt"/>
            </a:endParaRPr>
          </a:p>
        </p:txBody>
      </p:sp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2214565" y="3048000"/>
            <a:ext cx="914400" cy="609600"/>
            <a:chOff x="1920" y="1920"/>
            <a:chExt cx="576" cy="384"/>
          </a:xfrm>
        </p:grpSpPr>
        <p:sp>
          <p:nvSpPr>
            <p:cNvPr id="258053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8054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find(x)</a:t>
              </a: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3482975" y="2667000"/>
            <a:ext cx="1882775" cy="1819275"/>
            <a:chOff x="3482975" y="2667000"/>
            <a:chExt cx="1882775" cy="1819275"/>
          </a:xfrm>
        </p:grpSpPr>
        <p:sp>
          <p:nvSpPr>
            <p:cNvPr id="258056" name="AutoShape 8"/>
            <p:cNvSpPr>
              <a:spLocks noChangeArrowheads="1"/>
            </p:cNvSpPr>
            <p:nvPr/>
          </p:nvSpPr>
          <p:spPr bwMode="auto">
            <a:xfrm>
              <a:off x="3482975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58057" name="AutoShape 9"/>
            <p:cNvSpPr>
              <a:spLocks noChangeArrowheads="1"/>
            </p:cNvSpPr>
            <p:nvPr/>
          </p:nvSpPr>
          <p:spPr bwMode="auto">
            <a:xfrm>
              <a:off x="4549775" y="3482975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58058" name="Oval 10"/>
            <p:cNvSpPr>
              <a:spLocks noChangeAspect="1" noChangeArrowheads="1"/>
            </p:cNvSpPr>
            <p:nvPr/>
          </p:nvSpPr>
          <p:spPr bwMode="auto">
            <a:xfrm flipH="1">
              <a:off x="4267200" y="2667000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58059" name="AutoShape 11"/>
            <p:cNvCxnSpPr>
              <a:cxnSpLocks noChangeShapeType="1"/>
              <a:stCxn id="258058" idx="5"/>
              <a:endCxn id="258056" idx="0"/>
            </p:cNvCxnSpPr>
            <p:nvPr/>
          </p:nvCxnSpPr>
          <p:spPr bwMode="auto">
            <a:xfrm flipH="1">
              <a:off x="3890963" y="2954338"/>
              <a:ext cx="420687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8060" name="AutoShape 12"/>
            <p:cNvCxnSpPr>
              <a:cxnSpLocks noChangeShapeType="1"/>
              <a:stCxn id="258058" idx="3"/>
              <a:endCxn id="258057" idx="0"/>
            </p:cNvCxnSpPr>
            <p:nvPr/>
          </p:nvCxnSpPr>
          <p:spPr bwMode="auto">
            <a:xfrm>
              <a:off x="4535488" y="2954338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 3"/>
          <p:cNvGrpSpPr/>
          <p:nvPr/>
        </p:nvGrpSpPr>
        <p:grpSpPr>
          <a:xfrm>
            <a:off x="6629400" y="3111500"/>
            <a:ext cx="1882775" cy="1327210"/>
            <a:chOff x="6629400" y="3111500"/>
            <a:chExt cx="1882775" cy="1327210"/>
          </a:xfrm>
        </p:grpSpPr>
        <p:grpSp>
          <p:nvGrpSpPr>
            <p:cNvPr id="258061" name="Group 13"/>
            <p:cNvGrpSpPr>
              <a:grpSpLocks/>
            </p:cNvGrpSpPr>
            <p:nvPr/>
          </p:nvGrpSpPr>
          <p:grpSpPr bwMode="auto">
            <a:xfrm>
              <a:off x="6629400" y="3111500"/>
              <a:ext cx="1882775" cy="1003300"/>
              <a:chOff x="718" y="2191"/>
              <a:chExt cx="1186" cy="632"/>
            </a:xfrm>
          </p:grpSpPr>
          <p:sp>
            <p:nvSpPr>
              <p:cNvPr id="258062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58063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58064" name="Text Box 16"/>
            <p:cNvSpPr txBox="1">
              <a:spLocks noChangeArrowheads="1"/>
            </p:cNvSpPr>
            <p:nvPr/>
          </p:nvSpPr>
          <p:spPr bwMode="auto">
            <a:xfrm>
              <a:off x="7826375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58065" name="Text Box 17"/>
            <p:cNvSpPr txBox="1">
              <a:spLocks noChangeArrowheads="1"/>
            </p:cNvSpPr>
            <p:nvPr/>
          </p:nvSpPr>
          <p:spPr bwMode="auto">
            <a:xfrm>
              <a:off x="6759575" y="4038600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&lt; x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486400" y="3089275"/>
            <a:ext cx="1082974" cy="568325"/>
            <a:chOff x="5486400" y="3089275"/>
            <a:chExt cx="1082974" cy="568325"/>
          </a:xfrm>
        </p:grpSpPr>
        <p:sp>
          <p:nvSpPr>
            <p:cNvPr id="258055" name="AutoShape 7"/>
            <p:cNvSpPr>
              <a:spLocks noChangeArrowheads="1"/>
            </p:cNvSpPr>
            <p:nvPr/>
          </p:nvSpPr>
          <p:spPr bwMode="auto">
            <a:xfrm>
              <a:off x="5657850" y="3429000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5486400" y="3089275"/>
              <a:ext cx="10829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delete x</a:t>
              </a:r>
            </a:p>
          </p:txBody>
        </p:sp>
      </p:grp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3676650" y="5527675"/>
            <a:ext cx="1453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10507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F8828F6-BFA8-2F4D-AE55-6763D189731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Join(L, R): </a:t>
            </a:r>
            <a:r>
              <a:rPr lang="en-US" altLang="zh-CN" sz="2800" dirty="0"/>
              <a:t>given two trees such that L &lt; R, merge them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Splay on the maximum element in L then attach R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90513" y="3285034"/>
            <a:ext cx="1882775" cy="1003300"/>
            <a:chOff x="718" y="2191"/>
            <a:chExt cx="1186" cy="632"/>
          </a:xfrm>
        </p:grpSpPr>
        <p:sp>
          <p:nvSpPr>
            <p:cNvPr id="260101" name="AutoShape 5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60102" name="AutoShape 6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</p:grpSp>
      <p:grpSp>
        <p:nvGrpSpPr>
          <p:cNvPr id="260108" name="Group 12"/>
          <p:cNvGrpSpPr>
            <a:grpSpLocks/>
          </p:cNvGrpSpPr>
          <p:nvPr/>
        </p:nvGrpSpPr>
        <p:grpSpPr bwMode="auto">
          <a:xfrm>
            <a:off x="2463800" y="2854821"/>
            <a:ext cx="914400" cy="609600"/>
            <a:chOff x="1920" y="1920"/>
            <a:chExt cx="576" cy="384"/>
          </a:xfrm>
        </p:grpSpPr>
        <p:sp>
          <p:nvSpPr>
            <p:cNvPr id="260109" name="AutoShape 13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60110" name="Text Box 14"/>
            <p:cNvSpPr txBox="1">
              <a:spLocks noChangeArrowheads="1"/>
            </p:cNvSpPr>
            <p:nvPr/>
          </p:nvSpPr>
          <p:spPr bwMode="auto">
            <a:xfrm>
              <a:off x="1920" y="1920"/>
              <a:ext cx="4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latin typeface="+mn-lt"/>
                </a:rPr>
                <a:t>splay</a:t>
              </a:r>
            </a:p>
          </p:txBody>
        </p:sp>
      </p:grpSp>
      <p:sp>
        <p:nvSpPr>
          <p:cNvPr id="260111" name="AutoShape 15"/>
          <p:cNvSpPr>
            <a:spLocks noChangeArrowheads="1"/>
          </p:cNvSpPr>
          <p:nvPr/>
        </p:nvSpPr>
        <p:spPr bwMode="auto">
          <a:xfrm>
            <a:off x="5842000" y="3235821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grpSp>
        <p:nvGrpSpPr>
          <p:cNvPr id="260112" name="Group 16"/>
          <p:cNvGrpSpPr>
            <a:grpSpLocks/>
          </p:cNvGrpSpPr>
          <p:nvPr/>
        </p:nvGrpSpPr>
        <p:grpSpPr bwMode="auto">
          <a:xfrm>
            <a:off x="6970713" y="2473821"/>
            <a:ext cx="1882775" cy="1819275"/>
            <a:chOff x="4286" y="1680"/>
            <a:chExt cx="1186" cy="1146"/>
          </a:xfrm>
        </p:grpSpPr>
        <p:sp>
          <p:nvSpPr>
            <p:cNvPr id="260113" name="AutoShape 17"/>
            <p:cNvSpPr>
              <a:spLocks noChangeArrowheads="1"/>
            </p:cNvSpPr>
            <p:nvPr/>
          </p:nvSpPr>
          <p:spPr bwMode="auto">
            <a:xfrm>
              <a:off x="4286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60114" name="AutoShape 18"/>
            <p:cNvSpPr>
              <a:spLocks noChangeArrowheads="1"/>
            </p:cNvSpPr>
            <p:nvPr/>
          </p:nvSpPr>
          <p:spPr bwMode="auto">
            <a:xfrm>
              <a:off x="4958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sp>
          <p:nvSpPr>
            <p:cNvPr id="260115" name="Oval 19"/>
            <p:cNvSpPr>
              <a:spLocks noChangeAspect="1" noChangeArrowheads="1"/>
            </p:cNvSpPr>
            <p:nvPr/>
          </p:nvSpPr>
          <p:spPr bwMode="auto">
            <a:xfrm flipH="1">
              <a:off x="4780" y="1680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+mn-lt"/>
              </a:endParaRPr>
            </a:p>
          </p:txBody>
        </p:sp>
        <p:cxnSp>
          <p:nvCxnSpPr>
            <p:cNvPr id="260116" name="AutoShape 20"/>
            <p:cNvCxnSpPr>
              <a:cxnSpLocks noChangeShapeType="1"/>
              <a:stCxn id="260115" idx="5"/>
              <a:endCxn id="260113" idx="0"/>
            </p:cNvCxnSpPr>
            <p:nvPr/>
          </p:nvCxnSpPr>
          <p:spPr bwMode="auto">
            <a:xfrm flipH="1">
              <a:off x="4543" y="1861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0117" name="AutoShape 21"/>
            <p:cNvCxnSpPr>
              <a:cxnSpLocks noChangeShapeType="1"/>
              <a:stCxn id="260115" idx="3"/>
              <a:endCxn id="260114" idx="0"/>
            </p:cNvCxnSpPr>
            <p:nvPr/>
          </p:nvCxnSpPr>
          <p:spPr bwMode="auto">
            <a:xfrm>
              <a:off x="4949" y="1861"/>
              <a:ext cx="266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 1"/>
          <p:cNvGrpSpPr/>
          <p:nvPr/>
        </p:nvGrpSpPr>
        <p:grpSpPr>
          <a:xfrm>
            <a:off x="3657600" y="2469059"/>
            <a:ext cx="1893888" cy="1819275"/>
            <a:chOff x="3657600" y="2564904"/>
            <a:chExt cx="1893888" cy="1819275"/>
          </a:xfrm>
        </p:grpSpPr>
        <p:grpSp>
          <p:nvGrpSpPr>
            <p:cNvPr id="260103" name="Group 7"/>
            <p:cNvGrpSpPr>
              <a:grpSpLocks/>
            </p:cNvGrpSpPr>
            <p:nvPr/>
          </p:nvGrpSpPr>
          <p:grpSpPr bwMode="auto">
            <a:xfrm>
              <a:off x="3668713" y="2564904"/>
              <a:ext cx="1882775" cy="1819275"/>
              <a:chOff x="2496" y="1677"/>
              <a:chExt cx="1186" cy="1146"/>
            </a:xfrm>
          </p:grpSpPr>
          <p:sp>
            <p:nvSpPr>
              <p:cNvPr id="260104" name="AutoShape 8"/>
              <p:cNvSpPr>
                <a:spLocks noChangeArrowheads="1"/>
              </p:cNvSpPr>
              <p:nvPr/>
            </p:nvSpPr>
            <p:spPr bwMode="auto">
              <a:xfrm>
                <a:off x="2496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0105" name="AutoShape 9"/>
              <p:cNvSpPr>
                <a:spLocks noChangeArrowheads="1"/>
              </p:cNvSpPr>
              <p:nvPr/>
            </p:nvSpPr>
            <p:spPr bwMode="auto">
              <a:xfrm>
                <a:off x="316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  <p:sp>
            <p:nvSpPr>
              <p:cNvPr id="260106" name="Oval 10"/>
              <p:cNvSpPr>
                <a:spLocks noChangeAspect="1" noChangeArrowheads="1"/>
              </p:cNvSpPr>
              <p:nvPr/>
            </p:nvSpPr>
            <p:spPr bwMode="auto">
              <a:xfrm flipH="1">
                <a:off x="2990" y="1677"/>
                <a:ext cx="198" cy="1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000">
                  <a:latin typeface="+mn-lt"/>
                </a:endParaRPr>
              </a:p>
            </p:txBody>
          </p:sp>
          <p:cxnSp>
            <p:nvCxnSpPr>
              <p:cNvPr id="260107" name="AutoShape 11"/>
              <p:cNvCxnSpPr>
                <a:cxnSpLocks noChangeShapeType="1"/>
                <a:stCxn id="260106" idx="5"/>
                <a:endCxn id="260104" idx="0"/>
              </p:cNvCxnSpPr>
              <p:nvPr/>
            </p:nvCxnSpPr>
            <p:spPr bwMode="auto">
              <a:xfrm flipH="1">
                <a:off x="2753" y="1858"/>
                <a:ext cx="265" cy="33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0118" name="Rectangle 22"/>
            <p:cNvSpPr>
              <a:spLocks noChangeArrowheads="1"/>
            </p:cNvSpPr>
            <p:nvPr/>
          </p:nvSpPr>
          <p:spPr bwMode="auto">
            <a:xfrm>
              <a:off x="3657600" y="2874466"/>
              <a:ext cx="3177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latin typeface="+mn-lt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Delete Completed</a:t>
            </a:r>
          </a:p>
        </p:txBody>
      </p:sp>
      <p:sp>
        <p:nvSpPr>
          <p:cNvPr id="262147" name="AutoShape 3"/>
          <p:cNvSpPr>
            <a:spLocks noChangeArrowheads="1"/>
          </p:cNvSpPr>
          <p:nvPr/>
        </p:nvSpPr>
        <p:spPr bwMode="auto">
          <a:xfrm>
            <a:off x="762000" y="1459383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2214565" y="1535583"/>
            <a:ext cx="914400" cy="609600"/>
            <a:chOff x="1920" y="1920"/>
            <a:chExt cx="576" cy="384"/>
          </a:xfrm>
        </p:grpSpPr>
        <p:sp>
          <p:nvSpPr>
            <p:cNvPr id="262149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find(x)</a:t>
              </a: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3482975" y="1154583"/>
            <a:ext cx="1882775" cy="1819275"/>
            <a:chOff x="3482975" y="1154583"/>
            <a:chExt cx="1882775" cy="1819275"/>
          </a:xfrm>
        </p:grpSpPr>
        <p:sp>
          <p:nvSpPr>
            <p:cNvPr id="262152" name="AutoShape 8"/>
            <p:cNvSpPr>
              <a:spLocks noChangeArrowheads="1"/>
            </p:cNvSpPr>
            <p:nvPr/>
          </p:nvSpPr>
          <p:spPr bwMode="auto">
            <a:xfrm>
              <a:off x="3482975" y="1970558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L</a:t>
              </a:r>
            </a:p>
          </p:txBody>
        </p:sp>
        <p:sp>
          <p:nvSpPr>
            <p:cNvPr id="262153" name="AutoShape 9"/>
            <p:cNvSpPr>
              <a:spLocks noChangeArrowheads="1"/>
            </p:cNvSpPr>
            <p:nvPr/>
          </p:nvSpPr>
          <p:spPr bwMode="auto">
            <a:xfrm>
              <a:off x="4549775" y="1970558"/>
              <a:ext cx="815975" cy="10033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262154" name="Oval 10"/>
            <p:cNvSpPr>
              <a:spLocks noChangeAspect="1" noChangeArrowheads="1"/>
            </p:cNvSpPr>
            <p:nvPr/>
          </p:nvSpPr>
          <p:spPr bwMode="auto">
            <a:xfrm flipH="1">
              <a:off x="4267200" y="1154583"/>
              <a:ext cx="314325" cy="314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x</a:t>
              </a:r>
            </a:p>
          </p:txBody>
        </p:sp>
        <p:cxnSp>
          <p:nvCxnSpPr>
            <p:cNvPr id="262155" name="AutoShape 11"/>
            <p:cNvCxnSpPr>
              <a:cxnSpLocks noChangeShapeType="1"/>
              <a:stCxn id="262154" idx="5"/>
              <a:endCxn id="262152" idx="0"/>
            </p:cNvCxnSpPr>
            <p:nvPr/>
          </p:nvCxnSpPr>
          <p:spPr bwMode="auto">
            <a:xfrm flipH="1">
              <a:off x="3890963" y="1441921"/>
              <a:ext cx="420687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2156" name="AutoShape 12"/>
            <p:cNvCxnSpPr>
              <a:cxnSpLocks noChangeShapeType="1"/>
              <a:stCxn id="262154" idx="3"/>
              <a:endCxn id="262153" idx="0"/>
            </p:cNvCxnSpPr>
            <p:nvPr/>
          </p:nvCxnSpPr>
          <p:spPr bwMode="auto">
            <a:xfrm>
              <a:off x="4535488" y="1441921"/>
              <a:ext cx="422275" cy="528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6629400" y="1599083"/>
            <a:ext cx="1882775" cy="1327210"/>
            <a:chOff x="6629400" y="1599083"/>
            <a:chExt cx="1882775" cy="1327210"/>
          </a:xfrm>
        </p:grpSpPr>
        <p:grpSp>
          <p:nvGrpSpPr>
            <p:cNvPr id="262157" name="Group 13"/>
            <p:cNvGrpSpPr>
              <a:grpSpLocks/>
            </p:cNvGrpSpPr>
            <p:nvPr/>
          </p:nvGrpSpPr>
          <p:grpSpPr bwMode="auto">
            <a:xfrm>
              <a:off x="6629400" y="1599083"/>
              <a:ext cx="1882775" cy="1003300"/>
              <a:chOff x="718" y="2191"/>
              <a:chExt cx="1186" cy="632"/>
            </a:xfrm>
          </p:grpSpPr>
          <p:sp>
            <p:nvSpPr>
              <p:cNvPr id="262158" name="AutoShape 14"/>
              <p:cNvSpPr>
                <a:spLocks noChangeArrowheads="1"/>
              </p:cNvSpPr>
              <p:nvPr/>
            </p:nvSpPr>
            <p:spPr bwMode="auto">
              <a:xfrm>
                <a:off x="718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L</a:t>
                </a:r>
              </a:p>
            </p:txBody>
          </p:sp>
          <p:sp>
            <p:nvSpPr>
              <p:cNvPr id="262159" name="AutoShape 15"/>
              <p:cNvSpPr>
                <a:spLocks noChangeArrowheads="1"/>
              </p:cNvSpPr>
              <p:nvPr/>
            </p:nvSpPr>
            <p:spPr bwMode="auto">
              <a:xfrm>
                <a:off x="1390" y="2191"/>
                <a:ext cx="514" cy="6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>
                    <a:latin typeface="+mn-lt"/>
                  </a:rPr>
                  <a:t>R</a:t>
                </a:r>
              </a:p>
            </p:txBody>
          </p:sp>
        </p:grpSp>
        <p:sp>
          <p:nvSpPr>
            <p:cNvPr id="262160" name="Text Box 16"/>
            <p:cNvSpPr txBox="1">
              <a:spLocks noChangeArrowheads="1"/>
            </p:cNvSpPr>
            <p:nvPr/>
          </p:nvSpPr>
          <p:spPr bwMode="auto">
            <a:xfrm>
              <a:off x="7826375" y="2526183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&gt; x</a:t>
              </a:r>
            </a:p>
          </p:txBody>
        </p:sp>
        <p:sp>
          <p:nvSpPr>
            <p:cNvPr id="262161" name="Text Box 17"/>
            <p:cNvSpPr txBox="1">
              <a:spLocks noChangeArrowheads="1"/>
            </p:cNvSpPr>
            <p:nvPr/>
          </p:nvSpPr>
          <p:spPr bwMode="auto">
            <a:xfrm>
              <a:off x="6759575" y="2526183"/>
              <a:ext cx="5339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&lt; x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486400" y="1576858"/>
            <a:ext cx="1082974" cy="568325"/>
            <a:chOff x="5486400" y="1576858"/>
            <a:chExt cx="1082974" cy="568325"/>
          </a:xfrm>
        </p:grpSpPr>
        <p:sp>
          <p:nvSpPr>
            <p:cNvPr id="262151" name="AutoShape 7"/>
            <p:cNvSpPr>
              <a:spLocks noChangeArrowheads="1"/>
            </p:cNvSpPr>
            <p:nvPr/>
          </p:nvSpPr>
          <p:spPr bwMode="auto">
            <a:xfrm>
              <a:off x="5657850" y="1916583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62" name="Text Box 18"/>
            <p:cNvSpPr txBox="1">
              <a:spLocks noChangeArrowheads="1"/>
            </p:cNvSpPr>
            <p:nvPr/>
          </p:nvSpPr>
          <p:spPr bwMode="auto">
            <a:xfrm>
              <a:off x="5486400" y="1576858"/>
              <a:ext cx="10829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delete x</a:t>
              </a:r>
            </a:p>
          </p:txBody>
        </p:sp>
      </p:grpSp>
      <p:sp>
        <p:nvSpPr>
          <p:cNvPr id="262164" name="AutoShape 20"/>
          <p:cNvSpPr>
            <a:spLocks noChangeArrowheads="1"/>
          </p:cNvSpPr>
          <p:nvPr/>
        </p:nvSpPr>
        <p:spPr bwMode="auto">
          <a:xfrm>
            <a:off x="6972300" y="4583583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+mn-lt"/>
              </a:rPr>
              <a:t>T - x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6107113" y="3364383"/>
            <a:ext cx="1589087" cy="838200"/>
            <a:chOff x="6107113" y="3364383"/>
            <a:chExt cx="1589087" cy="838200"/>
          </a:xfrm>
        </p:grpSpPr>
        <p:sp>
          <p:nvSpPr>
            <p:cNvPr id="262163" name="AutoShape 19"/>
            <p:cNvSpPr>
              <a:spLocks noChangeArrowheads="1"/>
            </p:cNvSpPr>
            <p:nvPr/>
          </p:nvSpPr>
          <p:spPr bwMode="auto">
            <a:xfrm rot="5400000">
              <a:off x="7162800" y="3669183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6107113" y="3516783"/>
              <a:ext cx="12251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Join(L,R)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4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39552" y="530696"/>
            <a:ext cx="1635125" cy="3048000"/>
            <a:chOff x="539552" y="530696"/>
            <a:chExt cx="1635125" cy="3048000"/>
          </a:xfrm>
        </p:grpSpPr>
        <p:cxnSp>
          <p:nvCxnSpPr>
            <p:cNvPr id="266243" name="AutoShape 3"/>
            <p:cNvCxnSpPr>
              <a:cxnSpLocks noChangeShapeType="1"/>
              <a:stCxn id="266244" idx="5"/>
              <a:endCxn id="266250" idx="0"/>
            </p:cNvCxnSpPr>
            <p:nvPr/>
          </p:nvCxnSpPr>
          <p:spPr bwMode="auto">
            <a:xfrm flipH="1">
              <a:off x="1623815" y="17117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44" name="Oval 4"/>
            <p:cNvSpPr>
              <a:spLocks noChangeAspect="1" noChangeArrowheads="1"/>
            </p:cNvSpPr>
            <p:nvPr/>
          </p:nvSpPr>
          <p:spPr bwMode="auto">
            <a:xfrm flipH="1">
              <a:off x="1793677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45" name="Oval 5"/>
            <p:cNvSpPr>
              <a:spLocks noChangeAspect="1" noChangeArrowheads="1"/>
            </p:cNvSpPr>
            <p:nvPr/>
          </p:nvSpPr>
          <p:spPr bwMode="auto">
            <a:xfrm>
              <a:off x="595115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6246" name="Oval 6"/>
            <p:cNvSpPr>
              <a:spLocks noChangeAspect="1" noChangeArrowheads="1"/>
            </p:cNvSpPr>
            <p:nvPr/>
          </p:nvSpPr>
          <p:spPr bwMode="auto">
            <a:xfrm flipH="1">
              <a:off x="1204715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cxnSp>
          <p:nvCxnSpPr>
            <p:cNvPr id="266247" name="AutoShape 7"/>
            <p:cNvCxnSpPr>
              <a:cxnSpLocks noChangeShapeType="1"/>
              <a:stCxn id="266246" idx="5"/>
              <a:endCxn id="266245" idx="0"/>
            </p:cNvCxnSpPr>
            <p:nvPr/>
          </p:nvCxnSpPr>
          <p:spPr bwMode="auto">
            <a:xfrm flipH="1">
              <a:off x="785615" y="873596"/>
              <a:ext cx="47466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48" name="AutoShape 8"/>
            <p:cNvCxnSpPr>
              <a:cxnSpLocks noChangeShapeType="1"/>
              <a:stCxn id="266245" idx="5"/>
              <a:endCxn id="266249" idx="0"/>
            </p:cNvCxnSpPr>
            <p:nvPr/>
          </p:nvCxnSpPr>
          <p:spPr bwMode="auto">
            <a:xfrm>
              <a:off x="920552" y="1713384"/>
              <a:ext cx="169863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49" name="Oval 9"/>
            <p:cNvSpPr>
              <a:spLocks noChangeAspect="1" noChangeArrowheads="1"/>
            </p:cNvSpPr>
            <p:nvPr/>
          </p:nvSpPr>
          <p:spPr bwMode="auto">
            <a:xfrm>
              <a:off x="899915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sp>
          <p:nvSpPr>
            <p:cNvPr id="266250" name="Oval 10"/>
            <p:cNvSpPr>
              <a:spLocks noChangeAspect="1" noChangeArrowheads="1"/>
            </p:cNvSpPr>
            <p:nvPr/>
          </p:nvSpPr>
          <p:spPr bwMode="auto">
            <a:xfrm flipH="1">
              <a:off x="1433315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51" name="AutoShape 11"/>
            <p:cNvCxnSpPr>
              <a:cxnSpLocks noChangeShapeType="1"/>
              <a:stCxn id="266246" idx="3"/>
              <a:endCxn id="266244" idx="0"/>
            </p:cNvCxnSpPr>
            <p:nvPr/>
          </p:nvCxnSpPr>
          <p:spPr bwMode="auto">
            <a:xfrm>
              <a:off x="1528565" y="873596"/>
              <a:ext cx="4556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52" name="Oval 12"/>
            <p:cNvSpPr>
              <a:spLocks noChangeAspect="1" noChangeArrowheads="1"/>
            </p:cNvSpPr>
            <p:nvPr/>
          </p:nvSpPr>
          <p:spPr bwMode="auto">
            <a:xfrm flipH="1">
              <a:off x="539552" y="3197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53" name="AutoShape 13"/>
            <p:cNvCxnSpPr>
              <a:cxnSpLocks noChangeShapeType="1"/>
              <a:stCxn id="266249" idx="3"/>
              <a:endCxn id="266252" idx="0"/>
            </p:cNvCxnSpPr>
            <p:nvPr/>
          </p:nvCxnSpPr>
          <p:spPr bwMode="auto">
            <a:xfrm flipH="1">
              <a:off x="730052" y="2627784"/>
              <a:ext cx="225425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55" name="Text Box 15"/>
          <p:cNvSpPr txBox="1">
            <a:spLocks noChangeArrowheads="1"/>
          </p:cNvSpPr>
          <p:nvPr/>
        </p:nvSpPr>
        <p:spPr bwMode="auto">
          <a:xfrm>
            <a:off x="753344" y="3829000"/>
            <a:ext cx="1239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latin typeface="+mn-lt"/>
              </a:rPr>
              <a:t>Delete(</a:t>
            </a:r>
            <a:r>
              <a:rPr lang="en-US" altLang="zh-CN" sz="200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CN" sz="2000">
                <a:latin typeface="+mn-lt"/>
              </a:rPr>
              <a:t>)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292152" y="1368896"/>
            <a:ext cx="990600" cy="609600"/>
            <a:chOff x="2292152" y="1368896"/>
            <a:chExt cx="990600" cy="609600"/>
          </a:xfrm>
        </p:grpSpPr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2444552" y="1749896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6256" name="Text Box 16"/>
            <p:cNvSpPr txBox="1">
              <a:spLocks noChangeArrowheads="1"/>
            </p:cNvSpPr>
            <p:nvPr/>
          </p:nvSpPr>
          <p:spPr bwMode="auto">
            <a:xfrm>
              <a:off x="2292152" y="1368896"/>
              <a:ext cx="9116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find(4)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663752" y="530696"/>
            <a:ext cx="1833563" cy="2971800"/>
            <a:chOff x="3663752" y="530696"/>
            <a:chExt cx="1833563" cy="2971800"/>
          </a:xfrm>
        </p:grpSpPr>
        <p:cxnSp>
          <p:nvCxnSpPr>
            <p:cNvPr id="266257" name="AutoShape 17"/>
            <p:cNvCxnSpPr>
              <a:cxnSpLocks noChangeShapeType="1"/>
              <a:stCxn id="266258" idx="5"/>
              <a:endCxn id="266260" idx="0"/>
            </p:cNvCxnSpPr>
            <p:nvPr/>
          </p:nvCxnSpPr>
          <p:spPr bwMode="auto">
            <a:xfrm flipH="1">
              <a:off x="4946452" y="25499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58" name="Oval 18"/>
            <p:cNvSpPr>
              <a:spLocks noChangeAspect="1" noChangeArrowheads="1"/>
            </p:cNvSpPr>
            <p:nvPr/>
          </p:nvSpPr>
          <p:spPr bwMode="auto">
            <a:xfrm flipH="1">
              <a:off x="5116315" y="2207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59" name="Oval 19"/>
            <p:cNvSpPr>
              <a:spLocks noChangeAspect="1" noChangeArrowheads="1"/>
            </p:cNvSpPr>
            <p:nvPr/>
          </p:nvSpPr>
          <p:spPr bwMode="auto">
            <a:xfrm flipH="1">
              <a:off x="4806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60" name="Oval 20"/>
            <p:cNvSpPr>
              <a:spLocks noChangeAspect="1" noChangeArrowheads="1"/>
            </p:cNvSpPr>
            <p:nvPr/>
          </p:nvSpPr>
          <p:spPr bwMode="auto">
            <a:xfrm flipH="1">
              <a:off x="4755952" y="31214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61" name="AutoShape 21"/>
            <p:cNvCxnSpPr>
              <a:cxnSpLocks noChangeShapeType="1"/>
              <a:stCxn id="266259" idx="3"/>
              <a:endCxn id="266258" idx="0"/>
            </p:cNvCxnSpPr>
            <p:nvPr/>
          </p:nvCxnSpPr>
          <p:spPr bwMode="auto">
            <a:xfrm>
              <a:off x="5130602" y="1711796"/>
              <a:ext cx="17621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62" name="Oval 22"/>
            <p:cNvSpPr>
              <a:spLocks noChangeAspect="1" noChangeArrowheads="1"/>
            </p:cNvSpPr>
            <p:nvPr/>
          </p:nvSpPr>
          <p:spPr bwMode="auto">
            <a:xfrm>
              <a:off x="3663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6263" name="Oval 23"/>
            <p:cNvSpPr>
              <a:spLocks noChangeAspect="1" noChangeArrowheads="1"/>
            </p:cNvSpPr>
            <p:nvPr/>
          </p:nvSpPr>
          <p:spPr bwMode="auto">
            <a:xfrm flipH="1">
              <a:off x="4273352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4</a:t>
              </a:r>
            </a:p>
          </p:txBody>
        </p:sp>
        <p:cxnSp>
          <p:nvCxnSpPr>
            <p:cNvPr id="266264" name="AutoShape 24"/>
            <p:cNvCxnSpPr>
              <a:cxnSpLocks noChangeShapeType="1"/>
              <a:stCxn id="266263" idx="5"/>
              <a:endCxn id="266262" idx="0"/>
            </p:cNvCxnSpPr>
            <p:nvPr/>
          </p:nvCxnSpPr>
          <p:spPr bwMode="auto">
            <a:xfrm flipH="1">
              <a:off x="3854252" y="873596"/>
              <a:ext cx="474663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65" name="AutoShape 25"/>
            <p:cNvCxnSpPr>
              <a:cxnSpLocks noChangeShapeType="1"/>
              <a:stCxn id="266262" idx="5"/>
              <a:endCxn id="266266" idx="0"/>
            </p:cNvCxnSpPr>
            <p:nvPr/>
          </p:nvCxnSpPr>
          <p:spPr bwMode="auto">
            <a:xfrm>
              <a:off x="3989190" y="1713384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66" name="Oval 26"/>
            <p:cNvSpPr>
              <a:spLocks noChangeAspect="1" noChangeArrowheads="1"/>
            </p:cNvSpPr>
            <p:nvPr/>
          </p:nvSpPr>
          <p:spPr bwMode="auto">
            <a:xfrm>
              <a:off x="3968552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67" name="AutoShape 27"/>
            <p:cNvCxnSpPr>
              <a:cxnSpLocks noChangeShapeType="1"/>
              <a:stCxn id="266263" idx="3"/>
              <a:endCxn id="266259" idx="0"/>
            </p:cNvCxnSpPr>
            <p:nvPr/>
          </p:nvCxnSpPr>
          <p:spPr bwMode="auto">
            <a:xfrm>
              <a:off x="4597202" y="873596"/>
              <a:ext cx="40005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>
            <a:off x="5492552" y="1749896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406952" y="530696"/>
            <a:ext cx="2209800" cy="2133600"/>
            <a:chOff x="6406952" y="530696"/>
            <a:chExt cx="2209800" cy="2133600"/>
          </a:xfrm>
        </p:grpSpPr>
        <p:sp>
          <p:nvSpPr>
            <p:cNvPr id="266269" name="Oval 29"/>
            <p:cNvSpPr>
              <a:spLocks noChangeAspect="1" noChangeArrowheads="1"/>
            </p:cNvSpPr>
            <p:nvPr/>
          </p:nvSpPr>
          <p:spPr bwMode="auto">
            <a:xfrm>
              <a:off x="64069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70" name="AutoShape 30"/>
            <p:cNvCxnSpPr>
              <a:cxnSpLocks noChangeShapeType="1"/>
              <a:stCxn id="266269" idx="5"/>
              <a:endCxn id="266271" idx="0"/>
            </p:cNvCxnSpPr>
            <p:nvPr/>
          </p:nvCxnSpPr>
          <p:spPr bwMode="auto">
            <a:xfrm>
              <a:off x="6732390" y="1713384"/>
              <a:ext cx="16986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71" name="Oval 31"/>
            <p:cNvSpPr>
              <a:spLocks noChangeAspect="1" noChangeArrowheads="1"/>
            </p:cNvSpPr>
            <p:nvPr/>
          </p:nvSpPr>
          <p:spPr bwMode="auto">
            <a:xfrm>
              <a:off x="6711752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72" name="AutoShape 32"/>
            <p:cNvCxnSpPr>
              <a:cxnSpLocks noChangeShapeType="1"/>
              <a:stCxn id="266273" idx="5"/>
              <a:endCxn id="266275" idx="0"/>
            </p:cNvCxnSpPr>
            <p:nvPr/>
          </p:nvCxnSpPr>
          <p:spPr bwMode="auto">
            <a:xfrm flipH="1">
              <a:off x="8065890" y="1711796"/>
              <a:ext cx="225425" cy="552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73" name="Oval 33"/>
            <p:cNvSpPr>
              <a:spLocks noChangeAspect="1" noChangeArrowheads="1"/>
            </p:cNvSpPr>
            <p:nvPr/>
          </p:nvSpPr>
          <p:spPr bwMode="auto">
            <a:xfrm flipH="1">
              <a:off x="8235752" y="1368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74" name="Oval 34"/>
            <p:cNvSpPr>
              <a:spLocks noChangeAspect="1" noChangeArrowheads="1"/>
            </p:cNvSpPr>
            <p:nvPr/>
          </p:nvSpPr>
          <p:spPr bwMode="auto">
            <a:xfrm flipH="1">
              <a:off x="7926190" y="5306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75" name="Oval 35"/>
            <p:cNvSpPr>
              <a:spLocks noChangeAspect="1" noChangeArrowheads="1"/>
            </p:cNvSpPr>
            <p:nvPr/>
          </p:nvSpPr>
          <p:spPr bwMode="auto">
            <a:xfrm flipH="1">
              <a:off x="7875390" y="2283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76" name="AutoShape 36"/>
            <p:cNvCxnSpPr>
              <a:cxnSpLocks noChangeShapeType="1"/>
              <a:stCxn id="266274" idx="3"/>
              <a:endCxn id="266273" idx="0"/>
            </p:cNvCxnSpPr>
            <p:nvPr/>
          </p:nvCxnSpPr>
          <p:spPr bwMode="auto">
            <a:xfrm>
              <a:off x="8250040" y="873596"/>
              <a:ext cx="176212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 8"/>
          <p:cNvGrpSpPr/>
          <p:nvPr/>
        </p:nvGrpSpPr>
        <p:grpSpPr>
          <a:xfrm>
            <a:off x="6054527" y="2740496"/>
            <a:ext cx="1571625" cy="838200"/>
            <a:chOff x="6054527" y="2740496"/>
            <a:chExt cx="1571625" cy="838200"/>
          </a:xfrm>
        </p:grpSpPr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 rot="5400000">
              <a:off x="7092752" y="3045296"/>
              <a:ext cx="838200" cy="2286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+mn-lt"/>
              </a:endParaRPr>
            </a:p>
          </p:txBody>
        </p:sp>
        <p:sp>
          <p:nvSpPr>
            <p:cNvPr id="266278" name="Text Box 38"/>
            <p:cNvSpPr txBox="1">
              <a:spLocks noChangeArrowheads="1"/>
            </p:cNvSpPr>
            <p:nvPr/>
          </p:nvSpPr>
          <p:spPr bwMode="auto">
            <a:xfrm>
              <a:off x="6054527" y="2892896"/>
              <a:ext cx="12393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Find max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787952" y="3731096"/>
            <a:ext cx="1579563" cy="2362200"/>
            <a:chOff x="6787952" y="3731096"/>
            <a:chExt cx="1579563" cy="2362200"/>
          </a:xfrm>
        </p:grpSpPr>
        <p:sp>
          <p:nvSpPr>
            <p:cNvPr id="266279" name="Oval 39"/>
            <p:cNvSpPr>
              <a:spLocks noChangeAspect="1" noChangeArrowheads="1"/>
            </p:cNvSpPr>
            <p:nvPr/>
          </p:nvSpPr>
          <p:spPr bwMode="auto">
            <a:xfrm flipH="1">
              <a:off x="7092752" y="3731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80" name="AutoShape 40"/>
            <p:cNvCxnSpPr>
              <a:cxnSpLocks noChangeShapeType="1"/>
              <a:stCxn id="266279" idx="5"/>
              <a:endCxn id="266281" idx="0"/>
            </p:cNvCxnSpPr>
            <p:nvPr/>
          </p:nvCxnSpPr>
          <p:spPr bwMode="auto">
            <a:xfrm flipH="1">
              <a:off x="6978452" y="4073996"/>
              <a:ext cx="1698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81" name="Oval 41"/>
            <p:cNvSpPr>
              <a:spLocks noChangeAspect="1" noChangeArrowheads="1"/>
            </p:cNvSpPr>
            <p:nvPr/>
          </p:nvSpPr>
          <p:spPr bwMode="auto">
            <a:xfrm flipH="1">
              <a:off x="6787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82" name="AutoShape 42"/>
            <p:cNvCxnSpPr>
              <a:cxnSpLocks noChangeShapeType="1"/>
              <a:stCxn id="266283" idx="5"/>
              <a:endCxn id="266285" idx="0"/>
            </p:cNvCxnSpPr>
            <p:nvPr/>
          </p:nvCxnSpPr>
          <p:spPr bwMode="auto">
            <a:xfrm flipH="1">
              <a:off x="7816652" y="5394796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83" name="Oval 43"/>
            <p:cNvSpPr>
              <a:spLocks noChangeAspect="1" noChangeArrowheads="1"/>
            </p:cNvSpPr>
            <p:nvPr/>
          </p:nvSpPr>
          <p:spPr bwMode="auto">
            <a:xfrm flipH="1">
              <a:off x="7986515" y="5051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84" name="Oval 44"/>
            <p:cNvSpPr>
              <a:spLocks noChangeAspect="1" noChangeArrowheads="1"/>
            </p:cNvSpPr>
            <p:nvPr/>
          </p:nvSpPr>
          <p:spPr bwMode="auto">
            <a:xfrm flipH="1">
              <a:off x="7676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85" name="Oval 45"/>
            <p:cNvSpPr>
              <a:spLocks noChangeAspect="1" noChangeArrowheads="1"/>
            </p:cNvSpPr>
            <p:nvPr/>
          </p:nvSpPr>
          <p:spPr bwMode="auto">
            <a:xfrm flipH="1">
              <a:off x="7626152" y="5712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86" name="AutoShape 46"/>
            <p:cNvCxnSpPr>
              <a:cxnSpLocks noChangeShapeType="1"/>
              <a:stCxn id="266284" idx="3"/>
              <a:endCxn id="266283" idx="0"/>
            </p:cNvCxnSpPr>
            <p:nvPr/>
          </p:nvCxnSpPr>
          <p:spPr bwMode="auto">
            <a:xfrm>
              <a:off x="8000802" y="4759796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87" name="AutoShape 47"/>
            <p:cNvCxnSpPr>
              <a:cxnSpLocks noChangeShapeType="1"/>
              <a:stCxn id="266279" idx="3"/>
              <a:endCxn id="266284" idx="0"/>
            </p:cNvCxnSpPr>
            <p:nvPr/>
          </p:nvCxnSpPr>
          <p:spPr bwMode="auto">
            <a:xfrm>
              <a:off x="7416602" y="4073996"/>
              <a:ext cx="4508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6288" name="AutoShape 48"/>
          <p:cNvSpPr>
            <a:spLocks noChangeArrowheads="1"/>
          </p:cNvSpPr>
          <p:nvPr/>
        </p:nvSpPr>
        <p:spPr bwMode="auto">
          <a:xfrm flipH="1">
            <a:off x="5644952" y="4645496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000">
              <a:latin typeface="+mn-lt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739952" y="3731096"/>
            <a:ext cx="1579563" cy="2362200"/>
            <a:chOff x="3739952" y="3731096"/>
            <a:chExt cx="1579563" cy="2362200"/>
          </a:xfrm>
        </p:grpSpPr>
        <p:sp>
          <p:nvSpPr>
            <p:cNvPr id="266289" name="Oval 49"/>
            <p:cNvSpPr>
              <a:spLocks noChangeAspect="1" noChangeArrowheads="1"/>
            </p:cNvSpPr>
            <p:nvPr/>
          </p:nvSpPr>
          <p:spPr bwMode="auto">
            <a:xfrm flipH="1">
              <a:off x="4197152" y="37310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2</a:t>
              </a:r>
            </a:p>
          </p:txBody>
        </p:sp>
        <p:cxnSp>
          <p:nvCxnSpPr>
            <p:cNvPr id="266290" name="AutoShape 50"/>
            <p:cNvCxnSpPr>
              <a:cxnSpLocks noChangeShapeType="1"/>
              <a:stCxn id="266289" idx="5"/>
              <a:endCxn id="266291" idx="0"/>
            </p:cNvCxnSpPr>
            <p:nvPr/>
          </p:nvCxnSpPr>
          <p:spPr bwMode="auto">
            <a:xfrm flipH="1">
              <a:off x="3930452" y="4073996"/>
              <a:ext cx="322263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91" name="Oval 51"/>
            <p:cNvSpPr>
              <a:spLocks noChangeAspect="1" noChangeArrowheads="1"/>
            </p:cNvSpPr>
            <p:nvPr/>
          </p:nvSpPr>
          <p:spPr bwMode="auto">
            <a:xfrm flipH="1">
              <a:off x="3739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1</a:t>
              </a:r>
            </a:p>
          </p:txBody>
        </p:sp>
        <p:cxnSp>
          <p:nvCxnSpPr>
            <p:cNvPr id="266292" name="AutoShape 52"/>
            <p:cNvCxnSpPr>
              <a:cxnSpLocks noChangeShapeType="1"/>
              <a:stCxn id="266293" idx="5"/>
              <a:endCxn id="266295" idx="0"/>
            </p:cNvCxnSpPr>
            <p:nvPr/>
          </p:nvCxnSpPr>
          <p:spPr bwMode="auto">
            <a:xfrm flipH="1">
              <a:off x="4768652" y="5394796"/>
              <a:ext cx="225425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6293" name="Oval 53"/>
            <p:cNvSpPr>
              <a:spLocks noChangeAspect="1" noChangeArrowheads="1"/>
            </p:cNvSpPr>
            <p:nvPr/>
          </p:nvSpPr>
          <p:spPr bwMode="auto">
            <a:xfrm flipH="1">
              <a:off x="4938515" y="5051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9</a:t>
              </a:r>
            </a:p>
          </p:txBody>
        </p:sp>
        <p:sp>
          <p:nvSpPr>
            <p:cNvPr id="266294" name="Oval 54"/>
            <p:cNvSpPr>
              <a:spLocks noChangeAspect="1" noChangeArrowheads="1"/>
            </p:cNvSpPr>
            <p:nvPr/>
          </p:nvSpPr>
          <p:spPr bwMode="auto">
            <a:xfrm flipH="1">
              <a:off x="4628952" y="44168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6</a:t>
              </a:r>
            </a:p>
          </p:txBody>
        </p:sp>
        <p:sp>
          <p:nvSpPr>
            <p:cNvPr id="266295" name="Oval 55"/>
            <p:cNvSpPr>
              <a:spLocks noChangeAspect="1" noChangeArrowheads="1"/>
            </p:cNvSpPr>
            <p:nvPr/>
          </p:nvSpPr>
          <p:spPr bwMode="auto">
            <a:xfrm flipH="1">
              <a:off x="4578152" y="5712296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latin typeface="+mn-lt"/>
                </a:rPr>
                <a:t>7</a:t>
              </a:r>
            </a:p>
          </p:txBody>
        </p:sp>
        <p:cxnSp>
          <p:nvCxnSpPr>
            <p:cNvPr id="266296" name="AutoShape 56"/>
            <p:cNvCxnSpPr>
              <a:cxnSpLocks noChangeShapeType="1"/>
              <a:stCxn id="266294" idx="3"/>
              <a:endCxn id="266293" idx="0"/>
            </p:cNvCxnSpPr>
            <p:nvPr/>
          </p:nvCxnSpPr>
          <p:spPr bwMode="auto">
            <a:xfrm>
              <a:off x="4952802" y="4759796"/>
              <a:ext cx="176213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6297" name="AutoShape 57"/>
            <p:cNvCxnSpPr>
              <a:cxnSpLocks noChangeShapeType="1"/>
              <a:stCxn id="266289" idx="3"/>
              <a:endCxn id="266294" idx="0"/>
            </p:cNvCxnSpPr>
            <p:nvPr/>
          </p:nvCxnSpPr>
          <p:spPr bwMode="auto">
            <a:xfrm>
              <a:off x="4521002" y="4073996"/>
              <a:ext cx="298450" cy="32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698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8" grpId="0" animBg="1"/>
      <p:bldP spid="2662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 Trees: Summary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Splay trees are arguably the most </a:t>
            </a:r>
            <a:r>
              <a:rPr lang="en-US" altLang="zh-CN" dirty="0">
                <a:solidFill>
                  <a:schemeClr val="accent2"/>
                </a:solidFill>
              </a:rPr>
              <a:t>practical</a:t>
            </a:r>
            <a:r>
              <a:rPr lang="en-US" altLang="zh-CN" dirty="0"/>
              <a:t> kind of self-balancing trees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If number of finds is much larger than n, then </a:t>
            </a:r>
            <a:r>
              <a:rPr lang="en-US" altLang="zh-CN" dirty="0">
                <a:solidFill>
                  <a:schemeClr val="accent2"/>
                </a:solidFill>
              </a:rPr>
              <a:t>locality</a:t>
            </a:r>
            <a:r>
              <a:rPr lang="en-US" altLang="zh-CN" dirty="0"/>
              <a:t> is crucial!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 word-counting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Also supports efficient </a:t>
            </a:r>
            <a:r>
              <a:rPr lang="en-US" altLang="zh-CN" dirty="0">
                <a:solidFill>
                  <a:schemeClr val="accent2"/>
                </a:solidFill>
              </a:rPr>
              <a:t>Split and Join</a:t>
            </a:r>
            <a:r>
              <a:rPr lang="en-US" altLang="zh-CN" dirty="0"/>
              <a:t> operations – useful for other tasks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e.g., range queries</a:t>
            </a:r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5F58FFED-F10A-8540-BE1A-9B703CDEA89A}" type="slidenum">
              <a:rPr lang="en-US" altLang="zh-CN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Left-Leaning Red-Black BSTs:</a:t>
            </a:r>
            <a:br>
              <a:rPr lang="en-US" altLang="zh-CN" dirty="0"/>
            </a:br>
            <a:r>
              <a:rPr lang="en-US" altLang="zh-CN" dirty="0"/>
              <a:t>1-1 correspondence with 2-3 trees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96" y="1628775"/>
            <a:ext cx="4294834" cy="45307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30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Recommended Reading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(3rd ed.)</a:t>
            </a:r>
          </a:p>
          <a:p>
            <a:pPr lvl="1"/>
            <a:r>
              <a:rPr lang="en-US" altLang="zh-CN" dirty="0"/>
              <a:t>Section 4.5 Splay Trees</a:t>
            </a:r>
          </a:p>
          <a:p>
            <a:pPr lvl="1"/>
            <a:r>
              <a:rPr lang="en-US" altLang="zh-CN" dirty="0"/>
              <a:t>Section 4.7 B-Trees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tree </a:t>
            </a:r>
            <a:r>
              <a:rPr lang="en-US" dirty="0">
                <a:sym typeface="Wingdings" panose="05000000000000000000" pitchFamily="2" charset="2"/>
              </a:rPr>
              <a:t> left-leaning red-black tree</a:t>
            </a:r>
          </a:p>
          <a:p>
            <a:pPr lvl="1"/>
            <a:r>
              <a:rPr lang="en-US" altLang="zh-CN" sz="2400" dirty="0"/>
              <a:t>[Sedgewick 2007]</a:t>
            </a:r>
          </a:p>
          <a:p>
            <a:pPr lvl="1"/>
            <a:r>
              <a:rPr lang="en-US" altLang="zh-CN" sz="2400" dirty="0"/>
              <a:t>LLRB considered harmful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http://www.read.seas.harvard.edu/~kohler/notes/llrb.html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2-3-4 tree  red-black tree</a:t>
            </a:r>
          </a:p>
          <a:p>
            <a:pPr lvl="1"/>
            <a:r>
              <a:rPr lang="en-US" altLang="zh-CN" sz="2400" dirty="0"/>
              <a:t>[Rudolf Bayer 1972] (symmetric binary B-tree)</a:t>
            </a:r>
          </a:p>
          <a:p>
            <a:pPr lvl="1"/>
            <a:r>
              <a:rPr lang="en-US" altLang="zh-CN" sz="2400" dirty="0"/>
              <a:t>[</a:t>
            </a:r>
            <a:r>
              <a:rPr lang="en-US" altLang="zh-CN" sz="2400" dirty="0" err="1"/>
              <a:t>Guibas</a:t>
            </a:r>
            <a:r>
              <a:rPr lang="en-US" altLang="zh-CN" sz="2400" dirty="0"/>
              <a:t>-Sedgewick 1979]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5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D196-5194-4A49-9521-DC35F02B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2-3-4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A4926-8E74-4CE2-B640-4074A44E2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1C9B450-BE33-4D17-911E-20F39D42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750"/>
            <a:ext cx="9144000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59456-400F-43A3-8CE6-7963B89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206B8-41A2-4406-8F2C-DC10D0794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D5177AA-A582-4DC0-A47C-94E8E196A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756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16150</TotalTime>
  <Words>2161</Words>
  <Application>Microsoft Office PowerPoint</Application>
  <PresentationFormat>全屏显示(4:3)</PresentationFormat>
  <Paragraphs>582</Paragraphs>
  <Slides>60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宋体</vt:lpstr>
      <vt:lpstr>Arial</vt:lpstr>
      <vt:lpstr>Garamond</vt:lpstr>
      <vt:lpstr>Symbol</vt:lpstr>
      <vt:lpstr>Wingdings</vt:lpstr>
      <vt:lpstr>Edge</vt:lpstr>
      <vt:lpstr>PowerPoint 演示文稿</vt:lpstr>
      <vt:lpstr>Outline</vt:lpstr>
      <vt:lpstr>Left-Leaning Red-Black BSTs</vt:lpstr>
      <vt:lpstr>Left-Leaning Red-Black BSTs</vt:lpstr>
      <vt:lpstr>An Equivalent Definition</vt:lpstr>
      <vt:lpstr>Left-Leaning Red-Black BSTs: 1-1 correspondence with 2-3 trees</vt:lpstr>
      <vt:lpstr>Correspondence</vt:lpstr>
      <vt:lpstr>2-3-4 Tree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From 2-3-4 Tree to Red-Black Tree</vt:lpstr>
      <vt:lpstr>Red-Black Tree</vt:lpstr>
      <vt:lpstr>Search Implementation for Red-Black BSTs</vt:lpstr>
      <vt:lpstr>Red-Black BST Representation</vt:lpstr>
      <vt:lpstr>RBT Insertion</vt:lpstr>
      <vt:lpstr>RBT Insertion</vt:lpstr>
      <vt:lpstr>RBT Insertion</vt:lpstr>
      <vt:lpstr>RBT Insertion</vt:lpstr>
      <vt:lpstr>RBT Insertion</vt:lpstr>
      <vt:lpstr>RBT Deletion</vt:lpstr>
      <vt:lpstr>RBT Deletion</vt:lpstr>
      <vt:lpstr>RBT Deletion</vt:lpstr>
      <vt:lpstr>RBT Deletion</vt:lpstr>
      <vt:lpstr>RBT Deletion</vt:lpstr>
      <vt:lpstr>RBT Deletion</vt:lpstr>
      <vt:lpstr>RBT Deletion</vt:lpstr>
      <vt:lpstr>RBT Deletion</vt:lpstr>
      <vt:lpstr>Splay Trees</vt:lpstr>
      <vt:lpstr>Splay Trees</vt:lpstr>
      <vt:lpstr>Splay Trees: Basic Idea</vt:lpstr>
      <vt:lpstr>Splay Trees: Idea</vt:lpstr>
      <vt:lpstr>Zig-Zag*</vt:lpstr>
      <vt:lpstr>Zig-Zig</vt:lpstr>
      <vt:lpstr>Why Not Single Rotations?</vt:lpstr>
      <vt:lpstr>Why Splaying Helps</vt:lpstr>
      <vt:lpstr>Splaying Example</vt:lpstr>
      <vt:lpstr>Still Splaying 6</vt:lpstr>
      <vt:lpstr>Almost There, Stay on Target</vt:lpstr>
      <vt:lpstr>Splay Again</vt:lpstr>
      <vt:lpstr>Example Splayed Out</vt:lpstr>
      <vt:lpstr>Locality</vt:lpstr>
      <vt:lpstr>Splay Operations: Insert</vt:lpstr>
      <vt:lpstr>Split</vt:lpstr>
      <vt:lpstr>Splitting in Splay Trees</vt:lpstr>
      <vt:lpstr>PowerPoint 演示文稿</vt:lpstr>
      <vt:lpstr>Back to Insert</vt:lpstr>
      <vt:lpstr>PowerPoint 演示文稿</vt:lpstr>
      <vt:lpstr>Splay Operations: Delete</vt:lpstr>
      <vt:lpstr>Join</vt:lpstr>
      <vt:lpstr>Delete Completed</vt:lpstr>
      <vt:lpstr>PowerPoint 演示文稿</vt:lpstr>
      <vt:lpstr>Splay Trees: 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Jun Huang</cp:lastModifiedBy>
  <cp:revision>1320</cp:revision>
  <cp:lastPrinted>2012-10-26T01:34:11Z</cp:lastPrinted>
  <dcterms:created xsi:type="dcterms:W3CDTF">2004-09-20T08:49:58Z</dcterms:created>
  <dcterms:modified xsi:type="dcterms:W3CDTF">2017-11-28T17:49:10Z</dcterms:modified>
</cp:coreProperties>
</file>