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56"/>
  </p:notesMasterIdLst>
  <p:handoutMasterIdLst>
    <p:handoutMasterId r:id="rId57"/>
  </p:handoutMasterIdLst>
  <p:sldIdLst>
    <p:sldId id="818" r:id="rId2"/>
    <p:sldId id="900" r:id="rId3"/>
    <p:sldId id="1039" r:id="rId4"/>
    <p:sldId id="1040" r:id="rId5"/>
    <p:sldId id="1041" r:id="rId6"/>
    <p:sldId id="1042" r:id="rId7"/>
    <p:sldId id="1043" r:id="rId8"/>
    <p:sldId id="1044" r:id="rId9"/>
    <p:sldId id="1045" r:id="rId10"/>
    <p:sldId id="1046" r:id="rId11"/>
    <p:sldId id="1047" r:id="rId12"/>
    <p:sldId id="1048" r:id="rId13"/>
    <p:sldId id="1049" r:id="rId14"/>
    <p:sldId id="1050" r:id="rId15"/>
    <p:sldId id="1051" r:id="rId16"/>
    <p:sldId id="1052" r:id="rId17"/>
    <p:sldId id="1053" r:id="rId18"/>
    <p:sldId id="1054" r:id="rId19"/>
    <p:sldId id="1055" r:id="rId20"/>
    <p:sldId id="968" r:id="rId21"/>
    <p:sldId id="1056" r:id="rId22"/>
    <p:sldId id="1057" r:id="rId23"/>
    <p:sldId id="1058" r:id="rId24"/>
    <p:sldId id="1059" r:id="rId25"/>
    <p:sldId id="1060" r:id="rId26"/>
    <p:sldId id="1061" r:id="rId27"/>
    <p:sldId id="1062" r:id="rId28"/>
    <p:sldId id="979" r:id="rId29"/>
    <p:sldId id="1063" r:id="rId30"/>
    <p:sldId id="1064" r:id="rId31"/>
    <p:sldId id="1065" r:id="rId32"/>
    <p:sldId id="1066" r:id="rId33"/>
    <p:sldId id="985" r:id="rId34"/>
    <p:sldId id="986" r:id="rId35"/>
    <p:sldId id="1082" r:id="rId36"/>
    <p:sldId id="1067" r:id="rId37"/>
    <p:sldId id="1038" r:id="rId38"/>
    <p:sldId id="1069" r:id="rId39"/>
    <p:sldId id="1070" r:id="rId40"/>
    <p:sldId id="1072" r:id="rId41"/>
    <p:sldId id="1025" r:id="rId42"/>
    <p:sldId id="1083" r:id="rId43"/>
    <p:sldId id="1085" r:id="rId44"/>
    <p:sldId id="1084" r:id="rId45"/>
    <p:sldId id="1086" r:id="rId46"/>
    <p:sldId id="1088" r:id="rId47"/>
    <p:sldId id="1026" r:id="rId48"/>
    <p:sldId id="1027" r:id="rId49"/>
    <p:sldId id="1087" r:id="rId50"/>
    <p:sldId id="1077" r:id="rId51"/>
    <p:sldId id="1079" r:id="rId52"/>
    <p:sldId id="1080" r:id="rId53"/>
    <p:sldId id="1081" r:id="rId54"/>
    <p:sldId id="1076" r:id="rId55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  <a:srgbClr val="CC9900"/>
    <a:srgbClr val="808080"/>
    <a:srgbClr val="000000"/>
    <a:srgbClr val="B2B2B2"/>
    <a:srgbClr val="000066"/>
    <a:srgbClr val="FFFF00"/>
    <a:srgbClr val="9F2911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88" autoAdjust="0"/>
    <p:restoredTop sz="93878" autoAdjust="0"/>
  </p:normalViewPr>
  <p:slideViewPr>
    <p:cSldViewPr>
      <p:cViewPr varScale="1">
        <p:scale>
          <a:sx n="85" d="100"/>
          <a:sy n="85" d="100"/>
        </p:scale>
        <p:origin x="108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8.xml"/><Relationship Id="rId1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84A2447-B079-4F7A-9F4D-F32BE9E1F2C2}" type="datetimeFigureOut">
              <a:rPr lang="zh-CN" altLang="en-US"/>
              <a:pPr>
                <a:defRPr/>
              </a:pPr>
              <a:t>2017/12/11</a:t>
            </a:fld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103A74D-A2AB-4CF5-B6F7-831A45C3FA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97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FCA5345-486C-4B7F-BCB9-AB43721F8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9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黄祎程，王潇放，潘晨毅，陈东维、李家耀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9961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7"/>
          <p:cNvSpPr txBox="1">
            <a:spLocks noGrp="1" noChangeArrowheads="1"/>
          </p:cNvSpPr>
          <p:nvPr/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/>
            <a:fld id="{D4E87BAF-8F2F-9F4B-9E1B-60AA6F279F43}" type="slidenum">
              <a:rPr lang="en-US" altLang="zh-CN" sz="1300"/>
              <a:pPr algn="r" eaLnBrk="1" hangingPunct="1"/>
              <a:t>52</a:t>
            </a:fld>
            <a:endParaRPr lang="en-US" altLang="zh-CN" sz="1300"/>
          </a:p>
        </p:txBody>
      </p:sp>
      <p:sp>
        <p:nvSpPr>
          <p:cNvPr id="84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325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549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Origins of MATLAB</a:t>
            </a:r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www.mathworks.com</a:t>
            </a:r>
            <a:r>
              <a:rPr kumimoji="1" lang="en-US" altLang="zh-CN" dirty="0"/>
              <a:t>/company/newsletters/articles/the-origins-of-</a:t>
            </a:r>
            <a:r>
              <a:rPr kumimoji="1" lang="en-US" altLang="zh-CN" dirty="0" err="1"/>
              <a:t>matlab.html</a:t>
            </a:r>
            <a:endParaRPr kumimoji="1" lang="en-US" altLang="zh-CN" dirty="0"/>
          </a:p>
          <a:p>
            <a:r>
              <a:rPr kumimoji="1" lang="en-US" altLang="zh-CN" dirty="0"/>
              <a:t>Stanford</a:t>
            </a:r>
            <a:r>
              <a:rPr kumimoji="1" lang="en-US" altLang="zh-CN" baseline="0" dirty="0"/>
              <a:t> CS237, LINPACK, etc.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169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7"/>
          <p:cNvSpPr txBox="1">
            <a:spLocks noGrp="1" noChangeArrowheads="1"/>
          </p:cNvSpPr>
          <p:nvPr/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/>
            <a:fld id="{B14BB54C-B4EF-1346-BA12-86CBD82F38E3}" type="slidenum">
              <a:rPr lang="en-US" altLang="zh-CN" sz="1300"/>
              <a:pPr algn="r" eaLnBrk="1" hangingPunct="1"/>
              <a:t>20</a:t>
            </a:fld>
            <a:endParaRPr lang="en-US" altLang="zh-CN" sz="1300"/>
          </a:p>
        </p:txBody>
      </p:sp>
      <p:sp>
        <p:nvSpPr>
          <p:cNvPr id="74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4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69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8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942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5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Inverted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053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</a:t>
            </a:r>
            <a:r>
              <a:rPr lang="en-US" baseline="0" dirty="0"/>
              <a:t> with hash table.</a:t>
            </a:r>
          </a:p>
          <a:p>
            <a:r>
              <a:rPr lang="en-US" baseline="0" dirty="0"/>
              <a:t>O(1)  insertion and search for hash table, only when hash function takes O(1) time.</a:t>
            </a:r>
          </a:p>
          <a:p>
            <a:r>
              <a:rPr lang="en-US" baseline="0" dirty="0"/>
              <a:t>In practice, hash a string of length k takes O(k) time.</a:t>
            </a:r>
          </a:p>
          <a:p>
            <a:r>
              <a:rPr lang="en-US" baseline="0" dirty="0"/>
              <a:t>PATRICIA guarantee a O(k) worst-case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4536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7"/>
          <p:cNvSpPr txBox="1">
            <a:spLocks noGrp="1" noChangeArrowheads="1"/>
          </p:cNvSpPr>
          <p:nvPr/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/>
            <a:fld id="{A0A16232-A6C2-A74C-A1A7-A5378E2E5EFB}" type="slidenum">
              <a:rPr lang="en-US" altLang="zh-CN" sz="1300"/>
              <a:pPr algn="r" eaLnBrk="1" hangingPunct="1"/>
              <a:t>51</a:t>
            </a:fld>
            <a:endParaRPr lang="en-US" altLang="zh-CN" sz="1300"/>
          </a:p>
        </p:txBody>
      </p:sp>
      <p:sp>
        <p:nvSpPr>
          <p:cNvPr id="84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5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6A959A-5742-4DC2-85CC-4AB82F1C0E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884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6BCEB-D282-43C1-A890-72923DD6E2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73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7813"/>
            <a:ext cx="2058988" cy="5881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29325" cy="5881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7292C-16CF-4DCC-A3C0-47AB0CFD07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2135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3C73E-0DE5-49A3-A3B9-59F80C289F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517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8313" y="1628775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628775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313" y="3970338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9313" y="3970338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AE488-4895-4BBC-96EF-61EB293657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722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7EECE-76B4-489D-A939-B05A8F1F1F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82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B3D15-E6E4-4D5F-8634-48B561E7C0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19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307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07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988EB-CF20-4CAC-94BF-79D0ECBB93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78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67B5A-661D-4251-8A90-A5E911C9A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60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9E8F4-497B-4EB2-A8E9-862C19F185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51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EB67E-A970-4274-87D0-59A26D0951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574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37A85-6A33-4F5A-9268-C90DD09BC5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00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598B3-F358-4D63-B00A-30C155F0E7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887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14FD32A-B798-4F5E-9A37-DA71EA6294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宋体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un.huang@pk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slide" Target="slide27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9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0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6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7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16013" y="3357563"/>
            <a:ext cx="7416800" cy="2952750"/>
          </a:xfrm>
        </p:spPr>
        <p:txBody>
          <a:bodyPr lIns="90488" tIns="44450" rIns="90488" bIns="44450">
            <a:normAutofit/>
          </a:bodyPr>
          <a:lstStyle/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700" dirty="0"/>
              <a:t>Instructor: </a:t>
            </a:r>
            <a:r>
              <a:rPr kumimoji="0" lang="zh-CN" altLang="en-US" sz="2700" dirty="0"/>
              <a:t>黄骏</a:t>
            </a:r>
            <a:endParaRPr kumimoji="0" lang="en-US" altLang="zh-CN" sz="2700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7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00066"/>
                </a:solidFill>
                <a:hlinkClick r:id="rId3"/>
              </a:rPr>
              <a:t>jun.huang@pku.edu.cn</a:t>
            </a:r>
            <a:endParaRPr kumimoji="0" lang="en-US" altLang="zh-CN" sz="2000" b="1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000" b="1" dirty="0"/>
              <a:t>School of EECS</a:t>
            </a:r>
            <a:endParaRPr kumimoji="0" lang="zh-CN" altLang="en-US" sz="2000" b="1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000" b="1" dirty="0"/>
              <a:t>Peking University</a:t>
            </a:r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000" b="1" dirty="0"/>
              <a:t>Fall 2017</a:t>
            </a:r>
            <a:endParaRPr kumimoji="0" lang="zh-CN" altLang="en-US" sz="2000" b="1" dirty="0"/>
          </a:p>
        </p:txBody>
      </p:sp>
      <p:sp>
        <p:nvSpPr>
          <p:cNvPr id="823300" name="Rectangle 4"/>
          <p:cNvSpPr>
            <a:spLocks noChangeArrowheads="1"/>
          </p:cNvSpPr>
          <p:nvPr/>
        </p:nvSpPr>
        <p:spPr bwMode="auto">
          <a:xfrm>
            <a:off x="1168440" y="1412776"/>
            <a:ext cx="6797654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5700" b="1">
                <a:latin typeface="+mj-lt"/>
              </a:rPr>
              <a:t>Lecture 12. </a:t>
            </a:r>
            <a:r>
              <a:rPr lang="en-US" altLang="zh-CN" sz="5700" b="1" dirty="0">
                <a:latin typeface="+mj-lt"/>
              </a:rPr>
              <a:t>Advanced</a:t>
            </a:r>
          </a:p>
          <a:p>
            <a:pPr algn="ctr" eaLnBrk="1" hangingPunct="1">
              <a:defRPr/>
            </a:pPr>
            <a:r>
              <a:rPr lang="en-US" altLang="zh-CN" sz="5700" b="1" dirty="0">
                <a:latin typeface="+mj-lt"/>
              </a:rPr>
              <a:t>Data Structures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Multi-Array: Storage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multi-array in C++: Elem A[d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][d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]…[</a:t>
            </a:r>
            <a:r>
              <a:rPr kumimoji="1" lang="en-US" altLang="zh-CN" dirty="0" err="1"/>
              <a:t>d</a:t>
            </a:r>
            <a:r>
              <a:rPr kumimoji="1" lang="en-US" altLang="zh-CN" baseline="-25000" dirty="0" err="1"/>
              <a:t>n</a:t>
            </a:r>
            <a:r>
              <a:rPr kumimoji="1" lang="en-US" altLang="zh-CN" dirty="0"/>
              <a:t>]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288140"/>
              </p:ext>
            </p:extLst>
          </p:nvPr>
        </p:nvGraphicFramePr>
        <p:xfrm>
          <a:off x="1004888" y="2297113"/>
          <a:ext cx="7059612" cy="331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39" name="公式" r:id="rId3" imgW="2298700" imgH="1079500" progId="Equation.3">
                  <p:embed/>
                </p:oleObj>
              </mc:Choice>
              <mc:Fallback>
                <p:oleObj name="公式" r:id="rId3" imgW="2298700" imgH="1079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2297113"/>
                        <a:ext cx="7059612" cy="331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7874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Arrays for Special Matrices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Triangular matrices</a:t>
            </a:r>
          </a:p>
          <a:p>
            <a:pPr lvl="1"/>
            <a:r>
              <a:rPr lang="en-US" altLang="zh-CN" dirty="0"/>
              <a:t>lower-triangular</a:t>
            </a:r>
          </a:p>
          <a:p>
            <a:pPr lvl="1"/>
            <a:r>
              <a:rPr kumimoji="1" lang="en-US" altLang="zh-CN" dirty="0"/>
              <a:t>upper-triangular</a:t>
            </a:r>
          </a:p>
          <a:p>
            <a:r>
              <a:rPr lang="en-US" altLang="zh-CN" dirty="0"/>
              <a:t>Symmetric matrices</a:t>
            </a:r>
          </a:p>
          <a:p>
            <a:r>
              <a:rPr lang="en-US" altLang="zh-CN" dirty="0"/>
              <a:t>Diagonal matrices</a:t>
            </a:r>
          </a:p>
          <a:p>
            <a:r>
              <a:rPr lang="en-US" altLang="zh-CN" dirty="0"/>
              <a:t>Sparse matrices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064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Lower-Triangular Matrices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1-D array L[0…(n</a:t>
            </a:r>
            <a:r>
              <a:rPr kumimoji="1" lang="en-US" altLang="zh-CN" baseline="30000" dirty="0"/>
              <a:t>2</a:t>
            </a:r>
            <a:r>
              <a:rPr kumimoji="1" lang="en-US" altLang="zh-CN" dirty="0"/>
              <a:t>+n)/2-1]</a:t>
            </a:r>
          </a:p>
          <a:p>
            <a:pPr lvl="1"/>
            <a:r>
              <a:rPr lang="en-US" altLang="zh-CN" dirty="0"/>
              <a:t>Store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i,j</a:t>
            </a:r>
            <a:r>
              <a:rPr lang="en-US" altLang="zh-CN" dirty="0"/>
              <a:t> at L[(i</a:t>
            </a:r>
            <a:r>
              <a:rPr lang="en-US" altLang="zh-CN" baseline="30000" dirty="0"/>
              <a:t>2</a:t>
            </a:r>
            <a:r>
              <a:rPr lang="en-US" altLang="zh-CN" dirty="0"/>
              <a:t>+i)/2+j] (</a:t>
            </a:r>
            <a:r>
              <a:rPr lang="en-US" altLang="zh-CN" dirty="0" err="1"/>
              <a:t>i≥j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548569"/>
              </p:ext>
            </p:extLst>
          </p:nvPr>
        </p:nvGraphicFramePr>
        <p:xfrm>
          <a:off x="1259632" y="3068960"/>
          <a:ext cx="3163888" cy="275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61" name="图片" r:id="rId3" imgW="1609344" imgH="1400556" progId="Word.Picture.8">
                  <p:embed/>
                </p:oleObj>
              </mc:Choice>
              <mc:Fallback>
                <p:oleObj name="图片" r:id="rId3" imgW="1609344" imgH="140055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068960"/>
                        <a:ext cx="3163888" cy="2757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182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Symmetric Matrices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Definition: </a:t>
            </a:r>
            <a:r>
              <a:rPr kumimoji="1" lang="en-US" altLang="zh-CN" dirty="0" err="1"/>
              <a:t>a</a:t>
            </a:r>
            <a:r>
              <a:rPr kumimoji="1" lang="en-US" altLang="zh-CN" baseline="-25000" dirty="0" err="1"/>
              <a:t>i,j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a</a:t>
            </a:r>
            <a:r>
              <a:rPr kumimoji="1" lang="en-US" altLang="zh-CN" baseline="-25000" dirty="0" err="1"/>
              <a:t>j,i</a:t>
            </a:r>
            <a:r>
              <a:rPr kumimoji="1" lang="en-US" altLang="zh-CN" dirty="0"/>
              <a:t> for 0 </a:t>
            </a:r>
            <a:r>
              <a:rPr lang="en-US" altLang="zh-CN" dirty="0"/>
              <a:t>≤ </a:t>
            </a:r>
            <a:r>
              <a:rPr lang="en-US" altLang="zh-CN" dirty="0" err="1"/>
              <a:t>i,j</a:t>
            </a:r>
            <a:r>
              <a:rPr lang="en-US" altLang="zh-CN" dirty="0"/>
              <a:t> &lt; n</a:t>
            </a:r>
          </a:p>
          <a:p>
            <a:pPr lvl="1"/>
            <a:r>
              <a:rPr kumimoji="1" lang="en-US" altLang="zh-CN" dirty="0"/>
              <a:t>e.g., the adjacency matrix of a undirected graph</a:t>
            </a:r>
          </a:p>
          <a:p>
            <a:r>
              <a:rPr lang="en-US" altLang="zh-CN" dirty="0"/>
              <a:t>Storage of its lower-triangular part is enough</a:t>
            </a:r>
          </a:p>
          <a:p>
            <a:pPr lvl="1"/>
            <a:r>
              <a:rPr lang="en-US" altLang="zh-CN" dirty="0"/>
              <a:t>1-D array S[0…(n</a:t>
            </a:r>
            <a:r>
              <a:rPr lang="en-US" altLang="zh-CN" baseline="30000" dirty="0"/>
              <a:t>2</a:t>
            </a:r>
            <a:r>
              <a:rPr lang="en-US" altLang="zh-CN" dirty="0"/>
              <a:t>+n)/2-1]</a:t>
            </a:r>
          </a:p>
          <a:p>
            <a:pPr lvl="1"/>
            <a:r>
              <a:rPr kumimoji="1" lang="en-US" altLang="zh-CN" dirty="0"/>
              <a:t>Store </a:t>
            </a:r>
            <a:r>
              <a:rPr kumimoji="1" lang="en-US" altLang="zh-CN" dirty="0" err="1"/>
              <a:t>a</a:t>
            </a:r>
            <a:r>
              <a:rPr kumimoji="1" lang="en-US" altLang="zh-CN" baseline="-25000" dirty="0" err="1"/>
              <a:t>i,j</a:t>
            </a:r>
            <a:r>
              <a:rPr kumimoji="1" lang="en-US" altLang="zh-CN" dirty="0"/>
              <a:t> at S[k], where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494840"/>
              </p:ext>
            </p:extLst>
          </p:nvPr>
        </p:nvGraphicFramePr>
        <p:xfrm>
          <a:off x="6888163" y="350838"/>
          <a:ext cx="17272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7" name="公式" r:id="rId3" imgW="863600" imgH="939800" progId="Equation.3">
                  <p:embed/>
                </p:oleObj>
              </mc:Choice>
              <mc:Fallback>
                <p:oleObj name="公式" r:id="rId3" imgW="8636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350838"/>
                        <a:ext cx="1727200" cy="187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614811"/>
              </p:ext>
            </p:extLst>
          </p:nvPr>
        </p:nvGraphicFramePr>
        <p:xfrm>
          <a:off x="2120255" y="4221163"/>
          <a:ext cx="3171825" cy="175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8" name="公式" r:id="rId5" imgW="1473200" imgH="812800" progId="Equation.3">
                  <p:embed/>
                </p:oleObj>
              </mc:Choice>
              <mc:Fallback>
                <p:oleObj name="公式" r:id="rId5" imgW="14732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255" y="4221163"/>
                        <a:ext cx="3171825" cy="175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121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Diagonal/Banded Matrices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Non-zero entries are confined to a diagonal band, comprising the main diagonal and zero or more diagonals on either side</a:t>
            </a:r>
          </a:p>
          <a:p>
            <a:pPr lvl="1"/>
            <a:r>
              <a:rPr lang="en-US" altLang="zh-CN" dirty="0"/>
              <a:t>A example of a banded matrix with bandwidth=3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138016" y="3581400"/>
            <a:ext cx="4324350" cy="251142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123728" y="3508375"/>
            <a:ext cx="117633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3200"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3200" baseline="-25000">
                <a:latin typeface="黑体" charset="0"/>
                <a:ea typeface="黑体" charset="0"/>
                <a:cs typeface="黑体" charset="0"/>
              </a:rPr>
              <a:t>0,0</a:t>
            </a:r>
            <a:endParaRPr lang="en-US" altLang="zh-CN" sz="3200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912716" y="3948113"/>
            <a:ext cx="8572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3200"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3200" baseline="-25000">
                <a:latin typeface="黑体" charset="0"/>
                <a:ea typeface="黑体" charset="0"/>
                <a:cs typeface="黑体" charset="0"/>
              </a:rPr>
              <a:t>1,1</a:t>
            </a:r>
            <a:endParaRPr lang="en-US" altLang="zh-CN" sz="3200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904778" y="3533775"/>
            <a:ext cx="8572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3200"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3200" baseline="-25000">
                <a:latin typeface="黑体" charset="0"/>
                <a:ea typeface="黑体" charset="0"/>
                <a:cs typeface="黑体" charset="0"/>
              </a:rPr>
              <a:t>0,1</a:t>
            </a:r>
            <a:endParaRPr lang="en-US" altLang="zh-CN" sz="3200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268191" y="3903663"/>
            <a:ext cx="8572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3200"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3200" baseline="-25000">
                <a:latin typeface="黑体" charset="0"/>
                <a:ea typeface="黑体" charset="0"/>
                <a:cs typeface="黑体" charset="0"/>
              </a:rPr>
              <a:t>1,0</a:t>
            </a:r>
            <a:endParaRPr lang="en-US" altLang="zh-CN" sz="3200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754091" y="5519738"/>
            <a:ext cx="13779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3200"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3200" baseline="-25000">
                <a:latin typeface="黑体" charset="0"/>
                <a:ea typeface="黑体" charset="0"/>
                <a:cs typeface="黑体" charset="0"/>
              </a:rPr>
              <a:t>n-1,n-2</a:t>
            </a:r>
            <a:endParaRPr lang="en-US" altLang="zh-CN" sz="3200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992341" y="5538788"/>
            <a:ext cx="133508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3200"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3200" baseline="-25000">
                <a:latin typeface="黑体" charset="0"/>
                <a:ea typeface="黑体" charset="0"/>
                <a:cs typeface="黑体" charset="0"/>
              </a:rPr>
              <a:t>n-1,n-1</a:t>
            </a:r>
            <a:endParaRPr lang="en-US" altLang="zh-CN" sz="3200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866928" y="5181600"/>
            <a:ext cx="16398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3200"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3200" baseline="-25000">
                <a:latin typeface="黑体" charset="0"/>
                <a:ea typeface="黑体" charset="0"/>
                <a:cs typeface="黑体" charset="0"/>
              </a:rPr>
              <a:t>n-2,n-1</a:t>
            </a:r>
            <a:endParaRPr lang="en-US" altLang="zh-CN" sz="3200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608041" y="3951288"/>
            <a:ext cx="8572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3200"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3200" baseline="-25000">
                <a:latin typeface="黑体" charset="0"/>
                <a:ea typeface="黑体" charset="0"/>
                <a:cs typeface="黑体" charset="0"/>
              </a:rPr>
              <a:t>1,2</a:t>
            </a:r>
            <a:endParaRPr lang="en-US" altLang="zh-CN" sz="3200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2428528" y="3756025"/>
            <a:ext cx="3382963" cy="2278063"/>
          </a:xfrm>
          <a:prstGeom prst="line">
            <a:avLst/>
          </a:prstGeom>
          <a:noFill/>
          <a:ln w="57150" cap="rnd" cmpd="thinThick">
            <a:solidFill>
              <a:srgbClr val="5696D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2442816" y="4162425"/>
            <a:ext cx="2540000" cy="1800225"/>
          </a:xfrm>
          <a:prstGeom prst="line">
            <a:avLst/>
          </a:prstGeom>
          <a:noFill/>
          <a:ln w="38100" cmpd="dbl">
            <a:solidFill>
              <a:srgbClr val="5696DC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3023841" y="3756025"/>
            <a:ext cx="2801937" cy="1844675"/>
          </a:xfrm>
          <a:prstGeom prst="line">
            <a:avLst/>
          </a:prstGeom>
          <a:noFill/>
          <a:ln w="57150" cmpd="thickThin">
            <a:solidFill>
              <a:srgbClr val="5696D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5519391" y="3609975"/>
            <a:ext cx="4794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3200">
                <a:latin typeface="黑体" charset="0"/>
                <a:ea typeface="黑体" charset="0"/>
                <a:cs typeface="黑体" charset="0"/>
              </a:rPr>
              <a:t>0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417416" y="5503863"/>
            <a:ext cx="4794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3200">
                <a:latin typeface="黑体" charset="0"/>
                <a:ea typeface="黑体" charset="0"/>
                <a:cs typeface="黑体" charset="0"/>
              </a:rPr>
              <a:t>0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3966816" y="3495675"/>
            <a:ext cx="12477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3200">
                <a:latin typeface="Times New Roman" charset="0"/>
                <a:ea typeface="黑体" charset="0"/>
                <a:cs typeface="黑体" charset="0"/>
              </a:rPr>
              <a:t>……</a:t>
            </a:r>
            <a:endParaRPr lang="en-US" altLang="zh-CN" sz="3200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365278" y="3994150"/>
            <a:ext cx="12477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3200">
                <a:latin typeface="Times New Roman" charset="0"/>
                <a:ea typeface="黑体" charset="0"/>
                <a:cs typeface="黑体" charset="0"/>
              </a:rPr>
              <a:t>……</a:t>
            </a:r>
            <a:endParaRPr lang="en-US" altLang="zh-CN" sz="3200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2245966" y="5097463"/>
            <a:ext cx="12477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3200">
                <a:latin typeface="Times New Roman" charset="0"/>
                <a:ea typeface="黑体" charset="0"/>
                <a:cs typeface="黑体" charset="0"/>
              </a:rPr>
              <a:t>……</a:t>
            </a:r>
            <a:endParaRPr lang="en-US" altLang="zh-CN" sz="3200">
              <a:latin typeface="黑体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67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3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  <p:animClr clrSpc="rgb" dir="cw">
                                      <p:cBhvr>
                                        <p:cTn id="44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  <p:set>
                                      <p:cBhvr>
                                        <p:cTn id="45" dur="3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3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7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3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3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  <p:animClr clrSpc="rgb" dir="cw">
                                      <p:cBhvr>
                                        <p:cTn id="55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  <p:set>
                                      <p:cBhvr>
                                        <p:cTn id="56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58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build="allAtOnce"/>
      <p:bldP spid="18" grpId="0"/>
      <p:bldP spid="1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Sparse Matrices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matrix populated primarily </a:t>
            </a:r>
            <a:r>
              <a:rPr lang="en-US" altLang="zh-CN" dirty="0"/>
              <a:t>with zeros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990313"/>
              </p:ext>
            </p:extLst>
          </p:nvPr>
        </p:nvGraphicFramePr>
        <p:xfrm>
          <a:off x="1184275" y="2570163"/>
          <a:ext cx="7308850" cy="343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2" name="公式" r:id="rId3" imgW="2476500" imgH="1104900" progId="Equation.3">
                  <p:embed/>
                </p:oleObj>
              </mc:Choice>
              <mc:Fallback>
                <p:oleObj name="公式" r:id="rId3" imgW="2476500" imgH="1104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2570163"/>
                        <a:ext cx="7308850" cy="343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00338" y="2644775"/>
            <a:ext cx="4454525" cy="32369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33700" y="3443288"/>
            <a:ext cx="39481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3200">
                <a:solidFill>
                  <a:srgbClr val="CC0000"/>
                </a:solidFill>
                <a:latin typeface="黑体" charset="0"/>
                <a:ea typeface="黑体" charset="0"/>
                <a:cs typeface="黑体" charset="0"/>
              </a:rPr>
              <a:t>0 0 0 0 0 0 1 0 0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676525" y="3943350"/>
            <a:ext cx="39481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3200">
                <a:solidFill>
                  <a:srgbClr val="CC0000"/>
                </a:solidFill>
                <a:latin typeface="黑体" charset="0"/>
                <a:ea typeface="黑体" charset="0"/>
                <a:cs typeface="黑体" charset="0"/>
              </a:rPr>
              <a:t>0 0 0 0 0 0 23 0 0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930525" y="5059363"/>
            <a:ext cx="38115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3200">
                <a:solidFill>
                  <a:srgbClr val="CC0000"/>
                </a:solidFill>
                <a:latin typeface="黑体" charset="0"/>
                <a:ea typeface="黑体" charset="0"/>
                <a:cs typeface="黑体" charset="0"/>
              </a:rPr>
              <a:t>0 0 0 0 0 0 0 0 0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 rot="654064">
            <a:off x="2965450" y="2941638"/>
            <a:ext cx="39481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3200">
                <a:solidFill>
                  <a:srgbClr val="CC0000"/>
                </a:solidFill>
                <a:latin typeface="黑体" charset="0"/>
                <a:ea typeface="黑体" charset="0"/>
                <a:cs typeface="黑体" charset="0"/>
              </a:rPr>
              <a:t>0 0 0 0 5 0 0 0 0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810000" y="4443413"/>
            <a:ext cx="39481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3200">
                <a:solidFill>
                  <a:srgbClr val="CC0000"/>
                </a:solidFill>
                <a:latin typeface="黑体" charset="0"/>
                <a:ea typeface="黑体" charset="0"/>
                <a:cs typeface="黑体" charset="0"/>
              </a:rPr>
              <a:t>0 35 0 0 0 0 0 0 0</a:t>
            </a:r>
          </a:p>
        </p:txBody>
      </p:sp>
    </p:spTree>
    <p:extLst>
      <p:ext uri="{BB962C8B-B14F-4D97-AF65-F5344CB8AC3E}">
        <p14:creationId xmlns:p14="http://schemas.microsoft.com/office/powerpoint/2010/main" val="237578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70" decel="100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770" decel="100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6" dur="77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800" decel="100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225"/>
                            </p:stCondLst>
                            <p:childTnLst>
                              <p:par>
                                <p:cTn id="75" presetID="26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1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4" dur="770" accel="10000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770" accel="10000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96" dur="1230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97" dur="123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98" dur="77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99" dur="123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100" dur="77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5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" decel="100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" decel="100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4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from="(ppt_x)" to="(ppt_x+1)" calcmode="lin" valueType="num">
                                      <p:cBhvr>
                                        <p:cTn id="1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2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3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225"/>
                            </p:stCondLst>
                            <p:childTnLst>
                              <p:par>
                                <p:cTn id="126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7" grpId="1"/>
      <p:bldP spid="7" grpId="2"/>
      <p:bldP spid="8" grpId="0" build="allAtOnce"/>
      <p:bldP spid="9" grpId="0"/>
      <p:bldP spid="9" grpId="1"/>
      <p:bldP spid="9" grpId="2"/>
      <p:bldP spid="10" grpId="0" build="allAtOnce"/>
      <p:bldP spid="11" grpId="0" build="allAtOnce"/>
      <p:bldP spid="11" grpI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Sparse Matrices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Sparse factor</a:t>
            </a:r>
          </a:p>
          <a:p>
            <a:pPr lvl="1"/>
            <a:r>
              <a:rPr lang="en-US" altLang="zh-CN" dirty="0"/>
              <a:t>Assume there are t non-zero entries in a </a:t>
            </a:r>
            <a:r>
              <a:rPr lang="en-US" altLang="zh-CN" dirty="0" err="1"/>
              <a:t>n×m</a:t>
            </a:r>
            <a:r>
              <a:rPr lang="en-US" altLang="zh-CN" dirty="0"/>
              <a:t> matrix, the sparse factor is</a:t>
            </a:r>
          </a:p>
          <a:p>
            <a:pPr lvl="1"/>
            <a:r>
              <a:rPr kumimoji="1" lang="en-US" altLang="zh-CN" dirty="0"/>
              <a:t>Sparse if </a:t>
            </a:r>
          </a:p>
          <a:p>
            <a:r>
              <a:rPr lang="en-US" altLang="zh-CN" dirty="0"/>
              <a:t>Tuple (</a:t>
            </a:r>
            <a:r>
              <a:rPr lang="en-US" altLang="zh-CN" dirty="0" err="1"/>
              <a:t>i</a:t>
            </a:r>
            <a:r>
              <a:rPr lang="en-US" altLang="zh-CN" dirty="0"/>
              <a:t>, j,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i,j</a:t>
            </a:r>
            <a:r>
              <a:rPr lang="en-US" altLang="zh-CN" dirty="0"/>
              <a:t>) to access a sparse matrix</a:t>
            </a:r>
          </a:p>
          <a:p>
            <a:pPr lvl="1"/>
            <a:r>
              <a:rPr kumimoji="1" lang="en-US" altLang="zh-CN" dirty="0" err="1"/>
              <a:t>i</a:t>
            </a:r>
            <a:r>
              <a:rPr kumimoji="1" lang="en-US" altLang="zh-CN" dirty="0"/>
              <a:t> is the row index</a:t>
            </a:r>
          </a:p>
          <a:p>
            <a:pPr lvl="1"/>
            <a:r>
              <a:rPr lang="en-US" altLang="zh-CN" dirty="0"/>
              <a:t>j is the column index</a:t>
            </a:r>
          </a:p>
          <a:p>
            <a:pPr lvl="1"/>
            <a:r>
              <a:rPr kumimoji="1" lang="en-US" altLang="zh-CN" dirty="0" err="1"/>
              <a:t>a</a:t>
            </a:r>
            <a:r>
              <a:rPr kumimoji="1" lang="en-US" altLang="zh-CN" baseline="-25000" dirty="0" err="1"/>
              <a:t>i,j</a:t>
            </a:r>
            <a:r>
              <a:rPr kumimoji="1" lang="en-US" altLang="zh-CN" dirty="0"/>
              <a:t> is the value of element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971668"/>
              </p:ext>
            </p:extLst>
          </p:nvPr>
        </p:nvGraphicFramePr>
        <p:xfrm>
          <a:off x="5252814" y="2649860"/>
          <a:ext cx="16954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74" name="公式" r:id="rId3" imgW="825500" imgH="203200" progId="Equation.3">
                  <p:embed/>
                </p:oleObj>
              </mc:Choice>
              <mc:Fallback>
                <p:oleObj name="公式" r:id="rId3" imgW="825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2814" y="2649860"/>
                        <a:ext cx="169545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61130"/>
              </p:ext>
            </p:extLst>
          </p:nvPr>
        </p:nvGraphicFramePr>
        <p:xfrm>
          <a:off x="2699792" y="3134296"/>
          <a:ext cx="112236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75" name="公式" r:id="rId5" imgW="546100" imgH="177800" progId="Equation.3">
                  <p:embed/>
                </p:oleObj>
              </mc:Choice>
              <mc:Fallback>
                <p:oleObj name="公式" r:id="rId5" imgW="5461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134296"/>
                        <a:ext cx="1122362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8020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Sparse Matrices: Implementation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Requirement</a:t>
            </a:r>
          </a:p>
          <a:p>
            <a:pPr lvl="1"/>
            <a:r>
              <a:rPr lang="en-US" altLang="zh-CN" dirty="0"/>
              <a:t>Fast iteration along rows/columns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827088" y="3644900"/>
            <a:ext cx="1511300" cy="1373188"/>
            <a:chOff x="204" y="2614"/>
            <a:chExt cx="952" cy="865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204" y="2659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49" y="2614"/>
              <a:ext cx="844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sz="2800" dirty="0">
                  <a:latin typeface="Times New Roman" charset="0"/>
                </a:rPr>
                <a:t>0   3    0</a:t>
              </a:r>
            </a:p>
            <a:p>
              <a:pPr eaLnBrk="1" hangingPunct="1"/>
              <a:r>
                <a:rPr lang="en-US" altLang="zh-CN" sz="2800" dirty="0">
                  <a:latin typeface="Times New Roman" charset="0"/>
                </a:rPr>
                <a:t>0   5    6</a:t>
              </a:r>
            </a:p>
            <a:p>
              <a:pPr eaLnBrk="1" hangingPunct="1"/>
              <a:r>
                <a:rPr lang="en-US" altLang="zh-CN" sz="2800" dirty="0">
                  <a:latin typeface="Times New Roman" charset="0"/>
                </a:rPr>
                <a:t>2   0    0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04" y="2659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04" y="3385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066" y="2659"/>
              <a:ext cx="0" cy="7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156" y="2659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111" y="3385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1111" y="2659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109"/>
          <p:cNvGrpSpPr>
            <a:grpSpLocks/>
          </p:cNvGrpSpPr>
          <p:nvPr/>
        </p:nvGrpSpPr>
        <p:grpSpPr bwMode="auto">
          <a:xfrm>
            <a:off x="3132138" y="2641600"/>
            <a:ext cx="5111750" cy="3451225"/>
            <a:chOff x="1587" y="2205"/>
            <a:chExt cx="2832" cy="1864"/>
          </a:xfrm>
        </p:grpSpPr>
        <p:sp>
          <p:nvSpPr>
            <p:cNvPr id="15" name="AutoShape 23"/>
            <p:cNvSpPr>
              <a:spLocks noChangeAspect="1" noChangeArrowheads="1" noTextEdit="1"/>
            </p:cNvSpPr>
            <p:nvPr/>
          </p:nvSpPr>
          <p:spPr bwMode="auto">
            <a:xfrm>
              <a:off x="1587" y="2205"/>
              <a:ext cx="2832" cy="1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>
              <a:off x="1587" y="2229"/>
              <a:ext cx="26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17" name="Rectangle 26"/>
            <p:cNvSpPr>
              <a:spLocks noChangeArrowheads="1"/>
            </p:cNvSpPr>
            <p:nvPr/>
          </p:nvSpPr>
          <p:spPr bwMode="auto">
            <a:xfrm>
              <a:off x="2212" y="2477"/>
              <a:ext cx="2086" cy="18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8" name="Rectangle 27"/>
            <p:cNvSpPr>
              <a:spLocks noChangeArrowheads="1"/>
            </p:cNvSpPr>
            <p:nvPr/>
          </p:nvSpPr>
          <p:spPr bwMode="auto">
            <a:xfrm>
              <a:off x="2004" y="2839"/>
              <a:ext cx="210" cy="11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9" name="Line 28"/>
            <p:cNvSpPr>
              <a:spLocks noChangeShapeType="1"/>
            </p:cNvSpPr>
            <p:nvPr/>
          </p:nvSpPr>
          <p:spPr bwMode="auto">
            <a:xfrm>
              <a:off x="2733" y="2477"/>
              <a:ext cx="1" cy="1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>
              <a:off x="3463" y="2477"/>
              <a:ext cx="1" cy="1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30"/>
            <p:cNvSpPr>
              <a:spLocks noChangeShapeType="1"/>
            </p:cNvSpPr>
            <p:nvPr/>
          </p:nvSpPr>
          <p:spPr bwMode="auto">
            <a:xfrm>
              <a:off x="2004" y="3200"/>
              <a:ext cx="20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>
              <a:off x="2004" y="3652"/>
              <a:ext cx="20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2733" y="2839"/>
              <a:ext cx="731" cy="29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" name="Rectangle 33"/>
            <p:cNvSpPr>
              <a:spLocks noChangeArrowheads="1"/>
            </p:cNvSpPr>
            <p:nvPr/>
          </p:nvSpPr>
          <p:spPr bwMode="auto">
            <a:xfrm>
              <a:off x="2739" y="2865"/>
              <a:ext cx="41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dirty="0">
                  <a:solidFill>
                    <a:srgbClr val="000000"/>
                  </a:solidFill>
                  <a:latin typeface="Times New Roman" charset="0"/>
                </a:rPr>
                <a:t> (0, 1)    3</a:t>
              </a:r>
              <a:endParaRPr lang="en-US" altLang="zh-CN" dirty="0">
                <a:latin typeface="Times New Roman" charset="0"/>
              </a:endParaRPr>
            </a:p>
          </p:txBody>
        </p:sp>
        <p:sp>
          <p:nvSpPr>
            <p:cNvPr id="25" name="Rectangle 34"/>
            <p:cNvSpPr>
              <a:spLocks noChangeArrowheads="1"/>
            </p:cNvSpPr>
            <p:nvPr/>
          </p:nvSpPr>
          <p:spPr bwMode="auto">
            <a:xfrm>
              <a:off x="3350" y="2865"/>
              <a:ext cx="2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auto">
            <a:xfrm>
              <a:off x="2733" y="3020"/>
              <a:ext cx="73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37"/>
            <p:cNvSpPr>
              <a:spLocks noChangeArrowheads="1"/>
            </p:cNvSpPr>
            <p:nvPr/>
          </p:nvSpPr>
          <p:spPr bwMode="auto">
            <a:xfrm>
              <a:off x="2733" y="3291"/>
              <a:ext cx="731" cy="29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8" name="Rectangle 38"/>
            <p:cNvSpPr>
              <a:spLocks noChangeArrowheads="1"/>
            </p:cNvSpPr>
            <p:nvPr/>
          </p:nvSpPr>
          <p:spPr bwMode="auto">
            <a:xfrm>
              <a:off x="2739" y="3317"/>
              <a:ext cx="39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dirty="0">
                  <a:solidFill>
                    <a:srgbClr val="000000"/>
                  </a:solidFill>
                  <a:latin typeface="Times New Roman" charset="0"/>
                </a:rPr>
                <a:t> (1, 1)   5</a:t>
              </a:r>
              <a:endParaRPr lang="en-US" altLang="zh-CN" dirty="0">
                <a:latin typeface="Times New Roman" charset="0"/>
              </a:endParaRPr>
            </a:p>
          </p:txBody>
        </p:sp>
        <p:sp>
          <p:nvSpPr>
            <p:cNvPr id="29" name="Rectangle 39"/>
            <p:cNvSpPr>
              <a:spLocks noChangeArrowheads="1"/>
            </p:cNvSpPr>
            <p:nvPr/>
          </p:nvSpPr>
          <p:spPr bwMode="auto">
            <a:xfrm>
              <a:off x="3350" y="3317"/>
              <a:ext cx="2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>
              <a:off x="2733" y="3471"/>
              <a:ext cx="73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2317" y="3742"/>
              <a:ext cx="730" cy="3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2" name="Rectangle 43"/>
            <p:cNvSpPr>
              <a:spLocks noChangeArrowheads="1"/>
            </p:cNvSpPr>
            <p:nvPr/>
          </p:nvSpPr>
          <p:spPr bwMode="auto">
            <a:xfrm>
              <a:off x="2322" y="3769"/>
              <a:ext cx="39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dirty="0">
                  <a:solidFill>
                    <a:srgbClr val="000000"/>
                  </a:solidFill>
                  <a:latin typeface="Times New Roman" charset="0"/>
                </a:rPr>
                <a:t> (2, 0)   2</a:t>
              </a:r>
              <a:endParaRPr lang="en-US" altLang="zh-CN" dirty="0">
                <a:latin typeface="Times New Roman" charset="0"/>
              </a:endParaRPr>
            </a:p>
          </p:txBody>
        </p:sp>
        <p:sp>
          <p:nvSpPr>
            <p:cNvPr id="33" name="Rectangle 44"/>
            <p:cNvSpPr>
              <a:spLocks noChangeArrowheads="1"/>
            </p:cNvSpPr>
            <p:nvPr/>
          </p:nvSpPr>
          <p:spPr bwMode="auto">
            <a:xfrm>
              <a:off x="2934" y="3769"/>
              <a:ext cx="27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34" name="Line 45"/>
            <p:cNvSpPr>
              <a:spLocks noChangeShapeType="1"/>
            </p:cNvSpPr>
            <p:nvPr/>
          </p:nvSpPr>
          <p:spPr bwMode="auto">
            <a:xfrm>
              <a:off x="2317" y="3923"/>
              <a:ext cx="72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" name="Group 49"/>
            <p:cNvGrpSpPr>
              <a:grpSpLocks/>
            </p:cNvGrpSpPr>
            <p:nvPr/>
          </p:nvGrpSpPr>
          <p:grpSpPr bwMode="auto">
            <a:xfrm>
              <a:off x="2205" y="3045"/>
              <a:ext cx="516" cy="83"/>
              <a:chOff x="2202" y="3026"/>
              <a:chExt cx="549" cy="90"/>
            </a:xfrm>
          </p:grpSpPr>
          <p:sp>
            <p:nvSpPr>
              <p:cNvPr id="93" name="Line 47"/>
              <p:cNvSpPr>
                <a:spLocks noChangeShapeType="1"/>
              </p:cNvSpPr>
              <p:nvPr/>
            </p:nvSpPr>
            <p:spPr bwMode="auto">
              <a:xfrm>
                <a:off x="2202" y="3070"/>
                <a:ext cx="46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Freeform 48"/>
              <p:cNvSpPr>
                <a:spLocks/>
              </p:cNvSpPr>
              <p:nvPr/>
            </p:nvSpPr>
            <p:spPr bwMode="auto">
              <a:xfrm>
                <a:off x="2661" y="3026"/>
                <a:ext cx="90" cy="90"/>
              </a:xfrm>
              <a:custGeom>
                <a:avLst/>
                <a:gdLst>
                  <a:gd name="T0" fmla="*/ 0 w 90"/>
                  <a:gd name="T1" fmla="*/ 90 h 90"/>
                  <a:gd name="T2" fmla="*/ 90 w 90"/>
                  <a:gd name="T3" fmla="*/ 46 h 90"/>
                  <a:gd name="T4" fmla="*/ 0 w 90"/>
                  <a:gd name="T5" fmla="*/ 0 h 90"/>
                  <a:gd name="T6" fmla="*/ 0 w 90"/>
                  <a:gd name="T7" fmla="*/ 90 h 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90"/>
                  <a:gd name="T14" fmla="*/ 90 w 90"/>
                  <a:gd name="T15" fmla="*/ 90 h 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90">
                    <a:moveTo>
                      <a:pt x="0" y="90"/>
                    </a:moveTo>
                    <a:lnTo>
                      <a:pt x="90" y="46"/>
                    </a:lnTo>
                    <a:lnTo>
                      <a:pt x="0" y="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36" name="Group 52"/>
            <p:cNvGrpSpPr>
              <a:grpSpLocks/>
            </p:cNvGrpSpPr>
            <p:nvPr/>
          </p:nvGrpSpPr>
          <p:grpSpPr bwMode="auto">
            <a:xfrm>
              <a:off x="2219" y="3496"/>
              <a:ext cx="507" cy="91"/>
              <a:chOff x="2216" y="3484"/>
              <a:chExt cx="507" cy="91"/>
            </a:xfrm>
          </p:grpSpPr>
          <p:sp>
            <p:nvSpPr>
              <p:cNvPr id="91" name="Line 50"/>
              <p:cNvSpPr>
                <a:spLocks noChangeShapeType="1"/>
              </p:cNvSpPr>
              <p:nvPr/>
            </p:nvSpPr>
            <p:spPr bwMode="auto">
              <a:xfrm>
                <a:off x="2216" y="3529"/>
                <a:ext cx="42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Freeform 51"/>
              <p:cNvSpPr>
                <a:spLocks/>
              </p:cNvSpPr>
              <p:nvPr/>
            </p:nvSpPr>
            <p:spPr bwMode="auto">
              <a:xfrm>
                <a:off x="2633" y="3484"/>
                <a:ext cx="90" cy="91"/>
              </a:xfrm>
              <a:custGeom>
                <a:avLst/>
                <a:gdLst>
                  <a:gd name="T0" fmla="*/ 0 w 90"/>
                  <a:gd name="T1" fmla="*/ 91 h 91"/>
                  <a:gd name="T2" fmla="*/ 90 w 90"/>
                  <a:gd name="T3" fmla="*/ 46 h 91"/>
                  <a:gd name="T4" fmla="*/ 0 w 90"/>
                  <a:gd name="T5" fmla="*/ 0 h 91"/>
                  <a:gd name="T6" fmla="*/ 0 w 90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91"/>
                  <a:gd name="T14" fmla="*/ 90 w 90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91">
                    <a:moveTo>
                      <a:pt x="0" y="91"/>
                    </a:moveTo>
                    <a:lnTo>
                      <a:pt x="90" y="46"/>
                    </a:lnTo>
                    <a:lnTo>
                      <a:pt x="0" y="0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sp>
          <p:nvSpPr>
            <p:cNvPr id="37" name="Line 53"/>
            <p:cNvSpPr>
              <a:spLocks noChangeShapeType="1"/>
            </p:cNvSpPr>
            <p:nvPr/>
          </p:nvSpPr>
          <p:spPr bwMode="auto">
            <a:xfrm>
              <a:off x="2212" y="3923"/>
              <a:ext cx="10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" name="Group 56"/>
            <p:cNvGrpSpPr>
              <a:grpSpLocks/>
            </p:cNvGrpSpPr>
            <p:nvPr/>
          </p:nvGrpSpPr>
          <p:grpSpPr bwMode="auto">
            <a:xfrm>
              <a:off x="2376" y="2658"/>
              <a:ext cx="91" cy="1084"/>
              <a:chOff x="2373" y="2646"/>
              <a:chExt cx="91" cy="1084"/>
            </a:xfrm>
          </p:grpSpPr>
          <p:sp>
            <p:nvSpPr>
              <p:cNvPr id="89" name="Line 54"/>
              <p:cNvSpPr>
                <a:spLocks noChangeShapeType="1"/>
              </p:cNvSpPr>
              <p:nvPr/>
            </p:nvSpPr>
            <p:spPr bwMode="auto">
              <a:xfrm>
                <a:off x="2418" y="2646"/>
                <a:ext cx="1" cy="99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Freeform 55"/>
              <p:cNvSpPr>
                <a:spLocks/>
              </p:cNvSpPr>
              <p:nvPr/>
            </p:nvSpPr>
            <p:spPr bwMode="auto">
              <a:xfrm>
                <a:off x="2373" y="3640"/>
                <a:ext cx="91" cy="90"/>
              </a:xfrm>
              <a:custGeom>
                <a:avLst/>
                <a:gdLst>
                  <a:gd name="T0" fmla="*/ 0 w 91"/>
                  <a:gd name="T1" fmla="*/ 0 h 90"/>
                  <a:gd name="T2" fmla="*/ 45 w 91"/>
                  <a:gd name="T3" fmla="*/ 90 h 90"/>
                  <a:gd name="T4" fmla="*/ 91 w 91"/>
                  <a:gd name="T5" fmla="*/ 0 h 90"/>
                  <a:gd name="T6" fmla="*/ 0 w 91"/>
                  <a:gd name="T7" fmla="*/ 0 h 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0"/>
                  <a:gd name="T14" fmla="*/ 91 w 91"/>
                  <a:gd name="T15" fmla="*/ 90 h 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0">
                    <a:moveTo>
                      <a:pt x="0" y="0"/>
                    </a:moveTo>
                    <a:lnTo>
                      <a:pt x="45" y="90"/>
                    </a:lnTo>
                    <a:lnTo>
                      <a:pt x="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39" name="Group 59"/>
            <p:cNvGrpSpPr>
              <a:grpSpLocks/>
            </p:cNvGrpSpPr>
            <p:nvPr/>
          </p:nvGrpSpPr>
          <p:grpSpPr bwMode="auto">
            <a:xfrm>
              <a:off x="2899" y="3068"/>
              <a:ext cx="90" cy="224"/>
              <a:chOff x="2896" y="3056"/>
              <a:chExt cx="90" cy="224"/>
            </a:xfrm>
          </p:grpSpPr>
          <p:sp>
            <p:nvSpPr>
              <p:cNvPr id="87" name="Line 57"/>
              <p:cNvSpPr>
                <a:spLocks noChangeShapeType="1"/>
              </p:cNvSpPr>
              <p:nvPr/>
            </p:nvSpPr>
            <p:spPr bwMode="auto">
              <a:xfrm>
                <a:off x="2939" y="3056"/>
                <a:ext cx="1" cy="13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Freeform 58"/>
              <p:cNvSpPr>
                <a:spLocks/>
              </p:cNvSpPr>
              <p:nvPr/>
            </p:nvSpPr>
            <p:spPr bwMode="auto">
              <a:xfrm>
                <a:off x="2896" y="3188"/>
                <a:ext cx="90" cy="92"/>
              </a:xfrm>
              <a:custGeom>
                <a:avLst/>
                <a:gdLst>
                  <a:gd name="T0" fmla="*/ 0 w 90"/>
                  <a:gd name="T1" fmla="*/ 0 h 92"/>
                  <a:gd name="T2" fmla="*/ 44 w 90"/>
                  <a:gd name="T3" fmla="*/ 92 h 92"/>
                  <a:gd name="T4" fmla="*/ 90 w 90"/>
                  <a:gd name="T5" fmla="*/ 0 h 92"/>
                  <a:gd name="T6" fmla="*/ 0 w 90"/>
                  <a:gd name="T7" fmla="*/ 0 h 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92"/>
                  <a:gd name="T14" fmla="*/ 90 w 90"/>
                  <a:gd name="T15" fmla="*/ 92 h 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92">
                    <a:moveTo>
                      <a:pt x="0" y="0"/>
                    </a:moveTo>
                    <a:lnTo>
                      <a:pt x="44" y="92"/>
                    </a:lnTo>
                    <a:lnTo>
                      <a:pt x="9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40" name="Group 62"/>
            <p:cNvGrpSpPr>
              <a:grpSpLocks/>
            </p:cNvGrpSpPr>
            <p:nvPr/>
          </p:nvGrpSpPr>
          <p:grpSpPr bwMode="auto">
            <a:xfrm>
              <a:off x="3106" y="2658"/>
              <a:ext cx="90" cy="181"/>
              <a:chOff x="3103" y="2646"/>
              <a:chExt cx="90" cy="181"/>
            </a:xfrm>
          </p:grpSpPr>
          <p:sp>
            <p:nvSpPr>
              <p:cNvPr id="85" name="Line 60"/>
              <p:cNvSpPr>
                <a:spLocks noChangeShapeType="1"/>
              </p:cNvSpPr>
              <p:nvPr/>
            </p:nvSpPr>
            <p:spPr bwMode="auto">
              <a:xfrm>
                <a:off x="3147" y="2646"/>
                <a:ext cx="1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61"/>
              <p:cNvSpPr>
                <a:spLocks/>
              </p:cNvSpPr>
              <p:nvPr/>
            </p:nvSpPr>
            <p:spPr bwMode="auto">
              <a:xfrm>
                <a:off x="3103" y="2737"/>
                <a:ext cx="90" cy="90"/>
              </a:xfrm>
              <a:custGeom>
                <a:avLst/>
                <a:gdLst>
                  <a:gd name="T0" fmla="*/ 0 w 90"/>
                  <a:gd name="T1" fmla="*/ 0 h 90"/>
                  <a:gd name="T2" fmla="*/ 46 w 90"/>
                  <a:gd name="T3" fmla="*/ 90 h 90"/>
                  <a:gd name="T4" fmla="*/ 90 w 90"/>
                  <a:gd name="T5" fmla="*/ 0 h 90"/>
                  <a:gd name="T6" fmla="*/ 0 w 90"/>
                  <a:gd name="T7" fmla="*/ 0 h 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90"/>
                  <a:gd name="T14" fmla="*/ 90 w 90"/>
                  <a:gd name="T15" fmla="*/ 90 h 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90">
                    <a:moveTo>
                      <a:pt x="0" y="0"/>
                    </a:moveTo>
                    <a:lnTo>
                      <a:pt x="46" y="90"/>
                    </a:lnTo>
                    <a:lnTo>
                      <a:pt x="9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sp>
          <p:nvSpPr>
            <p:cNvPr id="41" name="Rectangle 63"/>
            <p:cNvSpPr>
              <a:spLocks noChangeArrowheads="1"/>
            </p:cNvSpPr>
            <p:nvPr/>
          </p:nvSpPr>
          <p:spPr bwMode="auto">
            <a:xfrm>
              <a:off x="2317" y="2206"/>
              <a:ext cx="83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" name="Rectangle 64"/>
            <p:cNvSpPr>
              <a:spLocks noChangeArrowheads="1"/>
            </p:cNvSpPr>
            <p:nvPr/>
          </p:nvSpPr>
          <p:spPr bwMode="auto">
            <a:xfrm>
              <a:off x="2225" y="2241"/>
              <a:ext cx="12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 dirty="0">
                  <a:solidFill>
                    <a:srgbClr val="000000"/>
                  </a:solidFill>
                  <a:latin typeface="宋体" charset="0"/>
                </a:rPr>
                <a:t>headers of column lists</a:t>
              </a:r>
              <a:endParaRPr lang="zh-CN" altLang="en-US" b="1" dirty="0">
                <a:latin typeface="Times New Roman" charset="0"/>
              </a:endParaRPr>
            </a:p>
          </p:txBody>
        </p:sp>
        <p:sp>
          <p:nvSpPr>
            <p:cNvPr id="43" name="Rectangle 65"/>
            <p:cNvSpPr>
              <a:spLocks noChangeArrowheads="1"/>
            </p:cNvSpPr>
            <p:nvPr/>
          </p:nvSpPr>
          <p:spPr bwMode="auto">
            <a:xfrm>
              <a:off x="3050" y="2230"/>
              <a:ext cx="26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44" name="Rectangle 66"/>
            <p:cNvSpPr>
              <a:spLocks noChangeArrowheads="1"/>
            </p:cNvSpPr>
            <p:nvPr/>
          </p:nvSpPr>
          <p:spPr bwMode="auto">
            <a:xfrm>
              <a:off x="1587" y="2929"/>
              <a:ext cx="210" cy="1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6" name="Rectangle 68"/>
            <p:cNvSpPr>
              <a:spLocks noChangeArrowheads="1"/>
            </p:cNvSpPr>
            <p:nvPr/>
          </p:nvSpPr>
          <p:spPr bwMode="auto">
            <a:xfrm>
              <a:off x="1709" y="2954"/>
              <a:ext cx="2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52" name="Rectangle 74"/>
            <p:cNvSpPr>
              <a:spLocks noChangeArrowheads="1"/>
            </p:cNvSpPr>
            <p:nvPr/>
          </p:nvSpPr>
          <p:spPr bwMode="auto">
            <a:xfrm>
              <a:off x="1709" y="3856"/>
              <a:ext cx="2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53" name="Rectangle 75"/>
            <p:cNvSpPr>
              <a:spLocks noChangeArrowheads="1"/>
            </p:cNvSpPr>
            <p:nvPr/>
          </p:nvSpPr>
          <p:spPr bwMode="auto">
            <a:xfrm>
              <a:off x="3671" y="3289"/>
              <a:ext cx="731" cy="3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4" name="Rectangle 76"/>
            <p:cNvSpPr>
              <a:spLocks noChangeArrowheads="1"/>
            </p:cNvSpPr>
            <p:nvPr/>
          </p:nvSpPr>
          <p:spPr bwMode="auto">
            <a:xfrm>
              <a:off x="3676" y="3316"/>
              <a:ext cx="39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dirty="0">
                  <a:solidFill>
                    <a:srgbClr val="000000"/>
                  </a:solidFill>
                  <a:latin typeface="Times New Roman" charset="0"/>
                </a:rPr>
                <a:t> (1, 2)   6</a:t>
              </a:r>
              <a:endParaRPr lang="en-US" altLang="zh-CN" dirty="0">
                <a:latin typeface="Times New Roman" charset="0"/>
              </a:endParaRPr>
            </a:p>
          </p:txBody>
        </p:sp>
        <p:sp>
          <p:nvSpPr>
            <p:cNvPr id="55" name="Rectangle 77"/>
            <p:cNvSpPr>
              <a:spLocks noChangeArrowheads="1"/>
            </p:cNvSpPr>
            <p:nvPr/>
          </p:nvSpPr>
          <p:spPr bwMode="auto">
            <a:xfrm>
              <a:off x="4226" y="3316"/>
              <a:ext cx="2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56" name="Line 78"/>
            <p:cNvSpPr>
              <a:spLocks noChangeShapeType="1"/>
            </p:cNvSpPr>
            <p:nvPr/>
          </p:nvSpPr>
          <p:spPr bwMode="auto">
            <a:xfrm>
              <a:off x="3671" y="3470"/>
              <a:ext cx="73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7" name="Group 82"/>
            <p:cNvGrpSpPr>
              <a:grpSpLocks/>
            </p:cNvGrpSpPr>
            <p:nvPr/>
          </p:nvGrpSpPr>
          <p:grpSpPr bwMode="auto">
            <a:xfrm>
              <a:off x="3940" y="2657"/>
              <a:ext cx="90" cy="632"/>
              <a:chOff x="3937" y="2645"/>
              <a:chExt cx="90" cy="632"/>
            </a:xfrm>
          </p:grpSpPr>
          <p:sp>
            <p:nvSpPr>
              <p:cNvPr id="83" name="Line 80"/>
              <p:cNvSpPr>
                <a:spLocks noChangeShapeType="1"/>
              </p:cNvSpPr>
              <p:nvPr/>
            </p:nvSpPr>
            <p:spPr bwMode="auto">
              <a:xfrm>
                <a:off x="3981" y="2645"/>
                <a:ext cx="1" cy="5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Freeform 81"/>
              <p:cNvSpPr>
                <a:spLocks/>
              </p:cNvSpPr>
              <p:nvPr/>
            </p:nvSpPr>
            <p:spPr bwMode="auto">
              <a:xfrm>
                <a:off x="3937" y="3187"/>
                <a:ext cx="90" cy="90"/>
              </a:xfrm>
              <a:custGeom>
                <a:avLst/>
                <a:gdLst>
                  <a:gd name="T0" fmla="*/ 0 w 90"/>
                  <a:gd name="T1" fmla="*/ 0 h 90"/>
                  <a:gd name="T2" fmla="*/ 45 w 90"/>
                  <a:gd name="T3" fmla="*/ 90 h 90"/>
                  <a:gd name="T4" fmla="*/ 90 w 90"/>
                  <a:gd name="T5" fmla="*/ 0 h 90"/>
                  <a:gd name="T6" fmla="*/ 0 w 90"/>
                  <a:gd name="T7" fmla="*/ 0 h 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90"/>
                  <a:gd name="T14" fmla="*/ 90 w 90"/>
                  <a:gd name="T15" fmla="*/ 90 h 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90">
                    <a:moveTo>
                      <a:pt x="0" y="0"/>
                    </a:moveTo>
                    <a:lnTo>
                      <a:pt x="45" y="90"/>
                    </a:lnTo>
                    <a:lnTo>
                      <a:pt x="9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sp>
          <p:nvSpPr>
            <p:cNvPr id="58" name="Rectangle 83"/>
            <p:cNvSpPr>
              <a:spLocks noChangeArrowheads="1"/>
            </p:cNvSpPr>
            <p:nvPr/>
          </p:nvSpPr>
          <p:spPr bwMode="auto">
            <a:xfrm>
              <a:off x="2407" y="3887"/>
              <a:ext cx="155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9" name="Rectangle 84"/>
            <p:cNvSpPr>
              <a:spLocks noChangeArrowheads="1"/>
            </p:cNvSpPr>
            <p:nvPr/>
          </p:nvSpPr>
          <p:spPr bwMode="auto">
            <a:xfrm>
              <a:off x="2407" y="3916"/>
              <a:ext cx="105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宋体" charset="0"/>
                </a:rPr>
                <a:t>∧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60" name="Rectangle 85"/>
            <p:cNvSpPr>
              <a:spLocks noChangeArrowheads="1"/>
            </p:cNvSpPr>
            <p:nvPr/>
          </p:nvSpPr>
          <p:spPr bwMode="auto">
            <a:xfrm>
              <a:off x="2529" y="3912"/>
              <a:ext cx="26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61" name="Rectangle 86"/>
            <p:cNvSpPr>
              <a:spLocks noChangeArrowheads="1"/>
            </p:cNvSpPr>
            <p:nvPr/>
          </p:nvSpPr>
          <p:spPr bwMode="auto">
            <a:xfrm>
              <a:off x="2740" y="3887"/>
              <a:ext cx="2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2" name="Rectangle 87"/>
            <p:cNvSpPr>
              <a:spLocks noChangeArrowheads="1"/>
            </p:cNvSpPr>
            <p:nvPr/>
          </p:nvSpPr>
          <p:spPr bwMode="auto">
            <a:xfrm>
              <a:off x="2740" y="3916"/>
              <a:ext cx="106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宋体" charset="0"/>
                </a:rPr>
                <a:t>∧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63" name="Rectangle 88"/>
            <p:cNvSpPr>
              <a:spLocks noChangeArrowheads="1"/>
            </p:cNvSpPr>
            <p:nvPr/>
          </p:nvSpPr>
          <p:spPr bwMode="auto">
            <a:xfrm>
              <a:off x="2863" y="3912"/>
              <a:ext cx="2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64" name="Rectangle 89"/>
            <p:cNvSpPr>
              <a:spLocks noChangeArrowheads="1"/>
            </p:cNvSpPr>
            <p:nvPr/>
          </p:nvSpPr>
          <p:spPr bwMode="auto">
            <a:xfrm>
              <a:off x="3776" y="3442"/>
              <a:ext cx="20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5" name="Rectangle 90"/>
            <p:cNvSpPr>
              <a:spLocks noChangeArrowheads="1"/>
            </p:cNvSpPr>
            <p:nvPr/>
          </p:nvSpPr>
          <p:spPr bwMode="auto">
            <a:xfrm>
              <a:off x="3776" y="3471"/>
              <a:ext cx="106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宋体" charset="0"/>
                </a:rPr>
                <a:t>∧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66" name="Rectangle 91"/>
            <p:cNvSpPr>
              <a:spLocks noChangeArrowheads="1"/>
            </p:cNvSpPr>
            <p:nvPr/>
          </p:nvSpPr>
          <p:spPr bwMode="auto">
            <a:xfrm>
              <a:off x="3898" y="3467"/>
              <a:ext cx="2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67" name="Rectangle 92"/>
            <p:cNvSpPr>
              <a:spLocks noChangeArrowheads="1"/>
            </p:cNvSpPr>
            <p:nvPr/>
          </p:nvSpPr>
          <p:spPr bwMode="auto">
            <a:xfrm>
              <a:off x="4192" y="3442"/>
              <a:ext cx="2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8" name="Rectangle 93"/>
            <p:cNvSpPr>
              <a:spLocks noChangeArrowheads="1"/>
            </p:cNvSpPr>
            <p:nvPr/>
          </p:nvSpPr>
          <p:spPr bwMode="auto">
            <a:xfrm>
              <a:off x="4192" y="3471"/>
              <a:ext cx="106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宋体" charset="0"/>
                </a:rPr>
                <a:t>∧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69" name="Rectangle 94"/>
            <p:cNvSpPr>
              <a:spLocks noChangeArrowheads="1"/>
            </p:cNvSpPr>
            <p:nvPr/>
          </p:nvSpPr>
          <p:spPr bwMode="auto">
            <a:xfrm>
              <a:off x="4315" y="3467"/>
              <a:ext cx="2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70" name="Rectangle 95"/>
            <p:cNvSpPr>
              <a:spLocks noChangeArrowheads="1"/>
            </p:cNvSpPr>
            <p:nvPr/>
          </p:nvSpPr>
          <p:spPr bwMode="auto">
            <a:xfrm>
              <a:off x="2879" y="3435"/>
              <a:ext cx="2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1" name="Rectangle 96"/>
            <p:cNvSpPr>
              <a:spLocks noChangeArrowheads="1"/>
            </p:cNvSpPr>
            <p:nvPr/>
          </p:nvSpPr>
          <p:spPr bwMode="auto">
            <a:xfrm>
              <a:off x="2879" y="3464"/>
              <a:ext cx="106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宋体" charset="0"/>
                </a:rPr>
                <a:t>∧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72" name="Rectangle 97"/>
            <p:cNvSpPr>
              <a:spLocks noChangeArrowheads="1"/>
            </p:cNvSpPr>
            <p:nvPr/>
          </p:nvSpPr>
          <p:spPr bwMode="auto">
            <a:xfrm>
              <a:off x="3002" y="3460"/>
              <a:ext cx="2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  <p:grpSp>
          <p:nvGrpSpPr>
            <p:cNvPr id="73" name="Group 100"/>
            <p:cNvGrpSpPr>
              <a:grpSpLocks/>
            </p:cNvGrpSpPr>
            <p:nvPr/>
          </p:nvGrpSpPr>
          <p:grpSpPr bwMode="auto">
            <a:xfrm>
              <a:off x="3359" y="3460"/>
              <a:ext cx="312" cy="91"/>
              <a:chOff x="3356" y="3448"/>
              <a:chExt cx="312" cy="91"/>
            </a:xfrm>
          </p:grpSpPr>
          <p:sp>
            <p:nvSpPr>
              <p:cNvPr id="81" name="Line 98"/>
              <p:cNvSpPr>
                <a:spLocks noChangeShapeType="1"/>
              </p:cNvSpPr>
              <p:nvPr/>
            </p:nvSpPr>
            <p:spPr bwMode="auto">
              <a:xfrm>
                <a:off x="3356" y="3493"/>
                <a:ext cx="22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Freeform 99"/>
              <p:cNvSpPr>
                <a:spLocks/>
              </p:cNvSpPr>
              <p:nvPr/>
            </p:nvSpPr>
            <p:spPr bwMode="auto">
              <a:xfrm>
                <a:off x="3578" y="3448"/>
                <a:ext cx="90" cy="91"/>
              </a:xfrm>
              <a:custGeom>
                <a:avLst/>
                <a:gdLst>
                  <a:gd name="T0" fmla="*/ 0 w 90"/>
                  <a:gd name="T1" fmla="*/ 91 h 91"/>
                  <a:gd name="T2" fmla="*/ 90 w 90"/>
                  <a:gd name="T3" fmla="*/ 46 h 91"/>
                  <a:gd name="T4" fmla="*/ 0 w 90"/>
                  <a:gd name="T5" fmla="*/ 0 h 91"/>
                  <a:gd name="T6" fmla="*/ 0 w 90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91"/>
                  <a:gd name="T14" fmla="*/ 90 w 90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91">
                    <a:moveTo>
                      <a:pt x="0" y="91"/>
                    </a:moveTo>
                    <a:lnTo>
                      <a:pt x="90" y="46"/>
                    </a:lnTo>
                    <a:lnTo>
                      <a:pt x="0" y="0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sp>
          <p:nvSpPr>
            <p:cNvPr id="74" name="Rectangle 101"/>
            <p:cNvSpPr>
              <a:spLocks noChangeArrowheads="1"/>
            </p:cNvSpPr>
            <p:nvPr/>
          </p:nvSpPr>
          <p:spPr bwMode="auto">
            <a:xfrm>
              <a:off x="3220" y="2983"/>
              <a:ext cx="21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5" name="Rectangle 102"/>
            <p:cNvSpPr>
              <a:spLocks noChangeArrowheads="1"/>
            </p:cNvSpPr>
            <p:nvPr/>
          </p:nvSpPr>
          <p:spPr bwMode="auto">
            <a:xfrm>
              <a:off x="3220" y="3013"/>
              <a:ext cx="106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宋体" charset="0"/>
                </a:rPr>
                <a:t>∧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76" name="Rectangle 103"/>
            <p:cNvSpPr>
              <a:spLocks noChangeArrowheads="1"/>
            </p:cNvSpPr>
            <p:nvPr/>
          </p:nvSpPr>
          <p:spPr bwMode="auto">
            <a:xfrm>
              <a:off x="3342" y="3008"/>
              <a:ext cx="26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77" name="Line 104"/>
            <p:cNvSpPr>
              <a:spLocks noChangeShapeType="1"/>
            </p:cNvSpPr>
            <p:nvPr/>
          </p:nvSpPr>
          <p:spPr bwMode="auto">
            <a:xfrm>
              <a:off x="3061" y="3022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105"/>
            <p:cNvSpPr>
              <a:spLocks noChangeShapeType="1"/>
            </p:cNvSpPr>
            <p:nvPr/>
          </p:nvSpPr>
          <p:spPr bwMode="auto">
            <a:xfrm>
              <a:off x="3084" y="3475"/>
              <a:ext cx="0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06"/>
            <p:cNvSpPr>
              <a:spLocks noChangeShapeType="1"/>
            </p:cNvSpPr>
            <p:nvPr/>
          </p:nvSpPr>
          <p:spPr bwMode="auto">
            <a:xfrm>
              <a:off x="4014" y="3475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07"/>
            <p:cNvSpPr>
              <a:spLocks noChangeShapeType="1"/>
            </p:cNvSpPr>
            <p:nvPr/>
          </p:nvSpPr>
          <p:spPr bwMode="auto">
            <a:xfrm>
              <a:off x="2608" y="3929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" name="Rectangle 64"/>
          <p:cNvSpPr>
            <a:spLocks noChangeArrowheads="1"/>
          </p:cNvSpPr>
          <p:nvPr/>
        </p:nvSpPr>
        <p:spPr bwMode="auto">
          <a:xfrm rot="16200000">
            <a:off x="2645494" y="4779443"/>
            <a:ext cx="19236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500" b="1" dirty="0">
                <a:solidFill>
                  <a:srgbClr val="000000"/>
                </a:solidFill>
                <a:latin typeface="宋体" charset="0"/>
              </a:rPr>
              <a:t>headers of row lists</a:t>
            </a:r>
            <a:endParaRPr lang="zh-CN" altLang="en-US" b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768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Classic Matrix Multiplication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黑体" charset="0"/>
                <a:cs typeface="Times New Roman" charset="0"/>
              </a:rPr>
              <a:t>Multiplier: A[c</a:t>
            </a:r>
            <a:r>
              <a:rPr lang="en-US" altLang="zh-CN" sz="3200" baseline="-25000" dirty="0">
                <a:ea typeface="黑体" charset="0"/>
                <a:cs typeface="Times New Roman" charset="0"/>
              </a:rPr>
              <a:t>1</a:t>
            </a:r>
            <a:r>
              <a:rPr lang="en-US" altLang="zh-CN" sz="3200" dirty="0">
                <a:ea typeface="黑体" charset="0"/>
                <a:cs typeface="Times New Roman" charset="0"/>
              </a:rPr>
              <a:t>..d</a:t>
            </a:r>
            <a:r>
              <a:rPr lang="en-US" altLang="zh-CN" sz="3200" baseline="-25000" dirty="0">
                <a:ea typeface="黑体" charset="0"/>
                <a:cs typeface="Times New Roman" charset="0"/>
              </a:rPr>
              <a:t>1</a:t>
            </a:r>
            <a:r>
              <a:rPr lang="en-US" altLang="zh-CN" sz="3200" dirty="0">
                <a:ea typeface="黑体" charset="0"/>
                <a:cs typeface="Times New Roman" charset="0"/>
              </a:rPr>
              <a:t>][c</a:t>
            </a:r>
            <a:r>
              <a:rPr lang="en-US" altLang="zh-CN" sz="3200" baseline="-25000" dirty="0">
                <a:ea typeface="黑体" charset="0"/>
                <a:cs typeface="Times New Roman" charset="0"/>
              </a:rPr>
              <a:t>3</a:t>
            </a:r>
            <a:r>
              <a:rPr lang="en-US" altLang="zh-CN" sz="3200" dirty="0">
                <a:ea typeface="黑体" charset="0"/>
                <a:cs typeface="Times New Roman" charset="0"/>
              </a:rPr>
              <a:t>..d</a:t>
            </a:r>
            <a:r>
              <a:rPr lang="en-US" altLang="zh-CN" sz="3200" baseline="-25000" dirty="0">
                <a:ea typeface="黑体" charset="0"/>
                <a:cs typeface="Times New Roman" charset="0"/>
              </a:rPr>
              <a:t>3</a:t>
            </a:r>
            <a:r>
              <a:rPr lang="en-US" altLang="zh-CN" sz="3200" dirty="0">
                <a:ea typeface="黑体" charset="0"/>
                <a:cs typeface="Times New Roman" charset="0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黑体" charset="0"/>
                <a:cs typeface="Times New Roman" charset="0"/>
              </a:rPr>
              <a:t>Multiplicand:</a:t>
            </a:r>
            <a:r>
              <a:rPr lang="zh-CN" altLang="en-US" sz="3200" dirty="0">
                <a:ea typeface="黑体" charset="0"/>
                <a:cs typeface="Times New Roman" charset="0"/>
              </a:rPr>
              <a:t> </a:t>
            </a:r>
            <a:r>
              <a:rPr lang="en-US" altLang="zh-CN" sz="3200" dirty="0">
                <a:ea typeface="黑体" charset="0"/>
                <a:cs typeface="Times New Roman" charset="0"/>
              </a:rPr>
              <a:t>B[c</a:t>
            </a:r>
            <a:r>
              <a:rPr lang="en-US" altLang="zh-CN" sz="3200" baseline="-25000" dirty="0">
                <a:ea typeface="黑体" charset="0"/>
                <a:cs typeface="Times New Roman" charset="0"/>
              </a:rPr>
              <a:t>3</a:t>
            </a:r>
            <a:r>
              <a:rPr lang="en-US" altLang="zh-CN" sz="3200" dirty="0">
                <a:ea typeface="黑体" charset="0"/>
                <a:cs typeface="Times New Roman" charset="0"/>
              </a:rPr>
              <a:t>..d</a:t>
            </a:r>
            <a:r>
              <a:rPr lang="en-US" altLang="zh-CN" sz="3200" baseline="-25000" dirty="0">
                <a:ea typeface="黑体" charset="0"/>
                <a:cs typeface="Times New Roman" charset="0"/>
              </a:rPr>
              <a:t>3</a:t>
            </a:r>
            <a:r>
              <a:rPr lang="en-US" altLang="zh-CN" sz="3200" dirty="0">
                <a:ea typeface="黑体" charset="0"/>
                <a:cs typeface="Times New Roman" charset="0"/>
              </a:rPr>
              <a:t>][c</a:t>
            </a:r>
            <a:r>
              <a:rPr lang="en-US" altLang="zh-CN" sz="3200" baseline="-25000" dirty="0">
                <a:ea typeface="黑体" charset="0"/>
                <a:cs typeface="Times New Roman" charset="0"/>
              </a:rPr>
              <a:t>2</a:t>
            </a:r>
            <a:r>
              <a:rPr lang="en-US" altLang="zh-CN" sz="3200" dirty="0">
                <a:ea typeface="黑体" charset="0"/>
                <a:cs typeface="Times New Roman" charset="0"/>
              </a:rPr>
              <a:t>..d</a:t>
            </a:r>
            <a:r>
              <a:rPr lang="en-US" altLang="zh-CN" sz="3200" baseline="-25000" dirty="0">
                <a:ea typeface="黑体" charset="0"/>
                <a:cs typeface="Times New Roman" charset="0"/>
              </a:rPr>
              <a:t>2</a:t>
            </a:r>
            <a:r>
              <a:rPr lang="en-US" altLang="zh-CN" sz="3200" dirty="0">
                <a:ea typeface="黑体" charset="0"/>
                <a:cs typeface="Times New Roman" charset="0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黑体" charset="0"/>
                <a:cs typeface="Times New Roman" charset="0"/>
              </a:rPr>
              <a:t>Product: C[c</a:t>
            </a:r>
            <a:r>
              <a:rPr lang="en-US" altLang="zh-CN" sz="3200" baseline="-25000" dirty="0">
                <a:ea typeface="黑体" charset="0"/>
                <a:cs typeface="Times New Roman" charset="0"/>
              </a:rPr>
              <a:t>1</a:t>
            </a:r>
            <a:r>
              <a:rPr lang="en-US" altLang="zh-CN" sz="3200" dirty="0">
                <a:ea typeface="黑体" charset="0"/>
                <a:cs typeface="Times New Roman" charset="0"/>
              </a:rPr>
              <a:t>..d</a:t>
            </a:r>
            <a:r>
              <a:rPr lang="en-US" altLang="zh-CN" sz="3200" baseline="-25000" dirty="0">
                <a:ea typeface="黑体" charset="0"/>
                <a:cs typeface="Times New Roman" charset="0"/>
              </a:rPr>
              <a:t>1</a:t>
            </a:r>
            <a:r>
              <a:rPr lang="en-US" altLang="zh-CN" sz="3200" dirty="0">
                <a:ea typeface="黑体" charset="0"/>
                <a:cs typeface="Times New Roman" charset="0"/>
              </a:rPr>
              <a:t>][c</a:t>
            </a:r>
            <a:r>
              <a:rPr lang="en-US" altLang="zh-CN" sz="3200" baseline="-25000" dirty="0">
                <a:ea typeface="黑体" charset="0"/>
                <a:cs typeface="Times New Roman" charset="0"/>
              </a:rPr>
              <a:t>2</a:t>
            </a:r>
            <a:r>
              <a:rPr lang="en-US" altLang="zh-CN" sz="3200" dirty="0">
                <a:ea typeface="黑体" charset="0"/>
                <a:cs typeface="Times New Roman" charset="0"/>
              </a:rPr>
              <a:t>..d</a:t>
            </a:r>
            <a:r>
              <a:rPr lang="en-US" altLang="zh-CN" sz="3200" baseline="-25000" dirty="0">
                <a:ea typeface="黑体" charset="0"/>
                <a:cs typeface="Times New Roman" charset="0"/>
              </a:rPr>
              <a:t>2</a:t>
            </a:r>
            <a:r>
              <a:rPr lang="en-US" altLang="zh-CN" sz="3200" dirty="0">
                <a:ea typeface="黑体" charset="0"/>
                <a:cs typeface="Times New Roman" charset="0"/>
              </a:rPr>
              <a:t>]</a:t>
            </a:r>
            <a:endParaRPr lang="zh-CN" altLang="en-US" sz="3200" dirty="0">
              <a:ea typeface="黑体" charset="0"/>
              <a:cs typeface="Times New Roman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3200" dirty="0">
              <a:ea typeface="黑体" charset="0"/>
              <a:cs typeface="Times New Roman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黑体" charset="0"/>
                <a:cs typeface="Times New Roman" charset="0"/>
              </a:rPr>
              <a:t>	</a:t>
            </a:r>
            <a:r>
              <a:rPr lang="en-US" altLang="zh-CN" sz="2800" dirty="0">
                <a:ea typeface="黑体" charset="0"/>
                <a:cs typeface="Times New Roman" charset="0"/>
              </a:rPr>
              <a:t>for (</a:t>
            </a:r>
            <a:r>
              <a:rPr lang="en-US" altLang="zh-CN" sz="2800" dirty="0" err="1">
                <a:ea typeface="黑体" charset="0"/>
                <a:cs typeface="Times New Roman" charset="0"/>
              </a:rPr>
              <a:t>i</a:t>
            </a:r>
            <a:r>
              <a:rPr lang="en-US" altLang="zh-CN" sz="2800" dirty="0">
                <a:ea typeface="黑体" charset="0"/>
                <a:cs typeface="Times New Roman" charset="0"/>
              </a:rPr>
              <a:t>=c1; </a:t>
            </a:r>
            <a:r>
              <a:rPr lang="en-US" altLang="zh-CN" sz="2800" dirty="0" err="1">
                <a:ea typeface="黑体" charset="0"/>
                <a:cs typeface="Times New Roman" charset="0"/>
              </a:rPr>
              <a:t>i</a:t>
            </a:r>
            <a:r>
              <a:rPr lang="en-US" altLang="zh-CN" sz="2800" dirty="0">
                <a:ea typeface="黑体" charset="0"/>
                <a:cs typeface="Times New Roman" charset="0"/>
              </a:rPr>
              <a:t>&lt;=d1; </a:t>
            </a:r>
            <a:r>
              <a:rPr lang="en-US" altLang="zh-CN" sz="2800" dirty="0" err="1">
                <a:ea typeface="黑体" charset="0"/>
                <a:cs typeface="Times New Roman" charset="0"/>
              </a:rPr>
              <a:t>i</a:t>
            </a:r>
            <a:r>
              <a:rPr lang="en-US" altLang="zh-CN" sz="2800" dirty="0">
                <a:ea typeface="黑体" charset="0"/>
                <a:cs typeface="Times New Roman" charset="0"/>
              </a:rPr>
              <a:t>++)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>
                <a:ea typeface="黑体" charset="0"/>
                <a:cs typeface="Times New Roman" charset="0"/>
              </a:rPr>
              <a:t>	for (j=c2; j&lt;=d2; j++)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>
                <a:ea typeface="黑体" charset="0"/>
                <a:cs typeface="Times New Roman" charset="0"/>
              </a:rPr>
              <a:t>		sum = 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>
                <a:ea typeface="黑体" charset="0"/>
                <a:cs typeface="Times New Roman" charset="0"/>
              </a:rPr>
              <a:t>		for (k=c3; k&lt;=d3; k++)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>
                <a:ea typeface="黑体" charset="0"/>
                <a:cs typeface="Times New Roman" charset="0"/>
              </a:rPr>
              <a:t>			sum = sum + A[</a:t>
            </a:r>
            <a:r>
              <a:rPr lang="en-US" altLang="zh-CN" sz="2800" dirty="0" err="1">
                <a:ea typeface="黑体" charset="0"/>
                <a:cs typeface="Times New Roman" charset="0"/>
              </a:rPr>
              <a:t>i,k</a:t>
            </a:r>
            <a:r>
              <a:rPr lang="en-US" altLang="zh-CN" sz="2800" dirty="0">
                <a:ea typeface="黑体" charset="0"/>
                <a:cs typeface="Times New Roman" charset="0"/>
              </a:rPr>
              <a:t>]*B[</a:t>
            </a:r>
            <a:r>
              <a:rPr lang="en-US" altLang="zh-CN" sz="2800" dirty="0" err="1">
                <a:ea typeface="黑体" charset="0"/>
                <a:cs typeface="Times New Roman" charset="0"/>
              </a:rPr>
              <a:t>k,j</a:t>
            </a:r>
            <a:r>
              <a:rPr lang="en-US" altLang="zh-CN" sz="2800" dirty="0">
                <a:ea typeface="黑体" charset="0"/>
                <a:cs typeface="Times New Roman" charset="0"/>
              </a:rPr>
              <a:t>];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>
                <a:ea typeface="黑体" charset="0"/>
                <a:cs typeface="Times New Roman" charset="0"/>
              </a:rPr>
              <a:t>		C[</a:t>
            </a:r>
            <a:r>
              <a:rPr lang="en-US" altLang="zh-CN" sz="2800" dirty="0" err="1">
                <a:ea typeface="黑体" charset="0"/>
                <a:cs typeface="Times New Roman" charset="0"/>
              </a:rPr>
              <a:t>i,j</a:t>
            </a:r>
            <a:r>
              <a:rPr lang="en-US" altLang="zh-CN" sz="2800" dirty="0">
                <a:ea typeface="黑体" charset="0"/>
                <a:cs typeface="Times New Roman" charset="0"/>
              </a:rPr>
              <a:t>] = sum;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>
                <a:ea typeface="黑体" charset="0"/>
                <a:cs typeface="Times New Roman" charset="0"/>
              </a:rPr>
              <a:t>	}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052860"/>
              </p:ext>
            </p:extLst>
          </p:nvPr>
        </p:nvGraphicFramePr>
        <p:xfrm>
          <a:off x="5643563" y="1773238"/>
          <a:ext cx="2540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6" name="公式" r:id="rId3" imgW="1270000" imgH="508000" progId="Equation.3">
                  <p:embed/>
                </p:oleObj>
              </mc:Choice>
              <mc:Fallback>
                <p:oleObj name="公式" r:id="rId3" imgW="12700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43563" y="1773238"/>
                        <a:ext cx="25400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3871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Classic Matrix Multiplication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Let</a:t>
            </a:r>
          </a:p>
          <a:p>
            <a:pPr lvl="1"/>
            <a:r>
              <a:rPr kumimoji="1" lang="en-US" altLang="zh-CN" dirty="0"/>
              <a:t>p = d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 – (c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 – 1)</a:t>
            </a:r>
          </a:p>
          <a:p>
            <a:pPr lvl="1"/>
            <a:r>
              <a:rPr kumimoji="1" lang="en-US" altLang="zh-CN" dirty="0"/>
              <a:t>m = d</a:t>
            </a:r>
            <a:r>
              <a:rPr kumimoji="1" lang="en-US" altLang="zh-CN" baseline="-25000" dirty="0"/>
              <a:t>3</a:t>
            </a:r>
            <a:r>
              <a:rPr kumimoji="1" lang="en-US" altLang="zh-CN" dirty="0"/>
              <a:t> – (c</a:t>
            </a:r>
            <a:r>
              <a:rPr kumimoji="1" lang="en-US" altLang="zh-CN" baseline="-25000" dirty="0"/>
              <a:t>3</a:t>
            </a:r>
            <a:r>
              <a:rPr kumimoji="1" lang="en-US" altLang="zh-CN" dirty="0"/>
              <a:t> – 1)</a:t>
            </a:r>
          </a:p>
          <a:p>
            <a:pPr lvl="1"/>
            <a:r>
              <a:rPr lang="en-US" altLang="zh-CN" dirty="0"/>
              <a:t>n = d</a:t>
            </a:r>
            <a:r>
              <a:rPr lang="en-US" altLang="zh-CN" baseline="-25000" dirty="0"/>
              <a:t>2</a:t>
            </a:r>
            <a:r>
              <a:rPr lang="en-US" altLang="zh-CN" dirty="0"/>
              <a:t> – (c</a:t>
            </a:r>
            <a:r>
              <a:rPr lang="en-US" altLang="zh-CN" baseline="-25000" dirty="0"/>
              <a:t>2</a:t>
            </a:r>
            <a:r>
              <a:rPr lang="en-US" altLang="zh-CN" dirty="0"/>
              <a:t> – 1)</a:t>
            </a:r>
          </a:p>
          <a:p>
            <a:r>
              <a:rPr kumimoji="1" lang="en-US" altLang="zh-CN" dirty="0"/>
              <a:t>A is a </a:t>
            </a:r>
            <a:r>
              <a:rPr kumimoji="1" lang="en-US" altLang="zh-CN" dirty="0" err="1"/>
              <a:t>p</a:t>
            </a:r>
            <a:r>
              <a:rPr lang="en-US" altLang="zh-CN" dirty="0" err="1"/>
              <a:t>×m</a:t>
            </a:r>
            <a:r>
              <a:rPr lang="en-US" altLang="zh-CN" dirty="0"/>
              <a:t> matrix, B is a </a:t>
            </a:r>
            <a:r>
              <a:rPr lang="en-US" altLang="zh-CN" dirty="0" err="1"/>
              <a:t>m×n</a:t>
            </a:r>
            <a:r>
              <a:rPr lang="en-US" altLang="zh-CN" dirty="0"/>
              <a:t> matrix, and the product C is a </a:t>
            </a:r>
            <a:r>
              <a:rPr lang="en-US" altLang="zh-CN" dirty="0" err="1"/>
              <a:t>p×n</a:t>
            </a:r>
            <a:r>
              <a:rPr lang="en-US" altLang="zh-CN" dirty="0"/>
              <a:t> matrix</a:t>
            </a:r>
          </a:p>
          <a:p>
            <a:r>
              <a:rPr kumimoji="1" lang="en-US" altLang="zh-CN" dirty="0"/>
              <a:t>The time complexity of classic matrix multiplication is O(</a:t>
            </a:r>
            <a:r>
              <a:rPr kumimoji="1" lang="en-US" altLang="zh-CN" dirty="0" err="1"/>
              <a:t>p</a:t>
            </a:r>
            <a:r>
              <a:rPr lang="en-US" altLang="zh-CN" dirty="0" err="1"/>
              <a:t>×m×n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759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Multi-array</a:t>
            </a:r>
          </a:p>
          <a:p>
            <a:r>
              <a:rPr lang="en-US" altLang="zh-CN" dirty="0"/>
              <a:t>Generalized list</a:t>
            </a:r>
          </a:p>
          <a:p>
            <a:r>
              <a:rPr lang="en-US" altLang="zh-CN" dirty="0" err="1"/>
              <a:t>Trie</a:t>
            </a:r>
            <a:r>
              <a:rPr lang="en-US" altLang="zh-CN" dirty="0"/>
              <a:t> and PATRICIA tree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083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933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916601"/>
              </p:ext>
            </p:extLst>
          </p:nvPr>
        </p:nvGraphicFramePr>
        <p:xfrm>
          <a:off x="971600" y="1239912"/>
          <a:ext cx="22098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8" name="公式" r:id="rId4" imgW="1104900" imgH="698500" progId="Equation.3">
                  <p:embed/>
                </p:oleObj>
              </mc:Choice>
              <mc:Fallback>
                <p:oleObj name="公式" r:id="rId4" imgW="11049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239912"/>
                        <a:ext cx="22098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3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031732"/>
              </p:ext>
            </p:extLst>
          </p:nvPr>
        </p:nvGraphicFramePr>
        <p:xfrm>
          <a:off x="4189512" y="980728"/>
          <a:ext cx="10668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9" name="公式" r:id="rId6" imgW="533400" imgH="927100" progId="Equation.3">
                  <p:embed/>
                </p:oleObj>
              </mc:Choice>
              <mc:Fallback>
                <p:oleObj name="公式" r:id="rId6" imgW="5334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9512" y="980728"/>
                        <a:ext cx="1066800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9333" name="Text Box 6"/>
          <p:cNvSpPr txBox="1">
            <a:spLocks noChangeArrowheads="1"/>
          </p:cNvSpPr>
          <p:nvPr/>
        </p:nvSpPr>
        <p:spPr bwMode="auto">
          <a:xfrm>
            <a:off x="3494634" y="1717551"/>
            <a:ext cx="76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×</a:t>
            </a:r>
            <a:endParaRPr kumimoji="1" lang="en-US" altLang="zh-CN" sz="2000" b="1" dirty="0">
              <a:latin typeface="+mn-lt"/>
            </a:endParaRPr>
          </a:p>
        </p:txBody>
      </p:sp>
      <p:sp>
        <p:nvSpPr>
          <p:cNvPr id="739334" name="Text Box 7"/>
          <p:cNvSpPr txBox="1">
            <a:spLocks noChangeArrowheads="1"/>
          </p:cNvSpPr>
          <p:nvPr/>
        </p:nvSpPr>
        <p:spPr bwMode="auto">
          <a:xfrm>
            <a:off x="5799684" y="1644526"/>
            <a:ext cx="76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+mn-lt"/>
                <a:sym typeface="Symbol" charset="0"/>
              </a:rPr>
              <a:t>=</a:t>
            </a:r>
            <a:endParaRPr kumimoji="1" lang="en-US" altLang="zh-CN" sz="2000" b="1">
              <a:latin typeface="+mn-lt"/>
            </a:endParaRPr>
          </a:p>
        </p:txBody>
      </p:sp>
      <p:grpSp>
        <p:nvGrpSpPr>
          <p:cNvPr id="739335" name="Group 149"/>
          <p:cNvGrpSpPr>
            <a:grpSpLocks/>
          </p:cNvGrpSpPr>
          <p:nvPr/>
        </p:nvGrpSpPr>
        <p:grpSpPr bwMode="auto">
          <a:xfrm>
            <a:off x="5318126" y="3192463"/>
            <a:ext cx="2589213" cy="2844800"/>
            <a:chOff x="3379" y="2273"/>
            <a:chExt cx="1631" cy="1792"/>
          </a:xfrm>
        </p:grpSpPr>
        <p:sp>
          <p:nvSpPr>
            <p:cNvPr id="739336" name="Rectangle 93"/>
            <p:cNvSpPr>
              <a:spLocks noChangeArrowheads="1"/>
            </p:cNvSpPr>
            <p:nvPr/>
          </p:nvSpPr>
          <p:spPr bwMode="auto">
            <a:xfrm>
              <a:off x="3379" y="2704"/>
              <a:ext cx="226" cy="13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37" name="Line 94"/>
            <p:cNvSpPr>
              <a:spLocks noChangeShapeType="1"/>
            </p:cNvSpPr>
            <p:nvPr/>
          </p:nvSpPr>
          <p:spPr bwMode="auto">
            <a:xfrm>
              <a:off x="3379" y="3339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38" name="Line 95"/>
            <p:cNvSpPr>
              <a:spLocks noChangeShapeType="1"/>
            </p:cNvSpPr>
            <p:nvPr/>
          </p:nvSpPr>
          <p:spPr bwMode="auto">
            <a:xfrm>
              <a:off x="3379" y="2999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39" name="Line 96"/>
            <p:cNvSpPr>
              <a:spLocks noChangeShapeType="1"/>
            </p:cNvSpPr>
            <p:nvPr/>
          </p:nvSpPr>
          <p:spPr bwMode="auto">
            <a:xfrm>
              <a:off x="3379" y="3725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40" name="Rectangle 98"/>
            <p:cNvSpPr>
              <a:spLocks noChangeArrowheads="1"/>
            </p:cNvSpPr>
            <p:nvPr/>
          </p:nvSpPr>
          <p:spPr bwMode="auto">
            <a:xfrm>
              <a:off x="3923" y="2273"/>
              <a:ext cx="680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41" name="Line 99"/>
            <p:cNvSpPr>
              <a:spLocks noChangeShapeType="1"/>
            </p:cNvSpPr>
            <p:nvPr/>
          </p:nvSpPr>
          <p:spPr bwMode="auto">
            <a:xfrm>
              <a:off x="4263" y="2273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42" name="Rectangle 102"/>
            <p:cNvSpPr>
              <a:spLocks noChangeArrowheads="1"/>
            </p:cNvSpPr>
            <p:nvPr/>
          </p:nvSpPr>
          <p:spPr bwMode="auto">
            <a:xfrm>
              <a:off x="4354" y="2614"/>
              <a:ext cx="515" cy="3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342900" indent="-342900"/>
              <a:endParaRPr lang="zh-CN" sz="1600">
                <a:latin typeface="+mn-lt"/>
              </a:endParaRPr>
            </a:p>
          </p:txBody>
        </p:sp>
        <p:sp>
          <p:nvSpPr>
            <p:cNvPr id="739343" name="Rectangle 103"/>
            <p:cNvSpPr>
              <a:spLocks noChangeArrowheads="1"/>
            </p:cNvSpPr>
            <p:nvPr/>
          </p:nvSpPr>
          <p:spPr bwMode="auto">
            <a:xfrm>
              <a:off x="4389" y="2630"/>
              <a:ext cx="4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(0, 1)  2</a:t>
              </a:r>
              <a:endParaRPr lang="en-US" altLang="zh-CN" sz="1600" dirty="0">
                <a:latin typeface="+mn-lt"/>
              </a:endParaRPr>
            </a:p>
          </p:txBody>
        </p:sp>
        <p:sp>
          <p:nvSpPr>
            <p:cNvPr id="739344" name="Rectangle 104"/>
            <p:cNvSpPr>
              <a:spLocks noChangeArrowheads="1"/>
            </p:cNvSpPr>
            <p:nvPr/>
          </p:nvSpPr>
          <p:spPr bwMode="auto">
            <a:xfrm>
              <a:off x="4965" y="2641"/>
              <a:ext cx="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 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39345" name="Line 105"/>
            <p:cNvSpPr>
              <a:spLocks noChangeShapeType="1"/>
            </p:cNvSpPr>
            <p:nvPr/>
          </p:nvSpPr>
          <p:spPr bwMode="auto">
            <a:xfrm flipV="1">
              <a:off x="4354" y="2796"/>
              <a:ext cx="515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46" name="Line 106"/>
            <p:cNvSpPr>
              <a:spLocks noChangeShapeType="1"/>
            </p:cNvSpPr>
            <p:nvPr/>
          </p:nvSpPr>
          <p:spPr bwMode="auto">
            <a:xfrm flipH="1">
              <a:off x="4603" y="2796"/>
              <a:ext cx="2" cy="1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47" name="Rectangle 107"/>
            <p:cNvSpPr>
              <a:spLocks noChangeArrowheads="1"/>
            </p:cNvSpPr>
            <p:nvPr/>
          </p:nvSpPr>
          <p:spPr bwMode="auto">
            <a:xfrm>
              <a:off x="4736" y="2882"/>
              <a:ext cx="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 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39348" name="Rectangle 109"/>
            <p:cNvSpPr>
              <a:spLocks noChangeArrowheads="1"/>
            </p:cNvSpPr>
            <p:nvPr/>
          </p:nvSpPr>
          <p:spPr bwMode="auto">
            <a:xfrm>
              <a:off x="3741" y="2931"/>
              <a:ext cx="515" cy="3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342900" indent="-342900"/>
              <a:endParaRPr lang="zh-CN" sz="1600">
                <a:latin typeface="+mn-lt"/>
              </a:endParaRPr>
            </a:p>
          </p:txBody>
        </p:sp>
        <p:sp>
          <p:nvSpPr>
            <p:cNvPr id="739349" name="Rectangle 110"/>
            <p:cNvSpPr>
              <a:spLocks noChangeArrowheads="1"/>
            </p:cNvSpPr>
            <p:nvPr/>
          </p:nvSpPr>
          <p:spPr bwMode="auto">
            <a:xfrm>
              <a:off x="3776" y="2947"/>
              <a:ext cx="4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(1, 0)  1</a:t>
              </a:r>
              <a:endParaRPr lang="en-US" altLang="zh-CN" sz="1600" dirty="0">
                <a:latin typeface="+mn-lt"/>
              </a:endParaRPr>
            </a:p>
          </p:txBody>
        </p:sp>
        <p:sp>
          <p:nvSpPr>
            <p:cNvPr id="739350" name="Rectangle 111"/>
            <p:cNvSpPr>
              <a:spLocks noChangeArrowheads="1"/>
            </p:cNvSpPr>
            <p:nvPr/>
          </p:nvSpPr>
          <p:spPr bwMode="auto">
            <a:xfrm>
              <a:off x="4352" y="2958"/>
              <a:ext cx="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 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39351" name="Line 112"/>
            <p:cNvSpPr>
              <a:spLocks noChangeShapeType="1"/>
            </p:cNvSpPr>
            <p:nvPr/>
          </p:nvSpPr>
          <p:spPr bwMode="auto">
            <a:xfrm flipV="1">
              <a:off x="3741" y="3113"/>
              <a:ext cx="515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52" name="Line 113"/>
            <p:cNvSpPr>
              <a:spLocks noChangeShapeType="1"/>
            </p:cNvSpPr>
            <p:nvPr/>
          </p:nvSpPr>
          <p:spPr bwMode="auto">
            <a:xfrm flipH="1">
              <a:off x="3991" y="3113"/>
              <a:ext cx="1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53" name="Rectangle 114"/>
            <p:cNvSpPr>
              <a:spLocks noChangeArrowheads="1"/>
            </p:cNvSpPr>
            <p:nvPr/>
          </p:nvSpPr>
          <p:spPr bwMode="auto">
            <a:xfrm>
              <a:off x="4123" y="3199"/>
              <a:ext cx="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 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39354" name="Rectangle 116"/>
            <p:cNvSpPr>
              <a:spLocks noChangeArrowheads="1"/>
            </p:cNvSpPr>
            <p:nvPr/>
          </p:nvSpPr>
          <p:spPr bwMode="auto">
            <a:xfrm>
              <a:off x="3741" y="3362"/>
              <a:ext cx="515" cy="3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342900" indent="-342900"/>
              <a:endParaRPr lang="zh-CN" sz="1600">
                <a:latin typeface="+mn-lt"/>
              </a:endParaRPr>
            </a:p>
          </p:txBody>
        </p:sp>
        <p:sp>
          <p:nvSpPr>
            <p:cNvPr id="739355" name="Rectangle 117"/>
            <p:cNvSpPr>
              <a:spLocks noChangeArrowheads="1"/>
            </p:cNvSpPr>
            <p:nvPr/>
          </p:nvSpPr>
          <p:spPr bwMode="auto">
            <a:xfrm>
              <a:off x="3771" y="3375"/>
              <a:ext cx="48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(0, 2)  -2</a:t>
              </a:r>
              <a:endParaRPr lang="en-US" altLang="zh-CN" sz="1600" dirty="0">
                <a:latin typeface="+mn-lt"/>
              </a:endParaRPr>
            </a:p>
          </p:txBody>
        </p:sp>
        <p:sp>
          <p:nvSpPr>
            <p:cNvPr id="739356" name="Rectangle 118"/>
            <p:cNvSpPr>
              <a:spLocks noChangeArrowheads="1"/>
            </p:cNvSpPr>
            <p:nvPr/>
          </p:nvSpPr>
          <p:spPr bwMode="auto">
            <a:xfrm>
              <a:off x="4352" y="3389"/>
              <a:ext cx="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 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39357" name="Line 119"/>
            <p:cNvSpPr>
              <a:spLocks noChangeShapeType="1"/>
            </p:cNvSpPr>
            <p:nvPr/>
          </p:nvSpPr>
          <p:spPr bwMode="auto">
            <a:xfrm flipV="1">
              <a:off x="3741" y="3544"/>
              <a:ext cx="515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58" name="Line 120"/>
            <p:cNvSpPr>
              <a:spLocks noChangeShapeType="1"/>
            </p:cNvSpPr>
            <p:nvPr/>
          </p:nvSpPr>
          <p:spPr bwMode="auto">
            <a:xfrm flipH="1">
              <a:off x="3991" y="3544"/>
              <a:ext cx="1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59" name="Rectangle 121"/>
            <p:cNvSpPr>
              <a:spLocks noChangeArrowheads="1"/>
            </p:cNvSpPr>
            <p:nvPr/>
          </p:nvSpPr>
          <p:spPr bwMode="auto">
            <a:xfrm>
              <a:off x="4123" y="3630"/>
              <a:ext cx="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 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39360" name="Rectangle 123"/>
            <p:cNvSpPr>
              <a:spLocks noChangeArrowheads="1"/>
            </p:cNvSpPr>
            <p:nvPr/>
          </p:nvSpPr>
          <p:spPr bwMode="auto">
            <a:xfrm>
              <a:off x="4399" y="3362"/>
              <a:ext cx="515" cy="3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342900" indent="-342900"/>
              <a:endParaRPr lang="zh-CN" sz="1600">
                <a:latin typeface="+mn-lt"/>
              </a:endParaRPr>
            </a:p>
          </p:txBody>
        </p:sp>
        <p:sp>
          <p:nvSpPr>
            <p:cNvPr id="739361" name="Rectangle 124"/>
            <p:cNvSpPr>
              <a:spLocks noChangeArrowheads="1"/>
            </p:cNvSpPr>
            <p:nvPr/>
          </p:nvSpPr>
          <p:spPr bwMode="auto">
            <a:xfrm>
              <a:off x="4434" y="3375"/>
              <a:ext cx="4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(2, 1)  4</a:t>
              </a:r>
              <a:endParaRPr lang="en-US" altLang="zh-CN" sz="1600" dirty="0">
                <a:latin typeface="+mn-lt"/>
              </a:endParaRPr>
            </a:p>
          </p:txBody>
        </p:sp>
        <p:sp>
          <p:nvSpPr>
            <p:cNvPr id="739362" name="Rectangle 125"/>
            <p:cNvSpPr>
              <a:spLocks noChangeArrowheads="1"/>
            </p:cNvSpPr>
            <p:nvPr/>
          </p:nvSpPr>
          <p:spPr bwMode="auto">
            <a:xfrm>
              <a:off x="5010" y="3389"/>
              <a:ext cx="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 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39363" name="Line 126"/>
            <p:cNvSpPr>
              <a:spLocks noChangeShapeType="1"/>
            </p:cNvSpPr>
            <p:nvPr/>
          </p:nvSpPr>
          <p:spPr bwMode="auto">
            <a:xfrm flipV="1">
              <a:off x="4399" y="3544"/>
              <a:ext cx="515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64" name="Line 127"/>
            <p:cNvSpPr>
              <a:spLocks noChangeShapeType="1"/>
            </p:cNvSpPr>
            <p:nvPr/>
          </p:nvSpPr>
          <p:spPr bwMode="auto">
            <a:xfrm flipH="1">
              <a:off x="4649" y="3544"/>
              <a:ext cx="1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65" name="Rectangle 128"/>
            <p:cNvSpPr>
              <a:spLocks noChangeArrowheads="1"/>
            </p:cNvSpPr>
            <p:nvPr/>
          </p:nvSpPr>
          <p:spPr bwMode="auto">
            <a:xfrm>
              <a:off x="4781" y="3630"/>
              <a:ext cx="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 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39366" name="Line 130"/>
            <p:cNvSpPr>
              <a:spLocks noChangeShapeType="1"/>
            </p:cNvSpPr>
            <p:nvPr/>
          </p:nvSpPr>
          <p:spPr bwMode="auto">
            <a:xfrm>
              <a:off x="4467" y="2341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67" name="Line 131"/>
            <p:cNvSpPr>
              <a:spLocks noChangeShapeType="1"/>
            </p:cNvSpPr>
            <p:nvPr/>
          </p:nvSpPr>
          <p:spPr bwMode="auto">
            <a:xfrm>
              <a:off x="3515" y="281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68" name="Line 132"/>
            <p:cNvSpPr>
              <a:spLocks noChangeShapeType="1"/>
            </p:cNvSpPr>
            <p:nvPr/>
          </p:nvSpPr>
          <p:spPr bwMode="auto">
            <a:xfrm>
              <a:off x="3537" y="3090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69" name="Line 133"/>
            <p:cNvSpPr>
              <a:spLocks noChangeShapeType="1"/>
            </p:cNvSpPr>
            <p:nvPr/>
          </p:nvSpPr>
          <p:spPr bwMode="auto">
            <a:xfrm>
              <a:off x="3515" y="3475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70" name="Line 134"/>
            <p:cNvSpPr>
              <a:spLocks noChangeShapeType="1"/>
            </p:cNvSpPr>
            <p:nvPr/>
          </p:nvSpPr>
          <p:spPr bwMode="auto">
            <a:xfrm>
              <a:off x="4104" y="318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71" name="Line 135"/>
            <p:cNvSpPr>
              <a:spLocks noChangeShapeType="1"/>
            </p:cNvSpPr>
            <p:nvPr/>
          </p:nvSpPr>
          <p:spPr bwMode="auto">
            <a:xfrm>
              <a:off x="4739" y="2863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72" name="Line 136"/>
            <p:cNvSpPr>
              <a:spLocks noChangeShapeType="1"/>
            </p:cNvSpPr>
            <p:nvPr/>
          </p:nvSpPr>
          <p:spPr bwMode="auto">
            <a:xfrm>
              <a:off x="4127" y="3612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73" name="Rectangle 141"/>
            <p:cNvSpPr>
              <a:spLocks noChangeArrowheads="1"/>
            </p:cNvSpPr>
            <p:nvPr/>
          </p:nvSpPr>
          <p:spPr bwMode="auto">
            <a:xfrm>
              <a:off x="4377" y="2795"/>
              <a:ext cx="20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∧</a:t>
              </a:r>
            </a:p>
          </p:txBody>
        </p:sp>
        <p:sp>
          <p:nvSpPr>
            <p:cNvPr id="739374" name="Rectangle 142"/>
            <p:cNvSpPr>
              <a:spLocks noChangeArrowheads="1"/>
            </p:cNvSpPr>
            <p:nvPr/>
          </p:nvSpPr>
          <p:spPr bwMode="auto">
            <a:xfrm>
              <a:off x="3742" y="3511"/>
              <a:ext cx="2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∧</a:t>
              </a:r>
            </a:p>
          </p:txBody>
        </p:sp>
        <p:sp>
          <p:nvSpPr>
            <p:cNvPr id="739375" name="Rectangle 143"/>
            <p:cNvSpPr>
              <a:spLocks noChangeArrowheads="1"/>
            </p:cNvSpPr>
            <p:nvPr/>
          </p:nvSpPr>
          <p:spPr bwMode="auto">
            <a:xfrm>
              <a:off x="3742" y="3071"/>
              <a:ext cx="2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∧</a:t>
              </a:r>
            </a:p>
          </p:txBody>
        </p:sp>
        <p:sp>
          <p:nvSpPr>
            <p:cNvPr id="739376" name="Rectangle 144"/>
            <p:cNvSpPr>
              <a:spLocks noChangeArrowheads="1"/>
            </p:cNvSpPr>
            <p:nvPr/>
          </p:nvSpPr>
          <p:spPr bwMode="auto">
            <a:xfrm>
              <a:off x="4400" y="3511"/>
              <a:ext cx="2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∧</a:t>
              </a:r>
            </a:p>
          </p:txBody>
        </p:sp>
        <p:sp>
          <p:nvSpPr>
            <p:cNvPr id="739377" name="Rectangle 145"/>
            <p:cNvSpPr>
              <a:spLocks noChangeArrowheads="1"/>
            </p:cNvSpPr>
            <p:nvPr/>
          </p:nvSpPr>
          <p:spPr bwMode="auto">
            <a:xfrm>
              <a:off x="4672" y="3511"/>
              <a:ext cx="2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∧</a:t>
              </a:r>
            </a:p>
          </p:txBody>
        </p:sp>
        <p:sp>
          <p:nvSpPr>
            <p:cNvPr id="739378" name="Line 148"/>
            <p:cNvSpPr>
              <a:spLocks noChangeShapeType="1"/>
            </p:cNvSpPr>
            <p:nvPr/>
          </p:nvSpPr>
          <p:spPr bwMode="auto">
            <a:xfrm>
              <a:off x="4082" y="2364"/>
              <a:ext cx="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</p:grpSp>
      <p:grpSp>
        <p:nvGrpSpPr>
          <p:cNvPr id="739379" name="Group 158"/>
          <p:cNvGrpSpPr>
            <a:grpSpLocks noChangeAspect="1"/>
          </p:cNvGrpSpPr>
          <p:nvPr/>
        </p:nvGrpSpPr>
        <p:grpSpPr bwMode="auto">
          <a:xfrm>
            <a:off x="6421983" y="1124744"/>
            <a:ext cx="1838325" cy="1501773"/>
            <a:chOff x="4406" y="1139"/>
            <a:chExt cx="1158" cy="946"/>
          </a:xfrm>
        </p:grpSpPr>
        <p:sp>
          <p:nvSpPr>
            <p:cNvPr id="739380" name="AutoShape 157"/>
            <p:cNvSpPr>
              <a:spLocks noChangeAspect="1" noChangeArrowheads="1" noTextEdit="1"/>
            </p:cNvSpPr>
            <p:nvPr/>
          </p:nvSpPr>
          <p:spPr bwMode="auto">
            <a:xfrm>
              <a:off x="4490" y="1275"/>
              <a:ext cx="1074" cy="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739381" name="Rectangle 159"/>
            <p:cNvSpPr>
              <a:spLocks noChangeArrowheads="1"/>
            </p:cNvSpPr>
            <p:nvPr/>
          </p:nvSpPr>
          <p:spPr bwMode="auto">
            <a:xfrm>
              <a:off x="4627" y="1268"/>
              <a:ext cx="40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2000">
                  <a:solidFill>
                    <a:srgbClr val="000000"/>
                  </a:solidFill>
                  <a:latin typeface="+mn-lt"/>
                </a:rPr>
                <a:t> 0    6  </a:t>
              </a:r>
              <a:endParaRPr lang="en-US" altLang="zh-CN" sz="2000">
                <a:latin typeface="+mn-lt"/>
              </a:endParaRPr>
            </a:p>
          </p:txBody>
        </p:sp>
        <p:sp>
          <p:nvSpPr>
            <p:cNvPr id="739382" name="Rectangle 160"/>
            <p:cNvSpPr>
              <a:spLocks noChangeArrowheads="1"/>
            </p:cNvSpPr>
            <p:nvPr/>
          </p:nvSpPr>
          <p:spPr bwMode="auto">
            <a:xfrm>
              <a:off x="4618" y="1499"/>
              <a:ext cx="41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2000">
                  <a:solidFill>
                    <a:srgbClr val="000000"/>
                  </a:solidFill>
                  <a:latin typeface="+mn-lt"/>
                </a:rPr>
                <a:t>-1    0 </a:t>
              </a:r>
              <a:endParaRPr lang="en-US" altLang="zh-CN" sz="2000">
                <a:latin typeface="+mn-lt"/>
              </a:endParaRPr>
            </a:p>
          </p:txBody>
        </p:sp>
        <p:sp>
          <p:nvSpPr>
            <p:cNvPr id="739383" name="Rectangle 161"/>
            <p:cNvSpPr>
              <a:spLocks noChangeArrowheads="1"/>
            </p:cNvSpPr>
            <p:nvPr/>
          </p:nvSpPr>
          <p:spPr bwMode="auto">
            <a:xfrm>
              <a:off x="4627" y="1730"/>
              <a:ext cx="40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2000">
                  <a:solidFill>
                    <a:srgbClr val="000000"/>
                  </a:solidFill>
                  <a:latin typeface="+mn-lt"/>
                </a:rPr>
                <a:t> 0    4  </a:t>
              </a:r>
              <a:endParaRPr lang="en-US" altLang="zh-CN" sz="2000">
                <a:latin typeface="+mn-lt"/>
              </a:endParaRPr>
            </a:p>
          </p:txBody>
        </p:sp>
        <p:sp>
          <p:nvSpPr>
            <p:cNvPr id="739384" name="Rectangle 162"/>
            <p:cNvSpPr>
              <a:spLocks noChangeArrowheads="1"/>
            </p:cNvSpPr>
            <p:nvPr/>
          </p:nvSpPr>
          <p:spPr bwMode="auto">
            <a:xfrm>
              <a:off x="4406" y="1144"/>
              <a:ext cx="81" cy="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342900" indent="-342900" algn="ctr"/>
              <a:r>
                <a:rPr lang="en-US" altLang="zh-CN" sz="8000" dirty="0">
                  <a:solidFill>
                    <a:srgbClr val="000000"/>
                  </a:solidFill>
                  <a:latin typeface="Arial Narrow"/>
                  <a:cs typeface="Arial Narrow"/>
                </a:rPr>
                <a:t>[</a:t>
              </a:r>
              <a:endParaRPr lang="en-US" altLang="zh-CN" sz="8000" dirty="0">
                <a:latin typeface="Arial Narrow"/>
                <a:cs typeface="Arial Narrow"/>
              </a:endParaRPr>
            </a:p>
          </p:txBody>
        </p:sp>
        <p:sp>
          <p:nvSpPr>
            <p:cNvPr id="739387" name="Rectangle 165"/>
            <p:cNvSpPr>
              <a:spLocks noChangeArrowheads="1"/>
            </p:cNvSpPr>
            <p:nvPr/>
          </p:nvSpPr>
          <p:spPr bwMode="auto">
            <a:xfrm>
              <a:off x="5135" y="1139"/>
              <a:ext cx="147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marL="342900" indent="-342900" algn="ctr"/>
              <a:r>
                <a:rPr lang="en-US" altLang="zh-CN" sz="8000" dirty="0">
                  <a:solidFill>
                    <a:srgbClr val="000000"/>
                  </a:solidFill>
                  <a:latin typeface="Arial Narrow"/>
                  <a:cs typeface="Arial Narrow"/>
                </a:rPr>
                <a:t>]</a:t>
              </a:r>
              <a:endParaRPr lang="en-US" altLang="zh-CN" sz="8000" dirty="0">
                <a:latin typeface="Arial Narrow"/>
                <a:cs typeface="Arial Narrow"/>
              </a:endParaRPr>
            </a:p>
          </p:txBody>
        </p:sp>
      </p:grpSp>
      <p:sp>
        <p:nvSpPr>
          <p:cNvPr id="942236" name="Text Box 156"/>
          <p:cNvSpPr txBox="1">
            <a:spLocks noChangeArrowheads="1"/>
          </p:cNvSpPr>
          <p:nvPr/>
        </p:nvSpPr>
        <p:spPr bwMode="auto">
          <a:xfrm>
            <a:off x="7164288" y="1293020"/>
            <a:ext cx="327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CC0000"/>
                </a:solidFill>
                <a:latin typeface="+mn-lt"/>
              </a:rPr>
              <a:t>6</a:t>
            </a:r>
          </a:p>
        </p:txBody>
      </p:sp>
      <p:sp>
        <p:nvSpPr>
          <p:cNvPr id="942250" name="Line 170"/>
          <p:cNvSpPr>
            <a:spLocks noChangeShapeType="1"/>
          </p:cNvSpPr>
          <p:nvPr/>
        </p:nvSpPr>
        <p:spPr bwMode="auto">
          <a:xfrm>
            <a:off x="1077912" y="4337050"/>
            <a:ext cx="360362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942251" name="Line 171"/>
          <p:cNvSpPr>
            <a:spLocks noChangeShapeType="1"/>
          </p:cNvSpPr>
          <p:nvPr/>
        </p:nvSpPr>
        <p:spPr bwMode="auto">
          <a:xfrm>
            <a:off x="6362700" y="3336925"/>
            <a:ext cx="0" cy="9001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942252" name="Line 172"/>
          <p:cNvSpPr>
            <a:spLocks noChangeShapeType="1"/>
          </p:cNvSpPr>
          <p:nvPr/>
        </p:nvSpPr>
        <p:spPr bwMode="auto">
          <a:xfrm>
            <a:off x="2128837" y="4460875"/>
            <a:ext cx="1476375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942253" name="Line 173"/>
          <p:cNvSpPr>
            <a:spLocks noChangeShapeType="1"/>
          </p:cNvSpPr>
          <p:nvPr/>
        </p:nvSpPr>
        <p:spPr bwMode="auto">
          <a:xfrm>
            <a:off x="6383338" y="4635500"/>
            <a:ext cx="0" cy="2905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942254" name="Line 174"/>
          <p:cNvSpPr>
            <a:spLocks noChangeShapeType="1"/>
          </p:cNvSpPr>
          <p:nvPr/>
        </p:nvSpPr>
        <p:spPr bwMode="auto">
          <a:xfrm>
            <a:off x="6964363" y="3314700"/>
            <a:ext cx="0" cy="3921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942255" name="Line 175"/>
          <p:cNvSpPr>
            <a:spLocks noChangeShapeType="1"/>
          </p:cNvSpPr>
          <p:nvPr/>
        </p:nvSpPr>
        <p:spPr bwMode="auto">
          <a:xfrm>
            <a:off x="7413625" y="4141788"/>
            <a:ext cx="0" cy="7842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+mn-lt"/>
            </a:endParaRPr>
          </a:p>
        </p:txBody>
      </p:sp>
      <p:grpSp>
        <p:nvGrpSpPr>
          <p:cNvPr id="739397" name="Group 177"/>
          <p:cNvGrpSpPr>
            <a:grpSpLocks/>
          </p:cNvGrpSpPr>
          <p:nvPr/>
        </p:nvGrpSpPr>
        <p:grpSpPr bwMode="auto">
          <a:xfrm>
            <a:off x="531812" y="3084514"/>
            <a:ext cx="4040188" cy="3027363"/>
            <a:chOff x="204" y="2205"/>
            <a:chExt cx="2545" cy="1907"/>
          </a:xfrm>
        </p:grpSpPr>
        <p:sp>
          <p:nvSpPr>
            <p:cNvPr id="739398" name="Rectangle 11"/>
            <p:cNvSpPr>
              <a:spLocks noChangeArrowheads="1"/>
            </p:cNvSpPr>
            <p:nvPr/>
          </p:nvSpPr>
          <p:spPr bwMode="auto">
            <a:xfrm>
              <a:off x="433" y="2814"/>
              <a:ext cx="211" cy="12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99" name="Line 12"/>
            <p:cNvSpPr>
              <a:spLocks noChangeShapeType="1"/>
            </p:cNvSpPr>
            <p:nvPr/>
          </p:nvSpPr>
          <p:spPr bwMode="auto">
            <a:xfrm>
              <a:off x="433" y="3192"/>
              <a:ext cx="2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00" name="Line 13"/>
            <p:cNvSpPr>
              <a:spLocks noChangeShapeType="1"/>
            </p:cNvSpPr>
            <p:nvPr/>
          </p:nvSpPr>
          <p:spPr bwMode="auto">
            <a:xfrm>
              <a:off x="433" y="3665"/>
              <a:ext cx="21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01" name="Rectangle 17"/>
            <p:cNvSpPr>
              <a:spLocks noChangeArrowheads="1"/>
            </p:cNvSpPr>
            <p:nvPr/>
          </p:nvSpPr>
          <p:spPr bwMode="auto">
            <a:xfrm>
              <a:off x="770" y="2205"/>
              <a:ext cx="83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02" name="Rectangle 18"/>
            <p:cNvSpPr>
              <a:spLocks noChangeArrowheads="1"/>
            </p:cNvSpPr>
            <p:nvPr/>
          </p:nvSpPr>
          <p:spPr bwMode="auto">
            <a:xfrm>
              <a:off x="770" y="2234"/>
              <a:ext cx="132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headers of column lists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739403" name="Rectangle 19"/>
            <p:cNvSpPr>
              <a:spLocks noChangeArrowheads="1"/>
            </p:cNvSpPr>
            <p:nvPr/>
          </p:nvSpPr>
          <p:spPr bwMode="auto">
            <a:xfrm>
              <a:off x="1505" y="2230"/>
              <a:ext cx="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 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39404" name="Rectangle 20"/>
            <p:cNvSpPr>
              <a:spLocks noChangeArrowheads="1"/>
            </p:cNvSpPr>
            <p:nvPr/>
          </p:nvSpPr>
          <p:spPr bwMode="auto">
            <a:xfrm>
              <a:off x="204" y="2853"/>
              <a:ext cx="210" cy="1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06" name="Rectangle 22"/>
            <p:cNvSpPr>
              <a:spLocks noChangeArrowheads="1"/>
            </p:cNvSpPr>
            <p:nvPr/>
          </p:nvSpPr>
          <p:spPr bwMode="auto">
            <a:xfrm>
              <a:off x="326" y="2879"/>
              <a:ext cx="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 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39412" name="Rectangle 28"/>
            <p:cNvSpPr>
              <a:spLocks noChangeArrowheads="1"/>
            </p:cNvSpPr>
            <p:nvPr/>
          </p:nvSpPr>
          <p:spPr bwMode="auto">
            <a:xfrm>
              <a:off x="326" y="3825"/>
              <a:ext cx="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 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39413" name="Rectangle 30"/>
            <p:cNvSpPr>
              <a:spLocks noChangeArrowheads="1"/>
            </p:cNvSpPr>
            <p:nvPr/>
          </p:nvSpPr>
          <p:spPr bwMode="auto">
            <a:xfrm>
              <a:off x="793" y="2795"/>
              <a:ext cx="515" cy="3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342900" indent="-342900"/>
              <a:endParaRPr lang="zh-CN" sz="1600">
                <a:latin typeface="+mn-lt"/>
              </a:endParaRPr>
            </a:p>
          </p:txBody>
        </p:sp>
        <p:sp>
          <p:nvSpPr>
            <p:cNvPr id="739414" name="Rectangle 31"/>
            <p:cNvSpPr>
              <a:spLocks noChangeArrowheads="1"/>
            </p:cNvSpPr>
            <p:nvPr/>
          </p:nvSpPr>
          <p:spPr bwMode="auto">
            <a:xfrm>
              <a:off x="828" y="2811"/>
              <a:ext cx="4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(0, 0)  3</a:t>
              </a:r>
              <a:endParaRPr lang="en-US" altLang="zh-CN" sz="1600" dirty="0">
                <a:latin typeface="+mn-lt"/>
              </a:endParaRPr>
            </a:p>
          </p:txBody>
        </p:sp>
        <p:sp>
          <p:nvSpPr>
            <p:cNvPr id="739415" name="Rectangle 32"/>
            <p:cNvSpPr>
              <a:spLocks noChangeArrowheads="1"/>
            </p:cNvSpPr>
            <p:nvPr/>
          </p:nvSpPr>
          <p:spPr bwMode="auto">
            <a:xfrm>
              <a:off x="1404" y="2822"/>
              <a:ext cx="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 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39416" name="Line 33"/>
            <p:cNvSpPr>
              <a:spLocks noChangeShapeType="1"/>
            </p:cNvSpPr>
            <p:nvPr/>
          </p:nvSpPr>
          <p:spPr bwMode="auto">
            <a:xfrm flipV="1">
              <a:off x="793" y="2977"/>
              <a:ext cx="515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17" name="Line 34"/>
            <p:cNvSpPr>
              <a:spLocks noChangeShapeType="1"/>
            </p:cNvSpPr>
            <p:nvPr/>
          </p:nvSpPr>
          <p:spPr bwMode="auto">
            <a:xfrm flipH="1">
              <a:off x="1043" y="2977"/>
              <a:ext cx="1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18" name="Rectangle 35"/>
            <p:cNvSpPr>
              <a:spLocks noChangeArrowheads="1"/>
            </p:cNvSpPr>
            <p:nvPr/>
          </p:nvSpPr>
          <p:spPr bwMode="auto">
            <a:xfrm>
              <a:off x="1175" y="3063"/>
              <a:ext cx="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 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39419" name="Rectangle 36"/>
            <p:cNvSpPr>
              <a:spLocks noChangeArrowheads="1"/>
            </p:cNvSpPr>
            <p:nvPr/>
          </p:nvSpPr>
          <p:spPr bwMode="auto">
            <a:xfrm>
              <a:off x="771" y="2432"/>
              <a:ext cx="1882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20" name="Line 37"/>
            <p:cNvSpPr>
              <a:spLocks noChangeShapeType="1"/>
            </p:cNvSpPr>
            <p:nvPr/>
          </p:nvSpPr>
          <p:spPr bwMode="auto">
            <a:xfrm>
              <a:off x="1177" y="2434"/>
              <a:ext cx="1" cy="1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21" name="Line 38"/>
            <p:cNvSpPr>
              <a:spLocks noChangeShapeType="1"/>
            </p:cNvSpPr>
            <p:nvPr/>
          </p:nvSpPr>
          <p:spPr bwMode="auto">
            <a:xfrm>
              <a:off x="1697" y="2432"/>
              <a:ext cx="2" cy="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22" name="Line 39"/>
            <p:cNvSpPr>
              <a:spLocks noChangeShapeType="1"/>
            </p:cNvSpPr>
            <p:nvPr/>
          </p:nvSpPr>
          <p:spPr bwMode="auto">
            <a:xfrm>
              <a:off x="2199" y="2432"/>
              <a:ext cx="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23" name="Line 40"/>
            <p:cNvSpPr>
              <a:spLocks noChangeShapeType="1"/>
            </p:cNvSpPr>
            <p:nvPr/>
          </p:nvSpPr>
          <p:spPr bwMode="auto">
            <a:xfrm>
              <a:off x="986" y="251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24" name="Line 41"/>
            <p:cNvSpPr>
              <a:spLocks noChangeShapeType="1"/>
            </p:cNvSpPr>
            <p:nvPr/>
          </p:nvSpPr>
          <p:spPr bwMode="auto">
            <a:xfrm>
              <a:off x="555" y="2940"/>
              <a:ext cx="2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25" name="Line 42"/>
            <p:cNvSpPr>
              <a:spLocks noChangeShapeType="1"/>
            </p:cNvSpPr>
            <p:nvPr/>
          </p:nvSpPr>
          <p:spPr bwMode="auto">
            <a:xfrm>
              <a:off x="2426" y="2523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26" name="Rectangle 45"/>
            <p:cNvSpPr>
              <a:spLocks noChangeArrowheads="1"/>
            </p:cNvSpPr>
            <p:nvPr/>
          </p:nvSpPr>
          <p:spPr bwMode="auto">
            <a:xfrm>
              <a:off x="2131" y="2795"/>
              <a:ext cx="520" cy="3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342900" indent="-342900"/>
              <a:endParaRPr lang="zh-CN" sz="1600">
                <a:latin typeface="+mn-lt"/>
              </a:endParaRPr>
            </a:p>
          </p:txBody>
        </p:sp>
        <p:sp>
          <p:nvSpPr>
            <p:cNvPr id="739427" name="Rectangle 46"/>
            <p:cNvSpPr>
              <a:spLocks noChangeArrowheads="1"/>
            </p:cNvSpPr>
            <p:nvPr/>
          </p:nvSpPr>
          <p:spPr bwMode="auto">
            <a:xfrm>
              <a:off x="2167" y="2811"/>
              <a:ext cx="4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(0, 3)  5</a:t>
              </a:r>
              <a:endParaRPr lang="en-US" altLang="zh-CN" sz="1600" dirty="0">
                <a:latin typeface="+mn-lt"/>
              </a:endParaRPr>
            </a:p>
          </p:txBody>
        </p:sp>
        <p:sp>
          <p:nvSpPr>
            <p:cNvPr id="739428" name="Rectangle 47"/>
            <p:cNvSpPr>
              <a:spLocks noChangeArrowheads="1"/>
            </p:cNvSpPr>
            <p:nvPr/>
          </p:nvSpPr>
          <p:spPr bwMode="auto">
            <a:xfrm>
              <a:off x="2749" y="2822"/>
              <a:ext cx="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 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39429" name="Line 48"/>
            <p:cNvSpPr>
              <a:spLocks noChangeShapeType="1"/>
            </p:cNvSpPr>
            <p:nvPr/>
          </p:nvSpPr>
          <p:spPr bwMode="auto">
            <a:xfrm flipV="1">
              <a:off x="2131" y="2977"/>
              <a:ext cx="520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30" name="Line 49"/>
            <p:cNvSpPr>
              <a:spLocks noChangeShapeType="1"/>
            </p:cNvSpPr>
            <p:nvPr/>
          </p:nvSpPr>
          <p:spPr bwMode="auto">
            <a:xfrm flipH="1">
              <a:off x="2381" y="2977"/>
              <a:ext cx="4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31" name="Rectangle 50"/>
            <p:cNvSpPr>
              <a:spLocks noChangeArrowheads="1"/>
            </p:cNvSpPr>
            <p:nvPr/>
          </p:nvSpPr>
          <p:spPr bwMode="auto">
            <a:xfrm>
              <a:off x="2517" y="3062"/>
              <a:ext cx="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 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39432" name="Rectangle 51"/>
            <p:cNvSpPr>
              <a:spLocks noChangeArrowheads="1"/>
            </p:cNvSpPr>
            <p:nvPr/>
          </p:nvSpPr>
          <p:spPr bwMode="auto">
            <a:xfrm>
              <a:off x="2481" y="2947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∧</a:t>
              </a:r>
              <a:endParaRPr lang="en-US" altLang="zh-CN" sz="1600" dirty="0">
                <a:latin typeface="+mn-lt"/>
              </a:endParaRPr>
            </a:p>
          </p:txBody>
        </p:sp>
        <p:sp>
          <p:nvSpPr>
            <p:cNvPr id="739433" name="Line 52"/>
            <p:cNvSpPr>
              <a:spLocks noChangeShapeType="1"/>
            </p:cNvSpPr>
            <p:nvPr/>
          </p:nvSpPr>
          <p:spPr bwMode="auto">
            <a:xfrm flipV="1">
              <a:off x="1201" y="3021"/>
              <a:ext cx="93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34" name="Rectangle 53"/>
            <p:cNvSpPr>
              <a:spLocks noChangeArrowheads="1"/>
            </p:cNvSpPr>
            <p:nvPr/>
          </p:nvSpPr>
          <p:spPr bwMode="auto">
            <a:xfrm>
              <a:off x="2199" y="2947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∧</a:t>
              </a:r>
              <a:endParaRPr lang="en-US" altLang="zh-CN" sz="1600" dirty="0">
                <a:latin typeface="+mn-lt"/>
              </a:endParaRPr>
            </a:p>
          </p:txBody>
        </p:sp>
        <p:grpSp>
          <p:nvGrpSpPr>
            <p:cNvPr id="739435" name="Group 54"/>
            <p:cNvGrpSpPr>
              <a:grpSpLocks/>
            </p:cNvGrpSpPr>
            <p:nvPr/>
          </p:nvGrpSpPr>
          <p:grpSpPr bwMode="auto">
            <a:xfrm>
              <a:off x="1171" y="3280"/>
              <a:ext cx="617" cy="423"/>
              <a:chOff x="2623" y="2830"/>
              <a:chExt cx="520" cy="340"/>
            </a:xfrm>
          </p:grpSpPr>
          <p:sp>
            <p:nvSpPr>
              <p:cNvPr id="739436" name="Rectangle 55"/>
              <p:cNvSpPr>
                <a:spLocks noChangeArrowheads="1"/>
              </p:cNvSpPr>
              <p:nvPr/>
            </p:nvSpPr>
            <p:spPr bwMode="auto">
              <a:xfrm>
                <a:off x="2623" y="2830"/>
                <a:ext cx="438" cy="2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342900" indent="-342900"/>
                <a:endParaRPr lang="zh-CN" sz="1600">
                  <a:latin typeface="+mn-lt"/>
                </a:endParaRPr>
              </a:p>
            </p:txBody>
          </p:sp>
          <p:sp>
            <p:nvSpPr>
              <p:cNvPr id="739437" name="Rectangle 56"/>
              <p:cNvSpPr>
                <a:spLocks noChangeArrowheads="1"/>
              </p:cNvSpPr>
              <p:nvPr/>
            </p:nvSpPr>
            <p:spPr bwMode="auto">
              <a:xfrm>
                <a:off x="2653" y="2854"/>
                <a:ext cx="41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1600" dirty="0">
                    <a:solidFill>
                      <a:srgbClr val="000000"/>
                    </a:solidFill>
                    <a:latin typeface="+mn-lt"/>
                  </a:rPr>
                  <a:t>(1, 1)  -1</a:t>
                </a:r>
                <a:endParaRPr lang="en-US" altLang="zh-CN" sz="1600" dirty="0">
                  <a:latin typeface="+mn-lt"/>
                </a:endParaRPr>
              </a:p>
            </p:txBody>
          </p:sp>
          <p:sp>
            <p:nvSpPr>
              <p:cNvPr id="739438" name="Rectangle 57"/>
              <p:cNvSpPr>
                <a:spLocks noChangeArrowheads="1"/>
              </p:cNvSpPr>
              <p:nvPr/>
            </p:nvSpPr>
            <p:spPr bwMode="auto">
              <a:xfrm>
                <a:off x="3143" y="2852"/>
                <a:ext cx="0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1600">
                    <a:solidFill>
                      <a:srgbClr val="000000"/>
                    </a:solidFill>
                    <a:latin typeface="+mn-lt"/>
                  </a:rPr>
                  <a:t> </a:t>
                </a:r>
                <a:endParaRPr lang="en-US" altLang="zh-CN" sz="1600">
                  <a:latin typeface="+mn-lt"/>
                </a:endParaRPr>
              </a:p>
            </p:txBody>
          </p:sp>
          <p:sp>
            <p:nvSpPr>
              <p:cNvPr id="739439" name="Line 58"/>
              <p:cNvSpPr>
                <a:spLocks noChangeShapeType="1"/>
              </p:cNvSpPr>
              <p:nvPr/>
            </p:nvSpPr>
            <p:spPr bwMode="auto">
              <a:xfrm flipV="1">
                <a:off x="2623" y="2976"/>
                <a:ext cx="438" cy="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739440" name="Line 59"/>
              <p:cNvSpPr>
                <a:spLocks noChangeShapeType="1"/>
              </p:cNvSpPr>
              <p:nvPr/>
            </p:nvSpPr>
            <p:spPr bwMode="auto">
              <a:xfrm flipH="1">
                <a:off x="2835" y="2976"/>
                <a:ext cx="2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739441" name="Rectangle 60"/>
              <p:cNvSpPr>
                <a:spLocks noChangeArrowheads="1"/>
              </p:cNvSpPr>
              <p:nvPr/>
            </p:nvSpPr>
            <p:spPr bwMode="auto">
              <a:xfrm>
                <a:off x="2948" y="3045"/>
                <a:ext cx="0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1600">
                    <a:solidFill>
                      <a:srgbClr val="000000"/>
                    </a:solidFill>
                    <a:latin typeface="+mn-lt"/>
                  </a:rPr>
                  <a:t> </a:t>
                </a:r>
                <a:endParaRPr lang="en-US" altLang="zh-CN" sz="1600">
                  <a:latin typeface="+mn-lt"/>
                </a:endParaRPr>
              </a:p>
            </p:txBody>
          </p:sp>
        </p:grpSp>
        <p:sp>
          <p:nvSpPr>
            <p:cNvPr id="739442" name="Line 61"/>
            <p:cNvSpPr>
              <a:spLocks noChangeShapeType="1"/>
            </p:cNvSpPr>
            <p:nvPr/>
          </p:nvSpPr>
          <p:spPr bwMode="auto">
            <a:xfrm>
              <a:off x="1418" y="2516"/>
              <a:ext cx="0" cy="7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grpSp>
          <p:nvGrpSpPr>
            <p:cNvPr id="739443" name="Group 62"/>
            <p:cNvGrpSpPr>
              <a:grpSpLocks/>
            </p:cNvGrpSpPr>
            <p:nvPr/>
          </p:nvGrpSpPr>
          <p:grpSpPr bwMode="auto">
            <a:xfrm>
              <a:off x="799" y="3688"/>
              <a:ext cx="619" cy="424"/>
              <a:chOff x="2623" y="2828"/>
              <a:chExt cx="520" cy="341"/>
            </a:xfrm>
          </p:grpSpPr>
          <p:sp>
            <p:nvSpPr>
              <p:cNvPr id="739444" name="Rectangle 63"/>
              <p:cNvSpPr>
                <a:spLocks noChangeArrowheads="1"/>
              </p:cNvSpPr>
              <p:nvPr/>
            </p:nvSpPr>
            <p:spPr bwMode="auto">
              <a:xfrm>
                <a:off x="2623" y="2830"/>
                <a:ext cx="438" cy="2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342900" indent="-342900"/>
                <a:endParaRPr lang="zh-CN" sz="1600">
                  <a:latin typeface="+mn-lt"/>
                </a:endParaRPr>
              </a:p>
            </p:txBody>
          </p:sp>
          <p:sp>
            <p:nvSpPr>
              <p:cNvPr id="739445" name="Rectangle 64"/>
              <p:cNvSpPr>
                <a:spLocks noChangeArrowheads="1"/>
              </p:cNvSpPr>
              <p:nvPr/>
            </p:nvSpPr>
            <p:spPr bwMode="auto">
              <a:xfrm>
                <a:off x="2653" y="2828"/>
                <a:ext cx="389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1600" dirty="0">
                    <a:solidFill>
                      <a:srgbClr val="000000"/>
                    </a:solidFill>
                    <a:latin typeface="+mn-lt"/>
                  </a:rPr>
                  <a:t>(0, 2)  2</a:t>
                </a:r>
                <a:endParaRPr lang="en-US" altLang="zh-CN" sz="1600" dirty="0">
                  <a:latin typeface="+mn-lt"/>
                </a:endParaRPr>
              </a:p>
            </p:txBody>
          </p:sp>
          <p:sp>
            <p:nvSpPr>
              <p:cNvPr id="739446" name="Rectangle 65"/>
              <p:cNvSpPr>
                <a:spLocks noChangeArrowheads="1"/>
              </p:cNvSpPr>
              <p:nvPr/>
            </p:nvSpPr>
            <p:spPr bwMode="auto">
              <a:xfrm>
                <a:off x="3143" y="2852"/>
                <a:ext cx="0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1600">
                    <a:solidFill>
                      <a:srgbClr val="000000"/>
                    </a:solidFill>
                    <a:latin typeface="+mn-lt"/>
                  </a:rPr>
                  <a:t> </a:t>
                </a:r>
                <a:endParaRPr lang="en-US" altLang="zh-CN" sz="1600">
                  <a:latin typeface="+mn-lt"/>
                </a:endParaRPr>
              </a:p>
            </p:txBody>
          </p:sp>
          <p:sp>
            <p:nvSpPr>
              <p:cNvPr id="739447" name="Line 66"/>
              <p:cNvSpPr>
                <a:spLocks noChangeShapeType="1"/>
              </p:cNvSpPr>
              <p:nvPr/>
            </p:nvSpPr>
            <p:spPr bwMode="auto">
              <a:xfrm flipV="1">
                <a:off x="2623" y="2976"/>
                <a:ext cx="438" cy="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739448" name="Line 67"/>
              <p:cNvSpPr>
                <a:spLocks noChangeShapeType="1"/>
              </p:cNvSpPr>
              <p:nvPr/>
            </p:nvSpPr>
            <p:spPr bwMode="auto">
              <a:xfrm flipH="1">
                <a:off x="2835" y="2976"/>
                <a:ext cx="2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739449" name="Rectangle 68"/>
              <p:cNvSpPr>
                <a:spLocks noChangeArrowheads="1"/>
              </p:cNvSpPr>
              <p:nvPr/>
            </p:nvSpPr>
            <p:spPr bwMode="auto">
              <a:xfrm>
                <a:off x="2948" y="3045"/>
                <a:ext cx="0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1600">
                    <a:solidFill>
                      <a:srgbClr val="000000"/>
                    </a:solidFill>
                    <a:latin typeface="+mn-lt"/>
                  </a:rPr>
                  <a:t> </a:t>
                </a:r>
                <a:endParaRPr lang="en-US" altLang="zh-CN" sz="1600">
                  <a:latin typeface="+mn-lt"/>
                </a:endParaRPr>
              </a:p>
            </p:txBody>
          </p:sp>
        </p:grpSp>
        <p:sp>
          <p:nvSpPr>
            <p:cNvPr id="739450" name="Line 69"/>
            <p:cNvSpPr>
              <a:spLocks noChangeShapeType="1"/>
            </p:cNvSpPr>
            <p:nvPr/>
          </p:nvSpPr>
          <p:spPr bwMode="auto">
            <a:xfrm>
              <a:off x="527" y="3788"/>
              <a:ext cx="2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51" name="Line 70"/>
            <p:cNvSpPr>
              <a:spLocks noChangeShapeType="1"/>
            </p:cNvSpPr>
            <p:nvPr/>
          </p:nvSpPr>
          <p:spPr bwMode="auto">
            <a:xfrm>
              <a:off x="905" y="3025"/>
              <a:ext cx="0" cy="6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52" name="Rectangle 71"/>
            <p:cNvSpPr>
              <a:spLocks noChangeArrowheads="1"/>
            </p:cNvSpPr>
            <p:nvPr/>
          </p:nvSpPr>
          <p:spPr bwMode="auto">
            <a:xfrm>
              <a:off x="1256" y="3465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∧</a:t>
              </a:r>
              <a:endParaRPr lang="en-US" altLang="zh-CN" sz="1600" dirty="0">
                <a:latin typeface="+mn-lt"/>
              </a:endParaRPr>
            </a:p>
          </p:txBody>
        </p:sp>
        <p:sp>
          <p:nvSpPr>
            <p:cNvPr id="739453" name="Rectangle 72"/>
            <p:cNvSpPr>
              <a:spLocks noChangeArrowheads="1"/>
            </p:cNvSpPr>
            <p:nvPr/>
          </p:nvSpPr>
          <p:spPr bwMode="auto">
            <a:xfrm>
              <a:off x="1498" y="3446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∧</a:t>
              </a:r>
              <a:endParaRPr lang="en-US" altLang="zh-CN" sz="1600" dirty="0">
                <a:latin typeface="+mn-lt"/>
              </a:endParaRPr>
            </a:p>
          </p:txBody>
        </p:sp>
        <p:sp>
          <p:nvSpPr>
            <p:cNvPr id="739454" name="Rectangle 73"/>
            <p:cNvSpPr>
              <a:spLocks noChangeArrowheads="1"/>
            </p:cNvSpPr>
            <p:nvPr/>
          </p:nvSpPr>
          <p:spPr bwMode="auto">
            <a:xfrm>
              <a:off x="851" y="3873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∧</a:t>
              </a:r>
              <a:endParaRPr lang="en-US" altLang="zh-CN" sz="1600" dirty="0">
                <a:latin typeface="+mn-lt"/>
              </a:endParaRPr>
            </a:p>
          </p:txBody>
        </p:sp>
        <p:sp>
          <p:nvSpPr>
            <p:cNvPr id="739455" name="Rectangle 74"/>
            <p:cNvSpPr>
              <a:spLocks noChangeArrowheads="1"/>
            </p:cNvSpPr>
            <p:nvPr/>
          </p:nvSpPr>
          <p:spPr bwMode="auto">
            <a:xfrm>
              <a:off x="1148" y="3873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∧</a:t>
              </a:r>
              <a:endParaRPr lang="en-US" altLang="zh-CN" sz="1600" dirty="0">
                <a:latin typeface="+mn-lt"/>
              </a:endParaRPr>
            </a:p>
          </p:txBody>
        </p:sp>
        <p:sp>
          <p:nvSpPr>
            <p:cNvPr id="739456" name="Line 176"/>
            <p:cNvSpPr>
              <a:spLocks noChangeShapeType="1"/>
            </p:cNvSpPr>
            <p:nvPr/>
          </p:nvSpPr>
          <p:spPr bwMode="auto">
            <a:xfrm>
              <a:off x="649" y="3383"/>
              <a:ext cx="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</p:grpSp>
      <p:sp>
        <p:nvSpPr>
          <p:cNvPr id="942258" name="Line 178"/>
          <p:cNvSpPr>
            <a:spLocks noChangeShapeType="1"/>
          </p:cNvSpPr>
          <p:nvPr/>
        </p:nvSpPr>
        <p:spPr bwMode="auto">
          <a:xfrm>
            <a:off x="1252537" y="5027613"/>
            <a:ext cx="784225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942259" name="Text Box 179"/>
          <p:cNvSpPr txBox="1">
            <a:spLocks noChangeArrowheads="1"/>
          </p:cNvSpPr>
          <p:nvPr/>
        </p:nvSpPr>
        <p:spPr bwMode="auto">
          <a:xfrm>
            <a:off x="6660109" y="1642270"/>
            <a:ext cx="4127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CC0000"/>
                </a:solidFill>
                <a:latin typeface="+mn-lt"/>
              </a:rPr>
              <a:t>-1</a:t>
            </a:r>
          </a:p>
        </p:txBody>
      </p:sp>
      <p:sp>
        <p:nvSpPr>
          <p:cNvPr id="942260" name="Line 180"/>
          <p:cNvSpPr>
            <a:spLocks noChangeShapeType="1"/>
          </p:cNvSpPr>
          <p:nvPr/>
        </p:nvSpPr>
        <p:spPr bwMode="auto">
          <a:xfrm>
            <a:off x="1049337" y="5665788"/>
            <a:ext cx="436562" cy="142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942261" name="Text Box 181"/>
          <p:cNvSpPr txBox="1">
            <a:spLocks noChangeArrowheads="1"/>
          </p:cNvSpPr>
          <p:nvPr/>
        </p:nvSpPr>
        <p:spPr bwMode="auto">
          <a:xfrm>
            <a:off x="7164288" y="2024858"/>
            <a:ext cx="327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CC0000"/>
                </a:solidFill>
                <a:latin typeface="+mn-lt"/>
              </a:rPr>
              <a:t>4</a:t>
            </a:r>
          </a:p>
        </p:txBody>
      </p:sp>
      <p:sp>
        <p:nvSpPr>
          <p:cNvPr id="942262" name="Line 182"/>
          <p:cNvSpPr>
            <a:spLocks noChangeShapeType="1"/>
          </p:cNvSpPr>
          <p:nvPr/>
        </p:nvSpPr>
        <p:spPr bwMode="auto">
          <a:xfrm>
            <a:off x="2182812" y="5868988"/>
            <a:ext cx="434975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942263" name="Text Box 183"/>
          <p:cNvSpPr txBox="1">
            <a:spLocks noChangeArrowheads="1"/>
          </p:cNvSpPr>
          <p:nvPr/>
        </p:nvSpPr>
        <p:spPr bwMode="auto">
          <a:xfrm>
            <a:off x="2539999" y="5634038"/>
            <a:ext cx="6636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CC0000"/>
                </a:solidFill>
                <a:latin typeface="+mn-lt"/>
              </a:rPr>
              <a:t>finish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Sparse Matrix Multiplication</a:t>
            </a:r>
            <a:endParaRPr kumimoji="1" lang="zh-CN" altLang="en-US" dirty="0"/>
          </a:p>
        </p:txBody>
      </p:sp>
      <p:sp>
        <p:nvSpPr>
          <p:cNvPr id="137" name="Rectangle 18"/>
          <p:cNvSpPr>
            <a:spLocks noChangeArrowheads="1"/>
          </p:cNvSpPr>
          <p:nvPr/>
        </p:nvSpPr>
        <p:spPr bwMode="auto">
          <a:xfrm rot="16200000">
            <a:off x="-255176" y="4909775"/>
            <a:ext cx="17676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600" dirty="0">
                <a:solidFill>
                  <a:srgbClr val="000000"/>
                </a:solidFill>
                <a:latin typeface="+mn-lt"/>
              </a:rPr>
              <a:t>headers of row lists</a:t>
            </a:r>
            <a:endParaRPr lang="zh-CN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681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4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94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4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94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94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94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92" decel="100000"/>
                                        <p:tgtEl>
                                          <p:spTgt spid="9422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192" decel="100000"/>
                                        <p:tgtEl>
                                          <p:spTgt spid="94223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4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94223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5" dur="192" fill="hold"/>
                                        <p:tgtEl>
                                          <p:spTgt spid="94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6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94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7" dur="192" fill="hold"/>
                                        <p:tgtEl>
                                          <p:spTgt spid="94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8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94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94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94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94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1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1000"/>
                                        <p:tgtEl>
                                          <p:spTgt spid="94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92" decel="100000"/>
                                        <p:tgtEl>
                                          <p:spTgt spid="94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192" decel="100000"/>
                                        <p:tgtEl>
                                          <p:spTgt spid="94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82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94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83" dur="192" fill="hold"/>
                                        <p:tgtEl>
                                          <p:spTgt spid="94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84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94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5" dur="192" fill="hold"/>
                                        <p:tgtEl>
                                          <p:spTgt spid="94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6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94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1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94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8" presetClass="entr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8" dur="500"/>
                                        <p:tgtEl>
                                          <p:spTgt spid="94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1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94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2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8" dur="500"/>
                                        <p:tgtEl>
                                          <p:spTgt spid="94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8" presetClass="entr" presetSubtype="12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500"/>
                                        <p:tgtEl>
                                          <p:spTgt spid="94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0" dur="500"/>
                                        <p:tgtEl>
                                          <p:spTgt spid="94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8" presetClass="entr" presetSubtype="12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94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92" decel="100000"/>
                                        <p:tgtEl>
                                          <p:spTgt spid="94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192" decel="100000"/>
                                        <p:tgtEl>
                                          <p:spTgt spid="94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39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94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40" dur="192" fill="hold"/>
                                        <p:tgtEl>
                                          <p:spTgt spid="94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41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94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42" dur="192" fill="hold"/>
                                        <p:tgtEl>
                                          <p:spTgt spid="94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43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94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8" dur="500"/>
                                        <p:tgtEl>
                                          <p:spTgt spid="94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2" dur="500"/>
                                        <p:tgtEl>
                                          <p:spTgt spid="94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36" grpId="0"/>
      <p:bldP spid="942250" grpId="0" animBg="1"/>
      <p:bldP spid="942250" grpId="1" animBg="1"/>
      <p:bldP spid="942250" grpId="2" animBg="1"/>
      <p:bldP spid="942250" grpId="3" animBg="1"/>
      <p:bldP spid="942250" grpId="4" animBg="1"/>
      <p:bldP spid="942251" grpId="0" animBg="1"/>
      <p:bldP spid="942251" grpId="1" animBg="1"/>
      <p:bldP spid="942251" grpId="2" animBg="1"/>
      <p:bldP spid="942251" grpId="3" animBg="1"/>
      <p:bldP spid="942251" grpId="4" animBg="1"/>
      <p:bldP spid="942251" grpId="5" animBg="1"/>
      <p:bldP spid="942251" grpId="6" animBg="1"/>
      <p:bldP spid="942251" grpId="7" animBg="1"/>
      <p:bldP spid="942252" grpId="0" animBg="1"/>
      <p:bldP spid="942252" grpId="1" animBg="1"/>
      <p:bldP spid="942252" grpId="2" animBg="1"/>
      <p:bldP spid="942252" grpId="3" animBg="1"/>
      <p:bldP spid="942252" grpId="4" animBg="1"/>
      <p:bldP spid="942253" grpId="0" animBg="1"/>
      <p:bldP spid="942253" grpId="1" animBg="1"/>
      <p:bldP spid="942254" grpId="0" animBg="1"/>
      <p:bldP spid="942254" grpId="1" animBg="1"/>
      <p:bldP spid="942254" grpId="2" animBg="1"/>
      <p:bldP spid="942254" grpId="3" animBg="1"/>
      <p:bldP spid="942254" grpId="4" animBg="1"/>
      <p:bldP spid="942254" grpId="5" animBg="1"/>
      <p:bldP spid="942254" grpId="6" animBg="1"/>
      <p:bldP spid="942255" grpId="0" animBg="1"/>
      <p:bldP spid="942255" grpId="1" animBg="1"/>
      <p:bldP spid="942255" grpId="2" animBg="1"/>
      <p:bldP spid="942255" grpId="3" animBg="1"/>
      <p:bldP spid="942255" grpId="4" animBg="1"/>
      <p:bldP spid="942258" grpId="0" animBg="1"/>
      <p:bldP spid="942258" grpId="1" animBg="1"/>
      <p:bldP spid="942258" grpId="2" animBg="1"/>
      <p:bldP spid="942260" grpId="0" animBg="1"/>
      <p:bldP spid="942260" grpId="1" animBg="1"/>
      <p:bldP spid="942261" grpId="0" build="allAtOnce"/>
      <p:bldP spid="942262" grpId="0" animBg="1"/>
      <p:bldP spid="9422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Time Complexity of Sparse Matrix Multiplication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is a </a:t>
            </a:r>
            <a:r>
              <a:rPr lang="en-US" altLang="zh-CN" dirty="0" err="1"/>
              <a:t>p×m</a:t>
            </a:r>
            <a:r>
              <a:rPr lang="en-US" altLang="zh-CN" dirty="0"/>
              <a:t> matrix, B is a </a:t>
            </a:r>
            <a:r>
              <a:rPr lang="en-US" altLang="zh-CN" dirty="0" err="1"/>
              <a:t>m×n</a:t>
            </a:r>
            <a:r>
              <a:rPr lang="en-US" altLang="zh-CN" dirty="0"/>
              <a:t> matrix, and the product C is a </a:t>
            </a:r>
            <a:r>
              <a:rPr lang="en-US" altLang="zh-CN" dirty="0" err="1"/>
              <a:t>p×n</a:t>
            </a:r>
            <a:r>
              <a:rPr lang="en-US" altLang="zh-CN" dirty="0"/>
              <a:t> matrix.</a:t>
            </a:r>
          </a:p>
          <a:p>
            <a:r>
              <a:rPr lang="en-US" altLang="zh-CN" dirty="0"/>
              <a:t>Assume</a:t>
            </a:r>
          </a:p>
          <a:p>
            <a:pPr lvl="1"/>
            <a:r>
              <a:rPr lang="en-US" altLang="zh-CN" dirty="0"/>
              <a:t>the non-zero entries in a row of A is at most t</a:t>
            </a:r>
            <a:r>
              <a:rPr lang="en-US" altLang="zh-CN" baseline="-25000" dirty="0"/>
              <a:t>a</a:t>
            </a:r>
          </a:p>
          <a:p>
            <a:pPr lvl="1"/>
            <a:r>
              <a:rPr lang="en-US" altLang="zh-CN" dirty="0"/>
              <a:t>the non-zero entries in a column of B is at most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b</a:t>
            </a:r>
            <a:endParaRPr lang="en-US" altLang="zh-CN" baseline="-25000" dirty="0"/>
          </a:p>
          <a:p>
            <a:r>
              <a:rPr lang="en-US" altLang="zh-CN" dirty="0"/>
              <a:t>The total time is reduced to O((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a</a:t>
            </a:r>
            <a:r>
              <a:rPr lang="en-US" altLang="zh-CN" dirty="0" err="1"/>
              <a:t>+t</a:t>
            </a:r>
            <a:r>
              <a:rPr lang="en-US" altLang="zh-CN" baseline="-25000" dirty="0" err="1"/>
              <a:t>b</a:t>
            </a:r>
            <a:r>
              <a:rPr lang="en-US" altLang="zh-CN" dirty="0"/>
              <a:t>)×</a:t>
            </a:r>
            <a:r>
              <a:rPr lang="en-US" altLang="zh-CN" dirty="0" err="1"/>
              <a:t>p×n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Compared with O(</a:t>
            </a:r>
            <a:r>
              <a:rPr lang="en-US" altLang="zh-CN" dirty="0" err="1"/>
              <a:t>p×m×n</a:t>
            </a:r>
            <a:r>
              <a:rPr lang="en-US" altLang="zh-CN" dirty="0"/>
              <a:t>) in the classic matrix multiplication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783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Generalized Lists (Multi-List)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Review of sequential list (linear list)</a:t>
            </a:r>
          </a:p>
          <a:p>
            <a:pPr lvl="1"/>
            <a:r>
              <a:rPr lang="en-US" altLang="zh-CN" dirty="0"/>
              <a:t>A finite sequence of n (n≥0) elements</a:t>
            </a:r>
          </a:p>
          <a:p>
            <a:pPr lvl="1"/>
            <a:r>
              <a:rPr lang="en-US" altLang="zh-CN" dirty="0"/>
              <a:t>The elements have the same data type</a:t>
            </a:r>
          </a:p>
          <a:p>
            <a:r>
              <a:rPr lang="en-US" altLang="zh-CN" dirty="0"/>
              <a:t>If the elements can also be lists, the list is a generalized list (</a:t>
            </a:r>
            <a:r>
              <a:rPr lang="zh-CN" altLang="en-US" dirty="0"/>
              <a:t>广义表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L = (x</a:t>
            </a:r>
            <a:r>
              <a:rPr lang="en-US" altLang="zh-CN" baseline="-25000" dirty="0"/>
              <a:t>0</a:t>
            </a:r>
            <a:r>
              <a:rPr lang="en-US" altLang="zh-CN" dirty="0"/>
              <a:t>, x</a:t>
            </a:r>
            <a:r>
              <a:rPr lang="en-US" altLang="zh-CN" baseline="-25000" dirty="0"/>
              <a:t>1</a:t>
            </a:r>
            <a:r>
              <a:rPr lang="en-US" altLang="zh-CN" dirty="0"/>
              <a:t>, …, x</a:t>
            </a:r>
            <a:r>
              <a:rPr lang="en-US" altLang="zh-CN" baseline="-25000" dirty="0"/>
              <a:t>i</a:t>
            </a:r>
            <a:r>
              <a:rPr lang="en-US" altLang="zh-CN" dirty="0"/>
              <a:t>, …, x</a:t>
            </a:r>
            <a:r>
              <a:rPr lang="en-US" altLang="zh-CN" baseline="-25000" dirty="0"/>
              <a:t>n-1</a:t>
            </a:r>
            <a:r>
              <a:rPr lang="en-US" altLang="zh-CN" dirty="0"/>
              <a:t>)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EB67E-A970-4274-87D0-59A26D0951CB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0895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Generalized Lists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dirty="0"/>
              <a:t>L = (x</a:t>
            </a:r>
            <a:r>
              <a:rPr lang="en-US" altLang="zh-CN" baseline="-25000" dirty="0"/>
              <a:t>0</a:t>
            </a:r>
            <a:r>
              <a:rPr lang="en-US" altLang="zh-CN" dirty="0"/>
              <a:t>, x</a:t>
            </a:r>
            <a:r>
              <a:rPr lang="en-US" altLang="zh-CN" baseline="-25000" dirty="0"/>
              <a:t>1</a:t>
            </a:r>
            <a:r>
              <a:rPr lang="en-US" altLang="zh-CN" dirty="0"/>
              <a:t>, …, x</a:t>
            </a:r>
            <a:r>
              <a:rPr lang="en-US" altLang="zh-CN" baseline="-25000" dirty="0"/>
              <a:t>i</a:t>
            </a:r>
            <a:r>
              <a:rPr lang="en-US" altLang="zh-CN" dirty="0"/>
              <a:t>, …, x</a:t>
            </a:r>
            <a:r>
              <a:rPr lang="en-US" altLang="zh-CN" baseline="-25000" dirty="0"/>
              <a:t>n-1</a:t>
            </a:r>
            <a:r>
              <a:rPr lang="en-US" altLang="zh-CN" dirty="0"/>
              <a:t>)</a:t>
            </a:r>
          </a:p>
          <a:p>
            <a:pPr lvl="1"/>
            <a:r>
              <a:rPr kumimoji="1" lang="en-US" altLang="zh-CN" dirty="0"/>
              <a:t>L is the name of this generalized list</a:t>
            </a:r>
          </a:p>
          <a:p>
            <a:pPr lvl="1"/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en-US" altLang="zh-CN" dirty="0"/>
              <a:t> (0≤i&lt;n) is a member of L</a:t>
            </a:r>
          </a:p>
          <a:p>
            <a:pPr lvl="2"/>
            <a:r>
              <a:rPr lang="en-US" altLang="zh-CN" dirty="0"/>
              <a:t>a single element (atom, </a:t>
            </a:r>
            <a:r>
              <a:rPr lang="zh-CN" altLang="en-US" dirty="0"/>
              <a:t>原子</a:t>
            </a:r>
            <a:r>
              <a:rPr lang="en-US" altLang="zh-CN" dirty="0"/>
              <a:t>), or</a:t>
            </a:r>
          </a:p>
          <a:p>
            <a:pPr lvl="2"/>
            <a:r>
              <a:rPr lang="en-US" altLang="zh-CN" dirty="0"/>
              <a:t>a generalized list (</a:t>
            </a:r>
            <a:r>
              <a:rPr lang="en-US" altLang="zh-CN" dirty="0" err="1"/>
              <a:t>sublist</a:t>
            </a:r>
            <a:r>
              <a:rPr lang="en-US" altLang="zh-CN" dirty="0"/>
              <a:t>, </a:t>
            </a:r>
            <a:r>
              <a:rPr lang="zh-CN" altLang="en-US" dirty="0"/>
              <a:t>子表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The depth of a generalized list</a:t>
            </a:r>
          </a:p>
          <a:p>
            <a:pPr lvl="2"/>
            <a:r>
              <a:rPr lang="en-US" altLang="zh-CN" dirty="0"/>
              <a:t>The level of parenthesis after writing the list with atoms</a:t>
            </a:r>
          </a:p>
          <a:p>
            <a:pPr lvl="2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7157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Generalized Lists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dirty="0"/>
              <a:t>L = (x</a:t>
            </a:r>
            <a:r>
              <a:rPr lang="en-US" altLang="zh-CN" baseline="-25000" dirty="0"/>
              <a:t>0</a:t>
            </a:r>
            <a:r>
              <a:rPr lang="en-US" altLang="zh-CN" dirty="0"/>
              <a:t>, x</a:t>
            </a:r>
            <a:r>
              <a:rPr lang="en-US" altLang="zh-CN" baseline="-25000" dirty="0"/>
              <a:t>1</a:t>
            </a:r>
            <a:r>
              <a:rPr lang="en-US" altLang="zh-CN" dirty="0"/>
              <a:t>, …, x</a:t>
            </a:r>
            <a:r>
              <a:rPr lang="en-US" altLang="zh-CN" baseline="-25000" dirty="0"/>
              <a:t>i</a:t>
            </a:r>
            <a:r>
              <a:rPr lang="en-US" altLang="zh-CN" dirty="0"/>
              <a:t>, …, x</a:t>
            </a:r>
            <a:r>
              <a:rPr lang="en-US" altLang="zh-CN" baseline="-25000" dirty="0"/>
              <a:t>n-1</a:t>
            </a:r>
            <a:r>
              <a:rPr lang="en-US" altLang="zh-CN" dirty="0"/>
              <a:t>)</a:t>
            </a:r>
          </a:p>
          <a:p>
            <a:pPr lvl="1"/>
            <a:r>
              <a:rPr kumimoji="1" lang="en-US" altLang="zh-CN" dirty="0"/>
              <a:t>Head = x</a:t>
            </a:r>
            <a:r>
              <a:rPr kumimoji="1" lang="en-US" altLang="zh-CN" baseline="-25000" dirty="0"/>
              <a:t>0</a:t>
            </a:r>
          </a:p>
          <a:p>
            <a:pPr lvl="1"/>
            <a:r>
              <a:rPr lang="en-US" altLang="zh-CN" dirty="0"/>
              <a:t>Tail = (x</a:t>
            </a:r>
            <a:r>
              <a:rPr lang="en-US" altLang="zh-CN" baseline="-25000" dirty="0"/>
              <a:t>1</a:t>
            </a:r>
            <a:r>
              <a:rPr lang="en-US" altLang="zh-CN" dirty="0"/>
              <a:t>, …, x</a:t>
            </a:r>
            <a:r>
              <a:rPr lang="en-US" altLang="zh-CN" baseline="-25000" dirty="0"/>
              <a:t>n-1</a:t>
            </a:r>
            <a:r>
              <a:rPr lang="en-US" altLang="zh-CN" dirty="0"/>
              <a:t>)</a:t>
            </a:r>
          </a:p>
          <a:p>
            <a:pPr lvl="2"/>
            <a:r>
              <a:rPr kumimoji="1" lang="en-US" altLang="zh-CN" dirty="0"/>
              <a:t>A smaller list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Convenient for storage and implementation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17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Types of Generalized Lists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Pure list (</a:t>
            </a:r>
            <a:r>
              <a:rPr lang="zh-CN" altLang="en-US" dirty="0"/>
              <a:t>纯</a:t>
            </a:r>
            <a:r>
              <a:rPr kumimoji="1" lang="zh-CN" altLang="en-US" dirty="0"/>
              <a:t>表</a:t>
            </a:r>
            <a:r>
              <a:rPr kumimoji="1" lang="en-US" altLang="zh-CN" dirty="0"/>
              <a:t>) (</a:t>
            </a:r>
            <a:r>
              <a:rPr lang="zh-CN" altLang="en-US" dirty="0">
                <a:ea typeface="ＭＳ ゴシック"/>
                <a:cs typeface="ＭＳ ゴシック"/>
              </a:rPr>
              <a:t>☐</a:t>
            </a:r>
            <a:r>
              <a:rPr lang="en-US" altLang="zh-CN" dirty="0">
                <a:ea typeface="ＭＳ ゴシック"/>
                <a:cs typeface="ＭＳ ゴシック"/>
              </a:rPr>
              <a:t>: atom; </a:t>
            </a:r>
            <a:r>
              <a:rPr lang="en-US" altLang="zh-CN" dirty="0">
                <a:ea typeface="Lucida Grande"/>
                <a:cs typeface="Lucida Grande"/>
              </a:rPr>
              <a:t>O: </a:t>
            </a:r>
            <a:r>
              <a:rPr lang="en-US" altLang="zh-CN" dirty="0" err="1">
                <a:ea typeface="Lucida Grande"/>
                <a:cs typeface="Lucida Grande"/>
              </a:rPr>
              <a:t>sublist</a:t>
            </a:r>
            <a:r>
              <a:rPr lang="en-US" altLang="zh-CN" dirty="0">
                <a:ea typeface="Lucida Grande"/>
                <a:cs typeface="Lucida Grande"/>
              </a:rPr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There is a unique path from the root to every atom</a:t>
            </a:r>
          </a:p>
          <a:p>
            <a:pPr lvl="1"/>
            <a:r>
              <a:rPr lang="en-US" altLang="zh-CN" dirty="0"/>
              <a:t>For example,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2" name="AutoShape 8"/>
          <p:cNvSpPr>
            <a:spLocks noChangeAspect="1" noChangeArrowheads="1" noTextEdit="1"/>
          </p:cNvSpPr>
          <p:nvPr/>
        </p:nvSpPr>
        <p:spPr bwMode="auto">
          <a:xfrm>
            <a:off x="1331913" y="3214688"/>
            <a:ext cx="5689600" cy="33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1331913" y="3273425"/>
            <a:ext cx="762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>
              <a:latin typeface="Times New Roman" charset="0"/>
            </a:endParaRP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1331913" y="3379788"/>
            <a:ext cx="4916487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Rectangle 11"/>
          <p:cNvSpPr>
            <a:spLocks noChangeArrowheads="1"/>
          </p:cNvSpPr>
          <p:nvPr/>
        </p:nvSpPr>
        <p:spPr bwMode="auto">
          <a:xfrm>
            <a:off x="5821363" y="3362325"/>
            <a:ext cx="762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>
              <a:latin typeface="Times New Roman" charset="0"/>
            </a:endParaRPr>
          </a:p>
        </p:txBody>
      </p:sp>
      <p:sp>
        <p:nvSpPr>
          <p:cNvPr id="56" name="Rectangle 12"/>
          <p:cNvSpPr>
            <a:spLocks noChangeArrowheads="1"/>
          </p:cNvSpPr>
          <p:nvPr/>
        </p:nvSpPr>
        <p:spPr bwMode="auto">
          <a:xfrm>
            <a:off x="2051050" y="3141663"/>
            <a:ext cx="43243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400" dirty="0">
                <a:solidFill>
                  <a:srgbClr val="000000"/>
                </a:solidFill>
                <a:latin typeface="Times New Roman" charset="0"/>
              </a:rPr>
              <a:t>(x1, (y1 ,(a1 ,a2 ), y3), x3 ,(z1 ,z2))</a:t>
            </a:r>
            <a:endParaRPr lang="en-US" altLang="zh-CN" dirty="0">
              <a:latin typeface="Times New Roman" charset="0"/>
            </a:endParaRPr>
          </a:p>
        </p:txBody>
      </p:sp>
      <p:grpSp>
        <p:nvGrpSpPr>
          <p:cNvPr id="57" name="Group 13"/>
          <p:cNvGrpSpPr>
            <a:grpSpLocks/>
          </p:cNvGrpSpPr>
          <p:nvPr/>
        </p:nvGrpSpPr>
        <p:grpSpPr bwMode="auto">
          <a:xfrm>
            <a:off x="1331913" y="3645024"/>
            <a:ext cx="5591175" cy="2500313"/>
            <a:chOff x="812" y="2635"/>
            <a:chExt cx="3522" cy="1575"/>
          </a:xfrm>
        </p:grpSpPr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2377" y="2635"/>
              <a:ext cx="165" cy="143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1888" y="2918"/>
              <a:ext cx="165" cy="143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Oval 16"/>
            <p:cNvSpPr>
              <a:spLocks noChangeArrowheads="1"/>
            </p:cNvSpPr>
            <p:nvPr/>
          </p:nvSpPr>
          <p:spPr bwMode="auto">
            <a:xfrm>
              <a:off x="3680" y="2918"/>
              <a:ext cx="165" cy="143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Oval 17"/>
            <p:cNvSpPr>
              <a:spLocks noChangeArrowheads="1"/>
            </p:cNvSpPr>
            <p:nvPr/>
          </p:nvSpPr>
          <p:spPr bwMode="auto">
            <a:xfrm>
              <a:off x="1888" y="3341"/>
              <a:ext cx="165" cy="144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8"/>
            <p:cNvSpPr>
              <a:spLocks noChangeShapeType="1"/>
            </p:cNvSpPr>
            <p:nvPr/>
          </p:nvSpPr>
          <p:spPr bwMode="auto">
            <a:xfrm flipH="1">
              <a:off x="2051" y="2776"/>
              <a:ext cx="326" cy="14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>
              <a:off x="2540" y="2776"/>
              <a:ext cx="326" cy="14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 flipH="1">
              <a:off x="1237" y="2776"/>
              <a:ext cx="1140" cy="14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>
              <a:off x="2540" y="2776"/>
              <a:ext cx="1140" cy="14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2"/>
            <p:cNvSpPr>
              <a:spLocks noChangeShapeType="1"/>
            </p:cNvSpPr>
            <p:nvPr/>
          </p:nvSpPr>
          <p:spPr bwMode="auto">
            <a:xfrm flipH="1">
              <a:off x="1563" y="3059"/>
              <a:ext cx="325" cy="28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>
              <a:off x="2051" y="3059"/>
              <a:ext cx="326" cy="28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 flipV="1">
              <a:off x="1964" y="3059"/>
              <a:ext cx="1" cy="29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 flipH="1">
              <a:off x="3517" y="3059"/>
              <a:ext cx="196" cy="28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>
              <a:off x="3843" y="3059"/>
              <a:ext cx="163" cy="27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auto">
            <a:xfrm flipH="1">
              <a:off x="1834" y="3493"/>
              <a:ext cx="130" cy="23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auto">
            <a:xfrm>
              <a:off x="2008" y="3515"/>
              <a:ext cx="141" cy="23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Rectangle 29"/>
            <p:cNvSpPr>
              <a:spLocks noChangeArrowheads="1"/>
            </p:cNvSpPr>
            <p:nvPr/>
          </p:nvSpPr>
          <p:spPr bwMode="auto">
            <a:xfrm>
              <a:off x="812" y="2958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2400">
                  <a:solidFill>
                    <a:srgbClr val="000000"/>
                  </a:solidFill>
                  <a:latin typeface="Times New Roman" charset="0"/>
                </a:rPr>
                <a:t>x1</a:t>
              </a:r>
              <a:endParaRPr lang="en-US" altLang="zh-CN" sz="2400">
                <a:latin typeface="Times New Roman" charset="0"/>
              </a:endParaRPr>
            </a:p>
          </p:txBody>
        </p:sp>
        <p:sp>
          <p:nvSpPr>
            <p:cNvPr id="74" name="Rectangle 30"/>
            <p:cNvSpPr>
              <a:spLocks noChangeArrowheads="1"/>
            </p:cNvSpPr>
            <p:nvPr/>
          </p:nvSpPr>
          <p:spPr bwMode="auto">
            <a:xfrm>
              <a:off x="1074" y="3341"/>
              <a:ext cx="165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Rectangle 31"/>
            <p:cNvSpPr>
              <a:spLocks noChangeArrowheads="1"/>
            </p:cNvSpPr>
            <p:nvPr/>
          </p:nvSpPr>
          <p:spPr bwMode="auto">
            <a:xfrm>
              <a:off x="1156" y="340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2400">
                  <a:solidFill>
                    <a:srgbClr val="000000"/>
                  </a:solidFill>
                  <a:latin typeface="Times New Roman" charset="0"/>
                </a:rPr>
                <a:t>y1</a:t>
              </a:r>
              <a:endParaRPr lang="en-US" altLang="zh-CN" sz="2400">
                <a:latin typeface="Times New Roman" charset="0"/>
              </a:endParaRPr>
            </a:p>
          </p:txBody>
        </p:sp>
        <p:sp>
          <p:nvSpPr>
            <p:cNvPr id="76" name="Rectangle 32"/>
            <p:cNvSpPr>
              <a:spLocks noChangeArrowheads="1"/>
            </p:cNvSpPr>
            <p:nvPr/>
          </p:nvSpPr>
          <p:spPr bwMode="auto">
            <a:xfrm>
              <a:off x="935" y="3424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77" name="Rectangle 33"/>
            <p:cNvSpPr>
              <a:spLocks noChangeArrowheads="1"/>
            </p:cNvSpPr>
            <p:nvPr/>
          </p:nvSpPr>
          <p:spPr bwMode="auto">
            <a:xfrm>
              <a:off x="1400" y="3906"/>
              <a:ext cx="328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34"/>
            <p:cNvSpPr>
              <a:spLocks noChangeArrowheads="1"/>
            </p:cNvSpPr>
            <p:nvPr/>
          </p:nvSpPr>
          <p:spPr bwMode="auto">
            <a:xfrm>
              <a:off x="1517" y="3980"/>
              <a:ext cx="18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2400">
                  <a:solidFill>
                    <a:srgbClr val="000000"/>
                  </a:solidFill>
                  <a:latin typeface="Times New Roman" charset="0"/>
                </a:rPr>
                <a:t>a1</a:t>
              </a:r>
              <a:endParaRPr lang="en-US" altLang="zh-CN" sz="2400">
                <a:latin typeface="Times New Roman" charset="0"/>
              </a:endParaRPr>
            </a:p>
          </p:txBody>
        </p:sp>
        <p:sp>
          <p:nvSpPr>
            <p:cNvPr id="79" name="Rectangle 35"/>
            <p:cNvSpPr>
              <a:spLocks noChangeArrowheads="1"/>
            </p:cNvSpPr>
            <p:nvPr/>
          </p:nvSpPr>
          <p:spPr bwMode="auto">
            <a:xfrm>
              <a:off x="1628" y="3980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80" name="Rectangle 36"/>
            <p:cNvSpPr>
              <a:spLocks noChangeArrowheads="1"/>
            </p:cNvSpPr>
            <p:nvPr/>
          </p:nvSpPr>
          <p:spPr bwMode="auto">
            <a:xfrm>
              <a:off x="2214" y="3906"/>
              <a:ext cx="328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Rectangle 37"/>
            <p:cNvSpPr>
              <a:spLocks noChangeArrowheads="1"/>
            </p:cNvSpPr>
            <p:nvPr/>
          </p:nvSpPr>
          <p:spPr bwMode="auto">
            <a:xfrm>
              <a:off x="2222" y="3974"/>
              <a:ext cx="18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2400">
                  <a:solidFill>
                    <a:srgbClr val="000000"/>
                  </a:solidFill>
                  <a:latin typeface="Times New Roman" charset="0"/>
                </a:rPr>
                <a:t>a2</a:t>
              </a:r>
              <a:endParaRPr lang="en-US" altLang="zh-CN" sz="2400">
                <a:latin typeface="Times New Roman" charset="0"/>
              </a:endParaRPr>
            </a:p>
          </p:txBody>
        </p:sp>
        <p:sp>
          <p:nvSpPr>
            <p:cNvPr id="82" name="Rectangle 38"/>
            <p:cNvSpPr>
              <a:spLocks noChangeArrowheads="1"/>
            </p:cNvSpPr>
            <p:nvPr/>
          </p:nvSpPr>
          <p:spPr bwMode="auto">
            <a:xfrm>
              <a:off x="2442" y="3980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83" name="Rectangle 39"/>
            <p:cNvSpPr>
              <a:spLocks noChangeArrowheads="1"/>
            </p:cNvSpPr>
            <p:nvPr/>
          </p:nvSpPr>
          <p:spPr bwMode="auto">
            <a:xfrm>
              <a:off x="2214" y="3482"/>
              <a:ext cx="328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Rectangle 40"/>
            <p:cNvSpPr>
              <a:spLocks noChangeArrowheads="1"/>
            </p:cNvSpPr>
            <p:nvPr/>
          </p:nvSpPr>
          <p:spPr bwMode="auto">
            <a:xfrm>
              <a:off x="2413" y="354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2400">
                  <a:solidFill>
                    <a:srgbClr val="000000"/>
                  </a:solidFill>
                  <a:latin typeface="Times New Roman" charset="0"/>
                </a:rPr>
                <a:t>y3</a:t>
              </a:r>
              <a:endParaRPr lang="en-US" altLang="zh-CN" sz="2400">
                <a:latin typeface="Times New Roman" charset="0"/>
              </a:endParaRPr>
            </a:p>
          </p:txBody>
        </p:sp>
        <p:sp>
          <p:nvSpPr>
            <p:cNvPr id="85" name="Rectangle 41"/>
            <p:cNvSpPr>
              <a:spLocks noChangeArrowheads="1"/>
            </p:cNvSpPr>
            <p:nvPr/>
          </p:nvSpPr>
          <p:spPr bwMode="auto">
            <a:xfrm>
              <a:off x="3355" y="3482"/>
              <a:ext cx="328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Rectangle 42"/>
            <p:cNvSpPr>
              <a:spLocks noChangeArrowheads="1"/>
            </p:cNvSpPr>
            <p:nvPr/>
          </p:nvSpPr>
          <p:spPr bwMode="auto">
            <a:xfrm>
              <a:off x="3472" y="3556"/>
              <a:ext cx="18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2400">
                  <a:solidFill>
                    <a:srgbClr val="000000"/>
                  </a:solidFill>
                  <a:latin typeface="Times New Roman" charset="0"/>
                </a:rPr>
                <a:t>z1</a:t>
              </a:r>
              <a:endParaRPr lang="en-US" altLang="zh-CN" sz="2400">
                <a:latin typeface="Times New Roman" charset="0"/>
              </a:endParaRPr>
            </a:p>
          </p:txBody>
        </p:sp>
        <p:sp>
          <p:nvSpPr>
            <p:cNvPr id="87" name="Rectangle 43"/>
            <p:cNvSpPr>
              <a:spLocks noChangeArrowheads="1"/>
            </p:cNvSpPr>
            <p:nvPr/>
          </p:nvSpPr>
          <p:spPr bwMode="auto">
            <a:xfrm>
              <a:off x="4006" y="3482"/>
              <a:ext cx="328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Rectangle 44"/>
            <p:cNvSpPr>
              <a:spLocks noChangeArrowheads="1"/>
            </p:cNvSpPr>
            <p:nvPr/>
          </p:nvSpPr>
          <p:spPr bwMode="auto">
            <a:xfrm>
              <a:off x="4123" y="3556"/>
              <a:ext cx="18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2400">
                  <a:solidFill>
                    <a:srgbClr val="000000"/>
                  </a:solidFill>
                  <a:latin typeface="Times New Roman" charset="0"/>
                </a:rPr>
                <a:t>z2</a:t>
              </a:r>
              <a:endParaRPr lang="en-US" altLang="zh-CN" sz="2400">
                <a:latin typeface="Times New Roman" charset="0"/>
              </a:endParaRPr>
            </a:p>
          </p:txBody>
        </p:sp>
        <p:sp>
          <p:nvSpPr>
            <p:cNvPr id="89" name="Rectangle 45"/>
            <p:cNvSpPr>
              <a:spLocks noChangeArrowheads="1"/>
            </p:cNvSpPr>
            <p:nvPr/>
          </p:nvSpPr>
          <p:spPr bwMode="auto">
            <a:xfrm>
              <a:off x="4234" y="3556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90" name="Rectangle 46"/>
            <p:cNvSpPr>
              <a:spLocks noChangeArrowheads="1"/>
            </p:cNvSpPr>
            <p:nvPr/>
          </p:nvSpPr>
          <p:spPr bwMode="auto">
            <a:xfrm>
              <a:off x="2866" y="3200"/>
              <a:ext cx="328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47"/>
            <p:cNvSpPr>
              <a:spLocks noChangeArrowheads="1"/>
            </p:cNvSpPr>
            <p:nvPr/>
          </p:nvSpPr>
          <p:spPr bwMode="auto">
            <a:xfrm>
              <a:off x="2925" y="3158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2400">
                  <a:solidFill>
                    <a:srgbClr val="000000"/>
                  </a:solidFill>
                  <a:latin typeface="Times New Roman" charset="0"/>
                </a:rPr>
                <a:t>x3</a:t>
              </a:r>
              <a:endParaRPr lang="en-US" altLang="zh-CN" sz="2400">
                <a:latin typeface="Times New Roman" charset="0"/>
              </a:endParaRPr>
            </a:p>
          </p:txBody>
        </p:sp>
        <p:sp>
          <p:nvSpPr>
            <p:cNvPr id="92" name="Rectangle 48"/>
            <p:cNvSpPr>
              <a:spLocks noChangeArrowheads="1"/>
            </p:cNvSpPr>
            <p:nvPr/>
          </p:nvSpPr>
          <p:spPr bwMode="auto">
            <a:xfrm>
              <a:off x="3100" y="3274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93" name="Rectangle 49"/>
            <p:cNvSpPr>
              <a:spLocks noChangeArrowheads="1"/>
            </p:cNvSpPr>
            <p:nvPr/>
          </p:nvSpPr>
          <p:spPr bwMode="auto">
            <a:xfrm>
              <a:off x="1074" y="2918"/>
              <a:ext cx="165" cy="143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Rectangle 50"/>
            <p:cNvSpPr>
              <a:spLocks noChangeArrowheads="1"/>
            </p:cNvSpPr>
            <p:nvPr/>
          </p:nvSpPr>
          <p:spPr bwMode="auto">
            <a:xfrm>
              <a:off x="1400" y="3341"/>
              <a:ext cx="165" cy="144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1725" y="3765"/>
              <a:ext cx="166" cy="143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Rectangle 52"/>
            <p:cNvSpPr>
              <a:spLocks noChangeArrowheads="1"/>
            </p:cNvSpPr>
            <p:nvPr/>
          </p:nvSpPr>
          <p:spPr bwMode="auto">
            <a:xfrm>
              <a:off x="2051" y="3765"/>
              <a:ext cx="165" cy="143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Rectangle 53"/>
            <p:cNvSpPr>
              <a:spLocks noChangeArrowheads="1"/>
            </p:cNvSpPr>
            <p:nvPr/>
          </p:nvSpPr>
          <p:spPr bwMode="auto">
            <a:xfrm>
              <a:off x="2377" y="3341"/>
              <a:ext cx="165" cy="144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Rectangle 54"/>
            <p:cNvSpPr>
              <a:spLocks noChangeArrowheads="1"/>
            </p:cNvSpPr>
            <p:nvPr/>
          </p:nvSpPr>
          <p:spPr bwMode="auto">
            <a:xfrm>
              <a:off x="3355" y="3341"/>
              <a:ext cx="165" cy="144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Rectangle 55"/>
            <p:cNvSpPr>
              <a:spLocks noChangeArrowheads="1"/>
            </p:cNvSpPr>
            <p:nvPr/>
          </p:nvSpPr>
          <p:spPr bwMode="auto">
            <a:xfrm>
              <a:off x="4006" y="3341"/>
              <a:ext cx="165" cy="144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Rectangle 56"/>
            <p:cNvSpPr>
              <a:spLocks noChangeArrowheads="1"/>
            </p:cNvSpPr>
            <p:nvPr/>
          </p:nvSpPr>
          <p:spPr bwMode="auto">
            <a:xfrm>
              <a:off x="2866" y="2918"/>
              <a:ext cx="165" cy="143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8574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Types of Generalized Lists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Reentrant list (</a:t>
            </a:r>
            <a:r>
              <a:rPr kumimoji="1" lang="zh-CN" altLang="en-US" dirty="0"/>
              <a:t>可重入表</a:t>
            </a:r>
            <a:r>
              <a:rPr kumimoji="1" lang="en-US" altLang="zh-CN" dirty="0"/>
              <a:t>)</a:t>
            </a:r>
          </a:p>
          <a:p>
            <a:pPr lvl="1"/>
            <a:r>
              <a:rPr lang="en-US" altLang="zh-CN" dirty="0"/>
              <a:t>whose element may appear multiple times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 bwMode="auto">
          <a:xfrm>
            <a:off x="965721" y="1477045"/>
            <a:ext cx="7278687" cy="4040187"/>
            <a:chOff x="1212" y="1344"/>
            <a:chExt cx="5025" cy="2545"/>
          </a:xfrm>
        </p:grpSpPr>
        <p:sp>
          <p:nvSpPr>
            <p:cNvPr id="6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83" y="1344"/>
              <a:ext cx="4854" cy="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212" y="1383"/>
              <a:ext cx="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25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314" y="1599"/>
              <a:ext cx="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25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807" y="2092"/>
              <a:ext cx="173" cy="149"/>
            </a:xfrm>
            <a:custGeom>
              <a:avLst/>
              <a:gdLst>
                <a:gd name="T0" fmla="*/ 85 w 173"/>
                <a:gd name="T1" fmla="*/ 0 h 149"/>
                <a:gd name="T2" fmla="*/ 76 w 173"/>
                <a:gd name="T3" fmla="*/ 0 h 149"/>
                <a:gd name="T4" fmla="*/ 66 w 173"/>
                <a:gd name="T5" fmla="*/ 0 h 149"/>
                <a:gd name="T6" fmla="*/ 60 w 173"/>
                <a:gd name="T7" fmla="*/ 2 h 149"/>
                <a:gd name="T8" fmla="*/ 50 w 173"/>
                <a:gd name="T9" fmla="*/ 4 h 149"/>
                <a:gd name="T10" fmla="*/ 43 w 173"/>
                <a:gd name="T11" fmla="*/ 7 h 149"/>
                <a:gd name="T12" fmla="*/ 36 w 173"/>
                <a:gd name="T13" fmla="*/ 11 h 149"/>
                <a:gd name="T14" fmla="*/ 25 w 173"/>
                <a:gd name="T15" fmla="*/ 21 h 149"/>
                <a:gd name="T16" fmla="*/ 18 w 173"/>
                <a:gd name="T17" fmla="*/ 25 h 149"/>
                <a:gd name="T18" fmla="*/ 13 w 173"/>
                <a:gd name="T19" fmla="*/ 32 h 149"/>
                <a:gd name="T20" fmla="*/ 9 w 173"/>
                <a:gd name="T21" fmla="*/ 39 h 149"/>
                <a:gd name="T22" fmla="*/ 4 w 173"/>
                <a:gd name="T23" fmla="*/ 44 h 149"/>
                <a:gd name="T24" fmla="*/ 2 w 173"/>
                <a:gd name="T25" fmla="*/ 50 h 149"/>
                <a:gd name="T26" fmla="*/ 0 w 173"/>
                <a:gd name="T27" fmla="*/ 57 h 149"/>
                <a:gd name="T28" fmla="*/ 0 w 173"/>
                <a:gd name="T29" fmla="*/ 67 h 149"/>
                <a:gd name="T30" fmla="*/ 0 w 173"/>
                <a:gd name="T31" fmla="*/ 73 h 149"/>
                <a:gd name="T32" fmla="*/ 0 w 173"/>
                <a:gd name="T33" fmla="*/ 80 h 149"/>
                <a:gd name="T34" fmla="*/ 0 w 173"/>
                <a:gd name="T35" fmla="*/ 90 h 149"/>
                <a:gd name="T36" fmla="*/ 2 w 173"/>
                <a:gd name="T37" fmla="*/ 96 h 149"/>
                <a:gd name="T38" fmla="*/ 4 w 173"/>
                <a:gd name="T39" fmla="*/ 103 h 149"/>
                <a:gd name="T40" fmla="*/ 9 w 173"/>
                <a:gd name="T41" fmla="*/ 110 h 149"/>
                <a:gd name="T42" fmla="*/ 13 w 173"/>
                <a:gd name="T43" fmla="*/ 115 h 149"/>
                <a:gd name="T44" fmla="*/ 18 w 173"/>
                <a:gd name="T45" fmla="*/ 122 h 149"/>
                <a:gd name="T46" fmla="*/ 25 w 173"/>
                <a:gd name="T47" fmla="*/ 126 h 149"/>
                <a:gd name="T48" fmla="*/ 36 w 173"/>
                <a:gd name="T49" fmla="*/ 136 h 149"/>
                <a:gd name="T50" fmla="*/ 43 w 173"/>
                <a:gd name="T51" fmla="*/ 140 h 149"/>
                <a:gd name="T52" fmla="*/ 50 w 173"/>
                <a:gd name="T53" fmla="*/ 143 h 149"/>
                <a:gd name="T54" fmla="*/ 60 w 173"/>
                <a:gd name="T55" fmla="*/ 145 h 149"/>
                <a:gd name="T56" fmla="*/ 66 w 173"/>
                <a:gd name="T57" fmla="*/ 147 h 149"/>
                <a:gd name="T58" fmla="*/ 76 w 173"/>
                <a:gd name="T59" fmla="*/ 147 h 149"/>
                <a:gd name="T60" fmla="*/ 85 w 173"/>
                <a:gd name="T61" fmla="*/ 149 h 149"/>
                <a:gd name="T62" fmla="*/ 94 w 173"/>
                <a:gd name="T63" fmla="*/ 147 h 149"/>
                <a:gd name="T64" fmla="*/ 103 w 173"/>
                <a:gd name="T65" fmla="*/ 147 h 149"/>
                <a:gd name="T66" fmla="*/ 110 w 173"/>
                <a:gd name="T67" fmla="*/ 145 h 149"/>
                <a:gd name="T68" fmla="*/ 120 w 173"/>
                <a:gd name="T69" fmla="*/ 143 h 149"/>
                <a:gd name="T70" fmla="*/ 126 w 173"/>
                <a:gd name="T71" fmla="*/ 140 h 149"/>
                <a:gd name="T72" fmla="*/ 133 w 173"/>
                <a:gd name="T73" fmla="*/ 136 h 149"/>
                <a:gd name="T74" fmla="*/ 147 w 173"/>
                <a:gd name="T75" fmla="*/ 126 h 149"/>
                <a:gd name="T76" fmla="*/ 152 w 173"/>
                <a:gd name="T77" fmla="*/ 122 h 149"/>
                <a:gd name="T78" fmla="*/ 156 w 173"/>
                <a:gd name="T79" fmla="*/ 115 h 149"/>
                <a:gd name="T80" fmla="*/ 161 w 173"/>
                <a:gd name="T81" fmla="*/ 110 h 149"/>
                <a:gd name="T82" fmla="*/ 166 w 173"/>
                <a:gd name="T83" fmla="*/ 103 h 149"/>
                <a:gd name="T84" fmla="*/ 168 w 173"/>
                <a:gd name="T85" fmla="*/ 96 h 149"/>
                <a:gd name="T86" fmla="*/ 170 w 173"/>
                <a:gd name="T87" fmla="*/ 90 h 149"/>
                <a:gd name="T88" fmla="*/ 170 w 173"/>
                <a:gd name="T89" fmla="*/ 80 h 149"/>
                <a:gd name="T90" fmla="*/ 173 w 173"/>
                <a:gd name="T91" fmla="*/ 73 h 149"/>
                <a:gd name="T92" fmla="*/ 170 w 173"/>
                <a:gd name="T93" fmla="*/ 67 h 149"/>
                <a:gd name="T94" fmla="*/ 170 w 173"/>
                <a:gd name="T95" fmla="*/ 57 h 149"/>
                <a:gd name="T96" fmla="*/ 168 w 173"/>
                <a:gd name="T97" fmla="*/ 50 h 149"/>
                <a:gd name="T98" fmla="*/ 166 w 173"/>
                <a:gd name="T99" fmla="*/ 44 h 149"/>
                <a:gd name="T100" fmla="*/ 161 w 173"/>
                <a:gd name="T101" fmla="*/ 39 h 149"/>
                <a:gd name="T102" fmla="*/ 156 w 173"/>
                <a:gd name="T103" fmla="*/ 32 h 149"/>
                <a:gd name="T104" fmla="*/ 152 w 173"/>
                <a:gd name="T105" fmla="*/ 25 h 149"/>
                <a:gd name="T106" fmla="*/ 147 w 173"/>
                <a:gd name="T107" fmla="*/ 21 h 149"/>
                <a:gd name="T108" fmla="*/ 133 w 173"/>
                <a:gd name="T109" fmla="*/ 11 h 149"/>
                <a:gd name="T110" fmla="*/ 126 w 173"/>
                <a:gd name="T111" fmla="*/ 7 h 149"/>
                <a:gd name="T112" fmla="*/ 120 w 173"/>
                <a:gd name="T113" fmla="*/ 4 h 149"/>
                <a:gd name="T114" fmla="*/ 110 w 173"/>
                <a:gd name="T115" fmla="*/ 2 h 149"/>
                <a:gd name="T116" fmla="*/ 103 w 173"/>
                <a:gd name="T117" fmla="*/ 0 h 149"/>
                <a:gd name="T118" fmla="*/ 94 w 173"/>
                <a:gd name="T119" fmla="*/ 0 h 149"/>
                <a:gd name="T120" fmla="*/ 85 w 173"/>
                <a:gd name="T121" fmla="*/ 0 h 14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3"/>
                <a:gd name="T184" fmla="*/ 0 h 149"/>
                <a:gd name="T185" fmla="*/ 173 w 173"/>
                <a:gd name="T186" fmla="*/ 149 h 14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3" h="149">
                  <a:moveTo>
                    <a:pt x="85" y="0"/>
                  </a:moveTo>
                  <a:lnTo>
                    <a:pt x="76" y="0"/>
                  </a:lnTo>
                  <a:lnTo>
                    <a:pt x="66" y="0"/>
                  </a:lnTo>
                  <a:lnTo>
                    <a:pt x="60" y="2"/>
                  </a:lnTo>
                  <a:lnTo>
                    <a:pt x="50" y="4"/>
                  </a:lnTo>
                  <a:lnTo>
                    <a:pt x="43" y="7"/>
                  </a:lnTo>
                  <a:lnTo>
                    <a:pt x="36" y="11"/>
                  </a:lnTo>
                  <a:lnTo>
                    <a:pt x="25" y="21"/>
                  </a:lnTo>
                  <a:lnTo>
                    <a:pt x="18" y="25"/>
                  </a:lnTo>
                  <a:lnTo>
                    <a:pt x="13" y="32"/>
                  </a:lnTo>
                  <a:lnTo>
                    <a:pt x="9" y="39"/>
                  </a:lnTo>
                  <a:lnTo>
                    <a:pt x="4" y="44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7"/>
                  </a:lnTo>
                  <a:lnTo>
                    <a:pt x="0" y="73"/>
                  </a:lnTo>
                  <a:lnTo>
                    <a:pt x="0" y="80"/>
                  </a:lnTo>
                  <a:lnTo>
                    <a:pt x="0" y="90"/>
                  </a:lnTo>
                  <a:lnTo>
                    <a:pt x="2" y="96"/>
                  </a:lnTo>
                  <a:lnTo>
                    <a:pt x="4" y="103"/>
                  </a:lnTo>
                  <a:lnTo>
                    <a:pt x="9" y="110"/>
                  </a:lnTo>
                  <a:lnTo>
                    <a:pt x="13" y="115"/>
                  </a:lnTo>
                  <a:lnTo>
                    <a:pt x="18" y="122"/>
                  </a:lnTo>
                  <a:lnTo>
                    <a:pt x="25" y="126"/>
                  </a:lnTo>
                  <a:lnTo>
                    <a:pt x="36" y="136"/>
                  </a:lnTo>
                  <a:lnTo>
                    <a:pt x="43" y="140"/>
                  </a:lnTo>
                  <a:lnTo>
                    <a:pt x="50" y="143"/>
                  </a:lnTo>
                  <a:lnTo>
                    <a:pt x="60" y="145"/>
                  </a:lnTo>
                  <a:lnTo>
                    <a:pt x="66" y="147"/>
                  </a:lnTo>
                  <a:lnTo>
                    <a:pt x="76" y="147"/>
                  </a:lnTo>
                  <a:lnTo>
                    <a:pt x="85" y="149"/>
                  </a:lnTo>
                  <a:lnTo>
                    <a:pt x="94" y="147"/>
                  </a:lnTo>
                  <a:lnTo>
                    <a:pt x="103" y="147"/>
                  </a:lnTo>
                  <a:lnTo>
                    <a:pt x="110" y="145"/>
                  </a:lnTo>
                  <a:lnTo>
                    <a:pt x="120" y="143"/>
                  </a:lnTo>
                  <a:lnTo>
                    <a:pt x="126" y="140"/>
                  </a:lnTo>
                  <a:lnTo>
                    <a:pt x="133" y="136"/>
                  </a:lnTo>
                  <a:lnTo>
                    <a:pt x="147" y="126"/>
                  </a:lnTo>
                  <a:lnTo>
                    <a:pt x="152" y="122"/>
                  </a:lnTo>
                  <a:lnTo>
                    <a:pt x="156" y="115"/>
                  </a:lnTo>
                  <a:lnTo>
                    <a:pt x="161" y="110"/>
                  </a:lnTo>
                  <a:lnTo>
                    <a:pt x="166" y="103"/>
                  </a:lnTo>
                  <a:lnTo>
                    <a:pt x="168" y="96"/>
                  </a:lnTo>
                  <a:lnTo>
                    <a:pt x="170" y="90"/>
                  </a:lnTo>
                  <a:lnTo>
                    <a:pt x="170" y="80"/>
                  </a:lnTo>
                  <a:lnTo>
                    <a:pt x="173" y="73"/>
                  </a:lnTo>
                  <a:lnTo>
                    <a:pt x="170" y="67"/>
                  </a:lnTo>
                  <a:lnTo>
                    <a:pt x="170" y="57"/>
                  </a:lnTo>
                  <a:lnTo>
                    <a:pt x="168" y="50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6" y="32"/>
                  </a:lnTo>
                  <a:lnTo>
                    <a:pt x="152" y="25"/>
                  </a:lnTo>
                  <a:lnTo>
                    <a:pt x="147" y="21"/>
                  </a:lnTo>
                  <a:lnTo>
                    <a:pt x="133" y="11"/>
                  </a:lnTo>
                  <a:lnTo>
                    <a:pt x="126" y="7"/>
                  </a:lnTo>
                  <a:lnTo>
                    <a:pt x="120" y="4"/>
                  </a:lnTo>
                  <a:lnTo>
                    <a:pt x="110" y="2"/>
                  </a:lnTo>
                  <a:lnTo>
                    <a:pt x="103" y="0"/>
                  </a:lnTo>
                  <a:lnTo>
                    <a:pt x="94" y="0"/>
                  </a:lnTo>
                  <a:lnTo>
                    <a:pt x="85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422" y="2391"/>
              <a:ext cx="173" cy="150"/>
            </a:xfrm>
            <a:custGeom>
              <a:avLst/>
              <a:gdLst>
                <a:gd name="T0" fmla="*/ 85 w 173"/>
                <a:gd name="T1" fmla="*/ 0 h 150"/>
                <a:gd name="T2" fmla="*/ 76 w 173"/>
                <a:gd name="T3" fmla="*/ 0 h 150"/>
                <a:gd name="T4" fmla="*/ 67 w 173"/>
                <a:gd name="T5" fmla="*/ 0 h 150"/>
                <a:gd name="T6" fmla="*/ 60 w 173"/>
                <a:gd name="T7" fmla="*/ 2 h 150"/>
                <a:gd name="T8" fmla="*/ 50 w 173"/>
                <a:gd name="T9" fmla="*/ 5 h 150"/>
                <a:gd name="T10" fmla="*/ 44 w 173"/>
                <a:gd name="T11" fmla="*/ 7 h 150"/>
                <a:gd name="T12" fmla="*/ 37 w 173"/>
                <a:gd name="T13" fmla="*/ 11 h 150"/>
                <a:gd name="T14" fmla="*/ 25 w 173"/>
                <a:gd name="T15" fmla="*/ 21 h 150"/>
                <a:gd name="T16" fmla="*/ 18 w 173"/>
                <a:gd name="T17" fmla="*/ 25 h 150"/>
                <a:gd name="T18" fmla="*/ 14 w 173"/>
                <a:gd name="T19" fmla="*/ 32 h 150"/>
                <a:gd name="T20" fmla="*/ 9 w 173"/>
                <a:gd name="T21" fmla="*/ 39 h 150"/>
                <a:gd name="T22" fmla="*/ 4 w 173"/>
                <a:gd name="T23" fmla="*/ 44 h 150"/>
                <a:gd name="T24" fmla="*/ 2 w 173"/>
                <a:gd name="T25" fmla="*/ 51 h 150"/>
                <a:gd name="T26" fmla="*/ 0 w 173"/>
                <a:gd name="T27" fmla="*/ 58 h 150"/>
                <a:gd name="T28" fmla="*/ 0 w 173"/>
                <a:gd name="T29" fmla="*/ 67 h 150"/>
                <a:gd name="T30" fmla="*/ 0 w 173"/>
                <a:gd name="T31" fmla="*/ 74 h 150"/>
                <a:gd name="T32" fmla="*/ 0 w 173"/>
                <a:gd name="T33" fmla="*/ 81 h 150"/>
                <a:gd name="T34" fmla="*/ 0 w 173"/>
                <a:gd name="T35" fmla="*/ 90 h 150"/>
                <a:gd name="T36" fmla="*/ 2 w 173"/>
                <a:gd name="T37" fmla="*/ 97 h 150"/>
                <a:gd name="T38" fmla="*/ 4 w 173"/>
                <a:gd name="T39" fmla="*/ 104 h 150"/>
                <a:gd name="T40" fmla="*/ 9 w 173"/>
                <a:gd name="T41" fmla="*/ 110 h 150"/>
                <a:gd name="T42" fmla="*/ 14 w 173"/>
                <a:gd name="T43" fmla="*/ 115 h 150"/>
                <a:gd name="T44" fmla="*/ 18 w 173"/>
                <a:gd name="T45" fmla="*/ 122 h 150"/>
                <a:gd name="T46" fmla="*/ 25 w 173"/>
                <a:gd name="T47" fmla="*/ 127 h 150"/>
                <a:gd name="T48" fmla="*/ 37 w 173"/>
                <a:gd name="T49" fmla="*/ 136 h 150"/>
                <a:gd name="T50" fmla="*/ 44 w 173"/>
                <a:gd name="T51" fmla="*/ 140 h 150"/>
                <a:gd name="T52" fmla="*/ 50 w 173"/>
                <a:gd name="T53" fmla="*/ 143 h 150"/>
                <a:gd name="T54" fmla="*/ 60 w 173"/>
                <a:gd name="T55" fmla="*/ 145 h 150"/>
                <a:gd name="T56" fmla="*/ 67 w 173"/>
                <a:gd name="T57" fmla="*/ 147 h 150"/>
                <a:gd name="T58" fmla="*/ 76 w 173"/>
                <a:gd name="T59" fmla="*/ 147 h 150"/>
                <a:gd name="T60" fmla="*/ 85 w 173"/>
                <a:gd name="T61" fmla="*/ 150 h 150"/>
                <a:gd name="T62" fmla="*/ 94 w 173"/>
                <a:gd name="T63" fmla="*/ 147 h 150"/>
                <a:gd name="T64" fmla="*/ 104 w 173"/>
                <a:gd name="T65" fmla="*/ 147 h 150"/>
                <a:gd name="T66" fmla="*/ 110 w 173"/>
                <a:gd name="T67" fmla="*/ 145 h 150"/>
                <a:gd name="T68" fmla="*/ 120 w 173"/>
                <a:gd name="T69" fmla="*/ 143 h 150"/>
                <a:gd name="T70" fmla="*/ 127 w 173"/>
                <a:gd name="T71" fmla="*/ 140 h 150"/>
                <a:gd name="T72" fmla="*/ 134 w 173"/>
                <a:gd name="T73" fmla="*/ 136 h 150"/>
                <a:gd name="T74" fmla="*/ 147 w 173"/>
                <a:gd name="T75" fmla="*/ 127 h 150"/>
                <a:gd name="T76" fmla="*/ 152 w 173"/>
                <a:gd name="T77" fmla="*/ 122 h 150"/>
                <a:gd name="T78" fmla="*/ 157 w 173"/>
                <a:gd name="T79" fmla="*/ 115 h 150"/>
                <a:gd name="T80" fmla="*/ 161 w 173"/>
                <a:gd name="T81" fmla="*/ 110 h 150"/>
                <a:gd name="T82" fmla="*/ 166 w 173"/>
                <a:gd name="T83" fmla="*/ 104 h 150"/>
                <a:gd name="T84" fmla="*/ 168 w 173"/>
                <a:gd name="T85" fmla="*/ 97 h 150"/>
                <a:gd name="T86" fmla="*/ 170 w 173"/>
                <a:gd name="T87" fmla="*/ 90 h 150"/>
                <a:gd name="T88" fmla="*/ 170 w 173"/>
                <a:gd name="T89" fmla="*/ 81 h 150"/>
                <a:gd name="T90" fmla="*/ 173 w 173"/>
                <a:gd name="T91" fmla="*/ 74 h 150"/>
                <a:gd name="T92" fmla="*/ 170 w 173"/>
                <a:gd name="T93" fmla="*/ 67 h 150"/>
                <a:gd name="T94" fmla="*/ 170 w 173"/>
                <a:gd name="T95" fmla="*/ 58 h 150"/>
                <a:gd name="T96" fmla="*/ 168 w 173"/>
                <a:gd name="T97" fmla="*/ 51 h 150"/>
                <a:gd name="T98" fmla="*/ 166 w 173"/>
                <a:gd name="T99" fmla="*/ 44 h 150"/>
                <a:gd name="T100" fmla="*/ 161 w 173"/>
                <a:gd name="T101" fmla="*/ 39 h 150"/>
                <a:gd name="T102" fmla="*/ 157 w 173"/>
                <a:gd name="T103" fmla="*/ 32 h 150"/>
                <a:gd name="T104" fmla="*/ 152 w 173"/>
                <a:gd name="T105" fmla="*/ 25 h 150"/>
                <a:gd name="T106" fmla="*/ 147 w 173"/>
                <a:gd name="T107" fmla="*/ 21 h 150"/>
                <a:gd name="T108" fmla="*/ 134 w 173"/>
                <a:gd name="T109" fmla="*/ 11 h 150"/>
                <a:gd name="T110" fmla="*/ 127 w 173"/>
                <a:gd name="T111" fmla="*/ 7 h 150"/>
                <a:gd name="T112" fmla="*/ 120 w 173"/>
                <a:gd name="T113" fmla="*/ 5 h 150"/>
                <a:gd name="T114" fmla="*/ 110 w 173"/>
                <a:gd name="T115" fmla="*/ 2 h 150"/>
                <a:gd name="T116" fmla="*/ 104 w 173"/>
                <a:gd name="T117" fmla="*/ 0 h 150"/>
                <a:gd name="T118" fmla="*/ 94 w 173"/>
                <a:gd name="T119" fmla="*/ 0 h 150"/>
                <a:gd name="T120" fmla="*/ 85 w 173"/>
                <a:gd name="T121" fmla="*/ 0 h 15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3"/>
                <a:gd name="T184" fmla="*/ 0 h 150"/>
                <a:gd name="T185" fmla="*/ 173 w 173"/>
                <a:gd name="T186" fmla="*/ 150 h 15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3" h="150">
                  <a:moveTo>
                    <a:pt x="85" y="0"/>
                  </a:moveTo>
                  <a:lnTo>
                    <a:pt x="76" y="0"/>
                  </a:lnTo>
                  <a:lnTo>
                    <a:pt x="67" y="0"/>
                  </a:lnTo>
                  <a:lnTo>
                    <a:pt x="60" y="2"/>
                  </a:lnTo>
                  <a:lnTo>
                    <a:pt x="50" y="5"/>
                  </a:lnTo>
                  <a:lnTo>
                    <a:pt x="44" y="7"/>
                  </a:lnTo>
                  <a:lnTo>
                    <a:pt x="37" y="11"/>
                  </a:lnTo>
                  <a:lnTo>
                    <a:pt x="25" y="21"/>
                  </a:lnTo>
                  <a:lnTo>
                    <a:pt x="18" y="25"/>
                  </a:lnTo>
                  <a:lnTo>
                    <a:pt x="14" y="32"/>
                  </a:lnTo>
                  <a:lnTo>
                    <a:pt x="9" y="39"/>
                  </a:lnTo>
                  <a:lnTo>
                    <a:pt x="4" y="44"/>
                  </a:lnTo>
                  <a:lnTo>
                    <a:pt x="2" y="51"/>
                  </a:lnTo>
                  <a:lnTo>
                    <a:pt x="0" y="58"/>
                  </a:lnTo>
                  <a:lnTo>
                    <a:pt x="0" y="67"/>
                  </a:lnTo>
                  <a:lnTo>
                    <a:pt x="0" y="74"/>
                  </a:lnTo>
                  <a:lnTo>
                    <a:pt x="0" y="81"/>
                  </a:lnTo>
                  <a:lnTo>
                    <a:pt x="0" y="90"/>
                  </a:lnTo>
                  <a:lnTo>
                    <a:pt x="2" y="97"/>
                  </a:lnTo>
                  <a:lnTo>
                    <a:pt x="4" y="104"/>
                  </a:lnTo>
                  <a:lnTo>
                    <a:pt x="9" y="110"/>
                  </a:lnTo>
                  <a:lnTo>
                    <a:pt x="14" y="115"/>
                  </a:lnTo>
                  <a:lnTo>
                    <a:pt x="18" y="122"/>
                  </a:lnTo>
                  <a:lnTo>
                    <a:pt x="25" y="127"/>
                  </a:lnTo>
                  <a:lnTo>
                    <a:pt x="37" y="136"/>
                  </a:lnTo>
                  <a:lnTo>
                    <a:pt x="44" y="140"/>
                  </a:lnTo>
                  <a:lnTo>
                    <a:pt x="50" y="143"/>
                  </a:lnTo>
                  <a:lnTo>
                    <a:pt x="60" y="145"/>
                  </a:lnTo>
                  <a:lnTo>
                    <a:pt x="67" y="147"/>
                  </a:lnTo>
                  <a:lnTo>
                    <a:pt x="76" y="147"/>
                  </a:lnTo>
                  <a:lnTo>
                    <a:pt x="85" y="150"/>
                  </a:lnTo>
                  <a:lnTo>
                    <a:pt x="94" y="147"/>
                  </a:lnTo>
                  <a:lnTo>
                    <a:pt x="104" y="147"/>
                  </a:lnTo>
                  <a:lnTo>
                    <a:pt x="110" y="145"/>
                  </a:lnTo>
                  <a:lnTo>
                    <a:pt x="120" y="143"/>
                  </a:lnTo>
                  <a:lnTo>
                    <a:pt x="127" y="140"/>
                  </a:lnTo>
                  <a:lnTo>
                    <a:pt x="134" y="136"/>
                  </a:lnTo>
                  <a:lnTo>
                    <a:pt x="147" y="127"/>
                  </a:lnTo>
                  <a:lnTo>
                    <a:pt x="152" y="122"/>
                  </a:lnTo>
                  <a:lnTo>
                    <a:pt x="157" y="115"/>
                  </a:lnTo>
                  <a:lnTo>
                    <a:pt x="161" y="110"/>
                  </a:lnTo>
                  <a:lnTo>
                    <a:pt x="166" y="104"/>
                  </a:lnTo>
                  <a:lnTo>
                    <a:pt x="168" y="97"/>
                  </a:lnTo>
                  <a:lnTo>
                    <a:pt x="170" y="90"/>
                  </a:lnTo>
                  <a:lnTo>
                    <a:pt x="170" y="81"/>
                  </a:lnTo>
                  <a:lnTo>
                    <a:pt x="173" y="74"/>
                  </a:lnTo>
                  <a:lnTo>
                    <a:pt x="170" y="67"/>
                  </a:lnTo>
                  <a:lnTo>
                    <a:pt x="170" y="58"/>
                  </a:lnTo>
                  <a:lnTo>
                    <a:pt x="168" y="51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7" y="32"/>
                  </a:lnTo>
                  <a:lnTo>
                    <a:pt x="152" y="25"/>
                  </a:lnTo>
                  <a:lnTo>
                    <a:pt x="147" y="21"/>
                  </a:lnTo>
                  <a:lnTo>
                    <a:pt x="134" y="11"/>
                  </a:lnTo>
                  <a:lnTo>
                    <a:pt x="127" y="7"/>
                  </a:lnTo>
                  <a:lnTo>
                    <a:pt x="120" y="5"/>
                  </a:lnTo>
                  <a:lnTo>
                    <a:pt x="110" y="2"/>
                  </a:lnTo>
                  <a:lnTo>
                    <a:pt x="104" y="0"/>
                  </a:lnTo>
                  <a:lnTo>
                    <a:pt x="94" y="0"/>
                  </a:lnTo>
                  <a:lnTo>
                    <a:pt x="85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287" y="2391"/>
              <a:ext cx="173" cy="150"/>
            </a:xfrm>
            <a:custGeom>
              <a:avLst/>
              <a:gdLst>
                <a:gd name="T0" fmla="*/ 86 w 173"/>
                <a:gd name="T1" fmla="*/ 0 h 150"/>
                <a:gd name="T2" fmla="*/ 76 w 173"/>
                <a:gd name="T3" fmla="*/ 0 h 150"/>
                <a:gd name="T4" fmla="*/ 67 w 173"/>
                <a:gd name="T5" fmla="*/ 0 h 150"/>
                <a:gd name="T6" fmla="*/ 60 w 173"/>
                <a:gd name="T7" fmla="*/ 2 h 150"/>
                <a:gd name="T8" fmla="*/ 51 w 173"/>
                <a:gd name="T9" fmla="*/ 5 h 150"/>
                <a:gd name="T10" fmla="*/ 44 w 173"/>
                <a:gd name="T11" fmla="*/ 7 h 150"/>
                <a:gd name="T12" fmla="*/ 37 w 173"/>
                <a:gd name="T13" fmla="*/ 11 h 150"/>
                <a:gd name="T14" fmla="*/ 26 w 173"/>
                <a:gd name="T15" fmla="*/ 21 h 150"/>
                <a:gd name="T16" fmla="*/ 19 w 173"/>
                <a:gd name="T17" fmla="*/ 25 h 150"/>
                <a:gd name="T18" fmla="*/ 14 w 173"/>
                <a:gd name="T19" fmla="*/ 32 h 150"/>
                <a:gd name="T20" fmla="*/ 9 w 173"/>
                <a:gd name="T21" fmla="*/ 39 h 150"/>
                <a:gd name="T22" fmla="*/ 5 w 173"/>
                <a:gd name="T23" fmla="*/ 44 h 150"/>
                <a:gd name="T24" fmla="*/ 3 w 173"/>
                <a:gd name="T25" fmla="*/ 51 h 150"/>
                <a:gd name="T26" fmla="*/ 0 w 173"/>
                <a:gd name="T27" fmla="*/ 58 h 150"/>
                <a:gd name="T28" fmla="*/ 0 w 173"/>
                <a:gd name="T29" fmla="*/ 67 h 150"/>
                <a:gd name="T30" fmla="*/ 0 w 173"/>
                <a:gd name="T31" fmla="*/ 74 h 150"/>
                <a:gd name="T32" fmla="*/ 0 w 173"/>
                <a:gd name="T33" fmla="*/ 81 h 150"/>
                <a:gd name="T34" fmla="*/ 0 w 173"/>
                <a:gd name="T35" fmla="*/ 90 h 150"/>
                <a:gd name="T36" fmla="*/ 3 w 173"/>
                <a:gd name="T37" fmla="*/ 97 h 150"/>
                <a:gd name="T38" fmla="*/ 5 w 173"/>
                <a:gd name="T39" fmla="*/ 104 h 150"/>
                <a:gd name="T40" fmla="*/ 9 w 173"/>
                <a:gd name="T41" fmla="*/ 110 h 150"/>
                <a:gd name="T42" fmla="*/ 14 w 173"/>
                <a:gd name="T43" fmla="*/ 115 h 150"/>
                <a:gd name="T44" fmla="*/ 19 w 173"/>
                <a:gd name="T45" fmla="*/ 122 h 150"/>
                <a:gd name="T46" fmla="*/ 26 w 173"/>
                <a:gd name="T47" fmla="*/ 127 h 150"/>
                <a:gd name="T48" fmla="*/ 37 w 173"/>
                <a:gd name="T49" fmla="*/ 136 h 150"/>
                <a:gd name="T50" fmla="*/ 44 w 173"/>
                <a:gd name="T51" fmla="*/ 140 h 150"/>
                <a:gd name="T52" fmla="*/ 51 w 173"/>
                <a:gd name="T53" fmla="*/ 143 h 150"/>
                <a:gd name="T54" fmla="*/ 60 w 173"/>
                <a:gd name="T55" fmla="*/ 145 h 150"/>
                <a:gd name="T56" fmla="*/ 67 w 173"/>
                <a:gd name="T57" fmla="*/ 147 h 150"/>
                <a:gd name="T58" fmla="*/ 76 w 173"/>
                <a:gd name="T59" fmla="*/ 147 h 150"/>
                <a:gd name="T60" fmla="*/ 86 w 173"/>
                <a:gd name="T61" fmla="*/ 150 h 150"/>
                <a:gd name="T62" fmla="*/ 95 w 173"/>
                <a:gd name="T63" fmla="*/ 147 h 150"/>
                <a:gd name="T64" fmla="*/ 104 w 173"/>
                <a:gd name="T65" fmla="*/ 147 h 150"/>
                <a:gd name="T66" fmla="*/ 111 w 173"/>
                <a:gd name="T67" fmla="*/ 145 h 150"/>
                <a:gd name="T68" fmla="*/ 120 w 173"/>
                <a:gd name="T69" fmla="*/ 143 h 150"/>
                <a:gd name="T70" fmla="*/ 127 w 173"/>
                <a:gd name="T71" fmla="*/ 140 h 150"/>
                <a:gd name="T72" fmla="*/ 134 w 173"/>
                <a:gd name="T73" fmla="*/ 136 h 150"/>
                <a:gd name="T74" fmla="*/ 148 w 173"/>
                <a:gd name="T75" fmla="*/ 127 h 150"/>
                <a:gd name="T76" fmla="*/ 153 w 173"/>
                <a:gd name="T77" fmla="*/ 122 h 150"/>
                <a:gd name="T78" fmla="*/ 157 w 173"/>
                <a:gd name="T79" fmla="*/ 115 h 150"/>
                <a:gd name="T80" fmla="*/ 162 w 173"/>
                <a:gd name="T81" fmla="*/ 110 h 150"/>
                <a:gd name="T82" fmla="*/ 166 w 173"/>
                <a:gd name="T83" fmla="*/ 104 h 150"/>
                <a:gd name="T84" fmla="*/ 169 w 173"/>
                <a:gd name="T85" fmla="*/ 97 h 150"/>
                <a:gd name="T86" fmla="*/ 171 w 173"/>
                <a:gd name="T87" fmla="*/ 90 h 150"/>
                <a:gd name="T88" fmla="*/ 171 w 173"/>
                <a:gd name="T89" fmla="*/ 81 h 150"/>
                <a:gd name="T90" fmla="*/ 173 w 173"/>
                <a:gd name="T91" fmla="*/ 74 h 150"/>
                <a:gd name="T92" fmla="*/ 171 w 173"/>
                <a:gd name="T93" fmla="*/ 67 h 150"/>
                <a:gd name="T94" fmla="*/ 171 w 173"/>
                <a:gd name="T95" fmla="*/ 58 h 150"/>
                <a:gd name="T96" fmla="*/ 169 w 173"/>
                <a:gd name="T97" fmla="*/ 51 h 150"/>
                <a:gd name="T98" fmla="*/ 166 w 173"/>
                <a:gd name="T99" fmla="*/ 44 h 150"/>
                <a:gd name="T100" fmla="*/ 162 w 173"/>
                <a:gd name="T101" fmla="*/ 39 h 150"/>
                <a:gd name="T102" fmla="*/ 157 w 173"/>
                <a:gd name="T103" fmla="*/ 32 h 150"/>
                <a:gd name="T104" fmla="*/ 153 w 173"/>
                <a:gd name="T105" fmla="*/ 25 h 150"/>
                <a:gd name="T106" fmla="*/ 148 w 173"/>
                <a:gd name="T107" fmla="*/ 21 h 150"/>
                <a:gd name="T108" fmla="*/ 134 w 173"/>
                <a:gd name="T109" fmla="*/ 11 h 150"/>
                <a:gd name="T110" fmla="*/ 127 w 173"/>
                <a:gd name="T111" fmla="*/ 7 h 150"/>
                <a:gd name="T112" fmla="*/ 120 w 173"/>
                <a:gd name="T113" fmla="*/ 5 h 150"/>
                <a:gd name="T114" fmla="*/ 111 w 173"/>
                <a:gd name="T115" fmla="*/ 2 h 150"/>
                <a:gd name="T116" fmla="*/ 104 w 173"/>
                <a:gd name="T117" fmla="*/ 0 h 150"/>
                <a:gd name="T118" fmla="*/ 95 w 173"/>
                <a:gd name="T119" fmla="*/ 0 h 150"/>
                <a:gd name="T120" fmla="*/ 86 w 173"/>
                <a:gd name="T121" fmla="*/ 0 h 15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3"/>
                <a:gd name="T184" fmla="*/ 0 h 150"/>
                <a:gd name="T185" fmla="*/ 173 w 173"/>
                <a:gd name="T186" fmla="*/ 150 h 15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3" h="150">
                  <a:moveTo>
                    <a:pt x="86" y="0"/>
                  </a:moveTo>
                  <a:lnTo>
                    <a:pt x="76" y="0"/>
                  </a:lnTo>
                  <a:lnTo>
                    <a:pt x="67" y="0"/>
                  </a:lnTo>
                  <a:lnTo>
                    <a:pt x="60" y="2"/>
                  </a:lnTo>
                  <a:lnTo>
                    <a:pt x="51" y="5"/>
                  </a:lnTo>
                  <a:lnTo>
                    <a:pt x="44" y="7"/>
                  </a:lnTo>
                  <a:lnTo>
                    <a:pt x="37" y="11"/>
                  </a:lnTo>
                  <a:lnTo>
                    <a:pt x="26" y="21"/>
                  </a:lnTo>
                  <a:lnTo>
                    <a:pt x="19" y="25"/>
                  </a:lnTo>
                  <a:lnTo>
                    <a:pt x="14" y="32"/>
                  </a:lnTo>
                  <a:lnTo>
                    <a:pt x="9" y="39"/>
                  </a:lnTo>
                  <a:lnTo>
                    <a:pt x="5" y="44"/>
                  </a:lnTo>
                  <a:lnTo>
                    <a:pt x="3" y="51"/>
                  </a:lnTo>
                  <a:lnTo>
                    <a:pt x="0" y="58"/>
                  </a:lnTo>
                  <a:lnTo>
                    <a:pt x="0" y="67"/>
                  </a:lnTo>
                  <a:lnTo>
                    <a:pt x="0" y="74"/>
                  </a:lnTo>
                  <a:lnTo>
                    <a:pt x="0" y="81"/>
                  </a:lnTo>
                  <a:lnTo>
                    <a:pt x="0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4" y="115"/>
                  </a:lnTo>
                  <a:lnTo>
                    <a:pt x="19" y="122"/>
                  </a:lnTo>
                  <a:lnTo>
                    <a:pt x="26" y="127"/>
                  </a:lnTo>
                  <a:lnTo>
                    <a:pt x="37" y="136"/>
                  </a:lnTo>
                  <a:lnTo>
                    <a:pt x="44" y="140"/>
                  </a:lnTo>
                  <a:lnTo>
                    <a:pt x="51" y="143"/>
                  </a:lnTo>
                  <a:lnTo>
                    <a:pt x="60" y="145"/>
                  </a:lnTo>
                  <a:lnTo>
                    <a:pt x="67" y="147"/>
                  </a:lnTo>
                  <a:lnTo>
                    <a:pt x="76" y="147"/>
                  </a:lnTo>
                  <a:lnTo>
                    <a:pt x="86" y="150"/>
                  </a:lnTo>
                  <a:lnTo>
                    <a:pt x="95" y="147"/>
                  </a:lnTo>
                  <a:lnTo>
                    <a:pt x="104" y="147"/>
                  </a:lnTo>
                  <a:lnTo>
                    <a:pt x="111" y="145"/>
                  </a:lnTo>
                  <a:lnTo>
                    <a:pt x="120" y="143"/>
                  </a:lnTo>
                  <a:lnTo>
                    <a:pt x="127" y="140"/>
                  </a:lnTo>
                  <a:lnTo>
                    <a:pt x="134" y="136"/>
                  </a:lnTo>
                  <a:lnTo>
                    <a:pt x="148" y="127"/>
                  </a:lnTo>
                  <a:lnTo>
                    <a:pt x="153" y="122"/>
                  </a:lnTo>
                  <a:lnTo>
                    <a:pt x="157" y="115"/>
                  </a:lnTo>
                  <a:lnTo>
                    <a:pt x="162" y="110"/>
                  </a:lnTo>
                  <a:lnTo>
                    <a:pt x="166" y="104"/>
                  </a:lnTo>
                  <a:lnTo>
                    <a:pt x="169" y="97"/>
                  </a:lnTo>
                  <a:lnTo>
                    <a:pt x="171" y="90"/>
                  </a:lnTo>
                  <a:lnTo>
                    <a:pt x="171" y="81"/>
                  </a:lnTo>
                  <a:lnTo>
                    <a:pt x="173" y="74"/>
                  </a:lnTo>
                  <a:lnTo>
                    <a:pt x="171" y="67"/>
                  </a:lnTo>
                  <a:lnTo>
                    <a:pt x="171" y="58"/>
                  </a:lnTo>
                  <a:lnTo>
                    <a:pt x="169" y="51"/>
                  </a:lnTo>
                  <a:lnTo>
                    <a:pt x="166" y="44"/>
                  </a:lnTo>
                  <a:lnTo>
                    <a:pt x="162" y="39"/>
                  </a:lnTo>
                  <a:lnTo>
                    <a:pt x="157" y="32"/>
                  </a:lnTo>
                  <a:lnTo>
                    <a:pt x="153" y="25"/>
                  </a:lnTo>
                  <a:lnTo>
                    <a:pt x="148" y="21"/>
                  </a:lnTo>
                  <a:lnTo>
                    <a:pt x="134" y="11"/>
                  </a:lnTo>
                  <a:lnTo>
                    <a:pt x="127" y="7"/>
                  </a:lnTo>
                  <a:lnTo>
                    <a:pt x="120" y="5"/>
                  </a:lnTo>
                  <a:lnTo>
                    <a:pt x="111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6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326" y="2391"/>
              <a:ext cx="173" cy="150"/>
            </a:xfrm>
            <a:custGeom>
              <a:avLst/>
              <a:gdLst>
                <a:gd name="T0" fmla="*/ 85 w 173"/>
                <a:gd name="T1" fmla="*/ 0 h 150"/>
                <a:gd name="T2" fmla="*/ 76 w 173"/>
                <a:gd name="T3" fmla="*/ 0 h 150"/>
                <a:gd name="T4" fmla="*/ 67 w 173"/>
                <a:gd name="T5" fmla="*/ 0 h 150"/>
                <a:gd name="T6" fmla="*/ 60 w 173"/>
                <a:gd name="T7" fmla="*/ 2 h 150"/>
                <a:gd name="T8" fmla="*/ 51 w 173"/>
                <a:gd name="T9" fmla="*/ 5 h 150"/>
                <a:gd name="T10" fmla="*/ 44 w 173"/>
                <a:gd name="T11" fmla="*/ 7 h 150"/>
                <a:gd name="T12" fmla="*/ 37 w 173"/>
                <a:gd name="T13" fmla="*/ 11 h 150"/>
                <a:gd name="T14" fmla="*/ 25 w 173"/>
                <a:gd name="T15" fmla="*/ 21 h 150"/>
                <a:gd name="T16" fmla="*/ 18 w 173"/>
                <a:gd name="T17" fmla="*/ 25 h 150"/>
                <a:gd name="T18" fmla="*/ 14 w 173"/>
                <a:gd name="T19" fmla="*/ 32 h 150"/>
                <a:gd name="T20" fmla="*/ 9 w 173"/>
                <a:gd name="T21" fmla="*/ 39 h 150"/>
                <a:gd name="T22" fmla="*/ 4 w 173"/>
                <a:gd name="T23" fmla="*/ 44 h 150"/>
                <a:gd name="T24" fmla="*/ 2 w 173"/>
                <a:gd name="T25" fmla="*/ 51 h 150"/>
                <a:gd name="T26" fmla="*/ 0 w 173"/>
                <a:gd name="T27" fmla="*/ 58 h 150"/>
                <a:gd name="T28" fmla="*/ 0 w 173"/>
                <a:gd name="T29" fmla="*/ 67 h 150"/>
                <a:gd name="T30" fmla="*/ 0 w 173"/>
                <a:gd name="T31" fmla="*/ 74 h 150"/>
                <a:gd name="T32" fmla="*/ 0 w 173"/>
                <a:gd name="T33" fmla="*/ 81 h 150"/>
                <a:gd name="T34" fmla="*/ 0 w 173"/>
                <a:gd name="T35" fmla="*/ 90 h 150"/>
                <a:gd name="T36" fmla="*/ 2 w 173"/>
                <a:gd name="T37" fmla="*/ 97 h 150"/>
                <a:gd name="T38" fmla="*/ 4 w 173"/>
                <a:gd name="T39" fmla="*/ 104 h 150"/>
                <a:gd name="T40" fmla="*/ 9 w 173"/>
                <a:gd name="T41" fmla="*/ 110 h 150"/>
                <a:gd name="T42" fmla="*/ 14 w 173"/>
                <a:gd name="T43" fmla="*/ 115 h 150"/>
                <a:gd name="T44" fmla="*/ 18 w 173"/>
                <a:gd name="T45" fmla="*/ 122 h 150"/>
                <a:gd name="T46" fmla="*/ 25 w 173"/>
                <a:gd name="T47" fmla="*/ 127 h 150"/>
                <a:gd name="T48" fmla="*/ 37 w 173"/>
                <a:gd name="T49" fmla="*/ 136 h 150"/>
                <a:gd name="T50" fmla="*/ 44 w 173"/>
                <a:gd name="T51" fmla="*/ 140 h 150"/>
                <a:gd name="T52" fmla="*/ 51 w 173"/>
                <a:gd name="T53" fmla="*/ 143 h 150"/>
                <a:gd name="T54" fmla="*/ 60 w 173"/>
                <a:gd name="T55" fmla="*/ 145 h 150"/>
                <a:gd name="T56" fmla="*/ 67 w 173"/>
                <a:gd name="T57" fmla="*/ 147 h 150"/>
                <a:gd name="T58" fmla="*/ 76 w 173"/>
                <a:gd name="T59" fmla="*/ 147 h 150"/>
                <a:gd name="T60" fmla="*/ 85 w 173"/>
                <a:gd name="T61" fmla="*/ 150 h 150"/>
                <a:gd name="T62" fmla="*/ 95 w 173"/>
                <a:gd name="T63" fmla="*/ 147 h 150"/>
                <a:gd name="T64" fmla="*/ 104 w 173"/>
                <a:gd name="T65" fmla="*/ 147 h 150"/>
                <a:gd name="T66" fmla="*/ 111 w 173"/>
                <a:gd name="T67" fmla="*/ 145 h 150"/>
                <a:gd name="T68" fmla="*/ 120 w 173"/>
                <a:gd name="T69" fmla="*/ 143 h 150"/>
                <a:gd name="T70" fmla="*/ 127 w 173"/>
                <a:gd name="T71" fmla="*/ 140 h 150"/>
                <a:gd name="T72" fmla="*/ 134 w 173"/>
                <a:gd name="T73" fmla="*/ 136 h 150"/>
                <a:gd name="T74" fmla="*/ 148 w 173"/>
                <a:gd name="T75" fmla="*/ 127 h 150"/>
                <a:gd name="T76" fmla="*/ 152 w 173"/>
                <a:gd name="T77" fmla="*/ 122 h 150"/>
                <a:gd name="T78" fmla="*/ 157 w 173"/>
                <a:gd name="T79" fmla="*/ 115 h 150"/>
                <a:gd name="T80" fmla="*/ 161 w 173"/>
                <a:gd name="T81" fmla="*/ 110 h 150"/>
                <a:gd name="T82" fmla="*/ 166 w 173"/>
                <a:gd name="T83" fmla="*/ 104 h 150"/>
                <a:gd name="T84" fmla="*/ 168 w 173"/>
                <a:gd name="T85" fmla="*/ 97 h 150"/>
                <a:gd name="T86" fmla="*/ 171 w 173"/>
                <a:gd name="T87" fmla="*/ 90 h 150"/>
                <a:gd name="T88" fmla="*/ 171 w 173"/>
                <a:gd name="T89" fmla="*/ 81 h 150"/>
                <a:gd name="T90" fmla="*/ 173 w 173"/>
                <a:gd name="T91" fmla="*/ 74 h 150"/>
                <a:gd name="T92" fmla="*/ 171 w 173"/>
                <a:gd name="T93" fmla="*/ 67 h 150"/>
                <a:gd name="T94" fmla="*/ 171 w 173"/>
                <a:gd name="T95" fmla="*/ 58 h 150"/>
                <a:gd name="T96" fmla="*/ 168 w 173"/>
                <a:gd name="T97" fmla="*/ 51 h 150"/>
                <a:gd name="T98" fmla="*/ 166 w 173"/>
                <a:gd name="T99" fmla="*/ 44 h 150"/>
                <a:gd name="T100" fmla="*/ 161 w 173"/>
                <a:gd name="T101" fmla="*/ 39 h 150"/>
                <a:gd name="T102" fmla="*/ 157 w 173"/>
                <a:gd name="T103" fmla="*/ 32 h 150"/>
                <a:gd name="T104" fmla="*/ 152 w 173"/>
                <a:gd name="T105" fmla="*/ 25 h 150"/>
                <a:gd name="T106" fmla="*/ 148 w 173"/>
                <a:gd name="T107" fmla="*/ 21 h 150"/>
                <a:gd name="T108" fmla="*/ 134 w 173"/>
                <a:gd name="T109" fmla="*/ 11 h 150"/>
                <a:gd name="T110" fmla="*/ 127 w 173"/>
                <a:gd name="T111" fmla="*/ 7 h 150"/>
                <a:gd name="T112" fmla="*/ 120 w 173"/>
                <a:gd name="T113" fmla="*/ 5 h 150"/>
                <a:gd name="T114" fmla="*/ 111 w 173"/>
                <a:gd name="T115" fmla="*/ 2 h 150"/>
                <a:gd name="T116" fmla="*/ 104 w 173"/>
                <a:gd name="T117" fmla="*/ 0 h 150"/>
                <a:gd name="T118" fmla="*/ 95 w 173"/>
                <a:gd name="T119" fmla="*/ 0 h 150"/>
                <a:gd name="T120" fmla="*/ 85 w 173"/>
                <a:gd name="T121" fmla="*/ 0 h 15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3"/>
                <a:gd name="T184" fmla="*/ 0 h 150"/>
                <a:gd name="T185" fmla="*/ 173 w 173"/>
                <a:gd name="T186" fmla="*/ 150 h 15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3" h="150">
                  <a:moveTo>
                    <a:pt x="85" y="0"/>
                  </a:moveTo>
                  <a:lnTo>
                    <a:pt x="76" y="0"/>
                  </a:lnTo>
                  <a:lnTo>
                    <a:pt x="67" y="0"/>
                  </a:lnTo>
                  <a:lnTo>
                    <a:pt x="60" y="2"/>
                  </a:lnTo>
                  <a:lnTo>
                    <a:pt x="51" y="5"/>
                  </a:lnTo>
                  <a:lnTo>
                    <a:pt x="44" y="7"/>
                  </a:lnTo>
                  <a:lnTo>
                    <a:pt x="37" y="11"/>
                  </a:lnTo>
                  <a:lnTo>
                    <a:pt x="25" y="21"/>
                  </a:lnTo>
                  <a:lnTo>
                    <a:pt x="18" y="25"/>
                  </a:lnTo>
                  <a:lnTo>
                    <a:pt x="14" y="32"/>
                  </a:lnTo>
                  <a:lnTo>
                    <a:pt x="9" y="39"/>
                  </a:lnTo>
                  <a:lnTo>
                    <a:pt x="4" y="44"/>
                  </a:lnTo>
                  <a:lnTo>
                    <a:pt x="2" y="51"/>
                  </a:lnTo>
                  <a:lnTo>
                    <a:pt x="0" y="58"/>
                  </a:lnTo>
                  <a:lnTo>
                    <a:pt x="0" y="67"/>
                  </a:lnTo>
                  <a:lnTo>
                    <a:pt x="0" y="74"/>
                  </a:lnTo>
                  <a:lnTo>
                    <a:pt x="0" y="81"/>
                  </a:lnTo>
                  <a:lnTo>
                    <a:pt x="0" y="90"/>
                  </a:lnTo>
                  <a:lnTo>
                    <a:pt x="2" y="97"/>
                  </a:lnTo>
                  <a:lnTo>
                    <a:pt x="4" y="104"/>
                  </a:lnTo>
                  <a:lnTo>
                    <a:pt x="9" y="110"/>
                  </a:lnTo>
                  <a:lnTo>
                    <a:pt x="14" y="115"/>
                  </a:lnTo>
                  <a:lnTo>
                    <a:pt x="18" y="122"/>
                  </a:lnTo>
                  <a:lnTo>
                    <a:pt x="25" y="127"/>
                  </a:lnTo>
                  <a:lnTo>
                    <a:pt x="37" y="136"/>
                  </a:lnTo>
                  <a:lnTo>
                    <a:pt x="44" y="140"/>
                  </a:lnTo>
                  <a:lnTo>
                    <a:pt x="51" y="143"/>
                  </a:lnTo>
                  <a:lnTo>
                    <a:pt x="60" y="145"/>
                  </a:lnTo>
                  <a:lnTo>
                    <a:pt x="67" y="147"/>
                  </a:lnTo>
                  <a:lnTo>
                    <a:pt x="76" y="147"/>
                  </a:lnTo>
                  <a:lnTo>
                    <a:pt x="85" y="150"/>
                  </a:lnTo>
                  <a:lnTo>
                    <a:pt x="95" y="147"/>
                  </a:lnTo>
                  <a:lnTo>
                    <a:pt x="104" y="147"/>
                  </a:lnTo>
                  <a:lnTo>
                    <a:pt x="111" y="145"/>
                  </a:lnTo>
                  <a:lnTo>
                    <a:pt x="120" y="143"/>
                  </a:lnTo>
                  <a:lnTo>
                    <a:pt x="127" y="140"/>
                  </a:lnTo>
                  <a:lnTo>
                    <a:pt x="134" y="136"/>
                  </a:lnTo>
                  <a:lnTo>
                    <a:pt x="148" y="127"/>
                  </a:lnTo>
                  <a:lnTo>
                    <a:pt x="152" y="122"/>
                  </a:lnTo>
                  <a:lnTo>
                    <a:pt x="157" y="115"/>
                  </a:lnTo>
                  <a:lnTo>
                    <a:pt x="161" y="110"/>
                  </a:lnTo>
                  <a:lnTo>
                    <a:pt x="166" y="104"/>
                  </a:lnTo>
                  <a:lnTo>
                    <a:pt x="168" y="97"/>
                  </a:lnTo>
                  <a:lnTo>
                    <a:pt x="171" y="90"/>
                  </a:lnTo>
                  <a:lnTo>
                    <a:pt x="171" y="81"/>
                  </a:lnTo>
                  <a:lnTo>
                    <a:pt x="173" y="74"/>
                  </a:lnTo>
                  <a:lnTo>
                    <a:pt x="171" y="67"/>
                  </a:lnTo>
                  <a:lnTo>
                    <a:pt x="171" y="58"/>
                  </a:lnTo>
                  <a:lnTo>
                    <a:pt x="168" y="51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7" y="32"/>
                  </a:lnTo>
                  <a:lnTo>
                    <a:pt x="152" y="25"/>
                  </a:lnTo>
                  <a:lnTo>
                    <a:pt x="148" y="21"/>
                  </a:lnTo>
                  <a:lnTo>
                    <a:pt x="134" y="11"/>
                  </a:lnTo>
                  <a:lnTo>
                    <a:pt x="127" y="7"/>
                  </a:lnTo>
                  <a:lnTo>
                    <a:pt x="120" y="5"/>
                  </a:lnTo>
                  <a:lnTo>
                    <a:pt x="111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5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191" y="2391"/>
              <a:ext cx="174" cy="150"/>
            </a:xfrm>
            <a:custGeom>
              <a:avLst/>
              <a:gdLst>
                <a:gd name="T0" fmla="*/ 86 w 174"/>
                <a:gd name="T1" fmla="*/ 0 h 150"/>
                <a:gd name="T2" fmla="*/ 77 w 174"/>
                <a:gd name="T3" fmla="*/ 0 h 150"/>
                <a:gd name="T4" fmla="*/ 67 w 174"/>
                <a:gd name="T5" fmla="*/ 0 h 150"/>
                <a:gd name="T6" fmla="*/ 60 w 174"/>
                <a:gd name="T7" fmla="*/ 2 h 150"/>
                <a:gd name="T8" fmla="*/ 51 w 174"/>
                <a:gd name="T9" fmla="*/ 5 h 150"/>
                <a:gd name="T10" fmla="*/ 44 w 174"/>
                <a:gd name="T11" fmla="*/ 7 h 150"/>
                <a:gd name="T12" fmla="*/ 37 w 174"/>
                <a:gd name="T13" fmla="*/ 11 h 150"/>
                <a:gd name="T14" fmla="*/ 26 w 174"/>
                <a:gd name="T15" fmla="*/ 21 h 150"/>
                <a:gd name="T16" fmla="*/ 19 w 174"/>
                <a:gd name="T17" fmla="*/ 25 h 150"/>
                <a:gd name="T18" fmla="*/ 14 w 174"/>
                <a:gd name="T19" fmla="*/ 32 h 150"/>
                <a:gd name="T20" fmla="*/ 10 w 174"/>
                <a:gd name="T21" fmla="*/ 39 h 150"/>
                <a:gd name="T22" fmla="*/ 5 w 174"/>
                <a:gd name="T23" fmla="*/ 44 h 150"/>
                <a:gd name="T24" fmla="*/ 3 w 174"/>
                <a:gd name="T25" fmla="*/ 51 h 150"/>
                <a:gd name="T26" fmla="*/ 0 w 174"/>
                <a:gd name="T27" fmla="*/ 58 h 150"/>
                <a:gd name="T28" fmla="*/ 0 w 174"/>
                <a:gd name="T29" fmla="*/ 67 h 150"/>
                <a:gd name="T30" fmla="*/ 0 w 174"/>
                <a:gd name="T31" fmla="*/ 74 h 150"/>
                <a:gd name="T32" fmla="*/ 0 w 174"/>
                <a:gd name="T33" fmla="*/ 81 h 150"/>
                <a:gd name="T34" fmla="*/ 0 w 174"/>
                <a:gd name="T35" fmla="*/ 90 h 150"/>
                <a:gd name="T36" fmla="*/ 3 w 174"/>
                <a:gd name="T37" fmla="*/ 97 h 150"/>
                <a:gd name="T38" fmla="*/ 5 w 174"/>
                <a:gd name="T39" fmla="*/ 104 h 150"/>
                <a:gd name="T40" fmla="*/ 10 w 174"/>
                <a:gd name="T41" fmla="*/ 110 h 150"/>
                <a:gd name="T42" fmla="*/ 14 w 174"/>
                <a:gd name="T43" fmla="*/ 115 h 150"/>
                <a:gd name="T44" fmla="*/ 19 w 174"/>
                <a:gd name="T45" fmla="*/ 122 h 150"/>
                <a:gd name="T46" fmla="*/ 26 w 174"/>
                <a:gd name="T47" fmla="*/ 127 h 150"/>
                <a:gd name="T48" fmla="*/ 37 w 174"/>
                <a:gd name="T49" fmla="*/ 136 h 150"/>
                <a:gd name="T50" fmla="*/ 44 w 174"/>
                <a:gd name="T51" fmla="*/ 140 h 150"/>
                <a:gd name="T52" fmla="*/ 51 w 174"/>
                <a:gd name="T53" fmla="*/ 143 h 150"/>
                <a:gd name="T54" fmla="*/ 60 w 174"/>
                <a:gd name="T55" fmla="*/ 145 h 150"/>
                <a:gd name="T56" fmla="*/ 67 w 174"/>
                <a:gd name="T57" fmla="*/ 147 h 150"/>
                <a:gd name="T58" fmla="*/ 77 w 174"/>
                <a:gd name="T59" fmla="*/ 147 h 150"/>
                <a:gd name="T60" fmla="*/ 86 w 174"/>
                <a:gd name="T61" fmla="*/ 150 h 150"/>
                <a:gd name="T62" fmla="*/ 95 w 174"/>
                <a:gd name="T63" fmla="*/ 147 h 150"/>
                <a:gd name="T64" fmla="*/ 104 w 174"/>
                <a:gd name="T65" fmla="*/ 147 h 150"/>
                <a:gd name="T66" fmla="*/ 111 w 174"/>
                <a:gd name="T67" fmla="*/ 145 h 150"/>
                <a:gd name="T68" fmla="*/ 120 w 174"/>
                <a:gd name="T69" fmla="*/ 143 h 150"/>
                <a:gd name="T70" fmla="*/ 127 w 174"/>
                <a:gd name="T71" fmla="*/ 140 h 150"/>
                <a:gd name="T72" fmla="*/ 134 w 174"/>
                <a:gd name="T73" fmla="*/ 136 h 150"/>
                <a:gd name="T74" fmla="*/ 148 w 174"/>
                <a:gd name="T75" fmla="*/ 127 h 150"/>
                <a:gd name="T76" fmla="*/ 153 w 174"/>
                <a:gd name="T77" fmla="*/ 122 h 150"/>
                <a:gd name="T78" fmla="*/ 157 w 174"/>
                <a:gd name="T79" fmla="*/ 115 h 150"/>
                <a:gd name="T80" fmla="*/ 162 w 174"/>
                <a:gd name="T81" fmla="*/ 110 h 150"/>
                <a:gd name="T82" fmla="*/ 167 w 174"/>
                <a:gd name="T83" fmla="*/ 104 h 150"/>
                <a:gd name="T84" fmla="*/ 169 w 174"/>
                <a:gd name="T85" fmla="*/ 97 h 150"/>
                <a:gd name="T86" fmla="*/ 171 w 174"/>
                <a:gd name="T87" fmla="*/ 90 h 150"/>
                <a:gd name="T88" fmla="*/ 171 w 174"/>
                <a:gd name="T89" fmla="*/ 81 h 150"/>
                <a:gd name="T90" fmla="*/ 174 w 174"/>
                <a:gd name="T91" fmla="*/ 74 h 150"/>
                <a:gd name="T92" fmla="*/ 171 w 174"/>
                <a:gd name="T93" fmla="*/ 67 h 150"/>
                <a:gd name="T94" fmla="*/ 171 w 174"/>
                <a:gd name="T95" fmla="*/ 58 h 150"/>
                <a:gd name="T96" fmla="*/ 169 w 174"/>
                <a:gd name="T97" fmla="*/ 51 h 150"/>
                <a:gd name="T98" fmla="*/ 167 w 174"/>
                <a:gd name="T99" fmla="*/ 44 h 150"/>
                <a:gd name="T100" fmla="*/ 162 w 174"/>
                <a:gd name="T101" fmla="*/ 39 h 150"/>
                <a:gd name="T102" fmla="*/ 157 w 174"/>
                <a:gd name="T103" fmla="*/ 32 h 150"/>
                <a:gd name="T104" fmla="*/ 153 w 174"/>
                <a:gd name="T105" fmla="*/ 25 h 150"/>
                <a:gd name="T106" fmla="*/ 148 w 174"/>
                <a:gd name="T107" fmla="*/ 21 h 150"/>
                <a:gd name="T108" fmla="*/ 134 w 174"/>
                <a:gd name="T109" fmla="*/ 11 h 150"/>
                <a:gd name="T110" fmla="*/ 127 w 174"/>
                <a:gd name="T111" fmla="*/ 7 h 150"/>
                <a:gd name="T112" fmla="*/ 120 w 174"/>
                <a:gd name="T113" fmla="*/ 5 h 150"/>
                <a:gd name="T114" fmla="*/ 111 w 174"/>
                <a:gd name="T115" fmla="*/ 2 h 150"/>
                <a:gd name="T116" fmla="*/ 104 w 174"/>
                <a:gd name="T117" fmla="*/ 0 h 150"/>
                <a:gd name="T118" fmla="*/ 95 w 174"/>
                <a:gd name="T119" fmla="*/ 0 h 150"/>
                <a:gd name="T120" fmla="*/ 86 w 174"/>
                <a:gd name="T121" fmla="*/ 0 h 15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4"/>
                <a:gd name="T184" fmla="*/ 0 h 150"/>
                <a:gd name="T185" fmla="*/ 174 w 174"/>
                <a:gd name="T186" fmla="*/ 150 h 15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4" h="150">
                  <a:moveTo>
                    <a:pt x="86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60" y="2"/>
                  </a:lnTo>
                  <a:lnTo>
                    <a:pt x="51" y="5"/>
                  </a:lnTo>
                  <a:lnTo>
                    <a:pt x="44" y="7"/>
                  </a:lnTo>
                  <a:lnTo>
                    <a:pt x="37" y="11"/>
                  </a:lnTo>
                  <a:lnTo>
                    <a:pt x="26" y="21"/>
                  </a:lnTo>
                  <a:lnTo>
                    <a:pt x="19" y="25"/>
                  </a:lnTo>
                  <a:lnTo>
                    <a:pt x="14" y="32"/>
                  </a:lnTo>
                  <a:lnTo>
                    <a:pt x="10" y="39"/>
                  </a:lnTo>
                  <a:lnTo>
                    <a:pt x="5" y="44"/>
                  </a:lnTo>
                  <a:lnTo>
                    <a:pt x="3" y="51"/>
                  </a:lnTo>
                  <a:lnTo>
                    <a:pt x="0" y="58"/>
                  </a:lnTo>
                  <a:lnTo>
                    <a:pt x="0" y="67"/>
                  </a:lnTo>
                  <a:lnTo>
                    <a:pt x="0" y="74"/>
                  </a:lnTo>
                  <a:lnTo>
                    <a:pt x="0" y="81"/>
                  </a:lnTo>
                  <a:lnTo>
                    <a:pt x="0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10" y="110"/>
                  </a:lnTo>
                  <a:lnTo>
                    <a:pt x="14" y="115"/>
                  </a:lnTo>
                  <a:lnTo>
                    <a:pt x="19" y="122"/>
                  </a:lnTo>
                  <a:lnTo>
                    <a:pt x="26" y="127"/>
                  </a:lnTo>
                  <a:lnTo>
                    <a:pt x="37" y="136"/>
                  </a:lnTo>
                  <a:lnTo>
                    <a:pt x="44" y="140"/>
                  </a:lnTo>
                  <a:lnTo>
                    <a:pt x="51" y="143"/>
                  </a:lnTo>
                  <a:lnTo>
                    <a:pt x="60" y="145"/>
                  </a:lnTo>
                  <a:lnTo>
                    <a:pt x="67" y="147"/>
                  </a:lnTo>
                  <a:lnTo>
                    <a:pt x="77" y="147"/>
                  </a:lnTo>
                  <a:lnTo>
                    <a:pt x="86" y="150"/>
                  </a:lnTo>
                  <a:lnTo>
                    <a:pt x="95" y="147"/>
                  </a:lnTo>
                  <a:lnTo>
                    <a:pt x="104" y="147"/>
                  </a:lnTo>
                  <a:lnTo>
                    <a:pt x="111" y="145"/>
                  </a:lnTo>
                  <a:lnTo>
                    <a:pt x="120" y="143"/>
                  </a:lnTo>
                  <a:lnTo>
                    <a:pt x="127" y="140"/>
                  </a:lnTo>
                  <a:lnTo>
                    <a:pt x="134" y="136"/>
                  </a:lnTo>
                  <a:lnTo>
                    <a:pt x="148" y="127"/>
                  </a:lnTo>
                  <a:lnTo>
                    <a:pt x="153" y="122"/>
                  </a:lnTo>
                  <a:lnTo>
                    <a:pt x="157" y="115"/>
                  </a:lnTo>
                  <a:lnTo>
                    <a:pt x="162" y="110"/>
                  </a:lnTo>
                  <a:lnTo>
                    <a:pt x="167" y="104"/>
                  </a:lnTo>
                  <a:lnTo>
                    <a:pt x="169" y="97"/>
                  </a:lnTo>
                  <a:lnTo>
                    <a:pt x="171" y="90"/>
                  </a:lnTo>
                  <a:lnTo>
                    <a:pt x="171" y="81"/>
                  </a:lnTo>
                  <a:lnTo>
                    <a:pt x="174" y="74"/>
                  </a:lnTo>
                  <a:lnTo>
                    <a:pt x="171" y="67"/>
                  </a:lnTo>
                  <a:lnTo>
                    <a:pt x="171" y="58"/>
                  </a:lnTo>
                  <a:lnTo>
                    <a:pt x="169" y="51"/>
                  </a:lnTo>
                  <a:lnTo>
                    <a:pt x="167" y="44"/>
                  </a:lnTo>
                  <a:lnTo>
                    <a:pt x="162" y="39"/>
                  </a:lnTo>
                  <a:lnTo>
                    <a:pt x="157" y="32"/>
                  </a:lnTo>
                  <a:lnTo>
                    <a:pt x="153" y="25"/>
                  </a:lnTo>
                  <a:lnTo>
                    <a:pt x="148" y="21"/>
                  </a:lnTo>
                  <a:lnTo>
                    <a:pt x="134" y="11"/>
                  </a:lnTo>
                  <a:lnTo>
                    <a:pt x="127" y="7"/>
                  </a:lnTo>
                  <a:lnTo>
                    <a:pt x="120" y="5"/>
                  </a:lnTo>
                  <a:lnTo>
                    <a:pt x="111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6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2595" y="2241"/>
              <a:ext cx="1212" cy="15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3460" y="2241"/>
              <a:ext cx="347" cy="15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980" y="2241"/>
              <a:ext cx="346" cy="15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980" y="2241"/>
              <a:ext cx="1211" cy="15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2205" y="2989"/>
              <a:ext cx="217" cy="44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595" y="2989"/>
              <a:ext cx="277" cy="42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403" y="2564"/>
              <a:ext cx="311" cy="2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4268" y="2552"/>
              <a:ext cx="127" cy="2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3807" y="2541"/>
              <a:ext cx="519" cy="29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249" y="2769"/>
              <a:ext cx="142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L1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385" y="2769"/>
              <a:ext cx="32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460" y="2918"/>
              <a:ext cx="142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L2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596" y="2918"/>
              <a:ext cx="32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365" y="2470"/>
              <a:ext cx="142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L3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5501" y="2470"/>
              <a:ext cx="32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902" y="3666"/>
              <a:ext cx="57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a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958" y="3666"/>
              <a:ext cx="32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941" y="3666"/>
              <a:ext cx="6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b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003" y="3666"/>
              <a:ext cx="32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807" y="3517"/>
              <a:ext cx="6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d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869" y="3517"/>
              <a:ext cx="32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326" y="3068"/>
              <a:ext cx="57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e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4381" y="3068"/>
              <a:ext cx="32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4845" y="3218"/>
              <a:ext cx="43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f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887" y="3218"/>
              <a:ext cx="32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633" y="3438"/>
              <a:ext cx="174" cy="15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3726" y="2978"/>
              <a:ext cx="1" cy="47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4845" y="2989"/>
              <a:ext cx="173" cy="15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 flipH="1">
              <a:off x="5030" y="2541"/>
              <a:ext cx="254" cy="42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075" y="3438"/>
              <a:ext cx="174" cy="15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768" y="3438"/>
              <a:ext cx="173" cy="15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633" y="2840"/>
              <a:ext cx="174" cy="149"/>
            </a:xfrm>
            <a:custGeom>
              <a:avLst/>
              <a:gdLst>
                <a:gd name="T0" fmla="*/ 86 w 174"/>
                <a:gd name="T1" fmla="*/ 0 h 149"/>
                <a:gd name="T2" fmla="*/ 77 w 174"/>
                <a:gd name="T3" fmla="*/ 0 h 149"/>
                <a:gd name="T4" fmla="*/ 67 w 174"/>
                <a:gd name="T5" fmla="*/ 0 h 149"/>
                <a:gd name="T6" fmla="*/ 60 w 174"/>
                <a:gd name="T7" fmla="*/ 2 h 149"/>
                <a:gd name="T8" fmla="*/ 51 w 174"/>
                <a:gd name="T9" fmla="*/ 4 h 149"/>
                <a:gd name="T10" fmla="*/ 44 w 174"/>
                <a:gd name="T11" fmla="*/ 7 h 149"/>
                <a:gd name="T12" fmla="*/ 37 w 174"/>
                <a:gd name="T13" fmla="*/ 11 h 149"/>
                <a:gd name="T14" fmla="*/ 26 w 174"/>
                <a:gd name="T15" fmla="*/ 20 h 149"/>
                <a:gd name="T16" fmla="*/ 19 w 174"/>
                <a:gd name="T17" fmla="*/ 25 h 149"/>
                <a:gd name="T18" fmla="*/ 14 w 174"/>
                <a:gd name="T19" fmla="*/ 32 h 149"/>
                <a:gd name="T20" fmla="*/ 10 w 174"/>
                <a:gd name="T21" fmla="*/ 39 h 149"/>
                <a:gd name="T22" fmla="*/ 5 w 174"/>
                <a:gd name="T23" fmla="*/ 43 h 149"/>
                <a:gd name="T24" fmla="*/ 3 w 174"/>
                <a:gd name="T25" fmla="*/ 50 h 149"/>
                <a:gd name="T26" fmla="*/ 0 w 174"/>
                <a:gd name="T27" fmla="*/ 57 h 149"/>
                <a:gd name="T28" fmla="*/ 0 w 174"/>
                <a:gd name="T29" fmla="*/ 66 h 149"/>
                <a:gd name="T30" fmla="*/ 0 w 174"/>
                <a:gd name="T31" fmla="*/ 73 h 149"/>
                <a:gd name="T32" fmla="*/ 0 w 174"/>
                <a:gd name="T33" fmla="*/ 80 h 149"/>
                <a:gd name="T34" fmla="*/ 0 w 174"/>
                <a:gd name="T35" fmla="*/ 89 h 149"/>
                <a:gd name="T36" fmla="*/ 3 w 174"/>
                <a:gd name="T37" fmla="*/ 96 h 149"/>
                <a:gd name="T38" fmla="*/ 5 w 174"/>
                <a:gd name="T39" fmla="*/ 103 h 149"/>
                <a:gd name="T40" fmla="*/ 10 w 174"/>
                <a:gd name="T41" fmla="*/ 110 h 149"/>
                <a:gd name="T42" fmla="*/ 14 w 174"/>
                <a:gd name="T43" fmla="*/ 115 h 149"/>
                <a:gd name="T44" fmla="*/ 19 w 174"/>
                <a:gd name="T45" fmla="*/ 122 h 149"/>
                <a:gd name="T46" fmla="*/ 26 w 174"/>
                <a:gd name="T47" fmla="*/ 126 h 149"/>
                <a:gd name="T48" fmla="*/ 37 w 174"/>
                <a:gd name="T49" fmla="*/ 135 h 149"/>
                <a:gd name="T50" fmla="*/ 44 w 174"/>
                <a:gd name="T51" fmla="*/ 140 h 149"/>
                <a:gd name="T52" fmla="*/ 51 w 174"/>
                <a:gd name="T53" fmla="*/ 142 h 149"/>
                <a:gd name="T54" fmla="*/ 60 w 174"/>
                <a:gd name="T55" fmla="*/ 145 h 149"/>
                <a:gd name="T56" fmla="*/ 67 w 174"/>
                <a:gd name="T57" fmla="*/ 147 h 149"/>
                <a:gd name="T58" fmla="*/ 77 w 174"/>
                <a:gd name="T59" fmla="*/ 147 h 149"/>
                <a:gd name="T60" fmla="*/ 86 w 174"/>
                <a:gd name="T61" fmla="*/ 149 h 149"/>
                <a:gd name="T62" fmla="*/ 95 w 174"/>
                <a:gd name="T63" fmla="*/ 147 h 149"/>
                <a:gd name="T64" fmla="*/ 104 w 174"/>
                <a:gd name="T65" fmla="*/ 147 h 149"/>
                <a:gd name="T66" fmla="*/ 111 w 174"/>
                <a:gd name="T67" fmla="*/ 145 h 149"/>
                <a:gd name="T68" fmla="*/ 120 w 174"/>
                <a:gd name="T69" fmla="*/ 142 h 149"/>
                <a:gd name="T70" fmla="*/ 127 w 174"/>
                <a:gd name="T71" fmla="*/ 140 h 149"/>
                <a:gd name="T72" fmla="*/ 134 w 174"/>
                <a:gd name="T73" fmla="*/ 135 h 149"/>
                <a:gd name="T74" fmla="*/ 148 w 174"/>
                <a:gd name="T75" fmla="*/ 126 h 149"/>
                <a:gd name="T76" fmla="*/ 153 w 174"/>
                <a:gd name="T77" fmla="*/ 122 h 149"/>
                <a:gd name="T78" fmla="*/ 157 w 174"/>
                <a:gd name="T79" fmla="*/ 115 h 149"/>
                <a:gd name="T80" fmla="*/ 162 w 174"/>
                <a:gd name="T81" fmla="*/ 110 h 149"/>
                <a:gd name="T82" fmla="*/ 167 w 174"/>
                <a:gd name="T83" fmla="*/ 103 h 149"/>
                <a:gd name="T84" fmla="*/ 169 w 174"/>
                <a:gd name="T85" fmla="*/ 96 h 149"/>
                <a:gd name="T86" fmla="*/ 171 w 174"/>
                <a:gd name="T87" fmla="*/ 89 h 149"/>
                <a:gd name="T88" fmla="*/ 171 w 174"/>
                <a:gd name="T89" fmla="*/ 80 h 149"/>
                <a:gd name="T90" fmla="*/ 174 w 174"/>
                <a:gd name="T91" fmla="*/ 73 h 149"/>
                <a:gd name="T92" fmla="*/ 171 w 174"/>
                <a:gd name="T93" fmla="*/ 66 h 149"/>
                <a:gd name="T94" fmla="*/ 171 w 174"/>
                <a:gd name="T95" fmla="*/ 57 h 149"/>
                <a:gd name="T96" fmla="*/ 169 w 174"/>
                <a:gd name="T97" fmla="*/ 50 h 149"/>
                <a:gd name="T98" fmla="*/ 167 w 174"/>
                <a:gd name="T99" fmla="*/ 43 h 149"/>
                <a:gd name="T100" fmla="*/ 162 w 174"/>
                <a:gd name="T101" fmla="*/ 39 h 149"/>
                <a:gd name="T102" fmla="*/ 157 w 174"/>
                <a:gd name="T103" fmla="*/ 32 h 149"/>
                <a:gd name="T104" fmla="*/ 153 w 174"/>
                <a:gd name="T105" fmla="*/ 25 h 149"/>
                <a:gd name="T106" fmla="*/ 148 w 174"/>
                <a:gd name="T107" fmla="*/ 20 h 149"/>
                <a:gd name="T108" fmla="*/ 134 w 174"/>
                <a:gd name="T109" fmla="*/ 11 h 149"/>
                <a:gd name="T110" fmla="*/ 127 w 174"/>
                <a:gd name="T111" fmla="*/ 7 h 149"/>
                <a:gd name="T112" fmla="*/ 120 w 174"/>
                <a:gd name="T113" fmla="*/ 4 h 149"/>
                <a:gd name="T114" fmla="*/ 111 w 174"/>
                <a:gd name="T115" fmla="*/ 2 h 149"/>
                <a:gd name="T116" fmla="*/ 104 w 174"/>
                <a:gd name="T117" fmla="*/ 0 h 149"/>
                <a:gd name="T118" fmla="*/ 95 w 174"/>
                <a:gd name="T119" fmla="*/ 0 h 149"/>
                <a:gd name="T120" fmla="*/ 86 w 174"/>
                <a:gd name="T121" fmla="*/ 0 h 14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4"/>
                <a:gd name="T184" fmla="*/ 0 h 149"/>
                <a:gd name="T185" fmla="*/ 174 w 174"/>
                <a:gd name="T186" fmla="*/ 149 h 14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4" h="149">
                  <a:moveTo>
                    <a:pt x="86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60" y="2"/>
                  </a:lnTo>
                  <a:lnTo>
                    <a:pt x="51" y="4"/>
                  </a:lnTo>
                  <a:lnTo>
                    <a:pt x="44" y="7"/>
                  </a:lnTo>
                  <a:lnTo>
                    <a:pt x="37" y="11"/>
                  </a:lnTo>
                  <a:lnTo>
                    <a:pt x="26" y="20"/>
                  </a:lnTo>
                  <a:lnTo>
                    <a:pt x="19" y="25"/>
                  </a:lnTo>
                  <a:lnTo>
                    <a:pt x="14" y="32"/>
                  </a:lnTo>
                  <a:lnTo>
                    <a:pt x="10" y="39"/>
                  </a:lnTo>
                  <a:lnTo>
                    <a:pt x="5" y="43"/>
                  </a:lnTo>
                  <a:lnTo>
                    <a:pt x="3" y="50"/>
                  </a:lnTo>
                  <a:lnTo>
                    <a:pt x="0" y="57"/>
                  </a:lnTo>
                  <a:lnTo>
                    <a:pt x="0" y="66"/>
                  </a:lnTo>
                  <a:lnTo>
                    <a:pt x="0" y="73"/>
                  </a:lnTo>
                  <a:lnTo>
                    <a:pt x="0" y="80"/>
                  </a:lnTo>
                  <a:lnTo>
                    <a:pt x="0" y="89"/>
                  </a:lnTo>
                  <a:lnTo>
                    <a:pt x="3" y="96"/>
                  </a:lnTo>
                  <a:lnTo>
                    <a:pt x="5" y="103"/>
                  </a:lnTo>
                  <a:lnTo>
                    <a:pt x="10" y="110"/>
                  </a:lnTo>
                  <a:lnTo>
                    <a:pt x="14" y="115"/>
                  </a:lnTo>
                  <a:lnTo>
                    <a:pt x="19" y="122"/>
                  </a:lnTo>
                  <a:lnTo>
                    <a:pt x="26" y="126"/>
                  </a:lnTo>
                  <a:lnTo>
                    <a:pt x="37" y="135"/>
                  </a:lnTo>
                  <a:lnTo>
                    <a:pt x="44" y="140"/>
                  </a:lnTo>
                  <a:lnTo>
                    <a:pt x="51" y="142"/>
                  </a:lnTo>
                  <a:lnTo>
                    <a:pt x="60" y="145"/>
                  </a:lnTo>
                  <a:lnTo>
                    <a:pt x="67" y="147"/>
                  </a:lnTo>
                  <a:lnTo>
                    <a:pt x="77" y="147"/>
                  </a:lnTo>
                  <a:lnTo>
                    <a:pt x="86" y="149"/>
                  </a:lnTo>
                  <a:lnTo>
                    <a:pt x="95" y="147"/>
                  </a:lnTo>
                  <a:lnTo>
                    <a:pt x="104" y="147"/>
                  </a:lnTo>
                  <a:lnTo>
                    <a:pt x="111" y="145"/>
                  </a:lnTo>
                  <a:lnTo>
                    <a:pt x="120" y="142"/>
                  </a:lnTo>
                  <a:lnTo>
                    <a:pt x="127" y="140"/>
                  </a:lnTo>
                  <a:lnTo>
                    <a:pt x="134" y="135"/>
                  </a:lnTo>
                  <a:lnTo>
                    <a:pt x="148" y="126"/>
                  </a:lnTo>
                  <a:lnTo>
                    <a:pt x="153" y="122"/>
                  </a:lnTo>
                  <a:lnTo>
                    <a:pt x="157" y="115"/>
                  </a:lnTo>
                  <a:lnTo>
                    <a:pt x="162" y="110"/>
                  </a:lnTo>
                  <a:lnTo>
                    <a:pt x="167" y="103"/>
                  </a:lnTo>
                  <a:lnTo>
                    <a:pt x="169" y="96"/>
                  </a:lnTo>
                  <a:lnTo>
                    <a:pt x="171" y="89"/>
                  </a:lnTo>
                  <a:lnTo>
                    <a:pt x="171" y="80"/>
                  </a:lnTo>
                  <a:lnTo>
                    <a:pt x="174" y="73"/>
                  </a:lnTo>
                  <a:lnTo>
                    <a:pt x="171" y="66"/>
                  </a:lnTo>
                  <a:lnTo>
                    <a:pt x="171" y="57"/>
                  </a:lnTo>
                  <a:lnTo>
                    <a:pt x="169" y="50"/>
                  </a:lnTo>
                  <a:lnTo>
                    <a:pt x="167" y="43"/>
                  </a:lnTo>
                  <a:lnTo>
                    <a:pt x="162" y="39"/>
                  </a:lnTo>
                  <a:lnTo>
                    <a:pt x="157" y="32"/>
                  </a:lnTo>
                  <a:lnTo>
                    <a:pt x="153" y="25"/>
                  </a:lnTo>
                  <a:lnTo>
                    <a:pt x="148" y="20"/>
                  </a:lnTo>
                  <a:lnTo>
                    <a:pt x="134" y="11"/>
                  </a:lnTo>
                  <a:lnTo>
                    <a:pt x="127" y="7"/>
                  </a:lnTo>
                  <a:lnTo>
                    <a:pt x="120" y="4"/>
                  </a:lnTo>
                  <a:lnTo>
                    <a:pt x="111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6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4153" y="2840"/>
              <a:ext cx="173" cy="14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4520" y="2435"/>
              <a:ext cx="561" cy="101"/>
            </a:xfrm>
            <a:custGeom>
              <a:avLst/>
              <a:gdLst>
                <a:gd name="T0" fmla="*/ 2 w 561"/>
                <a:gd name="T1" fmla="*/ 48 h 101"/>
                <a:gd name="T2" fmla="*/ 551 w 561"/>
                <a:gd name="T3" fmla="*/ 48 h 101"/>
                <a:gd name="T4" fmla="*/ 554 w 561"/>
                <a:gd name="T5" fmla="*/ 48 h 101"/>
                <a:gd name="T6" fmla="*/ 554 w 561"/>
                <a:gd name="T7" fmla="*/ 50 h 101"/>
                <a:gd name="T8" fmla="*/ 554 w 561"/>
                <a:gd name="T9" fmla="*/ 53 h 101"/>
                <a:gd name="T10" fmla="*/ 551 w 561"/>
                <a:gd name="T11" fmla="*/ 53 h 101"/>
                <a:gd name="T12" fmla="*/ 2 w 561"/>
                <a:gd name="T13" fmla="*/ 53 h 101"/>
                <a:gd name="T14" fmla="*/ 0 w 561"/>
                <a:gd name="T15" fmla="*/ 53 h 101"/>
                <a:gd name="T16" fmla="*/ 0 w 561"/>
                <a:gd name="T17" fmla="*/ 50 h 101"/>
                <a:gd name="T18" fmla="*/ 0 w 561"/>
                <a:gd name="T19" fmla="*/ 48 h 101"/>
                <a:gd name="T20" fmla="*/ 2 w 561"/>
                <a:gd name="T21" fmla="*/ 48 h 101"/>
                <a:gd name="T22" fmla="*/ 2 w 561"/>
                <a:gd name="T23" fmla="*/ 48 h 101"/>
                <a:gd name="T24" fmla="*/ 378 w 561"/>
                <a:gd name="T25" fmla="*/ 0 h 101"/>
                <a:gd name="T26" fmla="*/ 561 w 561"/>
                <a:gd name="T27" fmla="*/ 50 h 101"/>
                <a:gd name="T28" fmla="*/ 378 w 561"/>
                <a:gd name="T29" fmla="*/ 101 h 101"/>
                <a:gd name="T30" fmla="*/ 376 w 561"/>
                <a:gd name="T31" fmla="*/ 101 h 101"/>
                <a:gd name="T32" fmla="*/ 376 w 561"/>
                <a:gd name="T33" fmla="*/ 99 h 101"/>
                <a:gd name="T34" fmla="*/ 376 w 561"/>
                <a:gd name="T35" fmla="*/ 96 h 101"/>
                <a:gd name="T36" fmla="*/ 378 w 561"/>
                <a:gd name="T37" fmla="*/ 96 h 101"/>
                <a:gd name="T38" fmla="*/ 551 w 561"/>
                <a:gd name="T39" fmla="*/ 48 h 101"/>
                <a:gd name="T40" fmla="*/ 551 w 561"/>
                <a:gd name="T41" fmla="*/ 53 h 101"/>
                <a:gd name="T42" fmla="*/ 378 w 561"/>
                <a:gd name="T43" fmla="*/ 4 h 101"/>
                <a:gd name="T44" fmla="*/ 376 w 561"/>
                <a:gd name="T45" fmla="*/ 4 h 101"/>
                <a:gd name="T46" fmla="*/ 376 w 561"/>
                <a:gd name="T47" fmla="*/ 2 h 101"/>
                <a:gd name="T48" fmla="*/ 376 w 561"/>
                <a:gd name="T49" fmla="*/ 0 h 101"/>
                <a:gd name="T50" fmla="*/ 378 w 561"/>
                <a:gd name="T51" fmla="*/ 0 h 101"/>
                <a:gd name="T52" fmla="*/ 378 w 561"/>
                <a:gd name="T53" fmla="*/ 0 h 10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61"/>
                <a:gd name="T82" fmla="*/ 0 h 101"/>
                <a:gd name="T83" fmla="*/ 561 w 561"/>
                <a:gd name="T84" fmla="*/ 101 h 10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61" h="101">
                  <a:moveTo>
                    <a:pt x="2" y="48"/>
                  </a:moveTo>
                  <a:lnTo>
                    <a:pt x="551" y="48"/>
                  </a:lnTo>
                  <a:lnTo>
                    <a:pt x="554" y="48"/>
                  </a:lnTo>
                  <a:lnTo>
                    <a:pt x="554" y="50"/>
                  </a:lnTo>
                  <a:lnTo>
                    <a:pt x="554" y="53"/>
                  </a:lnTo>
                  <a:lnTo>
                    <a:pt x="551" y="53"/>
                  </a:lnTo>
                  <a:lnTo>
                    <a:pt x="2" y="53"/>
                  </a:lnTo>
                  <a:lnTo>
                    <a:pt x="0" y="53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8"/>
                  </a:lnTo>
                  <a:close/>
                  <a:moveTo>
                    <a:pt x="378" y="0"/>
                  </a:moveTo>
                  <a:lnTo>
                    <a:pt x="561" y="50"/>
                  </a:lnTo>
                  <a:lnTo>
                    <a:pt x="378" y="101"/>
                  </a:lnTo>
                  <a:lnTo>
                    <a:pt x="376" y="101"/>
                  </a:lnTo>
                  <a:lnTo>
                    <a:pt x="376" y="99"/>
                  </a:lnTo>
                  <a:lnTo>
                    <a:pt x="376" y="96"/>
                  </a:lnTo>
                  <a:lnTo>
                    <a:pt x="378" y="96"/>
                  </a:lnTo>
                  <a:lnTo>
                    <a:pt x="551" y="48"/>
                  </a:lnTo>
                  <a:lnTo>
                    <a:pt x="551" y="53"/>
                  </a:lnTo>
                  <a:lnTo>
                    <a:pt x="378" y="4"/>
                  </a:lnTo>
                  <a:lnTo>
                    <a:pt x="376" y="4"/>
                  </a:lnTo>
                  <a:lnTo>
                    <a:pt x="376" y="2"/>
                  </a:lnTo>
                  <a:lnTo>
                    <a:pt x="376" y="0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5365" y="2541"/>
              <a:ext cx="346" cy="44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5538" y="3218"/>
              <a:ext cx="6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g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5598" y="3218"/>
              <a:ext cx="32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 flipH="1">
              <a:off x="2987" y="2541"/>
              <a:ext cx="300" cy="34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114" y="3068"/>
              <a:ext cx="57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c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169" y="3068"/>
              <a:ext cx="32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2999" y="2840"/>
              <a:ext cx="173" cy="14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5538" y="2989"/>
              <a:ext cx="173" cy="15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422" y="2840"/>
              <a:ext cx="173" cy="149"/>
            </a:xfrm>
            <a:custGeom>
              <a:avLst/>
              <a:gdLst>
                <a:gd name="T0" fmla="*/ 85 w 173"/>
                <a:gd name="T1" fmla="*/ 0 h 149"/>
                <a:gd name="T2" fmla="*/ 76 w 173"/>
                <a:gd name="T3" fmla="*/ 0 h 149"/>
                <a:gd name="T4" fmla="*/ 67 w 173"/>
                <a:gd name="T5" fmla="*/ 0 h 149"/>
                <a:gd name="T6" fmla="*/ 60 w 173"/>
                <a:gd name="T7" fmla="*/ 2 h 149"/>
                <a:gd name="T8" fmla="*/ 50 w 173"/>
                <a:gd name="T9" fmla="*/ 4 h 149"/>
                <a:gd name="T10" fmla="*/ 44 w 173"/>
                <a:gd name="T11" fmla="*/ 7 h 149"/>
                <a:gd name="T12" fmla="*/ 37 w 173"/>
                <a:gd name="T13" fmla="*/ 11 h 149"/>
                <a:gd name="T14" fmla="*/ 25 w 173"/>
                <a:gd name="T15" fmla="*/ 20 h 149"/>
                <a:gd name="T16" fmla="*/ 18 w 173"/>
                <a:gd name="T17" fmla="*/ 25 h 149"/>
                <a:gd name="T18" fmla="*/ 14 w 173"/>
                <a:gd name="T19" fmla="*/ 32 h 149"/>
                <a:gd name="T20" fmla="*/ 9 w 173"/>
                <a:gd name="T21" fmla="*/ 39 h 149"/>
                <a:gd name="T22" fmla="*/ 4 w 173"/>
                <a:gd name="T23" fmla="*/ 43 h 149"/>
                <a:gd name="T24" fmla="*/ 2 w 173"/>
                <a:gd name="T25" fmla="*/ 50 h 149"/>
                <a:gd name="T26" fmla="*/ 0 w 173"/>
                <a:gd name="T27" fmla="*/ 57 h 149"/>
                <a:gd name="T28" fmla="*/ 0 w 173"/>
                <a:gd name="T29" fmla="*/ 66 h 149"/>
                <a:gd name="T30" fmla="*/ 0 w 173"/>
                <a:gd name="T31" fmla="*/ 73 h 149"/>
                <a:gd name="T32" fmla="*/ 0 w 173"/>
                <a:gd name="T33" fmla="*/ 80 h 149"/>
                <a:gd name="T34" fmla="*/ 0 w 173"/>
                <a:gd name="T35" fmla="*/ 89 h 149"/>
                <a:gd name="T36" fmla="*/ 2 w 173"/>
                <a:gd name="T37" fmla="*/ 96 h 149"/>
                <a:gd name="T38" fmla="*/ 4 w 173"/>
                <a:gd name="T39" fmla="*/ 103 h 149"/>
                <a:gd name="T40" fmla="*/ 9 w 173"/>
                <a:gd name="T41" fmla="*/ 110 h 149"/>
                <a:gd name="T42" fmla="*/ 14 w 173"/>
                <a:gd name="T43" fmla="*/ 115 h 149"/>
                <a:gd name="T44" fmla="*/ 18 w 173"/>
                <a:gd name="T45" fmla="*/ 122 h 149"/>
                <a:gd name="T46" fmla="*/ 25 w 173"/>
                <a:gd name="T47" fmla="*/ 126 h 149"/>
                <a:gd name="T48" fmla="*/ 37 w 173"/>
                <a:gd name="T49" fmla="*/ 135 h 149"/>
                <a:gd name="T50" fmla="*/ 44 w 173"/>
                <a:gd name="T51" fmla="*/ 140 h 149"/>
                <a:gd name="T52" fmla="*/ 50 w 173"/>
                <a:gd name="T53" fmla="*/ 142 h 149"/>
                <a:gd name="T54" fmla="*/ 60 w 173"/>
                <a:gd name="T55" fmla="*/ 145 h 149"/>
                <a:gd name="T56" fmla="*/ 67 w 173"/>
                <a:gd name="T57" fmla="*/ 147 h 149"/>
                <a:gd name="T58" fmla="*/ 76 w 173"/>
                <a:gd name="T59" fmla="*/ 147 h 149"/>
                <a:gd name="T60" fmla="*/ 85 w 173"/>
                <a:gd name="T61" fmla="*/ 149 h 149"/>
                <a:gd name="T62" fmla="*/ 94 w 173"/>
                <a:gd name="T63" fmla="*/ 147 h 149"/>
                <a:gd name="T64" fmla="*/ 104 w 173"/>
                <a:gd name="T65" fmla="*/ 147 h 149"/>
                <a:gd name="T66" fmla="*/ 110 w 173"/>
                <a:gd name="T67" fmla="*/ 145 h 149"/>
                <a:gd name="T68" fmla="*/ 120 w 173"/>
                <a:gd name="T69" fmla="*/ 142 h 149"/>
                <a:gd name="T70" fmla="*/ 127 w 173"/>
                <a:gd name="T71" fmla="*/ 140 h 149"/>
                <a:gd name="T72" fmla="*/ 134 w 173"/>
                <a:gd name="T73" fmla="*/ 135 h 149"/>
                <a:gd name="T74" fmla="*/ 147 w 173"/>
                <a:gd name="T75" fmla="*/ 126 h 149"/>
                <a:gd name="T76" fmla="*/ 152 w 173"/>
                <a:gd name="T77" fmla="*/ 122 h 149"/>
                <a:gd name="T78" fmla="*/ 157 w 173"/>
                <a:gd name="T79" fmla="*/ 115 h 149"/>
                <a:gd name="T80" fmla="*/ 161 w 173"/>
                <a:gd name="T81" fmla="*/ 110 h 149"/>
                <a:gd name="T82" fmla="*/ 166 w 173"/>
                <a:gd name="T83" fmla="*/ 103 h 149"/>
                <a:gd name="T84" fmla="*/ 168 w 173"/>
                <a:gd name="T85" fmla="*/ 96 h 149"/>
                <a:gd name="T86" fmla="*/ 170 w 173"/>
                <a:gd name="T87" fmla="*/ 89 h 149"/>
                <a:gd name="T88" fmla="*/ 170 w 173"/>
                <a:gd name="T89" fmla="*/ 80 h 149"/>
                <a:gd name="T90" fmla="*/ 173 w 173"/>
                <a:gd name="T91" fmla="*/ 73 h 149"/>
                <a:gd name="T92" fmla="*/ 170 w 173"/>
                <a:gd name="T93" fmla="*/ 66 h 149"/>
                <a:gd name="T94" fmla="*/ 170 w 173"/>
                <a:gd name="T95" fmla="*/ 57 h 149"/>
                <a:gd name="T96" fmla="*/ 168 w 173"/>
                <a:gd name="T97" fmla="*/ 50 h 149"/>
                <a:gd name="T98" fmla="*/ 166 w 173"/>
                <a:gd name="T99" fmla="*/ 43 h 149"/>
                <a:gd name="T100" fmla="*/ 161 w 173"/>
                <a:gd name="T101" fmla="*/ 39 h 149"/>
                <a:gd name="T102" fmla="*/ 157 w 173"/>
                <a:gd name="T103" fmla="*/ 32 h 149"/>
                <a:gd name="T104" fmla="*/ 152 w 173"/>
                <a:gd name="T105" fmla="*/ 25 h 149"/>
                <a:gd name="T106" fmla="*/ 147 w 173"/>
                <a:gd name="T107" fmla="*/ 20 h 149"/>
                <a:gd name="T108" fmla="*/ 134 w 173"/>
                <a:gd name="T109" fmla="*/ 11 h 149"/>
                <a:gd name="T110" fmla="*/ 127 w 173"/>
                <a:gd name="T111" fmla="*/ 7 h 149"/>
                <a:gd name="T112" fmla="*/ 120 w 173"/>
                <a:gd name="T113" fmla="*/ 4 h 149"/>
                <a:gd name="T114" fmla="*/ 110 w 173"/>
                <a:gd name="T115" fmla="*/ 2 h 149"/>
                <a:gd name="T116" fmla="*/ 104 w 173"/>
                <a:gd name="T117" fmla="*/ 0 h 149"/>
                <a:gd name="T118" fmla="*/ 94 w 173"/>
                <a:gd name="T119" fmla="*/ 0 h 149"/>
                <a:gd name="T120" fmla="*/ 85 w 173"/>
                <a:gd name="T121" fmla="*/ 0 h 14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3"/>
                <a:gd name="T184" fmla="*/ 0 h 149"/>
                <a:gd name="T185" fmla="*/ 173 w 173"/>
                <a:gd name="T186" fmla="*/ 149 h 14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3" h="149">
                  <a:moveTo>
                    <a:pt x="85" y="0"/>
                  </a:moveTo>
                  <a:lnTo>
                    <a:pt x="76" y="0"/>
                  </a:lnTo>
                  <a:lnTo>
                    <a:pt x="67" y="0"/>
                  </a:lnTo>
                  <a:lnTo>
                    <a:pt x="60" y="2"/>
                  </a:lnTo>
                  <a:lnTo>
                    <a:pt x="50" y="4"/>
                  </a:lnTo>
                  <a:lnTo>
                    <a:pt x="44" y="7"/>
                  </a:lnTo>
                  <a:lnTo>
                    <a:pt x="37" y="11"/>
                  </a:lnTo>
                  <a:lnTo>
                    <a:pt x="25" y="20"/>
                  </a:lnTo>
                  <a:lnTo>
                    <a:pt x="18" y="25"/>
                  </a:lnTo>
                  <a:lnTo>
                    <a:pt x="14" y="32"/>
                  </a:lnTo>
                  <a:lnTo>
                    <a:pt x="9" y="39"/>
                  </a:lnTo>
                  <a:lnTo>
                    <a:pt x="4" y="43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6"/>
                  </a:lnTo>
                  <a:lnTo>
                    <a:pt x="0" y="73"/>
                  </a:lnTo>
                  <a:lnTo>
                    <a:pt x="0" y="80"/>
                  </a:lnTo>
                  <a:lnTo>
                    <a:pt x="0" y="89"/>
                  </a:lnTo>
                  <a:lnTo>
                    <a:pt x="2" y="96"/>
                  </a:lnTo>
                  <a:lnTo>
                    <a:pt x="4" y="103"/>
                  </a:lnTo>
                  <a:lnTo>
                    <a:pt x="9" y="110"/>
                  </a:lnTo>
                  <a:lnTo>
                    <a:pt x="14" y="115"/>
                  </a:lnTo>
                  <a:lnTo>
                    <a:pt x="18" y="122"/>
                  </a:lnTo>
                  <a:lnTo>
                    <a:pt x="25" y="126"/>
                  </a:lnTo>
                  <a:lnTo>
                    <a:pt x="37" y="135"/>
                  </a:lnTo>
                  <a:lnTo>
                    <a:pt x="44" y="140"/>
                  </a:lnTo>
                  <a:lnTo>
                    <a:pt x="50" y="142"/>
                  </a:lnTo>
                  <a:lnTo>
                    <a:pt x="60" y="145"/>
                  </a:lnTo>
                  <a:lnTo>
                    <a:pt x="67" y="147"/>
                  </a:lnTo>
                  <a:lnTo>
                    <a:pt x="76" y="147"/>
                  </a:lnTo>
                  <a:lnTo>
                    <a:pt x="85" y="149"/>
                  </a:lnTo>
                  <a:lnTo>
                    <a:pt x="94" y="147"/>
                  </a:lnTo>
                  <a:lnTo>
                    <a:pt x="104" y="147"/>
                  </a:lnTo>
                  <a:lnTo>
                    <a:pt x="110" y="145"/>
                  </a:lnTo>
                  <a:lnTo>
                    <a:pt x="120" y="142"/>
                  </a:lnTo>
                  <a:lnTo>
                    <a:pt x="127" y="140"/>
                  </a:lnTo>
                  <a:lnTo>
                    <a:pt x="134" y="135"/>
                  </a:lnTo>
                  <a:lnTo>
                    <a:pt x="147" y="126"/>
                  </a:lnTo>
                  <a:lnTo>
                    <a:pt x="152" y="122"/>
                  </a:lnTo>
                  <a:lnTo>
                    <a:pt x="157" y="115"/>
                  </a:lnTo>
                  <a:lnTo>
                    <a:pt x="161" y="110"/>
                  </a:lnTo>
                  <a:lnTo>
                    <a:pt x="166" y="103"/>
                  </a:lnTo>
                  <a:lnTo>
                    <a:pt x="168" y="96"/>
                  </a:lnTo>
                  <a:lnTo>
                    <a:pt x="170" y="89"/>
                  </a:lnTo>
                  <a:lnTo>
                    <a:pt x="170" y="80"/>
                  </a:lnTo>
                  <a:lnTo>
                    <a:pt x="173" y="73"/>
                  </a:lnTo>
                  <a:lnTo>
                    <a:pt x="170" y="66"/>
                  </a:lnTo>
                  <a:lnTo>
                    <a:pt x="170" y="57"/>
                  </a:lnTo>
                  <a:lnTo>
                    <a:pt x="168" y="50"/>
                  </a:lnTo>
                  <a:lnTo>
                    <a:pt x="166" y="43"/>
                  </a:lnTo>
                  <a:lnTo>
                    <a:pt x="161" y="39"/>
                  </a:lnTo>
                  <a:lnTo>
                    <a:pt x="157" y="32"/>
                  </a:lnTo>
                  <a:lnTo>
                    <a:pt x="152" y="25"/>
                  </a:lnTo>
                  <a:lnTo>
                    <a:pt x="147" y="20"/>
                  </a:lnTo>
                  <a:lnTo>
                    <a:pt x="134" y="11"/>
                  </a:lnTo>
                  <a:lnTo>
                    <a:pt x="127" y="7"/>
                  </a:lnTo>
                  <a:lnTo>
                    <a:pt x="120" y="4"/>
                  </a:lnTo>
                  <a:lnTo>
                    <a:pt x="110" y="2"/>
                  </a:lnTo>
                  <a:lnTo>
                    <a:pt x="104" y="0"/>
                  </a:lnTo>
                  <a:lnTo>
                    <a:pt x="94" y="0"/>
                  </a:lnTo>
                  <a:lnTo>
                    <a:pt x="85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 flipH="1">
              <a:off x="2493" y="2552"/>
              <a:ext cx="14" cy="2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 flipH="1">
              <a:off x="2595" y="2451"/>
              <a:ext cx="692" cy="38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" name="Rectangle 2"/>
          <p:cNvSpPr>
            <a:spLocks noChangeArrowheads="1"/>
          </p:cNvSpPr>
          <p:nvPr/>
        </p:nvSpPr>
        <p:spPr bwMode="auto">
          <a:xfrm>
            <a:off x="1907704" y="5485576"/>
            <a:ext cx="59608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( L1: ( </a:t>
            </a:r>
            <a:r>
              <a:rPr lang="en-US" altLang="zh-CN" sz="2000" dirty="0" err="1">
                <a:solidFill>
                  <a:schemeClr val="tx1"/>
                </a:solidFill>
                <a:latin typeface="+mn-lt"/>
              </a:rPr>
              <a:t>a,b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), (L1, c, L2: (d)), ( L2, e, L3: (f, g) ), L3 )</a:t>
            </a:r>
          </a:p>
        </p:txBody>
      </p:sp>
    </p:spTree>
    <p:extLst>
      <p:ext uri="{BB962C8B-B14F-4D97-AF65-F5344CB8AC3E}">
        <p14:creationId xmlns:p14="http://schemas.microsoft.com/office/powerpoint/2010/main" val="632025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Types of Generalized Lists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Recursive list (</a:t>
            </a:r>
            <a:r>
              <a:rPr kumimoji="1" lang="zh-CN" altLang="en-US" dirty="0"/>
              <a:t>循环表</a:t>
            </a:r>
            <a:r>
              <a:rPr kumimoji="1" lang="en-US" altLang="zh-CN" dirty="0"/>
              <a:t>)</a:t>
            </a:r>
          </a:p>
          <a:p>
            <a:pPr lvl="1"/>
            <a:r>
              <a:rPr lang="en-US" altLang="zh-CN" dirty="0"/>
              <a:t>whose</a:t>
            </a:r>
            <a:r>
              <a:rPr lang="zh-CN" altLang="en-US" dirty="0"/>
              <a:t> </a:t>
            </a:r>
            <a:r>
              <a:rPr lang="en-US" altLang="zh-CN" dirty="0"/>
              <a:t>depth is infinity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pSp>
        <p:nvGrpSpPr>
          <p:cNvPr id="5" name="Group 2116"/>
          <p:cNvGrpSpPr>
            <a:grpSpLocks/>
          </p:cNvGrpSpPr>
          <p:nvPr/>
        </p:nvGrpSpPr>
        <p:grpSpPr bwMode="auto">
          <a:xfrm>
            <a:off x="1403648" y="2924175"/>
            <a:ext cx="6400801" cy="2943224"/>
            <a:chOff x="947" y="2104"/>
            <a:chExt cx="4032" cy="1854"/>
          </a:xfrm>
        </p:grpSpPr>
        <p:sp>
          <p:nvSpPr>
            <p:cNvPr id="6" name="Rectangle 2091"/>
            <p:cNvSpPr>
              <a:spLocks noChangeArrowheads="1"/>
            </p:cNvSpPr>
            <p:nvPr/>
          </p:nvSpPr>
          <p:spPr bwMode="auto">
            <a:xfrm>
              <a:off x="947" y="2104"/>
              <a:ext cx="40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2400" dirty="0">
                  <a:solidFill>
                    <a:srgbClr val="000000"/>
                  </a:solidFill>
                  <a:latin typeface="Times New Roman" charset="0"/>
                </a:rPr>
                <a:t>(L1: (L2: (L1, a)), (L2, L3: (b)), (L3, c), L4: (d,L4))</a:t>
              </a:r>
              <a:endParaRPr lang="en-US" altLang="zh-CN" dirty="0">
                <a:latin typeface="Times New Roman" charset="0"/>
              </a:endParaRPr>
            </a:p>
          </p:txBody>
        </p:sp>
        <p:grpSp>
          <p:nvGrpSpPr>
            <p:cNvPr id="7" name="Group 2115"/>
            <p:cNvGrpSpPr>
              <a:grpSpLocks/>
            </p:cNvGrpSpPr>
            <p:nvPr/>
          </p:nvGrpSpPr>
          <p:grpSpPr bwMode="auto">
            <a:xfrm>
              <a:off x="979" y="2395"/>
              <a:ext cx="3178" cy="1563"/>
              <a:chOff x="1070" y="2505"/>
              <a:chExt cx="3178" cy="1563"/>
            </a:xfrm>
          </p:grpSpPr>
          <p:sp>
            <p:nvSpPr>
              <p:cNvPr id="8" name="Oval 2054"/>
              <p:cNvSpPr>
                <a:spLocks noChangeArrowheads="1"/>
              </p:cNvSpPr>
              <p:nvPr/>
            </p:nvSpPr>
            <p:spPr bwMode="auto">
              <a:xfrm>
                <a:off x="2583" y="2505"/>
                <a:ext cx="153" cy="143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Oval 2055"/>
              <p:cNvSpPr>
                <a:spLocks noChangeArrowheads="1"/>
              </p:cNvSpPr>
              <p:nvPr/>
            </p:nvSpPr>
            <p:spPr bwMode="auto">
              <a:xfrm>
                <a:off x="1373" y="2787"/>
                <a:ext cx="153" cy="144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Oval 2056"/>
              <p:cNvSpPr>
                <a:spLocks noChangeArrowheads="1"/>
              </p:cNvSpPr>
              <p:nvPr/>
            </p:nvSpPr>
            <p:spPr bwMode="auto">
              <a:xfrm>
                <a:off x="2129" y="2787"/>
                <a:ext cx="153" cy="144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Oval 2057"/>
              <p:cNvSpPr>
                <a:spLocks noChangeArrowheads="1"/>
              </p:cNvSpPr>
              <p:nvPr/>
            </p:nvSpPr>
            <p:spPr bwMode="auto">
              <a:xfrm>
                <a:off x="3037" y="2787"/>
                <a:ext cx="153" cy="144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Oval 2058"/>
              <p:cNvSpPr>
                <a:spLocks noChangeArrowheads="1"/>
              </p:cNvSpPr>
              <p:nvPr/>
            </p:nvSpPr>
            <p:spPr bwMode="auto">
              <a:xfrm>
                <a:off x="3793" y="2787"/>
                <a:ext cx="154" cy="144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2059"/>
              <p:cNvSpPr>
                <a:spLocks noChangeShapeType="1"/>
              </p:cNvSpPr>
              <p:nvPr/>
            </p:nvSpPr>
            <p:spPr bwMode="auto">
              <a:xfrm flipH="1">
                <a:off x="1524" y="2646"/>
                <a:ext cx="1059" cy="14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2060"/>
              <p:cNvSpPr>
                <a:spLocks noChangeShapeType="1"/>
              </p:cNvSpPr>
              <p:nvPr/>
            </p:nvSpPr>
            <p:spPr bwMode="auto">
              <a:xfrm flipH="1">
                <a:off x="2280" y="2646"/>
                <a:ext cx="303" cy="14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2061"/>
              <p:cNvSpPr>
                <a:spLocks noChangeShapeType="1"/>
              </p:cNvSpPr>
              <p:nvPr/>
            </p:nvSpPr>
            <p:spPr bwMode="auto">
              <a:xfrm>
                <a:off x="2734" y="2646"/>
                <a:ext cx="303" cy="14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2062"/>
              <p:cNvSpPr>
                <a:spLocks noChangeShapeType="1"/>
              </p:cNvSpPr>
              <p:nvPr/>
            </p:nvSpPr>
            <p:spPr bwMode="auto">
              <a:xfrm>
                <a:off x="2734" y="2646"/>
                <a:ext cx="1059" cy="14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Oval 2063"/>
              <p:cNvSpPr>
                <a:spLocks noChangeArrowheads="1"/>
              </p:cNvSpPr>
              <p:nvPr/>
            </p:nvSpPr>
            <p:spPr bwMode="auto">
              <a:xfrm>
                <a:off x="1827" y="3210"/>
                <a:ext cx="153" cy="144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Oval 2064"/>
              <p:cNvSpPr>
                <a:spLocks noChangeArrowheads="1"/>
              </p:cNvSpPr>
              <p:nvPr/>
            </p:nvSpPr>
            <p:spPr bwMode="auto">
              <a:xfrm>
                <a:off x="2432" y="3210"/>
                <a:ext cx="153" cy="144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2065"/>
              <p:cNvSpPr>
                <a:spLocks noChangeShapeType="1"/>
              </p:cNvSpPr>
              <p:nvPr/>
            </p:nvSpPr>
            <p:spPr bwMode="auto">
              <a:xfrm>
                <a:off x="1524" y="2928"/>
                <a:ext cx="303" cy="28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2066"/>
              <p:cNvSpPr>
                <a:spLocks noChangeShapeType="1"/>
              </p:cNvSpPr>
              <p:nvPr/>
            </p:nvSpPr>
            <p:spPr bwMode="auto">
              <a:xfrm flipH="1">
                <a:off x="1514" y="3351"/>
                <a:ext cx="393" cy="5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2067"/>
              <p:cNvSpPr>
                <a:spLocks noChangeShapeType="1"/>
              </p:cNvSpPr>
              <p:nvPr/>
            </p:nvSpPr>
            <p:spPr bwMode="auto">
              <a:xfrm>
                <a:off x="1907" y="3362"/>
                <a:ext cx="303" cy="39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2068"/>
              <p:cNvSpPr>
                <a:spLocks noChangeShapeType="1"/>
              </p:cNvSpPr>
              <p:nvPr/>
            </p:nvSpPr>
            <p:spPr bwMode="auto">
              <a:xfrm flipH="1">
                <a:off x="1978" y="2917"/>
                <a:ext cx="222" cy="2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2069"/>
              <p:cNvSpPr>
                <a:spLocks noChangeShapeType="1"/>
              </p:cNvSpPr>
              <p:nvPr/>
            </p:nvSpPr>
            <p:spPr bwMode="auto">
              <a:xfrm>
                <a:off x="2230" y="2950"/>
                <a:ext cx="272" cy="2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2070"/>
              <p:cNvSpPr>
                <a:spLocks noChangeShapeType="1"/>
              </p:cNvSpPr>
              <p:nvPr/>
            </p:nvSpPr>
            <p:spPr bwMode="auto">
              <a:xfrm>
                <a:off x="3148" y="2928"/>
                <a:ext cx="212" cy="28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2071"/>
              <p:cNvSpPr>
                <a:spLocks noChangeShapeType="1"/>
              </p:cNvSpPr>
              <p:nvPr/>
            </p:nvSpPr>
            <p:spPr bwMode="auto">
              <a:xfrm flipH="1">
                <a:off x="2583" y="2928"/>
                <a:ext cx="454" cy="28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Rectangle 2072"/>
              <p:cNvSpPr>
                <a:spLocks noChangeArrowheads="1"/>
              </p:cNvSpPr>
              <p:nvPr/>
            </p:nvSpPr>
            <p:spPr bwMode="auto">
              <a:xfrm>
                <a:off x="1070" y="2787"/>
                <a:ext cx="153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Rectangle 2073"/>
              <p:cNvSpPr>
                <a:spLocks noChangeArrowheads="1"/>
              </p:cNvSpPr>
              <p:nvPr/>
            </p:nvSpPr>
            <p:spPr bwMode="auto">
              <a:xfrm>
                <a:off x="1070" y="2861"/>
                <a:ext cx="17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2000">
                    <a:solidFill>
                      <a:srgbClr val="000000"/>
                    </a:solidFill>
                    <a:latin typeface="Times New Roman" charset="0"/>
                  </a:rPr>
                  <a:t>L1</a:t>
                </a:r>
                <a:endParaRPr lang="en-US" altLang="zh-CN" sz="2000">
                  <a:latin typeface="Times New Roman" charset="0"/>
                </a:endParaRPr>
              </a:p>
            </p:txBody>
          </p:sp>
          <p:sp>
            <p:nvSpPr>
              <p:cNvPr id="28" name="Rectangle 2074"/>
              <p:cNvSpPr>
                <a:spLocks noChangeArrowheads="1"/>
              </p:cNvSpPr>
              <p:nvPr/>
            </p:nvSpPr>
            <p:spPr bwMode="auto">
              <a:xfrm>
                <a:off x="1189" y="2861"/>
                <a:ext cx="3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150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endParaRPr lang="en-US" altLang="zh-CN">
                  <a:latin typeface="Times New Roman" charset="0"/>
                </a:endParaRPr>
              </a:p>
            </p:txBody>
          </p:sp>
          <p:sp>
            <p:nvSpPr>
              <p:cNvPr id="29" name="Rectangle 2075"/>
              <p:cNvSpPr>
                <a:spLocks noChangeArrowheads="1"/>
              </p:cNvSpPr>
              <p:nvPr/>
            </p:nvSpPr>
            <p:spPr bwMode="auto">
              <a:xfrm>
                <a:off x="1524" y="3210"/>
                <a:ext cx="153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Rectangle 2076"/>
              <p:cNvSpPr>
                <a:spLocks noChangeArrowheads="1"/>
              </p:cNvSpPr>
              <p:nvPr/>
            </p:nvSpPr>
            <p:spPr bwMode="auto">
              <a:xfrm>
                <a:off x="1524" y="3284"/>
                <a:ext cx="213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2400">
                    <a:solidFill>
                      <a:srgbClr val="000000"/>
                    </a:solidFill>
                    <a:latin typeface="Times New Roman" charset="0"/>
                  </a:rPr>
                  <a:t>L2</a:t>
                </a:r>
                <a:endParaRPr lang="en-US" altLang="zh-CN" sz="2400">
                  <a:latin typeface="Times New Roman" charset="0"/>
                </a:endParaRPr>
              </a:p>
            </p:txBody>
          </p:sp>
          <p:sp>
            <p:nvSpPr>
              <p:cNvPr id="31" name="Rectangle 2077"/>
              <p:cNvSpPr>
                <a:spLocks noChangeArrowheads="1"/>
              </p:cNvSpPr>
              <p:nvPr/>
            </p:nvSpPr>
            <p:spPr bwMode="auto">
              <a:xfrm>
                <a:off x="1643" y="3284"/>
                <a:ext cx="3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150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endParaRPr lang="en-US" altLang="zh-CN">
                  <a:latin typeface="Times New Roman" charset="0"/>
                </a:endParaRPr>
              </a:p>
            </p:txBody>
          </p:sp>
          <p:sp>
            <p:nvSpPr>
              <p:cNvPr id="32" name="Rectangle 2078"/>
              <p:cNvSpPr>
                <a:spLocks noChangeArrowheads="1"/>
              </p:cNvSpPr>
              <p:nvPr/>
            </p:nvSpPr>
            <p:spPr bwMode="auto">
              <a:xfrm>
                <a:off x="2280" y="3210"/>
                <a:ext cx="154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Rectangle 2079"/>
              <p:cNvSpPr>
                <a:spLocks noChangeArrowheads="1"/>
              </p:cNvSpPr>
              <p:nvPr/>
            </p:nvSpPr>
            <p:spPr bwMode="auto">
              <a:xfrm>
                <a:off x="2280" y="3284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1500">
                    <a:solidFill>
                      <a:srgbClr val="000000"/>
                    </a:solidFill>
                    <a:latin typeface="Times New Roman" charset="0"/>
                  </a:rPr>
                  <a:t>L3</a:t>
                </a:r>
                <a:endParaRPr lang="en-US" altLang="zh-CN">
                  <a:latin typeface="Times New Roman" charset="0"/>
                </a:endParaRPr>
              </a:p>
            </p:txBody>
          </p:sp>
          <p:sp>
            <p:nvSpPr>
              <p:cNvPr id="34" name="Rectangle 2080"/>
              <p:cNvSpPr>
                <a:spLocks noChangeArrowheads="1"/>
              </p:cNvSpPr>
              <p:nvPr/>
            </p:nvSpPr>
            <p:spPr bwMode="auto">
              <a:xfrm>
                <a:off x="2399" y="3284"/>
                <a:ext cx="3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150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endParaRPr lang="en-US" altLang="zh-CN">
                  <a:latin typeface="Times New Roman" charset="0"/>
                </a:endParaRPr>
              </a:p>
            </p:txBody>
          </p:sp>
          <p:sp>
            <p:nvSpPr>
              <p:cNvPr id="35" name="Rectangle 2081"/>
              <p:cNvSpPr>
                <a:spLocks noChangeArrowheads="1"/>
              </p:cNvSpPr>
              <p:nvPr/>
            </p:nvSpPr>
            <p:spPr bwMode="auto">
              <a:xfrm>
                <a:off x="1978" y="3775"/>
                <a:ext cx="153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Rectangle 2082"/>
              <p:cNvSpPr>
                <a:spLocks noChangeArrowheads="1"/>
              </p:cNvSpPr>
              <p:nvPr/>
            </p:nvSpPr>
            <p:spPr bwMode="auto">
              <a:xfrm>
                <a:off x="1978" y="3848"/>
                <a:ext cx="85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2400">
                    <a:solidFill>
                      <a:srgbClr val="000000"/>
                    </a:solidFill>
                    <a:latin typeface="Times New Roman" charset="0"/>
                  </a:rPr>
                  <a:t>a</a:t>
                </a:r>
                <a:endParaRPr lang="en-US" altLang="zh-CN" sz="2400">
                  <a:latin typeface="Times New Roman" charset="0"/>
                </a:endParaRPr>
              </a:p>
            </p:txBody>
          </p:sp>
          <p:sp>
            <p:nvSpPr>
              <p:cNvPr id="37" name="Rectangle 2084"/>
              <p:cNvSpPr>
                <a:spLocks noChangeArrowheads="1"/>
              </p:cNvSpPr>
              <p:nvPr/>
            </p:nvSpPr>
            <p:spPr bwMode="auto">
              <a:xfrm>
                <a:off x="2583" y="3775"/>
                <a:ext cx="153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Rectangle 2085"/>
              <p:cNvSpPr>
                <a:spLocks noChangeArrowheads="1"/>
              </p:cNvSpPr>
              <p:nvPr/>
            </p:nvSpPr>
            <p:spPr bwMode="auto">
              <a:xfrm>
                <a:off x="2666" y="3884"/>
                <a:ext cx="96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342900" indent="-342900"/>
                <a:r>
                  <a:rPr lang="en-US" altLang="zh-CN" sz="2400">
                    <a:solidFill>
                      <a:srgbClr val="000000"/>
                    </a:solidFill>
                    <a:latin typeface="Times New Roman" charset="0"/>
                  </a:rPr>
                  <a:t>b</a:t>
                </a:r>
                <a:endParaRPr lang="en-US" altLang="zh-CN" sz="2400">
                  <a:latin typeface="Times New Roman" charset="0"/>
                </a:endParaRPr>
              </a:p>
            </p:txBody>
          </p:sp>
          <p:sp>
            <p:nvSpPr>
              <p:cNvPr id="39" name="Rectangle 2087"/>
              <p:cNvSpPr>
                <a:spLocks noChangeArrowheads="1"/>
              </p:cNvSpPr>
              <p:nvPr/>
            </p:nvSpPr>
            <p:spPr bwMode="auto">
              <a:xfrm>
                <a:off x="3491" y="3351"/>
                <a:ext cx="153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Rectangle 2088"/>
              <p:cNvSpPr>
                <a:spLocks noChangeArrowheads="1"/>
              </p:cNvSpPr>
              <p:nvPr/>
            </p:nvSpPr>
            <p:spPr bwMode="auto">
              <a:xfrm>
                <a:off x="3491" y="3425"/>
                <a:ext cx="85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2400">
                    <a:solidFill>
                      <a:srgbClr val="000000"/>
                    </a:solidFill>
                    <a:latin typeface="Times New Roman" charset="0"/>
                  </a:rPr>
                  <a:t>c</a:t>
                </a:r>
                <a:endParaRPr lang="en-US" altLang="zh-CN" sz="2400">
                  <a:latin typeface="Times New Roman" charset="0"/>
                </a:endParaRPr>
              </a:p>
            </p:txBody>
          </p:sp>
          <p:grpSp>
            <p:nvGrpSpPr>
              <p:cNvPr id="41" name="Group 2095"/>
              <p:cNvGrpSpPr>
                <a:grpSpLocks/>
              </p:cNvGrpSpPr>
              <p:nvPr/>
            </p:nvGrpSpPr>
            <p:grpSpPr bwMode="auto">
              <a:xfrm>
                <a:off x="1308" y="2950"/>
                <a:ext cx="131" cy="966"/>
                <a:chOff x="1289" y="2932"/>
                <a:chExt cx="131" cy="966"/>
              </a:xfrm>
            </p:grpSpPr>
            <p:sp>
              <p:nvSpPr>
                <p:cNvPr id="60" name="Line 2093"/>
                <p:cNvSpPr>
                  <a:spLocks noChangeShapeType="1"/>
                </p:cNvSpPr>
                <p:nvPr/>
              </p:nvSpPr>
              <p:spPr bwMode="auto">
                <a:xfrm flipV="1">
                  <a:off x="1354" y="3069"/>
                  <a:ext cx="1" cy="82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Freeform 2094"/>
                <p:cNvSpPr>
                  <a:spLocks/>
                </p:cNvSpPr>
                <p:nvPr/>
              </p:nvSpPr>
              <p:spPr bwMode="auto">
                <a:xfrm>
                  <a:off x="1289" y="2932"/>
                  <a:ext cx="131" cy="143"/>
                </a:xfrm>
                <a:custGeom>
                  <a:avLst/>
                  <a:gdLst>
                    <a:gd name="T0" fmla="*/ 131 w 131"/>
                    <a:gd name="T1" fmla="*/ 143 h 143"/>
                    <a:gd name="T2" fmla="*/ 65 w 131"/>
                    <a:gd name="T3" fmla="*/ 0 h 143"/>
                    <a:gd name="T4" fmla="*/ 0 w 131"/>
                    <a:gd name="T5" fmla="*/ 143 h 143"/>
                    <a:gd name="T6" fmla="*/ 131 w 131"/>
                    <a:gd name="T7" fmla="*/ 143 h 1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1"/>
                    <a:gd name="T13" fmla="*/ 0 h 143"/>
                    <a:gd name="T14" fmla="*/ 131 w 131"/>
                    <a:gd name="T15" fmla="*/ 143 h 1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1" h="143">
                      <a:moveTo>
                        <a:pt x="131" y="143"/>
                      </a:moveTo>
                      <a:lnTo>
                        <a:pt x="65" y="0"/>
                      </a:lnTo>
                      <a:lnTo>
                        <a:pt x="0" y="143"/>
                      </a:lnTo>
                      <a:lnTo>
                        <a:pt x="131" y="1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2" name="Line 2096"/>
              <p:cNvSpPr>
                <a:spLocks noChangeShapeType="1"/>
              </p:cNvSpPr>
              <p:nvPr/>
            </p:nvSpPr>
            <p:spPr bwMode="auto">
              <a:xfrm>
                <a:off x="3874" y="2939"/>
                <a:ext cx="1" cy="23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Rectangle 2098"/>
              <p:cNvSpPr>
                <a:spLocks noChangeArrowheads="1"/>
              </p:cNvSpPr>
              <p:nvPr/>
            </p:nvSpPr>
            <p:spPr bwMode="auto">
              <a:xfrm>
                <a:off x="3642" y="2861"/>
                <a:ext cx="17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2000">
                    <a:solidFill>
                      <a:srgbClr val="000000"/>
                    </a:solidFill>
                    <a:latin typeface="Times New Roman" charset="0"/>
                  </a:rPr>
                  <a:t>L4</a:t>
                </a:r>
                <a:endParaRPr lang="en-US" altLang="zh-CN" sz="2000">
                  <a:latin typeface="Times New Roman" charset="0"/>
                </a:endParaRPr>
              </a:p>
            </p:txBody>
          </p:sp>
          <p:sp>
            <p:nvSpPr>
              <p:cNvPr id="44" name="Rectangle 2099"/>
              <p:cNvSpPr>
                <a:spLocks noChangeArrowheads="1"/>
              </p:cNvSpPr>
              <p:nvPr/>
            </p:nvSpPr>
            <p:spPr bwMode="auto">
              <a:xfrm>
                <a:off x="3761" y="2861"/>
                <a:ext cx="3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150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endParaRPr lang="en-US" altLang="zh-CN">
                  <a:latin typeface="Times New Roman" charset="0"/>
                </a:endParaRPr>
              </a:p>
            </p:txBody>
          </p:sp>
          <p:sp>
            <p:nvSpPr>
              <p:cNvPr id="45" name="Rectangle 2100"/>
              <p:cNvSpPr>
                <a:spLocks noChangeArrowheads="1"/>
              </p:cNvSpPr>
              <p:nvPr/>
            </p:nvSpPr>
            <p:spPr bwMode="auto">
              <a:xfrm>
                <a:off x="2129" y="3775"/>
                <a:ext cx="153" cy="143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Rectangle 2101"/>
              <p:cNvSpPr>
                <a:spLocks noChangeArrowheads="1"/>
              </p:cNvSpPr>
              <p:nvPr/>
            </p:nvSpPr>
            <p:spPr bwMode="auto">
              <a:xfrm>
                <a:off x="2432" y="3775"/>
                <a:ext cx="153" cy="143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2102"/>
              <p:cNvSpPr>
                <a:spLocks noChangeShapeType="1"/>
              </p:cNvSpPr>
              <p:nvPr/>
            </p:nvSpPr>
            <p:spPr bwMode="auto">
              <a:xfrm>
                <a:off x="2502" y="3351"/>
                <a:ext cx="1" cy="4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Rectangle 2103"/>
              <p:cNvSpPr>
                <a:spLocks noChangeArrowheads="1"/>
              </p:cNvSpPr>
              <p:nvPr/>
            </p:nvSpPr>
            <p:spPr bwMode="auto">
              <a:xfrm>
                <a:off x="3339" y="3210"/>
                <a:ext cx="154" cy="144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Rectangle 2104"/>
              <p:cNvSpPr>
                <a:spLocks noChangeArrowheads="1"/>
              </p:cNvSpPr>
              <p:nvPr/>
            </p:nvSpPr>
            <p:spPr bwMode="auto">
              <a:xfrm>
                <a:off x="3793" y="3210"/>
                <a:ext cx="154" cy="144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Rectangle 2105"/>
              <p:cNvSpPr>
                <a:spLocks noChangeArrowheads="1"/>
              </p:cNvSpPr>
              <p:nvPr/>
            </p:nvSpPr>
            <p:spPr bwMode="auto">
              <a:xfrm>
                <a:off x="3945" y="3351"/>
                <a:ext cx="153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Rectangle 2106"/>
              <p:cNvSpPr>
                <a:spLocks noChangeArrowheads="1"/>
              </p:cNvSpPr>
              <p:nvPr/>
            </p:nvSpPr>
            <p:spPr bwMode="auto">
              <a:xfrm>
                <a:off x="3945" y="3425"/>
                <a:ext cx="96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2400">
                    <a:solidFill>
                      <a:srgbClr val="000000"/>
                    </a:solidFill>
                    <a:latin typeface="Times New Roman" charset="0"/>
                  </a:rPr>
                  <a:t>d</a:t>
                </a:r>
                <a:endParaRPr lang="en-US" altLang="zh-CN" sz="2400">
                  <a:latin typeface="Times New Roman" charset="0"/>
                </a:endParaRPr>
              </a:p>
            </p:txBody>
          </p:sp>
          <p:sp>
            <p:nvSpPr>
              <p:cNvPr id="52" name="Rectangle 2107"/>
              <p:cNvSpPr>
                <a:spLocks noChangeArrowheads="1"/>
              </p:cNvSpPr>
              <p:nvPr/>
            </p:nvSpPr>
            <p:spPr bwMode="auto">
              <a:xfrm>
                <a:off x="3999" y="3425"/>
                <a:ext cx="3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150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endParaRPr lang="en-US" altLang="zh-CN">
                  <a:latin typeface="Times New Roman" charset="0"/>
                </a:endParaRPr>
              </a:p>
            </p:txBody>
          </p:sp>
          <p:sp>
            <p:nvSpPr>
              <p:cNvPr id="53" name="Line 2108"/>
              <p:cNvSpPr>
                <a:spLocks noChangeShapeType="1"/>
              </p:cNvSpPr>
              <p:nvPr/>
            </p:nvSpPr>
            <p:spPr bwMode="auto">
              <a:xfrm>
                <a:off x="3945" y="2646"/>
                <a:ext cx="1" cy="14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2109"/>
              <p:cNvSpPr>
                <a:spLocks noChangeShapeType="1"/>
              </p:cNvSpPr>
              <p:nvPr/>
            </p:nvSpPr>
            <p:spPr bwMode="auto">
              <a:xfrm>
                <a:off x="3945" y="2646"/>
                <a:ext cx="30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2110"/>
              <p:cNvSpPr>
                <a:spLocks noChangeShapeType="1"/>
              </p:cNvSpPr>
              <p:nvPr/>
            </p:nvSpPr>
            <p:spPr bwMode="auto">
              <a:xfrm>
                <a:off x="4247" y="2646"/>
                <a:ext cx="1" cy="28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6" name="Group 2113"/>
              <p:cNvGrpSpPr>
                <a:grpSpLocks/>
              </p:cNvGrpSpPr>
              <p:nvPr/>
            </p:nvGrpSpPr>
            <p:grpSpPr bwMode="auto">
              <a:xfrm>
                <a:off x="3947" y="2859"/>
                <a:ext cx="300" cy="141"/>
                <a:chOff x="3928" y="2841"/>
                <a:chExt cx="300" cy="141"/>
              </a:xfrm>
            </p:grpSpPr>
            <p:sp>
              <p:nvSpPr>
                <p:cNvPr id="58" name="Line 2111"/>
                <p:cNvSpPr>
                  <a:spLocks noChangeShapeType="1"/>
                </p:cNvSpPr>
                <p:nvPr/>
              </p:nvSpPr>
              <p:spPr bwMode="auto">
                <a:xfrm flipH="1">
                  <a:off x="4053" y="2910"/>
                  <a:ext cx="175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Freeform 2112"/>
                <p:cNvSpPr>
                  <a:spLocks/>
                </p:cNvSpPr>
                <p:nvPr/>
              </p:nvSpPr>
              <p:spPr bwMode="auto">
                <a:xfrm>
                  <a:off x="3928" y="2841"/>
                  <a:ext cx="131" cy="141"/>
                </a:xfrm>
                <a:custGeom>
                  <a:avLst/>
                  <a:gdLst>
                    <a:gd name="T0" fmla="*/ 131 w 131"/>
                    <a:gd name="T1" fmla="*/ 0 h 141"/>
                    <a:gd name="T2" fmla="*/ 0 w 131"/>
                    <a:gd name="T3" fmla="*/ 69 h 141"/>
                    <a:gd name="T4" fmla="*/ 131 w 131"/>
                    <a:gd name="T5" fmla="*/ 141 h 141"/>
                    <a:gd name="T6" fmla="*/ 131 w 131"/>
                    <a:gd name="T7" fmla="*/ 0 h 1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1"/>
                    <a:gd name="T13" fmla="*/ 0 h 141"/>
                    <a:gd name="T14" fmla="*/ 131 w 131"/>
                    <a:gd name="T15" fmla="*/ 141 h 1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1" h="141">
                      <a:moveTo>
                        <a:pt x="131" y="0"/>
                      </a:moveTo>
                      <a:lnTo>
                        <a:pt x="0" y="69"/>
                      </a:lnTo>
                      <a:lnTo>
                        <a:pt x="131" y="141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7" name="Line 2114"/>
              <p:cNvSpPr>
                <a:spLocks noChangeShapeType="1"/>
              </p:cNvSpPr>
              <p:nvPr/>
            </p:nvSpPr>
            <p:spPr bwMode="auto">
              <a:xfrm>
                <a:off x="1373" y="3916"/>
                <a:ext cx="15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5074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>
              <a:latin typeface="Garamond" charset="0"/>
              <a:ea typeface="宋体" charset="0"/>
            </a:endParaRPr>
          </a:p>
        </p:txBody>
      </p:sp>
      <p:pic>
        <p:nvPicPr>
          <p:cNvPr id="761859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01625"/>
            <a:ext cx="9324975" cy="6556375"/>
          </a:xfrm>
          <a:noFill/>
        </p:spPr>
      </p:pic>
      <p:sp>
        <p:nvSpPr>
          <p:cNvPr id="2" name="文本框 1"/>
          <p:cNvSpPr txBox="1"/>
          <p:nvPr/>
        </p:nvSpPr>
        <p:spPr>
          <a:xfrm>
            <a:off x="-108520" y="1124744"/>
            <a:ext cx="108012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+mn-lt"/>
              </a:rPr>
              <a:t>empty list</a:t>
            </a:r>
            <a:endParaRPr kumimoji="1" lang="zh-CN" alt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7624" y="2204864"/>
            <a:ext cx="1800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+mn-lt"/>
              </a:rPr>
              <a:t>linear list</a:t>
            </a:r>
            <a:endParaRPr kumimoji="1" lang="zh-CN" alt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91880" y="2924944"/>
            <a:ext cx="1800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+mn-lt"/>
              </a:rPr>
              <a:t>pure list</a:t>
            </a:r>
            <a:endParaRPr kumimoji="1" lang="zh-CN" alt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3528" y="6165304"/>
            <a:ext cx="1800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+mn-lt"/>
              </a:rPr>
              <a:t>reentrant list</a:t>
            </a:r>
            <a:endParaRPr kumimoji="1" lang="zh-CN" alt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56176" y="5085184"/>
            <a:ext cx="1800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+mn-lt"/>
              </a:rPr>
              <a:t>recursive list</a:t>
            </a:r>
            <a:endParaRPr kumimoji="1" lang="zh-CN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5041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Generalized Lists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Graph </a:t>
            </a:r>
            <a:r>
              <a:rPr lang="en-US" altLang="zh-CN" dirty="0"/>
              <a:t>⊃ reentrant list ⊃ pure list (tree) ⊃ linear list</a:t>
            </a:r>
          </a:p>
          <a:p>
            <a:pPr lvl="1"/>
            <a:r>
              <a:rPr kumimoji="1" lang="en-US" altLang="zh-CN" dirty="0"/>
              <a:t>a generalized list is an extension of sequential lists and trees</a:t>
            </a:r>
          </a:p>
          <a:p>
            <a:pPr lvl="1"/>
            <a:r>
              <a:rPr lang="en-US" altLang="zh-CN" dirty="0"/>
              <a:t>a recursive list is a reentrant list with cycles</a:t>
            </a:r>
          </a:p>
          <a:p>
            <a:r>
              <a:rPr lang="en-US" altLang="zh-CN" dirty="0"/>
              <a:t>Applications</a:t>
            </a:r>
          </a:p>
          <a:p>
            <a:pPr lvl="1"/>
            <a:r>
              <a:rPr kumimoji="1" lang="en-US" altLang="zh-CN" dirty="0"/>
              <a:t>represent the function call relations</a:t>
            </a:r>
          </a:p>
          <a:p>
            <a:pPr lvl="1"/>
            <a:r>
              <a:rPr lang="en-US" altLang="zh-CN" dirty="0"/>
              <a:t>represent the memory reference relations</a:t>
            </a:r>
          </a:p>
          <a:p>
            <a:pPr lvl="1"/>
            <a:r>
              <a:rPr kumimoji="1" lang="en-US" altLang="zh-CN" dirty="0"/>
              <a:t>LISP/scheme language</a:t>
            </a:r>
            <a:endParaRPr kumimoji="1"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EB67E-A970-4274-87D0-59A26D0951CB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02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Multi-Array: Concepts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Array (</a:t>
            </a:r>
            <a:r>
              <a:rPr kumimoji="1" lang="zh-CN" altLang="en-US" dirty="0"/>
              <a:t>数组</a:t>
            </a:r>
            <a:r>
              <a:rPr kumimoji="1" lang="en-US" altLang="zh-CN" dirty="0"/>
              <a:t>) is a data structure consisting a collection of elements, each identified by at least one</a:t>
            </a:r>
            <a:r>
              <a:rPr lang="en-US" altLang="zh-CN" dirty="0"/>
              <a:t> index</a:t>
            </a:r>
            <a:endParaRPr kumimoji="1" lang="en-US" altLang="zh-CN" dirty="0"/>
          </a:p>
          <a:p>
            <a:pPr lvl="1"/>
            <a:r>
              <a:rPr lang="en-US" altLang="zh-CN" dirty="0"/>
              <a:t>A static array has its type and size specified at definition time</a:t>
            </a:r>
          </a:p>
          <a:p>
            <a:pPr lvl="1"/>
            <a:r>
              <a:rPr kumimoji="1" lang="en-US" altLang="zh-CN" dirty="0"/>
              <a:t>A dynamic array is allocated during runtime</a:t>
            </a:r>
            <a:endParaRPr kumimoji="1"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EB67E-A970-4274-87D0-59A26D0951CB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915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ADT of Generalized Lists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200" dirty="0" err="1">
                <a:latin typeface="Arial" charset="0"/>
                <a:ea typeface="宋体" charset="0"/>
              </a:rPr>
              <a:t>typedef</a:t>
            </a:r>
            <a:r>
              <a:rPr lang="en-US" altLang="zh-CN" sz="3200" dirty="0">
                <a:latin typeface="Arial" charset="0"/>
                <a:ea typeface="宋体" charset="0"/>
              </a:rPr>
              <a:t>  </a:t>
            </a:r>
            <a:r>
              <a:rPr lang="en-US" altLang="zh-CN" sz="3200" dirty="0" err="1">
                <a:latin typeface="Arial" charset="0"/>
                <a:ea typeface="宋体" charset="0"/>
              </a:rPr>
              <a:t>enum</a:t>
            </a:r>
            <a:r>
              <a:rPr lang="en-US" altLang="zh-CN" sz="3200" dirty="0">
                <a:latin typeface="Arial" charset="0"/>
                <a:ea typeface="宋体" charset="0"/>
              </a:rPr>
              <a:t> {ATOM=0, LIST=1} TAG;     </a:t>
            </a:r>
          </a:p>
          <a:p>
            <a:pPr marL="0" indent="0">
              <a:buNone/>
            </a:pPr>
            <a:r>
              <a:rPr lang="en-US" altLang="zh-CN" sz="3200" dirty="0" err="1">
                <a:latin typeface="Arial" charset="0"/>
                <a:ea typeface="宋体" charset="0"/>
              </a:rPr>
              <a:t>typedef</a:t>
            </a:r>
            <a:r>
              <a:rPr lang="en-US" altLang="zh-CN" sz="3200" dirty="0">
                <a:latin typeface="Arial" charset="0"/>
                <a:ea typeface="宋体" charset="0"/>
              </a:rPr>
              <a:t>  </a:t>
            </a:r>
            <a:r>
              <a:rPr lang="en-US" altLang="zh-CN" sz="3200" dirty="0" err="1">
                <a:latin typeface="Arial" charset="0"/>
                <a:ea typeface="宋体" charset="0"/>
              </a:rPr>
              <a:t>struct</a:t>
            </a:r>
            <a:r>
              <a:rPr lang="en-US" altLang="zh-CN" sz="3200" dirty="0">
                <a:latin typeface="Arial" charset="0"/>
                <a:ea typeface="宋体" charset="0"/>
              </a:rPr>
              <a:t> </a:t>
            </a:r>
            <a:r>
              <a:rPr lang="en-US" altLang="zh-CN" sz="3200" dirty="0" err="1">
                <a:latin typeface="Arial" charset="0"/>
                <a:ea typeface="宋体" charset="0"/>
              </a:rPr>
              <a:t>GLNode</a:t>
            </a:r>
            <a:r>
              <a:rPr lang="en-US" altLang="zh-CN" sz="3200" dirty="0">
                <a:latin typeface="Arial" charset="0"/>
                <a:ea typeface="宋体" charset="0"/>
              </a:rPr>
              <a:t> {</a:t>
            </a:r>
            <a:br>
              <a:rPr lang="en-US" altLang="zh-CN" sz="3200" dirty="0">
                <a:latin typeface="Arial" charset="0"/>
                <a:ea typeface="宋体" charset="0"/>
              </a:rPr>
            </a:br>
            <a:r>
              <a:rPr lang="en-US" altLang="zh-CN" sz="3200" dirty="0">
                <a:latin typeface="Arial" charset="0"/>
                <a:ea typeface="宋体" charset="0"/>
              </a:rPr>
              <a:t>	TAG  tag;            </a:t>
            </a:r>
            <a:br>
              <a:rPr lang="en-US" altLang="zh-CN" sz="3200" dirty="0">
                <a:latin typeface="Arial" charset="0"/>
                <a:ea typeface="宋体" charset="0"/>
              </a:rPr>
            </a:br>
            <a:r>
              <a:rPr lang="en-US" altLang="zh-CN" sz="3200" dirty="0">
                <a:latin typeface="Arial" charset="0"/>
                <a:ea typeface="宋体" charset="0"/>
              </a:rPr>
              <a:t>	union {</a:t>
            </a:r>
            <a:br>
              <a:rPr lang="en-US" altLang="zh-CN" sz="3200" dirty="0">
                <a:latin typeface="Arial" charset="0"/>
                <a:ea typeface="宋体" charset="0"/>
              </a:rPr>
            </a:br>
            <a:r>
              <a:rPr lang="en-US" altLang="zh-CN" sz="3200" dirty="0">
                <a:latin typeface="Arial" charset="0"/>
                <a:ea typeface="宋体" charset="0"/>
              </a:rPr>
              <a:t>		</a:t>
            </a:r>
            <a:r>
              <a:rPr lang="en-US" altLang="zh-CN" sz="3200" dirty="0" err="1">
                <a:latin typeface="Arial" charset="0"/>
                <a:ea typeface="宋体" charset="0"/>
              </a:rPr>
              <a:t>ElemType</a:t>
            </a:r>
            <a:r>
              <a:rPr lang="en-US" altLang="zh-CN" sz="3200" dirty="0">
                <a:latin typeface="Arial" charset="0"/>
                <a:ea typeface="宋体" charset="0"/>
              </a:rPr>
              <a:t> data;</a:t>
            </a:r>
          </a:p>
          <a:p>
            <a:pPr marL="0" indent="0">
              <a:buNone/>
            </a:pPr>
            <a:r>
              <a:rPr lang="en-US" altLang="zh-CN" sz="3200" dirty="0">
                <a:latin typeface="Arial" charset="0"/>
                <a:ea typeface="宋体" charset="0"/>
              </a:rPr>
              <a:t>		</a:t>
            </a:r>
            <a:r>
              <a:rPr lang="en-US" altLang="zh-CN" sz="3200" dirty="0" err="1">
                <a:latin typeface="Arial" charset="0"/>
                <a:ea typeface="宋体" charset="0"/>
              </a:rPr>
              <a:t>GLNode</a:t>
            </a:r>
            <a:r>
              <a:rPr lang="en-US" altLang="zh-CN" sz="3200" dirty="0">
                <a:latin typeface="Arial" charset="0"/>
                <a:ea typeface="宋体" charset="0"/>
              </a:rPr>
              <a:t> *</a:t>
            </a:r>
            <a:r>
              <a:rPr lang="en-US" altLang="zh-CN" sz="3200" dirty="0" err="1">
                <a:latin typeface="Arial" charset="0"/>
                <a:ea typeface="宋体" charset="0"/>
              </a:rPr>
              <a:t>sublist</a:t>
            </a:r>
            <a:r>
              <a:rPr lang="en-US" altLang="zh-CN" sz="3200" dirty="0">
                <a:latin typeface="Arial" charset="0"/>
                <a:ea typeface="宋体" charset="0"/>
              </a:rPr>
              <a:t>; </a:t>
            </a:r>
            <a:br>
              <a:rPr lang="zh-CN" altLang="en-US" sz="3200" dirty="0">
                <a:latin typeface="Arial" charset="0"/>
                <a:ea typeface="宋体" charset="0"/>
              </a:rPr>
            </a:br>
            <a:r>
              <a:rPr lang="en-US" altLang="zh-CN" sz="3200" dirty="0">
                <a:latin typeface="Arial" charset="0"/>
                <a:ea typeface="宋体" charset="0"/>
              </a:rPr>
              <a:t>	};</a:t>
            </a:r>
            <a:br>
              <a:rPr lang="en-US" altLang="zh-CN" sz="3200" dirty="0">
                <a:latin typeface="Arial" charset="0"/>
                <a:ea typeface="宋体" charset="0"/>
              </a:rPr>
            </a:br>
            <a:r>
              <a:rPr lang="en-US" altLang="zh-CN" sz="3200" dirty="0">
                <a:latin typeface="Arial" charset="0"/>
                <a:ea typeface="宋体" charset="0"/>
              </a:rPr>
              <a:t>	</a:t>
            </a:r>
            <a:r>
              <a:rPr lang="en-US" altLang="zh-CN" sz="3200" dirty="0" err="1">
                <a:latin typeface="Arial" charset="0"/>
                <a:ea typeface="宋体" charset="0"/>
              </a:rPr>
              <a:t>GLNode</a:t>
            </a:r>
            <a:r>
              <a:rPr lang="en-US" altLang="zh-CN" sz="3200" dirty="0">
                <a:latin typeface="Arial" charset="0"/>
                <a:ea typeface="宋体" charset="0"/>
              </a:rPr>
              <a:t> *next; </a:t>
            </a:r>
            <a:br>
              <a:rPr lang="zh-CN" altLang="en-US" sz="3200" dirty="0">
                <a:latin typeface="Arial" charset="0"/>
                <a:ea typeface="宋体" charset="0"/>
              </a:rPr>
            </a:br>
            <a:r>
              <a:rPr lang="en-US" altLang="zh-CN" sz="3200" dirty="0">
                <a:latin typeface="Arial" charset="0"/>
                <a:ea typeface="宋体" charset="0"/>
              </a:rPr>
              <a:t>};</a:t>
            </a:r>
            <a:endParaRPr lang="zh-CN" altLang="en-US" sz="3200" dirty="0">
              <a:latin typeface="Arial" charset="0"/>
              <a:ea typeface="宋体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809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 of Generalized Lists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Deletion in a list without header nodes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" name="AutoShape 27"/>
          <p:cNvSpPr>
            <a:spLocks noChangeAspect="1" noChangeArrowheads="1" noTextEdit="1"/>
          </p:cNvSpPr>
          <p:nvPr/>
        </p:nvSpPr>
        <p:spPr bwMode="auto">
          <a:xfrm>
            <a:off x="1395413" y="3071813"/>
            <a:ext cx="5943600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1439863" y="3144838"/>
            <a:ext cx="603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1984375" y="3268663"/>
            <a:ext cx="338138" cy="3556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31"/>
          <p:cNvSpPr>
            <a:spLocks noChangeArrowheads="1"/>
          </p:cNvSpPr>
          <p:nvPr/>
        </p:nvSpPr>
        <p:spPr bwMode="auto">
          <a:xfrm>
            <a:off x="1995488" y="3324225"/>
            <a:ext cx="603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3074988" y="3268663"/>
            <a:ext cx="409575" cy="3556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3086100" y="3324225"/>
            <a:ext cx="603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12" name="Rectangle 34"/>
          <p:cNvSpPr>
            <a:spLocks noChangeArrowheads="1"/>
          </p:cNvSpPr>
          <p:nvPr/>
        </p:nvSpPr>
        <p:spPr bwMode="auto">
          <a:xfrm>
            <a:off x="2732088" y="3268663"/>
            <a:ext cx="342900" cy="3556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2795588" y="3324225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14" name="Rectangle 37"/>
          <p:cNvSpPr>
            <a:spLocks noChangeArrowheads="1"/>
          </p:cNvSpPr>
          <p:nvPr/>
        </p:nvSpPr>
        <p:spPr bwMode="auto">
          <a:xfrm>
            <a:off x="3484563" y="3268663"/>
            <a:ext cx="338137" cy="3556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38"/>
          <p:cNvSpPr>
            <a:spLocks noChangeArrowheads="1"/>
          </p:cNvSpPr>
          <p:nvPr/>
        </p:nvSpPr>
        <p:spPr bwMode="auto">
          <a:xfrm>
            <a:off x="3495675" y="3324225"/>
            <a:ext cx="603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16" name="Rectangle 39"/>
          <p:cNvSpPr>
            <a:spLocks noChangeArrowheads="1"/>
          </p:cNvSpPr>
          <p:nvPr/>
        </p:nvSpPr>
        <p:spPr bwMode="auto">
          <a:xfrm>
            <a:off x="4776788" y="4152900"/>
            <a:ext cx="409575" cy="354013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40"/>
          <p:cNvSpPr>
            <a:spLocks noChangeArrowheads="1"/>
          </p:cNvSpPr>
          <p:nvPr/>
        </p:nvSpPr>
        <p:spPr bwMode="auto">
          <a:xfrm>
            <a:off x="4787900" y="4208463"/>
            <a:ext cx="603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18" name="Rectangle 41"/>
          <p:cNvSpPr>
            <a:spLocks noChangeArrowheads="1"/>
          </p:cNvSpPr>
          <p:nvPr/>
        </p:nvSpPr>
        <p:spPr bwMode="auto">
          <a:xfrm>
            <a:off x="4438650" y="4152900"/>
            <a:ext cx="338138" cy="354013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42"/>
          <p:cNvSpPr>
            <a:spLocks noChangeArrowheads="1"/>
          </p:cNvSpPr>
          <p:nvPr/>
        </p:nvSpPr>
        <p:spPr bwMode="auto">
          <a:xfrm>
            <a:off x="4449763" y="4208463"/>
            <a:ext cx="180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1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20" name="Rectangle 44"/>
          <p:cNvSpPr>
            <a:spLocks noChangeArrowheads="1"/>
          </p:cNvSpPr>
          <p:nvPr/>
        </p:nvSpPr>
        <p:spPr bwMode="auto">
          <a:xfrm>
            <a:off x="5186363" y="4152900"/>
            <a:ext cx="342900" cy="354013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45"/>
          <p:cNvSpPr>
            <a:spLocks noChangeArrowheads="1"/>
          </p:cNvSpPr>
          <p:nvPr/>
        </p:nvSpPr>
        <p:spPr bwMode="auto">
          <a:xfrm>
            <a:off x="5197475" y="4208463"/>
            <a:ext cx="603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22" name="Rectangle 46"/>
          <p:cNvSpPr>
            <a:spLocks noChangeArrowheads="1"/>
          </p:cNvSpPr>
          <p:nvPr/>
        </p:nvSpPr>
        <p:spPr bwMode="auto">
          <a:xfrm>
            <a:off x="4776788" y="3268663"/>
            <a:ext cx="409575" cy="3556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47"/>
          <p:cNvSpPr>
            <a:spLocks noChangeArrowheads="1"/>
          </p:cNvSpPr>
          <p:nvPr/>
        </p:nvSpPr>
        <p:spPr bwMode="auto">
          <a:xfrm>
            <a:off x="4787900" y="3324225"/>
            <a:ext cx="603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24" name="Rectangle 48"/>
          <p:cNvSpPr>
            <a:spLocks noChangeArrowheads="1"/>
          </p:cNvSpPr>
          <p:nvPr/>
        </p:nvSpPr>
        <p:spPr bwMode="auto">
          <a:xfrm>
            <a:off x="4438650" y="3268663"/>
            <a:ext cx="338138" cy="3556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49"/>
          <p:cNvSpPr>
            <a:spLocks noChangeArrowheads="1"/>
          </p:cNvSpPr>
          <p:nvPr/>
        </p:nvSpPr>
        <p:spPr bwMode="auto">
          <a:xfrm>
            <a:off x="4449763" y="3324225"/>
            <a:ext cx="180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1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26" name="Rectangle 51"/>
          <p:cNvSpPr>
            <a:spLocks noChangeArrowheads="1"/>
          </p:cNvSpPr>
          <p:nvPr/>
        </p:nvSpPr>
        <p:spPr bwMode="auto">
          <a:xfrm>
            <a:off x="5186363" y="3268663"/>
            <a:ext cx="342900" cy="3556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52"/>
          <p:cNvSpPr>
            <a:spLocks noChangeArrowheads="1"/>
          </p:cNvSpPr>
          <p:nvPr/>
        </p:nvSpPr>
        <p:spPr bwMode="auto">
          <a:xfrm>
            <a:off x="5197475" y="3333750"/>
            <a:ext cx="2428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宋体" charset="0"/>
              </a:rPr>
              <a:t>∧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5441950" y="3317875"/>
            <a:ext cx="603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29" name="Rectangle 54"/>
          <p:cNvSpPr>
            <a:spLocks noChangeArrowheads="1"/>
          </p:cNvSpPr>
          <p:nvPr/>
        </p:nvSpPr>
        <p:spPr bwMode="auto">
          <a:xfrm>
            <a:off x="4778375" y="5026025"/>
            <a:ext cx="409575" cy="354013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55"/>
          <p:cNvSpPr>
            <a:spLocks noChangeArrowheads="1"/>
          </p:cNvSpPr>
          <p:nvPr/>
        </p:nvSpPr>
        <p:spPr bwMode="auto">
          <a:xfrm>
            <a:off x="4748213" y="5118100"/>
            <a:ext cx="38417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600" b="1">
                <a:solidFill>
                  <a:srgbClr val="000000"/>
                </a:solidFill>
                <a:latin typeface="Times New Roman" charset="0"/>
              </a:rPr>
              <a:t>data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31" name="Rectangle 56"/>
          <p:cNvSpPr>
            <a:spLocks noChangeArrowheads="1"/>
          </p:cNvSpPr>
          <p:nvPr/>
        </p:nvSpPr>
        <p:spPr bwMode="auto">
          <a:xfrm>
            <a:off x="5132388" y="5103813"/>
            <a:ext cx="508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6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32" name="Rectangle 57"/>
          <p:cNvSpPr>
            <a:spLocks noChangeArrowheads="1"/>
          </p:cNvSpPr>
          <p:nvPr/>
        </p:nvSpPr>
        <p:spPr bwMode="auto">
          <a:xfrm>
            <a:off x="4440238" y="5027613"/>
            <a:ext cx="338137" cy="354012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58"/>
          <p:cNvSpPr>
            <a:spLocks noChangeArrowheads="1"/>
          </p:cNvSpPr>
          <p:nvPr/>
        </p:nvSpPr>
        <p:spPr bwMode="auto">
          <a:xfrm>
            <a:off x="4495800" y="5083175"/>
            <a:ext cx="180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0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34" name="Rectangle 60"/>
          <p:cNvSpPr>
            <a:spLocks noChangeArrowheads="1"/>
          </p:cNvSpPr>
          <p:nvPr/>
        </p:nvSpPr>
        <p:spPr bwMode="auto">
          <a:xfrm>
            <a:off x="5187950" y="5027613"/>
            <a:ext cx="342900" cy="354012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Rectangle 61"/>
          <p:cNvSpPr>
            <a:spLocks noChangeArrowheads="1"/>
          </p:cNvSpPr>
          <p:nvPr/>
        </p:nvSpPr>
        <p:spPr bwMode="auto">
          <a:xfrm>
            <a:off x="5199063" y="5083175"/>
            <a:ext cx="603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36" name="Rectangle 62"/>
          <p:cNvSpPr>
            <a:spLocks noChangeArrowheads="1"/>
          </p:cNvSpPr>
          <p:nvPr/>
        </p:nvSpPr>
        <p:spPr bwMode="auto">
          <a:xfrm>
            <a:off x="1439863" y="3138488"/>
            <a:ext cx="54204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dirty="0">
                <a:solidFill>
                  <a:srgbClr val="000000"/>
                </a:solidFill>
                <a:latin typeface="+mn-lt"/>
              </a:rPr>
              <a:t>head</a:t>
            </a:r>
            <a:endParaRPr lang="en-US" altLang="zh-CN" dirty="0">
              <a:latin typeface="+mn-lt"/>
            </a:endParaRPr>
          </a:p>
        </p:txBody>
      </p:sp>
      <p:sp>
        <p:nvSpPr>
          <p:cNvPr id="37" name="Rectangle 63"/>
          <p:cNvSpPr>
            <a:spLocks noChangeArrowheads="1"/>
          </p:cNvSpPr>
          <p:nvPr/>
        </p:nvSpPr>
        <p:spPr bwMode="auto">
          <a:xfrm>
            <a:off x="1887538" y="3138488"/>
            <a:ext cx="603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38" name="Freeform 64"/>
          <p:cNvSpPr>
            <a:spLocks noEditPoints="1"/>
          </p:cNvSpPr>
          <p:nvPr/>
        </p:nvSpPr>
        <p:spPr bwMode="auto">
          <a:xfrm>
            <a:off x="2176463" y="3378200"/>
            <a:ext cx="419100" cy="136525"/>
          </a:xfrm>
          <a:custGeom>
            <a:avLst/>
            <a:gdLst>
              <a:gd name="T0" fmla="*/ 2147483647 w 264"/>
              <a:gd name="T1" fmla="*/ 2147483647 h 86"/>
              <a:gd name="T2" fmla="*/ 2147483647 w 264"/>
              <a:gd name="T3" fmla="*/ 2147483647 h 86"/>
              <a:gd name="T4" fmla="*/ 2147483647 w 264"/>
              <a:gd name="T5" fmla="*/ 2147483647 h 86"/>
              <a:gd name="T6" fmla="*/ 2147483647 w 264"/>
              <a:gd name="T7" fmla="*/ 2147483647 h 86"/>
              <a:gd name="T8" fmla="*/ 2147483647 w 264"/>
              <a:gd name="T9" fmla="*/ 2147483647 h 86"/>
              <a:gd name="T10" fmla="*/ 2147483647 w 264"/>
              <a:gd name="T11" fmla="*/ 2147483647 h 86"/>
              <a:gd name="T12" fmla="*/ 2147483647 w 264"/>
              <a:gd name="T13" fmla="*/ 2147483647 h 86"/>
              <a:gd name="T14" fmla="*/ 2147483647 w 264"/>
              <a:gd name="T15" fmla="*/ 2147483647 h 86"/>
              <a:gd name="T16" fmla="*/ 2147483647 w 264"/>
              <a:gd name="T17" fmla="*/ 2147483647 h 86"/>
              <a:gd name="T18" fmla="*/ 2147483647 w 264"/>
              <a:gd name="T19" fmla="*/ 2147483647 h 86"/>
              <a:gd name="T20" fmla="*/ 2147483647 w 264"/>
              <a:gd name="T21" fmla="*/ 2147483647 h 86"/>
              <a:gd name="T22" fmla="*/ 2147483647 w 264"/>
              <a:gd name="T23" fmla="*/ 2147483647 h 86"/>
              <a:gd name="T24" fmla="*/ 2147483647 w 264"/>
              <a:gd name="T25" fmla="*/ 2147483647 h 86"/>
              <a:gd name="T26" fmla="*/ 0 w 264"/>
              <a:gd name="T27" fmla="*/ 2147483647 h 86"/>
              <a:gd name="T28" fmla="*/ 0 w 264"/>
              <a:gd name="T29" fmla="*/ 2147483647 h 86"/>
              <a:gd name="T30" fmla="*/ 0 w 264"/>
              <a:gd name="T31" fmla="*/ 2147483647 h 86"/>
              <a:gd name="T32" fmla="*/ 2147483647 w 264"/>
              <a:gd name="T33" fmla="*/ 2147483647 h 86"/>
              <a:gd name="T34" fmla="*/ 2147483647 w 264"/>
              <a:gd name="T35" fmla="*/ 2147483647 h 86"/>
              <a:gd name="T36" fmla="*/ 2147483647 w 264"/>
              <a:gd name="T37" fmla="*/ 2147483647 h 86"/>
              <a:gd name="T38" fmla="*/ 2147483647 w 264"/>
              <a:gd name="T39" fmla="*/ 2147483647 h 86"/>
              <a:gd name="T40" fmla="*/ 2147483647 w 264"/>
              <a:gd name="T41" fmla="*/ 0 h 86"/>
              <a:gd name="T42" fmla="*/ 2147483647 w 264"/>
              <a:gd name="T43" fmla="*/ 2147483647 h 86"/>
              <a:gd name="T44" fmla="*/ 2147483647 w 264"/>
              <a:gd name="T45" fmla="*/ 2147483647 h 86"/>
              <a:gd name="T46" fmla="*/ 2147483647 w 264"/>
              <a:gd name="T47" fmla="*/ 0 h 8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64"/>
              <a:gd name="T73" fmla="*/ 0 h 86"/>
              <a:gd name="T74" fmla="*/ 264 w 264"/>
              <a:gd name="T75" fmla="*/ 86 h 8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64" h="86">
                <a:moveTo>
                  <a:pt x="7" y="35"/>
                </a:moveTo>
                <a:lnTo>
                  <a:pt x="192" y="35"/>
                </a:lnTo>
                <a:lnTo>
                  <a:pt x="195" y="35"/>
                </a:lnTo>
                <a:lnTo>
                  <a:pt x="199" y="38"/>
                </a:lnTo>
                <a:lnTo>
                  <a:pt x="202" y="41"/>
                </a:lnTo>
                <a:lnTo>
                  <a:pt x="199" y="45"/>
                </a:lnTo>
                <a:lnTo>
                  <a:pt x="199" y="48"/>
                </a:lnTo>
                <a:lnTo>
                  <a:pt x="195" y="48"/>
                </a:lnTo>
                <a:lnTo>
                  <a:pt x="192" y="48"/>
                </a:lnTo>
                <a:lnTo>
                  <a:pt x="7" y="48"/>
                </a:lnTo>
                <a:lnTo>
                  <a:pt x="3" y="48"/>
                </a:lnTo>
                <a:lnTo>
                  <a:pt x="0" y="45"/>
                </a:lnTo>
                <a:lnTo>
                  <a:pt x="0" y="41"/>
                </a:lnTo>
                <a:lnTo>
                  <a:pt x="0" y="38"/>
                </a:lnTo>
                <a:lnTo>
                  <a:pt x="3" y="38"/>
                </a:lnTo>
                <a:lnTo>
                  <a:pt x="3" y="35"/>
                </a:lnTo>
                <a:lnTo>
                  <a:pt x="7" y="35"/>
                </a:lnTo>
                <a:close/>
                <a:moveTo>
                  <a:pt x="178" y="0"/>
                </a:moveTo>
                <a:lnTo>
                  <a:pt x="264" y="41"/>
                </a:lnTo>
                <a:lnTo>
                  <a:pt x="178" y="86"/>
                </a:lnTo>
                <a:lnTo>
                  <a:pt x="178" y="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65"/>
          <p:cNvSpPr>
            <a:spLocks noEditPoints="1"/>
          </p:cNvSpPr>
          <p:nvPr/>
        </p:nvSpPr>
        <p:spPr bwMode="auto">
          <a:xfrm>
            <a:off x="3811588" y="3378200"/>
            <a:ext cx="627062" cy="136525"/>
          </a:xfrm>
          <a:custGeom>
            <a:avLst/>
            <a:gdLst>
              <a:gd name="T0" fmla="*/ 2147483647 w 395"/>
              <a:gd name="T1" fmla="*/ 2147483647 h 86"/>
              <a:gd name="T2" fmla="*/ 2147483647 w 395"/>
              <a:gd name="T3" fmla="*/ 2147483647 h 86"/>
              <a:gd name="T4" fmla="*/ 2147483647 w 395"/>
              <a:gd name="T5" fmla="*/ 2147483647 h 86"/>
              <a:gd name="T6" fmla="*/ 2147483647 w 395"/>
              <a:gd name="T7" fmla="*/ 2147483647 h 86"/>
              <a:gd name="T8" fmla="*/ 2147483647 w 395"/>
              <a:gd name="T9" fmla="*/ 2147483647 h 86"/>
              <a:gd name="T10" fmla="*/ 2147483647 w 395"/>
              <a:gd name="T11" fmla="*/ 2147483647 h 86"/>
              <a:gd name="T12" fmla="*/ 2147483647 w 395"/>
              <a:gd name="T13" fmla="*/ 2147483647 h 86"/>
              <a:gd name="T14" fmla="*/ 2147483647 w 395"/>
              <a:gd name="T15" fmla="*/ 2147483647 h 86"/>
              <a:gd name="T16" fmla="*/ 2147483647 w 395"/>
              <a:gd name="T17" fmla="*/ 2147483647 h 86"/>
              <a:gd name="T18" fmla="*/ 2147483647 w 395"/>
              <a:gd name="T19" fmla="*/ 2147483647 h 86"/>
              <a:gd name="T20" fmla="*/ 2147483647 w 395"/>
              <a:gd name="T21" fmla="*/ 2147483647 h 86"/>
              <a:gd name="T22" fmla="*/ 2147483647 w 395"/>
              <a:gd name="T23" fmla="*/ 2147483647 h 86"/>
              <a:gd name="T24" fmla="*/ 2147483647 w 395"/>
              <a:gd name="T25" fmla="*/ 2147483647 h 86"/>
              <a:gd name="T26" fmla="*/ 0 w 395"/>
              <a:gd name="T27" fmla="*/ 2147483647 h 86"/>
              <a:gd name="T28" fmla="*/ 0 w 395"/>
              <a:gd name="T29" fmla="*/ 2147483647 h 86"/>
              <a:gd name="T30" fmla="*/ 0 w 395"/>
              <a:gd name="T31" fmla="*/ 2147483647 h 86"/>
              <a:gd name="T32" fmla="*/ 2147483647 w 395"/>
              <a:gd name="T33" fmla="*/ 2147483647 h 86"/>
              <a:gd name="T34" fmla="*/ 2147483647 w 395"/>
              <a:gd name="T35" fmla="*/ 2147483647 h 86"/>
              <a:gd name="T36" fmla="*/ 2147483647 w 395"/>
              <a:gd name="T37" fmla="*/ 2147483647 h 86"/>
              <a:gd name="T38" fmla="*/ 2147483647 w 395"/>
              <a:gd name="T39" fmla="*/ 2147483647 h 86"/>
              <a:gd name="T40" fmla="*/ 2147483647 w 395"/>
              <a:gd name="T41" fmla="*/ 0 h 86"/>
              <a:gd name="T42" fmla="*/ 2147483647 w 395"/>
              <a:gd name="T43" fmla="*/ 2147483647 h 86"/>
              <a:gd name="T44" fmla="*/ 2147483647 w 395"/>
              <a:gd name="T45" fmla="*/ 2147483647 h 86"/>
              <a:gd name="T46" fmla="*/ 2147483647 w 395"/>
              <a:gd name="T47" fmla="*/ 0 h 8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95"/>
              <a:gd name="T73" fmla="*/ 0 h 86"/>
              <a:gd name="T74" fmla="*/ 395 w 395"/>
              <a:gd name="T75" fmla="*/ 86 h 8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95" h="86">
                <a:moveTo>
                  <a:pt x="7" y="35"/>
                </a:moveTo>
                <a:lnTo>
                  <a:pt x="323" y="35"/>
                </a:lnTo>
                <a:lnTo>
                  <a:pt x="326" y="35"/>
                </a:lnTo>
                <a:lnTo>
                  <a:pt x="326" y="38"/>
                </a:lnTo>
                <a:lnTo>
                  <a:pt x="330" y="38"/>
                </a:lnTo>
                <a:lnTo>
                  <a:pt x="330" y="41"/>
                </a:lnTo>
                <a:lnTo>
                  <a:pt x="330" y="45"/>
                </a:lnTo>
                <a:lnTo>
                  <a:pt x="326" y="48"/>
                </a:lnTo>
                <a:lnTo>
                  <a:pt x="323" y="48"/>
                </a:lnTo>
                <a:lnTo>
                  <a:pt x="7" y="48"/>
                </a:lnTo>
                <a:lnTo>
                  <a:pt x="4" y="48"/>
                </a:lnTo>
                <a:lnTo>
                  <a:pt x="0" y="45"/>
                </a:lnTo>
                <a:lnTo>
                  <a:pt x="0" y="41"/>
                </a:lnTo>
                <a:lnTo>
                  <a:pt x="0" y="38"/>
                </a:lnTo>
                <a:lnTo>
                  <a:pt x="4" y="38"/>
                </a:lnTo>
                <a:lnTo>
                  <a:pt x="4" y="35"/>
                </a:lnTo>
                <a:lnTo>
                  <a:pt x="7" y="35"/>
                </a:lnTo>
                <a:close/>
                <a:moveTo>
                  <a:pt x="309" y="0"/>
                </a:moveTo>
                <a:lnTo>
                  <a:pt x="395" y="41"/>
                </a:lnTo>
                <a:lnTo>
                  <a:pt x="309" y="86"/>
                </a:lnTo>
                <a:lnTo>
                  <a:pt x="309" y="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Freeform 66"/>
          <p:cNvSpPr>
            <a:spLocks noEditPoints="1"/>
          </p:cNvSpPr>
          <p:nvPr/>
        </p:nvSpPr>
        <p:spPr bwMode="auto">
          <a:xfrm>
            <a:off x="4984750" y="3433763"/>
            <a:ext cx="136525" cy="719137"/>
          </a:xfrm>
          <a:custGeom>
            <a:avLst/>
            <a:gdLst>
              <a:gd name="T0" fmla="*/ 2147483647 w 86"/>
              <a:gd name="T1" fmla="*/ 2147483647 h 453"/>
              <a:gd name="T2" fmla="*/ 2147483647 w 86"/>
              <a:gd name="T3" fmla="*/ 2147483647 h 453"/>
              <a:gd name="T4" fmla="*/ 2147483647 w 86"/>
              <a:gd name="T5" fmla="*/ 2147483647 h 453"/>
              <a:gd name="T6" fmla="*/ 2147483647 w 86"/>
              <a:gd name="T7" fmla="*/ 2147483647 h 453"/>
              <a:gd name="T8" fmla="*/ 2147483647 w 86"/>
              <a:gd name="T9" fmla="*/ 2147483647 h 453"/>
              <a:gd name="T10" fmla="*/ 2147483647 w 86"/>
              <a:gd name="T11" fmla="*/ 2147483647 h 453"/>
              <a:gd name="T12" fmla="*/ 2147483647 w 86"/>
              <a:gd name="T13" fmla="*/ 2147483647 h 453"/>
              <a:gd name="T14" fmla="*/ 2147483647 w 86"/>
              <a:gd name="T15" fmla="*/ 2147483647 h 453"/>
              <a:gd name="T16" fmla="*/ 2147483647 w 86"/>
              <a:gd name="T17" fmla="*/ 2147483647 h 453"/>
              <a:gd name="T18" fmla="*/ 2147483647 w 86"/>
              <a:gd name="T19" fmla="*/ 2147483647 h 453"/>
              <a:gd name="T20" fmla="*/ 2147483647 w 86"/>
              <a:gd name="T21" fmla="*/ 2147483647 h 453"/>
              <a:gd name="T22" fmla="*/ 2147483647 w 86"/>
              <a:gd name="T23" fmla="*/ 2147483647 h 453"/>
              <a:gd name="T24" fmla="*/ 2147483647 w 86"/>
              <a:gd name="T25" fmla="*/ 2147483647 h 453"/>
              <a:gd name="T26" fmla="*/ 2147483647 w 86"/>
              <a:gd name="T27" fmla="*/ 0 h 453"/>
              <a:gd name="T28" fmla="*/ 2147483647 w 86"/>
              <a:gd name="T29" fmla="*/ 0 h 453"/>
              <a:gd name="T30" fmla="*/ 2147483647 w 86"/>
              <a:gd name="T31" fmla="*/ 0 h 453"/>
              <a:gd name="T32" fmla="*/ 2147483647 w 86"/>
              <a:gd name="T33" fmla="*/ 2147483647 h 453"/>
              <a:gd name="T34" fmla="*/ 2147483647 w 86"/>
              <a:gd name="T35" fmla="*/ 2147483647 h 453"/>
              <a:gd name="T36" fmla="*/ 2147483647 w 86"/>
              <a:gd name="T37" fmla="*/ 2147483647 h 453"/>
              <a:gd name="T38" fmla="*/ 2147483647 w 86"/>
              <a:gd name="T39" fmla="*/ 2147483647 h 453"/>
              <a:gd name="T40" fmla="*/ 2147483647 w 86"/>
              <a:gd name="T41" fmla="*/ 2147483647 h 453"/>
              <a:gd name="T42" fmla="*/ 2147483647 w 86"/>
              <a:gd name="T43" fmla="*/ 2147483647 h 453"/>
              <a:gd name="T44" fmla="*/ 0 w 86"/>
              <a:gd name="T45" fmla="*/ 2147483647 h 453"/>
              <a:gd name="T46" fmla="*/ 2147483647 w 86"/>
              <a:gd name="T47" fmla="*/ 2147483647 h 45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86"/>
              <a:gd name="T73" fmla="*/ 0 h 453"/>
              <a:gd name="T74" fmla="*/ 86 w 86"/>
              <a:gd name="T75" fmla="*/ 453 h 45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86" h="453">
                <a:moveTo>
                  <a:pt x="48" y="6"/>
                </a:moveTo>
                <a:lnTo>
                  <a:pt x="48" y="381"/>
                </a:lnTo>
                <a:lnTo>
                  <a:pt x="48" y="384"/>
                </a:lnTo>
                <a:lnTo>
                  <a:pt x="48" y="388"/>
                </a:lnTo>
                <a:lnTo>
                  <a:pt x="44" y="388"/>
                </a:lnTo>
                <a:lnTo>
                  <a:pt x="41" y="388"/>
                </a:lnTo>
                <a:lnTo>
                  <a:pt x="37" y="388"/>
                </a:lnTo>
                <a:lnTo>
                  <a:pt x="34" y="384"/>
                </a:lnTo>
                <a:lnTo>
                  <a:pt x="34" y="381"/>
                </a:lnTo>
                <a:lnTo>
                  <a:pt x="34" y="6"/>
                </a:lnTo>
                <a:lnTo>
                  <a:pt x="34" y="3"/>
                </a:lnTo>
                <a:lnTo>
                  <a:pt x="37" y="3"/>
                </a:lnTo>
                <a:lnTo>
                  <a:pt x="37" y="0"/>
                </a:lnTo>
                <a:lnTo>
                  <a:pt x="41" y="0"/>
                </a:lnTo>
                <a:lnTo>
                  <a:pt x="44" y="0"/>
                </a:lnTo>
                <a:lnTo>
                  <a:pt x="48" y="3"/>
                </a:lnTo>
                <a:lnTo>
                  <a:pt x="48" y="6"/>
                </a:lnTo>
                <a:close/>
                <a:moveTo>
                  <a:pt x="86" y="367"/>
                </a:moveTo>
                <a:lnTo>
                  <a:pt x="41" y="453"/>
                </a:lnTo>
                <a:lnTo>
                  <a:pt x="0" y="367"/>
                </a:lnTo>
                <a:lnTo>
                  <a:pt x="86" y="367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Line 67"/>
          <p:cNvSpPr>
            <a:spLocks noChangeShapeType="1"/>
          </p:cNvSpPr>
          <p:nvPr/>
        </p:nvSpPr>
        <p:spPr bwMode="auto">
          <a:xfrm>
            <a:off x="3211513" y="3443288"/>
            <a:ext cx="1587" cy="17732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Freeform 68"/>
          <p:cNvSpPr>
            <a:spLocks noEditPoints="1"/>
          </p:cNvSpPr>
          <p:nvPr/>
        </p:nvSpPr>
        <p:spPr bwMode="auto">
          <a:xfrm>
            <a:off x="3200400" y="5138738"/>
            <a:ext cx="1238250" cy="136525"/>
          </a:xfrm>
          <a:custGeom>
            <a:avLst/>
            <a:gdLst>
              <a:gd name="T0" fmla="*/ 2147483647 w 780"/>
              <a:gd name="T1" fmla="*/ 2147483647 h 86"/>
              <a:gd name="T2" fmla="*/ 2147483647 w 780"/>
              <a:gd name="T3" fmla="*/ 2147483647 h 86"/>
              <a:gd name="T4" fmla="*/ 2147483647 w 780"/>
              <a:gd name="T5" fmla="*/ 2147483647 h 86"/>
              <a:gd name="T6" fmla="*/ 2147483647 w 780"/>
              <a:gd name="T7" fmla="*/ 2147483647 h 86"/>
              <a:gd name="T8" fmla="*/ 2147483647 w 780"/>
              <a:gd name="T9" fmla="*/ 2147483647 h 86"/>
              <a:gd name="T10" fmla="*/ 2147483647 w 780"/>
              <a:gd name="T11" fmla="*/ 2147483647 h 86"/>
              <a:gd name="T12" fmla="*/ 2147483647 w 780"/>
              <a:gd name="T13" fmla="*/ 2147483647 h 86"/>
              <a:gd name="T14" fmla="*/ 2147483647 w 780"/>
              <a:gd name="T15" fmla="*/ 2147483647 h 86"/>
              <a:gd name="T16" fmla="*/ 2147483647 w 780"/>
              <a:gd name="T17" fmla="*/ 2147483647 h 86"/>
              <a:gd name="T18" fmla="*/ 2147483647 w 780"/>
              <a:gd name="T19" fmla="*/ 2147483647 h 86"/>
              <a:gd name="T20" fmla="*/ 2147483647 w 780"/>
              <a:gd name="T21" fmla="*/ 2147483647 h 86"/>
              <a:gd name="T22" fmla="*/ 2147483647 w 780"/>
              <a:gd name="T23" fmla="*/ 2147483647 h 86"/>
              <a:gd name="T24" fmla="*/ 0 w 780"/>
              <a:gd name="T25" fmla="*/ 2147483647 h 86"/>
              <a:gd name="T26" fmla="*/ 0 w 780"/>
              <a:gd name="T27" fmla="*/ 2147483647 h 86"/>
              <a:gd name="T28" fmla="*/ 0 w 780"/>
              <a:gd name="T29" fmla="*/ 2147483647 h 86"/>
              <a:gd name="T30" fmla="*/ 0 w 780"/>
              <a:gd name="T31" fmla="*/ 2147483647 h 86"/>
              <a:gd name="T32" fmla="*/ 0 w 780"/>
              <a:gd name="T33" fmla="*/ 2147483647 h 86"/>
              <a:gd name="T34" fmla="*/ 2147483647 w 780"/>
              <a:gd name="T35" fmla="*/ 2147483647 h 86"/>
              <a:gd name="T36" fmla="*/ 2147483647 w 780"/>
              <a:gd name="T37" fmla="*/ 2147483647 h 86"/>
              <a:gd name="T38" fmla="*/ 2147483647 w 780"/>
              <a:gd name="T39" fmla="*/ 2147483647 h 86"/>
              <a:gd name="T40" fmla="*/ 2147483647 w 780"/>
              <a:gd name="T41" fmla="*/ 0 h 86"/>
              <a:gd name="T42" fmla="*/ 2147483647 w 780"/>
              <a:gd name="T43" fmla="*/ 2147483647 h 86"/>
              <a:gd name="T44" fmla="*/ 2147483647 w 780"/>
              <a:gd name="T45" fmla="*/ 2147483647 h 86"/>
              <a:gd name="T46" fmla="*/ 2147483647 w 780"/>
              <a:gd name="T47" fmla="*/ 0 h 8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780"/>
              <a:gd name="T73" fmla="*/ 0 h 86"/>
              <a:gd name="T74" fmla="*/ 780 w 780"/>
              <a:gd name="T75" fmla="*/ 86 h 8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780" h="86">
                <a:moveTo>
                  <a:pt x="7" y="34"/>
                </a:moveTo>
                <a:lnTo>
                  <a:pt x="708" y="34"/>
                </a:lnTo>
                <a:lnTo>
                  <a:pt x="711" y="34"/>
                </a:lnTo>
                <a:lnTo>
                  <a:pt x="711" y="37"/>
                </a:lnTo>
                <a:lnTo>
                  <a:pt x="715" y="37"/>
                </a:lnTo>
                <a:lnTo>
                  <a:pt x="715" y="41"/>
                </a:lnTo>
                <a:lnTo>
                  <a:pt x="715" y="44"/>
                </a:lnTo>
                <a:lnTo>
                  <a:pt x="711" y="48"/>
                </a:lnTo>
                <a:lnTo>
                  <a:pt x="708" y="48"/>
                </a:lnTo>
                <a:lnTo>
                  <a:pt x="7" y="48"/>
                </a:lnTo>
                <a:lnTo>
                  <a:pt x="4" y="48"/>
                </a:lnTo>
                <a:lnTo>
                  <a:pt x="0" y="48"/>
                </a:lnTo>
                <a:lnTo>
                  <a:pt x="0" y="44"/>
                </a:lnTo>
                <a:lnTo>
                  <a:pt x="0" y="41"/>
                </a:lnTo>
                <a:lnTo>
                  <a:pt x="0" y="37"/>
                </a:lnTo>
                <a:lnTo>
                  <a:pt x="4" y="34"/>
                </a:lnTo>
                <a:lnTo>
                  <a:pt x="7" y="34"/>
                </a:lnTo>
                <a:close/>
                <a:moveTo>
                  <a:pt x="694" y="0"/>
                </a:moveTo>
                <a:lnTo>
                  <a:pt x="780" y="41"/>
                </a:lnTo>
                <a:lnTo>
                  <a:pt x="694" y="86"/>
                </a:lnTo>
                <a:lnTo>
                  <a:pt x="694" y="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Freeform 69"/>
          <p:cNvSpPr>
            <a:spLocks noEditPoints="1"/>
          </p:cNvSpPr>
          <p:nvPr/>
        </p:nvSpPr>
        <p:spPr bwMode="auto">
          <a:xfrm>
            <a:off x="4984750" y="4322763"/>
            <a:ext cx="136525" cy="719137"/>
          </a:xfrm>
          <a:custGeom>
            <a:avLst/>
            <a:gdLst>
              <a:gd name="T0" fmla="*/ 2147483647 w 86"/>
              <a:gd name="T1" fmla="*/ 2147483647 h 453"/>
              <a:gd name="T2" fmla="*/ 2147483647 w 86"/>
              <a:gd name="T3" fmla="*/ 2147483647 h 453"/>
              <a:gd name="T4" fmla="*/ 2147483647 w 86"/>
              <a:gd name="T5" fmla="*/ 2147483647 h 453"/>
              <a:gd name="T6" fmla="*/ 2147483647 w 86"/>
              <a:gd name="T7" fmla="*/ 2147483647 h 453"/>
              <a:gd name="T8" fmla="*/ 2147483647 w 86"/>
              <a:gd name="T9" fmla="*/ 2147483647 h 453"/>
              <a:gd name="T10" fmla="*/ 2147483647 w 86"/>
              <a:gd name="T11" fmla="*/ 2147483647 h 453"/>
              <a:gd name="T12" fmla="*/ 2147483647 w 86"/>
              <a:gd name="T13" fmla="*/ 2147483647 h 453"/>
              <a:gd name="T14" fmla="*/ 2147483647 w 86"/>
              <a:gd name="T15" fmla="*/ 2147483647 h 453"/>
              <a:gd name="T16" fmla="*/ 2147483647 w 86"/>
              <a:gd name="T17" fmla="*/ 2147483647 h 453"/>
              <a:gd name="T18" fmla="*/ 2147483647 w 86"/>
              <a:gd name="T19" fmla="*/ 2147483647 h 453"/>
              <a:gd name="T20" fmla="*/ 2147483647 w 86"/>
              <a:gd name="T21" fmla="*/ 2147483647 h 453"/>
              <a:gd name="T22" fmla="*/ 2147483647 w 86"/>
              <a:gd name="T23" fmla="*/ 2147483647 h 453"/>
              <a:gd name="T24" fmla="*/ 2147483647 w 86"/>
              <a:gd name="T25" fmla="*/ 0 h 453"/>
              <a:gd name="T26" fmla="*/ 2147483647 w 86"/>
              <a:gd name="T27" fmla="*/ 0 h 453"/>
              <a:gd name="T28" fmla="*/ 2147483647 w 86"/>
              <a:gd name="T29" fmla="*/ 0 h 453"/>
              <a:gd name="T30" fmla="*/ 2147483647 w 86"/>
              <a:gd name="T31" fmla="*/ 0 h 453"/>
              <a:gd name="T32" fmla="*/ 2147483647 w 86"/>
              <a:gd name="T33" fmla="*/ 0 h 453"/>
              <a:gd name="T34" fmla="*/ 2147483647 w 86"/>
              <a:gd name="T35" fmla="*/ 2147483647 h 453"/>
              <a:gd name="T36" fmla="*/ 2147483647 w 86"/>
              <a:gd name="T37" fmla="*/ 2147483647 h 453"/>
              <a:gd name="T38" fmla="*/ 2147483647 w 86"/>
              <a:gd name="T39" fmla="*/ 2147483647 h 453"/>
              <a:gd name="T40" fmla="*/ 2147483647 w 86"/>
              <a:gd name="T41" fmla="*/ 2147483647 h 453"/>
              <a:gd name="T42" fmla="*/ 2147483647 w 86"/>
              <a:gd name="T43" fmla="*/ 2147483647 h 453"/>
              <a:gd name="T44" fmla="*/ 0 w 86"/>
              <a:gd name="T45" fmla="*/ 2147483647 h 453"/>
              <a:gd name="T46" fmla="*/ 2147483647 w 86"/>
              <a:gd name="T47" fmla="*/ 2147483647 h 45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86"/>
              <a:gd name="T73" fmla="*/ 0 h 453"/>
              <a:gd name="T74" fmla="*/ 86 w 86"/>
              <a:gd name="T75" fmla="*/ 453 h 45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86" h="453">
                <a:moveTo>
                  <a:pt x="48" y="6"/>
                </a:moveTo>
                <a:lnTo>
                  <a:pt x="48" y="381"/>
                </a:lnTo>
                <a:lnTo>
                  <a:pt x="48" y="384"/>
                </a:lnTo>
                <a:lnTo>
                  <a:pt x="44" y="388"/>
                </a:lnTo>
                <a:lnTo>
                  <a:pt x="41" y="388"/>
                </a:lnTo>
                <a:lnTo>
                  <a:pt x="37" y="388"/>
                </a:lnTo>
                <a:lnTo>
                  <a:pt x="37" y="384"/>
                </a:lnTo>
                <a:lnTo>
                  <a:pt x="34" y="384"/>
                </a:lnTo>
                <a:lnTo>
                  <a:pt x="34" y="381"/>
                </a:lnTo>
                <a:lnTo>
                  <a:pt x="34" y="6"/>
                </a:lnTo>
                <a:lnTo>
                  <a:pt x="34" y="3"/>
                </a:lnTo>
                <a:lnTo>
                  <a:pt x="37" y="0"/>
                </a:lnTo>
                <a:lnTo>
                  <a:pt x="41" y="0"/>
                </a:lnTo>
                <a:lnTo>
                  <a:pt x="44" y="0"/>
                </a:lnTo>
                <a:lnTo>
                  <a:pt x="48" y="0"/>
                </a:lnTo>
                <a:lnTo>
                  <a:pt x="48" y="3"/>
                </a:lnTo>
                <a:lnTo>
                  <a:pt x="48" y="6"/>
                </a:lnTo>
                <a:close/>
                <a:moveTo>
                  <a:pt x="86" y="367"/>
                </a:moveTo>
                <a:lnTo>
                  <a:pt x="41" y="453"/>
                </a:lnTo>
                <a:lnTo>
                  <a:pt x="0" y="367"/>
                </a:lnTo>
                <a:lnTo>
                  <a:pt x="86" y="367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auto">
          <a:xfrm>
            <a:off x="6619875" y="4152900"/>
            <a:ext cx="409575" cy="354013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auto">
          <a:xfrm>
            <a:off x="6630988" y="4229100"/>
            <a:ext cx="2984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600" b="1">
                <a:solidFill>
                  <a:srgbClr val="000000"/>
                </a:solidFill>
                <a:latin typeface="Times New Roman" charset="0"/>
              </a:rPr>
              <a:t> D1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auto">
          <a:xfrm>
            <a:off x="6881813" y="4229100"/>
            <a:ext cx="508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6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auto">
          <a:xfrm>
            <a:off x="6276975" y="4152900"/>
            <a:ext cx="342900" cy="354013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Rectangle 74"/>
          <p:cNvSpPr>
            <a:spLocks noChangeArrowheads="1"/>
          </p:cNvSpPr>
          <p:nvPr/>
        </p:nvSpPr>
        <p:spPr bwMode="auto">
          <a:xfrm>
            <a:off x="6288088" y="4208463"/>
            <a:ext cx="180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0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49" name="Rectangle 76"/>
          <p:cNvSpPr>
            <a:spLocks noChangeArrowheads="1"/>
          </p:cNvSpPr>
          <p:nvPr/>
        </p:nvSpPr>
        <p:spPr bwMode="auto">
          <a:xfrm>
            <a:off x="7029450" y="4152900"/>
            <a:ext cx="338138" cy="354013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Rectangle 77"/>
          <p:cNvSpPr>
            <a:spLocks noChangeArrowheads="1"/>
          </p:cNvSpPr>
          <p:nvPr/>
        </p:nvSpPr>
        <p:spPr bwMode="auto">
          <a:xfrm>
            <a:off x="7040563" y="4217988"/>
            <a:ext cx="2428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宋体" charset="0"/>
              </a:rPr>
              <a:t>∧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51" name="Rectangle 78"/>
          <p:cNvSpPr>
            <a:spLocks noChangeArrowheads="1"/>
          </p:cNvSpPr>
          <p:nvPr/>
        </p:nvSpPr>
        <p:spPr bwMode="auto">
          <a:xfrm>
            <a:off x="7285038" y="4202113"/>
            <a:ext cx="603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52" name="Freeform 79"/>
          <p:cNvSpPr>
            <a:spLocks noEditPoints="1"/>
          </p:cNvSpPr>
          <p:nvPr/>
        </p:nvSpPr>
        <p:spPr bwMode="auto">
          <a:xfrm>
            <a:off x="5448300" y="4262438"/>
            <a:ext cx="828675" cy="136525"/>
          </a:xfrm>
          <a:custGeom>
            <a:avLst/>
            <a:gdLst>
              <a:gd name="T0" fmla="*/ 2147483647 w 522"/>
              <a:gd name="T1" fmla="*/ 2147483647 h 86"/>
              <a:gd name="T2" fmla="*/ 2147483647 w 522"/>
              <a:gd name="T3" fmla="*/ 2147483647 h 86"/>
              <a:gd name="T4" fmla="*/ 2147483647 w 522"/>
              <a:gd name="T5" fmla="*/ 2147483647 h 86"/>
              <a:gd name="T6" fmla="*/ 2147483647 w 522"/>
              <a:gd name="T7" fmla="*/ 2147483647 h 86"/>
              <a:gd name="T8" fmla="*/ 2147483647 w 522"/>
              <a:gd name="T9" fmla="*/ 2147483647 h 86"/>
              <a:gd name="T10" fmla="*/ 2147483647 w 522"/>
              <a:gd name="T11" fmla="*/ 2147483647 h 86"/>
              <a:gd name="T12" fmla="*/ 2147483647 w 522"/>
              <a:gd name="T13" fmla="*/ 2147483647 h 86"/>
              <a:gd name="T14" fmla="*/ 2147483647 w 522"/>
              <a:gd name="T15" fmla="*/ 2147483647 h 86"/>
              <a:gd name="T16" fmla="*/ 2147483647 w 522"/>
              <a:gd name="T17" fmla="*/ 2147483647 h 86"/>
              <a:gd name="T18" fmla="*/ 2147483647 w 522"/>
              <a:gd name="T19" fmla="*/ 2147483647 h 86"/>
              <a:gd name="T20" fmla="*/ 2147483647 w 522"/>
              <a:gd name="T21" fmla="*/ 2147483647 h 86"/>
              <a:gd name="T22" fmla="*/ 2147483647 w 522"/>
              <a:gd name="T23" fmla="*/ 2147483647 h 86"/>
              <a:gd name="T24" fmla="*/ 2147483647 w 522"/>
              <a:gd name="T25" fmla="*/ 2147483647 h 86"/>
              <a:gd name="T26" fmla="*/ 0 w 522"/>
              <a:gd name="T27" fmla="*/ 2147483647 h 86"/>
              <a:gd name="T28" fmla="*/ 0 w 522"/>
              <a:gd name="T29" fmla="*/ 2147483647 h 86"/>
              <a:gd name="T30" fmla="*/ 0 w 522"/>
              <a:gd name="T31" fmla="*/ 2147483647 h 86"/>
              <a:gd name="T32" fmla="*/ 2147483647 w 522"/>
              <a:gd name="T33" fmla="*/ 2147483647 h 86"/>
              <a:gd name="T34" fmla="*/ 2147483647 w 522"/>
              <a:gd name="T35" fmla="*/ 2147483647 h 86"/>
              <a:gd name="T36" fmla="*/ 2147483647 w 522"/>
              <a:gd name="T37" fmla="*/ 2147483647 h 86"/>
              <a:gd name="T38" fmla="*/ 2147483647 w 522"/>
              <a:gd name="T39" fmla="*/ 2147483647 h 86"/>
              <a:gd name="T40" fmla="*/ 2147483647 w 522"/>
              <a:gd name="T41" fmla="*/ 0 h 86"/>
              <a:gd name="T42" fmla="*/ 2147483647 w 522"/>
              <a:gd name="T43" fmla="*/ 2147483647 h 86"/>
              <a:gd name="T44" fmla="*/ 2147483647 w 522"/>
              <a:gd name="T45" fmla="*/ 2147483647 h 86"/>
              <a:gd name="T46" fmla="*/ 2147483647 w 522"/>
              <a:gd name="T47" fmla="*/ 0 h 8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22"/>
              <a:gd name="T73" fmla="*/ 0 h 86"/>
              <a:gd name="T74" fmla="*/ 522 w 522"/>
              <a:gd name="T75" fmla="*/ 86 h 8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22" h="86">
                <a:moveTo>
                  <a:pt x="6" y="38"/>
                </a:moveTo>
                <a:lnTo>
                  <a:pt x="450" y="38"/>
                </a:lnTo>
                <a:lnTo>
                  <a:pt x="453" y="38"/>
                </a:lnTo>
                <a:lnTo>
                  <a:pt x="456" y="38"/>
                </a:lnTo>
                <a:lnTo>
                  <a:pt x="456" y="41"/>
                </a:lnTo>
                <a:lnTo>
                  <a:pt x="460" y="44"/>
                </a:lnTo>
                <a:lnTo>
                  <a:pt x="456" y="44"/>
                </a:lnTo>
                <a:lnTo>
                  <a:pt x="456" y="48"/>
                </a:lnTo>
                <a:lnTo>
                  <a:pt x="453" y="48"/>
                </a:lnTo>
                <a:lnTo>
                  <a:pt x="450" y="51"/>
                </a:lnTo>
                <a:lnTo>
                  <a:pt x="6" y="51"/>
                </a:lnTo>
                <a:lnTo>
                  <a:pt x="3" y="48"/>
                </a:lnTo>
                <a:lnTo>
                  <a:pt x="0" y="44"/>
                </a:lnTo>
                <a:lnTo>
                  <a:pt x="0" y="41"/>
                </a:lnTo>
                <a:lnTo>
                  <a:pt x="3" y="38"/>
                </a:lnTo>
                <a:lnTo>
                  <a:pt x="6" y="38"/>
                </a:lnTo>
                <a:close/>
                <a:moveTo>
                  <a:pt x="436" y="0"/>
                </a:moveTo>
                <a:lnTo>
                  <a:pt x="522" y="44"/>
                </a:lnTo>
                <a:lnTo>
                  <a:pt x="436" y="86"/>
                </a:lnTo>
                <a:lnTo>
                  <a:pt x="436" y="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Rectangle 80"/>
          <p:cNvSpPr>
            <a:spLocks noChangeArrowheads="1"/>
          </p:cNvSpPr>
          <p:nvPr/>
        </p:nvSpPr>
        <p:spPr bwMode="auto">
          <a:xfrm>
            <a:off x="6619875" y="5046663"/>
            <a:ext cx="409575" cy="3556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81"/>
          <p:cNvSpPr>
            <a:spLocks noChangeArrowheads="1"/>
          </p:cNvSpPr>
          <p:nvPr/>
        </p:nvSpPr>
        <p:spPr bwMode="auto">
          <a:xfrm>
            <a:off x="6630988" y="5122863"/>
            <a:ext cx="2984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600" b="1">
                <a:solidFill>
                  <a:srgbClr val="000000"/>
                </a:solidFill>
                <a:latin typeface="Times New Roman" charset="0"/>
              </a:rPr>
              <a:t> D2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55" name="Rectangle 82"/>
          <p:cNvSpPr>
            <a:spLocks noChangeArrowheads="1"/>
          </p:cNvSpPr>
          <p:nvPr/>
        </p:nvSpPr>
        <p:spPr bwMode="auto">
          <a:xfrm>
            <a:off x="6881813" y="5122863"/>
            <a:ext cx="508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6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56" name="Rectangle 83"/>
          <p:cNvSpPr>
            <a:spLocks noChangeArrowheads="1"/>
          </p:cNvSpPr>
          <p:nvPr/>
        </p:nvSpPr>
        <p:spPr bwMode="auto">
          <a:xfrm>
            <a:off x="6276975" y="5046663"/>
            <a:ext cx="342900" cy="3556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Rectangle 84"/>
          <p:cNvSpPr>
            <a:spLocks noChangeArrowheads="1"/>
          </p:cNvSpPr>
          <p:nvPr/>
        </p:nvSpPr>
        <p:spPr bwMode="auto">
          <a:xfrm>
            <a:off x="6288088" y="5102225"/>
            <a:ext cx="180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0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58" name="Rectangle 86"/>
          <p:cNvSpPr>
            <a:spLocks noChangeArrowheads="1"/>
          </p:cNvSpPr>
          <p:nvPr/>
        </p:nvSpPr>
        <p:spPr bwMode="auto">
          <a:xfrm>
            <a:off x="7029450" y="5046663"/>
            <a:ext cx="338138" cy="3556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Rectangle 87"/>
          <p:cNvSpPr>
            <a:spLocks noChangeArrowheads="1"/>
          </p:cNvSpPr>
          <p:nvPr/>
        </p:nvSpPr>
        <p:spPr bwMode="auto">
          <a:xfrm>
            <a:off x="7040563" y="5111750"/>
            <a:ext cx="2428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宋体" charset="0"/>
              </a:rPr>
              <a:t>∧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60" name="Rectangle 88"/>
          <p:cNvSpPr>
            <a:spLocks noChangeArrowheads="1"/>
          </p:cNvSpPr>
          <p:nvPr/>
        </p:nvSpPr>
        <p:spPr bwMode="auto">
          <a:xfrm>
            <a:off x="7285038" y="5095875"/>
            <a:ext cx="603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61" name="Freeform 89"/>
          <p:cNvSpPr>
            <a:spLocks noEditPoints="1"/>
          </p:cNvSpPr>
          <p:nvPr/>
        </p:nvSpPr>
        <p:spPr bwMode="auto">
          <a:xfrm>
            <a:off x="5448300" y="5162550"/>
            <a:ext cx="795338" cy="134938"/>
          </a:xfrm>
          <a:custGeom>
            <a:avLst/>
            <a:gdLst>
              <a:gd name="T0" fmla="*/ 2147483647 w 501"/>
              <a:gd name="T1" fmla="*/ 2147483647 h 85"/>
              <a:gd name="T2" fmla="*/ 2147483647 w 501"/>
              <a:gd name="T3" fmla="*/ 2147483647 h 85"/>
              <a:gd name="T4" fmla="*/ 2147483647 w 501"/>
              <a:gd name="T5" fmla="*/ 2147483647 h 85"/>
              <a:gd name="T6" fmla="*/ 2147483647 w 501"/>
              <a:gd name="T7" fmla="*/ 2147483647 h 85"/>
              <a:gd name="T8" fmla="*/ 2147483647 w 501"/>
              <a:gd name="T9" fmla="*/ 2147483647 h 85"/>
              <a:gd name="T10" fmla="*/ 2147483647 w 501"/>
              <a:gd name="T11" fmla="*/ 2147483647 h 85"/>
              <a:gd name="T12" fmla="*/ 2147483647 w 501"/>
              <a:gd name="T13" fmla="*/ 2147483647 h 85"/>
              <a:gd name="T14" fmla="*/ 2147483647 w 501"/>
              <a:gd name="T15" fmla="*/ 2147483647 h 85"/>
              <a:gd name="T16" fmla="*/ 2147483647 w 501"/>
              <a:gd name="T17" fmla="*/ 2147483647 h 85"/>
              <a:gd name="T18" fmla="*/ 2147483647 w 501"/>
              <a:gd name="T19" fmla="*/ 2147483647 h 85"/>
              <a:gd name="T20" fmla="*/ 2147483647 w 501"/>
              <a:gd name="T21" fmla="*/ 2147483647 h 85"/>
              <a:gd name="T22" fmla="*/ 2147483647 w 501"/>
              <a:gd name="T23" fmla="*/ 2147483647 h 85"/>
              <a:gd name="T24" fmla="*/ 2147483647 w 501"/>
              <a:gd name="T25" fmla="*/ 2147483647 h 85"/>
              <a:gd name="T26" fmla="*/ 0 w 501"/>
              <a:gd name="T27" fmla="*/ 2147483647 h 85"/>
              <a:gd name="T28" fmla="*/ 0 w 501"/>
              <a:gd name="T29" fmla="*/ 2147483647 h 85"/>
              <a:gd name="T30" fmla="*/ 0 w 501"/>
              <a:gd name="T31" fmla="*/ 2147483647 h 85"/>
              <a:gd name="T32" fmla="*/ 2147483647 w 501"/>
              <a:gd name="T33" fmla="*/ 2147483647 h 85"/>
              <a:gd name="T34" fmla="*/ 2147483647 w 501"/>
              <a:gd name="T35" fmla="*/ 2147483647 h 85"/>
              <a:gd name="T36" fmla="*/ 2147483647 w 501"/>
              <a:gd name="T37" fmla="*/ 2147483647 h 85"/>
              <a:gd name="T38" fmla="*/ 2147483647 w 501"/>
              <a:gd name="T39" fmla="*/ 2147483647 h 85"/>
              <a:gd name="T40" fmla="*/ 2147483647 w 501"/>
              <a:gd name="T41" fmla="*/ 0 h 85"/>
              <a:gd name="T42" fmla="*/ 2147483647 w 501"/>
              <a:gd name="T43" fmla="*/ 2147483647 h 85"/>
              <a:gd name="T44" fmla="*/ 2147483647 w 501"/>
              <a:gd name="T45" fmla="*/ 2147483647 h 85"/>
              <a:gd name="T46" fmla="*/ 2147483647 w 501"/>
              <a:gd name="T47" fmla="*/ 0 h 8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01"/>
              <a:gd name="T73" fmla="*/ 0 h 85"/>
              <a:gd name="T74" fmla="*/ 501 w 501"/>
              <a:gd name="T75" fmla="*/ 85 h 85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01" h="85">
                <a:moveTo>
                  <a:pt x="6" y="37"/>
                </a:moveTo>
                <a:lnTo>
                  <a:pt x="429" y="37"/>
                </a:lnTo>
                <a:lnTo>
                  <a:pt x="432" y="37"/>
                </a:lnTo>
                <a:lnTo>
                  <a:pt x="436" y="41"/>
                </a:lnTo>
                <a:lnTo>
                  <a:pt x="436" y="44"/>
                </a:lnTo>
                <a:lnTo>
                  <a:pt x="432" y="48"/>
                </a:lnTo>
                <a:lnTo>
                  <a:pt x="429" y="51"/>
                </a:lnTo>
                <a:lnTo>
                  <a:pt x="6" y="51"/>
                </a:lnTo>
                <a:lnTo>
                  <a:pt x="3" y="48"/>
                </a:lnTo>
                <a:lnTo>
                  <a:pt x="0" y="44"/>
                </a:lnTo>
                <a:lnTo>
                  <a:pt x="0" y="41"/>
                </a:lnTo>
                <a:lnTo>
                  <a:pt x="3" y="37"/>
                </a:lnTo>
                <a:lnTo>
                  <a:pt x="6" y="37"/>
                </a:lnTo>
                <a:close/>
                <a:moveTo>
                  <a:pt x="415" y="0"/>
                </a:moveTo>
                <a:lnTo>
                  <a:pt x="501" y="44"/>
                </a:lnTo>
                <a:lnTo>
                  <a:pt x="415" y="85"/>
                </a:lnTo>
                <a:lnTo>
                  <a:pt x="415" y="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2" name="Group 106"/>
          <p:cNvGrpSpPr>
            <a:grpSpLocks/>
          </p:cNvGrpSpPr>
          <p:nvPr/>
        </p:nvGrpSpPr>
        <p:grpSpPr bwMode="auto">
          <a:xfrm>
            <a:off x="2159000" y="3713163"/>
            <a:ext cx="2665413" cy="1800225"/>
            <a:chOff x="1360" y="2818"/>
            <a:chExt cx="1679" cy="1134"/>
          </a:xfrm>
        </p:grpSpPr>
        <p:sp>
          <p:nvSpPr>
            <p:cNvPr id="63" name="Line 91"/>
            <p:cNvSpPr>
              <a:spLocks noChangeShapeType="1"/>
            </p:cNvSpPr>
            <p:nvPr/>
          </p:nvSpPr>
          <p:spPr bwMode="auto">
            <a:xfrm>
              <a:off x="1360" y="2818"/>
              <a:ext cx="567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92"/>
            <p:cNvSpPr>
              <a:spLocks noChangeShapeType="1"/>
            </p:cNvSpPr>
            <p:nvPr/>
          </p:nvSpPr>
          <p:spPr bwMode="auto">
            <a:xfrm>
              <a:off x="1927" y="2818"/>
              <a:ext cx="0" cy="113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93"/>
            <p:cNvSpPr>
              <a:spLocks noChangeShapeType="1"/>
            </p:cNvSpPr>
            <p:nvPr/>
          </p:nvSpPr>
          <p:spPr bwMode="auto">
            <a:xfrm>
              <a:off x="1927" y="3952"/>
              <a:ext cx="111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" name="Line 94"/>
          <p:cNvSpPr>
            <a:spLocks noChangeShapeType="1"/>
          </p:cNvSpPr>
          <p:nvPr/>
        </p:nvSpPr>
        <p:spPr bwMode="auto">
          <a:xfrm>
            <a:off x="3203575" y="5151438"/>
            <a:ext cx="3067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95"/>
          <p:cNvSpPr>
            <a:spLocks noChangeShapeType="1"/>
          </p:cNvSpPr>
          <p:nvPr/>
        </p:nvSpPr>
        <p:spPr bwMode="auto">
          <a:xfrm>
            <a:off x="5111750" y="5513388"/>
            <a:ext cx="1620838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8" name="Group 108"/>
          <p:cNvGrpSpPr>
            <a:grpSpLocks/>
          </p:cNvGrpSpPr>
          <p:nvPr/>
        </p:nvGrpSpPr>
        <p:grpSpPr bwMode="auto">
          <a:xfrm>
            <a:off x="3455988" y="3748088"/>
            <a:ext cx="1439862" cy="1296987"/>
            <a:chOff x="2177" y="2840"/>
            <a:chExt cx="907" cy="817"/>
          </a:xfrm>
        </p:grpSpPr>
        <p:sp>
          <p:nvSpPr>
            <p:cNvPr id="69" name="Line 96"/>
            <p:cNvSpPr>
              <a:spLocks noChangeShapeType="1"/>
            </p:cNvSpPr>
            <p:nvPr/>
          </p:nvSpPr>
          <p:spPr bwMode="auto">
            <a:xfrm>
              <a:off x="2177" y="2840"/>
              <a:ext cx="907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97"/>
            <p:cNvSpPr>
              <a:spLocks noChangeShapeType="1"/>
            </p:cNvSpPr>
            <p:nvPr/>
          </p:nvSpPr>
          <p:spPr bwMode="auto">
            <a:xfrm>
              <a:off x="3084" y="2840"/>
              <a:ext cx="0" cy="25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98"/>
            <p:cNvSpPr>
              <a:spLocks noChangeShapeType="1"/>
            </p:cNvSpPr>
            <p:nvPr/>
          </p:nvSpPr>
          <p:spPr bwMode="auto">
            <a:xfrm>
              <a:off x="3084" y="3317"/>
              <a:ext cx="0" cy="34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" name="Group 102"/>
          <p:cNvGrpSpPr>
            <a:grpSpLocks/>
          </p:cNvGrpSpPr>
          <p:nvPr/>
        </p:nvGrpSpPr>
        <p:grpSpPr bwMode="auto">
          <a:xfrm>
            <a:off x="5054600" y="4338638"/>
            <a:ext cx="1728788" cy="720725"/>
            <a:chOff x="3243" y="3203"/>
            <a:chExt cx="1089" cy="454"/>
          </a:xfrm>
        </p:grpSpPr>
        <p:sp>
          <p:nvSpPr>
            <p:cNvPr id="73" name="Line 99"/>
            <p:cNvSpPr>
              <a:spLocks noChangeShapeType="1"/>
            </p:cNvSpPr>
            <p:nvPr/>
          </p:nvSpPr>
          <p:spPr bwMode="auto">
            <a:xfrm>
              <a:off x="3243" y="3203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100"/>
            <p:cNvSpPr>
              <a:spLocks noChangeShapeType="1"/>
            </p:cNvSpPr>
            <p:nvPr/>
          </p:nvSpPr>
          <p:spPr bwMode="auto">
            <a:xfrm>
              <a:off x="3243" y="3453"/>
              <a:ext cx="10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01"/>
            <p:cNvSpPr>
              <a:spLocks noChangeShapeType="1"/>
            </p:cNvSpPr>
            <p:nvPr/>
          </p:nvSpPr>
          <p:spPr bwMode="auto">
            <a:xfrm>
              <a:off x="4332" y="3453"/>
              <a:ext cx="0" cy="2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" name="Line 103"/>
          <p:cNvSpPr>
            <a:spLocks noChangeShapeType="1"/>
          </p:cNvSpPr>
          <p:nvPr/>
        </p:nvSpPr>
        <p:spPr bwMode="auto">
          <a:xfrm>
            <a:off x="5270500" y="4565650"/>
            <a:ext cx="147955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104"/>
          <p:cNvSpPr>
            <a:spLocks noChangeShapeType="1"/>
          </p:cNvSpPr>
          <p:nvPr/>
        </p:nvSpPr>
        <p:spPr bwMode="auto">
          <a:xfrm>
            <a:off x="5224463" y="3768725"/>
            <a:ext cx="436562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Text Box 105"/>
          <p:cNvSpPr txBox="1">
            <a:spLocks noChangeArrowheads="1"/>
          </p:cNvSpPr>
          <p:nvPr/>
        </p:nvSpPr>
        <p:spPr bwMode="auto">
          <a:xfrm>
            <a:off x="5627688" y="3590925"/>
            <a:ext cx="903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CC0000"/>
                </a:solidFill>
                <a:latin typeface="+mn-lt"/>
              </a:rPr>
              <a:t>finish</a:t>
            </a:r>
          </a:p>
        </p:txBody>
      </p:sp>
      <p:sp>
        <p:nvSpPr>
          <p:cNvPr id="79" name="Rectangle 107"/>
          <p:cNvSpPr>
            <a:spLocks noChangeArrowheads="1"/>
          </p:cNvSpPr>
          <p:nvPr/>
        </p:nvSpPr>
        <p:spPr bwMode="auto">
          <a:xfrm>
            <a:off x="4706938" y="5053013"/>
            <a:ext cx="5990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400" dirty="0">
                <a:solidFill>
                  <a:srgbClr val="CC0000"/>
                </a:solidFill>
                <a:latin typeface="+mn-lt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5091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99 -0.02359 -0.01979 -0.04717 -0.03333 -0.06544 C -0.04688 -0.0837 -0.06319 -0.10104 -0.0809 -0.10983 C -0.09861 -0.11862 -0.1191 -0.12093 -0.13976 -0.11838 C -0.16042 -0.11584 -0.18177 -0.10914 -0.20486 -0.09503 C -0.22795 -0.08093 -0.26563 -0.04393 -0.27778 -0.03376 " pathEditMode="relative" ptsTypes="aaaaaA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5.20231E-7 C -0.0099 -0.02358 -0.01979 -0.04717 -0.03333 -0.06543 C -0.04688 -0.0837 -0.0632 -0.10104 -0.0809 -0.10983 C -0.09861 -0.11861 -0.1191 -0.12093 -0.13976 -0.11838 C -0.16042 -0.11584 -0.18177 -0.10913 -0.20486 -0.09503 C -0.22795 -0.08093 -0.26563 -0.04393 -0.27778 -0.03376 " pathEditMode="relative" rAng="0" ptsTypes="aaaaaA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0" y="-610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99 -0.02359 -0.01979 -0.04717 -0.03333 -0.06544 C -0.04688 -0.0837 -0.06319 -0.10104 -0.0809 -0.10983 C -0.09861 -0.11862 -0.1191 -0.12093 -0.13976 -0.11838 C -0.16042 -0.11584 -0.18177 -0.10914 -0.20486 -0.09503 C -0.22795 -0.08093 -0.26563 -0.04393 -0.27778 -0.03376 " pathEditMode="relative" ptsTypes="aaaaaA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99 -0.02359 -0.01979 -0.04717 -0.03333 -0.06544 C -0.04688 -0.0837 -0.06319 -0.10104 -0.0809 -0.10983 C -0.09861 -0.11862 -0.1191 -0.12093 -0.13976 -0.11838 C -0.16042 -0.11584 -0.18177 -0.10914 -0.20486 -0.09503 C -0.22795 -0.08093 -0.26563 -0.04393 -0.27778 -0.03376 " pathEditMode="relative" ptsTypes="aaaaaA">
                                      <p:cBhvr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99 -0.02359 -0.01979 -0.04717 -0.03333 -0.06544 C -0.04688 -0.0837 -0.06319 -0.10104 -0.0809 -0.10983 C -0.09861 -0.11862 -0.1191 -0.12093 -0.13976 -0.11838 C -0.16042 -0.11584 -0.18177 -0.10914 -0.20486 -0.09503 C -0.22795 -0.08093 -0.26563 -0.04393 -0.27778 -0.03376 " pathEditMode="relative" ptsTypes="aaaaaA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99 -0.02359 -0.01979 -0.04717 -0.03333 -0.06544 C -0.04688 -0.0837 -0.06319 -0.10104 -0.0809 -0.10983 C -0.09861 -0.11862 -0.1191 -0.12093 -0.13976 -0.11838 C -0.16042 -0.11584 -0.18177 -0.10914 -0.20486 -0.09503 C -0.22795 -0.08093 -0.26563 -0.04393 -0.27778 -0.03376 " pathEditMode="relative" ptsTypes="aaaaaA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99 -0.02359 -0.01979 -0.04717 -0.03333 -0.06544 C -0.04688 -0.0837 -0.06319 -0.10104 -0.0809 -0.10983 C -0.09861 -0.11862 -0.1191 -0.12093 -0.13976 -0.11838 C -0.16042 -0.11584 -0.18177 -0.10914 -0.20486 -0.09503 C -0.22795 -0.08093 -0.26563 -0.04393 -0.27778 -0.03376 " pathEditMode="relative" ptsTypes="aaaaaA">
                                      <p:cBhvr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/>
      <p:bldP spid="30" grpId="1"/>
      <p:bldP spid="30" grpId="2"/>
      <p:bldP spid="30" grpId="3"/>
      <p:bldP spid="30" grpId="4"/>
      <p:bldP spid="30" grpId="5"/>
      <p:bldP spid="31" grpId="0"/>
      <p:bldP spid="32" grpId="0" animBg="1"/>
      <p:bldP spid="32" grpId="1" animBg="1"/>
      <p:bldP spid="33" grpId="0"/>
      <p:bldP spid="33" grpId="1"/>
      <p:bldP spid="34" grpId="0" animBg="1"/>
      <p:bldP spid="34" grpId="1" animBg="1"/>
      <p:bldP spid="35" grpId="0"/>
      <p:bldP spid="41" grpId="0" animBg="1"/>
      <p:bldP spid="41" grpId="1" animBg="1"/>
      <p:bldP spid="42" grpId="0" animBg="1"/>
      <p:bldP spid="43" grpId="0" animBg="1"/>
      <p:bldP spid="61" grpId="0" animBg="1"/>
      <p:bldP spid="66" grpId="0" animBg="1"/>
      <p:bldP spid="67" grpId="0" animBg="1"/>
      <p:bldP spid="67" grpId="1" animBg="1"/>
      <p:bldP spid="76" grpId="0" animBg="1"/>
      <p:bldP spid="76" grpId="1" animBg="1"/>
      <p:bldP spid="77" grpId="0" animBg="1"/>
      <p:bldP spid="77" grpId="1" animBg="1"/>
      <p:bldP spid="78" grpId="0"/>
      <p:bldP spid="78" grpId="1"/>
      <p:bldP spid="79" grpId="0"/>
      <p:bldP spid="79" grpId="1"/>
      <p:bldP spid="79" grpId="2"/>
      <p:bldP spid="79" grpId="3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 of Generalized Lists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Deletion in a list with header nodes</a:t>
            </a:r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274638" y="2324100"/>
            <a:ext cx="5397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>
              <a:latin typeface="Times New Roman" charset="0"/>
            </a:endParaRP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581025" y="2755900"/>
            <a:ext cx="369888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590550" y="2805113"/>
            <a:ext cx="5397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274638" y="2755900"/>
            <a:ext cx="309562" cy="322263"/>
          </a:xfrm>
          <a:prstGeom prst="rect">
            <a:avLst/>
          </a:prstGeom>
          <a:solidFill>
            <a:srgbClr val="C0C0C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284163" y="2805113"/>
            <a:ext cx="714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-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352425" y="2805113"/>
            <a:ext cx="1079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460375" y="2805113"/>
            <a:ext cx="5397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949325" y="2755900"/>
            <a:ext cx="307975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958850" y="2805113"/>
            <a:ext cx="5397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1928813" y="2755900"/>
            <a:ext cx="369887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1938338" y="2805113"/>
            <a:ext cx="5397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16" name="Rectangle 32"/>
          <p:cNvSpPr>
            <a:spLocks noChangeArrowheads="1"/>
          </p:cNvSpPr>
          <p:nvPr/>
        </p:nvSpPr>
        <p:spPr bwMode="auto">
          <a:xfrm>
            <a:off x="1622425" y="2755900"/>
            <a:ext cx="309563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1631950" y="2805113"/>
            <a:ext cx="1619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1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2297113" y="2755900"/>
            <a:ext cx="307975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36"/>
          <p:cNvSpPr>
            <a:spLocks noChangeArrowheads="1"/>
          </p:cNvSpPr>
          <p:nvPr/>
        </p:nvSpPr>
        <p:spPr bwMode="auto">
          <a:xfrm>
            <a:off x="2306638" y="2805113"/>
            <a:ext cx="5397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20" name="Rectangle 37"/>
          <p:cNvSpPr>
            <a:spLocks noChangeArrowheads="1"/>
          </p:cNvSpPr>
          <p:nvPr/>
        </p:nvSpPr>
        <p:spPr bwMode="auto">
          <a:xfrm>
            <a:off x="3460750" y="3556000"/>
            <a:ext cx="369888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38"/>
          <p:cNvSpPr>
            <a:spLocks noChangeArrowheads="1"/>
          </p:cNvSpPr>
          <p:nvPr/>
        </p:nvSpPr>
        <p:spPr bwMode="auto">
          <a:xfrm>
            <a:off x="3470275" y="3605213"/>
            <a:ext cx="5397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3154363" y="3556000"/>
            <a:ext cx="309562" cy="322263"/>
          </a:xfrm>
          <a:prstGeom prst="rect">
            <a:avLst/>
          </a:prstGeom>
          <a:solidFill>
            <a:srgbClr val="C0C0C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40"/>
          <p:cNvSpPr>
            <a:spLocks noChangeArrowheads="1"/>
          </p:cNvSpPr>
          <p:nvPr/>
        </p:nvSpPr>
        <p:spPr bwMode="auto">
          <a:xfrm>
            <a:off x="3163888" y="3605213"/>
            <a:ext cx="714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-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24" name="Rectangle 41"/>
          <p:cNvSpPr>
            <a:spLocks noChangeArrowheads="1"/>
          </p:cNvSpPr>
          <p:nvPr/>
        </p:nvSpPr>
        <p:spPr bwMode="auto">
          <a:xfrm>
            <a:off x="3233738" y="3605213"/>
            <a:ext cx="1079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25" name="Rectangle 42"/>
          <p:cNvSpPr>
            <a:spLocks noChangeArrowheads="1"/>
          </p:cNvSpPr>
          <p:nvPr/>
        </p:nvSpPr>
        <p:spPr bwMode="auto">
          <a:xfrm>
            <a:off x="3341688" y="3605213"/>
            <a:ext cx="5397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26" name="Rectangle 43"/>
          <p:cNvSpPr>
            <a:spLocks noChangeArrowheads="1"/>
          </p:cNvSpPr>
          <p:nvPr/>
        </p:nvSpPr>
        <p:spPr bwMode="auto">
          <a:xfrm>
            <a:off x="3829050" y="3556000"/>
            <a:ext cx="307975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44"/>
          <p:cNvSpPr>
            <a:spLocks noChangeArrowheads="1"/>
          </p:cNvSpPr>
          <p:nvPr/>
        </p:nvSpPr>
        <p:spPr bwMode="auto">
          <a:xfrm>
            <a:off x="3838575" y="3605213"/>
            <a:ext cx="5397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28" name="Rectangle 45"/>
          <p:cNvSpPr>
            <a:spLocks noChangeArrowheads="1"/>
          </p:cNvSpPr>
          <p:nvPr/>
        </p:nvSpPr>
        <p:spPr bwMode="auto">
          <a:xfrm>
            <a:off x="3460750" y="2755900"/>
            <a:ext cx="369888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Rectangle 46"/>
          <p:cNvSpPr>
            <a:spLocks noChangeArrowheads="1"/>
          </p:cNvSpPr>
          <p:nvPr/>
        </p:nvSpPr>
        <p:spPr bwMode="auto">
          <a:xfrm>
            <a:off x="3470275" y="2805113"/>
            <a:ext cx="5397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30" name="Rectangle 47"/>
          <p:cNvSpPr>
            <a:spLocks noChangeArrowheads="1"/>
          </p:cNvSpPr>
          <p:nvPr/>
        </p:nvSpPr>
        <p:spPr bwMode="auto">
          <a:xfrm>
            <a:off x="3154363" y="2755900"/>
            <a:ext cx="309562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48"/>
          <p:cNvSpPr>
            <a:spLocks noChangeArrowheads="1"/>
          </p:cNvSpPr>
          <p:nvPr/>
        </p:nvSpPr>
        <p:spPr bwMode="auto">
          <a:xfrm>
            <a:off x="3163888" y="2805113"/>
            <a:ext cx="1619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1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32" name="Rectangle 50"/>
          <p:cNvSpPr>
            <a:spLocks noChangeArrowheads="1"/>
          </p:cNvSpPr>
          <p:nvPr/>
        </p:nvSpPr>
        <p:spPr bwMode="auto">
          <a:xfrm>
            <a:off x="3829050" y="2755900"/>
            <a:ext cx="307975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51"/>
          <p:cNvSpPr>
            <a:spLocks noChangeArrowheads="1"/>
          </p:cNvSpPr>
          <p:nvPr/>
        </p:nvSpPr>
        <p:spPr bwMode="auto">
          <a:xfrm>
            <a:off x="3838575" y="2816225"/>
            <a:ext cx="217488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宋体" charset="0"/>
              </a:rPr>
              <a:t>∧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34" name="Rectangle 52"/>
          <p:cNvSpPr>
            <a:spLocks noChangeArrowheads="1"/>
          </p:cNvSpPr>
          <p:nvPr/>
        </p:nvSpPr>
        <p:spPr bwMode="auto">
          <a:xfrm>
            <a:off x="4057650" y="2808288"/>
            <a:ext cx="5397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35" name="Rectangle 53"/>
          <p:cNvSpPr>
            <a:spLocks noChangeArrowheads="1"/>
          </p:cNvSpPr>
          <p:nvPr/>
        </p:nvSpPr>
        <p:spPr bwMode="auto">
          <a:xfrm>
            <a:off x="6892925" y="4356100"/>
            <a:ext cx="369888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Rectangle 54"/>
          <p:cNvSpPr>
            <a:spLocks noChangeArrowheads="1"/>
          </p:cNvSpPr>
          <p:nvPr/>
        </p:nvSpPr>
        <p:spPr bwMode="auto">
          <a:xfrm>
            <a:off x="6900863" y="4421188"/>
            <a:ext cx="3603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500" b="1">
                <a:solidFill>
                  <a:srgbClr val="000000"/>
                </a:solidFill>
                <a:latin typeface="Times New Roman" charset="0"/>
              </a:rPr>
              <a:t>data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37" name="Rectangle 55"/>
          <p:cNvSpPr>
            <a:spLocks noChangeArrowheads="1"/>
          </p:cNvSpPr>
          <p:nvPr/>
        </p:nvSpPr>
        <p:spPr bwMode="auto">
          <a:xfrm>
            <a:off x="7207250" y="4421188"/>
            <a:ext cx="476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38" name="Rectangle 56"/>
          <p:cNvSpPr>
            <a:spLocks noChangeArrowheads="1"/>
          </p:cNvSpPr>
          <p:nvPr/>
        </p:nvSpPr>
        <p:spPr bwMode="auto">
          <a:xfrm>
            <a:off x="6586538" y="4356100"/>
            <a:ext cx="309562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57"/>
          <p:cNvSpPr>
            <a:spLocks noChangeArrowheads="1"/>
          </p:cNvSpPr>
          <p:nvPr/>
        </p:nvSpPr>
        <p:spPr bwMode="auto">
          <a:xfrm>
            <a:off x="6624638" y="4405313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0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40" name="Rectangle 59"/>
          <p:cNvSpPr>
            <a:spLocks noChangeArrowheads="1"/>
          </p:cNvSpPr>
          <p:nvPr/>
        </p:nvSpPr>
        <p:spPr bwMode="auto">
          <a:xfrm>
            <a:off x="7261225" y="4356100"/>
            <a:ext cx="307975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Rectangle 60"/>
          <p:cNvSpPr>
            <a:spLocks noChangeArrowheads="1"/>
          </p:cNvSpPr>
          <p:nvPr/>
        </p:nvSpPr>
        <p:spPr bwMode="auto">
          <a:xfrm>
            <a:off x="7267575" y="4405313"/>
            <a:ext cx="5397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42" name="Rectangle 62"/>
          <p:cNvSpPr>
            <a:spLocks noChangeArrowheads="1"/>
          </p:cNvSpPr>
          <p:nvPr/>
        </p:nvSpPr>
        <p:spPr bwMode="auto">
          <a:xfrm>
            <a:off x="581025" y="2333625"/>
            <a:ext cx="12112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head(ref=0)</a:t>
            </a:r>
            <a:endParaRPr lang="en-US" altLang="zh-CN" sz="3600" b="1">
              <a:latin typeface="Times New Roman" charset="0"/>
            </a:endParaRPr>
          </a:p>
        </p:txBody>
      </p:sp>
      <p:sp>
        <p:nvSpPr>
          <p:cNvPr id="43" name="Rectangle 63"/>
          <p:cNvSpPr>
            <a:spLocks noChangeArrowheads="1"/>
          </p:cNvSpPr>
          <p:nvPr/>
        </p:nvSpPr>
        <p:spPr bwMode="auto">
          <a:xfrm>
            <a:off x="1449388" y="2333625"/>
            <a:ext cx="476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5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>
              <a:latin typeface="Times New Roman" charset="0"/>
            </a:endParaRPr>
          </a:p>
        </p:txBody>
      </p:sp>
      <p:grpSp>
        <p:nvGrpSpPr>
          <p:cNvPr id="44" name="Group 66"/>
          <p:cNvGrpSpPr>
            <a:grpSpLocks/>
          </p:cNvGrpSpPr>
          <p:nvPr/>
        </p:nvGrpSpPr>
        <p:grpSpPr bwMode="auto">
          <a:xfrm>
            <a:off x="1131888" y="2838450"/>
            <a:ext cx="368300" cy="158750"/>
            <a:chOff x="636" y="1815"/>
            <a:chExt cx="232" cy="100"/>
          </a:xfrm>
        </p:grpSpPr>
        <p:sp>
          <p:nvSpPr>
            <p:cNvPr id="45" name="Line 64"/>
            <p:cNvSpPr>
              <a:spLocks noChangeShapeType="1"/>
            </p:cNvSpPr>
            <p:nvPr/>
          </p:nvSpPr>
          <p:spPr bwMode="auto">
            <a:xfrm>
              <a:off x="636" y="1864"/>
              <a:ext cx="13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65"/>
            <p:cNvSpPr>
              <a:spLocks/>
            </p:cNvSpPr>
            <p:nvPr/>
          </p:nvSpPr>
          <p:spPr bwMode="auto">
            <a:xfrm>
              <a:off x="768" y="1815"/>
              <a:ext cx="100" cy="100"/>
            </a:xfrm>
            <a:custGeom>
              <a:avLst/>
              <a:gdLst>
                <a:gd name="T0" fmla="*/ 0 w 100"/>
                <a:gd name="T1" fmla="*/ 100 h 100"/>
                <a:gd name="T2" fmla="*/ 100 w 100"/>
                <a:gd name="T3" fmla="*/ 51 h 100"/>
                <a:gd name="T4" fmla="*/ 0 w 100"/>
                <a:gd name="T5" fmla="*/ 0 h 100"/>
                <a:gd name="T6" fmla="*/ 0 w 100"/>
                <a:gd name="T7" fmla="*/ 10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100"/>
                <a:gd name="T14" fmla="*/ 100 w 100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100">
                  <a:moveTo>
                    <a:pt x="0" y="100"/>
                  </a:moveTo>
                  <a:lnTo>
                    <a:pt x="100" y="51"/>
                  </a:lnTo>
                  <a:lnTo>
                    <a:pt x="0" y="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" name="Group 69"/>
          <p:cNvGrpSpPr>
            <a:grpSpLocks/>
          </p:cNvGrpSpPr>
          <p:nvPr/>
        </p:nvGrpSpPr>
        <p:grpSpPr bwMode="auto">
          <a:xfrm>
            <a:off x="2603500" y="2838450"/>
            <a:ext cx="554038" cy="158750"/>
            <a:chOff x="1563" y="1815"/>
            <a:chExt cx="349" cy="100"/>
          </a:xfrm>
        </p:grpSpPr>
        <p:sp>
          <p:nvSpPr>
            <p:cNvPr id="48" name="Line 67"/>
            <p:cNvSpPr>
              <a:spLocks noChangeShapeType="1"/>
            </p:cNvSpPr>
            <p:nvPr/>
          </p:nvSpPr>
          <p:spPr bwMode="auto">
            <a:xfrm>
              <a:off x="1563" y="1864"/>
              <a:ext cx="25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8"/>
            <p:cNvSpPr>
              <a:spLocks/>
            </p:cNvSpPr>
            <p:nvPr/>
          </p:nvSpPr>
          <p:spPr bwMode="auto">
            <a:xfrm>
              <a:off x="1810" y="1815"/>
              <a:ext cx="102" cy="100"/>
            </a:xfrm>
            <a:custGeom>
              <a:avLst/>
              <a:gdLst>
                <a:gd name="T0" fmla="*/ 0 w 102"/>
                <a:gd name="T1" fmla="*/ 100 h 100"/>
                <a:gd name="T2" fmla="*/ 102 w 102"/>
                <a:gd name="T3" fmla="*/ 51 h 100"/>
                <a:gd name="T4" fmla="*/ 0 w 102"/>
                <a:gd name="T5" fmla="*/ 0 h 100"/>
                <a:gd name="T6" fmla="*/ 0 w 102"/>
                <a:gd name="T7" fmla="*/ 10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00"/>
                <a:gd name="T14" fmla="*/ 102 w 102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00">
                  <a:moveTo>
                    <a:pt x="0" y="100"/>
                  </a:moveTo>
                  <a:lnTo>
                    <a:pt x="102" y="51"/>
                  </a:lnTo>
                  <a:lnTo>
                    <a:pt x="0" y="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" name="Group 72"/>
          <p:cNvGrpSpPr>
            <a:grpSpLocks/>
          </p:cNvGrpSpPr>
          <p:nvPr/>
        </p:nvGrpSpPr>
        <p:grpSpPr bwMode="auto">
          <a:xfrm>
            <a:off x="3627438" y="2916238"/>
            <a:ext cx="160337" cy="642937"/>
            <a:chOff x="2208" y="1864"/>
            <a:chExt cx="101" cy="405"/>
          </a:xfrm>
        </p:grpSpPr>
        <p:sp>
          <p:nvSpPr>
            <p:cNvPr id="51" name="Line 70"/>
            <p:cNvSpPr>
              <a:spLocks noChangeShapeType="1"/>
            </p:cNvSpPr>
            <p:nvPr/>
          </p:nvSpPr>
          <p:spPr bwMode="auto">
            <a:xfrm>
              <a:off x="2258" y="1864"/>
              <a:ext cx="1" cy="30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71"/>
            <p:cNvSpPr>
              <a:spLocks/>
            </p:cNvSpPr>
            <p:nvPr/>
          </p:nvSpPr>
          <p:spPr bwMode="auto">
            <a:xfrm>
              <a:off x="2208" y="2166"/>
              <a:ext cx="101" cy="103"/>
            </a:xfrm>
            <a:custGeom>
              <a:avLst/>
              <a:gdLst>
                <a:gd name="T0" fmla="*/ 0 w 101"/>
                <a:gd name="T1" fmla="*/ 0 h 103"/>
                <a:gd name="T2" fmla="*/ 50 w 101"/>
                <a:gd name="T3" fmla="*/ 103 h 103"/>
                <a:gd name="T4" fmla="*/ 101 w 101"/>
                <a:gd name="T5" fmla="*/ 0 h 103"/>
                <a:gd name="T6" fmla="*/ 0 w 101"/>
                <a:gd name="T7" fmla="*/ 0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103"/>
                <a:gd name="T14" fmla="*/ 101 w 101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103">
                  <a:moveTo>
                    <a:pt x="0" y="0"/>
                  </a:moveTo>
                  <a:lnTo>
                    <a:pt x="50" y="103"/>
                  </a:lnTo>
                  <a:lnTo>
                    <a:pt x="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" name="Line 73"/>
          <p:cNvSpPr>
            <a:spLocks noChangeShapeType="1"/>
          </p:cNvSpPr>
          <p:nvPr/>
        </p:nvSpPr>
        <p:spPr bwMode="auto">
          <a:xfrm>
            <a:off x="2051050" y="2916238"/>
            <a:ext cx="1588" cy="15986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4" name="Group 76"/>
          <p:cNvGrpSpPr>
            <a:grpSpLocks/>
          </p:cNvGrpSpPr>
          <p:nvPr/>
        </p:nvGrpSpPr>
        <p:grpSpPr bwMode="auto">
          <a:xfrm>
            <a:off x="2051050" y="4443413"/>
            <a:ext cx="2822575" cy="160337"/>
            <a:chOff x="1215" y="2826"/>
            <a:chExt cx="1778" cy="101"/>
          </a:xfrm>
        </p:grpSpPr>
        <p:sp>
          <p:nvSpPr>
            <p:cNvPr id="55" name="Line 74"/>
            <p:cNvSpPr>
              <a:spLocks noChangeShapeType="1"/>
            </p:cNvSpPr>
            <p:nvPr/>
          </p:nvSpPr>
          <p:spPr bwMode="auto">
            <a:xfrm>
              <a:off x="1215" y="2871"/>
              <a:ext cx="1679" cy="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75"/>
            <p:cNvSpPr>
              <a:spLocks/>
            </p:cNvSpPr>
            <p:nvPr/>
          </p:nvSpPr>
          <p:spPr bwMode="auto">
            <a:xfrm>
              <a:off x="2891" y="2826"/>
              <a:ext cx="102" cy="101"/>
            </a:xfrm>
            <a:custGeom>
              <a:avLst/>
              <a:gdLst>
                <a:gd name="T0" fmla="*/ 0 w 102"/>
                <a:gd name="T1" fmla="*/ 101 h 101"/>
                <a:gd name="T2" fmla="*/ 102 w 102"/>
                <a:gd name="T3" fmla="*/ 50 h 101"/>
                <a:gd name="T4" fmla="*/ 0 w 102"/>
                <a:gd name="T5" fmla="*/ 0 h 101"/>
                <a:gd name="T6" fmla="*/ 0 w 102"/>
                <a:gd name="T7" fmla="*/ 101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01"/>
                <a:gd name="T14" fmla="*/ 102 w 102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01">
                  <a:moveTo>
                    <a:pt x="0" y="101"/>
                  </a:moveTo>
                  <a:lnTo>
                    <a:pt x="102" y="50"/>
                  </a:lnTo>
                  <a:lnTo>
                    <a:pt x="0" y="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" name="Rectangle 77"/>
          <p:cNvSpPr>
            <a:spLocks noChangeArrowheads="1"/>
          </p:cNvSpPr>
          <p:nvPr/>
        </p:nvSpPr>
        <p:spPr bwMode="auto">
          <a:xfrm>
            <a:off x="6648450" y="3556000"/>
            <a:ext cx="369888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Rectangle 78"/>
          <p:cNvSpPr>
            <a:spLocks noChangeArrowheads="1"/>
          </p:cNvSpPr>
          <p:nvPr/>
        </p:nvSpPr>
        <p:spPr bwMode="auto">
          <a:xfrm>
            <a:off x="6654800" y="3622675"/>
            <a:ext cx="2333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500" b="1">
                <a:solidFill>
                  <a:srgbClr val="000000"/>
                </a:solidFill>
                <a:latin typeface="Times New Roman" charset="0"/>
              </a:rPr>
              <a:t>D1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59" name="Rectangle 79"/>
          <p:cNvSpPr>
            <a:spLocks noChangeArrowheads="1"/>
          </p:cNvSpPr>
          <p:nvPr/>
        </p:nvSpPr>
        <p:spPr bwMode="auto">
          <a:xfrm>
            <a:off x="6880225" y="3622675"/>
            <a:ext cx="476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6342063" y="3556000"/>
            <a:ext cx="307975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Rectangle 81"/>
          <p:cNvSpPr>
            <a:spLocks noChangeArrowheads="1"/>
          </p:cNvSpPr>
          <p:nvPr/>
        </p:nvSpPr>
        <p:spPr bwMode="auto">
          <a:xfrm>
            <a:off x="6348413" y="3605213"/>
            <a:ext cx="1619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0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62" name="Rectangle 83"/>
          <p:cNvSpPr>
            <a:spLocks noChangeArrowheads="1"/>
          </p:cNvSpPr>
          <p:nvPr/>
        </p:nvSpPr>
        <p:spPr bwMode="auto">
          <a:xfrm>
            <a:off x="7015163" y="3556000"/>
            <a:ext cx="309562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Rectangle 84"/>
          <p:cNvSpPr>
            <a:spLocks noChangeArrowheads="1"/>
          </p:cNvSpPr>
          <p:nvPr/>
        </p:nvSpPr>
        <p:spPr bwMode="auto">
          <a:xfrm>
            <a:off x="7023100" y="3614738"/>
            <a:ext cx="217488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宋体" charset="0"/>
              </a:rPr>
              <a:t>∧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64" name="Rectangle 85"/>
          <p:cNvSpPr>
            <a:spLocks noChangeArrowheads="1"/>
          </p:cNvSpPr>
          <p:nvPr/>
        </p:nvSpPr>
        <p:spPr bwMode="auto">
          <a:xfrm>
            <a:off x="7240588" y="3608388"/>
            <a:ext cx="5397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grpSp>
        <p:nvGrpSpPr>
          <p:cNvPr id="65" name="Group 88"/>
          <p:cNvGrpSpPr>
            <a:grpSpLocks/>
          </p:cNvGrpSpPr>
          <p:nvPr/>
        </p:nvGrpSpPr>
        <p:grpSpPr bwMode="auto">
          <a:xfrm>
            <a:off x="4073525" y="3636963"/>
            <a:ext cx="736600" cy="160337"/>
            <a:chOff x="2489" y="2318"/>
            <a:chExt cx="464" cy="101"/>
          </a:xfrm>
        </p:grpSpPr>
        <p:sp>
          <p:nvSpPr>
            <p:cNvPr id="66" name="Line 86"/>
            <p:cNvSpPr>
              <a:spLocks noChangeShapeType="1"/>
            </p:cNvSpPr>
            <p:nvPr/>
          </p:nvSpPr>
          <p:spPr bwMode="auto">
            <a:xfrm>
              <a:off x="2489" y="2368"/>
              <a:ext cx="36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87"/>
            <p:cNvSpPr>
              <a:spLocks/>
            </p:cNvSpPr>
            <p:nvPr/>
          </p:nvSpPr>
          <p:spPr bwMode="auto">
            <a:xfrm>
              <a:off x="2852" y="2318"/>
              <a:ext cx="101" cy="101"/>
            </a:xfrm>
            <a:custGeom>
              <a:avLst/>
              <a:gdLst>
                <a:gd name="T0" fmla="*/ 0 w 101"/>
                <a:gd name="T1" fmla="*/ 101 h 101"/>
                <a:gd name="T2" fmla="*/ 101 w 101"/>
                <a:gd name="T3" fmla="*/ 50 h 101"/>
                <a:gd name="T4" fmla="*/ 0 w 101"/>
                <a:gd name="T5" fmla="*/ 0 h 101"/>
                <a:gd name="T6" fmla="*/ 0 w 101"/>
                <a:gd name="T7" fmla="*/ 101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101"/>
                <a:gd name="T14" fmla="*/ 101 w 101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101">
                  <a:moveTo>
                    <a:pt x="0" y="101"/>
                  </a:moveTo>
                  <a:lnTo>
                    <a:pt x="101" y="50"/>
                  </a:lnTo>
                  <a:lnTo>
                    <a:pt x="0" y="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" name="Rectangle 89"/>
          <p:cNvSpPr>
            <a:spLocks noChangeArrowheads="1"/>
          </p:cNvSpPr>
          <p:nvPr/>
        </p:nvSpPr>
        <p:spPr bwMode="auto">
          <a:xfrm>
            <a:off x="2112963" y="3563938"/>
            <a:ext cx="9826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Rectangle 90"/>
          <p:cNvSpPr>
            <a:spLocks noChangeArrowheads="1"/>
          </p:cNvSpPr>
          <p:nvPr/>
        </p:nvSpPr>
        <p:spPr bwMode="auto">
          <a:xfrm>
            <a:off x="2112963" y="3617913"/>
            <a:ext cx="95408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500" b="1">
                <a:solidFill>
                  <a:srgbClr val="000000"/>
                </a:solidFill>
                <a:latin typeface="Times New Roman" charset="0"/>
              </a:rPr>
              <a:t>head(ref=1)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70" name="Rectangle 91"/>
          <p:cNvSpPr>
            <a:spLocks noChangeArrowheads="1"/>
          </p:cNvSpPr>
          <p:nvPr/>
        </p:nvSpPr>
        <p:spPr bwMode="auto">
          <a:xfrm>
            <a:off x="2981325" y="3617913"/>
            <a:ext cx="476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71" name="Rectangle 92"/>
          <p:cNvSpPr>
            <a:spLocks noChangeArrowheads="1"/>
          </p:cNvSpPr>
          <p:nvPr/>
        </p:nvSpPr>
        <p:spPr bwMode="auto">
          <a:xfrm>
            <a:off x="5176838" y="3563938"/>
            <a:ext cx="369887" cy="322262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Rectangle 93"/>
          <p:cNvSpPr>
            <a:spLocks noChangeArrowheads="1"/>
          </p:cNvSpPr>
          <p:nvPr/>
        </p:nvSpPr>
        <p:spPr bwMode="auto">
          <a:xfrm>
            <a:off x="5184775" y="3613150"/>
            <a:ext cx="5397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73" name="Rectangle 94"/>
          <p:cNvSpPr>
            <a:spLocks noChangeArrowheads="1"/>
          </p:cNvSpPr>
          <p:nvPr/>
        </p:nvSpPr>
        <p:spPr bwMode="auto">
          <a:xfrm>
            <a:off x="4870450" y="3563938"/>
            <a:ext cx="309563" cy="322262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Rectangle 95"/>
          <p:cNvSpPr>
            <a:spLocks noChangeArrowheads="1"/>
          </p:cNvSpPr>
          <p:nvPr/>
        </p:nvSpPr>
        <p:spPr bwMode="auto">
          <a:xfrm>
            <a:off x="4878388" y="3613150"/>
            <a:ext cx="1619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1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75" name="Rectangle 97"/>
          <p:cNvSpPr>
            <a:spLocks noChangeArrowheads="1"/>
          </p:cNvSpPr>
          <p:nvPr/>
        </p:nvSpPr>
        <p:spPr bwMode="auto">
          <a:xfrm>
            <a:off x="5545138" y="3563938"/>
            <a:ext cx="307975" cy="322262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Rectangle 98"/>
          <p:cNvSpPr>
            <a:spLocks noChangeArrowheads="1"/>
          </p:cNvSpPr>
          <p:nvPr/>
        </p:nvSpPr>
        <p:spPr bwMode="auto">
          <a:xfrm>
            <a:off x="5551488" y="3613150"/>
            <a:ext cx="5397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77" name="Rectangle 99"/>
          <p:cNvSpPr>
            <a:spLocks noChangeArrowheads="1"/>
          </p:cNvSpPr>
          <p:nvPr/>
        </p:nvSpPr>
        <p:spPr bwMode="auto">
          <a:xfrm>
            <a:off x="5176838" y="4362450"/>
            <a:ext cx="369887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Rectangle 100"/>
          <p:cNvSpPr>
            <a:spLocks noChangeArrowheads="1"/>
          </p:cNvSpPr>
          <p:nvPr/>
        </p:nvSpPr>
        <p:spPr bwMode="auto">
          <a:xfrm>
            <a:off x="5184775" y="4411663"/>
            <a:ext cx="5397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79" name="Rectangle 101"/>
          <p:cNvSpPr>
            <a:spLocks noChangeArrowheads="1"/>
          </p:cNvSpPr>
          <p:nvPr/>
        </p:nvSpPr>
        <p:spPr bwMode="auto">
          <a:xfrm>
            <a:off x="4870450" y="4362450"/>
            <a:ext cx="309563" cy="322263"/>
          </a:xfrm>
          <a:prstGeom prst="rect">
            <a:avLst/>
          </a:prstGeom>
          <a:solidFill>
            <a:srgbClr val="C0C0C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Rectangle 102"/>
          <p:cNvSpPr>
            <a:spLocks noChangeArrowheads="1"/>
          </p:cNvSpPr>
          <p:nvPr/>
        </p:nvSpPr>
        <p:spPr bwMode="auto">
          <a:xfrm>
            <a:off x="4878388" y="4411663"/>
            <a:ext cx="714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-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81" name="Rectangle 103"/>
          <p:cNvSpPr>
            <a:spLocks noChangeArrowheads="1"/>
          </p:cNvSpPr>
          <p:nvPr/>
        </p:nvSpPr>
        <p:spPr bwMode="auto">
          <a:xfrm>
            <a:off x="4946650" y="4411663"/>
            <a:ext cx="1079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82" name="Rectangle 104"/>
          <p:cNvSpPr>
            <a:spLocks noChangeArrowheads="1"/>
          </p:cNvSpPr>
          <p:nvPr/>
        </p:nvSpPr>
        <p:spPr bwMode="auto">
          <a:xfrm>
            <a:off x="5054600" y="4411663"/>
            <a:ext cx="5397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83" name="Rectangle 105"/>
          <p:cNvSpPr>
            <a:spLocks noChangeArrowheads="1"/>
          </p:cNvSpPr>
          <p:nvPr/>
        </p:nvSpPr>
        <p:spPr bwMode="auto">
          <a:xfrm>
            <a:off x="5545138" y="4362450"/>
            <a:ext cx="307975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Rectangle 106"/>
          <p:cNvSpPr>
            <a:spLocks noChangeArrowheads="1"/>
          </p:cNvSpPr>
          <p:nvPr/>
        </p:nvSpPr>
        <p:spPr bwMode="auto">
          <a:xfrm>
            <a:off x="5551488" y="4411663"/>
            <a:ext cx="5397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85" name="Rectangle 107"/>
          <p:cNvSpPr>
            <a:spLocks noChangeArrowheads="1"/>
          </p:cNvSpPr>
          <p:nvPr/>
        </p:nvSpPr>
        <p:spPr bwMode="auto">
          <a:xfrm>
            <a:off x="4073525" y="4043363"/>
            <a:ext cx="9842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" name="Rectangle 108"/>
          <p:cNvSpPr>
            <a:spLocks noChangeArrowheads="1"/>
          </p:cNvSpPr>
          <p:nvPr/>
        </p:nvSpPr>
        <p:spPr bwMode="auto">
          <a:xfrm>
            <a:off x="4073525" y="4097338"/>
            <a:ext cx="95408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500" b="1">
                <a:solidFill>
                  <a:srgbClr val="000000"/>
                </a:solidFill>
                <a:latin typeface="Times New Roman" charset="0"/>
              </a:rPr>
              <a:t>head(ref=2)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87" name="Rectangle 109"/>
          <p:cNvSpPr>
            <a:spLocks noChangeArrowheads="1"/>
          </p:cNvSpPr>
          <p:nvPr/>
        </p:nvSpPr>
        <p:spPr bwMode="auto">
          <a:xfrm>
            <a:off x="4941888" y="4097338"/>
            <a:ext cx="476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grpSp>
        <p:nvGrpSpPr>
          <p:cNvPr id="88" name="Group 112"/>
          <p:cNvGrpSpPr>
            <a:grpSpLocks/>
          </p:cNvGrpSpPr>
          <p:nvPr/>
        </p:nvGrpSpPr>
        <p:grpSpPr bwMode="auto">
          <a:xfrm>
            <a:off x="5667375" y="4443413"/>
            <a:ext cx="922338" cy="160337"/>
            <a:chOff x="3493" y="2826"/>
            <a:chExt cx="581" cy="101"/>
          </a:xfrm>
        </p:grpSpPr>
        <p:sp>
          <p:nvSpPr>
            <p:cNvPr id="89" name="Line 110"/>
            <p:cNvSpPr>
              <a:spLocks noChangeShapeType="1"/>
            </p:cNvSpPr>
            <p:nvPr/>
          </p:nvSpPr>
          <p:spPr bwMode="auto">
            <a:xfrm>
              <a:off x="3493" y="2876"/>
              <a:ext cx="48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11"/>
            <p:cNvSpPr>
              <a:spLocks/>
            </p:cNvSpPr>
            <p:nvPr/>
          </p:nvSpPr>
          <p:spPr bwMode="auto">
            <a:xfrm>
              <a:off x="3972" y="2826"/>
              <a:ext cx="102" cy="101"/>
            </a:xfrm>
            <a:custGeom>
              <a:avLst/>
              <a:gdLst>
                <a:gd name="T0" fmla="*/ 0 w 102"/>
                <a:gd name="T1" fmla="*/ 101 h 101"/>
                <a:gd name="T2" fmla="*/ 102 w 102"/>
                <a:gd name="T3" fmla="*/ 50 h 101"/>
                <a:gd name="T4" fmla="*/ 0 w 102"/>
                <a:gd name="T5" fmla="*/ 0 h 101"/>
                <a:gd name="T6" fmla="*/ 0 w 102"/>
                <a:gd name="T7" fmla="*/ 101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01"/>
                <a:gd name="T14" fmla="*/ 102 w 102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01">
                  <a:moveTo>
                    <a:pt x="0" y="101"/>
                  </a:moveTo>
                  <a:lnTo>
                    <a:pt x="102" y="50"/>
                  </a:lnTo>
                  <a:lnTo>
                    <a:pt x="0" y="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1" name="Group 115"/>
          <p:cNvGrpSpPr>
            <a:grpSpLocks/>
          </p:cNvGrpSpPr>
          <p:nvPr/>
        </p:nvGrpSpPr>
        <p:grpSpPr bwMode="auto">
          <a:xfrm>
            <a:off x="5343525" y="3883025"/>
            <a:ext cx="160338" cy="482600"/>
            <a:chOff x="3289" y="2473"/>
            <a:chExt cx="101" cy="304"/>
          </a:xfrm>
        </p:grpSpPr>
        <p:sp>
          <p:nvSpPr>
            <p:cNvPr id="92" name="Line 113"/>
            <p:cNvSpPr>
              <a:spLocks noChangeShapeType="1"/>
            </p:cNvSpPr>
            <p:nvPr/>
          </p:nvSpPr>
          <p:spPr bwMode="auto">
            <a:xfrm>
              <a:off x="3339" y="2473"/>
              <a:ext cx="1" cy="20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14"/>
            <p:cNvSpPr>
              <a:spLocks/>
            </p:cNvSpPr>
            <p:nvPr/>
          </p:nvSpPr>
          <p:spPr bwMode="auto">
            <a:xfrm>
              <a:off x="3289" y="2675"/>
              <a:ext cx="101" cy="102"/>
            </a:xfrm>
            <a:custGeom>
              <a:avLst/>
              <a:gdLst>
                <a:gd name="T0" fmla="*/ 0 w 101"/>
                <a:gd name="T1" fmla="*/ 0 h 102"/>
                <a:gd name="T2" fmla="*/ 50 w 101"/>
                <a:gd name="T3" fmla="*/ 102 h 102"/>
                <a:gd name="T4" fmla="*/ 101 w 101"/>
                <a:gd name="T5" fmla="*/ 0 h 102"/>
                <a:gd name="T6" fmla="*/ 0 w 101"/>
                <a:gd name="T7" fmla="*/ 0 h 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102"/>
                <a:gd name="T14" fmla="*/ 101 w 101"/>
                <a:gd name="T15" fmla="*/ 102 h 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102">
                  <a:moveTo>
                    <a:pt x="0" y="0"/>
                  </a:moveTo>
                  <a:lnTo>
                    <a:pt x="50" y="102"/>
                  </a:lnTo>
                  <a:lnTo>
                    <a:pt x="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" name="Group 118"/>
          <p:cNvGrpSpPr>
            <a:grpSpLocks/>
          </p:cNvGrpSpPr>
          <p:nvPr/>
        </p:nvGrpSpPr>
        <p:grpSpPr bwMode="auto">
          <a:xfrm>
            <a:off x="5789613" y="3644900"/>
            <a:ext cx="554037" cy="160338"/>
            <a:chOff x="3570" y="2323"/>
            <a:chExt cx="349" cy="101"/>
          </a:xfrm>
        </p:grpSpPr>
        <p:sp>
          <p:nvSpPr>
            <p:cNvPr id="95" name="Line 116"/>
            <p:cNvSpPr>
              <a:spLocks noChangeShapeType="1"/>
            </p:cNvSpPr>
            <p:nvPr/>
          </p:nvSpPr>
          <p:spPr bwMode="auto">
            <a:xfrm>
              <a:off x="3570" y="2372"/>
              <a:ext cx="25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17"/>
            <p:cNvSpPr>
              <a:spLocks/>
            </p:cNvSpPr>
            <p:nvPr/>
          </p:nvSpPr>
          <p:spPr bwMode="auto">
            <a:xfrm>
              <a:off x="3817" y="2323"/>
              <a:ext cx="102" cy="101"/>
            </a:xfrm>
            <a:custGeom>
              <a:avLst/>
              <a:gdLst>
                <a:gd name="T0" fmla="*/ 0 w 102"/>
                <a:gd name="T1" fmla="*/ 101 h 101"/>
                <a:gd name="T2" fmla="*/ 102 w 102"/>
                <a:gd name="T3" fmla="*/ 51 h 101"/>
                <a:gd name="T4" fmla="*/ 0 w 102"/>
                <a:gd name="T5" fmla="*/ 0 h 101"/>
                <a:gd name="T6" fmla="*/ 0 w 102"/>
                <a:gd name="T7" fmla="*/ 101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01"/>
                <a:gd name="T14" fmla="*/ 102 w 102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01">
                  <a:moveTo>
                    <a:pt x="0" y="101"/>
                  </a:moveTo>
                  <a:lnTo>
                    <a:pt x="102" y="51"/>
                  </a:lnTo>
                  <a:lnTo>
                    <a:pt x="0" y="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7" name="Group 137"/>
          <p:cNvGrpSpPr>
            <a:grpSpLocks/>
          </p:cNvGrpSpPr>
          <p:nvPr/>
        </p:nvGrpSpPr>
        <p:grpSpPr bwMode="auto">
          <a:xfrm>
            <a:off x="8118475" y="4362450"/>
            <a:ext cx="982663" cy="322263"/>
            <a:chOff x="5114" y="2748"/>
            <a:chExt cx="619" cy="203"/>
          </a:xfrm>
        </p:grpSpPr>
        <p:sp>
          <p:nvSpPr>
            <p:cNvPr id="98" name="Rectangle 119"/>
            <p:cNvSpPr>
              <a:spLocks noChangeArrowheads="1"/>
            </p:cNvSpPr>
            <p:nvPr/>
          </p:nvSpPr>
          <p:spPr bwMode="auto">
            <a:xfrm>
              <a:off x="5307" y="2748"/>
              <a:ext cx="233" cy="20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Rectangle 120"/>
            <p:cNvSpPr>
              <a:spLocks noChangeArrowheads="1"/>
            </p:cNvSpPr>
            <p:nvPr/>
          </p:nvSpPr>
          <p:spPr bwMode="auto">
            <a:xfrm>
              <a:off x="5312" y="2790"/>
              <a:ext cx="17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Times New Roman" charset="0"/>
                </a:rPr>
                <a:t>D2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100" name="Rectangle 121"/>
            <p:cNvSpPr>
              <a:spLocks noChangeArrowheads="1"/>
            </p:cNvSpPr>
            <p:nvPr/>
          </p:nvSpPr>
          <p:spPr bwMode="auto">
            <a:xfrm>
              <a:off x="5454" y="2790"/>
              <a:ext cx="3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101" name="Rectangle 122"/>
            <p:cNvSpPr>
              <a:spLocks noChangeArrowheads="1"/>
            </p:cNvSpPr>
            <p:nvPr/>
          </p:nvSpPr>
          <p:spPr bwMode="auto">
            <a:xfrm>
              <a:off x="5114" y="2748"/>
              <a:ext cx="195" cy="20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123"/>
            <p:cNvSpPr>
              <a:spLocks noChangeArrowheads="1"/>
            </p:cNvSpPr>
            <p:nvPr/>
          </p:nvSpPr>
          <p:spPr bwMode="auto">
            <a:xfrm>
              <a:off x="5119" y="2779"/>
              <a:ext cx="10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700" b="1">
                  <a:solidFill>
                    <a:srgbClr val="000000"/>
                  </a:solidFill>
                  <a:latin typeface="Times New Roman" charset="0"/>
                </a:rPr>
                <a:t> 0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103" name="Rectangle 124"/>
            <p:cNvSpPr>
              <a:spLocks noChangeArrowheads="1"/>
            </p:cNvSpPr>
            <p:nvPr/>
          </p:nvSpPr>
          <p:spPr bwMode="auto">
            <a:xfrm>
              <a:off x="5187" y="2779"/>
              <a:ext cx="3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7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104" name="Rectangle 125"/>
            <p:cNvSpPr>
              <a:spLocks noChangeArrowheads="1"/>
            </p:cNvSpPr>
            <p:nvPr/>
          </p:nvSpPr>
          <p:spPr bwMode="auto">
            <a:xfrm>
              <a:off x="5539" y="2748"/>
              <a:ext cx="194" cy="20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Rectangle 126"/>
            <p:cNvSpPr>
              <a:spLocks noChangeArrowheads="1"/>
            </p:cNvSpPr>
            <p:nvPr/>
          </p:nvSpPr>
          <p:spPr bwMode="auto">
            <a:xfrm>
              <a:off x="5543" y="2785"/>
              <a:ext cx="137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700" b="1">
                  <a:solidFill>
                    <a:srgbClr val="000000"/>
                  </a:solidFill>
                  <a:latin typeface="宋体" charset="0"/>
                </a:rPr>
                <a:t>∧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106" name="Rectangle 127"/>
            <p:cNvSpPr>
              <a:spLocks noChangeArrowheads="1"/>
            </p:cNvSpPr>
            <p:nvPr/>
          </p:nvSpPr>
          <p:spPr bwMode="auto">
            <a:xfrm>
              <a:off x="5681" y="2781"/>
              <a:ext cx="3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7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</p:grpSp>
      <p:grpSp>
        <p:nvGrpSpPr>
          <p:cNvPr id="107" name="Group 130"/>
          <p:cNvGrpSpPr>
            <a:grpSpLocks/>
          </p:cNvGrpSpPr>
          <p:nvPr/>
        </p:nvGrpSpPr>
        <p:grpSpPr bwMode="auto">
          <a:xfrm>
            <a:off x="7427913" y="4429125"/>
            <a:ext cx="696912" cy="160338"/>
            <a:chOff x="4612" y="2826"/>
            <a:chExt cx="348" cy="101"/>
          </a:xfrm>
        </p:grpSpPr>
        <p:sp>
          <p:nvSpPr>
            <p:cNvPr id="108" name="Line 128"/>
            <p:cNvSpPr>
              <a:spLocks noChangeShapeType="1"/>
            </p:cNvSpPr>
            <p:nvPr/>
          </p:nvSpPr>
          <p:spPr bwMode="auto">
            <a:xfrm>
              <a:off x="4612" y="2876"/>
              <a:ext cx="25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29"/>
            <p:cNvSpPr>
              <a:spLocks/>
            </p:cNvSpPr>
            <p:nvPr/>
          </p:nvSpPr>
          <p:spPr bwMode="auto">
            <a:xfrm>
              <a:off x="4860" y="2826"/>
              <a:ext cx="100" cy="101"/>
            </a:xfrm>
            <a:custGeom>
              <a:avLst/>
              <a:gdLst>
                <a:gd name="T0" fmla="*/ 0 w 100"/>
                <a:gd name="T1" fmla="*/ 101 h 101"/>
                <a:gd name="T2" fmla="*/ 100 w 100"/>
                <a:gd name="T3" fmla="*/ 50 h 101"/>
                <a:gd name="T4" fmla="*/ 0 w 100"/>
                <a:gd name="T5" fmla="*/ 0 h 101"/>
                <a:gd name="T6" fmla="*/ 0 w 100"/>
                <a:gd name="T7" fmla="*/ 101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101"/>
                <a:gd name="T14" fmla="*/ 100 w 100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101">
                  <a:moveTo>
                    <a:pt x="0" y="101"/>
                  </a:moveTo>
                  <a:lnTo>
                    <a:pt x="100" y="50"/>
                  </a:lnTo>
                  <a:lnTo>
                    <a:pt x="0" y="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" name="Line 16"/>
          <p:cNvSpPr>
            <a:spLocks noChangeShapeType="1"/>
          </p:cNvSpPr>
          <p:nvPr/>
        </p:nvSpPr>
        <p:spPr bwMode="auto">
          <a:xfrm flipV="1">
            <a:off x="5661025" y="4516438"/>
            <a:ext cx="2424113" cy="1428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" name="Rectangle 61"/>
          <p:cNvSpPr>
            <a:spLocks noChangeArrowheads="1"/>
          </p:cNvSpPr>
          <p:nvPr/>
        </p:nvSpPr>
        <p:spPr bwMode="auto">
          <a:xfrm>
            <a:off x="525463" y="2347913"/>
            <a:ext cx="9826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82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16 0.11838 " pathEditMode="relative" ptsTypes="AA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16 0.11838 " pathEditMode="relative" ptsTypes="AA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16 0.11838 " pathEditMode="relative" ptsTypes="AA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16 0.11838 " pathEditMode="relative" ptsTypes="AA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16 0.11838 " pathEditMode="relative" ptsTypes="AA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16 0.11838 " pathEditMode="relative" ptsTypes="AA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16 0.11838 " pathEditMode="relative" ptsTypes="AA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/>
      <p:bldP spid="36" grpId="1"/>
      <p:bldP spid="37" grpId="0"/>
      <p:bldP spid="37" grpId="1"/>
      <p:bldP spid="38" grpId="0" animBg="1"/>
      <p:bldP spid="38" grpId="1" animBg="1"/>
      <p:bldP spid="39" grpId="0"/>
      <p:bldP spid="39" grpId="1"/>
      <p:bldP spid="40" grpId="0" animBg="1"/>
      <p:bldP spid="40" grpId="1" animBg="1"/>
      <p:bldP spid="41" grpId="0"/>
      <p:bldP spid="41" grpId="1"/>
      <p:bldP spid="1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2098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657225" y="1579563"/>
          <a:ext cx="8486775" cy="411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4" name="图片" r:id="rId4" imgW="6753240" imgH="3276720" progId="Word.Picture.8">
                  <p:embed/>
                </p:oleObj>
              </mc:Choice>
              <mc:Fallback>
                <p:oleObj name="图片" r:id="rId4" imgW="6753240" imgH="32767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1579563"/>
                        <a:ext cx="8486775" cy="411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23" name="Line 3"/>
          <p:cNvSpPr>
            <a:spLocks noChangeShapeType="1"/>
          </p:cNvSpPr>
          <p:nvPr/>
        </p:nvSpPr>
        <p:spPr bwMode="auto">
          <a:xfrm>
            <a:off x="811213" y="2278063"/>
            <a:ext cx="11715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24" name="Line 4"/>
          <p:cNvSpPr>
            <a:spLocks noChangeShapeType="1"/>
          </p:cNvSpPr>
          <p:nvPr/>
        </p:nvSpPr>
        <p:spPr bwMode="auto">
          <a:xfrm>
            <a:off x="1982788" y="2278063"/>
            <a:ext cx="0" cy="34972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25" name="Line 5"/>
          <p:cNvSpPr>
            <a:spLocks noChangeShapeType="1"/>
          </p:cNvSpPr>
          <p:nvPr/>
        </p:nvSpPr>
        <p:spPr bwMode="auto">
          <a:xfrm>
            <a:off x="1968500" y="5775325"/>
            <a:ext cx="50514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663575" y="1944688"/>
            <a:ext cx="231775" cy="26035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327" name="Rectangle 7"/>
          <p:cNvSpPr>
            <a:spLocks noChangeArrowheads="1"/>
          </p:cNvSpPr>
          <p:nvPr/>
        </p:nvSpPr>
        <p:spPr bwMode="auto">
          <a:xfrm>
            <a:off x="6881813" y="5434013"/>
            <a:ext cx="231775" cy="26035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328" name="Line 8"/>
          <p:cNvSpPr>
            <a:spLocks noChangeShapeType="1"/>
          </p:cNvSpPr>
          <p:nvPr/>
        </p:nvSpPr>
        <p:spPr bwMode="auto">
          <a:xfrm>
            <a:off x="7035800" y="5762625"/>
            <a:ext cx="1204913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29" name="Line 9"/>
          <p:cNvSpPr>
            <a:spLocks noChangeShapeType="1"/>
          </p:cNvSpPr>
          <p:nvPr/>
        </p:nvSpPr>
        <p:spPr bwMode="auto">
          <a:xfrm flipH="1" flipV="1">
            <a:off x="8223250" y="5268913"/>
            <a:ext cx="1588" cy="4921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30" name="Line 10"/>
          <p:cNvSpPr>
            <a:spLocks noChangeShapeType="1"/>
          </p:cNvSpPr>
          <p:nvPr/>
        </p:nvSpPr>
        <p:spPr bwMode="auto">
          <a:xfrm>
            <a:off x="4756150" y="5284788"/>
            <a:ext cx="3481388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31" name="Rectangle 11"/>
          <p:cNvSpPr>
            <a:spLocks noChangeArrowheads="1"/>
          </p:cNvSpPr>
          <p:nvPr/>
        </p:nvSpPr>
        <p:spPr bwMode="auto">
          <a:xfrm>
            <a:off x="4660900" y="4824413"/>
            <a:ext cx="231775" cy="26035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332" name="Line 12"/>
          <p:cNvSpPr>
            <a:spLocks noChangeShapeType="1"/>
          </p:cNvSpPr>
          <p:nvPr/>
        </p:nvSpPr>
        <p:spPr bwMode="auto">
          <a:xfrm flipV="1">
            <a:off x="4783138" y="5151438"/>
            <a:ext cx="127635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33" name="Line 13"/>
          <p:cNvSpPr>
            <a:spLocks noChangeShapeType="1"/>
          </p:cNvSpPr>
          <p:nvPr/>
        </p:nvSpPr>
        <p:spPr bwMode="auto">
          <a:xfrm flipV="1">
            <a:off x="4756150" y="5122863"/>
            <a:ext cx="0" cy="1730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34" name="Line 14"/>
          <p:cNvSpPr>
            <a:spLocks noChangeShapeType="1"/>
          </p:cNvSpPr>
          <p:nvPr/>
        </p:nvSpPr>
        <p:spPr bwMode="auto">
          <a:xfrm flipV="1">
            <a:off x="7208838" y="5151438"/>
            <a:ext cx="4349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35" name="Line 15"/>
          <p:cNvSpPr>
            <a:spLocks noChangeShapeType="1"/>
          </p:cNvSpPr>
          <p:nvPr/>
        </p:nvSpPr>
        <p:spPr bwMode="auto">
          <a:xfrm>
            <a:off x="8602663" y="5138738"/>
            <a:ext cx="0" cy="31908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36" name="Line 16"/>
          <p:cNvSpPr>
            <a:spLocks noChangeShapeType="1"/>
          </p:cNvSpPr>
          <p:nvPr/>
        </p:nvSpPr>
        <p:spPr bwMode="auto">
          <a:xfrm>
            <a:off x="6037263" y="5138738"/>
            <a:ext cx="1176337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37" name="Text Box 17"/>
          <p:cNvSpPr txBox="1">
            <a:spLocks noChangeArrowheads="1"/>
          </p:cNvSpPr>
          <p:nvPr/>
        </p:nvSpPr>
        <p:spPr bwMode="auto">
          <a:xfrm>
            <a:off x="328613" y="477838"/>
            <a:ext cx="285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 b="1">
                <a:latin typeface="Times New Roman" charset="0"/>
              </a:rPr>
              <a:t>(</a:t>
            </a:r>
          </a:p>
        </p:txBody>
      </p:sp>
      <p:sp>
        <p:nvSpPr>
          <p:cNvPr id="312338" name="Text Box 18"/>
          <p:cNvSpPr txBox="1">
            <a:spLocks noChangeArrowheads="1"/>
          </p:cNvSpPr>
          <p:nvPr/>
        </p:nvSpPr>
        <p:spPr bwMode="auto">
          <a:xfrm>
            <a:off x="431800" y="477838"/>
            <a:ext cx="539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 b="1">
                <a:latin typeface="Times New Roman" charset="0"/>
              </a:rPr>
              <a:t>L1</a:t>
            </a:r>
          </a:p>
        </p:txBody>
      </p:sp>
      <p:sp>
        <p:nvSpPr>
          <p:cNvPr id="312339" name="Text Box 19"/>
          <p:cNvSpPr txBox="1">
            <a:spLocks noChangeArrowheads="1"/>
          </p:cNvSpPr>
          <p:nvPr/>
        </p:nvSpPr>
        <p:spPr bwMode="auto">
          <a:xfrm>
            <a:off x="736600" y="477838"/>
            <a:ext cx="285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 b="1">
                <a:latin typeface="Times New Roman" charset="0"/>
              </a:rPr>
              <a:t>:</a:t>
            </a:r>
          </a:p>
        </p:txBody>
      </p:sp>
      <p:sp>
        <p:nvSpPr>
          <p:cNvPr id="312340" name="Text Box 20"/>
          <p:cNvSpPr txBox="1">
            <a:spLocks noChangeArrowheads="1"/>
          </p:cNvSpPr>
          <p:nvPr/>
        </p:nvSpPr>
        <p:spPr bwMode="auto">
          <a:xfrm>
            <a:off x="892175" y="477838"/>
            <a:ext cx="285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 b="1">
                <a:latin typeface="Times New Roman" charset="0"/>
              </a:rPr>
              <a:t>(</a:t>
            </a:r>
          </a:p>
        </p:txBody>
      </p:sp>
      <p:sp>
        <p:nvSpPr>
          <p:cNvPr id="312341" name="Text Box 21"/>
          <p:cNvSpPr txBox="1">
            <a:spLocks noChangeArrowheads="1"/>
          </p:cNvSpPr>
          <p:nvPr/>
        </p:nvSpPr>
        <p:spPr bwMode="auto">
          <a:xfrm>
            <a:off x="1023938" y="477838"/>
            <a:ext cx="539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 b="1">
                <a:latin typeface="Times New Roman" charset="0"/>
              </a:rPr>
              <a:t>L2</a:t>
            </a:r>
          </a:p>
        </p:txBody>
      </p:sp>
      <p:sp>
        <p:nvSpPr>
          <p:cNvPr id="312342" name="Text Box 22"/>
          <p:cNvSpPr txBox="1">
            <a:spLocks noChangeArrowheads="1"/>
          </p:cNvSpPr>
          <p:nvPr/>
        </p:nvSpPr>
        <p:spPr bwMode="auto">
          <a:xfrm>
            <a:off x="1355725" y="477838"/>
            <a:ext cx="285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 b="1">
                <a:latin typeface="Times New Roman" charset="0"/>
              </a:rPr>
              <a:t>:</a:t>
            </a:r>
          </a:p>
        </p:txBody>
      </p:sp>
      <p:sp>
        <p:nvSpPr>
          <p:cNvPr id="312343" name="Text Box 23"/>
          <p:cNvSpPr txBox="1">
            <a:spLocks noChangeArrowheads="1"/>
          </p:cNvSpPr>
          <p:nvPr/>
        </p:nvSpPr>
        <p:spPr bwMode="auto">
          <a:xfrm>
            <a:off x="1519238" y="477838"/>
            <a:ext cx="285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 b="1">
                <a:latin typeface="Times New Roman" charset="0"/>
              </a:rPr>
              <a:t>(</a:t>
            </a:r>
          </a:p>
        </p:txBody>
      </p:sp>
      <p:sp>
        <p:nvSpPr>
          <p:cNvPr id="312344" name="Text Box 24"/>
          <p:cNvSpPr txBox="1">
            <a:spLocks noChangeArrowheads="1"/>
          </p:cNvSpPr>
          <p:nvPr/>
        </p:nvSpPr>
        <p:spPr bwMode="auto">
          <a:xfrm>
            <a:off x="1633538" y="477838"/>
            <a:ext cx="3365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 b="1">
                <a:latin typeface="Times New Roman" charset="0"/>
              </a:rPr>
              <a:t>a</a:t>
            </a:r>
          </a:p>
        </p:txBody>
      </p:sp>
      <p:sp>
        <p:nvSpPr>
          <p:cNvPr id="312345" name="Text Box 25"/>
          <p:cNvSpPr txBox="1">
            <a:spLocks noChangeArrowheads="1"/>
          </p:cNvSpPr>
          <p:nvPr/>
        </p:nvSpPr>
        <p:spPr bwMode="auto">
          <a:xfrm>
            <a:off x="2357438" y="477838"/>
            <a:ext cx="285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 b="1">
                <a:latin typeface="Times New Roman" charset="0"/>
              </a:rPr>
              <a:t>)</a:t>
            </a:r>
          </a:p>
        </p:txBody>
      </p:sp>
      <p:sp>
        <p:nvSpPr>
          <p:cNvPr id="312346" name="Text Box 26"/>
          <p:cNvSpPr txBox="1">
            <a:spLocks noChangeArrowheads="1"/>
          </p:cNvSpPr>
          <p:nvPr/>
        </p:nvSpPr>
        <p:spPr bwMode="auto">
          <a:xfrm>
            <a:off x="2243138" y="477838"/>
            <a:ext cx="285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 b="1">
                <a:latin typeface="Times New Roman" charset="0"/>
              </a:rPr>
              <a:t>)</a:t>
            </a:r>
          </a:p>
        </p:txBody>
      </p:sp>
      <p:sp>
        <p:nvSpPr>
          <p:cNvPr id="312347" name="Text Box 27"/>
          <p:cNvSpPr txBox="1">
            <a:spLocks noChangeArrowheads="1"/>
          </p:cNvSpPr>
          <p:nvPr/>
        </p:nvSpPr>
        <p:spPr bwMode="auto">
          <a:xfrm>
            <a:off x="1824038" y="477838"/>
            <a:ext cx="2603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 b="1">
                <a:latin typeface="Times New Roman" charset="0"/>
              </a:rPr>
              <a:t>,</a:t>
            </a:r>
          </a:p>
        </p:txBody>
      </p:sp>
      <p:sp>
        <p:nvSpPr>
          <p:cNvPr id="312348" name="Text Box 28"/>
          <p:cNvSpPr txBox="1">
            <a:spLocks noChangeArrowheads="1"/>
          </p:cNvSpPr>
          <p:nvPr/>
        </p:nvSpPr>
        <p:spPr bwMode="auto">
          <a:xfrm>
            <a:off x="1900238" y="477838"/>
            <a:ext cx="539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 b="1">
                <a:latin typeface="Times New Roman" charset="0"/>
              </a:rPr>
              <a:t>L1</a:t>
            </a:r>
          </a:p>
        </p:txBody>
      </p:sp>
      <p:sp>
        <p:nvSpPr>
          <p:cNvPr id="312349" name="Line 29"/>
          <p:cNvSpPr>
            <a:spLocks noChangeShapeType="1"/>
          </p:cNvSpPr>
          <p:nvPr/>
        </p:nvSpPr>
        <p:spPr bwMode="auto">
          <a:xfrm>
            <a:off x="7577138" y="5149850"/>
            <a:ext cx="10160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95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89 0.203 L 2.5E-6 1.734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3" y="-10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3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56 0.20278 L -1.94444E-6 -2.25434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12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78" y="-10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1000"/>
                                        <p:tgtEl>
                                          <p:spTgt spid="3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1000"/>
                                        <p:tgtEl>
                                          <p:spTgt spid="3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803 0.6807 L -4.72222E-6 -3.93064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12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10" y="-340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264 0.70382 L -4.44444E-6 -2.2543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32" y="-35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1000"/>
                                        <p:tgtEl>
                                          <p:spTgt spid="3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7136 0.70798 L -3.88889E-6 -3.46821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12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76" y="-35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1000"/>
                                        <p:tgtEl>
                                          <p:spTgt spid="3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1000"/>
                                        <p:tgtEl>
                                          <p:spTgt spid="3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8" dur="1000"/>
                                        <p:tgtEl>
                                          <p:spTgt spid="3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729 0.61295 L 1.66667E-6 -3.17919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12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65" y="-306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84 0.61295 L -0.00469 -2.25434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76" y="-306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8" dur="1000"/>
                                        <p:tgtEl>
                                          <p:spTgt spid="3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53 0.61711 L -8.33333E-7 3.75723E-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12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76" y="-308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8" dur="1000"/>
                                        <p:tgtEl>
                                          <p:spTgt spid="3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489 0.60231 L 2.22222E-6 -1.6185E-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312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53" y="-301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666 0.62798 L 2.77778E-6 -1.96532E-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312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33" y="-31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1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4" dur="1000"/>
                                        <p:tgtEl>
                                          <p:spTgt spid="3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042 0.61943 L 5E-6 -3.17919E-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12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21" y="-30983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3" dur="1000"/>
                                        <p:tgtEl>
                                          <p:spTgt spid="31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2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1000"/>
                                        <p:tgtEl>
                                          <p:spTgt spid="31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3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18 0.70382 L 2.5E-6 -2.25434E-6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312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90" y="-35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animBg="1"/>
      <p:bldP spid="312324" grpId="0" animBg="1"/>
      <p:bldP spid="312325" grpId="0" animBg="1"/>
      <p:bldP spid="312326" grpId="0" animBg="1"/>
      <p:bldP spid="312327" grpId="0" animBg="1"/>
      <p:bldP spid="312328" grpId="0" animBg="1"/>
      <p:bldP spid="312329" grpId="0" animBg="1"/>
      <p:bldP spid="312330" grpId="0" animBg="1"/>
      <p:bldP spid="312331" grpId="0" animBg="1"/>
      <p:bldP spid="312332" grpId="0" animBg="1"/>
      <p:bldP spid="312333" grpId="0" animBg="1"/>
      <p:bldP spid="312334" grpId="0" animBg="1"/>
      <p:bldP spid="312335" grpId="0" animBg="1"/>
      <p:bldP spid="312336" grpId="0" animBg="1"/>
      <p:bldP spid="312337" grpId="0"/>
      <p:bldP spid="312337" grpId="1"/>
      <p:bldP spid="312338" grpId="0"/>
      <p:bldP spid="312338" grpId="1"/>
      <p:bldP spid="312339" grpId="0"/>
      <p:bldP spid="312339" grpId="1"/>
      <p:bldP spid="312340" grpId="0"/>
      <p:bldP spid="312340" grpId="1"/>
      <p:bldP spid="312341" grpId="0"/>
      <p:bldP spid="312341" grpId="1"/>
      <p:bldP spid="312342" grpId="0"/>
      <p:bldP spid="312342" grpId="1"/>
      <p:bldP spid="312343" grpId="0"/>
      <p:bldP spid="312343" grpId="1"/>
      <p:bldP spid="312344" grpId="0"/>
      <p:bldP spid="312344" grpId="1"/>
      <p:bldP spid="312345" grpId="0"/>
      <p:bldP spid="312345" grpId="1"/>
      <p:bldP spid="312346" grpId="0"/>
      <p:bldP spid="312346" grpId="1"/>
      <p:bldP spid="312347" grpId="0"/>
      <p:bldP spid="312347" grpId="1"/>
      <p:bldP spid="312348" grpId="0"/>
      <p:bldP spid="312348" grpId="1"/>
      <p:bldP spid="31234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4147" name="Object 3"/>
          <p:cNvGraphicFramePr>
            <a:graphicFrameLocks noChangeAspect="1"/>
          </p:cNvGraphicFramePr>
          <p:nvPr/>
        </p:nvGraphicFramePr>
        <p:xfrm>
          <a:off x="657225" y="1579563"/>
          <a:ext cx="8486775" cy="411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2" name="图片" r:id="rId4" imgW="6753240" imgH="3276720" progId="Word.Picture.8">
                  <p:embed/>
                </p:oleObj>
              </mc:Choice>
              <mc:Fallback>
                <p:oleObj name="图片" r:id="rId4" imgW="6753240" imgH="32767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1579563"/>
                        <a:ext cx="8486775" cy="411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4148" name="Rectangle 4"/>
          <p:cNvSpPr>
            <a:spLocks noChangeArrowheads="1"/>
          </p:cNvSpPr>
          <p:nvPr/>
        </p:nvSpPr>
        <p:spPr bwMode="auto">
          <a:xfrm>
            <a:off x="663575" y="1944688"/>
            <a:ext cx="231775" cy="26035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49" name="Rectangle 5"/>
          <p:cNvSpPr>
            <a:spLocks noChangeArrowheads="1"/>
          </p:cNvSpPr>
          <p:nvPr/>
        </p:nvSpPr>
        <p:spPr bwMode="auto">
          <a:xfrm>
            <a:off x="6881813" y="5434013"/>
            <a:ext cx="231775" cy="26035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50" name="Rectangle 6"/>
          <p:cNvSpPr>
            <a:spLocks noChangeArrowheads="1"/>
          </p:cNvSpPr>
          <p:nvPr/>
        </p:nvSpPr>
        <p:spPr bwMode="auto">
          <a:xfrm>
            <a:off x="4660900" y="4824413"/>
            <a:ext cx="231775" cy="26035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75" name="Line 7"/>
          <p:cNvSpPr>
            <a:spLocks noChangeShapeType="1"/>
          </p:cNvSpPr>
          <p:nvPr/>
        </p:nvSpPr>
        <p:spPr bwMode="auto">
          <a:xfrm flipH="1">
            <a:off x="3044825" y="5908675"/>
            <a:ext cx="55594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76" name="Line 8"/>
          <p:cNvSpPr>
            <a:spLocks noChangeShapeType="1"/>
          </p:cNvSpPr>
          <p:nvPr/>
        </p:nvSpPr>
        <p:spPr bwMode="auto">
          <a:xfrm flipH="1" flipV="1">
            <a:off x="3043238" y="2263775"/>
            <a:ext cx="0" cy="36576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77" name="Line 9"/>
          <p:cNvSpPr>
            <a:spLocks noChangeShapeType="1"/>
          </p:cNvSpPr>
          <p:nvPr/>
        </p:nvSpPr>
        <p:spPr bwMode="auto">
          <a:xfrm>
            <a:off x="3043238" y="2292350"/>
            <a:ext cx="668337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78" name="Line 10"/>
          <p:cNvSpPr>
            <a:spLocks noChangeShapeType="1"/>
          </p:cNvSpPr>
          <p:nvPr/>
        </p:nvSpPr>
        <p:spPr bwMode="auto">
          <a:xfrm>
            <a:off x="3711575" y="2292350"/>
            <a:ext cx="14288" cy="161131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79" name="Rectangle 11"/>
          <p:cNvSpPr>
            <a:spLocks noChangeArrowheads="1"/>
          </p:cNvSpPr>
          <p:nvPr/>
        </p:nvSpPr>
        <p:spPr bwMode="auto">
          <a:xfrm>
            <a:off x="3616325" y="3938588"/>
            <a:ext cx="231775" cy="26035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80" name="Line 12"/>
          <p:cNvSpPr>
            <a:spLocks noChangeShapeType="1"/>
          </p:cNvSpPr>
          <p:nvPr/>
        </p:nvSpPr>
        <p:spPr bwMode="auto">
          <a:xfrm>
            <a:off x="8604250" y="5457825"/>
            <a:ext cx="0" cy="44926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81" name="Line 13"/>
          <p:cNvSpPr>
            <a:spLocks noChangeShapeType="1"/>
          </p:cNvSpPr>
          <p:nvPr/>
        </p:nvSpPr>
        <p:spPr bwMode="auto">
          <a:xfrm>
            <a:off x="3711575" y="3875088"/>
            <a:ext cx="1030288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82" name="Line 14"/>
          <p:cNvSpPr>
            <a:spLocks noChangeShapeType="1"/>
          </p:cNvSpPr>
          <p:nvPr/>
        </p:nvSpPr>
        <p:spPr bwMode="auto">
          <a:xfrm flipV="1">
            <a:off x="4741863" y="3860800"/>
            <a:ext cx="117475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83" name="Rectangle 15"/>
          <p:cNvSpPr>
            <a:spLocks noChangeArrowheads="1"/>
          </p:cNvSpPr>
          <p:nvPr/>
        </p:nvSpPr>
        <p:spPr bwMode="auto">
          <a:xfrm>
            <a:off x="7011988" y="3938588"/>
            <a:ext cx="231775" cy="26035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84" name="Line 16"/>
          <p:cNvSpPr>
            <a:spLocks noChangeShapeType="1"/>
          </p:cNvSpPr>
          <p:nvPr/>
        </p:nvSpPr>
        <p:spPr bwMode="auto">
          <a:xfrm>
            <a:off x="7107238" y="3860800"/>
            <a:ext cx="1306512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85" name="Line 17"/>
          <p:cNvSpPr>
            <a:spLocks noChangeShapeType="1"/>
          </p:cNvSpPr>
          <p:nvPr/>
        </p:nvSpPr>
        <p:spPr bwMode="auto">
          <a:xfrm flipH="1">
            <a:off x="8720138" y="3860800"/>
            <a:ext cx="0" cy="4222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86" name="Line 18"/>
          <p:cNvSpPr>
            <a:spLocks noChangeShapeType="1"/>
          </p:cNvSpPr>
          <p:nvPr/>
        </p:nvSpPr>
        <p:spPr bwMode="auto">
          <a:xfrm>
            <a:off x="4248150" y="3729038"/>
            <a:ext cx="22066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87" name="Line 19"/>
          <p:cNvSpPr>
            <a:spLocks noChangeShapeType="1"/>
          </p:cNvSpPr>
          <p:nvPr/>
        </p:nvSpPr>
        <p:spPr bwMode="auto">
          <a:xfrm flipV="1">
            <a:off x="4262438" y="2278063"/>
            <a:ext cx="0" cy="1450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88" name="Line 20"/>
          <p:cNvSpPr>
            <a:spLocks noChangeShapeType="1"/>
          </p:cNvSpPr>
          <p:nvPr/>
        </p:nvSpPr>
        <p:spPr bwMode="auto">
          <a:xfrm>
            <a:off x="4262438" y="2292350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89" name="Line 21"/>
          <p:cNvSpPr>
            <a:spLocks noChangeShapeType="1"/>
          </p:cNvSpPr>
          <p:nvPr/>
        </p:nvSpPr>
        <p:spPr bwMode="auto">
          <a:xfrm>
            <a:off x="4857750" y="2278063"/>
            <a:ext cx="0" cy="9874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90" name="Rectangle 22"/>
          <p:cNvSpPr>
            <a:spLocks noChangeArrowheads="1"/>
          </p:cNvSpPr>
          <p:nvPr/>
        </p:nvSpPr>
        <p:spPr bwMode="auto">
          <a:xfrm>
            <a:off x="4806950" y="3314700"/>
            <a:ext cx="231775" cy="26035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91" name="Line 23"/>
          <p:cNvSpPr>
            <a:spLocks noChangeShapeType="1"/>
          </p:cNvSpPr>
          <p:nvPr/>
        </p:nvSpPr>
        <p:spPr bwMode="auto">
          <a:xfrm>
            <a:off x="4857750" y="3236913"/>
            <a:ext cx="1233488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92" name="Line 24"/>
          <p:cNvSpPr>
            <a:spLocks noChangeShapeType="1"/>
          </p:cNvSpPr>
          <p:nvPr/>
        </p:nvSpPr>
        <p:spPr bwMode="auto">
          <a:xfrm>
            <a:off x="6062663" y="3236913"/>
            <a:ext cx="1436687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93" name="Line 25"/>
          <p:cNvSpPr>
            <a:spLocks noChangeShapeType="1"/>
          </p:cNvSpPr>
          <p:nvPr/>
        </p:nvSpPr>
        <p:spPr bwMode="auto">
          <a:xfrm flipV="1">
            <a:off x="7485063" y="3119438"/>
            <a:ext cx="0" cy="1174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94" name="Line 26"/>
          <p:cNvSpPr>
            <a:spLocks noChangeShapeType="1"/>
          </p:cNvSpPr>
          <p:nvPr/>
        </p:nvSpPr>
        <p:spPr bwMode="auto">
          <a:xfrm flipH="1">
            <a:off x="5249863" y="3133725"/>
            <a:ext cx="2249487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95" name="Line 27"/>
          <p:cNvSpPr>
            <a:spLocks noChangeShapeType="1"/>
          </p:cNvSpPr>
          <p:nvPr/>
        </p:nvSpPr>
        <p:spPr bwMode="auto">
          <a:xfrm flipV="1">
            <a:off x="5249863" y="2278063"/>
            <a:ext cx="14287" cy="8413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96" name="Line 28"/>
          <p:cNvSpPr>
            <a:spLocks noChangeShapeType="1"/>
          </p:cNvSpPr>
          <p:nvPr/>
        </p:nvSpPr>
        <p:spPr bwMode="auto">
          <a:xfrm>
            <a:off x="5264150" y="2278063"/>
            <a:ext cx="1746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97" name="Line 29"/>
          <p:cNvSpPr>
            <a:spLocks noChangeShapeType="1"/>
          </p:cNvSpPr>
          <p:nvPr/>
        </p:nvSpPr>
        <p:spPr bwMode="auto">
          <a:xfrm>
            <a:off x="5453063" y="2263775"/>
            <a:ext cx="0" cy="2174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98" name="Rectangle 30"/>
          <p:cNvSpPr>
            <a:spLocks noChangeArrowheads="1"/>
          </p:cNvSpPr>
          <p:nvPr/>
        </p:nvSpPr>
        <p:spPr bwMode="auto">
          <a:xfrm>
            <a:off x="5329238" y="2574925"/>
            <a:ext cx="231775" cy="26035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99" name="Line 31"/>
          <p:cNvSpPr>
            <a:spLocks noChangeShapeType="1"/>
          </p:cNvSpPr>
          <p:nvPr/>
        </p:nvSpPr>
        <p:spPr bwMode="auto">
          <a:xfrm>
            <a:off x="5453063" y="2495550"/>
            <a:ext cx="2452687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00" name="Line 32"/>
          <p:cNvSpPr>
            <a:spLocks noChangeShapeType="1"/>
          </p:cNvSpPr>
          <p:nvPr/>
        </p:nvSpPr>
        <p:spPr bwMode="auto">
          <a:xfrm>
            <a:off x="7891463" y="2306638"/>
            <a:ext cx="0" cy="1746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01" name="Line 33"/>
          <p:cNvSpPr>
            <a:spLocks noChangeShapeType="1"/>
          </p:cNvSpPr>
          <p:nvPr/>
        </p:nvSpPr>
        <p:spPr bwMode="auto">
          <a:xfrm>
            <a:off x="6235700" y="2292350"/>
            <a:ext cx="167005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02" name="Line 34"/>
          <p:cNvSpPr>
            <a:spLocks noChangeShapeType="1"/>
          </p:cNvSpPr>
          <p:nvPr/>
        </p:nvSpPr>
        <p:spPr bwMode="auto">
          <a:xfrm>
            <a:off x="6235700" y="2060575"/>
            <a:ext cx="0" cy="2317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03" name="Line 35"/>
          <p:cNvSpPr>
            <a:spLocks noChangeShapeType="1"/>
          </p:cNvSpPr>
          <p:nvPr/>
        </p:nvSpPr>
        <p:spPr bwMode="auto">
          <a:xfrm>
            <a:off x="6235700" y="2074863"/>
            <a:ext cx="566738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04" name="Text Box 36"/>
          <p:cNvSpPr txBox="1">
            <a:spLocks noChangeArrowheads="1"/>
          </p:cNvSpPr>
          <p:nvPr/>
        </p:nvSpPr>
        <p:spPr bwMode="auto">
          <a:xfrm>
            <a:off x="6696075" y="1852613"/>
            <a:ext cx="9128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charset="0"/>
              </a:rPr>
              <a:t>finish</a:t>
            </a:r>
          </a:p>
        </p:txBody>
      </p:sp>
      <p:sp>
        <p:nvSpPr>
          <p:cNvPr id="314405" name="Line 37"/>
          <p:cNvSpPr>
            <a:spLocks noChangeShapeType="1"/>
          </p:cNvSpPr>
          <p:nvPr/>
        </p:nvSpPr>
        <p:spPr bwMode="auto">
          <a:xfrm>
            <a:off x="8399463" y="3860800"/>
            <a:ext cx="3048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06" name="Line 38"/>
          <p:cNvSpPr>
            <a:spLocks noChangeShapeType="1"/>
          </p:cNvSpPr>
          <p:nvPr/>
        </p:nvSpPr>
        <p:spPr bwMode="auto">
          <a:xfrm flipH="1">
            <a:off x="6469063" y="4310063"/>
            <a:ext cx="22637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07" name="Line 39"/>
          <p:cNvSpPr>
            <a:spLocks noChangeShapeType="1"/>
          </p:cNvSpPr>
          <p:nvPr/>
        </p:nvSpPr>
        <p:spPr bwMode="auto">
          <a:xfrm>
            <a:off x="6473825" y="3716338"/>
            <a:ext cx="0" cy="5937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4184" name="Text Box 40"/>
          <p:cNvSpPr txBox="1">
            <a:spLocks noChangeArrowheads="1"/>
          </p:cNvSpPr>
          <p:nvPr/>
        </p:nvSpPr>
        <p:spPr bwMode="auto">
          <a:xfrm>
            <a:off x="314325" y="477838"/>
            <a:ext cx="23145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(L1: (L2: (a ,L1))</a:t>
            </a:r>
          </a:p>
        </p:txBody>
      </p:sp>
      <p:sp>
        <p:nvSpPr>
          <p:cNvPr id="314409" name="Text Box 41"/>
          <p:cNvSpPr txBox="1">
            <a:spLocks noChangeArrowheads="1"/>
          </p:cNvSpPr>
          <p:nvPr/>
        </p:nvSpPr>
        <p:spPr bwMode="auto">
          <a:xfrm>
            <a:off x="2635250" y="477838"/>
            <a:ext cx="522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Lx</a:t>
            </a:r>
          </a:p>
        </p:txBody>
      </p:sp>
      <p:sp>
        <p:nvSpPr>
          <p:cNvPr id="314410" name="Text Box 42"/>
          <p:cNvSpPr txBox="1">
            <a:spLocks noChangeArrowheads="1"/>
          </p:cNvSpPr>
          <p:nvPr/>
        </p:nvSpPr>
        <p:spPr bwMode="auto">
          <a:xfrm>
            <a:off x="2998788" y="477838"/>
            <a:ext cx="2682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:</a:t>
            </a:r>
          </a:p>
        </p:txBody>
      </p:sp>
      <p:sp>
        <p:nvSpPr>
          <p:cNvPr id="314411" name="Text Box 43"/>
          <p:cNvSpPr txBox="1">
            <a:spLocks noChangeArrowheads="1"/>
          </p:cNvSpPr>
          <p:nvPr/>
        </p:nvSpPr>
        <p:spPr bwMode="auto">
          <a:xfrm>
            <a:off x="3736975" y="477838"/>
            <a:ext cx="522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L3</a:t>
            </a:r>
          </a:p>
        </p:txBody>
      </p:sp>
      <p:sp>
        <p:nvSpPr>
          <p:cNvPr id="314412" name="Text Box 44"/>
          <p:cNvSpPr txBox="1">
            <a:spLocks noChangeArrowheads="1"/>
          </p:cNvSpPr>
          <p:nvPr/>
        </p:nvSpPr>
        <p:spPr bwMode="auto">
          <a:xfrm>
            <a:off x="2505075" y="477838"/>
            <a:ext cx="2603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,</a:t>
            </a:r>
          </a:p>
        </p:txBody>
      </p:sp>
      <p:sp>
        <p:nvSpPr>
          <p:cNvPr id="314413" name="Text Box 45"/>
          <p:cNvSpPr txBox="1">
            <a:spLocks noChangeArrowheads="1"/>
          </p:cNvSpPr>
          <p:nvPr/>
        </p:nvSpPr>
        <p:spPr bwMode="auto">
          <a:xfrm>
            <a:off x="3214688" y="477838"/>
            <a:ext cx="5222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L2</a:t>
            </a:r>
          </a:p>
        </p:txBody>
      </p:sp>
      <p:sp>
        <p:nvSpPr>
          <p:cNvPr id="314414" name="Line 46"/>
          <p:cNvSpPr>
            <a:spLocks noChangeShapeType="1"/>
          </p:cNvSpPr>
          <p:nvPr/>
        </p:nvSpPr>
        <p:spPr bwMode="auto">
          <a:xfrm>
            <a:off x="5921375" y="3860800"/>
            <a:ext cx="1204913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15" name="Text Box 47"/>
          <p:cNvSpPr txBox="1">
            <a:spLocks noChangeArrowheads="1"/>
          </p:cNvSpPr>
          <p:nvPr/>
        </p:nvSpPr>
        <p:spPr bwMode="auto">
          <a:xfrm>
            <a:off x="3562350" y="477838"/>
            <a:ext cx="2603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,</a:t>
            </a:r>
          </a:p>
        </p:txBody>
      </p:sp>
      <p:sp>
        <p:nvSpPr>
          <p:cNvPr id="314416" name="Text Box 48"/>
          <p:cNvSpPr txBox="1">
            <a:spLocks noChangeArrowheads="1"/>
          </p:cNvSpPr>
          <p:nvPr/>
        </p:nvSpPr>
        <p:spPr bwMode="auto">
          <a:xfrm>
            <a:off x="4114800" y="477838"/>
            <a:ext cx="268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:</a:t>
            </a:r>
          </a:p>
        </p:txBody>
      </p:sp>
      <p:sp>
        <p:nvSpPr>
          <p:cNvPr id="314417" name="Text Box 49"/>
          <p:cNvSpPr txBox="1">
            <a:spLocks noChangeArrowheads="1"/>
          </p:cNvSpPr>
          <p:nvPr/>
        </p:nvSpPr>
        <p:spPr bwMode="auto">
          <a:xfrm>
            <a:off x="4289425" y="477838"/>
            <a:ext cx="285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(</a:t>
            </a:r>
          </a:p>
        </p:txBody>
      </p:sp>
      <p:sp>
        <p:nvSpPr>
          <p:cNvPr id="314418" name="Text Box 50"/>
          <p:cNvSpPr txBox="1">
            <a:spLocks noChangeArrowheads="1"/>
          </p:cNvSpPr>
          <p:nvPr/>
        </p:nvSpPr>
        <p:spPr bwMode="auto">
          <a:xfrm>
            <a:off x="4435475" y="477838"/>
            <a:ext cx="3365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b</a:t>
            </a:r>
          </a:p>
        </p:txBody>
      </p:sp>
      <p:sp>
        <p:nvSpPr>
          <p:cNvPr id="314419" name="Text Box 51"/>
          <p:cNvSpPr txBox="1">
            <a:spLocks noChangeArrowheads="1"/>
          </p:cNvSpPr>
          <p:nvPr/>
        </p:nvSpPr>
        <p:spPr bwMode="auto">
          <a:xfrm>
            <a:off x="4638675" y="477838"/>
            <a:ext cx="285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)</a:t>
            </a:r>
          </a:p>
        </p:txBody>
      </p:sp>
      <p:sp>
        <p:nvSpPr>
          <p:cNvPr id="314420" name="Text Box 52"/>
          <p:cNvSpPr txBox="1">
            <a:spLocks noChangeArrowheads="1"/>
          </p:cNvSpPr>
          <p:nvPr/>
        </p:nvSpPr>
        <p:spPr bwMode="auto">
          <a:xfrm>
            <a:off x="4797425" y="477838"/>
            <a:ext cx="285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)</a:t>
            </a:r>
          </a:p>
        </p:txBody>
      </p:sp>
      <p:sp>
        <p:nvSpPr>
          <p:cNvPr id="314421" name="Text Box 53"/>
          <p:cNvSpPr txBox="1">
            <a:spLocks noChangeArrowheads="1"/>
          </p:cNvSpPr>
          <p:nvPr/>
        </p:nvSpPr>
        <p:spPr bwMode="auto">
          <a:xfrm>
            <a:off x="4929188" y="477838"/>
            <a:ext cx="2603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,</a:t>
            </a:r>
          </a:p>
        </p:txBody>
      </p:sp>
      <p:sp>
        <p:nvSpPr>
          <p:cNvPr id="314422" name="Text Box 54"/>
          <p:cNvSpPr txBox="1">
            <a:spLocks noChangeArrowheads="1"/>
          </p:cNvSpPr>
          <p:nvPr/>
        </p:nvSpPr>
        <p:spPr bwMode="auto">
          <a:xfrm>
            <a:off x="5087938" y="477838"/>
            <a:ext cx="5222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  <a:sym typeface="Wingdings" charset="0"/>
              </a:rPr>
              <a:t>Ly</a:t>
            </a:r>
          </a:p>
        </p:txBody>
      </p:sp>
      <p:sp>
        <p:nvSpPr>
          <p:cNvPr id="314423" name="Text Box 55"/>
          <p:cNvSpPr txBox="1">
            <a:spLocks noChangeArrowheads="1"/>
          </p:cNvSpPr>
          <p:nvPr/>
        </p:nvSpPr>
        <p:spPr bwMode="auto">
          <a:xfrm>
            <a:off x="5449888" y="477838"/>
            <a:ext cx="2682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  <a:sym typeface="Wingdings" charset="0"/>
              </a:rPr>
              <a:t>:</a:t>
            </a:r>
          </a:p>
        </p:txBody>
      </p:sp>
      <p:sp>
        <p:nvSpPr>
          <p:cNvPr id="314424" name="Text Box 56"/>
          <p:cNvSpPr txBox="1">
            <a:spLocks noChangeArrowheads="1"/>
          </p:cNvSpPr>
          <p:nvPr/>
        </p:nvSpPr>
        <p:spPr bwMode="auto">
          <a:xfrm>
            <a:off x="5583238" y="477838"/>
            <a:ext cx="285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  <a:sym typeface="Wingdings" charset="0"/>
              </a:rPr>
              <a:t>(</a:t>
            </a:r>
          </a:p>
        </p:txBody>
      </p:sp>
      <p:sp>
        <p:nvSpPr>
          <p:cNvPr id="314425" name="Text Box 57"/>
          <p:cNvSpPr txBox="1">
            <a:spLocks noChangeArrowheads="1"/>
          </p:cNvSpPr>
          <p:nvPr/>
        </p:nvSpPr>
        <p:spPr bwMode="auto">
          <a:xfrm>
            <a:off x="5756275" y="477838"/>
            <a:ext cx="522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  <a:sym typeface="Wingdings" charset="0"/>
              </a:rPr>
              <a:t>L3</a:t>
            </a:r>
          </a:p>
        </p:txBody>
      </p:sp>
      <p:sp>
        <p:nvSpPr>
          <p:cNvPr id="314426" name="Text Box 58"/>
          <p:cNvSpPr txBox="1">
            <a:spLocks noChangeArrowheads="1"/>
          </p:cNvSpPr>
          <p:nvPr/>
        </p:nvSpPr>
        <p:spPr bwMode="auto">
          <a:xfrm>
            <a:off x="6118225" y="477838"/>
            <a:ext cx="5730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  <a:sym typeface="Wingdings" charset="0"/>
              </a:rPr>
              <a:t>, c)</a:t>
            </a:r>
          </a:p>
        </p:txBody>
      </p:sp>
      <p:sp>
        <p:nvSpPr>
          <p:cNvPr id="314427" name="Text Box 59"/>
          <p:cNvSpPr txBox="1">
            <a:spLocks noChangeArrowheads="1"/>
          </p:cNvSpPr>
          <p:nvPr/>
        </p:nvSpPr>
        <p:spPr bwMode="auto">
          <a:xfrm>
            <a:off x="6538913" y="477838"/>
            <a:ext cx="6746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, L4</a:t>
            </a:r>
          </a:p>
        </p:txBody>
      </p:sp>
      <p:sp>
        <p:nvSpPr>
          <p:cNvPr id="314428" name="Text Box 60"/>
          <p:cNvSpPr txBox="1">
            <a:spLocks noChangeArrowheads="1"/>
          </p:cNvSpPr>
          <p:nvPr/>
        </p:nvSpPr>
        <p:spPr bwMode="auto">
          <a:xfrm>
            <a:off x="7048500" y="477838"/>
            <a:ext cx="4460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: (</a:t>
            </a:r>
          </a:p>
        </p:txBody>
      </p:sp>
      <p:sp>
        <p:nvSpPr>
          <p:cNvPr id="314429" name="Text Box 61"/>
          <p:cNvSpPr txBox="1">
            <a:spLocks noChangeArrowheads="1"/>
          </p:cNvSpPr>
          <p:nvPr/>
        </p:nvSpPr>
        <p:spPr bwMode="auto">
          <a:xfrm>
            <a:off x="7372350" y="477838"/>
            <a:ext cx="5794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d ,</a:t>
            </a:r>
          </a:p>
        </p:txBody>
      </p:sp>
      <p:sp>
        <p:nvSpPr>
          <p:cNvPr id="314430" name="Text Box 62"/>
          <p:cNvSpPr txBox="1">
            <a:spLocks noChangeArrowheads="1"/>
          </p:cNvSpPr>
          <p:nvPr/>
        </p:nvSpPr>
        <p:spPr bwMode="auto">
          <a:xfrm>
            <a:off x="8150225" y="477838"/>
            <a:ext cx="285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)</a:t>
            </a:r>
          </a:p>
        </p:txBody>
      </p:sp>
      <p:sp>
        <p:nvSpPr>
          <p:cNvPr id="314431" name="Text Box 63"/>
          <p:cNvSpPr txBox="1">
            <a:spLocks noChangeArrowheads="1"/>
          </p:cNvSpPr>
          <p:nvPr/>
        </p:nvSpPr>
        <p:spPr bwMode="auto">
          <a:xfrm>
            <a:off x="8281988" y="477838"/>
            <a:ext cx="285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)</a:t>
            </a:r>
          </a:p>
        </p:txBody>
      </p:sp>
      <p:sp>
        <p:nvSpPr>
          <p:cNvPr id="314432" name="Text Box 64"/>
          <p:cNvSpPr txBox="1">
            <a:spLocks noChangeArrowheads="1"/>
          </p:cNvSpPr>
          <p:nvPr/>
        </p:nvSpPr>
        <p:spPr bwMode="auto">
          <a:xfrm>
            <a:off x="7731125" y="477838"/>
            <a:ext cx="522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L4</a:t>
            </a:r>
          </a:p>
        </p:txBody>
      </p:sp>
      <p:sp>
        <p:nvSpPr>
          <p:cNvPr id="774209" name="Text Box 65"/>
          <p:cNvSpPr txBox="1">
            <a:spLocks noChangeArrowheads="1"/>
          </p:cNvSpPr>
          <p:nvPr/>
        </p:nvSpPr>
        <p:spPr bwMode="auto">
          <a:xfrm>
            <a:off x="546100" y="5176838"/>
            <a:ext cx="18415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endParaRPr lang="zh-CN" altLang="en-US" sz="2800">
              <a:latin typeface="Times New Roman" charset="0"/>
            </a:endParaRPr>
          </a:p>
        </p:txBody>
      </p:sp>
      <p:sp>
        <p:nvSpPr>
          <p:cNvPr id="314434" name="Text Box 66"/>
          <p:cNvSpPr txBox="1">
            <a:spLocks noChangeArrowheads="1"/>
          </p:cNvSpPr>
          <p:nvPr/>
        </p:nvSpPr>
        <p:spPr bwMode="auto">
          <a:xfrm>
            <a:off x="3070225" y="477838"/>
            <a:ext cx="285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(</a:t>
            </a:r>
          </a:p>
        </p:txBody>
      </p:sp>
      <p:sp>
        <p:nvSpPr>
          <p:cNvPr id="314435" name="AutoShape 67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502525" y="846138"/>
            <a:ext cx="720725" cy="539750"/>
          </a:xfrm>
          <a:prstGeom prst="rightArrow">
            <a:avLst>
              <a:gd name="adj1" fmla="val 50000"/>
              <a:gd name="adj2" fmla="val 33382"/>
            </a:avLst>
          </a:prstGeom>
          <a:solidFill>
            <a:srgbClr val="66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 b="1">
                <a:solidFill>
                  <a:schemeClr val="bg1"/>
                </a:solidFill>
                <a:latin typeface="Tahoma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132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3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" dur="1000"/>
                                        <p:tgtEl>
                                          <p:spTgt spid="3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9 0.1926 L -4.44444E-6 -2.25434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3" y="-96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32 0.19861 L 3.33333E-6 -2.25434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14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6" y="-994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1000"/>
                                        <p:tgtEl>
                                          <p:spTgt spid="3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1000"/>
                                        <p:tgtEl>
                                          <p:spTgt spid="3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5 0.46081 L -4.72222E-6 -2.25434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14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-230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21 0.49041 L 1.11111E-6 -1.32948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14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-2453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1000"/>
                                        <p:tgtEl>
                                          <p:spTgt spid="3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54 0.49688 L -2.22222E-6 -4.10405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144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-2485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1000"/>
                                        <p:tgtEl>
                                          <p:spTgt spid="3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71 0.47769 L -1.94444E-6 -2.25434E-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314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35" y="-23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2000"/>
                                        <p:tgtEl>
                                          <p:spTgt spid="31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500"/>
                                        <p:tgtEl>
                                          <p:spTgt spid="31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1000"/>
                                        <p:tgtEl>
                                          <p:spTgt spid="3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2" dur="1000"/>
                                        <p:tgtEl>
                                          <p:spTgt spid="3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1000"/>
                                        <p:tgtEl>
                                          <p:spTgt spid="3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1000"/>
                                        <p:tgtEl>
                                          <p:spTgt spid="31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0" dur="1000"/>
                                        <p:tgtEl>
                                          <p:spTgt spid="31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12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4" dur="500"/>
                                        <p:tgtEl>
                                          <p:spTgt spid="3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1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8" dur="500"/>
                                        <p:tgtEl>
                                          <p:spTgt spid="3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5" dur="500"/>
                                        <p:tgtEl>
                                          <p:spTgt spid="3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3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2" dur="500"/>
                                        <p:tgtEl>
                                          <p:spTgt spid="3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5" dur="1000"/>
                                        <p:tgtEl>
                                          <p:spTgt spid="3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1" dur="1000"/>
                                        <p:tgtEl>
                                          <p:spTgt spid="3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7" dur="1000"/>
                                        <p:tgtEl>
                                          <p:spTgt spid="3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1" dur="1000"/>
                                        <p:tgtEl>
                                          <p:spTgt spid="31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5" dur="1000"/>
                                        <p:tgtEl>
                                          <p:spTgt spid="31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1" dur="1000"/>
                                        <p:tgtEl>
                                          <p:spTgt spid="31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5" dur="1000"/>
                                        <p:tgtEl>
                                          <p:spTgt spid="31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6" dur="1000"/>
                                        <p:tgtEl>
                                          <p:spTgt spid="31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8" dur="1000"/>
                                        <p:tgtEl>
                                          <p:spTgt spid="31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2" dur="1000"/>
                                        <p:tgtEl>
                                          <p:spTgt spid="31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6" dur="1000"/>
                                        <p:tgtEl>
                                          <p:spTgt spid="3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3" dur="1000"/>
                                        <p:tgtEl>
                                          <p:spTgt spid="3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14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14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14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14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4" dur="500" fill="hold"/>
                                        <p:tgtEl>
                                          <p:spTgt spid="3144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5" grpId="0" animBg="1"/>
      <p:bldP spid="314376" grpId="0" animBg="1"/>
      <p:bldP spid="314377" grpId="0" animBg="1"/>
      <p:bldP spid="314378" grpId="0" animBg="1"/>
      <p:bldP spid="314379" grpId="0" animBg="1"/>
      <p:bldP spid="314380" grpId="0" animBg="1"/>
      <p:bldP spid="314381" grpId="0" animBg="1"/>
      <p:bldP spid="314382" grpId="0" animBg="1"/>
      <p:bldP spid="314383" grpId="0" animBg="1"/>
      <p:bldP spid="314384" grpId="0" animBg="1"/>
      <p:bldP spid="314385" grpId="0" animBg="1"/>
      <p:bldP spid="314386" grpId="0" animBg="1"/>
      <p:bldP spid="314387" grpId="0" animBg="1"/>
      <p:bldP spid="314388" grpId="0" animBg="1"/>
      <p:bldP spid="314389" grpId="0" animBg="1"/>
      <p:bldP spid="314390" grpId="0" animBg="1"/>
      <p:bldP spid="314391" grpId="0" animBg="1"/>
      <p:bldP spid="314392" grpId="0" animBg="1"/>
      <p:bldP spid="314393" grpId="0" animBg="1"/>
      <p:bldP spid="314394" grpId="0" animBg="1"/>
      <p:bldP spid="314395" grpId="0" animBg="1"/>
      <p:bldP spid="314396" grpId="0" animBg="1"/>
      <p:bldP spid="314397" grpId="0" animBg="1"/>
      <p:bldP spid="314398" grpId="0" animBg="1"/>
      <p:bldP spid="314399" grpId="0" animBg="1"/>
      <p:bldP spid="314400" grpId="0" animBg="1"/>
      <p:bldP spid="314401" grpId="0" animBg="1"/>
      <p:bldP spid="314402" grpId="0" animBg="1"/>
      <p:bldP spid="314403" grpId="0" animBg="1"/>
      <p:bldP spid="314404" grpId="0"/>
      <p:bldP spid="314405" grpId="0" animBg="1"/>
      <p:bldP spid="314406" grpId="0" animBg="1"/>
      <p:bldP spid="314407" grpId="0" animBg="1"/>
      <p:bldP spid="314409" grpId="0"/>
      <p:bldP spid="314409" grpId="1"/>
      <p:bldP spid="314410" grpId="0"/>
      <p:bldP spid="314410" grpId="1"/>
      <p:bldP spid="314411" grpId="0"/>
      <p:bldP spid="314412" grpId="0"/>
      <p:bldP spid="314412" grpId="1"/>
      <p:bldP spid="314413" grpId="0"/>
      <p:bldP spid="314413" grpId="1"/>
      <p:bldP spid="314414" grpId="0" animBg="1"/>
      <p:bldP spid="314415" grpId="0"/>
      <p:bldP spid="314415" grpId="1"/>
      <p:bldP spid="314416" grpId="0"/>
      <p:bldP spid="314417" grpId="0"/>
      <p:bldP spid="314418" grpId="0"/>
      <p:bldP spid="314419" grpId="0"/>
      <p:bldP spid="314420" grpId="0"/>
      <p:bldP spid="314421" grpId="0"/>
      <p:bldP spid="314422" grpId="0"/>
      <p:bldP spid="314423" grpId="0"/>
      <p:bldP spid="314424" grpId="0"/>
      <p:bldP spid="314425" grpId="0"/>
      <p:bldP spid="314426" grpId="0"/>
      <p:bldP spid="314427" grpId="0"/>
      <p:bldP spid="314428" grpId="0"/>
      <p:bldP spid="314429" grpId="0"/>
      <p:bldP spid="314430" grpId="0"/>
      <p:bldP spid="314431" grpId="0"/>
      <p:bldP spid="314432" grpId="0"/>
      <p:bldP spid="314434" grpId="0"/>
      <p:bldP spid="314434" grpId="1"/>
      <p:bldP spid="31443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Generalized List: Example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(</a:t>
            </a:r>
            <a:r>
              <a:rPr lang="en-US" altLang="zh-CN" dirty="0" err="1"/>
              <a:t>defun</a:t>
            </a:r>
            <a:r>
              <a:rPr lang="en-US" altLang="zh-CN" dirty="0"/>
              <a:t> fib (n)</a:t>
            </a:r>
          </a:p>
          <a:p>
            <a:pPr marL="0" indent="0">
              <a:buNone/>
            </a:pPr>
            <a:r>
              <a:rPr lang="en-US" altLang="zh-CN" dirty="0"/>
              <a:t>  "Simple recursive Fibonacci number function"</a:t>
            </a:r>
          </a:p>
          <a:p>
            <a:pPr marL="0" indent="0">
              <a:buNone/>
            </a:pPr>
            <a:r>
              <a:rPr lang="en-US" altLang="zh-CN" dirty="0"/>
              <a:t>  (if (&lt; n 2)</a:t>
            </a:r>
          </a:p>
          <a:p>
            <a:pPr marL="0" indent="0">
              <a:buNone/>
            </a:pPr>
            <a:r>
              <a:rPr lang="en-US" altLang="zh-CN" dirty="0"/>
              <a:t>    n</a:t>
            </a:r>
          </a:p>
          <a:p>
            <a:pPr marL="0" indent="0">
              <a:buNone/>
            </a:pPr>
            <a:r>
              <a:rPr lang="en-US" altLang="zh-CN" dirty="0"/>
              <a:t>    (+ (fib (- n 1)) (fib (- n 2)))))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EB67E-A970-4274-87D0-59A26D0951CB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104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Trie</a:t>
            </a:r>
            <a:r>
              <a:rPr kumimoji="1" lang="en-US" altLang="zh-CN" dirty="0"/>
              <a:t> and PATRICIA Tree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BST is not guaranteed a balanced tree</a:t>
            </a:r>
          </a:p>
          <a:p>
            <a:pPr lvl="1"/>
            <a:r>
              <a:rPr lang="en-US" altLang="zh-CN" dirty="0"/>
              <a:t>The structure depends on the order of insertions and deletions</a:t>
            </a:r>
            <a:endParaRPr kumimoji="1"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EB67E-A970-4274-87D0-59A26D0951CB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774872"/>
              </p:ext>
            </p:extLst>
          </p:nvPr>
        </p:nvGraphicFramePr>
        <p:xfrm>
          <a:off x="500063" y="2592288"/>
          <a:ext cx="3357562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48" name="图片" r:id="rId3" imgW="2171880" imgH="2219400" progId="Word.Picture.8">
                  <p:embed/>
                </p:oleObj>
              </mc:Choice>
              <mc:Fallback>
                <p:oleObj name="图片" r:id="rId3" imgW="2171880" imgH="22194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592288"/>
                        <a:ext cx="3357562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569977"/>
              </p:ext>
            </p:extLst>
          </p:nvPr>
        </p:nvGraphicFramePr>
        <p:xfrm>
          <a:off x="4932363" y="2639590"/>
          <a:ext cx="3529012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49" name="图片" r:id="rId5" imgW="2286000" imgH="2370600" progId="Word.Picture.8">
                  <p:embed/>
                </p:oleObj>
              </mc:Choice>
              <mc:Fallback>
                <p:oleObj name="图片" r:id="rId5" imgW="2286000" imgH="23706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639590"/>
                        <a:ext cx="3529012" cy="365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571500" y="5589240"/>
            <a:ext cx="482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dirty="0"/>
              <a:t>4, 5, 6, 7, 8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5765213" y="5301362"/>
            <a:ext cx="17591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dirty="0"/>
              <a:t>7, 5, 4, 6, 8 </a:t>
            </a:r>
          </a:p>
        </p:txBody>
      </p:sp>
    </p:spTree>
    <p:extLst>
      <p:ext uri="{BB962C8B-B14F-4D97-AF65-F5344CB8AC3E}">
        <p14:creationId xmlns:p14="http://schemas.microsoft.com/office/powerpoint/2010/main" val="161311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Trie</a:t>
            </a:r>
            <a:r>
              <a:rPr kumimoji="1" lang="en-US" altLang="zh-CN" dirty="0"/>
              <a:t> Structure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Spatial decomposition of the key</a:t>
            </a:r>
          </a:p>
          <a:p>
            <a:pPr lvl="1"/>
            <a:r>
              <a:rPr lang="en-US" altLang="zh-CN" dirty="0"/>
              <a:t>“</a:t>
            </a:r>
            <a:r>
              <a:rPr lang="en-US" altLang="zh-CN" dirty="0" err="1"/>
              <a:t>trie</a:t>
            </a:r>
            <a:r>
              <a:rPr lang="en-US" altLang="zh-CN" dirty="0"/>
              <a:t>” comes from “re</a:t>
            </a:r>
            <a:r>
              <a:rPr lang="en-US" altLang="zh-CN" dirty="0">
                <a:solidFill>
                  <a:srgbClr val="008000"/>
                </a:solidFill>
              </a:rPr>
              <a:t>trie</a:t>
            </a:r>
            <a:r>
              <a:rPr lang="en-US" altLang="zh-CN" dirty="0"/>
              <a:t>val”</a:t>
            </a:r>
          </a:p>
          <a:p>
            <a:r>
              <a:rPr kumimoji="1" lang="en-US" altLang="zh-CN" dirty="0"/>
              <a:t>Applications</a:t>
            </a:r>
          </a:p>
          <a:p>
            <a:pPr lvl="1"/>
            <a:r>
              <a:rPr lang="en-US" altLang="zh-CN" dirty="0"/>
              <a:t>Information retrieval</a:t>
            </a:r>
          </a:p>
          <a:p>
            <a:pPr lvl="1"/>
            <a:r>
              <a:rPr kumimoji="1" lang="en-US" altLang="zh-CN" dirty="0"/>
              <a:t>Large-scale dictionary in natural languages</a:t>
            </a:r>
          </a:p>
          <a:p>
            <a:r>
              <a:rPr lang="en-US" altLang="zh-CN" dirty="0"/>
              <a:t>Binary </a:t>
            </a:r>
            <a:r>
              <a:rPr lang="en-US" altLang="zh-CN" dirty="0" err="1"/>
              <a:t>Trie</a:t>
            </a:r>
            <a:endParaRPr lang="en-US" altLang="zh-CN" dirty="0"/>
          </a:p>
          <a:p>
            <a:pPr lvl="1"/>
            <a:r>
              <a:rPr kumimoji="1" lang="en-US" altLang="zh-CN" dirty="0"/>
              <a:t>Use binary code to decompose the key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EB67E-A970-4274-87D0-59A26D0951CB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1300" y="6045200"/>
            <a:ext cx="85979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zh-CN" sz="1600" dirty="0"/>
          </a:p>
          <a:p>
            <a:pPr eaLnBrk="1" hangingPunct="1"/>
            <a:r>
              <a:rPr kumimoji="1" lang="en-US" altLang="zh-CN" sz="1600" dirty="0"/>
              <a:t>http://</a:t>
            </a:r>
            <a:r>
              <a:rPr kumimoji="1" lang="en-US" altLang="zh-CN" sz="1600" dirty="0" err="1"/>
              <a:t>xlinux.nist.gov</a:t>
            </a:r>
            <a:r>
              <a:rPr kumimoji="1" lang="en-US" altLang="zh-CN" sz="1600" dirty="0"/>
              <a:t>/dads/HTML/</a:t>
            </a:r>
            <a:r>
              <a:rPr kumimoji="1" lang="en-US" altLang="zh-CN" sz="1600" dirty="0" err="1"/>
              <a:t>trie.html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01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26-ary </a:t>
            </a:r>
            <a:r>
              <a:rPr kumimoji="1" lang="en-US" altLang="zh-CN" dirty="0" err="1"/>
              <a:t>Trie</a:t>
            </a:r>
            <a:r>
              <a:rPr kumimoji="1" lang="en-US" altLang="zh-CN" dirty="0"/>
              <a:t>, Prefix Tree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582385"/>
              </p:ext>
            </p:extLst>
          </p:nvPr>
        </p:nvGraphicFramePr>
        <p:xfrm>
          <a:off x="2909664" y="1755775"/>
          <a:ext cx="4038600" cy="349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36" name="图片" r:id="rId3" imgW="2057400" imgH="1778000" progId="Word.Picture.8">
                  <p:embed/>
                </p:oleObj>
              </mc:Choice>
              <mc:Fallback>
                <p:oleObj name="图片" r:id="rId3" imgW="2057400" imgH="17780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664" y="1755775"/>
                        <a:ext cx="4038600" cy="349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19202" y="2924175"/>
            <a:ext cx="1727200" cy="223361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98252" y="2276475"/>
            <a:ext cx="2735262" cy="1333698"/>
          </a:xfrm>
          <a:prstGeom prst="wedgeRoundRectCallout">
            <a:avLst>
              <a:gd name="adj1" fmla="val 40250"/>
              <a:gd name="adj2" fmla="val 99755"/>
              <a:gd name="adj3" fmla="val 16667"/>
            </a:avLst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The </a:t>
            </a:r>
            <a:r>
              <a:rPr lang="en-US" altLang="zh-CN" sz="2000" b="1" dirty="0" err="1">
                <a:solidFill>
                  <a:schemeClr val="bg1"/>
                </a:solidFill>
              </a:rPr>
              <a:t>subtree</a:t>
            </a:r>
            <a:r>
              <a:rPr lang="en-US" altLang="zh-CN" sz="2000" b="1" dirty="0">
                <a:solidFill>
                  <a:schemeClr val="bg1"/>
                </a:solidFill>
              </a:rPr>
              <a:t> of “an” represents the words with prefix an-:</a:t>
            </a:r>
            <a:r>
              <a:rPr lang="zh-CN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{and</a:t>
            </a:r>
            <a:r>
              <a:rPr lang="zh-CN" altLang="en-US" sz="2000" b="1" dirty="0">
                <a:solidFill>
                  <a:schemeClr val="bg1"/>
                </a:solidFill>
              </a:rPr>
              <a:t>，</a:t>
            </a:r>
            <a:r>
              <a:rPr lang="en-US" altLang="zh-CN" sz="2000" b="1" dirty="0">
                <a:solidFill>
                  <a:schemeClr val="bg1"/>
                </a:solidFill>
              </a:rPr>
              <a:t>ant} </a:t>
            </a:r>
          </a:p>
        </p:txBody>
      </p:sp>
    </p:spTree>
    <p:extLst>
      <p:ext uri="{BB962C8B-B14F-4D97-AF65-F5344CB8AC3E}">
        <p14:creationId xmlns:p14="http://schemas.microsoft.com/office/powerpoint/2010/main" val="6711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Variable-Length </a:t>
            </a:r>
            <a:r>
              <a:rPr kumimoji="1" lang="en-US" altLang="zh-CN" dirty="0" err="1"/>
              <a:t>Trie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" name="AutoShape 4"/>
          <p:cNvSpPr>
            <a:spLocks noChangeAspect="1" noChangeArrowheads="1" noTextEdit="1"/>
          </p:cNvSpPr>
          <p:nvPr/>
        </p:nvSpPr>
        <p:spPr bwMode="auto">
          <a:xfrm>
            <a:off x="2071688" y="1423988"/>
            <a:ext cx="48006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71688" y="1484313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71688" y="1412875"/>
            <a:ext cx="48037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611563" y="1581150"/>
            <a:ext cx="3349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an</a:t>
            </a:r>
            <a:endParaRPr lang="en-US" altLang="zh-CN" b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03663" y="1590675"/>
            <a:ext cx="16030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 dirty="0">
                <a:solidFill>
                  <a:srgbClr val="000000"/>
                </a:solidFill>
                <a:latin typeface="宋体" charset="0"/>
              </a:rPr>
              <a:t>,</a:t>
            </a:r>
            <a:endParaRPr lang="zh-CN" altLang="en-US" b="1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165600" y="1581150"/>
            <a:ext cx="5111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and</a:t>
            </a:r>
            <a:endParaRPr lang="en-US" altLang="zh-CN" b="1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614863" y="1590675"/>
            <a:ext cx="16030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 dirty="0">
                <a:solidFill>
                  <a:srgbClr val="000000"/>
                </a:solidFill>
                <a:latin typeface="宋体" charset="0"/>
              </a:rPr>
              <a:t>,</a:t>
            </a:r>
            <a:endParaRPr lang="zh-CN" altLang="en-US" b="1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876800" y="1581150"/>
            <a:ext cx="4413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ant</a:t>
            </a:r>
            <a:endParaRPr lang="en-US" altLang="zh-CN" b="1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257800" y="1590675"/>
            <a:ext cx="16030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 dirty="0">
                <a:solidFill>
                  <a:srgbClr val="000000"/>
                </a:solidFill>
                <a:latin typeface="宋体" charset="0"/>
              </a:rPr>
              <a:t>,</a:t>
            </a:r>
            <a:endParaRPr lang="zh-CN" altLang="en-US" b="1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518150" y="1581150"/>
            <a:ext cx="5111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bad</a:t>
            </a:r>
            <a:endParaRPr lang="en-US" altLang="zh-CN" b="1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965825" y="1590675"/>
            <a:ext cx="16030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 dirty="0">
                <a:solidFill>
                  <a:srgbClr val="000000"/>
                </a:solidFill>
                <a:latin typeface="宋体" charset="0"/>
              </a:rPr>
              <a:t>,</a:t>
            </a:r>
            <a:endParaRPr lang="zh-CN" altLang="en-US" b="1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229350" y="1581150"/>
            <a:ext cx="538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bee </a:t>
            </a:r>
            <a:endParaRPr lang="en-US" altLang="zh-CN" b="1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815138" y="1581150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205288" y="2335213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138488" y="3028950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272088" y="3028950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138488" y="3917950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4738688" y="3954463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805488" y="3954463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3405188" y="2565400"/>
            <a:ext cx="800100" cy="4635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4471988" y="2565400"/>
            <a:ext cx="800100" cy="4635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3298825" y="3295650"/>
            <a:ext cx="1588" cy="74771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>
            <a:off x="2605088" y="4198938"/>
            <a:ext cx="533400" cy="4635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3316288" y="4202113"/>
            <a:ext cx="355600" cy="4460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5005388" y="3295650"/>
            <a:ext cx="390525" cy="65881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5432425" y="3278188"/>
            <a:ext cx="461963" cy="69373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138488" y="2335213"/>
            <a:ext cx="2698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138488" y="2392363"/>
            <a:ext cx="158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a</a:t>
            </a:r>
            <a:endParaRPr lang="en-US" altLang="zh-CN" b="1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276600" y="2392363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405188" y="3505200"/>
            <a:ext cx="2698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405188" y="3565525"/>
            <a:ext cx="1762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n</a:t>
            </a:r>
            <a:endParaRPr lang="en-US" altLang="zh-CN" b="1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562350" y="3565525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871788" y="4430713"/>
            <a:ext cx="2698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871788" y="4491038"/>
            <a:ext cx="1762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d</a:t>
            </a:r>
            <a:endParaRPr lang="en-US" altLang="zh-CN" b="1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028950" y="4491038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671888" y="4198938"/>
            <a:ext cx="2698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671888" y="4259263"/>
            <a:ext cx="1063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t</a:t>
            </a:r>
            <a:endParaRPr lang="en-US" altLang="zh-CN" b="1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757613" y="4259263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272088" y="2335213"/>
            <a:ext cx="2698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272088" y="2392363"/>
            <a:ext cx="1762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b</a:t>
            </a:r>
            <a:endParaRPr lang="en-US" altLang="zh-CN" b="1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5429250" y="2392363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738688" y="3259138"/>
            <a:ext cx="2698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738688" y="3316288"/>
            <a:ext cx="158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a</a:t>
            </a:r>
            <a:endParaRPr lang="en-US" altLang="zh-CN" b="1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876800" y="3316288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072188" y="3259138"/>
            <a:ext cx="2698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072188" y="3316288"/>
            <a:ext cx="1412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e</a:t>
            </a:r>
            <a:endParaRPr lang="en-US" altLang="zh-CN" b="1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210300" y="3316288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2871788" y="4892675"/>
            <a:ext cx="5365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2411413" y="5589588"/>
            <a:ext cx="5111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and</a:t>
            </a:r>
            <a:endParaRPr lang="en-US" altLang="zh-CN" b="1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3322638" y="4953000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3671888" y="4892675"/>
            <a:ext cx="5365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4140200" y="5661025"/>
            <a:ext cx="4413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ant</a:t>
            </a:r>
            <a:endParaRPr lang="en-US" altLang="zh-CN" b="1"/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4738688" y="4430713"/>
            <a:ext cx="5365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Rectangle 59"/>
          <p:cNvSpPr>
            <a:spLocks noChangeArrowheads="1"/>
          </p:cNvSpPr>
          <p:nvPr/>
        </p:nvSpPr>
        <p:spPr bwMode="auto">
          <a:xfrm>
            <a:off x="4716463" y="5229225"/>
            <a:ext cx="5111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bad</a:t>
            </a:r>
            <a:endParaRPr lang="en-US" altLang="zh-CN" b="1"/>
          </a:p>
        </p:txBody>
      </p:sp>
      <p:sp>
        <p:nvSpPr>
          <p:cNvPr id="60" name="Rectangle 60"/>
          <p:cNvSpPr>
            <a:spLocks noChangeArrowheads="1"/>
          </p:cNvSpPr>
          <p:nvPr/>
        </p:nvSpPr>
        <p:spPr bwMode="auto">
          <a:xfrm>
            <a:off x="5189538" y="4491038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61" name="Rectangle 61"/>
          <p:cNvSpPr>
            <a:spLocks noChangeArrowheads="1"/>
          </p:cNvSpPr>
          <p:nvPr/>
        </p:nvSpPr>
        <p:spPr bwMode="auto">
          <a:xfrm>
            <a:off x="5805488" y="4430713"/>
            <a:ext cx="5365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Rectangle 62"/>
          <p:cNvSpPr>
            <a:spLocks noChangeArrowheads="1"/>
          </p:cNvSpPr>
          <p:nvPr/>
        </p:nvSpPr>
        <p:spPr bwMode="auto">
          <a:xfrm>
            <a:off x="5768975" y="5229225"/>
            <a:ext cx="4587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bee</a:t>
            </a:r>
            <a:endParaRPr lang="en-US" altLang="zh-CN" b="1"/>
          </a:p>
        </p:txBody>
      </p:sp>
      <p:sp>
        <p:nvSpPr>
          <p:cNvPr id="63" name="Rectangle 63"/>
          <p:cNvSpPr>
            <a:spLocks noChangeArrowheads="1"/>
          </p:cNvSpPr>
          <p:nvPr/>
        </p:nvSpPr>
        <p:spPr bwMode="auto">
          <a:xfrm>
            <a:off x="6238875" y="4491038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64" name="Line 64"/>
          <p:cNvSpPr>
            <a:spLocks noChangeShapeType="1"/>
          </p:cNvSpPr>
          <p:nvPr/>
        </p:nvSpPr>
        <p:spPr bwMode="auto">
          <a:xfrm>
            <a:off x="3270250" y="4024313"/>
            <a:ext cx="1588" cy="7540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2071688" y="4892675"/>
            <a:ext cx="5365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2071688" y="4953000"/>
            <a:ext cx="3349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an</a:t>
            </a:r>
            <a:endParaRPr lang="en-US" altLang="zh-CN" b="1"/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2366963" y="4953000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68" name="Oval 68"/>
          <p:cNvSpPr>
            <a:spLocks noChangeArrowheads="1"/>
          </p:cNvSpPr>
          <p:nvPr/>
        </p:nvSpPr>
        <p:spPr bwMode="auto">
          <a:xfrm>
            <a:off x="3138488" y="4662488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Oval 69"/>
          <p:cNvSpPr>
            <a:spLocks noChangeArrowheads="1"/>
          </p:cNvSpPr>
          <p:nvPr/>
        </p:nvSpPr>
        <p:spPr bwMode="auto">
          <a:xfrm>
            <a:off x="2338388" y="4662488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Oval 70"/>
          <p:cNvSpPr>
            <a:spLocks noChangeArrowheads="1"/>
          </p:cNvSpPr>
          <p:nvPr/>
        </p:nvSpPr>
        <p:spPr bwMode="auto">
          <a:xfrm>
            <a:off x="3671888" y="4648200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Rectangle 71"/>
          <p:cNvSpPr>
            <a:spLocks noChangeArrowheads="1"/>
          </p:cNvSpPr>
          <p:nvPr/>
        </p:nvSpPr>
        <p:spPr bwMode="auto">
          <a:xfrm>
            <a:off x="2338388" y="4198938"/>
            <a:ext cx="2698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Rectangle 72"/>
          <p:cNvSpPr>
            <a:spLocks noChangeArrowheads="1"/>
          </p:cNvSpPr>
          <p:nvPr/>
        </p:nvSpPr>
        <p:spPr bwMode="auto">
          <a:xfrm>
            <a:off x="2541588" y="4221163"/>
            <a:ext cx="158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*</a:t>
            </a:r>
            <a:endParaRPr lang="en-US" altLang="zh-CN" b="1"/>
          </a:p>
        </p:txBody>
      </p:sp>
      <p:sp>
        <p:nvSpPr>
          <p:cNvPr id="73" name="Rectangle 73"/>
          <p:cNvSpPr>
            <a:spLocks noChangeArrowheads="1"/>
          </p:cNvSpPr>
          <p:nvPr/>
        </p:nvSpPr>
        <p:spPr bwMode="auto">
          <a:xfrm>
            <a:off x="2487613" y="4259263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 dirty="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 dirty="0"/>
          </a:p>
        </p:txBody>
      </p:sp>
      <p:sp>
        <p:nvSpPr>
          <p:cNvPr id="74" name="Rectangle 65"/>
          <p:cNvSpPr>
            <a:spLocks noChangeArrowheads="1"/>
          </p:cNvSpPr>
          <p:nvPr/>
        </p:nvSpPr>
        <p:spPr bwMode="auto">
          <a:xfrm>
            <a:off x="2843213" y="5829300"/>
            <a:ext cx="5365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3138488" y="5889625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76" name="Oval 69"/>
          <p:cNvSpPr>
            <a:spLocks noChangeArrowheads="1"/>
          </p:cNvSpPr>
          <p:nvPr/>
        </p:nvSpPr>
        <p:spPr bwMode="auto">
          <a:xfrm>
            <a:off x="3109913" y="5599113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Rectangle 71"/>
          <p:cNvSpPr>
            <a:spLocks noChangeArrowheads="1"/>
          </p:cNvSpPr>
          <p:nvPr/>
        </p:nvSpPr>
        <p:spPr bwMode="auto">
          <a:xfrm>
            <a:off x="3109913" y="5135563"/>
            <a:ext cx="2698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Rectangle 72"/>
          <p:cNvSpPr>
            <a:spLocks noChangeArrowheads="1"/>
          </p:cNvSpPr>
          <p:nvPr/>
        </p:nvSpPr>
        <p:spPr bwMode="auto">
          <a:xfrm>
            <a:off x="2916238" y="5157788"/>
            <a:ext cx="158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*</a:t>
            </a:r>
            <a:endParaRPr lang="en-US" altLang="zh-CN" b="1"/>
          </a:p>
        </p:txBody>
      </p:sp>
      <p:sp>
        <p:nvSpPr>
          <p:cNvPr id="79" name="Rectangle 73"/>
          <p:cNvSpPr>
            <a:spLocks noChangeArrowheads="1"/>
          </p:cNvSpPr>
          <p:nvPr/>
        </p:nvSpPr>
        <p:spPr bwMode="auto">
          <a:xfrm>
            <a:off x="2843213" y="5373688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80" name="Rectangle 67"/>
          <p:cNvSpPr>
            <a:spLocks noChangeArrowheads="1"/>
          </p:cNvSpPr>
          <p:nvPr/>
        </p:nvSpPr>
        <p:spPr bwMode="auto">
          <a:xfrm>
            <a:off x="3787775" y="5902325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81" name="Oval 69"/>
          <p:cNvSpPr>
            <a:spLocks noChangeArrowheads="1"/>
          </p:cNvSpPr>
          <p:nvPr/>
        </p:nvSpPr>
        <p:spPr bwMode="auto">
          <a:xfrm>
            <a:off x="3759200" y="5611813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Rectangle 72"/>
          <p:cNvSpPr>
            <a:spLocks noChangeArrowheads="1"/>
          </p:cNvSpPr>
          <p:nvPr/>
        </p:nvSpPr>
        <p:spPr bwMode="auto">
          <a:xfrm>
            <a:off x="3621088" y="5157788"/>
            <a:ext cx="158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*</a:t>
            </a:r>
            <a:endParaRPr lang="en-US" altLang="zh-CN" b="1"/>
          </a:p>
        </p:txBody>
      </p:sp>
      <p:sp>
        <p:nvSpPr>
          <p:cNvPr id="83" name="Rectangle 65"/>
          <p:cNvSpPr>
            <a:spLocks noChangeArrowheads="1"/>
          </p:cNvSpPr>
          <p:nvPr/>
        </p:nvSpPr>
        <p:spPr bwMode="auto">
          <a:xfrm>
            <a:off x="4500563" y="5130800"/>
            <a:ext cx="5365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Oval 69"/>
          <p:cNvSpPr>
            <a:spLocks noChangeArrowheads="1"/>
          </p:cNvSpPr>
          <p:nvPr/>
        </p:nvSpPr>
        <p:spPr bwMode="auto">
          <a:xfrm>
            <a:off x="4767263" y="4900613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Rectangle 72"/>
          <p:cNvSpPr>
            <a:spLocks noChangeArrowheads="1"/>
          </p:cNvSpPr>
          <p:nvPr/>
        </p:nvSpPr>
        <p:spPr bwMode="auto">
          <a:xfrm>
            <a:off x="4573588" y="4653136"/>
            <a:ext cx="158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 dirty="0">
                <a:solidFill>
                  <a:srgbClr val="000000"/>
                </a:solidFill>
                <a:latin typeface="Times New Roman" charset="0"/>
              </a:rPr>
              <a:t>*</a:t>
            </a:r>
            <a:endParaRPr lang="en-US" altLang="zh-CN" b="1" dirty="0"/>
          </a:p>
        </p:txBody>
      </p:sp>
      <p:sp>
        <p:nvSpPr>
          <p:cNvPr id="86" name="Rectangle 67"/>
          <p:cNvSpPr>
            <a:spLocks noChangeArrowheads="1"/>
          </p:cNvSpPr>
          <p:nvPr/>
        </p:nvSpPr>
        <p:spPr bwMode="auto">
          <a:xfrm>
            <a:off x="5875338" y="5191125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87" name="Oval 69"/>
          <p:cNvSpPr>
            <a:spLocks noChangeArrowheads="1"/>
          </p:cNvSpPr>
          <p:nvPr/>
        </p:nvSpPr>
        <p:spPr bwMode="auto">
          <a:xfrm>
            <a:off x="5846763" y="4900613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Rectangle 72"/>
          <p:cNvSpPr>
            <a:spLocks noChangeArrowheads="1"/>
          </p:cNvSpPr>
          <p:nvPr/>
        </p:nvSpPr>
        <p:spPr bwMode="auto">
          <a:xfrm>
            <a:off x="5653088" y="4653136"/>
            <a:ext cx="158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 dirty="0">
                <a:solidFill>
                  <a:srgbClr val="000000"/>
                </a:solidFill>
                <a:latin typeface="Times New Roman" charset="0"/>
              </a:rPr>
              <a:t>*</a:t>
            </a:r>
            <a:endParaRPr lang="en-US" altLang="zh-CN" b="1" dirty="0"/>
          </a:p>
        </p:txBody>
      </p:sp>
      <p:sp>
        <p:nvSpPr>
          <p:cNvPr id="89" name="Line 64"/>
          <p:cNvSpPr>
            <a:spLocks noChangeShapeType="1"/>
          </p:cNvSpPr>
          <p:nvPr/>
        </p:nvSpPr>
        <p:spPr bwMode="auto">
          <a:xfrm>
            <a:off x="3275013" y="4941888"/>
            <a:ext cx="1587" cy="7540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Line 64"/>
          <p:cNvSpPr>
            <a:spLocks noChangeShapeType="1"/>
          </p:cNvSpPr>
          <p:nvPr/>
        </p:nvSpPr>
        <p:spPr bwMode="auto">
          <a:xfrm>
            <a:off x="3851275" y="4868863"/>
            <a:ext cx="1588" cy="7540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Line 64"/>
          <p:cNvSpPr>
            <a:spLocks noChangeShapeType="1"/>
          </p:cNvSpPr>
          <p:nvPr/>
        </p:nvSpPr>
        <p:spPr bwMode="auto">
          <a:xfrm>
            <a:off x="4859338" y="4221163"/>
            <a:ext cx="1587" cy="7540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Line 64"/>
          <p:cNvSpPr>
            <a:spLocks noChangeShapeType="1"/>
          </p:cNvSpPr>
          <p:nvPr/>
        </p:nvSpPr>
        <p:spPr bwMode="auto">
          <a:xfrm>
            <a:off x="5940425" y="4221163"/>
            <a:ext cx="1588" cy="7540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47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99F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99F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99FF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Multi-Array: Concepts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Multi-array (</a:t>
            </a:r>
            <a:r>
              <a:rPr kumimoji="1" lang="zh-CN" altLang="en-US" dirty="0"/>
              <a:t>多维数组</a:t>
            </a:r>
            <a:r>
              <a:rPr kumimoji="1" lang="en-US" altLang="zh-CN" dirty="0"/>
              <a:t>) is an extension of array</a:t>
            </a:r>
          </a:p>
          <a:p>
            <a:pPr lvl="1"/>
            <a:r>
              <a:rPr lang="en-US" altLang="zh-CN" dirty="0"/>
              <a:t>An array of arrays</a:t>
            </a:r>
          </a:p>
          <a:p>
            <a:pPr lvl="1"/>
            <a:r>
              <a:rPr kumimoji="1" lang="en-US" altLang="zh-CN" dirty="0"/>
              <a:t>An n-dimensional array can be written as</a:t>
            </a:r>
          </a:p>
          <a:p>
            <a:pPr lvl="2"/>
            <a:r>
              <a:rPr lang="en-US" altLang="zh-CN" dirty="0"/>
              <a:t>Elem A[c</a:t>
            </a:r>
            <a:r>
              <a:rPr lang="en-US" altLang="zh-CN" baseline="-25000" dirty="0"/>
              <a:t>1</a:t>
            </a:r>
            <a:r>
              <a:rPr lang="en-US" altLang="zh-CN" dirty="0"/>
              <a:t>…d</a:t>
            </a:r>
            <a:r>
              <a:rPr lang="en-US" altLang="zh-CN" baseline="-25000" dirty="0"/>
              <a:t>1</a:t>
            </a:r>
            <a:r>
              <a:rPr lang="en-US" altLang="zh-CN" dirty="0"/>
              <a:t>][c</a:t>
            </a:r>
            <a:r>
              <a:rPr lang="en-US" altLang="zh-CN" baseline="-25000" dirty="0"/>
              <a:t>2</a:t>
            </a:r>
            <a:r>
              <a:rPr lang="en-US" altLang="zh-CN" dirty="0"/>
              <a:t>…d</a:t>
            </a:r>
            <a:r>
              <a:rPr lang="en-US" altLang="zh-CN" baseline="-25000" dirty="0"/>
              <a:t>2</a:t>
            </a:r>
            <a:r>
              <a:rPr lang="en-US" altLang="zh-CN" dirty="0"/>
              <a:t>]…[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n</a:t>
            </a:r>
            <a:r>
              <a:rPr lang="en-US" altLang="zh-CN" dirty="0"/>
              <a:t>…</a:t>
            </a:r>
            <a:r>
              <a:rPr lang="en-US" altLang="zh-CN" dirty="0" err="1"/>
              <a:t>d</a:t>
            </a:r>
            <a:r>
              <a:rPr lang="en-US" altLang="zh-CN" baseline="-25000" dirty="0" err="1"/>
              <a:t>n</a:t>
            </a:r>
            <a:r>
              <a:rPr lang="en-US" altLang="zh-CN" dirty="0"/>
              <a:t>]</a:t>
            </a:r>
          </a:p>
          <a:p>
            <a:pPr lvl="2"/>
            <a:r>
              <a:rPr kumimoji="1" lang="en-US" altLang="zh-CN" dirty="0"/>
              <a:t>c</a:t>
            </a:r>
            <a:r>
              <a:rPr kumimoji="1" lang="en-US" altLang="zh-CN" baseline="-25000" dirty="0"/>
              <a:t>i</a:t>
            </a:r>
            <a:r>
              <a:rPr kumimoji="1" lang="en-US" altLang="zh-CN" dirty="0"/>
              <a:t> and d</a:t>
            </a:r>
            <a:r>
              <a:rPr kumimoji="1" lang="en-US" altLang="zh-CN" baseline="-25000" dirty="0"/>
              <a:t>i</a:t>
            </a:r>
            <a:r>
              <a:rPr kumimoji="1" lang="en-US" altLang="zh-CN" dirty="0"/>
              <a:t> are the lower bound and upper bound of indices at the </a:t>
            </a:r>
            <a:r>
              <a:rPr kumimoji="1" lang="en-US" altLang="zh-CN" dirty="0" err="1"/>
              <a:t>i-th</a:t>
            </a:r>
            <a:r>
              <a:rPr kumimoji="1" lang="en-US" altLang="zh-CN" dirty="0"/>
              <a:t> dimension</a:t>
            </a:r>
          </a:p>
          <a:p>
            <a:pPr lvl="2"/>
            <a:r>
              <a:rPr lang="en-US" altLang="zh-CN" dirty="0"/>
              <a:t>The total number of elements is 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951208"/>
              </p:ext>
            </p:extLst>
          </p:nvPr>
        </p:nvGraphicFramePr>
        <p:xfrm>
          <a:off x="5580112" y="4509616"/>
          <a:ext cx="1930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公式" r:id="rId3" imgW="965200" imgH="431800" progId="Equation.3">
                  <p:embed/>
                </p:oleObj>
              </mc:Choice>
              <mc:Fallback>
                <p:oleObj name="公式" r:id="rId3" imgW="965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4509616"/>
                        <a:ext cx="19304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7103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Characteristics of </a:t>
            </a:r>
            <a:r>
              <a:rPr kumimoji="1" lang="en-US" altLang="zh-CN" dirty="0" err="1"/>
              <a:t>Trie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Trie</a:t>
            </a:r>
            <a:r>
              <a:rPr kumimoji="1" lang="en-US" altLang="zh-CN" dirty="0"/>
              <a:t> is not balanced</a:t>
            </a:r>
          </a:p>
          <a:p>
            <a:pPr lvl="1"/>
            <a:r>
              <a:rPr lang="en-US" altLang="zh-CN" dirty="0"/>
              <a:t>t-</a:t>
            </a:r>
            <a:r>
              <a:rPr lang="en-US" altLang="zh-CN" dirty="0" err="1"/>
              <a:t>subtree</a:t>
            </a:r>
            <a:r>
              <a:rPr lang="en-US" altLang="zh-CN" dirty="0"/>
              <a:t> has more branches than the s-</a:t>
            </a:r>
            <a:r>
              <a:rPr lang="en-US" altLang="zh-CN" dirty="0" err="1"/>
              <a:t>subtree</a:t>
            </a:r>
            <a:endParaRPr lang="en-US" altLang="zh-CN" dirty="0"/>
          </a:p>
          <a:p>
            <a:pPr lvl="1"/>
            <a:r>
              <a:rPr kumimoji="1" lang="en-US" altLang="zh-CN" dirty="0"/>
              <a:t>26 branches per node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5221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5333" name="Object 4"/>
          <p:cNvGraphicFramePr>
            <a:graphicFrameLocks noChangeAspect="1"/>
          </p:cNvGraphicFramePr>
          <p:nvPr/>
        </p:nvGraphicFramePr>
        <p:xfrm>
          <a:off x="2676525" y="1268413"/>
          <a:ext cx="6172200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74" name="Visio" r:id="rId4" imgW="5612587" imgH="1883969" progId="Visio.Drawing.11">
                  <p:embed/>
                </p:oleObj>
              </mc:Choice>
              <mc:Fallback>
                <p:oleObj name="Visio" r:id="rId4" imgW="5612587" imgH="188396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1268413"/>
                        <a:ext cx="6172200" cy="207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5334" name="Object 5"/>
          <p:cNvGraphicFramePr>
            <a:graphicFrameLocks noChangeAspect="1"/>
          </p:cNvGraphicFramePr>
          <p:nvPr/>
        </p:nvGraphicFramePr>
        <p:xfrm>
          <a:off x="1066800" y="3316288"/>
          <a:ext cx="7153275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75" name="Visio" r:id="rId6" imgW="7153351" imgH="3057144" progId="Visio.Drawing.11">
                  <p:embed/>
                </p:oleObj>
              </mc:Choice>
              <mc:Fallback>
                <p:oleObj name="Visio" r:id="rId6" imgW="7153351" imgH="30571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16288"/>
                        <a:ext cx="7153275" cy="305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Trie</a:t>
            </a:r>
            <a:r>
              <a:rPr kumimoji="1" lang="en-US" altLang="zh-CN" dirty="0"/>
              <a:t>: Example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145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Properties of Tries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kumimoji="1" lang="en-US" altLang="zh-CN" dirty="0"/>
              <a:t>here is a unique </a:t>
            </a:r>
            <a:r>
              <a:rPr kumimoji="1" lang="en-US" altLang="zh-CN" dirty="0" err="1"/>
              <a:t>trie</a:t>
            </a:r>
            <a:r>
              <a:rPr kumimoji="1" lang="en-US" altLang="zh-CN" dirty="0"/>
              <a:t> for any given set of keys</a:t>
            </a:r>
          </a:p>
          <a:p>
            <a:pPr lvl="1"/>
            <a:r>
              <a:rPr lang="en-US" altLang="zh-CN" dirty="0"/>
              <a:t>The linked structure (shape) of a </a:t>
            </a:r>
            <a:r>
              <a:rPr lang="en-US" altLang="zh-CN" dirty="0" err="1"/>
              <a:t>trie</a:t>
            </a:r>
            <a:r>
              <a:rPr lang="en-US" altLang="zh-CN" dirty="0"/>
              <a:t> is independent of the key insertion/deletion order</a:t>
            </a:r>
          </a:p>
          <a:p>
            <a:pPr lvl="1"/>
            <a:r>
              <a:rPr kumimoji="1" lang="en-US" altLang="zh-CN" dirty="0"/>
              <a:t>Different from other search tree structures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915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Properties of Tries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Worst-case time bound for search &amp; insert</a:t>
            </a:r>
          </a:p>
          <a:p>
            <a:pPr lvl="1"/>
            <a:r>
              <a:rPr kumimoji="1" lang="en-US" altLang="zh-CN" dirty="0"/>
              <a:t>The number of pointer (array) accesses when searching in a </a:t>
            </a:r>
            <a:r>
              <a:rPr kumimoji="1" lang="en-US" altLang="zh-CN" dirty="0" err="1"/>
              <a:t>trie</a:t>
            </a:r>
            <a:r>
              <a:rPr kumimoji="1" lang="en-US" altLang="zh-CN" dirty="0"/>
              <a:t> is at most 1 plus the length of the key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Tries are </a:t>
            </a:r>
            <a:r>
              <a:rPr lang="en-US" altLang="zh-CN" i="1" dirty="0"/>
              <a:t>optimal</a:t>
            </a:r>
            <a:r>
              <a:rPr lang="en-US" altLang="zh-CN" dirty="0"/>
              <a:t> for search hit</a:t>
            </a:r>
          </a:p>
          <a:p>
            <a:pPr lvl="1"/>
            <a:r>
              <a:rPr kumimoji="1" lang="en-US" altLang="zh-CN" dirty="0"/>
              <a:t>It does not depend on the number of keys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98738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Properties of Tries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Average-case time bound for search miss</a:t>
            </a:r>
          </a:p>
          <a:p>
            <a:pPr lvl="1"/>
            <a:r>
              <a:rPr kumimoji="1" lang="en-US" altLang="zh-CN" dirty="0"/>
              <a:t>The average number of nodes examined for search miss </a:t>
            </a:r>
            <a:r>
              <a:rPr lang="en-US" altLang="zh-CN" dirty="0"/>
              <a:t>in a </a:t>
            </a:r>
            <a:r>
              <a:rPr lang="en-US" altLang="zh-CN" dirty="0" err="1"/>
              <a:t>trie</a:t>
            </a:r>
            <a:r>
              <a:rPr lang="en-US" altLang="zh-CN" dirty="0"/>
              <a:t> built from N random keys over an alphabet of size R is ~ </a:t>
            </a:r>
            <a:r>
              <a:rPr lang="en-US" altLang="zh-CN" dirty="0" err="1"/>
              <a:t>log</a:t>
            </a:r>
            <a:r>
              <a:rPr lang="en-US" altLang="zh-CN" baseline="-25000" dirty="0" err="1"/>
              <a:t>R</a:t>
            </a:r>
            <a:r>
              <a:rPr lang="en-US" altLang="zh-CN" dirty="0" err="1"/>
              <a:t>N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kumimoji="1" lang="en-US" altLang="zh-CN" dirty="0"/>
              <a:t>Search miss does not depend on th</a:t>
            </a:r>
            <a:r>
              <a:rPr lang="en-US" altLang="zh-CN" dirty="0"/>
              <a:t>e key length</a:t>
            </a:r>
          </a:p>
          <a:p>
            <a:pPr lvl="1"/>
            <a:r>
              <a:rPr kumimoji="1" lang="en-US" altLang="zh-CN" dirty="0"/>
              <a:t>For example, a search miss in a </a:t>
            </a:r>
            <a:r>
              <a:rPr kumimoji="1" lang="en-US" altLang="zh-CN" dirty="0" err="1"/>
              <a:t>trie</a:t>
            </a:r>
            <a:r>
              <a:rPr kumimoji="1" lang="en-US" altLang="zh-CN" dirty="0"/>
              <a:t> with 1 million random keys only needs to examine 3-4 nodes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8209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Properties of Tries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Space</a:t>
            </a:r>
          </a:p>
          <a:p>
            <a:pPr lvl="1"/>
            <a:r>
              <a:rPr kumimoji="1" lang="en-US" altLang="zh-CN" dirty="0"/>
              <a:t>The number of links in a </a:t>
            </a:r>
            <a:r>
              <a:rPr kumimoji="1" lang="en-US" altLang="zh-CN" dirty="0" err="1"/>
              <a:t>trie</a:t>
            </a:r>
            <a:r>
              <a:rPr kumimoji="1" lang="en-US" altLang="zh-CN" dirty="0"/>
              <a:t> is between RN and </a:t>
            </a:r>
            <a:r>
              <a:rPr kumimoji="1" lang="en-US" altLang="zh-CN" dirty="0" err="1"/>
              <a:t>RNw</a:t>
            </a:r>
            <a:endParaRPr lang="en-US" altLang="zh-CN" dirty="0"/>
          </a:p>
          <a:p>
            <a:pPr lvl="2"/>
            <a:r>
              <a:rPr kumimoji="1" lang="en-US" altLang="zh-CN" dirty="0"/>
              <a:t>R: alphabe</a:t>
            </a:r>
            <a:r>
              <a:rPr lang="en-US" altLang="zh-CN" dirty="0"/>
              <a:t>t size</a:t>
            </a:r>
          </a:p>
          <a:p>
            <a:pPr lvl="2"/>
            <a:r>
              <a:rPr kumimoji="1" lang="en-US" altLang="zh-CN" dirty="0"/>
              <a:t>N: number of keys</a:t>
            </a:r>
          </a:p>
          <a:p>
            <a:pPr lvl="2"/>
            <a:r>
              <a:rPr kumimoji="1" lang="en-US" altLang="zh-CN" dirty="0"/>
              <a:t>w: the average key length</a:t>
            </a:r>
          </a:p>
          <a:p>
            <a:pPr lvl="1"/>
            <a:r>
              <a:rPr lang="en-US" altLang="zh-CN" dirty="0"/>
              <a:t>Space usage is high for large number of long keys taken from large alphabets</a:t>
            </a:r>
          </a:p>
          <a:p>
            <a:pPr lvl="1"/>
            <a:r>
              <a:rPr kumimoji="1" lang="en-US" altLang="zh-CN" dirty="0"/>
              <a:t>If you can afford the space, </a:t>
            </a:r>
            <a:r>
              <a:rPr kumimoji="1" lang="en-US" altLang="zh-CN" dirty="0" err="1"/>
              <a:t>trie</a:t>
            </a:r>
            <a:r>
              <a:rPr kumimoji="1" lang="en-US" altLang="zh-CN" dirty="0"/>
              <a:t> performance is difficult to beat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87380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Compact the Single Paths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" name="AutoShape 4"/>
          <p:cNvSpPr>
            <a:spLocks noChangeAspect="1" noChangeArrowheads="1" noTextEdit="1"/>
          </p:cNvSpPr>
          <p:nvPr/>
        </p:nvSpPr>
        <p:spPr bwMode="auto">
          <a:xfrm>
            <a:off x="2071688" y="1725613"/>
            <a:ext cx="48006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71688" y="1785938"/>
            <a:ext cx="79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71688" y="1714500"/>
            <a:ext cx="48037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611563" y="1882775"/>
            <a:ext cx="334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an</a:t>
            </a:r>
            <a:endParaRPr lang="en-US" altLang="zh-CN" b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03663" y="1892300"/>
            <a:ext cx="16030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 dirty="0">
                <a:solidFill>
                  <a:srgbClr val="000000"/>
                </a:solidFill>
                <a:latin typeface="宋体" charset="0"/>
              </a:rPr>
              <a:t>,</a:t>
            </a:r>
            <a:endParaRPr lang="zh-CN" altLang="en-US" b="1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165600" y="1882775"/>
            <a:ext cx="511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and</a:t>
            </a:r>
            <a:endParaRPr lang="en-US" altLang="zh-CN" b="1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614863" y="1892300"/>
            <a:ext cx="16030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 dirty="0">
                <a:solidFill>
                  <a:srgbClr val="000000"/>
                </a:solidFill>
                <a:latin typeface="宋体" charset="0"/>
              </a:rPr>
              <a:t>,</a:t>
            </a:r>
            <a:endParaRPr lang="zh-CN" altLang="en-US" b="1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876800" y="1882775"/>
            <a:ext cx="441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ant</a:t>
            </a:r>
            <a:endParaRPr lang="en-US" altLang="zh-CN" b="1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257800" y="1892300"/>
            <a:ext cx="16030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 dirty="0">
                <a:solidFill>
                  <a:srgbClr val="000000"/>
                </a:solidFill>
                <a:latin typeface="宋体" charset="0"/>
              </a:rPr>
              <a:t>,</a:t>
            </a:r>
            <a:endParaRPr lang="zh-CN" altLang="en-US" b="1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518150" y="1882775"/>
            <a:ext cx="511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bad</a:t>
            </a:r>
            <a:endParaRPr lang="en-US" altLang="zh-CN" b="1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965825" y="1892300"/>
            <a:ext cx="16030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 dirty="0">
                <a:solidFill>
                  <a:srgbClr val="000000"/>
                </a:solidFill>
                <a:latin typeface="宋体" charset="0"/>
              </a:rPr>
              <a:t>,</a:t>
            </a:r>
            <a:endParaRPr lang="zh-CN" altLang="en-US" b="1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229350" y="1882775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bee </a:t>
            </a:r>
            <a:endParaRPr lang="en-US" altLang="zh-CN" b="1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815138" y="1882775"/>
            <a:ext cx="79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205288" y="2636838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138488" y="3330575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272088" y="3330575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138488" y="4219575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4738688" y="4256088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805488" y="4256088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3405188" y="2867025"/>
            <a:ext cx="800100" cy="4635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4471988" y="2867025"/>
            <a:ext cx="800100" cy="4635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3298825" y="3597275"/>
            <a:ext cx="1588" cy="74771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>
            <a:off x="2605088" y="4500563"/>
            <a:ext cx="533400" cy="4635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3316288" y="4503738"/>
            <a:ext cx="355600" cy="4460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5005388" y="3597275"/>
            <a:ext cx="390525" cy="65881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5432425" y="3579813"/>
            <a:ext cx="461963" cy="69373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138488" y="2636838"/>
            <a:ext cx="2698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138488" y="2693988"/>
            <a:ext cx="158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a</a:t>
            </a:r>
            <a:endParaRPr lang="en-US" altLang="zh-CN" b="1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276600" y="2693988"/>
            <a:ext cx="79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405188" y="3806825"/>
            <a:ext cx="2698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405188" y="3867150"/>
            <a:ext cx="176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n</a:t>
            </a:r>
            <a:endParaRPr lang="en-US" altLang="zh-CN" b="1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562350" y="3867150"/>
            <a:ext cx="79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871788" y="4732338"/>
            <a:ext cx="2698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871788" y="4792663"/>
            <a:ext cx="176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d</a:t>
            </a:r>
            <a:endParaRPr lang="en-US" altLang="zh-CN" b="1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028950" y="4792663"/>
            <a:ext cx="79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671888" y="4500563"/>
            <a:ext cx="2698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671888" y="4560888"/>
            <a:ext cx="106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t</a:t>
            </a:r>
            <a:endParaRPr lang="en-US" altLang="zh-CN" b="1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757613" y="4560888"/>
            <a:ext cx="79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272088" y="2636838"/>
            <a:ext cx="2698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272088" y="2693988"/>
            <a:ext cx="176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b</a:t>
            </a:r>
            <a:endParaRPr lang="en-US" altLang="zh-CN" b="1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5429250" y="2693988"/>
            <a:ext cx="79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738688" y="3560763"/>
            <a:ext cx="2698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738688" y="3617913"/>
            <a:ext cx="158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a</a:t>
            </a:r>
            <a:endParaRPr lang="en-US" altLang="zh-CN" b="1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876800" y="3617913"/>
            <a:ext cx="79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072188" y="3560763"/>
            <a:ext cx="2698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072188" y="3617913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e</a:t>
            </a:r>
            <a:endParaRPr lang="en-US" altLang="zh-CN" b="1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210300" y="3617913"/>
            <a:ext cx="79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2871788" y="5194300"/>
            <a:ext cx="5365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2871788" y="5254625"/>
            <a:ext cx="511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and</a:t>
            </a:r>
            <a:endParaRPr lang="en-US" altLang="zh-CN" b="1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3322638" y="5254625"/>
            <a:ext cx="79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3671888" y="5194300"/>
            <a:ext cx="5365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3671888" y="5254625"/>
            <a:ext cx="441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ant</a:t>
            </a:r>
            <a:endParaRPr lang="en-US" altLang="zh-CN" b="1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4052888" y="5254625"/>
            <a:ext cx="79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4738688" y="4732338"/>
            <a:ext cx="5365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4738688" y="4749800"/>
            <a:ext cx="511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bad</a:t>
            </a:r>
            <a:endParaRPr lang="en-US" altLang="zh-CN" b="1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5189538" y="4792663"/>
            <a:ext cx="79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5805488" y="4732338"/>
            <a:ext cx="5365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805488" y="4792663"/>
            <a:ext cx="4587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bee</a:t>
            </a:r>
            <a:endParaRPr lang="en-US" altLang="zh-CN" b="1"/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6238875" y="4792663"/>
            <a:ext cx="79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3270250" y="4325938"/>
            <a:ext cx="1588" cy="7540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2071688" y="5194300"/>
            <a:ext cx="5365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2071688" y="5254625"/>
            <a:ext cx="334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an</a:t>
            </a:r>
            <a:endParaRPr lang="en-US" altLang="zh-CN" b="1"/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366963" y="5254625"/>
            <a:ext cx="79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3138488" y="4964113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2338388" y="4964113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3671888" y="4949825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2338388" y="4500563"/>
            <a:ext cx="2698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2338388" y="4560888"/>
            <a:ext cx="158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*</a:t>
            </a:r>
            <a:endParaRPr lang="en-US" altLang="zh-CN" b="1"/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2487613" y="4560888"/>
            <a:ext cx="79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388906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99F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99F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99FF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6357" name="Object 4"/>
          <p:cNvGraphicFramePr>
            <a:graphicFrameLocks noChangeAspect="1"/>
          </p:cNvGraphicFramePr>
          <p:nvPr/>
        </p:nvGraphicFramePr>
        <p:xfrm>
          <a:off x="3962400" y="1066800"/>
          <a:ext cx="48450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8" name="VISIO" r:id="rId3" imgW="3877200" imgH="1647360" progId="Visio.Drawing.6">
                  <p:embed/>
                </p:oleObj>
              </mc:Choice>
              <mc:Fallback>
                <p:oleObj name="VISIO" r:id="rId3" imgW="3877200" imgH="1647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066800"/>
                        <a:ext cx="484505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6358" name="Object 5"/>
          <p:cNvGraphicFramePr>
            <a:graphicFrameLocks noChangeAspect="1"/>
          </p:cNvGraphicFramePr>
          <p:nvPr/>
        </p:nvGraphicFramePr>
        <p:xfrm>
          <a:off x="228600" y="3352800"/>
          <a:ext cx="7248525" cy="318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9" name="VISIO" r:id="rId5" imgW="5820120" imgH="2561760" progId="Visio.Drawing.6">
                  <p:embed/>
                </p:oleObj>
              </mc:Choice>
              <mc:Fallback>
                <p:oleObj name="VISIO" r:id="rId5" imgW="5820120" imgH="2561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352800"/>
                        <a:ext cx="7248525" cy="318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6359" name="AutoShape 6"/>
          <p:cNvSpPr>
            <a:spLocks noChangeArrowheads="1"/>
          </p:cNvSpPr>
          <p:nvPr/>
        </p:nvSpPr>
        <p:spPr bwMode="auto">
          <a:xfrm rot="-2713369">
            <a:off x="6248400" y="34290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endParaRPr lang="zh-CN" altLang="en-US" sz="4000">
              <a:latin typeface="Tahoma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Trie</a:t>
            </a:r>
            <a:r>
              <a:rPr lang="en-US" altLang="zh-CN" dirty="0"/>
              <a:t>: Compaction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628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Implementations</a:t>
            </a:r>
            <a:endParaRPr kumimoji="1" lang="zh-CN" altLang="en-US" dirty="0"/>
          </a:p>
        </p:txBody>
      </p:sp>
      <p:sp>
        <p:nvSpPr>
          <p:cNvPr id="9973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1900" dirty="0">
                <a:latin typeface="Arial" charset="0"/>
                <a:ea typeface="宋体" charset="0"/>
              </a:rPr>
              <a:t>(3,3,4) represents the 3-4 characters in S[3], </a:t>
            </a:r>
            <a:r>
              <a:rPr lang="en-US" altLang="zh-CN" sz="1900" dirty="0" err="1">
                <a:latin typeface="Arial" charset="0"/>
                <a:ea typeface="宋体" charset="0"/>
              </a:rPr>
              <a:t>i.g</a:t>
            </a:r>
            <a:r>
              <a:rPr lang="en-US" altLang="zh-CN" sz="1900" dirty="0">
                <a:latin typeface="Arial" charset="0"/>
                <a:ea typeface="宋体" charset="0"/>
              </a:rPr>
              <a:t>. ”</a:t>
            </a:r>
            <a:r>
              <a:rPr lang="en-US" altLang="zh-CN" sz="1900" dirty="0" err="1">
                <a:latin typeface="Arial" charset="0"/>
                <a:ea typeface="宋体" charset="0"/>
              </a:rPr>
              <a:t>ck</a:t>
            </a:r>
            <a:r>
              <a:rPr lang="en-US" altLang="zh-CN" sz="1900" dirty="0">
                <a:latin typeface="Arial" charset="0"/>
                <a:ea typeface="宋体" charset="0"/>
              </a:rPr>
              <a:t>”</a:t>
            </a:r>
          </a:p>
          <a:p>
            <a:pPr eaLnBrk="1" hangingPunct="1"/>
            <a:r>
              <a:rPr lang="en-US" altLang="zh-CN" sz="1900" dirty="0">
                <a:latin typeface="Arial" charset="0"/>
                <a:ea typeface="宋体" charset="0"/>
              </a:rPr>
              <a:t>Space cost O(s) , where s is the number of strings</a:t>
            </a:r>
          </a:p>
        </p:txBody>
      </p:sp>
      <p:graphicFrame>
        <p:nvGraphicFramePr>
          <p:cNvPr id="99738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386679"/>
              </p:ext>
            </p:extLst>
          </p:nvPr>
        </p:nvGraphicFramePr>
        <p:xfrm>
          <a:off x="1676400" y="2780928"/>
          <a:ext cx="6145213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20" name="VISIO" r:id="rId3" imgW="6144840" imgH="1545840" progId="Visio.Drawing.6">
                  <p:embed/>
                </p:oleObj>
              </mc:Choice>
              <mc:Fallback>
                <p:oleObj name="VISIO" r:id="rId3" imgW="6144840" imgH="1545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80928"/>
                        <a:ext cx="6145213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738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013838"/>
              </p:ext>
            </p:extLst>
          </p:nvPr>
        </p:nvGraphicFramePr>
        <p:xfrm>
          <a:off x="533400" y="4076328"/>
          <a:ext cx="8153400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21" name="VISIO" r:id="rId5" imgW="6810840" imgH="1704960" progId="Visio.Drawing.6">
                  <p:embed/>
                </p:oleObj>
              </mc:Choice>
              <mc:Fallback>
                <p:oleObj name="VISIO" r:id="rId5" imgW="6810840" imgH="17049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76328"/>
                        <a:ext cx="8153400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7383" name="Text Box 6"/>
          <p:cNvSpPr txBox="1">
            <a:spLocks noChangeArrowheads="1"/>
          </p:cNvSpPr>
          <p:nvPr/>
        </p:nvSpPr>
        <p:spPr bwMode="auto">
          <a:xfrm>
            <a:off x="2051050" y="4530353"/>
            <a:ext cx="431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latin typeface="Tahoma" charset="0"/>
              </a:rPr>
              <a:t>b</a:t>
            </a:r>
          </a:p>
        </p:txBody>
      </p:sp>
      <p:sp>
        <p:nvSpPr>
          <p:cNvPr id="997384" name="Text Box 7"/>
          <p:cNvSpPr txBox="1">
            <a:spLocks noChangeArrowheads="1"/>
          </p:cNvSpPr>
          <p:nvPr/>
        </p:nvSpPr>
        <p:spPr bwMode="auto">
          <a:xfrm>
            <a:off x="900113" y="4865316"/>
            <a:ext cx="431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latin typeface="Tahoma" charset="0"/>
              </a:rPr>
              <a:t>e</a:t>
            </a:r>
          </a:p>
        </p:txBody>
      </p:sp>
      <p:sp>
        <p:nvSpPr>
          <p:cNvPr id="997385" name="Text Box 8"/>
          <p:cNvSpPr txBox="1">
            <a:spLocks noChangeArrowheads="1"/>
          </p:cNvSpPr>
          <p:nvPr/>
        </p:nvSpPr>
        <p:spPr bwMode="auto">
          <a:xfrm>
            <a:off x="395288" y="5368553"/>
            <a:ext cx="5762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latin typeface="Tahoma" charset="0"/>
              </a:rPr>
              <a:t>ar</a:t>
            </a:r>
          </a:p>
        </p:txBody>
      </p:sp>
      <p:sp>
        <p:nvSpPr>
          <p:cNvPr id="997386" name="Text Box 9"/>
          <p:cNvSpPr txBox="1">
            <a:spLocks noChangeArrowheads="1"/>
          </p:cNvSpPr>
          <p:nvPr/>
        </p:nvSpPr>
        <p:spPr bwMode="auto">
          <a:xfrm>
            <a:off x="1979613" y="5322516"/>
            <a:ext cx="5762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latin typeface="Tahoma" charset="0"/>
              </a:rPr>
              <a:t>ll</a:t>
            </a:r>
          </a:p>
        </p:txBody>
      </p:sp>
      <p:sp>
        <p:nvSpPr>
          <p:cNvPr id="997387" name="Text Box 10"/>
          <p:cNvSpPr txBox="1">
            <a:spLocks noChangeArrowheads="1"/>
          </p:cNvSpPr>
          <p:nvPr/>
        </p:nvSpPr>
        <p:spPr bwMode="auto">
          <a:xfrm>
            <a:off x="3059113" y="5033591"/>
            <a:ext cx="5762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latin typeface="Tahoma" charset="0"/>
              </a:rPr>
              <a:t>id</a:t>
            </a:r>
          </a:p>
        </p:txBody>
      </p:sp>
      <p:sp>
        <p:nvSpPr>
          <p:cNvPr id="997388" name="Text Box 11"/>
          <p:cNvSpPr txBox="1">
            <a:spLocks noChangeArrowheads="1"/>
          </p:cNvSpPr>
          <p:nvPr/>
        </p:nvSpPr>
        <p:spPr bwMode="auto">
          <a:xfrm>
            <a:off x="2843213" y="5609853"/>
            <a:ext cx="5762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latin typeface="Tahoma" charset="0"/>
              </a:rPr>
              <a:t>ll</a:t>
            </a:r>
          </a:p>
        </p:txBody>
      </p:sp>
      <p:sp>
        <p:nvSpPr>
          <p:cNvPr id="997389" name="Text Box 12"/>
          <p:cNvSpPr txBox="1">
            <a:spLocks noChangeArrowheads="1"/>
          </p:cNvSpPr>
          <p:nvPr/>
        </p:nvSpPr>
        <p:spPr bwMode="auto">
          <a:xfrm>
            <a:off x="3924300" y="4746253"/>
            <a:ext cx="431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latin typeface="Tahoma" charset="0"/>
              </a:rPr>
              <a:t>u</a:t>
            </a:r>
          </a:p>
        </p:txBody>
      </p:sp>
      <p:sp>
        <p:nvSpPr>
          <p:cNvPr id="997390" name="Text Box 13"/>
          <p:cNvSpPr txBox="1">
            <a:spLocks noChangeArrowheads="1"/>
          </p:cNvSpPr>
          <p:nvPr/>
        </p:nvSpPr>
        <p:spPr bwMode="auto">
          <a:xfrm>
            <a:off x="4500563" y="5297116"/>
            <a:ext cx="431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latin typeface="Tahoma" charset="0"/>
              </a:rPr>
              <a:t>y</a:t>
            </a:r>
          </a:p>
        </p:txBody>
      </p:sp>
      <p:sp>
        <p:nvSpPr>
          <p:cNvPr id="997391" name="Text Box 14"/>
          <p:cNvSpPr txBox="1">
            <a:spLocks noChangeArrowheads="1"/>
          </p:cNvSpPr>
          <p:nvPr/>
        </p:nvSpPr>
        <p:spPr bwMode="auto">
          <a:xfrm>
            <a:off x="5219700" y="4530353"/>
            <a:ext cx="10080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latin typeface="Tahoma" charset="0"/>
              </a:rPr>
              <a:t>hear</a:t>
            </a:r>
          </a:p>
        </p:txBody>
      </p:sp>
      <p:sp>
        <p:nvSpPr>
          <p:cNvPr id="997392" name="Text Box 15"/>
          <p:cNvSpPr txBox="1">
            <a:spLocks noChangeArrowheads="1"/>
          </p:cNvSpPr>
          <p:nvPr/>
        </p:nvSpPr>
        <p:spPr bwMode="auto">
          <a:xfrm>
            <a:off x="7308850" y="4457328"/>
            <a:ext cx="431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latin typeface="Tahoma" charset="0"/>
              </a:rPr>
              <a:t>s</a:t>
            </a:r>
          </a:p>
        </p:txBody>
      </p:sp>
      <p:sp>
        <p:nvSpPr>
          <p:cNvPr id="997393" name="Text Box 16"/>
          <p:cNvSpPr txBox="1">
            <a:spLocks noChangeArrowheads="1"/>
          </p:cNvSpPr>
          <p:nvPr/>
        </p:nvSpPr>
        <p:spPr bwMode="auto">
          <a:xfrm>
            <a:off x="5292725" y="4936753"/>
            <a:ext cx="431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latin typeface="Tahoma" charset="0"/>
              </a:rPr>
              <a:t>e</a:t>
            </a:r>
          </a:p>
        </p:txBody>
      </p:sp>
      <p:sp>
        <p:nvSpPr>
          <p:cNvPr id="997394" name="Text Box 17"/>
          <p:cNvSpPr txBox="1">
            <a:spLocks noChangeArrowheads="1"/>
          </p:cNvSpPr>
          <p:nvPr/>
        </p:nvSpPr>
        <p:spPr bwMode="auto">
          <a:xfrm>
            <a:off x="5076825" y="5322516"/>
            <a:ext cx="431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latin typeface="Tahoma" charset="0"/>
              </a:rPr>
              <a:t>e</a:t>
            </a:r>
          </a:p>
        </p:txBody>
      </p:sp>
      <p:sp>
        <p:nvSpPr>
          <p:cNvPr id="997395" name="Text Box 18"/>
          <p:cNvSpPr txBox="1">
            <a:spLocks noChangeArrowheads="1"/>
          </p:cNvSpPr>
          <p:nvPr/>
        </p:nvSpPr>
        <p:spPr bwMode="auto">
          <a:xfrm>
            <a:off x="6372225" y="5322516"/>
            <a:ext cx="5762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latin typeface="Tahoma" charset="0"/>
              </a:rPr>
              <a:t>ll</a:t>
            </a:r>
          </a:p>
        </p:txBody>
      </p:sp>
      <p:sp>
        <p:nvSpPr>
          <p:cNvPr id="997396" name="Text Box 19"/>
          <p:cNvSpPr txBox="1">
            <a:spLocks noChangeArrowheads="1"/>
          </p:cNvSpPr>
          <p:nvPr/>
        </p:nvSpPr>
        <p:spPr bwMode="auto">
          <a:xfrm>
            <a:off x="7812088" y="4817691"/>
            <a:ext cx="5762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latin typeface="Tahoma" charset="0"/>
              </a:rPr>
              <a:t>to</a:t>
            </a:r>
          </a:p>
        </p:txBody>
      </p:sp>
      <p:sp>
        <p:nvSpPr>
          <p:cNvPr id="997397" name="Text Box 20"/>
          <p:cNvSpPr txBox="1">
            <a:spLocks noChangeArrowheads="1"/>
          </p:cNvSpPr>
          <p:nvPr/>
        </p:nvSpPr>
        <p:spPr bwMode="auto">
          <a:xfrm>
            <a:off x="7451725" y="5873378"/>
            <a:ext cx="5762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latin typeface="Tahoma" charset="0"/>
              </a:rPr>
              <a:t>ck</a:t>
            </a:r>
          </a:p>
        </p:txBody>
      </p:sp>
      <p:sp>
        <p:nvSpPr>
          <p:cNvPr id="997398" name="Text Box 21"/>
          <p:cNvSpPr txBox="1">
            <a:spLocks noChangeArrowheads="1"/>
          </p:cNvSpPr>
          <p:nvPr/>
        </p:nvSpPr>
        <p:spPr bwMode="auto">
          <a:xfrm>
            <a:off x="8604250" y="5538416"/>
            <a:ext cx="3603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latin typeface="Tahoma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9699070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Binary </a:t>
            </a:r>
            <a:r>
              <a:rPr kumimoji="1" lang="en-US" altLang="zh-CN" dirty="0" err="1"/>
              <a:t>Trie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5" name="Text Box 51"/>
          <p:cNvSpPr txBox="1">
            <a:spLocks noChangeArrowheads="1"/>
          </p:cNvSpPr>
          <p:nvPr/>
        </p:nvSpPr>
        <p:spPr bwMode="auto">
          <a:xfrm>
            <a:off x="1835150" y="1556792"/>
            <a:ext cx="641667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3200" dirty="0">
                <a:latin typeface="Times New Roman" charset="0"/>
                <a:cs typeface="Times New Roman" charset="0"/>
              </a:rPr>
              <a:t>2, 5, 9, 17, 41, 45, 63</a:t>
            </a:r>
            <a:endParaRPr lang="en-US" altLang="zh-CN" sz="4800" dirty="0"/>
          </a:p>
        </p:txBody>
      </p:sp>
      <p:sp>
        <p:nvSpPr>
          <p:cNvPr id="6" name="Oval 48"/>
          <p:cNvSpPr>
            <a:spLocks noChangeArrowheads="1"/>
          </p:cNvSpPr>
          <p:nvPr/>
        </p:nvSpPr>
        <p:spPr bwMode="auto">
          <a:xfrm>
            <a:off x="4778375" y="2634704"/>
            <a:ext cx="258763" cy="255588"/>
          </a:xfrm>
          <a:prstGeom prst="ellipse">
            <a:avLst/>
          </a:prstGeom>
          <a:solidFill>
            <a:srgbClr val="FF99CC"/>
          </a:solidFill>
          <a:ln w="2857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Oval 47"/>
          <p:cNvSpPr>
            <a:spLocks noChangeArrowheads="1"/>
          </p:cNvSpPr>
          <p:nvPr/>
        </p:nvSpPr>
        <p:spPr bwMode="auto">
          <a:xfrm>
            <a:off x="3741738" y="3298279"/>
            <a:ext cx="258762" cy="254000"/>
          </a:xfrm>
          <a:prstGeom prst="ellipse">
            <a:avLst/>
          </a:prstGeom>
          <a:solidFill>
            <a:srgbClr val="FF99CC"/>
          </a:solidFill>
          <a:ln w="2857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Oval 46"/>
          <p:cNvSpPr>
            <a:spLocks noChangeArrowheads="1"/>
          </p:cNvSpPr>
          <p:nvPr/>
        </p:nvSpPr>
        <p:spPr bwMode="auto">
          <a:xfrm>
            <a:off x="5813425" y="3298279"/>
            <a:ext cx="258763" cy="254000"/>
          </a:xfrm>
          <a:prstGeom prst="ellipse">
            <a:avLst/>
          </a:prstGeom>
          <a:solidFill>
            <a:srgbClr val="FF99CC"/>
          </a:solidFill>
          <a:ln w="2857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Oval 45"/>
          <p:cNvSpPr>
            <a:spLocks noChangeArrowheads="1"/>
          </p:cNvSpPr>
          <p:nvPr/>
        </p:nvSpPr>
        <p:spPr bwMode="auto">
          <a:xfrm>
            <a:off x="2965450" y="3960267"/>
            <a:ext cx="258763" cy="255587"/>
          </a:xfrm>
          <a:prstGeom prst="ellipse">
            <a:avLst/>
          </a:prstGeom>
          <a:solidFill>
            <a:srgbClr val="FF99CC"/>
          </a:solidFill>
          <a:ln w="2857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Oval 44"/>
          <p:cNvSpPr>
            <a:spLocks noChangeArrowheads="1"/>
          </p:cNvSpPr>
          <p:nvPr/>
        </p:nvSpPr>
        <p:spPr bwMode="auto">
          <a:xfrm>
            <a:off x="4519613" y="3960267"/>
            <a:ext cx="258762" cy="255587"/>
          </a:xfrm>
          <a:prstGeom prst="ellipse">
            <a:avLst/>
          </a:prstGeom>
          <a:solidFill>
            <a:srgbClr val="FF9933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Oval 43"/>
          <p:cNvSpPr>
            <a:spLocks noChangeArrowheads="1"/>
          </p:cNvSpPr>
          <p:nvPr/>
        </p:nvSpPr>
        <p:spPr bwMode="auto">
          <a:xfrm>
            <a:off x="5037138" y="3960267"/>
            <a:ext cx="258762" cy="255587"/>
          </a:xfrm>
          <a:prstGeom prst="ellipse">
            <a:avLst/>
          </a:prstGeom>
          <a:solidFill>
            <a:srgbClr val="FF99CC"/>
          </a:solidFill>
          <a:ln w="2857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Oval 42"/>
          <p:cNvSpPr>
            <a:spLocks noChangeArrowheads="1"/>
          </p:cNvSpPr>
          <p:nvPr/>
        </p:nvSpPr>
        <p:spPr bwMode="auto">
          <a:xfrm>
            <a:off x="6589713" y="3960267"/>
            <a:ext cx="260350" cy="255587"/>
          </a:xfrm>
          <a:prstGeom prst="ellipse">
            <a:avLst/>
          </a:prstGeom>
          <a:solidFill>
            <a:srgbClr val="FF9933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Oval 41"/>
          <p:cNvSpPr>
            <a:spLocks noChangeArrowheads="1"/>
          </p:cNvSpPr>
          <p:nvPr/>
        </p:nvSpPr>
        <p:spPr bwMode="auto">
          <a:xfrm>
            <a:off x="2187575" y="4627017"/>
            <a:ext cx="260350" cy="255587"/>
          </a:xfrm>
          <a:prstGeom prst="ellipse">
            <a:avLst/>
          </a:prstGeom>
          <a:solidFill>
            <a:srgbClr val="FF99CC"/>
          </a:solidFill>
          <a:ln w="2857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auto">
          <a:xfrm>
            <a:off x="3741738" y="4627017"/>
            <a:ext cx="258762" cy="255587"/>
          </a:xfrm>
          <a:prstGeom prst="ellipse">
            <a:avLst/>
          </a:prstGeom>
          <a:solidFill>
            <a:srgbClr val="FF9933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39"/>
          <p:cNvSpPr>
            <a:spLocks noChangeArrowheads="1"/>
          </p:cNvSpPr>
          <p:nvPr/>
        </p:nvSpPr>
        <p:spPr bwMode="auto">
          <a:xfrm>
            <a:off x="1411288" y="5290592"/>
            <a:ext cx="258762" cy="254000"/>
          </a:xfrm>
          <a:prstGeom prst="ellipse">
            <a:avLst/>
          </a:prstGeom>
          <a:solidFill>
            <a:srgbClr val="FF9933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38"/>
          <p:cNvSpPr>
            <a:spLocks noChangeArrowheads="1"/>
          </p:cNvSpPr>
          <p:nvPr/>
        </p:nvSpPr>
        <p:spPr bwMode="auto">
          <a:xfrm>
            <a:off x="2965450" y="5290592"/>
            <a:ext cx="258763" cy="254000"/>
          </a:xfrm>
          <a:prstGeom prst="ellipse">
            <a:avLst/>
          </a:prstGeom>
          <a:solidFill>
            <a:srgbClr val="FF9933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37"/>
          <p:cNvSpPr>
            <a:spLocks noChangeShapeType="1"/>
          </p:cNvSpPr>
          <p:nvPr/>
        </p:nvSpPr>
        <p:spPr bwMode="auto">
          <a:xfrm flipH="1">
            <a:off x="4000500" y="2855367"/>
            <a:ext cx="777875" cy="4429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36"/>
          <p:cNvSpPr>
            <a:spLocks/>
          </p:cNvSpPr>
          <p:nvPr/>
        </p:nvSpPr>
        <p:spPr bwMode="auto">
          <a:xfrm>
            <a:off x="5037138" y="2855367"/>
            <a:ext cx="793750" cy="544512"/>
          </a:xfrm>
          <a:custGeom>
            <a:avLst/>
            <a:gdLst>
              <a:gd name="T0" fmla="*/ 0 w 552"/>
              <a:gd name="T1" fmla="*/ 0 h 384"/>
              <a:gd name="T2" fmla="*/ 2147483647 w 552"/>
              <a:gd name="T3" fmla="*/ 2147483647 h 384"/>
              <a:gd name="T4" fmla="*/ 0 60000 65536"/>
              <a:gd name="T5" fmla="*/ 0 60000 65536"/>
              <a:gd name="T6" fmla="*/ 0 w 552"/>
              <a:gd name="T7" fmla="*/ 0 h 384"/>
              <a:gd name="T8" fmla="*/ 552 w 552"/>
              <a:gd name="T9" fmla="*/ 384 h 3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2" h="384">
                <a:moveTo>
                  <a:pt x="0" y="0"/>
                </a:moveTo>
                <a:lnTo>
                  <a:pt x="552" y="384"/>
                </a:ln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35"/>
          <p:cNvSpPr>
            <a:spLocks noChangeShapeType="1"/>
          </p:cNvSpPr>
          <p:nvPr/>
        </p:nvSpPr>
        <p:spPr bwMode="auto">
          <a:xfrm flipH="1">
            <a:off x="3224213" y="3520529"/>
            <a:ext cx="517525" cy="4397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34"/>
          <p:cNvSpPr>
            <a:spLocks/>
          </p:cNvSpPr>
          <p:nvPr/>
        </p:nvSpPr>
        <p:spPr bwMode="auto">
          <a:xfrm>
            <a:off x="3994150" y="3503067"/>
            <a:ext cx="611188" cy="457200"/>
          </a:xfrm>
          <a:custGeom>
            <a:avLst/>
            <a:gdLst>
              <a:gd name="T0" fmla="*/ 0 w 425"/>
              <a:gd name="T1" fmla="*/ 0 h 324"/>
              <a:gd name="T2" fmla="*/ 2147483647 w 425"/>
              <a:gd name="T3" fmla="*/ 2147483647 h 324"/>
              <a:gd name="T4" fmla="*/ 0 60000 65536"/>
              <a:gd name="T5" fmla="*/ 0 60000 65536"/>
              <a:gd name="T6" fmla="*/ 0 w 425"/>
              <a:gd name="T7" fmla="*/ 0 h 324"/>
              <a:gd name="T8" fmla="*/ 425 w 425"/>
              <a:gd name="T9" fmla="*/ 324 h 32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25" h="324">
                <a:moveTo>
                  <a:pt x="0" y="0"/>
                </a:moveTo>
                <a:lnTo>
                  <a:pt x="425" y="324"/>
                </a:ln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33"/>
          <p:cNvSpPr>
            <a:spLocks/>
          </p:cNvSpPr>
          <p:nvPr/>
        </p:nvSpPr>
        <p:spPr bwMode="auto">
          <a:xfrm>
            <a:off x="2411413" y="4184104"/>
            <a:ext cx="554037" cy="492125"/>
          </a:xfrm>
          <a:custGeom>
            <a:avLst/>
            <a:gdLst>
              <a:gd name="T0" fmla="*/ 2147483647 w 384"/>
              <a:gd name="T1" fmla="*/ 0 h 348"/>
              <a:gd name="T2" fmla="*/ 0 w 384"/>
              <a:gd name="T3" fmla="*/ 2147483647 h 348"/>
              <a:gd name="T4" fmla="*/ 0 60000 65536"/>
              <a:gd name="T5" fmla="*/ 0 60000 65536"/>
              <a:gd name="T6" fmla="*/ 0 w 384"/>
              <a:gd name="T7" fmla="*/ 0 h 348"/>
              <a:gd name="T8" fmla="*/ 384 w 384"/>
              <a:gd name="T9" fmla="*/ 348 h 3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4" h="348">
                <a:moveTo>
                  <a:pt x="384" y="0"/>
                </a:moveTo>
                <a:lnTo>
                  <a:pt x="0" y="348"/>
                </a:ln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32"/>
          <p:cNvSpPr>
            <a:spLocks/>
          </p:cNvSpPr>
          <p:nvPr/>
        </p:nvSpPr>
        <p:spPr bwMode="auto">
          <a:xfrm>
            <a:off x="1601788" y="4846092"/>
            <a:ext cx="585787" cy="476250"/>
          </a:xfrm>
          <a:custGeom>
            <a:avLst/>
            <a:gdLst>
              <a:gd name="T0" fmla="*/ 2147483647 w 408"/>
              <a:gd name="T1" fmla="*/ 0 h 336"/>
              <a:gd name="T2" fmla="*/ 0 w 408"/>
              <a:gd name="T3" fmla="*/ 2147483647 h 336"/>
              <a:gd name="T4" fmla="*/ 0 60000 65536"/>
              <a:gd name="T5" fmla="*/ 0 60000 65536"/>
              <a:gd name="T6" fmla="*/ 0 w 408"/>
              <a:gd name="T7" fmla="*/ 0 h 336"/>
              <a:gd name="T8" fmla="*/ 408 w 408"/>
              <a:gd name="T9" fmla="*/ 336 h 3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336">
                <a:moveTo>
                  <a:pt x="408" y="0"/>
                </a:moveTo>
                <a:lnTo>
                  <a:pt x="0" y="336"/>
                </a:ln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auto">
          <a:xfrm>
            <a:off x="3224213" y="4184104"/>
            <a:ext cx="517525" cy="4429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>
            <a:off x="2447925" y="4846092"/>
            <a:ext cx="517525" cy="4445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 flipH="1">
            <a:off x="5295900" y="3520529"/>
            <a:ext cx="517525" cy="4397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8"/>
          <p:cNvSpPr>
            <a:spLocks/>
          </p:cNvSpPr>
          <p:nvPr/>
        </p:nvSpPr>
        <p:spPr bwMode="auto">
          <a:xfrm>
            <a:off x="6072188" y="3520529"/>
            <a:ext cx="585787" cy="457200"/>
          </a:xfrm>
          <a:custGeom>
            <a:avLst/>
            <a:gdLst>
              <a:gd name="T0" fmla="*/ 0 w 408"/>
              <a:gd name="T1" fmla="*/ 0 h 324"/>
              <a:gd name="T2" fmla="*/ 2147483647 w 408"/>
              <a:gd name="T3" fmla="*/ 2147483647 h 324"/>
              <a:gd name="T4" fmla="*/ 0 60000 65536"/>
              <a:gd name="T5" fmla="*/ 0 60000 65536"/>
              <a:gd name="T6" fmla="*/ 0 w 408"/>
              <a:gd name="T7" fmla="*/ 0 h 324"/>
              <a:gd name="T8" fmla="*/ 408 w 408"/>
              <a:gd name="T9" fmla="*/ 324 h 32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324">
                <a:moveTo>
                  <a:pt x="0" y="0"/>
                </a:moveTo>
                <a:lnTo>
                  <a:pt x="408" y="324"/>
                </a:ln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482975" y="2634704"/>
            <a:ext cx="10890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hlink"/>
                </a:solidFill>
                <a:latin typeface="Times New Roman" charset="0"/>
                <a:cs typeface="Times New Roman" charset="0"/>
              </a:rPr>
              <a:t>0(&lt;32)</a:t>
            </a:r>
            <a:endParaRPr lang="en-US" altLang="zh-CN" sz="2400">
              <a:solidFill>
                <a:schemeClr val="hlink"/>
              </a:solidFill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5554663" y="2634704"/>
            <a:ext cx="9620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1(&gt;32)</a:t>
            </a:r>
            <a:endParaRPr lang="en-US" altLang="zh-CN" sz="2400">
              <a:solidFill>
                <a:schemeClr val="tx2"/>
              </a:solidFill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2447925" y="3298279"/>
            <a:ext cx="1116013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hlink"/>
                </a:solidFill>
                <a:latin typeface="Times New Roman" charset="0"/>
                <a:cs typeface="Times New Roman" charset="0"/>
              </a:rPr>
              <a:t>0(&lt;16)</a:t>
            </a: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4259263" y="3290342"/>
            <a:ext cx="1176337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1(&gt;16)</a:t>
            </a:r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1670050" y="3960267"/>
            <a:ext cx="777875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hlink"/>
                </a:solidFill>
                <a:latin typeface="Times New Roman" charset="0"/>
                <a:cs typeface="Times New Roman" charset="0"/>
              </a:rPr>
              <a:t>0(&lt;8)</a:t>
            </a: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1152525" y="4627017"/>
            <a:ext cx="776288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hlink"/>
                </a:solidFill>
                <a:latin typeface="Times New Roman" charset="0"/>
                <a:cs typeface="Times New Roman" charset="0"/>
              </a:rPr>
              <a:t>0(&lt;4)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589713" y="3290342"/>
            <a:ext cx="1366837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1(&gt;48)</a:t>
            </a: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3482975" y="3953917"/>
            <a:ext cx="776288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1(&gt;8)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6688" y="4615904"/>
            <a:ext cx="776287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1(&gt;4)</a:t>
            </a: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1411288" y="5589042"/>
            <a:ext cx="2587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>
                <a:latin typeface="Times New Roman" charset="0"/>
                <a:cs typeface="Times New Roman" charset="0"/>
              </a:rPr>
              <a:t>2</a:t>
            </a:r>
            <a:endParaRPr lang="en-US" altLang="zh-CN" sz="2400"/>
          </a:p>
        </p:txBody>
      </p:sp>
      <p:sp>
        <p:nvSpPr>
          <p:cNvPr id="37" name="Text Box 50"/>
          <p:cNvSpPr txBox="1">
            <a:spLocks noChangeArrowheads="1"/>
          </p:cNvSpPr>
          <p:nvPr/>
        </p:nvSpPr>
        <p:spPr bwMode="auto">
          <a:xfrm>
            <a:off x="2965450" y="5589042"/>
            <a:ext cx="669925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>
                <a:latin typeface="Times New Roman" charset="0"/>
                <a:cs typeface="Times New Roman" charset="0"/>
              </a:rPr>
              <a:t>5</a:t>
            </a:r>
            <a:endParaRPr lang="en-US" altLang="zh-CN" sz="2400"/>
          </a:p>
        </p:txBody>
      </p:sp>
      <p:sp>
        <p:nvSpPr>
          <p:cNvPr id="38" name="Text Box 18"/>
          <p:cNvSpPr txBox="1">
            <a:spLocks noChangeArrowheads="1"/>
          </p:cNvSpPr>
          <p:nvPr/>
        </p:nvSpPr>
        <p:spPr bwMode="auto">
          <a:xfrm>
            <a:off x="3741738" y="4941342"/>
            <a:ext cx="2587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>
                <a:latin typeface="Times New Roman" charset="0"/>
                <a:cs typeface="Times New Roman" charset="0"/>
              </a:rPr>
              <a:t>9</a:t>
            </a:r>
            <a:endParaRPr lang="en-US" altLang="zh-CN" sz="2400"/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4402138" y="4220617"/>
            <a:ext cx="45720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>
                <a:latin typeface="Times New Roman" charset="0"/>
                <a:cs typeface="Times New Roman" charset="0"/>
              </a:rPr>
              <a:t>17</a:t>
            </a:r>
            <a:endParaRPr lang="en-US" altLang="zh-CN" sz="2400"/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5037138" y="5517604"/>
            <a:ext cx="7588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>
                <a:latin typeface="Times New Roman" charset="0"/>
                <a:cs typeface="Times New Roman" charset="0"/>
              </a:rPr>
              <a:t>41</a:t>
            </a:r>
            <a:endParaRPr lang="en-US" altLang="zh-CN" sz="2400"/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6850063" y="4220617"/>
            <a:ext cx="6016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>
                <a:latin typeface="Times New Roman" charset="0"/>
                <a:cs typeface="Times New Roman" charset="0"/>
              </a:rPr>
              <a:t>63</a:t>
            </a:r>
            <a:endParaRPr lang="en-US" altLang="zh-CN" sz="2400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5554663" y="4615904"/>
            <a:ext cx="258762" cy="255588"/>
          </a:xfrm>
          <a:prstGeom prst="ellipse">
            <a:avLst/>
          </a:prstGeom>
          <a:solidFill>
            <a:srgbClr val="FF99CC"/>
          </a:solidFill>
          <a:ln w="2857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5554663" y="4172992"/>
            <a:ext cx="12493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1(&gt;40)</a:t>
            </a:r>
          </a:p>
        </p:txBody>
      </p:sp>
      <p:sp>
        <p:nvSpPr>
          <p:cNvPr id="44" name="Freeform 13"/>
          <p:cNvSpPr>
            <a:spLocks/>
          </p:cNvSpPr>
          <p:nvPr/>
        </p:nvSpPr>
        <p:spPr bwMode="auto">
          <a:xfrm>
            <a:off x="5227638" y="4184104"/>
            <a:ext cx="412750" cy="425450"/>
          </a:xfrm>
          <a:custGeom>
            <a:avLst/>
            <a:gdLst>
              <a:gd name="T0" fmla="*/ 0 w 288"/>
              <a:gd name="T1" fmla="*/ 0 h 300"/>
              <a:gd name="T2" fmla="*/ 2147483647 w 288"/>
              <a:gd name="T3" fmla="*/ 2147483647 h 300"/>
              <a:gd name="T4" fmla="*/ 0 60000 65536"/>
              <a:gd name="T5" fmla="*/ 0 60000 65536"/>
              <a:gd name="T6" fmla="*/ 0 w 288"/>
              <a:gd name="T7" fmla="*/ 0 h 300"/>
              <a:gd name="T8" fmla="*/ 288 w 288"/>
              <a:gd name="T9" fmla="*/ 300 h 3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300">
                <a:moveTo>
                  <a:pt x="0" y="0"/>
                </a:moveTo>
                <a:lnTo>
                  <a:pt x="288" y="300"/>
                </a:ln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5037138" y="5247729"/>
            <a:ext cx="258762" cy="254000"/>
          </a:xfrm>
          <a:prstGeom prst="ellipse">
            <a:avLst/>
          </a:prstGeom>
          <a:solidFill>
            <a:srgbClr val="FF9933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Oval 11"/>
          <p:cNvSpPr>
            <a:spLocks noChangeArrowheads="1"/>
          </p:cNvSpPr>
          <p:nvPr/>
        </p:nvSpPr>
        <p:spPr bwMode="auto">
          <a:xfrm>
            <a:off x="6330950" y="5247729"/>
            <a:ext cx="258763" cy="254000"/>
          </a:xfrm>
          <a:prstGeom prst="ellipse">
            <a:avLst/>
          </a:prstGeom>
          <a:solidFill>
            <a:srgbClr val="FF9933"/>
          </a:solidFill>
          <a:ln w="38100">
            <a:solidFill>
              <a:srgbClr val="9966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Text Box 49"/>
          <p:cNvSpPr txBox="1">
            <a:spLocks noChangeArrowheads="1"/>
          </p:cNvSpPr>
          <p:nvPr/>
        </p:nvSpPr>
        <p:spPr bwMode="auto">
          <a:xfrm>
            <a:off x="6372225" y="5517604"/>
            <a:ext cx="862013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>
                <a:latin typeface="Times New Roman" charset="0"/>
                <a:cs typeface="Times New Roman" charset="0"/>
              </a:rPr>
              <a:t>45</a:t>
            </a:r>
            <a:endParaRPr lang="en-US" altLang="zh-CN" sz="2400"/>
          </a:p>
        </p:txBody>
      </p:sp>
      <p:sp>
        <p:nvSpPr>
          <p:cNvPr id="48" name="Freeform 10"/>
          <p:cNvSpPr>
            <a:spLocks/>
          </p:cNvSpPr>
          <p:nvPr/>
        </p:nvSpPr>
        <p:spPr bwMode="auto">
          <a:xfrm>
            <a:off x="5159375" y="4865142"/>
            <a:ext cx="481013" cy="406400"/>
          </a:xfrm>
          <a:custGeom>
            <a:avLst/>
            <a:gdLst>
              <a:gd name="T0" fmla="*/ 2147483647 w 336"/>
              <a:gd name="T1" fmla="*/ 0 h 288"/>
              <a:gd name="T2" fmla="*/ 0 w 336"/>
              <a:gd name="T3" fmla="*/ 2147483647 h 288"/>
              <a:gd name="T4" fmla="*/ 0 60000 65536"/>
              <a:gd name="T5" fmla="*/ 0 60000 65536"/>
              <a:gd name="T6" fmla="*/ 0 w 336"/>
              <a:gd name="T7" fmla="*/ 0 h 288"/>
              <a:gd name="T8" fmla="*/ 336 w 336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36" h="288">
                <a:moveTo>
                  <a:pt x="336" y="0"/>
                </a:moveTo>
                <a:lnTo>
                  <a:pt x="0" y="288"/>
                </a:ln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Freeform 9"/>
          <p:cNvSpPr>
            <a:spLocks/>
          </p:cNvSpPr>
          <p:nvPr/>
        </p:nvSpPr>
        <p:spPr bwMode="auto">
          <a:xfrm>
            <a:off x="5795963" y="4882604"/>
            <a:ext cx="534987" cy="388938"/>
          </a:xfrm>
          <a:custGeom>
            <a:avLst/>
            <a:gdLst>
              <a:gd name="T0" fmla="*/ 0 w 372"/>
              <a:gd name="T1" fmla="*/ 0 h 276"/>
              <a:gd name="T2" fmla="*/ 2147483647 w 372"/>
              <a:gd name="T3" fmla="*/ 2147483647 h 276"/>
              <a:gd name="T4" fmla="*/ 0 60000 65536"/>
              <a:gd name="T5" fmla="*/ 0 60000 65536"/>
              <a:gd name="T6" fmla="*/ 0 w 372"/>
              <a:gd name="T7" fmla="*/ 0 h 276"/>
              <a:gd name="T8" fmla="*/ 372 w 372"/>
              <a:gd name="T9" fmla="*/ 276 h 27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2" h="276">
                <a:moveTo>
                  <a:pt x="0" y="0"/>
                </a:moveTo>
                <a:lnTo>
                  <a:pt x="372" y="276"/>
                </a:ln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4443413" y="4785767"/>
            <a:ext cx="848667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hlink"/>
                </a:solidFill>
                <a:latin typeface="Times New Roman" charset="0"/>
                <a:cs typeface="Times New Roman" charset="0"/>
              </a:rPr>
              <a:t>0(&lt;44)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589713" y="4839742"/>
            <a:ext cx="1366837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2"/>
                </a:solidFill>
                <a:latin typeface="Times New Roman" charset="0"/>
                <a:cs typeface="Times New Roman" charset="0"/>
              </a:rPr>
              <a:t>1(&gt;44)</a:t>
            </a: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5483225" y="3772942"/>
            <a:ext cx="11049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hlink"/>
                </a:solidFill>
                <a:latin typeface="Times New Roman" charset="0"/>
                <a:cs typeface="Times New Roman" charset="0"/>
              </a:rPr>
              <a:t>0(&lt;48)</a:t>
            </a:r>
          </a:p>
        </p:txBody>
      </p:sp>
    </p:spTree>
    <p:extLst>
      <p:ext uri="{BB962C8B-B14F-4D97-AF65-F5344CB8AC3E}">
        <p14:creationId xmlns:p14="http://schemas.microsoft.com/office/powerpoint/2010/main" val="221153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Multi-Array:</a:t>
            </a:r>
            <a:r>
              <a:rPr lang="en-US" altLang="zh-CN" dirty="0"/>
              <a:t> Spatial Structure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349811"/>
              </p:ext>
            </p:extLst>
          </p:nvPr>
        </p:nvGraphicFramePr>
        <p:xfrm>
          <a:off x="1295400" y="1700808"/>
          <a:ext cx="56388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70" name="图片" r:id="rId3" imgW="4229100" imgH="1981200" progId="Word.Picture.8">
                  <p:embed/>
                </p:oleObj>
              </mc:Choice>
              <mc:Fallback>
                <p:oleObj name="图片" r:id="rId3" imgW="4229100" imgH="1981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700808"/>
                        <a:ext cx="5638800" cy="264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62000" y="4520208"/>
            <a:ext cx="8001000" cy="15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 dirty="0">
                <a:latin typeface="+mn-lt"/>
              </a:rPr>
              <a:t>          2-D array</a:t>
            </a:r>
            <a:r>
              <a:rPr lang="zh-CN" altLang="en-US" sz="2800" dirty="0">
                <a:latin typeface="+mn-lt"/>
              </a:rPr>
              <a:t>             </a:t>
            </a:r>
            <a:r>
              <a:rPr lang="en-US" altLang="zh-CN" sz="2800" dirty="0">
                <a:latin typeface="+mn-lt"/>
              </a:rPr>
              <a:t>  3-D array</a:t>
            </a:r>
            <a:endParaRPr lang="zh-CN" altLang="en-US" sz="2800" dirty="0">
              <a:latin typeface="+mn-lt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endParaRPr lang="en-US" altLang="zh-CN" sz="2800" dirty="0">
              <a:latin typeface="+mn-lt"/>
              <a:ea typeface="黑体" charset="0"/>
              <a:cs typeface="黑体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 dirty="0">
                <a:latin typeface="+mn-lt"/>
                <a:ea typeface="黑体" charset="0"/>
                <a:cs typeface="黑体" charset="0"/>
              </a:rPr>
              <a:t>d</a:t>
            </a:r>
            <a:r>
              <a:rPr lang="en-US" altLang="zh-CN" sz="2800" baseline="-25000" dirty="0">
                <a:latin typeface="+mn-lt"/>
                <a:ea typeface="黑体" charset="0"/>
                <a:cs typeface="黑体" charset="0"/>
              </a:rPr>
              <a:t>1</a:t>
            </a:r>
            <a:r>
              <a:rPr lang="en-US" altLang="zh-CN" sz="2800" dirty="0">
                <a:latin typeface="+mn-lt"/>
                <a:ea typeface="黑体" charset="0"/>
                <a:cs typeface="黑体" charset="0"/>
              </a:rPr>
              <a:t>[1..3], d</a:t>
            </a:r>
            <a:r>
              <a:rPr lang="en-US" altLang="zh-CN" sz="2800" baseline="-25000" dirty="0">
                <a:latin typeface="+mn-lt"/>
                <a:ea typeface="黑体" charset="0"/>
                <a:cs typeface="黑体" charset="0"/>
              </a:rPr>
              <a:t>2</a:t>
            </a:r>
            <a:r>
              <a:rPr lang="en-US" altLang="zh-CN" sz="2800" dirty="0">
                <a:latin typeface="+mn-lt"/>
                <a:ea typeface="黑体" charset="0"/>
                <a:cs typeface="黑体" charset="0"/>
              </a:rPr>
              <a:t>[1..5], d</a:t>
            </a:r>
            <a:r>
              <a:rPr lang="en-US" altLang="zh-CN" sz="2800" baseline="-25000" dirty="0">
                <a:latin typeface="+mn-lt"/>
                <a:ea typeface="黑体" charset="0"/>
                <a:cs typeface="黑体" charset="0"/>
              </a:rPr>
              <a:t>3</a:t>
            </a:r>
            <a:r>
              <a:rPr lang="en-US" altLang="zh-CN" sz="2800" dirty="0">
                <a:latin typeface="+mn-lt"/>
                <a:ea typeface="黑体" charset="0"/>
                <a:cs typeface="黑体" charset="0"/>
              </a:rPr>
              <a:t>[1..5] are the three dimensions</a:t>
            </a:r>
            <a:endParaRPr lang="zh-CN" alt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96353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PATRICIA</a:t>
            </a:r>
            <a:r>
              <a:rPr kumimoji="1" lang="en-US" altLang="zh-CN" dirty="0"/>
              <a:t> 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“Practical Algorithm To Retrieve Information Coded In Alphanumeric”</a:t>
            </a:r>
          </a:p>
          <a:p>
            <a:pPr lvl="1"/>
            <a:r>
              <a:rPr lang="en-US" altLang="zh-TW" dirty="0"/>
              <a:t>A variant of </a:t>
            </a:r>
            <a:r>
              <a:rPr lang="en-US" altLang="zh-TW" dirty="0" err="1"/>
              <a:t>Trie</a:t>
            </a:r>
            <a:r>
              <a:rPr lang="en-US" altLang="zh-TW" dirty="0"/>
              <a:t> by D. </a:t>
            </a:r>
            <a:r>
              <a:rPr lang="en-US" altLang="zh-TW" dirty="0" err="1"/>
              <a:t>Morrision</a:t>
            </a:r>
            <a:endParaRPr lang="zh-TW" altLang="en-US" dirty="0"/>
          </a:p>
          <a:p>
            <a:pPr lvl="2"/>
            <a:r>
              <a:rPr lang="en-US" altLang="zh-TW" dirty="0"/>
              <a:t>Decompose the binary code of keys</a:t>
            </a:r>
            <a:endParaRPr lang="zh-TW" altLang="en-US" dirty="0"/>
          </a:p>
          <a:p>
            <a:pPr lvl="2"/>
            <a:r>
              <a:rPr lang="en-US" altLang="zh-TW" dirty="0"/>
              <a:t>A compact, binary </a:t>
            </a:r>
            <a:r>
              <a:rPr lang="en-US" altLang="zh-TW" dirty="0" err="1"/>
              <a:t>trie</a:t>
            </a:r>
            <a:endParaRPr lang="en-US" altLang="zh-TW" dirty="0"/>
          </a:p>
          <a:p>
            <a:r>
              <a:rPr lang="en-US" altLang="zh-TW" dirty="0"/>
              <a:t>a.k.a., radix tree</a:t>
            </a:r>
          </a:p>
          <a:p>
            <a:pPr lvl="1"/>
            <a:r>
              <a:rPr lang="en-US" altLang="zh-TW" dirty="0"/>
              <a:t>Compact, 2</a:t>
            </a:r>
            <a:r>
              <a:rPr lang="en-US" altLang="zh-TW" baseline="30000" dirty="0"/>
              <a:t>n</a:t>
            </a:r>
            <a:r>
              <a:rPr lang="en-US" altLang="zh-TW" dirty="0"/>
              <a:t>-ary </a:t>
            </a:r>
            <a:r>
              <a:rPr lang="en-US" altLang="zh-TW" dirty="0" err="1"/>
              <a:t>trie</a:t>
            </a:r>
            <a:endParaRPr lang="zh-TW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1090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7" name="Rectangle 3"/>
          <p:cNvSpPr>
            <a:spLocks noChangeArrowheads="1"/>
          </p:cNvSpPr>
          <p:nvPr/>
        </p:nvSpPr>
        <p:spPr bwMode="auto">
          <a:xfrm>
            <a:off x="2800350" y="2141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45828" name="Rectangle 4"/>
          <p:cNvSpPr>
            <a:spLocks noChangeArrowheads="1"/>
          </p:cNvSpPr>
          <p:nvPr/>
        </p:nvSpPr>
        <p:spPr bwMode="auto">
          <a:xfrm>
            <a:off x="2800350" y="2190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45829" name="Rectangle 5"/>
          <p:cNvSpPr>
            <a:spLocks noChangeArrowheads="1"/>
          </p:cNvSpPr>
          <p:nvPr/>
        </p:nvSpPr>
        <p:spPr bwMode="auto">
          <a:xfrm>
            <a:off x="2857500" y="2187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45830" name="Rectangle 6"/>
          <p:cNvSpPr>
            <a:spLocks noChangeArrowheads="1"/>
          </p:cNvSpPr>
          <p:nvPr/>
        </p:nvSpPr>
        <p:spPr bwMode="auto">
          <a:xfrm>
            <a:off x="2857500" y="2187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45831" name="Rectangle 7"/>
          <p:cNvSpPr>
            <a:spLocks noChangeArrowheads="1"/>
          </p:cNvSpPr>
          <p:nvPr/>
        </p:nvSpPr>
        <p:spPr bwMode="auto">
          <a:xfrm>
            <a:off x="2857500" y="2187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8458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436222"/>
              </p:ext>
            </p:extLst>
          </p:nvPr>
        </p:nvGraphicFramePr>
        <p:xfrm>
          <a:off x="1295400" y="1639888"/>
          <a:ext cx="6248400" cy="453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57" name="图片" r:id="rId4" imgW="3429000" imgH="2489200" progId="Word.Picture.8">
                  <p:embed/>
                </p:oleObj>
              </mc:Choice>
              <mc:Fallback>
                <p:oleObj name="图片" r:id="rId4" imgW="3429000" imgH="2489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39888"/>
                        <a:ext cx="6248400" cy="453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PATRICIA Structure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1357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5" name="Rectangle 4"/>
          <p:cNvSpPr>
            <a:spLocks noChangeArrowheads="1"/>
          </p:cNvSpPr>
          <p:nvPr/>
        </p:nvSpPr>
        <p:spPr bwMode="auto">
          <a:xfrm>
            <a:off x="2800350" y="2290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47876" name="Rectangle 5"/>
          <p:cNvSpPr>
            <a:spLocks noChangeArrowheads="1"/>
          </p:cNvSpPr>
          <p:nvPr/>
        </p:nvSpPr>
        <p:spPr bwMode="auto">
          <a:xfrm>
            <a:off x="0" y="2290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47877" name="Rectangle 6"/>
          <p:cNvSpPr>
            <a:spLocks noChangeArrowheads="1"/>
          </p:cNvSpPr>
          <p:nvPr/>
        </p:nvSpPr>
        <p:spPr bwMode="auto">
          <a:xfrm>
            <a:off x="0" y="2290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47878" name="Rectangle 7"/>
          <p:cNvSpPr>
            <a:spLocks noChangeArrowheads="1"/>
          </p:cNvSpPr>
          <p:nvPr/>
        </p:nvSpPr>
        <p:spPr bwMode="auto">
          <a:xfrm>
            <a:off x="2800350" y="2290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47879" name="Rectangle 8"/>
          <p:cNvSpPr>
            <a:spLocks noChangeArrowheads="1"/>
          </p:cNvSpPr>
          <p:nvPr/>
        </p:nvSpPr>
        <p:spPr bwMode="auto">
          <a:xfrm>
            <a:off x="2800350" y="2290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84788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919821"/>
              </p:ext>
            </p:extLst>
          </p:nvPr>
        </p:nvGraphicFramePr>
        <p:xfrm>
          <a:off x="1143000" y="1644650"/>
          <a:ext cx="6858000" cy="456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81" name="图片" r:id="rId4" imgW="3543300" imgH="2273300" progId="Word.Picture.8">
                  <p:embed/>
                </p:oleObj>
              </mc:Choice>
              <mc:Fallback>
                <p:oleObj name="图片" r:id="rId4" imgW="3543300" imgH="22733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44650"/>
                        <a:ext cx="6858000" cy="456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Compressed PATRICIA Structure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456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Characteristics of PATRICIA Tree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compact PATRICIA tree is a full binary tree</a:t>
            </a:r>
          </a:p>
          <a:p>
            <a:pPr lvl="1"/>
            <a:r>
              <a:rPr kumimoji="1" lang="en-US" altLang="zh-CN" dirty="0"/>
              <a:t>Every internal node represents a 1-bit comparison</a:t>
            </a:r>
          </a:p>
          <a:p>
            <a:pPr lvl="1"/>
            <a:r>
              <a:rPr lang="en-US" altLang="zh-CN" dirty="0"/>
              <a:t>Always two children generated</a:t>
            </a:r>
          </a:p>
          <a:p>
            <a:r>
              <a:rPr kumimoji="1" lang="en-US" altLang="zh-CN" dirty="0"/>
              <a:t>The number of comparison will not exceed the length of key</a:t>
            </a:r>
            <a:endParaRPr kumimoji="1"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EB67E-A970-4274-87D0-59A26D0951CB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7854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Multi-array</a:t>
            </a:r>
          </a:p>
          <a:p>
            <a:r>
              <a:rPr lang="en-US" altLang="zh-CN" dirty="0"/>
              <a:t>Generalized list</a:t>
            </a:r>
          </a:p>
          <a:p>
            <a:r>
              <a:rPr lang="en-US" altLang="zh-CN" dirty="0" err="1"/>
              <a:t>Trie</a:t>
            </a:r>
            <a:r>
              <a:rPr lang="en-US" altLang="zh-CN" dirty="0"/>
              <a:t> and PATRICIA tree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02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Multi-Array: Storage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memory is one-dimensional, so is the storage of a multi-array</a:t>
            </a:r>
          </a:p>
          <a:p>
            <a:pPr lvl="1"/>
            <a:r>
              <a:rPr lang="en-US" altLang="zh-CN" dirty="0"/>
              <a:t>Row majored (</a:t>
            </a:r>
            <a:r>
              <a:rPr lang="zh-CN" altLang="en-US" dirty="0"/>
              <a:t>行优先</a:t>
            </a:r>
            <a:r>
              <a:rPr lang="en-US" altLang="zh-CN" dirty="0"/>
              <a:t>)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Column majored (</a:t>
            </a:r>
            <a:r>
              <a:rPr lang="zh-CN" altLang="en-US" dirty="0"/>
              <a:t>列优先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221445"/>
              </p:ext>
            </p:extLst>
          </p:nvPr>
        </p:nvGraphicFramePr>
        <p:xfrm>
          <a:off x="4139952" y="4370288"/>
          <a:ext cx="30226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53" name="图片" r:id="rId3" imgW="1511300" imgH="825500" progId="Word.Picture.8">
                  <p:embed/>
                </p:oleObj>
              </mc:Choice>
              <mc:Fallback>
                <p:oleObj name="图片" r:id="rId3" imgW="1511300" imgH="8255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4370288"/>
                        <a:ext cx="30226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22161"/>
              </p:ext>
            </p:extLst>
          </p:nvPr>
        </p:nvGraphicFramePr>
        <p:xfrm>
          <a:off x="4139952" y="2498080"/>
          <a:ext cx="30226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54" name="图片" r:id="rId5" imgW="1511300" imgH="825500" progId="Word.Picture.8">
                  <p:embed/>
                </p:oleObj>
              </mc:Choice>
              <mc:Fallback>
                <p:oleObj name="图片" r:id="rId5" imgW="1511300" imgH="8255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498080"/>
                        <a:ext cx="30226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050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Multi-Array: Storage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Arrays in C/C++, Pascal are row-majored</a:t>
            </a:r>
          </a:p>
          <a:p>
            <a:pPr lvl="1"/>
            <a:r>
              <a:rPr lang="en-US" altLang="zh-CN" dirty="0"/>
              <a:t>The elements fill the linear storage with the right-most index first, and the left-most index last</a:t>
            </a:r>
          </a:p>
          <a:p>
            <a:r>
              <a:rPr lang="en-US" altLang="zh-CN" dirty="0"/>
              <a:t>Arrays in </a:t>
            </a:r>
            <a:r>
              <a:rPr lang="en-US" altLang="zh-CN" dirty="0" err="1"/>
              <a:t>Matlab</a:t>
            </a:r>
            <a:r>
              <a:rPr lang="en-US" altLang="zh-CN" dirty="0"/>
              <a:t>, Fortran are column-majored</a:t>
            </a:r>
          </a:p>
          <a:p>
            <a:pPr lvl="1"/>
            <a:r>
              <a:rPr lang="en-US" altLang="zh-CN" dirty="0"/>
              <a:t>The elements fill the linear storage with the left-most index first, and the right-most index last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45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Row-Majored Storage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78088" y="2411413"/>
            <a:ext cx="654050" cy="550862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11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32138" y="2411413"/>
            <a:ext cx="654050" cy="550862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12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86188" y="2411413"/>
            <a:ext cx="654050" cy="550862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13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40238" y="2411413"/>
            <a:ext cx="654050" cy="550862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14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94288" y="2411413"/>
            <a:ext cx="654050" cy="550862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15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748338" y="2411413"/>
            <a:ext cx="654050" cy="550862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Times New Roman" charset="0"/>
                <a:ea typeface="黑体" charset="0"/>
                <a:cs typeface="黑体" charset="0"/>
              </a:rPr>
              <a:t>…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402388" y="2411413"/>
            <a:ext cx="654050" cy="550862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1n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478088" y="5165725"/>
            <a:ext cx="2616200" cy="550863"/>
            <a:chOff x="1561" y="3254"/>
            <a:chExt cx="1648" cy="34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561" y="3254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a</a:t>
              </a:r>
              <a:r>
                <a:rPr lang="en-US" altLang="zh-CN" sz="2800" baseline="-160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m1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973" y="3254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a</a:t>
              </a:r>
              <a:r>
                <a:rPr lang="en-US" altLang="zh-CN" sz="2800" baseline="-160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m2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385" y="3254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a</a:t>
              </a:r>
              <a:r>
                <a:rPr lang="en-US" altLang="zh-CN" sz="2800" baseline="-160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m3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797" y="3254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a</a:t>
              </a:r>
              <a:r>
                <a:rPr lang="en-US" altLang="zh-CN" sz="2800" baseline="-160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m4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094288" y="5165725"/>
            <a:ext cx="1962150" cy="550863"/>
            <a:chOff x="3209" y="3254"/>
            <a:chExt cx="1236" cy="347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209" y="3254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a</a:t>
              </a:r>
              <a:r>
                <a:rPr lang="en-US" altLang="zh-CN" sz="2800" baseline="-160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m5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621" y="3254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Times New Roman" charset="0"/>
                  <a:ea typeface="黑体" charset="0"/>
                  <a:cs typeface="黑体" charset="0"/>
                </a:rPr>
                <a:t>…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033" y="3254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a</a:t>
              </a:r>
              <a:r>
                <a:rPr lang="en-US" altLang="zh-CN" sz="2800" baseline="-160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mn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478088" y="2962275"/>
            <a:ext cx="3924300" cy="550863"/>
            <a:chOff x="1561" y="1866"/>
            <a:chExt cx="2472" cy="347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561" y="1866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a</a:t>
              </a:r>
              <a:r>
                <a:rPr lang="en-US" altLang="zh-CN" sz="2800" baseline="-160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21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973" y="1866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a</a:t>
              </a:r>
              <a:r>
                <a:rPr lang="en-US" altLang="zh-CN" sz="2800" baseline="-160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22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385" y="1866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a</a:t>
              </a:r>
              <a:r>
                <a:rPr lang="en-US" altLang="zh-CN" sz="2800" baseline="-160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23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797" y="1866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a</a:t>
              </a:r>
              <a:r>
                <a:rPr lang="en-US" altLang="zh-CN" sz="2800" baseline="-160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24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209" y="1866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a</a:t>
              </a:r>
              <a:r>
                <a:rPr lang="en-US" altLang="zh-CN" sz="2800" baseline="-160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25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621" y="1866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Times New Roman" charset="0"/>
                  <a:ea typeface="黑体" charset="0"/>
                  <a:cs typeface="黑体" charset="0"/>
                </a:rPr>
                <a:t>…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402388" y="2962275"/>
            <a:ext cx="654050" cy="550863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2n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2478088" y="3513138"/>
            <a:ext cx="3924300" cy="550862"/>
            <a:chOff x="1561" y="2213"/>
            <a:chExt cx="2472" cy="347"/>
          </a:xfrm>
        </p:grpSpPr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561" y="2213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a</a:t>
              </a:r>
              <a:r>
                <a:rPr lang="en-US" altLang="zh-CN" sz="2800" baseline="-160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31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973" y="2213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a</a:t>
              </a:r>
              <a:r>
                <a:rPr lang="en-US" altLang="zh-CN" sz="2800" baseline="-160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32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385" y="2213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a</a:t>
              </a:r>
              <a:r>
                <a:rPr lang="en-US" altLang="zh-CN" sz="2800" baseline="-160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33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797" y="2213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a</a:t>
              </a:r>
              <a:r>
                <a:rPr lang="en-US" altLang="zh-CN" sz="2800" baseline="-160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34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209" y="2213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a</a:t>
              </a:r>
              <a:r>
                <a:rPr lang="en-US" altLang="zh-CN" sz="2800" baseline="-160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35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21" y="2213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Times New Roman" charset="0"/>
                  <a:ea typeface="黑体" charset="0"/>
                  <a:cs typeface="黑体" charset="0"/>
                </a:rPr>
                <a:t>…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</p:grp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402388" y="3513138"/>
            <a:ext cx="654050" cy="550862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3n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2478088" y="4064000"/>
            <a:ext cx="3270250" cy="550863"/>
            <a:chOff x="1561" y="2560"/>
            <a:chExt cx="2060" cy="347"/>
          </a:xfrm>
        </p:grpSpPr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1561" y="2560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a</a:t>
              </a:r>
              <a:r>
                <a:rPr lang="en-US" altLang="zh-CN" sz="2800" baseline="-160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41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973" y="2560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a</a:t>
              </a:r>
              <a:r>
                <a:rPr lang="en-US" altLang="zh-CN" sz="2800" baseline="-160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42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2385" y="2560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a</a:t>
              </a:r>
              <a:r>
                <a:rPr lang="en-US" altLang="zh-CN" sz="2800" baseline="-160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43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2797" y="2560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a</a:t>
              </a:r>
              <a:r>
                <a:rPr lang="en-US" altLang="zh-CN" sz="2800" baseline="-160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44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3209" y="2560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a</a:t>
              </a:r>
              <a:r>
                <a:rPr lang="en-US" altLang="zh-CN" sz="2800" baseline="-160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45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5748338" y="4064000"/>
            <a:ext cx="1308100" cy="550863"/>
            <a:chOff x="3621" y="2560"/>
            <a:chExt cx="824" cy="347"/>
          </a:xfrm>
        </p:grpSpPr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3621" y="2560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Times New Roman" charset="0"/>
                  <a:ea typeface="黑体" charset="0"/>
                  <a:cs typeface="黑体" charset="0"/>
                </a:rPr>
                <a:t>…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4033" y="2560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a</a:t>
              </a:r>
              <a:r>
                <a:rPr lang="en-US" altLang="zh-CN" sz="2800" baseline="-16000">
                  <a:solidFill>
                    <a:srgbClr val="5696DC"/>
                  </a:solidFill>
                  <a:latin typeface="黑体" charset="0"/>
                  <a:ea typeface="黑体" charset="0"/>
                  <a:cs typeface="黑体" charset="0"/>
                </a:rPr>
                <a:t>4n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2478088" y="4614863"/>
            <a:ext cx="4578350" cy="550862"/>
            <a:chOff x="1561" y="2907"/>
            <a:chExt cx="2884" cy="347"/>
          </a:xfrm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1561" y="2907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Times New Roman" charset="0"/>
                  <a:ea typeface="黑体" charset="0"/>
                  <a:cs typeface="黑体" charset="0"/>
                </a:rPr>
                <a:t>…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973" y="2907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Times New Roman" charset="0"/>
                  <a:ea typeface="黑体" charset="0"/>
                  <a:cs typeface="黑体" charset="0"/>
                </a:rPr>
                <a:t>…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2385" y="2907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Times New Roman" charset="0"/>
                  <a:ea typeface="黑体" charset="0"/>
                  <a:cs typeface="黑体" charset="0"/>
                </a:rPr>
                <a:t>…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2797" y="2907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Times New Roman" charset="0"/>
                  <a:ea typeface="黑体" charset="0"/>
                  <a:cs typeface="黑体" charset="0"/>
                </a:rPr>
                <a:t>…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209" y="2907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Times New Roman" charset="0"/>
                  <a:ea typeface="黑体" charset="0"/>
                  <a:cs typeface="黑体" charset="0"/>
                </a:rPr>
                <a:t>…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3621" y="2907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Times New Roman" charset="0"/>
                  <a:ea typeface="黑体" charset="0"/>
                  <a:cs typeface="黑体" charset="0"/>
                </a:rPr>
                <a:t>…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4033" y="2907"/>
              <a:ext cx="412" cy="34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800">
                  <a:solidFill>
                    <a:srgbClr val="5696DC"/>
                  </a:solidFill>
                  <a:latin typeface="Times New Roman" charset="0"/>
                  <a:ea typeface="黑体" charset="0"/>
                  <a:cs typeface="黑体" charset="0"/>
                </a:rPr>
                <a:t>…</a:t>
              </a:r>
              <a:endPara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810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4.91329E-6 L 0.25191 -0.0802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4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91329E-6 L -0.67917 4.91329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5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69942E-6 L -0.17882 -0.0802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41" y="-402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3.69942E-6 L -0.17726 -0.0802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8" y="-402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48555E-6 L 0.32326 -0.1604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63" y="-8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07 2.48555E-6 L -0.60833 -0.0802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28" y="-40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1.27168E-6 L -0.10694 -0.160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0" y="-802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5.78035E-8 L 0.39462 -0.2406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53" y="-12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5.78035E-8 L -0.53611 5.78035E-8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455 5.78035E-8 L -0.53455 -0.1604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8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Column-Majored Storage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32138" y="4894263"/>
            <a:ext cx="654050" cy="550862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m2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86188" y="4894263"/>
            <a:ext cx="654050" cy="550862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m3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40238" y="4894263"/>
            <a:ext cx="654050" cy="550862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m4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94288" y="4894263"/>
            <a:ext cx="654050" cy="550862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m5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48338" y="4894263"/>
            <a:ext cx="654050" cy="550862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Times New Roman" charset="0"/>
                <a:ea typeface="黑体" charset="0"/>
                <a:cs typeface="黑体" charset="0"/>
              </a:rPr>
              <a:t>…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02388" y="4894263"/>
            <a:ext cx="654050" cy="550862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mn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48338" y="2690813"/>
            <a:ext cx="654050" cy="550862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Times New Roman" charset="0"/>
                <a:ea typeface="黑体" charset="0"/>
                <a:cs typeface="黑体" charset="0"/>
              </a:rPr>
              <a:t>…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02388" y="2690813"/>
            <a:ext cx="654050" cy="550862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2n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132138" y="3241675"/>
            <a:ext cx="654050" cy="550863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32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86188" y="3241675"/>
            <a:ext cx="654050" cy="550863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33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440238" y="3241675"/>
            <a:ext cx="654050" cy="550863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34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094288" y="3241675"/>
            <a:ext cx="654050" cy="550863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35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748338" y="3241675"/>
            <a:ext cx="654050" cy="550863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Times New Roman" charset="0"/>
                <a:ea typeface="黑体" charset="0"/>
                <a:cs typeface="黑体" charset="0"/>
              </a:rPr>
              <a:t>…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02388" y="3241675"/>
            <a:ext cx="654050" cy="550863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3n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132138" y="3792538"/>
            <a:ext cx="654050" cy="550862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42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786188" y="3792538"/>
            <a:ext cx="654050" cy="550862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43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40238" y="3792538"/>
            <a:ext cx="654050" cy="550862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44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094288" y="3792538"/>
            <a:ext cx="654050" cy="550862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45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748338" y="3792538"/>
            <a:ext cx="654050" cy="550862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Times New Roman" charset="0"/>
                <a:ea typeface="黑体" charset="0"/>
                <a:cs typeface="黑体" charset="0"/>
              </a:rPr>
              <a:t>…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402388" y="3792538"/>
            <a:ext cx="654050" cy="550862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4n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478088" y="4894263"/>
            <a:ext cx="654050" cy="550862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m1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478088" y="3241675"/>
            <a:ext cx="654050" cy="550863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31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478088" y="3792538"/>
            <a:ext cx="654050" cy="550862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41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478088" y="4343400"/>
            <a:ext cx="654050" cy="550863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Times New Roman" charset="0"/>
                <a:ea typeface="黑体" charset="0"/>
                <a:cs typeface="黑体" charset="0"/>
              </a:rPr>
              <a:t>…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132138" y="4343400"/>
            <a:ext cx="654050" cy="550863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Times New Roman" charset="0"/>
                <a:ea typeface="黑体" charset="0"/>
                <a:cs typeface="黑体" charset="0"/>
              </a:rPr>
              <a:t>…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786188" y="4343400"/>
            <a:ext cx="654050" cy="550863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Times New Roman" charset="0"/>
                <a:ea typeface="黑体" charset="0"/>
                <a:cs typeface="黑体" charset="0"/>
              </a:rPr>
              <a:t>…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440238" y="4343400"/>
            <a:ext cx="654050" cy="550863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Times New Roman" charset="0"/>
                <a:ea typeface="黑体" charset="0"/>
                <a:cs typeface="黑体" charset="0"/>
              </a:rPr>
              <a:t>…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094288" y="4343400"/>
            <a:ext cx="654050" cy="550863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Times New Roman" charset="0"/>
                <a:ea typeface="黑体" charset="0"/>
                <a:cs typeface="黑体" charset="0"/>
              </a:rPr>
              <a:t>…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748338" y="4343400"/>
            <a:ext cx="654050" cy="550863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Times New Roman" charset="0"/>
                <a:ea typeface="黑体" charset="0"/>
                <a:cs typeface="黑体" charset="0"/>
              </a:rPr>
              <a:t>…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402388" y="4343400"/>
            <a:ext cx="654050" cy="550863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Times New Roman" charset="0"/>
                <a:ea typeface="黑体" charset="0"/>
                <a:cs typeface="黑体" charset="0"/>
              </a:rPr>
              <a:t>…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132138" y="2139950"/>
            <a:ext cx="654050" cy="550863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12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786188" y="2139950"/>
            <a:ext cx="654050" cy="550863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13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440238" y="2139950"/>
            <a:ext cx="654050" cy="550863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14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5094288" y="2139950"/>
            <a:ext cx="654050" cy="550863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15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5748338" y="2139950"/>
            <a:ext cx="654050" cy="550863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Times New Roman" charset="0"/>
                <a:ea typeface="黑体" charset="0"/>
                <a:cs typeface="黑体" charset="0"/>
              </a:rPr>
              <a:t>…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402388" y="2139950"/>
            <a:ext cx="654050" cy="550863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1n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478088" y="2139950"/>
            <a:ext cx="654050" cy="550863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11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132138" y="2690813"/>
            <a:ext cx="654050" cy="550862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22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786188" y="2690813"/>
            <a:ext cx="654050" cy="550862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23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440238" y="2690813"/>
            <a:ext cx="654050" cy="550862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24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094288" y="2690813"/>
            <a:ext cx="654050" cy="550862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25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478088" y="2690813"/>
            <a:ext cx="654050" cy="550862"/>
          </a:xfrm>
          <a:prstGeom prst="rect">
            <a:avLst/>
          </a:prstGeom>
          <a:solidFill>
            <a:srgbClr val="FFFFFF"/>
          </a:solidFill>
          <a:ln w="381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2800" baseline="-16000">
                <a:solidFill>
                  <a:srgbClr val="5696DC"/>
                </a:solidFill>
                <a:latin typeface="黑体" charset="0"/>
                <a:ea typeface="黑体" charset="0"/>
                <a:cs typeface="黑体" charset="0"/>
              </a:rPr>
              <a:t>21</a:t>
            </a:r>
            <a:endParaRPr lang="en-US" altLang="zh-CN" sz="2800">
              <a:solidFill>
                <a:srgbClr val="5696DC"/>
              </a:solidFill>
              <a:latin typeface="黑体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01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208 L -0.21632 -0.239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6" y="-1209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2.48555E-6 L -0.14496 -0.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26" y="-16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27168E-6 L -0.07187 -0.4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-200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5.78035E-8 L -8.33333E-7 -0.480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0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5607E-6 L 0.07101 -0.56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280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2.36994E-6 L 0.14549 -0.6409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-32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3.69942E-6 L 0.14236 -0.2397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2" y="-120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48555E-6 L 0.21371 -0.3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77" y="-160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27168E-6 L 0.2868 -0.4002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0" y="-200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5.78035E-8 L 0.35816 -0.480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99" y="-2402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1.15607E-6 L 0.42812 -0.5606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63" y="-2804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2.36994E-6 L 0.50104 -0.6409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-32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69942E-6 L -0.35938 -0.1593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69" y="-797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48555E-6 L -0.28802 -0.2395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10" y="-1197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5.78035E-8 L -0.14306 -0.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53" y="-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27168E-6 L -0.21493 -0.3197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47" y="-160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5607E-6 L -0.07466 -0.4802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3" y="-2402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36994E-6 L 3.61111E-6 -0.5604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69942E-6 L -4.16667E-6 -0.1593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7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48555E-6 L 0.07066 -0.2395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4" y="-1197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27168E-6 L 0.14375 -0.3197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-1600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5.78035E-8 L 0.21511 -0.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47" y="-200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5607E-6 L 0.28507 -0.4802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53" y="-2402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36994E-6 L 0.35799 -0.5604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99" y="-28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69942E-6 L -0.50243 -0.0788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22" y="-395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48555E-6 L -0.43107 -0.15908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63" y="-795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27168E-6 L -0.35798 -0.23931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99" y="-1197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5.78035E-8 L -0.28611 -0.31954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06" y="-15977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5607E-6 L -0.21771 -0.3997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5" y="-2000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36994E-6 L -0.14305 -0.48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53" y="-2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69942E-6 L -0.14375 -0.0788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-3954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48555E-6 L -0.0724 -0.1590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8" y="-7954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27168E-6 L 2.77778E-7 -0.2393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977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5.78035E-8 L 0.07205 -0.31954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15977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5607E-6 L 0.14201 -0.3997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1" y="-2000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36994E-6 L 0.21493 -0.48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47" y="-2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69942E-6 L -0.64549 0.00208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74" y="92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48555E-6 L -0.57413 -0.0781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15" y="-3908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27168E-6 L -0.50104 -0.15838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52" y="-793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78035E-8 L -0.42917 -0.23861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58" y="-1193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-1.15607E-6 L -0.35452 -0.32092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38" y="-1604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208 L -0.28611 -0.40115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06" y="-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16914</TotalTime>
  <Words>2461</Words>
  <Application>Microsoft Office PowerPoint</Application>
  <PresentationFormat>全屏显示(4:3)</PresentationFormat>
  <Paragraphs>765</Paragraphs>
  <Slides>54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54</vt:i4>
      </vt:variant>
    </vt:vector>
  </HeadingPairs>
  <TitlesOfParts>
    <vt:vector size="71" baseType="lpstr">
      <vt:lpstr>Lucida Grande</vt:lpstr>
      <vt:lpstr>ＭＳ ゴシック</vt:lpstr>
      <vt:lpstr>MS PGothic</vt:lpstr>
      <vt:lpstr>黑体</vt:lpstr>
      <vt:lpstr>宋体</vt:lpstr>
      <vt:lpstr>Arial</vt:lpstr>
      <vt:lpstr>Arial Narrow</vt:lpstr>
      <vt:lpstr>Garamond</vt:lpstr>
      <vt:lpstr>Symbol</vt:lpstr>
      <vt:lpstr>Tahoma</vt:lpstr>
      <vt:lpstr>Times New Roman</vt:lpstr>
      <vt:lpstr>Wingdings</vt:lpstr>
      <vt:lpstr>Edge</vt:lpstr>
      <vt:lpstr>公式</vt:lpstr>
      <vt:lpstr>图片</vt:lpstr>
      <vt:lpstr>Visio</vt:lpstr>
      <vt:lpstr>VISIO</vt:lpstr>
      <vt:lpstr>PowerPoint 演示文稿</vt:lpstr>
      <vt:lpstr>Outline</vt:lpstr>
      <vt:lpstr>Multi-Array: Concepts</vt:lpstr>
      <vt:lpstr>Multi-Array: Concepts</vt:lpstr>
      <vt:lpstr>Multi-Array: Spatial Structure</vt:lpstr>
      <vt:lpstr>Multi-Array: Storage</vt:lpstr>
      <vt:lpstr>Multi-Array: Storage</vt:lpstr>
      <vt:lpstr>The Row-Majored Storage</vt:lpstr>
      <vt:lpstr>The Column-Majored Storage</vt:lpstr>
      <vt:lpstr>Multi-Array: Storage</vt:lpstr>
      <vt:lpstr>Arrays for Special Matrices</vt:lpstr>
      <vt:lpstr>Lower-Triangular Matrices</vt:lpstr>
      <vt:lpstr>Symmetric Matrices</vt:lpstr>
      <vt:lpstr>Diagonal/Banded Matrices</vt:lpstr>
      <vt:lpstr>Sparse Matrices</vt:lpstr>
      <vt:lpstr>Sparse Matrices</vt:lpstr>
      <vt:lpstr>Sparse Matrices: Implementation</vt:lpstr>
      <vt:lpstr>Classic Matrix Multiplication</vt:lpstr>
      <vt:lpstr>Classic Matrix Multiplication</vt:lpstr>
      <vt:lpstr>Sparse Matrix Multiplication</vt:lpstr>
      <vt:lpstr>Time Complexity of Sparse Matrix Multiplication</vt:lpstr>
      <vt:lpstr>Generalized Lists (Multi-List)</vt:lpstr>
      <vt:lpstr>Generalized Lists</vt:lpstr>
      <vt:lpstr>Generalized Lists</vt:lpstr>
      <vt:lpstr>Types of Generalized Lists</vt:lpstr>
      <vt:lpstr>Types of Generalized Lists</vt:lpstr>
      <vt:lpstr>Types of Generalized Lists</vt:lpstr>
      <vt:lpstr>PowerPoint 演示文稿</vt:lpstr>
      <vt:lpstr>Generalized Lists</vt:lpstr>
      <vt:lpstr>ADT of Generalized Lists</vt:lpstr>
      <vt:lpstr>ADT of Generalized Lists</vt:lpstr>
      <vt:lpstr>ADT of Generalized Lists</vt:lpstr>
      <vt:lpstr>PowerPoint 演示文稿</vt:lpstr>
      <vt:lpstr>PowerPoint 演示文稿</vt:lpstr>
      <vt:lpstr>Generalized List: Example</vt:lpstr>
      <vt:lpstr>Trie and PATRICIA Tree</vt:lpstr>
      <vt:lpstr>Trie Structure</vt:lpstr>
      <vt:lpstr>26-ary Trie, Prefix Tree</vt:lpstr>
      <vt:lpstr>Variable-Length Trie</vt:lpstr>
      <vt:lpstr>Characteristics of Trie</vt:lpstr>
      <vt:lpstr>Trie: Example</vt:lpstr>
      <vt:lpstr>Properties of Tries</vt:lpstr>
      <vt:lpstr>Properties of Tries</vt:lpstr>
      <vt:lpstr>Properties of Tries</vt:lpstr>
      <vt:lpstr>Properties of Tries</vt:lpstr>
      <vt:lpstr>Compact the Single Paths</vt:lpstr>
      <vt:lpstr>Trie: Compaction</vt:lpstr>
      <vt:lpstr>Implementations</vt:lpstr>
      <vt:lpstr>Binary Trie</vt:lpstr>
      <vt:lpstr>PATRICIA Structure</vt:lpstr>
      <vt:lpstr>PATRICIA Structure</vt:lpstr>
      <vt:lpstr>Compressed PATRICIA Structure</vt:lpstr>
      <vt:lpstr>Characteristics of PATRICIA Tree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张铭、赵海燕、王腾蛟，北京大学“数据结构与算法”（国家级“十一五”教材,北京市精品课程）</dc:title>
  <dc:creator>张铭</dc:creator>
  <cp:lastModifiedBy>Jun Huang</cp:lastModifiedBy>
  <cp:revision>1360</cp:revision>
  <cp:lastPrinted>2012-10-26T01:34:11Z</cp:lastPrinted>
  <dcterms:created xsi:type="dcterms:W3CDTF">2004-09-20T08:49:58Z</dcterms:created>
  <dcterms:modified xsi:type="dcterms:W3CDTF">2017-12-11T04:50:09Z</dcterms:modified>
</cp:coreProperties>
</file>