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7" r:id="rId4"/>
    <p:sldId id="258" r:id="rId5"/>
    <p:sldId id="259" r:id="rId6"/>
    <p:sldId id="260" r:id="rId7"/>
    <p:sldId id="261" r:id="rId8"/>
    <p:sldId id="262" r:id="rId9"/>
    <p:sldId id="265" r:id="rId10"/>
    <p:sldId id="266" r:id="rId11"/>
    <p:sldId id="263" r:id="rId12"/>
    <p:sldId id="264"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016FB-ACA0-4FFD-AC48-4DC8B893539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1FB5-B7AC-4D74-BACA-687FC773FB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2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016FB-ACA0-4FFD-AC48-4DC8B893539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270783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016FB-ACA0-4FFD-AC48-4DC8B893539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167816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016FB-ACA0-4FFD-AC48-4DC8B893539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229167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3016FB-ACA0-4FFD-AC48-4DC8B8935392}"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1FB5-B7AC-4D74-BACA-687FC773FB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4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016FB-ACA0-4FFD-AC48-4DC8B8935392}"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150510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016FB-ACA0-4FFD-AC48-4DC8B8935392}"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19871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016FB-ACA0-4FFD-AC48-4DC8B8935392}"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282259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3016FB-ACA0-4FFD-AC48-4DC8B8935392}" type="datetimeFigureOut">
              <a:rPr lang="en-US" smtClean="0"/>
              <a:t>7/6/2020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64825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3016FB-ACA0-4FFD-AC48-4DC8B8935392}" type="datetimeFigureOut">
              <a:rPr lang="en-US" smtClean="0"/>
              <a:t>7/6/2020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BA1FB5-B7AC-4D74-BACA-687FC773FB81}" type="slidenum">
              <a:rPr lang="en-US" smtClean="0"/>
              <a:t>‹#›</a:t>
            </a:fld>
            <a:endParaRPr lang="en-US"/>
          </a:p>
        </p:txBody>
      </p:sp>
    </p:spTree>
    <p:extLst>
      <p:ext uri="{BB962C8B-B14F-4D97-AF65-F5344CB8AC3E}">
        <p14:creationId xmlns:p14="http://schemas.microsoft.com/office/powerpoint/2010/main" val="326309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3016FB-ACA0-4FFD-AC48-4DC8B8935392}"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A1FB5-B7AC-4D74-BACA-687FC773FB81}" type="slidenum">
              <a:rPr lang="en-US" smtClean="0"/>
              <a:t>‹#›</a:t>
            </a:fld>
            <a:endParaRPr lang="en-US"/>
          </a:p>
        </p:txBody>
      </p:sp>
    </p:spTree>
    <p:extLst>
      <p:ext uri="{BB962C8B-B14F-4D97-AF65-F5344CB8AC3E}">
        <p14:creationId xmlns:p14="http://schemas.microsoft.com/office/powerpoint/2010/main" val="182076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3016FB-ACA0-4FFD-AC48-4DC8B8935392}" type="datetimeFigureOut">
              <a:rPr lang="en-US" smtClean="0"/>
              <a:t>7/6/2020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BA1FB5-B7AC-4D74-BACA-687FC773FB8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393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152DD1-F553-4B5E-94E6-39BBC24496EA}"/>
              </a:ext>
            </a:extLst>
          </p:cNvPr>
          <p:cNvSpPr>
            <a:spLocks noGrp="1"/>
          </p:cNvSpPr>
          <p:nvPr>
            <p:ph type="ctrTitle"/>
          </p:nvPr>
        </p:nvSpPr>
        <p:spPr>
          <a:xfrm>
            <a:off x="3836504" y="758952"/>
            <a:ext cx="7319175" cy="3566160"/>
          </a:xfrm>
        </p:spPr>
        <p:txBody>
          <a:bodyPr>
            <a:normAutofit/>
          </a:bodyPr>
          <a:lstStyle/>
          <a:p>
            <a:r>
              <a:rPr lang="en-US" dirty="0"/>
              <a:t>Restaurant location recommendation</a:t>
            </a:r>
          </a:p>
        </p:txBody>
      </p:sp>
      <p:sp>
        <p:nvSpPr>
          <p:cNvPr id="3" name="Subtitle 2">
            <a:extLst>
              <a:ext uri="{FF2B5EF4-FFF2-40B4-BE49-F238E27FC236}">
                <a16:creationId xmlns:a16="http://schemas.microsoft.com/office/drawing/2014/main" id="{61B6CDED-5BF7-4291-AA60-8AAE6A3A32EC}"/>
              </a:ext>
            </a:extLst>
          </p:cNvPr>
          <p:cNvSpPr>
            <a:spLocks noGrp="1"/>
          </p:cNvSpPr>
          <p:nvPr>
            <p:ph type="subTitle" idx="1"/>
          </p:nvPr>
        </p:nvSpPr>
        <p:spPr>
          <a:xfrm>
            <a:off x="3836504" y="4455620"/>
            <a:ext cx="7321946" cy="1143000"/>
          </a:xfrm>
        </p:spPr>
        <p:txBody>
          <a:bodyPr>
            <a:normAutofit/>
          </a:bodyPr>
          <a:lstStyle/>
          <a:p>
            <a:r>
              <a:rPr lang="en-US" dirty="0"/>
              <a:t>Sudhir Bangaru.</a:t>
            </a:r>
          </a:p>
          <a:p>
            <a:r>
              <a:rPr lang="en-US" dirty="0"/>
              <a:t>07/06/2020</a:t>
            </a:r>
          </a:p>
        </p:txBody>
      </p:sp>
      <p:pic>
        <p:nvPicPr>
          <p:cNvPr id="7" name="Graphic 6" descr="Fork and knife">
            <a:extLst>
              <a:ext uri="{FF2B5EF4-FFF2-40B4-BE49-F238E27FC236}">
                <a16:creationId xmlns:a16="http://schemas.microsoft.com/office/drawing/2014/main" id="{CAE9EFDB-3706-4DF0-A4B3-4D7BF9D88B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519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9A0686-28A3-4987-A63C-AD5507A22423}"/>
              </a:ext>
            </a:extLst>
          </p:cNvPr>
          <p:cNvSpPr txBox="1"/>
          <p:nvPr/>
        </p:nvSpPr>
        <p:spPr>
          <a:xfrm>
            <a:off x="5220928" y="965200"/>
            <a:ext cx="5999002" cy="492760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8000" spc="-50">
                <a:solidFill>
                  <a:schemeClr val="tx2"/>
                </a:solidFill>
                <a:latin typeface="+mj-lt"/>
                <a:ea typeface="+mj-ea"/>
                <a:cs typeface="+mj-cs"/>
              </a:rPr>
              <a:t>Part II: Search for Indian restaurants</a:t>
            </a:r>
          </a:p>
        </p:txBody>
      </p:sp>
      <p:sp>
        <p:nvSpPr>
          <p:cNvPr id="17" name="Rectangle 16">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582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904A8D-075B-43AA-8F9E-468DFDB70425}"/>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Restaurants in Blacksburg</a:t>
            </a:r>
          </a:p>
        </p:txBody>
      </p:sp>
      <p:sp>
        <p:nvSpPr>
          <p:cNvPr id="8" name="Content Placeholder 7">
            <a:extLst>
              <a:ext uri="{FF2B5EF4-FFF2-40B4-BE49-F238E27FC236}">
                <a16:creationId xmlns:a16="http://schemas.microsoft.com/office/drawing/2014/main" id="{CBE31B58-3818-4492-9495-1100BD6B6659}"/>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Indian restaurant is marked in black on the map</a:t>
            </a:r>
          </a:p>
        </p:txBody>
      </p:sp>
      <p:sp>
        <p:nvSpPr>
          <p:cNvPr id="33" name="Rectangle 3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957081DE-0994-4987-968A-95E249DEF35C}"/>
              </a:ext>
            </a:extLst>
          </p:cNvPr>
          <p:cNvPicPr/>
          <p:nvPr/>
        </p:nvPicPr>
        <p:blipFill rotWithShape="1">
          <a:blip r:embed="rId2"/>
          <a:srcRect l="28287" r="23572" b="1"/>
          <a:stretch/>
        </p:blipFill>
        <p:spPr>
          <a:xfrm>
            <a:off x="4742017" y="640080"/>
            <a:ext cx="6798082" cy="5577840"/>
          </a:xfrm>
          <a:prstGeom prst="rect">
            <a:avLst/>
          </a:prstGeom>
        </p:spPr>
      </p:pic>
    </p:spTree>
    <p:extLst>
      <p:ext uri="{BB962C8B-B14F-4D97-AF65-F5344CB8AC3E}">
        <p14:creationId xmlns:p14="http://schemas.microsoft.com/office/powerpoint/2010/main" val="427639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81659-61DE-45F4-8E89-5805BEEC4C4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3300">
                <a:solidFill>
                  <a:schemeClr val="tx1">
                    <a:lumMod val="85000"/>
                    <a:lumOff val="15000"/>
                  </a:schemeClr>
                </a:solidFill>
              </a:rPr>
              <a:t>Search for other Indian restaurants in nearby neighborhoods</a:t>
            </a:r>
          </a:p>
        </p:txBody>
      </p:sp>
      <p:pic>
        <p:nvPicPr>
          <p:cNvPr id="4" name="Content Placeholder 3">
            <a:extLst>
              <a:ext uri="{FF2B5EF4-FFF2-40B4-BE49-F238E27FC236}">
                <a16:creationId xmlns:a16="http://schemas.microsoft.com/office/drawing/2014/main" id="{ED9D0D83-64DC-42A0-8B3A-ED9320D98A8E}"/>
              </a:ext>
            </a:extLst>
          </p:cNvPr>
          <p:cNvPicPr>
            <a:picLocks noGrp="1"/>
          </p:cNvPicPr>
          <p:nvPr>
            <p:ph idx="1"/>
          </p:nvPr>
        </p:nvPicPr>
        <p:blipFill rotWithShape="1">
          <a:blip r:embed="rId2"/>
          <a:srcRect l="12820" r="23718"/>
          <a:stretch/>
        </p:blipFill>
        <p:spPr bwMode="auto">
          <a:xfrm>
            <a:off x="635457" y="640079"/>
            <a:ext cx="9983382" cy="4263133"/>
          </a:xfrm>
          <a:prstGeom prst="rect">
            <a:avLst/>
          </a:prstGeom>
          <a:extLst>
            <a:ext uri="{53640926-AAD7-44D8-BBD7-CCE9431645EC}">
              <a14:shadowObscured xmlns:a14="http://schemas.microsoft.com/office/drawing/2010/main"/>
            </a:ext>
          </a:extLst>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B6620E51-B1AD-45B2-93FB-1912FA3ABAF8}"/>
              </a:ext>
            </a:extLst>
          </p:cNvPr>
          <p:cNvSpPr txBox="1"/>
          <p:nvPr/>
        </p:nvSpPr>
        <p:spPr>
          <a:xfrm>
            <a:off x="633999" y="5651650"/>
            <a:ext cx="8096864" cy="369332"/>
          </a:xfrm>
          <a:prstGeom prst="rect">
            <a:avLst/>
          </a:prstGeom>
          <a:noFill/>
        </p:spPr>
        <p:txBody>
          <a:bodyPr wrap="square" rtlCol="0">
            <a:spAutoFit/>
          </a:bodyPr>
          <a:lstStyle/>
          <a:p>
            <a:r>
              <a:rPr lang="en-US" dirty="0"/>
              <a:t>Neighborhoods are marked by circles</a:t>
            </a:r>
          </a:p>
        </p:txBody>
      </p:sp>
    </p:spTree>
    <p:extLst>
      <p:ext uri="{BB962C8B-B14F-4D97-AF65-F5344CB8AC3E}">
        <p14:creationId xmlns:p14="http://schemas.microsoft.com/office/powerpoint/2010/main" val="407686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1367E-2339-4C48-A09B-A5297F2172F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200">
                <a:solidFill>
                  <a:schemeClr val="tx1">
                    <a:lumMod val="85000"/>
                    <a:lumOff val="15000"/>
                  </a:schemeClr>
                </a:solidFill>
              </a:rPr>
              <a:t>Top 10 common venues in nearby neighborhoods.</a:t>
            </a:r>
          </a:p>
        </p:txBody>
      </p:sp>
      <p:pic>
        <p:nvPicPr>
          <p:cNvPr id="4" name="Content Placeholder 3">
            <a:extLst>
              <a:ext uri="{FF2B5EF4-FFF2-40B4-BE49-F238E27FC236}">
                <a16:creationId xmlns:a16="http://schemas.microsoft.com/office/drawing/2014/main" id="{1F2B3B5C-142B-434E-91E6-A83D43525416}"/>
              </a:ext>
            </a:extLst>
          </p:cNvPr>
          <p:cNvPicPr>
            <a:picLocks noGrp="1"/>
          </p:cNvPicPr>
          <p:nvPr>
            <p:ph idx="1"/>
          </p:nvPr>
        </p:nvPicPr>
        <p:blipFill rotWithShape="1">
          <a:blip r:embed="rId2"/>
          <a:srcRect r="17432" b="1"/>
          <a:stretch/>
        </p:blipFill>
        <p:spPr>
          <a:xfrm>
            <a:off x="635457" y="640080"/>
            <a:ext cx="10916463" cy="3602736"/>
          </a:xfrm>
          <a:prstGeom prst="rect">
            <a:avLst/>
          </a:prstGeom>
        </p:spPr>
      </p:pic>
      <p:cxnSp>
        <p:nvCxnSpPr>
          <p:cNvPr id="51" name="Straight Connector 50">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529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FB6FAB-F60C-4582-85DC-A73D8135389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Clustering Methodology: k-means</a:t>
            </a:r>
          </a:p>
        </p:txBody>
      </p:sp>
      <p:sp>
        <p:nvSpPr>
          <p:cNvPr id="3" name="Content Placeholder 2">
            <a:extLst>
              <a:ext uri="{FF2B5EF4-FFF2-40B4-BE49-F238E27FC236}">
                <a16:creationId xmlns:a16="http://schemas.microsoft.com/office/drawing/2014/main" id="{7E7668FC-445C-4518-97EC-15887E74F046}"/>
              </a:ext>
            </a:extLst>
          </p:cNvPr>
          <p:cNvSpPr>
            <a:spLocks noGrp="1"/>
          </p:cNvSpPr>
          <p:nvPr>
            <p:ph idx="1"/>
          </p:nvPr>
        </p:nvSpPr>
        <p:spPr>
          <a:xfrm>
            <a:off x="1097279" y="2236304"/>
            <a:ext cx="5977938" cy="3652667"/>
          </a:xfrm>
        </p:spPr>
        <p:txBody>
          <a:bodyPr>
            <a:normAutofit/>
          </a:bodyPr>
          <a:lstStyle/>
          <a:p>
            <a:r>
              <a:rPr lang="en-US" sz="1800" dirty="0">
                <a:solidFill>
                  <a:srgbClr val="FFFFFF"/>
                </a:solidFill>
              </a:rPr>
              <a:t>The elbow method was used to select optimum cluster  value. The clustering was tested using Distortion and Inertia Method. k = 6 was selected based on inertia method</a:t>
            </a:r>
          </a:p>
        </p:txBody>
      </p:sp>
      <p:sp>
        <p:nvSpPr>
          <p:cNvPr id="19" name="Rectangle 1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B09D6E4-EE88-4193-B5E5-D0FBC37E7E33}"/>
              </a:ext>
            </a:extLst>
          </p:cNvPr>
          <p:cNvPicPr/>
          <p:nvPr/>
        </p:nvPicPr>
        <p:blipFill>
          <a:blip r:embed="rId2">
            <a:extLst>
              <a:ext uri="{28A0092B-C50C-407E-A947-70E740481C1C}">
                <a14:useLocalDpi xmlns:a14="http://schemas.microsoft.com/office/drawing/2010/main" val="0"/>
              </a:ext>
            </a:extLst>
          </a:blip>
          <a:stretch>
            <a:fillRect/>
          </a:stretch>
        </p:blipFill>
        <p:spPr>
          <a:xfrm>
            <a:off x="8084579" y="530955"/>
            <a:ext cx="3609294" cy="2497985"/>
          </a:xfrm>
          <a:prstGeom prst="rect">
            <a:avLst/>
          </a:prstGeom>
        </p:spPr>
      </p:pic>
      <p:sp>
        <p:nvSpPr>
          <p:cNvPr id="16" name="Rectangle 15">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8EC543-A18A-48B3-A0D4-FFFC8F721A78}"/>
              </a:ext>
            </a:extLst>
          </p:cNvPr>
          <p:cNvPicPr/>
          <p:nvPr/>
        </p:nvPicPr>
        <p:blipFill>
          <a:blip r:embed="rId3">
            <a:extLst>
              <a:ext uri="{28A0092B-C50C-407E-A947-70E740481C1C}">
                <a14:useLocalDpi xmlns:a14="http://schemas.microsoft.com/office/drawing/2010/main" val="0"/>
              </a:ext>
            </a:extLst>
          </a:blip>
          <a:stretch>
            <a:fillRect/>
          </a:stretch>
        </p:blipFill>
        <p:spPr>
          <a:xfrm>
            <a:off x="8084579" y="3791215"/>
            <a:ext cx="3609294" cy="2573672"/>
          </a:xfrm>
          <a:prstGeom prst="rect">
            <a:avLst/>
          </a:prstGeom>
        </p:spPr>
      </p:pic>
    </p:spTree>
    <p:extLst>
      <p:ext uri="{BB962C8B-B14F-4D97-AF65-F5344CB8AC3E}">
        <p14:creationId xmlns:p14="http://schemas.microsoft.com/office/powerpoint/2010/main" val="175474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481D1E8-A09D-402F-A893-4D98EDA8BFF9}"/>
              </a:ext>
            </a:extLst>
          </p:cNvPr>
          <p:cNvPicPr>
            <a:picLocks noGrp="1"/>
          </p:cNvPicPr>
          <p:nvPr>
            <p:ph idx="1"/>
          </p:nvPr>
        </p:nvPicPr>
        <p:blipFill rotWithShape="1">
          <a:blip r:embed="rId2"/>
          <a:srcRect r="3259" b="1"/>
          <a:stretch/>
        </p:blipFill>
        <p:spPr>
          <a:xfrm>
            <a:off x="-32" y="10"/>
            <a:ext cx="12192031" cy="4915066"/>
          </a:xfrm>
          <a:prstGeom prst="rect">
            <a:avLst/>
          </a:prstGeom>
        </p:spPr>
      </p:pic>
      <p:sp>
        <p:nvSpPr>
          <p:cNvPr id="15" name="Rectangle 1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DF618B-3498-42E3-AC75-BDA2CAF145F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Cluster data: each color represents a cluster</a:t>
            </a:r>
          </a:p>
        </p:txBody>
      </p:sp>
      <p:sp>
        <p:nvSpPr>
          <p:cNvPr id="17" name="Rectangle 1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06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B51D19-6ADF-43E3-9E07-B61FBA2B867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2800">
                <a:solidFill>
                  <a:srgbClr val="FFFFFF"/>
                </a:solidFill>
              </a:rPr>
              <a:t>Indian restaurants around Blacksburg and there distances from Blacksburg</a:t>
            </a:r>
          </a:p>
        </p:txBody>
      </p:sp>
      <p:sp>
        <p:nvSpPr>
          <p:cNvPr id="19" name="Rectangle 18">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24DDD36E-F85C-4FD9-A260-5AB17ADF6794}"/>
              </a:ext>
            </a:extLst>
          </p:cNvPr>
          <p:cNvGraphicFramePr>
            <a:graphicFrameLocks noGrp="1"/>
          </p:cNvGraphicFramePr>
          <p:nvPr>
            <p:ph idx="1"/>
            <p:extLst>
              <p:ext uri="{D42A27DB-BD31-4B8C-83A1-F6EECF244321}">
                <p14:modId xmlns:p14="http://schemas.microsoft.com/office/powerpoint/2010/main" val="4286372068"/>
              </p:ext>
            </p:extLst>
          </p:nvPr>
        </p:nvGraphicFramePr>
        <p:xfrm>
          <a:off x="2023264" y="643538"/>
          <a:ext cx="8146573" cy="3618588"/>
        </p:xfrm>
        <a:graphic>
          <a:graphicData uri="http://schemas.openxmlformats.org/drawingml/2006/table">
            <a:tbl>
              <a:tblPr firstRow="1" firstCol="1" bandRow="1">
                <a:tableStyleId>{69012ECD-51FC-41F1-AA8D-1B2483CD663E}</a:tableStyleId>
              </a:tblPr>
              <a:tblGrid>
                <a:gridCol w="2336259">
                  <a:extLst>
                    <a:ext uri="{9D8B030D-6E8A-4147-A177-3AD203B41FA5}">
                      <a16:colId xmlns:a16="http://schemas.microsoft.com/office/drawing/2014/main" val="4257541809"/>
                    </a:ext>
                  </a:extLst>
                </a:gridCol>
                <a:gridCol w="1780148">
                  <a:extLst>
                    <a:ext uri="{9D8B030D-6E8A-4147-A177-3AD203B41FA5}">
                      <a16:colId xmlns:a16="http://schemas.microsoft.com/office/drawing/2014/main" val="2916940555"/>
                    </a:ext>
                  </a:extLst>
                </a:gridCol>
                <a:gridCol w="1961554">
                  <a:extLst>
                    <a:ext uri="{9D8B030D-6E8A-4147-A177-3AD203B41FA5}">
                      <a16:colId xmlns:a16="http://schemas.microsoft.com/office/drawing/2014/main" val="2729688744"/>
                    </a:ext>
                  </a:extLst>
                </a:gridCol>
                <a:gridCol w="2068612">
                  <a:extLst>
                    <a:ext uri="{9D8B030D-6E8A-4147-A177-3AD203B41FA5}">
                      <a16:colId xmlns:a16="http://schemas.microsoft.com/office/drawing/2014/main" val="541253621"/>
                    </a:ext>
                  </a:extLst>
                </a:gridCol>
              </a:tblGrid>
              <a:tr h="1059764">
                <a:tc>
                  <a:txBody>
                    <a:bodyPr/>
                    <a:lstStyle/>
                    <a:p>
                      <a:pPr marL="0" marR="0" algn="ctr">
                        <a:lnSpc>
                          <a:spcPct val="107000"/>
                        </a:lnSpc>
                        <a:spcBef>
                          <a:spcPts val="0"/>
                        </a:spcBef>
                        <a:spcAft>
                          <a:spcPts val="0"/>
                        </a:spcAft>
                      </a:pPr>
                      <a:r>
                        <a:rPr lang="en-US" sz="2100" dirty="0">
                          <a:effectLst/>
                        </a:rPr>
                        <a:t>Restaurant name</a:t>
                      </a:r>
                      <a:endParaRPr lang="en-US" sz="2100" dirty="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Location</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Rating</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Distance from Blacksburg in miles</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extLst>
                  <a:ext uri="{0D108BD9-81ED-4DB2-BD59-A6C34878D82A}">
                    <a16:rowId xmlns:a16="http://schemas.microsoft.com/office/drawing/2014/main" val="1883080884"/>
                  </a:ext>
                </a:extLst>
              </a:tr>
              <a:tr h="723717">
                <a:tc>
                  <a:txBody>
                    <a:bodyPr/>
                    <a:lstStyle/>
                    <a:p>
                      <a:pPr marL="0" marR="0" algn="ctr">
                        <a:lnSpc>
                          <a:spcPct val="107000"/>
                        </a:lnSpc>
                        <a:spcBef>
                          <a:spcPts val="0"/>
                        </a:spcBef>
                        <a:spcAft>
                          <a:spcPts val="0"/>
                        </a:spcAft>
                      </a:pPr>
                      <a:r>
                        <a:rPr lang="en-US" sz="2100">
                          <a:effectLst/>
                        </a:rPr>
                        <a:t>India Garden</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Prices Fork Road</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7</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2.5</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extLst>
                  <a:ext uri="{0D108BD9-81ED-4DB2-BD59-A6C34878D82A}">
                    <a16:rowId xmlns:a16="http://schemas.microsoft.com/office/drawing/2014/main" val="3835117631"/>
                  </a:ext>
                </a:extLst>
              </a:tr>
              <a:tr h="723717">
                <a:tc>
                  <a:txBody>
                    <a:bodyPr/>
                    <a:lstStyle/>
                    <a:p>
                      <a:pPr marL="0" marR="0" algn="ctr">
                        <a:lnSpc>
                          <a:spcPct val="107000"/>
                        </a:lnSpc>
                        <a:spcBef>
                          <a:spcPts val="0"/>
                        </a:spcBef>
                        <a:spcAft>
                          <a:spcPts val="0"/>
                        </a:spcAft>
                      </a:pPr>
                      <a:r>
                        <a:rPr lang="en-US" sz="2100">
                          <a:effectLst/>
                        </a:rPr>
                        <a:t>Nawab Indian cuisine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Roanoke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8.5</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42</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extLst>
                  <a:ext uri="{0D108BD9-81ED-4DB2-BD59-A6C34878D82A}">
                    <a16:rowId xmlns:a16="http://schemas.microsoft.com/office/drawing/2014/main" val="1783890071"/>
                  </a:ext>
                </a:extLst>
              </a:tr>
              <a:tr h="723717">
                <a:tc>
                  <a:txBody>
                    <a:bodyPr/>
                    <a:lstStyle/>
                    <a:p>
                      <a:pPr marL="0" marR="0" algn="ctr">
                        <a:lnSpc>
                          <a:spcPct val="107000"/>
                        </a:lnSpc>
                        <a:spcBef>
                          <a:spcPts val="0"/>
                        </a:spcBef>
                        <a:spcAft>
                          <a:spcPts val="0"/>
                        </a:spcAft>
                      </a:pPr>
                      <a:r>
                        <a:rPr lang="en-US" sz="2100">
                          <a:effectLst/>
                        </a:rPr>
                        <a:t>Swagat Indian cuisine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Roanoke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Not available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42</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extLst>
                  <a:ext uri="{0D108BD9-81ED-4DB2-BD59-A6C34878D82A}">
                    <a16:rowId xmlns:a16="http://schemas.microsoft.com/office/drawing/2014/main" val="138771182"/>
                  </a:ext>
                </a:extLst>
              </a:tr>
              <a:tr h="387673">
                <a:tc>
                  <a:txBody>
                    <a:bodyPr/>
                    <a:lstStyle/>
                    <a:p>
                      <a:pPr marL="0" marR="0" algn="ctr">
                        <a:lnSpc>
                          <a:spcPct val="107000"/>
                        </a:lnSpc>
                        <a:spcBef>
                          <a:spcPts val="0"/>
                        </a:spcBef>
                        <a:spcAft>
                          <a:spcPts val="0"/>
                        </a:spcAft>
                      </a:pPr>
                      <a:r>
                        <a:rPr lang="en-US" sz="2100">
                          <a:effectLst/>
                        </a:rPr>
                        <a:t>Hot &amp; Cold Cafe</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Lynchburg</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a:effectLst/>
                        </a:rPr>
                        <a:t>6.7</a:t>
                      </a:r>
                      <a:endParaRPr lang="en-US" sz="210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tc>
                  <a:txBody>
                    <a:bodyPr/>
                    <a:lstStyle/>
                    <a:p>
                      <a:pPr marL="0" marR="0" algn="ctr">
                        <a:lnSpc>
                          <a:spcPct val="107000"/>
                        </a:lnSpc>
                        <a:spcBef>
                          <a:spcPts val="0"/>
                        </a:spcBef>
                        <a:spcAft>
                          <a:spcPts val="0"/>
                        </a:spcAft>
                      </a:pPr>
                      <a:r>
                        <a:rPr lang="en-US" sz="2100" dirty="0">
                          <a:effectLst/>
                        </a:rPr>
                        <a:t>94.7</a:t>
                      </a:r>
                      <a:endParaRPr lang="en-US" sz="2100" dirty="0">
                        <a:effectLst/>
                        <a:latin typeface="Calibri" panose="020F0502020204030204" pitchFamily="34" charset="0"/>
                        <a:ea typeface="DengXian" panose="02010600030101010101" pitchFamily="2" charset="-122"/>
                        <a:cs typeface="Times New Roman" panose="02020603050405020304" pitchFamily="18" charset="0"/>
                      </a:endParaRPr>
                    </a:p>
                  </a:txBody>
                  <a:tcPr marL="128470" marR="128470" marT="0" marB="0"/>
                </a:tc>
                <a:extLst>
                  <a:ext uri="{0D108BD9-81ED-4DB2-BD59-A6C34878D82A}">
                    <a16:rowId xmlns:a16="http://schemas.microsoft.com/office/drawing/2014/main" val="3137947559"/>
                  </a:ext>
                </a:extLst>
              </a:tr>
            </a:tbl>
          </a:graphicData>
        </a:graphic>
      </p:graphicFrame>
    </p:spTree>
    <p:extLst>
      <p:ext uri="{BB962C8B-B14F-4D97-AF65-F5344CB8AC3E}">
        <p14:creationId xmlns:p14="http://schemas.microsoft.com/office/powerpoint/2010/main" val="89438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39F-5924-4EB2-BC56-F536858374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A998BD-6BAF-4976-BC98-93E522504040}"/>
              </a:ext>
            </a:extLst>
          </p:cNvPr>
          <p:cNvSpPr>
            <a:spLocks noGrp="1"/>
          </p:cNvSpPr>
          <p:nvPr>
            <p:ph idx="1"/>
          </p:nvPr>
        </p:nvSpPr>
        <p:spPr/>
        <p:txBody>
          <a:bodyPr>
            <a:normAutofit/>
          </a:bodyPr>
          <a:lstStyle/>
          <a:p>
            <a:r>
              <a:rPr lang="en-US" dirty="0"/>
              <a:t>Blacksburg is home to many international graduate students, especially Asians. Based on year on year data it is safe to conclude that the number of Asians in Blacksburg MSA is increasing steadily. </a:t>
            </a:r>
          </a:p>
          <a:p>
            <a:r>
              <a:rPr lang="en-US" dirty="0"/>
              <a:t>Based on the clustering and data analysis of Indian restaurants, two locations can be recommended</a:t>
            </a:r>
          </a:p>
        </p:txBody>
      </p:sp>
    </p:spTree>
    <p:extLst>
      <p:ext uri="{BB962C8B-B14F-4D97-AF65-F5344CB8AC3E}">
        <p14:creationId xmlns:p14="http://schemas.microsoft.com/office/powerpoint/2010/main" val="143325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0739F-5924-4EB2-BC56-F536858374D5}"/>
              </a:ext>
            </a:extLst>
          </p:cNvPr>
          <p:cNvSpPr>
            <a:spLocks noGrp="1"/>
          </p:cNvSpPr>
          <p:nvPr>
            <p:ph type="title"/>
          </p:nvPr>
        </p:nvSpPr>
        <p:spPr>
          <a:xfrm>
            <a:off x="7859485" y="634946"/>
            <a:ext cx="3690257" cy="1450757"/>
          </a:xfrm>
        </p:spPr>
        <p:txBody>
          <a:bodyPr>
            <a:normAutofit/>
          </a:bodyPr>
          <a:lstStyle/>
          <a:p>
            <a:r>
              <a:rPr lang="en-US" sz="3700"/>
              <a:t>Recommendation I</a:t>
            </a:r>
          </a:p>
        </p:txBody>
      </p:sp>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A998BD-6BAF-4976-BC98-93E522504040}"/>
              </a:ext>
            </a:extLst>
          </p:cNvPr>
          <p:cNvSpPr>
            <a:spLocks noGrp="1"/>
          </p:cNvSpPr>
          <p:nvPr>
            <p:ph idx="1"/>
          </p:nvPr>
        </p:nvSpPr>
        <p:spPr>
          <a:xfrm>
            <a:off x="7859485" y="2198914"/>
            <a:ext cx="3690257" cy="3670180"/>
          </a:xfrm>
        </p:spPr>
        <p:txBody>
          <a:bodyPr>
            <a:normAutofit/>
          </a:bodyPr>
          <a:lstStyle/>
          <a:p>
            <a:pPr algn="just"/>
            <a:r>
              <a:rPr lang="en-US" dirty="0"/>
              <a:t>From the table, we can see that there is no restaurant in Blacksburg, while the closest is 2.5 miles away. On a regular day, students or staff would generally prefer to dine in at the nearest restaurant to save time. Thus, Blacksburg can be one of the locations. </a:t>
            </a:r>
          </a:p>
          <a:p>
            <a:pPr algn="just"/>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20ACA158-D2F1-4C26-B2B6-FF91023CBE13}"/>
              </a:ext>
            </a:extLst>
          </p:cNvPr>
          <p:cNvGraphicFramePr>
            <a:graphicFrameLocks noGrp="1"/>
          </p:cNvGraphicFramePr>
          <p:nvPr>
            <p:extLst>
              <p:ext uri="{D42A27DB-BD31-4B8C-83A1-F6EECF244321}">
                <p14:modId xmlns:p14="http://schemas.microsoft.com/office/powerpoint/2010/main" val="3196693740"/>
              </p:ext>
            </p:extLst>
          </p:nvPr>
        </p:nvGraphicFramePr>
        <p:xfrm>
          <a:off x="633999" y="1218927"/>
          <a:ext cx="6909803" cy="4156717"/>
        </p:xfrm>
        <a:graphic>
          <a:graphicData uri="http://schemas.openxmlformats.org/drawingml/2006/table">
            <a:tbl>
              <a:tblPr firstRow="1" firstCol="1" bandRow="1">
                <a:tableStyleId>{5C22544A-7EE6-4342-B048-85BDC9FD1C3A}</a:tableStyleId>
              </a:tblPr>
              <a:tblGrid>
                <a:gridCol w="2050123">
                  <a:extLst>
                    <a:ext uri="{9D8B030D-6E8A-4147-A177-3AD203B41FA5}">
                      <a16:colId xmlns:a16="http://schemas.microsoft.com/office/drawing/2014/main" val="510857740"/>
                    </a:ext>
                  </a:extLst>
                </a:gridCol>
                <a:gridCol w="1724569">
                  <a:extLst>
                    <a:ext uri="{9D8B030D-6E8A-4147-A177-3AD203B41FA5}">
                      <a16:colId xmlns:a16="http://schemas.microsoft.com/office/drawing/2014/main" val="1384998753"/>
                    </a:ext>
                  </a:extLst>
                </a:gridCol>
                <a:gridCol w="1436470">
                  <a:extLst>
                    <a:ext uri="{9D8B030D-6E8A-4147-A177-3AD203B41FA5}">
                      <a16:colId xmlns:a16="http://schemas.microsoft.com/office/drawing/2014/main" val="2246288973"/>
                    </a:ext>
                  </a:extLst>
                </a:gridCol>
                <a:gridCol w="1698641">
                  <a:extLst>
                    <a:ext uri="{9D8B030D-6E8A-4147-A177-3AD203B41FA5}">
                      <a16:colId xmlns:a16="http://schemas.microsoft.com/office/drawing/2014/main" val="3889487104"/>
                    </a:ext>
                  </a:extLst>
                </a:gridCol>
              </a:tblGrid>
              <a:tr h="1352229">
                <a:tc>
                  <a:txBody>
                    <a:bodyPr/>
                    <a:lstStyle/>
                    <a:p>
                      <a:pPr marL="0" marR="0" algn="ctr">
                        <a:lnSpc>
                          <a:spcPct val="107000"/>
                        </a:lnSpc>
                        <a:spcBef>
                          <a:spcPts val="0"/>
                        </a:spcBef>
                        <a:spcAft>
                          <a:spcPts val="0"/>
                        </a:spcAft>
                      </a:pPr>
                      <a:r>
                        <a:rPr lang="en-US" sz="2000">
                          <a:effectLst/>
                        </a:rPr>
                        <a:t>Restaurant name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Location</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Rating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Distance from Blacksburg in miles</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extLst>
                  <a:ext uri="{0D108BD9-81ED-4DB2-BD59-A6C34878D82A}">
                    <a16:rowId xmlns:a16="http://schemas.microsoft.com/office/drawing/2014/main" val="3882770945"/>
                  </a:ext>
                </a:extLst>
              </a:tr>
              <a:tr h="701122">
                <a:tc>
                  <a:txBody>
                    <a:bodyPr/>
                    <a:lstStyle/>
                    <a:p>
                      <a:pPr marL="0" marR="0" algn="ctr">
                        <a:lnSpc>
                          <a:spcPct val="107000"/>
                        </a:lnSpc>
                        <a:spcBef>
                          <a:spcPts val="0"/>
                        </a:spcBef>
                        <a:spcAft>
                          <a:spcPts val="0"/>
                        </a:spcAft>
                      </a:pPr>
                      <a:r>
                        <a:rPr lang="en-US" sz="2000">
                          <a:effectLst/>
                        </a:rPr>
                        <a:t>India Garden</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Prices Fork Road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7</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2.5</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extLst>
                  <a:ext uri="{0D108BD9-81ED-4DB2-BD59-A6C34878D82A}">
                    <a16:rowId xmlns:a16="http://schemas.microsoft.com/office/drawing/2014/main" val="2759595581"/>
                  </a:ext>
                </a:extLst>
              </a:tr>
              <a:tr h="701122">
                <a:tc>
                  <a:txBody>
                    <a:bodyPr/>
                    <a:lstStyle/>
                    <a:p>
                      <a:pPr marL="0" marR="0" algn="ctr">
                        <a:lnSpc>
                          <a:spcPct val="107000"/>
                        </a:lnSpc>
                        <a:spcBef>
                          <a:spcPts val="0"/>
                        </a:spcBef>
                        <a:spcAft>
                          <a:spcPts val="0"/>
                        </a:spcAft>
                      </a:pPr>
                      <a:r>
                        <a:rPr lang="en-US" sz="2000">
                          <a:effectLst/>
                        </a:rPr>
                        <a:t>Nawab Indian cuisine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Roanoke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8.5</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42</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extLst>
                  <a:ext uri="{0D108BD9-81ED-4DB2-BD59-A6C34878D82A}">
                    <a16:rowId xmlns:a16="http://schemas.microsoft.com/office/drawing/2014/main" val="2856113761"/>
                  </a:ext>
                </a:extLst>
              </a:tr>
              <a:tr h="701122">
                <a:tc>
                  <a:txBody>
                    <a:bodyPr/>
                    <a:lstStyle/>
                    <a:p>
                      <a:pPr marL="0" marR="0" algn="ctr">
                        <a:lnSpc>
                          <a:spcPct val="107000"/>
                        </a:lnSpc>
                        <a:spcBef>
                          <a:spcPts val="0"/>
                        </a:spcBef>
                        <a:spcAft>
                          <a:spcPts val="0"/>
                        </a:spcAft>
                      </a:pPr>
                      <a:r>
                        <a:rPr lang="en-US" sz="2000">
                          <a:effectLst/>
                        </a:rPr>
                        <a:t>Swagat Indian cuisine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Roanoke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Not available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42</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extLst>
                  <a:ext uri="{0D108BD9-81ED-4DB2-BD59-A6C34878D82A}">
                    <a16:rowId xmlns:a16="http://schemas.microsoft.com/office/drawing/2014/main" val="578158644"/>
                  </a:ext>
                </a:extLst>
              </a:tr>
              <a:tr h="701122">
                <a:tc>
                  <a:txBody>
                    <a:bodyPr/>
                    <a:lstStyle/>
                    <a:p>
                      <a:pPr marL="0" marR="0" algn="ctr">
                        <a:lnSpc>
                          <a:spcPct val="107000"/>
                        </a:lnSpc>
                        <a:spcBef>
                          <a:spcPts val="0"/>
                        </a:spcBef>
                        <a:spcAft>
                          <a:spcPts val="0"/>
                        </a:spcAft>
                      </a:pPr>
                      <a:r>
                        <a:rPr lang="en-US" sz="2000">
                          <a:effectLst/>
                        </a:rPr>
                        <a:t>Hot &amp; Cold Cafe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Lynchburg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6.7</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tc>
                  <a:txBody>
                    <a:bodyPr/>
                    <a:lstStyle/>
                    <a:p>
                      <a:pPr marL="0" marR="0" algn="ctr">
                        <a:lnSpc>
                          <a:spcPct val="107000"/>
                        </a:lnSpc>
                        <a:spcBef>
                          <a:spcPts val="0"/>
                        </a:spcBef>
                        <a:spcAft>
                          <a:spcPts val="0"/>
                        </a:spcAft>
                      </a:pPr>
                      <a:r>
                        <a:rPr lang="en-US" sz="2000">
                          <a:effectLst/>
                        </a:rPr>
                        <a:t>94.7</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124459" marR="124459" marT="0" marB="0"/>
                </a:tc>
                <a:extLst>
                  <a:ext uri="{0D108BD9-81ED-4DB2-BD59-A6C34878D82A}">
                    <a16:rowId xmlns:a16="http://schemas.microsoft.com/office/drawing/2014/main" val="875217471"/>
                  </a:ext>
                </a:extLst>
              </a:tr>
            </a:tbl>
          </a:graphicData>
        </a:graphic>
      </p:graphicFrame>
    </p:spTree>
    <p:extLst>
      <p:ext uri="{BB962C8B-B14F-4D97-AF65-F5344CB8AC3E}">
        <p14:creationId xmlns:p14="http://schemas.microsoft.com/office/powerpoint/2010/main" val="149999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0739F-5924-4EB2-BC56-F536858374D5}"/>
              </a:ext>
            </a:extLst>
          </p:cNvPr>
          <p:cNvSpPr>
            <a:spLocks noGrp="1"/>
          </p:cNvSpPr>
          <p:nvPr>
            <p:ph type="title"/>
          </p:nvPr>
        </p:nvSpPr>
        <p:spPr>
          <a:xfrm>
            <a:off x="6411685" y="634946"/>
            <a:ext cx="5127171" cy="1450757"/>
          </a:xfrm>
        </p:spPr>
        <p:txBody>
          <a:bodyPr>
            <a:normAutofit/>
          </a:bodyPr>
          <a:lstStyle/>
          <a:p>
            <a:r>
              <a:rPr lang="en-US"/>
              <a:t>Recommendation II</a:t>
            </a:r>
            <a:endParaRPr lang="en-US" dirty="0"/>
          </a:p>
        </p:txBody>
      </p:sp>
      <p:pic>
        <p:nvPicPr>
          <p:cNvPr id="5" name="Picture 4">
            <a:extLst>
              <a:ext uri="{FF2B5EF4-FFF2-40B4-BE49-F238E27FC236}">
                <a16:creationId xmlns:a16="http://schemas.microsoft.com/office/drawing/2014/main" id="{E5176E5D-0007-4F46-9A9E-1BD1661BD049}"/>
              </a:ext>
            </a:extLst>
          </p:cNvPr>
          <p:cNvPicPr/>
          <p:nvPr/>
        </p:nvPicPr>
        <p:blipFill rotWithShape="1">
          <a:blip r:embed="rId2"/>
          <a:srcRect l="40534" t="42893" r="39271" b="24854"/>
          <a:stretch/>
        </p:blipFill>
        <p:spPr bwMode="auto">
          <a:xfrm>
            <a:off x="643192" y="1549410"/>
            <a:ext cx="5451627" cy="3439139"/>
          </a:xfrm>
          <a:prstGeom prst="rect">
            <a:avLst/>
          </a:prstGeom>
          <a:extLst>
            <a:ext uri="{53640926-AAD7-44D8-BBD7-CCE9431645EC}">
              <a14:shadowObscured xmlns:a14="http://schemas.microsoft.com/office/drawing/2010/main"/>
            </a:ext>
          </a:extLst>
        </p:spPr>
      </p:pic>
      <p:cxnSp>
        <p:nvCxnSpPr>
          <p:cNvPr id="38" name="Straight Connector 2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A998BD-6BAF-4976-BC98-93E522504040}"/>
              </a:ext>
            </a:extLst>
          </p:cNvPr>
          <p:cNvSpPr>
            <a:spLocks noGrp="1"/>
          </p:cNvSpPr>
          <p:nvPr>
            <p:ph idx="1"/>
          </p:nvPr>
        </p:nvSpPr>
        <p:spPr>
          <a:xfrm>
            <a:off x="6411684" y="2198914"/>
            <a:ext cx="5127172" cy="3670180"/>
          </a:xfrm>
        </p:spPr>
        <p:txBody>
          <a:bodyPr>
            <a:normAutofit/>
          </a:bodyPr>
          <a:lstStyle/>
          <a:p>
            <a:pPr algn="just"/>
            <a:r>
              <a:rPr lang="en-US" dirty="0"/>
              <a:t>The second location is based on k-means clustering is Christiansburg. Christiansburg is a business area with a bank, a few restaurants, and supermarkets. Also, it is interesting to note that there are no supermarkets in Blacksburg other than the Farmers market. Also, Christiansburg is located in between Radford, home to Radford University and Blacksburg, home to Virginia Tech University. Thus, it forms an ideal location accessible by both the university students.  </a:t>
            </a:r>
          </a:p>
          <a:p>
            <a:endParaRPr lang="en-US" dirty="0"/>
          </a:p>
        </p:txBody>
      </p:sp>
      <p:sp>
        <p:nvSpPr>
          <p:cNvPr id="39" name="Rectangle 2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75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E8E70A-5ED0-4E61-8764-174EFEF4FB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0D9D31D-4585-46A9-BF12-7B87DFB39F36}"/>
              </a:ext>
            </a:extLst>
          </p:cNvPr>
          <p:cNvSpPr>
            <a:spLocks noGrp="1"/>
          </p:cNvSpPr>
          <p:nvPr>
            <p:ph idx="1"/>
          </p:nvPr>
        </p:nvSpPr>
        <p:spPr>
          <a:xfrm>
            <a:off x="4742016" y="605896"/>
            <a:ext cx="6413663" cy="5646208"/>
          </a:xfrm>
        </p:spPr>
        <p:txBody>
          <a:bodyPr anchor="ctr">
            <a:normAutofit/>
          </a:bodyPr>
          <a:lstStyle/>
          <a:p>
            <a:pPr algn="just"/>
            <a:r>
              <a:rPr lang="en-US" dirty="0"/>
              <a:t>A year ago, a friend of mine had moved to Blacksburg, Virginia, USA. She has observed that there are many Indians and Asians settled around Virginia Tech University. However, there are not many Indian restaurants around. Herself being a good cook, she senses there is a good business opportunity to open a restaurant with Indian cuisine. She had recently requested me to study the feasibility of the idea and suggest a location. I have considered taking this as my problem statement for the capstone project. </a:t>
            </a:r>
          </a:p>
          <a:p>
            <a:endParaRPr lang="en-US" dirty="0"/>
          </a:p>
        </p:txBody>
      </p:sp>
    </p:spTree>
    <p:extLst>
      <p:ext uri="{BB962C8B-B14F-4D97-AF65-F5344CB8AC3E}">
        <p14:creationId xmlns:p14="http://schemas.microsoft.com/office/powerpoint/2010/main" val="2358657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C39C3A-CFE7-4E58-81E4-A4C8842E2152}"/>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7" name="Graphic 6" descr="Handshake">
            <a:extLst>
              <a:ext uri="{FF2B5EF4-FFF2-40B4-BE49-F238E27FC236}">
                <a16:creationId xmlns:a16="http://schemas.microsoft.com/office/drawing/2014/main" id="{AE1DCD2C-45CA-4B83-98A7-EA04FEEFD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19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9A0686-28A3-4987-A63C-AD5507A22423}"/>
              </a:ext>
            </a:extLst>
          </p:cNvPr>
          <p:cNvSpPr txBox="1"/>
          <p:nvPr/>
        </p:nvSpPr>
        <p:spPr>
          <a:xfrm>
            <a:off x="3836504" y="758952"/>
            <a:ext cx="7319175"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Part I: Analysis of US census data</a:t>
            </a:r>
          </a:p>
        </p:txBody>
      </p:sp>
      <p:pic>
        <p:nvPicPr>
          <p:cNvPr id="8" name="Graphic 7" descr="Statistics">
            <a:extLst>
              <a:ext uri="{FF2B5EF4-FFF2-40B4-BE49-F238E27FC236}">
                <a16:creationId xmlns:a16="http://schemas.microsoft.com/office/drawing/2014/main" id="{4686FFCD-F1E4-43E8-93DF-CF63301E8C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1" name="Rectangle 20">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897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F3309-C2F7-4DD2-A9B2-32D0DF1C8DD9}"/>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r>
              <a:rPr lang="en-US" sz="6000" dirty="0">
                <a:solidFill>
                  <a:schemeClr val="tx1">
                    <a:lumMod val="85000"/>
                    <a:lumOff val="15000"/>
                  </a:schemeClr>
                </a:solidFill>
              </a:rPr>
              <a:t>Blacksburg Metropolitan Statistical Area</a:t>
            </a:r>
          </a:p>
        </p:txBody>
      </p:sp>
      <p:pic>
        <p:nvPicPr>
          <p:cNvPr id="5" name="Picture 4">
            <a:extLst>
              <a:ext uri="{FF2B5EF4-FFF2-40B4-BE49-F238E27FC236}">
                <a16:creationId xmlns:a16="http://schemas.microsoft.com/office/drawing/2014/main" id="{68F49FE0-C47B-4870-9F53-F29951174C0E}"/>
              </a:ext>
            </a:extLst>
          </p:cNvPr>
          <p:cNvPicPr/>
          <p:nvPr/>
        </p:nvPicPr>
        <p:blipFill rotWithShape="1">
          <a:blip r:embed="rId2"/>
          <a:srcRect l="40534" t="42893" r="39271" b="24854"/>
          <a:stretch/>
        </p:blipFill>
        <p:spPr bwMode="auto">
          <a:xfrm>
            <a:off x="635457" y="822806"/>
            <a:ext cx="5131653" cy="3237284"/>
          </a:xfrm>
          <a:prstGeom prst="rect">
            <a:avLst/>
          </a:prstGeom>
          <a:extLst>
            <a:ext uri="{53640926-AAD7-44D8-BBD7-CCE9431645EC}">
              <a14:shadowObscured xmlns:a14="http://schemas.microsoft.com/office/drawing/2010/main"/>
            </a:ext>
          </a:extLst>
        </p:spPr>
      </p:pic>
      <p:sp>
        <p:nvSpPr>
          <p:cNvPr id="18" name="Rectangle 1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00C876-B81A-4C0C-B735-568EA4A54BD3}"/>
              </a:ext>
            </a:extLst>
          </p:cNvPr>
          <p:cNvPicPr>
            <a:picLocks noGrp="1"/>
          </p:cNvPicPr>
          <p:nvPr>
            <p:ph idx="1"/>
          </p:nvPr>
        </p:nvPicPr>
        <p:blipFill>
          <a:blip r:embed="rId3"/>
          <a:stretch>
            <a:fillRect/>
          </a:stretch>
        </p:blipFill>
        <p:spPr>
          <a:xfrm>
            <a:off x="6424891" y="911557"/>
            <a:ext cx="5118182" cy="3059782"/>
          </a:xfrm>
          <a:prstGeom prst="rect">
            <a:avLst/>
          </a:prstGeom>
        </p:spPr>
      </p:pic>
      <p:cxnSp>
        <p:nvCxnSpPr>
          <p:cNvPr id="20" name="Straight Connector 1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CD436D3D-5039-41CF-A506-148E56696A5B}"/>
              </a:ext>
            </a:extLst>
          </p:cNvPr>
          <p:cNvSpPr txBox="1"/>
          <p:nvPr/>
        </p:nvSpPr>
        <p:spPr>
          <a:xfrm>
            <a:off x="6907237" y="4060090"/>
            <a:ext cx="4077105" cy="369332"/>
          </a:xfrm>
          <a:prstGeom prst="rect">
            <a:avLst/>
          </a:prstGeom>
          <a:noFill/>
        </p:spPr>
        <p:txBody>
          <a:bodyPr wrap="square" rtlCol="0">
            <a:spAutoFit/>
          </a:bodyPr>
          <a:lstStyle/>
          <a:p>
            <a:pPr algn="ctr"/>
            <a:r>
              <a:rPr lang="en-US" dirty="0"/>
              <a:t>From </a:t>
            </a:r>
            <a:r>
              <a:rPr lang="en-US" dirty="0" err="1"/>
              <a:t>wikipedia</a:t>
            </a:r>
            <a:endParaRPr lang="en-US" dirty="0"/>
          </a:p>
        </p:txBody>
      </p:sp>
    </p:spTree>
    <p:extLst>
      <p:ext uri="{BB962C8B-B14F-4D97-AF65-F5344CB8AC3E}">
        <p14:creationId xmlns:p14="http://schemas.microsoft.com/office/powerpoint/2010/main" val="79446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B63D1-D59A-4FB4-BF17-4A6F4F07D1A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700" b="1" kern="1200" spc="-50" baseline="0" dirty="0">
                <a:solidFill>
                  <a:schemeClr val="tx1">
                    <a:lumMod val="75000"/>
                    <a:lumOff val="25000"/>
                  </a:schemeClr>
                </a:solidFill>
                <a:latin typeface="+mj-lt"/>
                <a:ea typeface="+mj-ea"/>
                <a:cs typeface="+mj-cs"/>
              </a:rPr>
              <a:t>MSA population in the last 10 years</a:t>
            </a:r>
            <a:endParaRPr lang="en-US" sz="3700" kern="1200" spc="-50" baseline="0" dirty="0">
              <a:solidFill>
                <a:schemeClr val="tx1">
                  <a:lumMod val="75000"/>
                  <a:lumOff val="25000"/>
                </a:schemeClr>
              </a:solidFill>
              <a:latin typeface="+mj-lt"/>
              <a:ea typeface="+mj-ea"/>
              <a:cs typeface="+mj-cs"/>
            </a:endParaRPr>
          </a:p>
        </p:txBody>
      </p:sp>
      <p:pic>
        <p:nvPicPr>
          <p:cNvPr id="4" name="Content Placeholder 3">
            <a:extLst>
              <a:ext uri="{FF2B5EF4-FFF2-40B4-BE49-F238E27FC236}">
                <a16:creationId xmlns:a16="http://schemas.microsoft.com/office/drawing/2014/main" id="{9D98B3FB-8748-4F32-89D5-E1C6B6C770FA}"/>
              </a:ext>
            </a:extLst>
          </p:cNvPr>
          <p:cNvPicPr>
            <a:picLocks noGrp="1"/>
          </p:cNvPicPr>
          <p:nvPr>
            <p:ph idx="1"/>
          </p:nvPr>
        </p:nvPicPr>
        <p:blipFill rotWithShape="1">
          <a:blip r:embed="rId2"/>
          <a:srcRect l="13976" r="20364"/>
          <a:stretch/>
        </p:blipFill>
        <p:spPr>
          <a:xfrm>
            <a:off x="633999" y="640081"/>
            <a:ext cx="6909801" cy="5314406"/>
          </a:xfrm>
          <a:prstGeom prst="rect">
            <a:avLst/>
          </a:prstGeom>
        </p:spPr>
      </p:pic>
      <p:cxnSp>
        <p:nvCxnSpPr>
          <p:cNvPr id="19"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94152B-0D06-4607-9B84-44FA190C606C}"/>
              </a:ext>
            </a:extLst>
          </p:cNvPr>
          <p:cNvSpPr txBox="1"/>
          <p:nvPr/>
        </p:nvSpPr>
        <p:spPr>
          <a:xfrm>
            <a:off x="7859485" y="2198913"/>
            <a:ext cx="3690257" cy="3755565"/>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graph shows the population in Blacksburg in last 10 years. From 2017 we see a spurt in population growth rate.</a:t>
            </a:r>
          </a:p>
        </p:txBody>
      </p:sp>
      <p:sp>
        <p:nvSpPr>
          <p:cNvPr id="20"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061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1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ABA73-321B-4C1E-8802-79BD57AD7AE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Blacksburg population by race</a:t>
            </a:r>
          </a:p>
        </p:txBody>
      </p:sp>
      <p:pic>
        <p:nvPicPr>
          <p:cNvPr id="4" name="Content Placeholder 3">
            <a:extLst>
              <a:ext uri="{FF2B5EF4-FFF2-40B4-BE49-F238E27FC236}">
                <a16:creationId xmlns:a16="http://schemas.microsoft.com/office/drawing/2014/main" id="{AA91E247-80BF-455F-A2BE-386623F5642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35457" y="799319"/>
            <a:ext cx="5131653" cy="3284257"/>
          </a:xfrm>
          <a:prstGeom prst="rect">
            <a:avLst/>
          </a:prstGeom>
        </p:spPr>
      </p:pic>
      <p:sp>
        <p:nvSpPr>
          <p:cNvPr id="36" name="Rectangle 1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7E42A9-B916-4F5C-85C9-DD490CD8F93F}"/>
              </a:ext>
            </a:extLst>
          </p:cNvPr>
          <p:cNvPicPr/>
          <p:nvPr/>
        </p:nvPicPr>
        <p:blipFill>
          <a:blip r:embed="rId3">
            <a:extLst>
              <a:ext uri="{28A0092B-C50C-407E-A947-70E740481C1C}">
                <a14:useLocalDpi xmlns:a14="http://schemas.microsoft.com/office/drawing/2010/main" val="0"/>
              </a:ext>
            </a:extLst>
          </a:blip>
          <a:stretch>
            <a:fillRect/>
          </a:stretch>
        </p:blipFill>
        <p:spPr>
          <a:xfrm>
            <a:off x="6424891" y="640080"/>
            <a:ext cx="4885066" cy="3602736"/>
          </a:xfrm>
          <a:prstGeom prst="rect">
            <a:avLst/>
          </a:prstGeom>
        </p:spPr>
      </p:pic>
      <p:cxnSp>
        <p:nvCxnSpPr>
          <p:cNvPr id="20" name="Straight Connector 1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DB7FD2C-2FC7-426C-B81D-9BA4E2E4F772}"/>
              </a:ext>
            </a:extLst>
          </p:cNvPr>
          <p:cNvSpPr txBox="1"/>
          <p:nvPr/>
        </p:nvSpPr>
        <p:spPr>
          <a:xfrm>
            <a:off x="721086" y="5692450"/>
            <a:ext cx="10515600" cy="400110"/>
          </a:xfrm>
          <a:prstGeom prst="rect">
            <a:avLst/>
          </a:prstGeom>
          <a:noFill/>
        </p:spPr>
        <p:txBody>
          <a:bodyPr wrap="square" rtlCol="0">
            <a:spAutoFit/>
          </a:bodyPr>
          <a:lstStyle/>
          <a:p>
            <a:r>
              <a:rPr lang="en-US" sz="2000" dirty="0"/>
              <a:t>From the graph we can observe that Asians form the biggest group of immigrants to Blacksburg.</a:t>
            </a:r>
          </a:p>
        </p:txBody>
      </p:sp>
    </p:spTree>
    <p:extLst>
      <p:ext uri="{BB962C8B-B14F-4D97-AF65-F5344CB8AC3E}">
        <p14:creationId xmlns:p14="http://schemas.microsoft.com/office/powerpoint/2010/main" val="359022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E30A36A-5FB0-4FFE-8498-258245CF13F8}"/>
              </a:ext>
            </a:extLst>
          </p:cNvPr>
          <p:cNvPicPr>
            <a:picLocks noGrp="1"/>
          </p:cNvPicPr>
          <p:nvPr>
            <p:ph idx="1"/>
          </p:nvPr>
        </p:nvPicPr>
        <p:blipFill>
          <a:blip r:embed="rId2"/>
          <a:stretch>
            <a:fillRect/>
          </a:stretch>
        </p:blipFill>
        <p:spPr>
          <a:xfrm>
            <a:off x="635457" y="857050"/>
            <a:ext cx="5131653" cy="3168795"/>
          </a:xfrm>
          <a:prstGeom prst="rect">
            <a:avLst/>
          </a:prstGeom>
        </p:spPr>
      </p:pic>
      <p:sp>
        <p:nvSpPr>
          <p:cNvPr id="18" name="Rectangle 1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411A20-47F1-4BB3-AAF7-FEFCC92220A8}"/>
              </a:ext>
            </a:extLst>
          </p:cNvPr>
          <p:cNvPicPr/>
          <p:nvPr/>
        </p:nvPicPr>
        <p:blipFill>
          <a:blip r:embed="rId3"/>
          <a:stretch>
            <a:fillRect/>
          </a:stretch>
        </p:blipFill>
        <p:spPr>
          <a:xfrm>
            <a:off x="6424891" y="640080"/>
            <a:ext cx="4811795" cy="4016326"/>
          </a:xfrm>
          <a:prstGeom prst="rect">
            <a:avLst/>
          </a:prstGeom>
        </p:spPr>
      </p:pic>
      <p:cxnSp>
        <p:nvCxnSpPr>
          <p:cNvPr id="20" name="Straight Connector 1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5108C5-C2CD-43CC-8F28-EE8F644021FF}"/>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Blacksburg age and education</a:t>
            </a:r>
          </a:p>
        </p:txBody>
      </p:sp>
      <p:sp>
        <p:nvSpPr>
          <p:cNvPr id="6" name="TextBox 5">
            <a:extLst>
              <a:ext uri="{FF2B5EF4-FFF2-40B4-BE49-F238E27FC236}">
                <a16:creationId xmlns:a16="http://schemas.microsoft.com/office/drawing/2014/main" id="{A66D39BE-CC7B-4DD4-9A65-E3ACF0ACE478}"/>
              </a:ext>
            </a:extLst>
          </p:cNvPr>
          <p:cNvSpPr txBox="1"/>
          <p:nvPr/>
        </p:nvSpPr>
        <p:spPr>
          <a:xfrm>
            <a:off x="721086" y="5753231"/>
            <a:ext cx="10909073" cy="646331"/>
          </a:xfrm>
          <a:prstGeom prst="rect">
            <a:avLst/>
          </a:prstGeom>
          <a:noFill/>
        </p:spPr>
        <p:txBody>
          <a:bodyPr wrap="square" rtlCol="0">
            <a:spAutoFit/>
          </a:bodyPr>
          <a:lstStyle/>
          <a:p>
            <a:r>
              <a:rPr lang="en-US" dirty="0"/>
              <a:t>From the graphs we can infer that most of the population consists of students in the age group of 15 to 30 studying for Bachelors or Graduate degree.</a:t>
            </a:r>
          </a:p>
        </p:txBody>
      </p:sp>
    </p:spTree>
    <p:extLst>
      <p:ext uri="{BB962C8B-B14F-4D97-AF65-F5344CB8AC3E}">
        <p14:creationId xmlns:p14="http://schemas.microsoft.com/office/powerpoint/2010/main" val="412648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2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69B220-569F-475A-9F02-6BC7C688111B}"/>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Education by race</a:t>
            </a:r>
          </a:p>
        </p:txBody>
      </p:sp>
      <p:sp>
        <p:nvSpPr>
          <p:cNvPr id="8" name="Content Placeholder 7">
            <a:extLst>
              <a:ext uri="{FF2B5EF4-FFF2-40B4-BE49-F238E27FC236}">
                <a16:creationId xmlns:a16="http://schemas.microsoft.com/office/drawing/2014/main" id="{2B351741-EA28-42DB-8533-B8E757A45828}"/>
              </a:ext>
            </a:extLst>
          </p:cNvPr>
          <p:cNvSpPr>
            <a:spLocks noGrp="1"/>
          </p:cNvSpPr>
          <p:nvPr>
            <p:ph idx="1"/>
          </p:nvPr>
        </p:nvSpPr>
        <p:spPr>
          <a:xfrm>
            <a:off x="492371" y="2653800"/>
            <a:ext cx="3084844" cy="3335519"/>
          </a:xfrm>
        </p:spPr>
        <p:txBody>
          <a:bodyPr>
            <a:normAutofit/>
          </a:bodyPr>
          <a:lstStyle/>
          <a:p>
            <a:r>
              <a:rPr lang="en-US" sz="1500">
                <a:solidFill>
                  <a:srgbClr val="FFFFFF"/>
                </a:solidFill>
              </a:rPr>
              <a:t>Asians are the largest group of immigrant races among other immigrants or citizens.</a:t>
            </a:r>
          </a:p>
        </p:txBody>
      </p:sp>
      <p:sp>
        <p:nvSpPr>
          <p:cNvPr id="43"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25558F7A-F788-4D10-A565-A150D3A8221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742017" y="913709"/>
            <a:ext cx="6798082" cy="5030581"/>
          </a:xfrm>
          <a:prstGeom prst="rect">
            <a:avLst/>
          </a:prstGeom>
        </p:spPr>
      </p:pic>
    </p:spTree>
    <p:extLst>
      <p:ext uri="{BB962C8B-B14F-4D97-AF65-F5344CB8AC3E}">
        <p14:creationId xmlns:p14="http://schemas.microsoft.com/office/powerpoint/2010/main" val="386335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4131-5AEC-4201-B237-FA6B0104D912}"/>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FC4052CB-D761-4EC7-A2FA-EEE0BEB903C9}"/>
              </a:ext>
            </a:extLst>
          </p:cNvPr>
          <p:cNvSpPr>
            <a:spLocks noGrp="1"/>
          </p:cNvSpPr>
          <p:nvPr>
            <p:ph idx="1"/>
          </p:nvPr>
        </p:nvSpPr>
        <p:spPr/>
        <p:txBody>
          <a:bodyPr/>
          <a:lstStyle/>
          <a:p>
            <a:pPr marL="457200" indent="-457200">
              <a:buFont typeface="Wingdings" panose="05000000000000000000" pitchFamily="2" charset="2"/>
              <a:buChar char="§"/>
            </a:pPr>
            <a:r>
              <a:rPr lang="en-US" dirty="0"/>
              <a:t>Most of the Blacksburg population consists of students in the age group of 15 to 25.</a:t>
            </a:r>
          </a:p>
          <a:p>
            <a:pPr marL="457200" indent="-457200">
              <a:buFont typeface="Wingdings" panose="05000000000000000000" pitchFamily="2" charset="2"/>
              <a:buChar char="§"/>
            </a:pPr>
            <a:r>
              <a:rPr lang="en-US" dirty="0"/>
              <a:t>Asians form largest group of immigrants. </a:t>
            </a:r>
          </a:p>
        </p:txBody>
      </p:sp>
    </p:spTree>
    <p:extLst>
      <p:ext uri="{BB962C8B-B14F-4D97-AF65-F5344CB8AC3E}">
        <p14:creationId xmlns:p14="http://schemas.microsoft.com/office/powerpoint/2010/main" val="475960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DengXian</vt:lpstr>
      <vt:lpstr>Calibri</vt:lpstr>
      <vt:lpstr>Calibri Light</vt:lpstr>
      <vt:lpstr>Times New Roman</vt:lpstr>
      <vt:lpstr>Wingdings</vt:lpstr>
      <vt:lpstr>Retrospect</vt:lpstr>
      <vt:lpstr>Restaurant location recommendation</vt:lpstr>
      <vt:lpstr>Problem statement</vt:lpstr>
      <vt:lpstr>PowerPoint Presentation</vt:lpstr>
      <vt:lpstr>Blacksburg Metropolitan Statistical Area</vt:lpstr>
      <vt:lpstr>MSA population in the last 10 years</vt:lpstr>
      <vt:lpstr>Blacksburg population by race</vt:lpstr>
      <vt:lpstr>Blacksburg age and education</vt:lpstr>
      <vt:lpstr>Education by race</vt:lpstr>
      <vt:lpstr>Summary </vt:lpstr>
      <vt:lpstr>PowerPoint Presentation</vt:lpstr>
      <vt:lpstr>Restaurants in Blacksburg</vt:lpstr>
      <vt:lpstr>Search for other Indian restaurants in nearby neighborhoods</vt:lpstr>
      <vt:lpstr>Top 10 common venues in nearby neighborhoods.</vt:lpstr>
      <vt:lpstr>Clustering Methodology: k-means</vt:lpstr>
      <vt:lpstr>Cluster data: each color represents a cluster</vt:lpstr>
      <vt:lpstr>Indian restaurants around Blacksburg and there distances from Blacksburg</vt:lpstr>
      <vt:lpstr>Conclusion</vt:lpstr>
      <vt:lpstr>Recommendation I</vt:lpstr>
      <vt:lpstr>Recommendation 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location recommendation</dc:title>
  <dc:creator>Bangaru, Sudhir</dc:creator>
  <cp:lastModifiedBy>Bangaru, Sudhir</cp:lastModifiedBy>
  <cp:revision>3</cp:revision>
  <dcterms:created xsi:type="dcterms:W3CDTF">2020-07-06T14:43:43Z</dcterms:created>
  <dcterms:modified xsi:type="dcterms:W3CDTF">2020-07-06T14:53:54Z</dcterms:modified>
</cp:coreProperties>
</file>