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762A5-278C-4413-A823-65D25296BED0}" type="datetimeFigureOut">
              <a:rPr lang="en-CA" smtClean="0"/>
              <a:t>30/06/2013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3791A-7A18-4C5B-9F3C-43C13D59E5E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3791A-7A18-4C5B-9F3C-43C13D59E5E3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302E-A953-4BAC-8389-ED18D62E4502}" type="datetimeFigureOut">
              <a:rPr lang="en-CA" smtClean="0"/>
              <a:pPr/>
              <a:t>30/06/2013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C8EA-DDEE-4B25-87BC-4EF5374EF3C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302E-A953-4BAC-8389-ED18D62E4502}" type="datetimeFigureOut">
              <a:rPr lang="en-CA" smtClean="0"/>
              <a:pPr/>
              <a:t>30/06/2013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C8EA-DDEE-4B25-87BC-4EF5374EF3C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302E-A953-4BAC-8389-ED18D62E4502}" type="datetimeFigureOut">
              <a:rPr lang="en-CA" smtClean="0"/>
              <a:pPr/>
              <a:t>30/06/2013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C8EA-DDEE-4B25-87BC-4EF5374EF3C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302E-A953-4BAC-8389-ED18D62E4502}" type="datetimeFigureOut">
              <a:rPr lang="en-CA" smtClean="0"/>
              <a:pPr/>
              <a:t>30/06/2013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C8EA-DDEE-4B25-87BC-4EF5374EF3C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302E-A953-4BAC-8389-ED18D62E4502}" type="datetimeFigureOut">
              <a:rPr lang="en-CA" smtClean="0"/>
              <a:pPr/>
              <a:t>30/06/2013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C8EA-DDEE-4B25-87BC-4EF5374EF3C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302E-A953-4BAC-8389-ED18D62E4502}" type="datetimeFigureOut">
              <a:rPr lang="en-CA" smtClean="0"/>
              <a:pPr/>
              <a:t>30/06/2013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C8EA-DDEE-4B25-87BC-4EF5374EF3C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302E-A953-4BAC-8389-ED18D62E4502}" type="datetimeFigureOut">
              <a:rPr lang="en-CA" smtClean="0"/>
              <a:pPr/>
              <a:t>30/06/2013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C8EA-DDEE-4B25-87BC-4EF5374EF3C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302E-A953-4BAC-8389-ED18D62E4502}" type="datetimeFigureOut">
              <a:rPr lang="en-CA" smtClean="0"/>
              <a:pPr/>
              <a:t>30/06/2013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C8EA-DDEE-4B25-87BC-4EF5374EF3C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302E-A953-4BAC-8389-ED18D62E4502}" type="datetimeFigureOut">
              <a:rPr lang="en-CA" smtClean="0"/>
              <a:pPr/>
              <a:t>30/06/2013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C8EA-DDEE-4B25-87BC-4EF5374EF3C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302E-A953-4BAC-8389-ED18D62E4502}" type="datetimeFigureOut">
              <a:rPr lang="en-CA" smtClean="0"/>
              <a:pPr/>
              <a:t>30/06/2013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C8EA-DDEE-4B25-87BC-4EF5374EF3C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302E-A953-4BAC-8389-ED18D62E4502}" type="datetimeFigureOut">
              <a:rPr lang="en-CA" smtClean="0"/>
              <a:pPr/>
              <a:t>30/06/2013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C8EA-DDEE-4B25-87BC-4EF5374EF3C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302E-A953-4BAC-8389-ED18D62E4502}" type="datetimeFigureOut">
              <a:rPr lang="en-CA" smtClean="0"/>
              <a:pPr/>
              <a:t>30/06/2013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CC8EA-DDEE-4B25-87BC-4EF5374EF3C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>
            <a:normAutofit/>
          </a:bodyPr>
          <a:lstStyle/>
          <a:p>
            <a:r>
              <a:rPr lang="en-CA" sz="3600" dirty="0" smtClean="0">
                <a:latin typeface="Arial" pitchFamily="34" charset="0"/>
                <a:cs typeface="Arial" pitchFamily="34" charset="0"/>
              </a:rPr>
              <a:t>Non-Linear </a:t>
            </a:r>
            <a:r>
              <a:rPr lang="en-CA" sz="3600" dirty="0" smtClean="0">
                <a:latin typeface="Arial" pitchFamily="34" charset="0"/>
                <a:cs typeface="Arial" pitchFamily="34" charset="0"/>
              </a:rPr>
              <a:t>ECE Electromagnetism</a:t>
            </a:r>
            <a:endParaRPr lang="en-CA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6400800" cy="432048"/>
          </a:xfrm>
        </p:spPr>
        <p:txBody>
          <a:bodyPr>
            <a:normAutofit/>
          </a:bodyPr>
          <a:lstStyle/>
          <a:p>
            <a:r>
              <a:rPr lang="en-CA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AIAS July 2013</a:t>
            </a:r>
            <a:endParaRPr lang="en-CA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7864" y="3429000"/>
            <a:ext cx="3197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latin typeface="Arial" pitchFamily="34" charset="0"/>
                <a:cs typeface="Arial" pitchFamily="34" charset="0"/>
              </a:rPr>
              <a:t>Douglas W. Lindstrom</a:t>
            </a:r>
            <a:endParaRPr lang="en-CA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Need for Non-Linearity</a:t>
            </a:r>
            <a:endParaRPr lang="en-CA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1556792"/>
            <a:ext cx="6857022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8" name="Equation" r:id="rId4" imgW="114120" imgH="215640" progId="Equation.3">
              <p:embed/>
            </p:oleObj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2636912"/>
            <a:ext cx="467738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30" name="Equation" r:id="rId6" imgW="114120" imgH="215640" progId="Equation.3">
              <p:embed/>
            </p:oleObj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4725144"/>
            <a:ext cx="3456384" cy="93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32" name="Equation" r:id="rId8" imgW="114120" imgH="215640" progId="Equation.3">
              <p:embed/>
            </p:oleObj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933056"/>
            <a:ext cx="1800200" cy="59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Need for Non-Linearity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ph idx="1"/>
          </p:nvPr>
        </p:nvGraphicFramePr>
        <p:xfrm>
          <a:off x="1524000" y="1831181"/>
          <a:ext cx="6096000" cy="4064000"/>
        </p:xfrm>
        <a:graphic>
          <a:graphicData uri="http://schemas.openxmlformats.org/presentationml/2006/ole">
            <p:oleObj spid="_x0000_s2050" name="Equation" r:id="rId3" imgW="0" imgH="0" progId="Equation.3">
              <p:embed/>
            </p:oleObj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2348880"/>
            <a:ext cx="3024336" cy="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052" name="Equation" r:id="rId5" imgW="114120" imgH="215640" progId="Equation.3">
              <p:embed/>
            </p:oleObj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3068960"/>
            <a:ext cx="3096344" cy="5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3568" y="162880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From  Gauss’s Law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86104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Note that if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99592" y="4437112"/>
          <a:ext cx="1440160" cy="432048"/>
        </p:xfrm>
        <a:graphic>
          <a:graphicData uri="http://schemas.openxmlformats.org/presentationml/2006/ole">
            <p:oleObj spid="_x0000_s2054" name="Equation" r:id="rId7" imgW="634680" imgH="19044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99592" y="5157192"/>
            <a:ext cx="640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This is the “Lindstrom Constraint” for magnetic </a:t>
            </a:r>
            <a:r>
              <a:rPr lang="en-CA" dirty="0" err="1" smtClean="0">
                <a:latin typeface="Arial" pitchFamily="34" charset="0"/>
                <a:cs typeface="Arial" pitchFamily="34" charset="0"/>
              </a:rPr>
              <a:t>antisymmetry</a:t>
            </a:r>
            <a:r>
              <a:rPr lang="en-CA" dirty="0" smtClean="0">
                <a:latin typeface="Arial" pitchFamily="34" charset="0"/>
                <a:cs typeface="Arial" pitchFamily="34" charset="0"/>
              </a:rPr>
              <a:t>.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Need for Non-Linearity</a:t>
            </a:r>
            <a:endParaRPr lang="en-CA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2132856"/>
            <a:ext cx="469852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076" name="Equation" r:id="rId4" imgW="114120" imgH="215640" progId="Equation.3">
              <p:embed/>
            </p:oleObj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2708920"/>
            <a:ext cx="4032448" cy="62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16288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Substituting these into the Faraday Equation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078" name="Equation" r:id="rId6" imgW="114120" imgH="215640" progId="Equation.3">
              <p:embed/>
            </p:oleObj>
          </a:graphicData>
        </a:graphic>
      </p:graphicFrame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4221088"/>
            <a:ext cx="2304257" cy="50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60" y="4293096"/>
            <a:ext cx="1944217" cy="42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27584" y="3429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Write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4941168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Then a Maxwell-Heaviside theory emerges, i.e.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082" name="Equation" r:id="rId9" imgW="114120" imgH="215640" progId="Equation.3">
              <p:embed/>
            </p:oleObj>
          </a:graphicData>
        </a:graphic>
      </p:graphicFrame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5373216"/>
            <a:ext cx="3024336" cy="76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084" name="Equation" r:id="rId11" imgW="114120" imgH="215640" progId="Equation.3">
              <p:embed/>
            </p:oleObj>
          </a:graphicData>
        </a:graphic>
      </p:graphicFrame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5517232"/>
            <a:ext cx="2088232" cy="52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Non-Linear Field Equations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2852936"/>
            <a:ext cx="38509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5576" y="1628800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From the first Bianchi Identity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100" name="Equation" r:id="rId5" imgW="114120" imgH="215640" progId="Equation.3">
              <p:embed/>
            </p:oleObj>
          </a:graphicData>
        </a:graphic>
      </p:graphicFrame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2204864"/>
            <a:ext cx="38509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102" name="Equation" r:id="rId7" imgW="114120" imgH="215640" progId="Equation.3">
              <p:embed/>
            </p:oleObj>
          </a:graphicData>
        </a:graphic>
      </p:graphicFrame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4725144"/>
            <a:ext cx="332677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104" name="Equation" r:id="rId9" imgW="114120" imgH="215640" progId="Equation.3">
              <p:embed/>
            </p:oleObj>
          </a:graphicData>
        </a:graphic>
      </p:graphicFrame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5805264"/>
            <a:ext cx="197239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99592" y="350100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Until now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9592" y="53732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Giving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109" name="Equation" r:id="rId11" imgW="114120" imgH="215640" progId="Equation.3">
              <p:embed/>
            </p:oleObj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111" name="Equation" r:id="rId12" imgW="114120" imgH="215640" progId="Equation.3">
              <p:embed/>
            </p:oleObj>
          </a:graphicData>
        </a:graphic>
      </p:graphicFrame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4077072"/>
            <a:ext cx="401872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5805263"/>
            <a:ext cx="1584176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Non-Linear Field Equations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ph idx="1"/>
          </p:nvPr>
        </p:nvGraphicFramePr>
        <p:xfrm>
          <a:off x="1524000" y="1831181"/>
          <a:ext cx="6096000" cy="4064000"/>
        </p:xfrm>
        <a:graphic>
          <a:graphicData uri="http://schemas.openxmlformats.org/presentationml/2006/ole">
            <p:oleObj spid="_x0000_s5122" name="Equation" r:id="rId3" imgW="0" imgH="0" progId="Equation.3">
              <p:embed/>
            </p:oleObj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2060848"/>
            <a:ext cx="167346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2780928"/>
            <a:ext cx="219768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4293096"/>
            <a:ext cx="4968552" cy="53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5157192"/>
            <a:ext cx="528250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55576" y="1412776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If we re-define the 4-current densities as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3501008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Then new non-linear field equations emerge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Non-Linear Field Equations</a:t>
            </a:r>
            <a:endParaRPr lang="en-CA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2564904"/>
            <a:ext cx="311199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5" y="3212976"/>
            <a:ext cx="540735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4005064"/>
            <a:ext cx="3168352" cy="4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4581128"/>
            <a:ext cx="5472609" cy="63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27584" y="191683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latin typeface="Arial" pitchFamily="34" charset="0"/>
                <a:cs typeface="Arial" pitchFamily="34" charset="0"/>
              </a:rPr>
              <a:t>In vector notation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85</Words>
  <Application>Microsoft Office PowerPoint</Application>
  <PresentationFormat>On-screen Show (4:3)</PresentationFormat>
  <Paragraphs>22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Microsoft Equation 3.0</vt:lpstr>
      <vt:lpstr>Non-Linear ECE Electromagnetism</vt:lpstr>
      <vt:lpstr>Need for Non-Linearity</vt:lpstr>
      <vt:lpstr>Need for Non-Linearity</vt:lpstr>
      <vt:lpstr>Need for Non-Linearity</vt:lpstr>
      <vt:lpstr>Non-Linear Field Equations</vt:lpstr>
      <vt:lpstr>Non-Linear Field Equations</vt:lpstr>
      <vt:lpstr>Non-Linear Field Equations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Non-Linear Electromagnetism</dc:title>
  <dc:creator>Doc</dc:creator>
  <cp:lastModifiedBy>Doc</cp:lastModifiedBy>
  <cp:revision>15</cp:revision>
  <dcterms:created xsi:type="dcterms:W3CDTF">2013-06-25T07:08:41Z</dcterms:created>
  <dcterms:modified xsi:type="dcterms:W3CDTF">2013-06-30T08:37:04Z</dcterms:modified>
</cp:coreProperties>
</file>