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Oxygen"/>
      <p:regular r:id="rId20"/>
      <p:bold r:id="rId21"/>
    </p:embeddedFont>
    <p:embeddedFont>
      <p:font typeface="Oxygen Light"/>
      <p:regular r:id="rId22"/>
      <p:bold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-regular.fntdata"/><Relationship Id="rId22" Type="http://schemas.openxmlformats.org/officeDocument/2006/relationships/font" Target="fonts/OxygenLight-regular.fntdata"/><Relationship Id="rId21" Type="http://schemas.openxmlformats.org/officeDocument/2006/relationships/font" Target="fonts/Oxygen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Oxygen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619125" y="1710825"/>
            <a:ext cx="52449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The Future of Alcatraz Diagnostics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970825" y="3924925"/>
            <a:ext cx="39594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Sumeet Bansal, Pierce Kelaita, and Gagan Gupta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619125" y="525950"/>
            <a:ext cx="49797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2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ADS v1.0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425" y="127025"/>
            <a:ext cx="6523151" cy="431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idx="1" type="body"/>
          </p:nvPr>
        </p:nvSpPr>
        <p:spPr>
          <a:xfrm>
            <a:off x="812725" y="454412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Projected 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Comments? Concerns?</a:t>
            </a:r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Goals and Overview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What is ADS?</a:t>
            </a:r>
            <a:br>
              <a:rPr lang="en" sz="1800">
                <a:solidFill>
                  <a:schemeClr val="accent4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Why create ADS?</a:t>
            </a:r>
            <a:br>
              <a:rPr lang="en" sz="1800">
                <a:solidFill>
                  <a:schemeClr val="accent4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How is ADS helpful?</a:t>
            </a:r>
            <a:br>
              <a:rPr lang="en" sz="1800">
                <a:solidFill>
                  <a:schemeClr val="accent4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Is ADS scalable?</a:t>
            </a:r>
            <a:br>
              <a:rPr lang="en" sz="1800">
                <a:solidFill>
                  <a:schemeClr val="accent4"/>
                </a:solidFill>
              </a:rPr>
            </a:b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 amt="66000"/>
          </a:blip>
          <a:srcRect b="11496" l="11496" r="11496" t="11496"/>
          <a:stretch/>
        </p:blipFill>
        <p:spPr>
          <a:xfrm>
            <a:off x="6256899" y="609074"/>
            <a:ext cx="1837449" cy="183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" type="body"/>
          </p:nvPr>
        </p:nvSpPr>
        <p:spPr>
          <a:xfrm>
            <a:off x="1379789" y="1972569"/>
            <a:ext cx="6006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t</a:t>
            </a:r>
            <a:r>
              <a:rPr lang="en" sz="1800">
                <a:solidFill>
                  <a:schemeClr val="accent4"/>
                </a:solidFill>
              </a:rPr>
              <a:t>o facilitate multi-team coordination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379789" y="1355675"/>
            <a:ext cx="6006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Alcatraz Diagnostic Suite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379789" y="2614629"/>
            <a:ext cx="6006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QA won’t have to find differences at runtime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379789" y="3231525"/>
            <a:ext cx="67965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yes, across many different file types and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564693" y="1110973"/>
            <a:ext cx="4779300" cy="124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1298562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Architecture and Pipeline</a:t>
            </a:r>
          </a:p>
        </p:txBody>
      </p:sp>
      <p:sp>
        <p:nvSpPr>
          <p:cNvPr id="154" name="Shape 154"/>
          <p:cNvSpPr/>
          <p:nvPr/>
        </p:nvSpPr>
        <p:spPr>
          <a:xfrm>
            <a:off x="4987508" y="3610262"/>
            <a:ext cx="10788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019" y="1220573"/>
            <a:ext cx="814200" cy="72192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912950" y="3695312"/>
            <a:ext cx="1227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Comparator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93" y="2426061"/>
            <a:ext cx="577499" cy="60556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 flipH="1" rot="5400000">
            <a:off x="3217550" y="2760376"/>
            <a:ext cx="883500" cy="592800"/>
          </a:xfrm>
          <a:prstGeom prst="bentUpArrow">
            <a:avLst>
              <a:gd fmla="val 18007" name="adj1"/>
              <a:gd fmla="val 25000" name="adj2"/>
              <a:gd fmla="val 35248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5400000">
            <a:off x="4235575" y="3452650"/>
            <a:ext cx="652200" cy="490500"/>
          </a:xfrm>
          <a:prstGeom prst="bentUpArrow">
            <a:avLst>
              <a:gd fmla="val 21401" name="adj1"/>
              <a:gd fmla="val 24259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113969" y="3826757"/>
            <a:ext cx="862800" cy="251700"/>
          </a:xfrm>
          <a:prstGeom prst="rightArrow">
            <a:avLst>
              <a:gd fmla="val 39134" name="adj1"/>
              <a:gd fmla="val 6114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>
            <a:off x="5324475" y="2626434"/>
            <a:ext cx="1227900" cy="853800"/>
          </a:xfrm>
          <a:prstGeom prst="bentUpArrow">
            <a:avLst>
              <a:gd fmla="val 14100" name="adj1"/>
              <a:gd fmla="val 14040" name="adj2"/>
              <a:gd fmla="val 22403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flipH="1" rot="10800000">
            <a:off x="5903543" y="1516323"/>
            <a:ext cx="1152300" cy="721800"/>
          </a:xfrm>
          <a:prstGeom prst="bentUpArrow">
            <a:avLst>
              <a:gd fmla="val 14181" name="adj1"/>
              <a:gd fmla="val 1955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b="0" l="15782" r="0" t="0"/>
          <a:stretch/>
        </p:blipFill>
        <p:spPr>
          <a:xfrm>
            <a:off x="7414944" y="3557498"/>
            <a:ext cx="862800" cy="73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6201750" y="3785018"/>
            <a:ext cx="1152300" cy="251700"/>
          </a:xfrm>
          <a:prstGeom prst="rightArrow">
            <a:avLst>
              <a:gd fmla="val 34678" name="adj1"/>
              <a:gd fmla="val 738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079243" y="2001848"/>
            <a:ext cx="8628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UI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507568" y="3008319"/>
            <a:ext cx="8628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chemeClr val="accent4"/>
                </a:solidFill>
                <a:latin typeface="Oxygen Light"/>
                <a:ea typeface="Oxygen Light"/>
                <a:cs typeface="Oxygen Light"/>
                <a:sym typeface="Oxygen Light"/>
              </a:rPr>
              <a:t>Query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357686" y="4301283"/>
            <a:ext cx="1152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chemeClr val="accent4"/>
                </a:solidFill>
                <a:latin typeface="Oxygen Light"/>
                <a:ea typeface="Oxygen Light"/>
                <a:cs typeface="Oxygen Light"/>
                <a:sym typeface="Oxygen Light"/>
              </a:rPr>
              <a:t>CSV Report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813095" y="4623589"/>
            <a:ext cx="13944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chemeClr val="accent4"/>
                </a:solidFill>
                <a:latin typeface="Oxygen Light"/>
                <a:ea typeface="Oxygen Light"/>
                <a:cs typeface="Oxygen Light"/>
                <a:sym typeface="Oxygen Light"/>
              </a:rPr>
              <a:t>Servers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4743" y="1625148"/>
            <a:ext cx="251800" cy="2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641393" y="1151957"/>
            <a:ext cx="1513199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Oxygen"/>
                <a:ea typeface="Oxygen"/>
                <a:cs typeface="Oxygen"/>
                <a:sym typeface="Oxygen"/>
              </a:rPr>
              <a:t>Currently under development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4174" y="2446599"/>
            <a:ext cx="577500" cy="5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3851126" y="3058277"/>
            <a:ext cx="10236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chemeClr val="accent4"/>
                </a:solidFill>
                <a:latin typeface="Oxygen Light"/>
                <a:ea typeface="Oxygen Light"/>
                <a:cs typeface="Oxygen Light"/>
                <a:sym typeface="Oxygen Light"/>
              </a:rPr>
              <a:t>Database</a:t>
            </a:r>
          </a:p>
        </p:txBody>
      </p:sp>
      <p:pic>
        <p:nvPicPr>
          <p:cNvPr descr="vector_66_13-512.png" id="173" name="Shape 1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9400" y="3557499"/>
            <a:ext cx="961799" cy="961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py-512.png" id="174" name="Shape 1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9832" y="3634867"/>
            <a:ext cx="652199" cy="65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700795" y="4385598"/>
            <a:ext cx="13944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chemeClr val="accent4"/>
                </a:solidFill>
                <a:latin typeface="Oxygen Light"/>
                <a:ea typeface="Oxygen Light"/>
                <a:cs typeface="Oxygen Light"/>
                <a:sym typeface="Oxygen Light"/>
              </a:rPr>
              <a:t>File Parser</a:t>
            </a:r>
          </a:p>
        </p:txBody>
      </p:sp>
      <p:sp>
        <p:nvSpPr>
          <p:cNvPr id="176" name="Shape 176"/>
          <p:cNvSpPr/>
          <p:nvPr/>
        </p:nvSpPr>
        <p:spPr>
          <a:xfrm flipH="1" rot="5400000">
            <a:off x="4129825" y="1590925"/>
            <a:ext cx="883500" cy="470700"/>
          </a:xfrm>
          <a:prstGeom prst="bentUpArrow">
            <a:avLst>
              <a:gd fmla="val 18505" name="adj1"/>
              <a:gd fmla="val 25000" name="adj2"/>
              <a:gd fmla="val 34569" name="adj3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Directory Generation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260175"/>
            <a:ext cx="4524300" cy="11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directly accesses dev VMs</a:t>
            </a:r>
          </a:p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populates user-specified directories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433643" y="2750375"/>
            <a:ext cx="2336099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Jar Arguments:</a:t>
            </a:r>
          </a:p>
        </p:txBody>
      </p:sp>
      <p:pic>
        <p:nvPicPr>
          <p:cNvPr descr="vector_66_13-512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962" y="929025"/>
            <a:ext cx="1710224" cy="17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433650" y="3294200"/>
            <a:ext cx="6902700" cy="64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z</a:t>
            </a: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k generate &lt;host IP&gt; &lt;root directory&gt; &lt;environment name&gt; [exceptions]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</a:t>
            </a: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z</a:t>
            </a: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k generate 127.0.0.1 C:/Users/sbansal/Desktop jeremy blacklist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File Parser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934882"/>
            <a:ext cx="4965000" cy="11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extensible program design</a:t>
            </a:r>
          </a:p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supports a variety of data formats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363450" y="2772212"/>
            <a:ext cx="56559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same property as parsed database entry:</a:t>
            </a:r>
          </a:p>
        </p:txBody>
      </p:sp>
      <p:pic>
        <p:nvPicPr>
          <p:cNvPr descr="Copy-512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977" y="368772"/>
            <a:ext cx="1744600" cy="17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1363450" y="1822350"/>
            <a:ext cx="4052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example unparsed property: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363450" y="2348625"/>
            <a:ext cx="6371100" cy="423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27BA0"/>
                </a:solidFill>
                <a:latin typeface="Trebuchet MS"/>
                <a:ea typeface="Trebuchet MS"/>
                <a:cs typeface="Trebuchet MS"/>
                <a:sym typeface="Trebuchet MS"/>
              </a:rPr>
              <a:t>dr/ceph/url</a:t>
            </a:r>
            <a:r>
              <a:rPr lang="en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=cxf/actiance/apc/dr/drceph/processEvents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363450" y="3264225"/>
            <a:ext cx="6371100" cy="161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“key” : “dr/ceph/url”,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“value” : “cxf/actiance/apc/dr/drceph/processEvents”,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“environment” : “chris”,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“fabric” : “storm”,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“node” : “common”,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“filename” : “server.properties”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Database Editor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97500" y="1260175"/>
            <a:ext cx="5017800" cy="11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independently operable and modifiable</a:t>
            </a:r>
          </a:p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user-friendly commands</a:t>
            </a:r>
          </a:p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flexible schema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433693" y="2732894"/>
            <a:ext cx="2336099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Jar Arguments: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784" y="621112"/>
            <a:ext cx="1927874" cy="192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6438252" y="2467430"/>
            <a:ext cx="1927872" cy="52369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433700" y="3224900"/>
            <a:ext cx="6902700" cy="91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db info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db clear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db populate C:/example_directory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ADS Advanced Query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297500" y="1260175"/>
            <a:ext cx="4774800" cy="14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  <a:buChar char="●"/>
            </a:pPr>
            <a:r>
              <a:rPr lang="en" sz="1800">
                <a:solidFill>
                  <a:schemeClr val="accent4"/>
                </a:solidFill>
              </a:rPr>
              <a:t>f</a:t>
            </a:r>
            <a:r>
              <a:rPr lang="en" sz="1800">
                <a:solidFill>
                  <a:schemeClr val="accent4"/>
                </a:solidFill>
              </a:rPr>
              <a:t>lexible parameters for precise queries</a:t>
            </a: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  <a:buChar char="○"/>
            </a:pPr>
            <a:r>
              <a:rPr lang="en" sz="1800">
                <a:solidFill>
                  <a:schemeClr val="accent4"/>
                </a:solidFill>
              </a:rPr>
              <a:t>wildcards</a:t>
            </a: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  <a:buChar char="○"/>
            </a:pPr>
            <a:r>
              <a:rPr lang="en" sz="1800">
                <a:solidFill>
                  <a:schemeClr val="accent4"/>
                </a:solidFill>
              </a:rPr>
              <a:t>exclusions (under development)</a:t>
            </a:r>
          </a:p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  <a:buChar char="●"/>
            </a:pPr>
            <a:r>
              <a:rPr lang="en" sz="1800">
                <a:solidFill>
                  <a:schemeClr val="accent4"/>
                </a:solidFill>
              </a:rPr>
              <a:t>generates detailed diagnostic reports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384" y="816776"/>
            <a:ext cx="1888249" cy="19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1433693" y="2732894"/>
            <a:ext cx="2336099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Jar Arguments: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433700" y="3224900"/>
            <a:ext cx="6902700" cy="16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query compare &lt;query 1 left&gt; &lt;query 1 right&gt;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query compare steve praneeth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query compare steve/storm praneeth/storm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query compare steve/storm/common/ praneeth/storm/common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query compare steve/*/common praneeth/*/common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~$ query compare steve/storm/node1 steve/storm/node2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ADS Abstract Parser Design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297500" y="1260175"/>
            <a:ext cx="4774800" cy="21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  <a:buChar char="●"/>
            </a:pPr>
            <a:r>
              <a:rPr lang="en" sz="1800">
                <a:solidFill>
                  <a:schemeClr val="accent4"/>
                </a:solidFill>
              </a:rPr>
              <a:t>currently supported file types</a:t>
            </a: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  <a:buChar char="○"/>
            </a:pPr>
            <a:r>
              <a:rPr lang="en" sz="1800">
                <a:solidFill>
                  <a:schemeClr val="accent4"/>
                </a:solidFill>
              </a:rPr>
              <a:t>.properties / .prop</a:t>
            </a: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  <a:buChar char="○"/>
            </a:pPr>
            <a:r>
              <a:rPr lang="en" sz="1800">
                <a:solidFill>
                  <a:schemeClr val="accent4"/>
                </a:solidFill>
              </a:rPr>
              <a:t>.yaml / .yml</a:t>
            </a: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  <a:buChar char="○"/>
            </a:pPr>
            <a:r>
              <a:rPr lang="en" sz="1800">
                <a:solidFill>
                  <a:schemeClr val="accent4"/>
                </a:solidFill>
              </a:rPr>
              <a:t>.config / .conf / .cfg</a:t>
            </a:r>
          </a:p>
          <a:p>
            <a:pPr indent="-342900" lvl="1" marL="914400" rtl="0">
              <a:spcBef>
                <a:spcPts val="0"/>
              </a:spcBef>
              <a:buClr>
                <a:schemeClr val="accent4"/>
              </a:buClr>
              <a:buSzPct val="100000"/>
              <a:buChar char="○"/>
            </a:pPr>
            <a:r>
              <a:rPr lang="en" sz="1800">
                <a:solidFill>
                  <a:schemeClr val="accent4"/>
                </a:solidFill>
              </a:rPr>
              <a:t>hosts</a:t>
            </a:r>
            <a:br>
              <a:rPr lang="en" sz="1800">
                <a:solidFill>
                  <a:schemeClr val="accent4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4"/>
              </a:buClr>
              <a:buSzPct val="100000"/>
              <a:buChar char="●"/>
            </a:pPr>
            <a:r>
              <a:rPr lang="en" sz="1800">
                <a:solidFill>
                  <a:schemeClr val="accent4"/>
                </a:solidFill>
              </a:rPr>
              <a:t>d</a:t>
            </a:r>
            <a:r>
              <a:rPr lang="en" sz="1800">
                <a:solidFill>
                  <a:schemeClr val="accent4"/>
                </a:solidFill>
              </a:rPr>
              <a:t>esigned to allow for extensibility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00" y="1631925"/>
            <a:ext cx="1693674" cy="16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Future Updates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297500" y="1260175"/>
            <a:ext cx="4774800" cy="18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Planned v2 updates: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XML parser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m</a:t>
            </a:r>
            <a:r>
              <a:rPr lang="en" sz="1800">
                <a:solidFill>
                  <a:schemeClr val="accent4"/>
                </a:solidFill>
              </a:rPr>
              <a:t>ore advanced query searches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more options for database modification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configurable CSV reports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Further planned updates: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watchers to auto update database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800">
                <a:solidFill>
                  <a:schemeClr val="accent4"/>
                </a:solidFill>
              </a:rPr>
              <a:t>UI (under development)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575" y="1639725"/>
            <a:ext cx="1601999" cy="16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