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stikanand.github.io/techblogs/high-level-system-design/design-bookmysho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stikanand.github.io/techblogs/high-level-system-design/design-bookmysho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Online ticket booking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smriti</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marL="0" marR="0">
              <a:spcBef>
                <a:spcPts val="0"/>
              </a:spcBef>
              <a:spcAft>
                <a:spcPts val="0"/>
              </a:spcAft>
            </a:pPr>
            <a:r>
              <a:rPr lang="en-US" sz="1800" b="1" u="sng" dirty="0">
                <a:effectLst/>
                <a:latin typeface="Calibri" panose="020F0502020204030204" pitchFamily="34" charset="0"/>
              </a:rPr>
              <a:t>KPI  : Key Performance Indicators</a:t>
            </a:r>
            <a:endParaRPr lang="en-US" sz="1800" dirty="0">
              <a:effectLst/>
              <a:latin typeface="Calibri" panose="020F0502020204030204" pitchFamily="34" charset="0"/>
            </a:endParaRPr>
          </a:p>
        </p:txBody>
      </p:sp>
      <p:sp>
        <p:nvSpPr>
          <p:cNvPr id="5" name="Content Placeholder 4">
            <a:extLst>
              <a:ext uri="{FF2B5EF4-FFF2-40B4-BE49-F238E27FC236}">
                <a16:creationId xmlns:a16="http://schemas.microsoft.com/office/drawing/2014/main" id="{3E5362CF-9EFF-4341-BAA0-FB01F739FCF3}"/>
              </a:ext>
            </a:extLst>
          </p:cNvPr>
          <p:cNvSpPr>
            <a:spLocks noGrp="1"/>
          </p:cNvSpPr>
          <p:nvPr>
            <p:ph idx="1"/>
          </p:nvPr>
        </p:nvSpPr>
        <p:spPr/>
        <p:txBody>
          <a:bodyPr/>
          <a:lstStyle/>
          <a:p>
            <a:pPr marL="0" marR="0">
              <a:spcBef>
                <a:spcPts val="0"/>
              </a:spcBef>
              <a:spcAft>
                <a:spcPts val="0"/>
              </a:spcAft>
            </a:pPr>
            <a:r>
              <a:rPr lang="en-US" sz="1800" dirty="0">
                <a:latin typeface="Calibri" panose="020F0502020204030204" pitchFamily="34" charset="0"/>
              </a:rPr>
              <a:t>Time to Market</a:t>
            </a:r>
          </a:p>
          <a:p>
            <a:pPr marL="0" marR="0">
              <a:spcBef>
                <a:spcPts val="0"/>
              </a:spcBef>
              <a:spcAft>
                <a:spcPts val="0"/>
              </a:spcAft>
            </a:pPr>
            <a:r>
              <a:rPr lang="en-US" sz="1800" dirty="0">
                <a:effectLst/>
                <a:latin typeface="Calibri" panose="020F0502020204030204" pitchFamily="34" charset="0"/>
              </a:rPr>
              <a:t>Dev-Prod Par</a:t>
            </a:r>
            <a:r>
              <a:rPr lang="en-US" sz="1800" dirty="0">
                <a:latin typeface="Calibri" panose="020F0502020204030204" pitchFamily="34" charset="0"/>
              </a:rPr>
              <a:t>ity</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CI/CD</a:t>
            </a:r>
          </a:p>
          <a:p>
            <a:pPr marL="0" marR="0">
              <a:spcBef>
                <a:spcPts val="0"/>
              </a:spcBef>
              <a:spcAft>
                <a:spcPts val="0"/>
              </a:spcAft>
            </a:pPr>
            <a:r>
              <a:rPr lang="en-US" sz="1800" dirty="0">
                <a:latin typeface="Calibri" panose="020F0502020204030204" pitchFamily="34" charset="0"/>
              </a:rPr>
              <a:t>Security</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Code quality</a:t>
            </a:r>
          </a:p>
          <a:p>
            <a:pPr marL="0" marR="0">
              <a:spcBef>
                <a:spcPts val="0"/>
              </a:spcBef>
              <a:spcAft>
                <a:spcPts val="0"/>
              </a:spcAft>
            </a:pPr>
            <a:r>
              <a:rPr lang="en-US" sz="1800" dirty="0">
                <a:effectLst/>
                <a:latin typeface="Calibri" panose="020F0502020204030204" pitchFamily="34" charset="0"/>
              </a:rPr>
              <a:t>SLA % </a:t>
            </a:r>
          </a:p>
          <a:p>
            <a:pPr marL="0" marR="0">
              <a:spcBef>
                <a:spcPts val="0"/>
              </a:spcBef>
              <a:spcAft>
                <a:spcPts val="0"/>
              </a:spcAft>
            </a:pPr>
            <a:r>
              <a:rPr lang="en-US" sz="1800" dirty="0">
                <a:effectLst/>
                <a:latin typeface="Calibri" panose="020F0502020204030204" pitchFamily="34" charset="0"/>
              </a:rPr>
              <a:t>Incident ticket</a:t>
            </a:r>
          </a:p>
          <a:p>
            <a:pPr marL="0" marR="0">
              <a:spcBef>
                <a:spcPts val="0"/>
              </a:spcBef>
              <a:spcAft>
                <a:spcPts val="0"/>
              </a:spcAft>
            </a:pPr>
            <a:r>
              <a:rPr lang="en-US" sz="1800" dirty="0">
                <a:effectLst/>
                <a:latin typeface="Calibri" panose="020F0502020204030204" pitchFamily="34" charset="0"/>
              </a:rPr>
              <a:t>Innovation</a:t>
            </a:r>
          </a:p>
          <a:p>
            <a:pPr marL="0" marR="0">
              <a:spcBef>
                <a:spcPts val="0"/>
              </a:spcBef>
              <a:spcAft>
                <a:spcPts val="0"/>
              </a:spcAft>
            </a:pPr>
            <a:r>
              <a:rPr lang="en-US" sz="1800" dirty="0">
                <a:latin typeface="Calibri" panose="020F0502020204030204" pitchFamily="34" charset="0"/>
              </a:rPr>
              <a:t>Backing Services</a:t>
            </a:r>
          </a:p>
          <a:p>
            <a:pPr marL="0" marR="0">
              <a:spcBef>
                <a:spcPts val="0"/>
              </a:spcBef>
              <a:spcAft>
                <a:spcPts val="0"/>
              </a:spcAft>
            </a:pPr>
            <a:r>
              <a:rPr lang="en-US" sz="1800" dirty="0">
                <a:effectLst/>
                <a:latin typeface="Calibri" panose="020F0502020204030204" pitchFamily="34" charset="0"/>
              </a:rPr>
              <a:t>Concurrency</a:t>
            </a:r>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pPr marL="0" marR="0">
              <a:spcBef>
                <a:spcPts val="0"/>
              </a:spcBef>
              <a:spcAft>
                <a:spcPts val="0"/>
              </a:spcAft>
            </a:pPr>
            <a:r>
              <a:rPr lang="en-US" sz="1800" b="1" u="sng" dirty="0">
                <a:effectLst/>
                <a:latin typeface="Calibri" panose="020F0502020204030204" pitchFamily="34" charset="0"/>
              </a:rPr>
              <a:t>High Level diagram</a:t>
            </a:r>
            <a:endParaRPr lang="en-US" sz="1800" dirty="0">
              <a:effectLst/>
              <a:latin typeface="Calibri" panose="020F0502020204030204" pitchFamily="34" charset="0"/>
            </a:endParaRPr>
          </a:p>
        </p:txBody>
      </p:sp>
      <p:pic>
        <p:nvPicPr>
          <p:cNvPr id="7" name="Picture 6">
            <a:extLst>
              <a:ext uri="{FF2B5EF4-FFF2-40B4-BE49-F238E27FC236}">
                <a16:creationId xmlns:a16="http://schemas.microsoft.com/office/drawing/2014/main" id="{39F79298-E82C-46B5-962E-E9C121872519}"/>
              </a:ext>
            </a:extLst>
          </p:cNvPr>
          <p:cNvPicPr>
            <a:picLocks noChangeAspect="1"/>
          </p:cNvPicPr>
          <p:nvPr/>
        </p:nvPicPr>
        <p:blipFill>
          <a:blip r:embed="rId2"/>
          <a:stretch>
            <a:fillRect/>
          </a:stretch>
        </p:blipFill>
        <p:spPr>
          <a:xfrm>
            <a:off x="1733342" y="2334867"/>
            <a:ext cx="7877175" cy="3619500"/>
          </a:xfrm>
          <a:prstGeom prst="rect">
            <a:avLst/>
          </a:prstGeom>
        </p:spPr>
      </p:pic>
    </p:spTree>
    <p:extLst>
      <p:ext uri="{BB962C8B-B14F-4D97-AF65-F5344CB8AC3E}">
        <p14:creationId xmlns:p14="http://schemas.microsoft.com/office/powerpoint/2010/main" val="126299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81C7-0759-424D-916C-936F2DB5F635}"/>
              </a:ext>
            </a:extLst>
          </p:cNvPr>
          <p:cNvSpPr>
            <a:spLocks noGrp="1"/>
          </p:cNvSpPr>
          <p:nvPr>
            <p:ph type="title"/>
          </p:nvPr>
        </p:nvSpPr>
        <p:spPr/>
        <p:txBody>
          <a:bodyPr/>
          <a:lstStyle/>
          <a:p>
            <a:r>
              <a:rPr lang="en-US" dirty="0"/>
              <a:t>Technology considerations</a:t>
            </a:r>
          </a:p>
        </p:txBody>
      </p:sp>
      <p:sp>
        <p:nvSpPr>
          <p:cNvPr id="3" name="Content Placeholder 2">
            <a:extLst>
              <a:ext uri="{FF2B5EF4-FFF2-40B4-BE49-F238E27FC236}">
                <a16:creationId xmlns:a16="http://schemas.microsoft.com/office/drawing/2014/main" id="{D4FDE359-2BEB-4D9E-9796-E3AC1C0A420A}"/>
              </a:ext>
            </a:extLst>
          </p:cNvPr>
          <p:cNvSpPr>
            <a:spLocks noGrp="1"/>
          </p:cNvSpPr>
          <p:nvPr>
            <p:ph idx="1"/>
          </p:nvPr>
        </p:nvSpPr>
        <p:spPr/>
        <p:txBody>
          <a:bodyPr numCol="2">
            <a:normAutofit/>
          </a:bodyPr>
          <a:lstStyle/>
          <a:p>
            <a:pPr algn="l" fontAlgn="base"/>
            <a:r>
              <a:rPr lang="en-US" b="1" i="0" dirty="0">
                <a:effectLst/>
                <a:latin typeface="Source Serif Pro" panose="020B0604020202020204" pitchFamily="18" charset="0"/>
              </a:rPr>
              <a:t>Cloud- Azure </a:t>
            </a:r>
          </a:p>
          <a:p>
            <a:pPr algn="l" fontAlgn="base"/>
            <a:r>
              <a:rPr lang="en-US" b="1" i="0" dirty="0">
                <a:effectLst/>
                <a:latin typeface="Source Serif Pro" panose="020B0604020202020204" pitchFamily="18" charset="0"/>
              </a:rPr>
              <a:t>UI:</a:t>
            </a:r>
            <a:r>
              <a:rPr lang="en-US" b="0" i="0" dirty="0">
                <a:effectLst/>
                <a:latin typeface="Source Serif Pro" panose="020B0604020202020204" pitchFamily="18" charset="0"/>
              </a:rPr>
              <a:t> Angular</a:t>
            </a:r>
          </a:p>
          <a:p>
            <a:pPr algn="l" fontAlgn="base"/>
            <a:r>
              <a:rPr lang="en-US" b="1" i="0" dirty="0">
                <a:effectLst/>
                <a:latin typeface="Source Serif Pro" panose="020B0604020202020204" pitchFamily="18" charset="0"/>
              </a:rPr>
              <a:t>Framework:</a:t>
            </a:r>
            <a:r>
              <a:rPr lang="en-US" b="0" i="0" dirty="0">
                <a:effectLst/>
                <a:latin typeface="Source Serif Pro" panose="020B0604020202020204" pitchFamily="18" charset="0"/>
              </a:rPr>
              <a:t> Spring Boot, Rest Web Services</a:t>
            </a:r>
          </a:p>
          <a:p>
            <a:pPr algn="l" fontAlgn="base"/>
            <a:r>
              <a:rPr lang="en-US" b="1" i="0" dirty="0">
                <a:effectLst/>
                <a:latin typeface="Source Serif Pro" panose="020B0604020202020204" pitchFamily="18" charset="0"/>
              </a:rPr>
              <a:t>Security:</a:t>
            </a:r>
            <a:r>
              <a:rPr lang="en-US" b="0" i="0" dirty="0">
                <a:effectLst/>
                <a:latin typeface="Source Serif Pro" panose="020B0604020202020204" pitchFamily="18" charset="0"/>
              </a:rPr>
              <a:t> Spring Security </a:t>
            </a:r>
          </a:p>
          <a:p>
            <a:pPr algn="l" fontAlgn="base"/>
            <a:r>
              <a:rPr lang="en-US" b="1" i="0" dirty="0">
                <a:effectLst/>
                <a:latin typeface="Source Serif Pro" panose="020B0604020202020204" pitchFamily="18" charset="0"/>
              </a:rPr>
              <a:t>Database:</a:t>
            </a:r>
            <a:r>
              <a:rPr lang="en-US" b="0" i="0" dirty="0">
                <a:effectLst/>
                <a:latin typeface="Source Serif Pro" panose="020B0604020202020204" pitchFamily="18" charset="0"/>
              </a:rPr>
              <a:t> MySQL </a:t>
            </a:r>
          </a:p>
          <a:p>
            <a:pPr algn="l" fontAlgn="base"/>
            <a:r>
              <a:rPr lang="en-US" b="1" i="0" dirty="0">
                <a:effectLst/>
                <a:latin typeface="Source Serif Pro" panose="020B0604020202020204" pitchFamily="18" charset="0"/>
              </a:rPr>
              <a:t>Server:</a:t>
            </a:r>
            <a:r>
              <a:rPr lang="en-US" b="0" i="0" dirty="0">
                <a:effectLst/>
                <a:latin typeface="Source Serif Pro" panose="020B0604020202020204" pitchFamily="18" charset="0"/>
              </a:rPr>
              <a:t> Tomcat</a:t>
            </a:r>
          </a:p>
          <a:p>
            <a:pPr algn="l" fontAlgn="base"/>
            <a:r>
              <a:rPr lang="en-US" b="1" i="0" dirty="0">
                <a:effectLst/>
                <a:latin typeface="Source Serif Pro" panose="020B0604020202020204" pitchFamily="18" charset="0"/>
              </a:rPr>
              <a:t>Caching: </a:t>
            </a:r>
            <a:r>
              <a:rPr lang="en-US" b="0" i="0" dirty="0">
                <a:effectLst/>
                <a:latin typeface="Source Serif Pro" panose="020B0604020202020204" pitchFamily="18" charset="0"/>
              </a:rPr>
              <a:t>In memory cache </a:t>
            </a:r>
            <a:r>
              <a:rPr lang="en-US" b="0" i="0" dirty="0" err="1">
                <a:effectLst/>
                <a:latin typeface="Source Serif Pro" panose="020B0604020202020204" pitchFamily="18" charset="0"/>
              </a:rPr>
              <a:t>Hazelcast</a:t>
            </a:r>
            <a:r>
              <a:rPr lang="en-US" dirty="0">
                <a:latin typeface="Source Serif Pro" panose="020B0604020202020204" pitchFamily="18" charset="0"/>
              </a:rPr>
              <a:t>/ </a:t>
            </a:r>
            <a:r>
              <a:rPr lang="en-US" dirty="0" err="1">
                <a:latin typeface="Source Serif Pro" panose="020B0604020202020204" pitchFamily="18" charset="0"/>
              </a:rPr>
              <a:t>Memcache</a:t>
            </a:r>
            <a:r>
              <a:rPr lang="en-US" b="0" i="0" dirty="0">
                <a:effectLst/>
                <a:latin typeface="Source Serif Pro" panose="020B0604020202020204" pitchFamily="18" charset="0"/>
              </a:rPr>
              <a:t> </a:t>
            </a:r>
          </a:p>
          <a:p>
            <a:pPr algn="l" fontAlgn="base"/>
            <a:r>
              <a:rPr lang="en-US" b="1" i="0" dirty="0">
                <a:effectLst/>
                <a:latin typeface="Source Serif Pro" panose="020B0604020202020204" pitchFamily="18" charset="0"/>
              </a:rPr>
              <a:t>Notifications:</a:t>
            </a:r>
            <a:r>
              <a:rPr lang="en-US" b="0" i="0" dirty="0">
                <a:effectLst/>
                <a:latin typeface="Source Serif Pro" panose="020B0604020202020204" pitchFamily="18" charset="0"/>
              </a:rPr>
              <a:t> RabbitMQ. A Distributed message queue for push notifications.</a:t>
            </a:r>
          </a:p>
          <a:p>
            <a:pPr algn="l" fontAlgn="base"/>
            <a:r>
              <a:rPr lang="en-US" b="1" i="0" dirty="0">
                <a:effectLst/>
                <a:latin typeface="Source Serif Pro" panose="020B0604020202020204" pitchFamily="18" charset="0"/>
              </a:rPr>
              <a:t>Payment API:</a:t>
            </a:r>
            <a:r>
              <a:rPr lang="en-US" b="0" i="0" dirty="0">
                <a:effectLst/>
                <a:latin typeface="Source Serif Pro" panose="020B0604020202020204" pitchFamily="18" charset="0"/>
              </a:rPr>
              <a:t> Popular ones are </a:t>
            </a:r>
            <a:r>
              <a:rPr lang="en-US" b="0" i="0" dirty="0" err="1">
                <a:effectLst/>
                <a:latin typeface="Source Serif Pro" panose="020B0604020202020204" pitchFamily="18" charset="0"/>
              </a:rPr>
              <a:t>Paypal</a:t>
            </a:r>
            <a:r>
              <a:rPr lang="en-US" b="0" i="0" dirty="0">
                <a:effectLst/>
                <a:latin typeface="Source Serif Pro" panose="020B0604020202020204" pitchFamily="18" charset="0"/>
              </a:rPr>
              <a:t>, Stripe, Square</a:t>
            </a:r>
          </a:p>
          <a:p>
            <a:pPr algn="l" fontAlgn="base"/>
            <a:r>
              <a:rPr lang="en-US" b="1" i="0" dirty="0">
                <a:effectLst/>
                <a:latin typeface="Source Serif Pro" panose="020B0604020202020204" pitchFamily="18" charset="0"/>
              </a:rPr>
              <a:t>Deployment:</a:t>
            </a:r>
            <a:r>
              <a:rPr lang="en-US" b="0" i="0" dirty="0">
                <a:effectLst/>
                <a:latin typeface="Source Serif Pro" panose="020B0604020202020204" pitchFamily="18" charset="0"/>
              </a:rPr>
              <a:t> Jenkins-&gt; Docker-&gt; Kubernetes</a:t>
            </a:r>
          </a:p>
          <a:p>
            <a:pPr algn="l" fontAlgn="base"/>
            <a:r>
              <a:rPr lang="en-US" b="1" i="0" dirty="0">
                <a:effectLst/>
                <a:latin typeface="Source Serif Pro" panose="020B0604020202020204" pitchFamily="18" charset="0"/>
              </a:rPr>
              <a:t>Code repository:</a:t>
            </a:r>
            <a:r>
              <a:rPr lang="en-US" b="0" i="0" dirty="0">
                <a:effectLst/>
                <a:latin typeface="Source Serif Pro" panose="020B0604020202020204" pitchFamily="18" charset="0"/>
              </a:rPr>
              <a:t> Git  </a:t>
            </a:r>
          </a:p>
          <a:p>
            <a:pPr algn="l" fontAlgn="base"/>
            <a:r>
              <a:rPr lang="en-US" b="1" i="0" dirty="0">
                <a:effectLst/>
                <a:latin typeface="Source Serif Pro" panose="020B0604020202020204" pitchFamily="18" charset="0"/>
              </a:rPr>
              <a:t>Logging:</a:t>
            </a:r>
            <a:r>
              <a:rPr lang="en-US" b="0" i="0" dirty="0">
                <a:effectLst/>
                <a:latin typeface="Source Serif Pro" panose="020B0604020202020204" pitchFamily="18" charset="0"/>
              </a:rPr>
              <a:t> Log4J</a:t>
            </a:r>
          </a:p>
          <a:p>
            <a:pPr algn="l" fontAlgn="base"/>
            <a:r>
              <a:rPr lang="en-US" b="1" i="0" dirty="0">
                <a:effectLst/>
                <a:latin typeface="Source Serif Pro" panose="020B0604020202020204" pitchFamily="18" charset="0"/>
              </a:rPr>
              <a:t>Log Management:</a:t>
            </a:r>
            <a:r>
              <a:rPr lang="en-US" b="0" i="0" dirty="0">
                <a:effectLst/>
                <a:latin typeface="Source Serif Pro" panose="020B0604020202020204" pitchFamily="18" charset="0"/>
              </a:rPr>
              <a:t> Logstash, ELK Stack</a:t>
            </a:r>
          </a:p>
          <a:p>
            <a:pPr algn="l" fontAlgn="base"/>
            <a:r>
              <a:rPr lang="en-US" b="1" i="0" dirty="0">
                <a:effectLst/>
                <a:latin typeface="Source Serif Pro" panose="020B0604020202020204" pitchFamily="18" charset="0"/>
              </a:rPr>
              <a:t>Load balancer:</a:t>
            </a:r>
            <a:r>
              <a:rPr lang="en-US" b="0" i="0" dirty="0">
                <a:effectLst/>
                <a:latin typeface="Source Serif Pro" panose="020B0604020202020204" pitchFamily="18" charset="0"/>
              </a:rPr>
              <a:t> Nginx </a:t>
            </a:r>
          </a:p>
          <a:p>
            <a:endParaRPr lang="en-US" dirty="0"/>
          </a:p>
        </p:txBody>
      </p:sp>
    </p:spTree>
    <p:extLst>
      <p:ext uri="{BB962C8B-B14F-4D97-AF65-F5344CB8AC3E}">
        <p14:creationId xmlns:p14="http://schemas.microsoft.com/office/powerpoint/2010/main" val="28193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DC381-6D51-48B7-B0EA-3236D674FEEC}"/>
              </a:ext>
            </a:extLst>
          </p:cNvPr>
          <p:cNvSpPr>
            <a:spLocks noGrp="1"/>
          </p:cNvSpPr>
          <p:nvPr>
            <p:ph type="title"/>
          </p:nvPr>
        </p:nvSpPr>
        <p:spPr/>
        <p:txBody>
          <a:bodyPr/>
          <a:lstStyle/>
          <a:p>
            <a:r>
              <a:rPr lang="en-US" dirty="0"/>
              <a:t>Functional / Nonfunctional requirements</a:t>
            </a:r>
          </a:p>
        </p:txBody>
      </p:sp>
      <p:sp>
        <p:nvSpPr>
          <p:cNvPr id="3" name="Content Placeholder 2">
            <a:extLst>
              <a:ext uri="{FF2B5EF4-FFF2-40B4-BE49-F238E27FC236}">
                <a16:creationId xmlns:a16="http://schemas.microsoft.com/office/drawing/2014/main" id="{03BDEE3F-9D03-424F-B889-3C35EC902E3E}"/>
              </a:ext>
            </a:extLst>
          </p:cNvPr>
          <p:cNvSpPr>
            <a:spLocks noGrp="1"/>
          </p:cNvSpPr>
          <p:nvPr>
            <p:ph idx="1"/>
          </p:nvPr>
        </p:nvSpPr>
        <p:spPr/>
        <p:txBody>
          <a:bodyPr numCol="1"/>
          <a:lstStyle/>
          <a:p>
            <a:pPr algn="l">
              <a:buFont typeface="Arial" panose="020B0604020202020204" pitchFamily="34" charset="0"/>
              <a:buChar char="•"/>
            </a:pPr>
            <a:r>
              <a:rPr lang="en-US" b="1" i="0" u="none" strike="noStrike" dirty="0">
                <a:solidFill>
                  <a:srgbClr val="A16E83"/>
                </a:solidFill>
                <a:effectLst/>
                <a:latin typeface="Open Sans" panose="020B0604020202020204" pitchFamily="34" charset="0"/>
                <a:hlinkClick r:id="rId2"/>
              </a:rPr>
              <a:t>Non-Functional Requirements:</a:t>
            </a:r>
            <a:endParaRPr lang="en-US" b="0" i="0" dirty="0">
              <a:solidFill>
                <a:srgbClr val="474747"/>
              </a:solidFill>
              <a:effectLst/>
              <a:latin typeface="Open Sans" panose="020B0604020202020204" pitchFamily="34" charset="0"/>
            </a:endParaRPr>
          </a:p>
          <a:p>
            <a:pPr marL="742950" lvl="1" indent="-285750" algn="l">
              <a:buFont typeface="Arial" panose="020B0604020202020204" pitchFamily="34" charset="0"/>
              <a:buChar char="•"/>
            </a:pPr>
            <a:r>
              <a:rPr lang="en-US" dirty="0">
                <a:solidFill>
                  <a:srgbClr val="474747"/>
                </a:solidFill>
                <a:latin typeface="Calibri" panose="020F0502020204030204" pitchFamily="34" charset="0"/>
                <a:cs typeface="Calibri" panose="020F0502020204030204" pitchFamily="34" charset="0"/>
              </a:rPr>
              <a:t>The system would need to be highly concurrent. There will be multiple booking requests for the same seat at any particular point in time. The service should handle this gracefully and fairly.</a:t>
            </a:r>
          </a:p>
          <a:p>
            <a:pPr marL="742950" lvl="1" indent="-285750" algn="l">
              <a:buFont typeface="Arial" panose="020B0604020202020204" pitchFamily="34" charset="0"/>
              <a:buChar char="•"/>
            </a:pPr>
            <a:r>
              <a:rPr lang="en-US" dirty="0">
                <a:solidFill>
                  <a:srgbClr val="474747"/>
                </a:solidFill>
                <a:latin typeface="Calibri" panose="020F0502020204030204" pitchFamily="34" charset="0"/>
                <a:cs typeface="Calibri" panose="020F0502020204030204" pitchFamily="34" charset="0"/>
              </a:rPr>
              <a:t>The core thing of the service is ticket booking which means financial transactions. This means that the system should be secure and the database ACID compliant.</a:t>
            </a:r>
          </a:p>
          <a:p>
            <a:pPr marL="742950" lvl="1" indent="-285750">
              <a:buFont typeface="Arial" panose="020B0604020202020204" pitchFamily="34" charset="0"/>
              <a:buChar char="•"/>
            </a:pPr>
            <a:r>
              <a:rPr lang="en-US" dirty="0">
                <a:solidFill>
                  <a:srgbClr val="474747"/>
                </a:solidFill>
                <a:latin typeface="Calibri" panose="020F0502020204030204" pitchFamily="34" charset="0"/>
                <a:cs typeface="Calibri" panose="020F0502020204030204" pitchFamily="34" charset="0"/>
              </a:rPr>
              <a:t>The system will not handle partial ticket orders. Either user gets all the tickets they want, or they get nothing.</a:t>
            </a:r>
          </a:p>
          <a:p>
            <a:pPr marL="742950" lvl="1" indent="-285750">
              <a:buFont typeface="Arial" panose="020B0604020202020204" pitchFamily="34" charset="0"/>
              <a:buChar char="•"/>
            </a:pPr>
            <a:r>
              <a:rPr lang="en-US" dirty="0">
                <a:solidFill>
                  <a:srgbClr val="474747"/>
                </a:solidFill>
                <a:latin typeface="Calibri" panose="020F0502020204030204" pitchFamily="34" charset="0"/>
                <a:cs typeface="Calibri" panose="020F0502020204030204" pitchFamily="34" charset="0"/>
              </a:rPr>
              <a:t>We can assume that traffic would spike on popular/much-awaited movie releases, and the seats fill up pretty fast.</a:t>
            </a:r>
          </a:p>
          <a:p>
            <a:pPr marL="742950" lvl="1" indent="-285750">
              <a:buFont typeface="Arial" panose="020B0604020202020204" pitchFamily="34" charset="0"/>
              <a:buChar char="•"/>
            </a:pPr>
            <a:r>
              <a:rPr lang="en-US" dirty="0">
                <a:solidFill>
                  <a:srgbClr val="474747"/>
                </a:solidFill>
                <a:latin typeface="Calibri" panose="020F0502020204030204" pitchFamily="34" charset="0"/>
                <a:cs typeface="Calibri" panose="020F0502020204030204" pitchFamily="34" charset="0"/>
              </a:rPr>
              <a:t>The system should be scalable, highly available to cope up with the surge in traffic.</a:t>
            </a:r>
          </a:p>
          <a:p>
            <a:pPr marL="742950" lvl="1" indent="-285750">
              <a:buFont typeface="Arial" panose="020B0604020202020204" pitchFamily="34" charset="0"/>
              <a:buChar char="•"/>
            </a:pPr>
            <a:endParaRPr lang="en-US" dirty="0">
              <a:solidFill>
                <a:srgbClr val="474747"/>
              </a:solidFill>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endParaRPr lang="en-US" b="0" i="0" dirty="0">
              <a:solidFill>
                <a:srgbClr val="474747"/>
              </a:solidFill>
              <a:effectLst/>
              <a:latin typeface="Open Sans" panose="020B0604020202020204" pitchFamily="34" charset="0"/>
            </a:endParaRPr>
          </a:p>
          <a:p>
            <a:endParaRPr lang="en-US" dirty="0"/>
          </a:p>
        </p:txBody>
      </p:sp>
    </p:spTree>
    <p:extLst>
      <p:ext uri="{BB962C8B-B14F-4D97-AF65-F5344CB8AC3E}">
        <p14:creationId xmlns:p14="http://schemas.microsoft.com/office/powerpoint/2010/main" val="281831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E1C8-94FF-46C4-A875-30BDA60C329C}"/>
              </a:ext>
            </a:extLst>
          </p:cNvPr>
          <p:cNvSpPr>
            <a:spLocks noGrp="1"/>
          </p:cNvSpPr>
          <p:nvPr>
            <p:ph type="title"/>
          </p:nvPr>
        </p:nvSpPr>
        <p:spPr/>
        <p:txBody>
          <a:bodyPr/>
          <a:lstStyle/>
          <a:p>
            <a:r>
              <a:rPr lang="en-US" dirty="0"/>
              <a:t>Functional / Nonfunctional requirements</a:t>
            </a:r>
          </a:p>
        </p:txBody>
      </p:sp>
      <p:sp>
        <p:nvSpPr>
          <p:cNvPr id="3" name="Content Placeholder 2">
            <a:extLst>
              <a:ext uri="{FF2B5EF4-FFF2-40B4-BE49-F238E27FC236}">
                <a16:creationId xmlns:a16="http://schemas.microsoft.com/office/drawing/2014/main" id="{5A3DA5C9-A0F4-4AB3-A91B-CEA0569EC0BF}"/>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u="none" strike="noStrike" dirty="0">
                <a:solidFill>
                  <a:srgbClr val="A16E83"/>
                </a:solidFill>
                <a:effectLst/>
                <a:latin typeface="Open Sans" panose="020B0606030504020204" pitchFamily="34" charset="0"/>
                <a:hlinkClick r:id="rId2"/>
              </a:rPr>
              <a:t>Functional Requirements:</a:t>
            </a:r>
            <a:endParaRPr lang="en-US" b="0" i="0" dirty="0">
              <a:solidFill>
                <a:srgbClr val="474747"/>
              </a:solidFill>
              <a:effectLst/>
              <a:latin typeface="Open Sans" panose="020B0606030504020204" pitchFamily="34" charset="0"/>
            </a:endParaRP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Our ticket booking service should be able to list down different cities where its affiliate cinemas are located.</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Once the user selects the city, the service should display the movies released in that particular city.</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Once the user selects the movie, the service should display the cinemas running that movie and its available shows.</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The user should be able to select the show at a particular cinema and book their tickets.</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The service should be able to show the user the seating arrangement of the cinema hall and the user should be able to select multiple seats according to their preference.</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The user should be able to distinguish available seats from the booked ones.</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Users should be able to put a hold on the seats for five minutes before they make a payment to finalize the booking.</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The user should be able to wait if there is a chance that seats might become available – e.g. when holds by other users expire.</a:t>
            </a:r>
          </a:p>
          <a:p>
            <a:pPr marL="742950" lvl="1" indent="-285750" algn="l">
              <a:buFont typeface="Arial" panose="020B0604020202020204" pitchFamily="34" charset="0"/>
              <a:buChar char="•"/>
            </a:pPr>
            <a:r>
              <a:rPr lang="en-US" b="0" i="0" dirty="0">
                <a:solidFill>
                  <a:srgbClr val="474747"/>
                </a:solidFill>
                <a:effectLst/>
                <a:latin typeface="Calibri" panose="020F0502020204030204" pitchFamily="34" charset="0"/>
                <a:cs typeface="Calibri" panose="020F0502020204030204" pitchFamily="34" charset="0"/>
              </a:rPr>
              <a:t>Waiting customers should be serviced fairly in a first come first serve manner.</a:t>
            </a:r>
          </a:p>
          <a:p>
            <a:endParaRPr lang="en-US" dirty="0"/>
          </a:p>
        </p:txBody>
      </p:sp>
    </p:spTree>
    <p:extLst>
      <p:ext uri="{BB962C8B-B14F-4D97-AF65-F5344CB8AC3E}">
        <p14:creationId xmlns:p14="http://schemas.microsoft.com/office/powerpoint/2010/main" val="21073270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{6300D54F-2760-470F-BB91-0A77CAE26176}tf33552983_win32</Template>
  <TotalTime>16</TotalTime>
  <Words>440</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Franklin Gothic Book</vt:lpstr>
      <vt:lpstr>Franklin Gothic Demi</vt:lpstr>
      <vt:lpstr>Open Sans</vt:lpstr>
      <vt:lpstr>Source Serif Pro</vt:lpstr>
      <vt:lpstr>Wingdings 2</vt:lpstr>
      <vt:lpstr>DividendVTI</vt:lpstr>
      <vt:lpstr>Online ticket booking</vt:lpstr>
      <vt:lpstr>KPI  : Key Performance Indicators</vt:lpstr>
      <vt:lpstr>High Level diagram</vt:lpstr>
      <vt:lpstr>Technology considerations</vt:lpstr>
      <vt:lpstr>Functional / Nonfunctional requirements</vt:lpstr>
      <vt:lpstr>Functional / Nonfunctional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ticket booking</dc:title>
  <dc:creator>RAHUL GOEL</dc:creator>
  <cp:lastModifiedBy>RAHUL GOEL</cp:lastModifiedBy>
  <cp:revision>1</cp:revision>
  <dcterms:created xsi:type="dcterms:W3CDTF">2022-02-15T18:11:00Z</dcterms:created>
  <dcterms:modified xsi:type="dcterms:W3CDTF">2022-02-15T18:27:24Z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