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387" r:id="rId9"/>
    <p:sldId id="263" r:id="rId10"/>
    <p:sldId id="264" r:id="rId11"/>
    <p:sldId id="265" r:id="rId12"/>
    <p:sldId id="355" r:id="rId13"/>
    <p:sldId id="380" r:id="rId14"/>
    <p:sldId id="381" r:id="rId15"/>
    <p:sldId id="382" r:id="rId16"/>
    <p:sldId id="283" r:id="rId17"/>
    <p:sldId id="383" r:id="rId18"/>
    <p:sldId id="285" r:id="rId19"/>
    <p:sldId id="287" r:id="rId20"/>
    <p:sldId id="384" r:id="rId21"/>
    <p:sldId id="326" r:id="rId22"/>
    <p:sldId id="307" r:id="rId23"/>
    <p:sldId id="386" r:id="rId24"/>
    <p:sldId id="289" r:id="rId25"/>
    <p:sldId id="3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0" autoAdjust="0"/>
    <p:restoredTop sz="82781" autoAdjust="0"/>
  </p:normalViewPr>
  <p:slideViewPr>
    <p:cSldViewPr snapToGrid="0">
      <p:cViewPr varScale="1">
        <p:scale>
          <a:sx n="71" d="100"/>
          <a:sy n="71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18281302077546943"/>
          <c:y val="1.824509920353677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96309463557547"/>
          <c:y val="0.24629207865792693"/>
          <c:w val="0.57436056487550757"/>
          <c:h val="0.534749491435817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Duloxetine</c:v>
                </c:pt>
              </c:strCache>
            </c:strRef>
          </c:tx>
          <c:spPr>
            <a:ln w="44450">
              <a:solidFill>
                <a:schemeClr val="accent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rgbClr val="FFFF99"/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8AB-432D-86CC-F08155B41B18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8AB-432D-86CC-F08155B41B1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AB-432D-86CC-F08155B41B1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14348998591332532"/>
          <c:y val="1.7067996029115046E-2"/>
        </c:manualLayout>
      </c:layout>
      <c:overlay val="0"/>
      <c:txPr>
        <a:bodyPr/>
        <a:lstStyle/>
        <a:p>
          <a:pPr>
            <a:defRPr sz="1800" b="0">
              <a:solidFill>
                <a:schemeClr val="bg1"/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5359837586620315"/>
          <c:y val="0.2406027466482219"/>
          <c:w val="0.53375655442093173"/>
          <c:h val="0.487841852697370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Venlafaxine</c:v>
                </c:pt>
              </c:strCache>
            </c:strRef>
          </c:tx>
          <c:spPr>
            <a:solidFill>
              <a:srgbClr val="FFFF99"/>
            </a:solidFill>
            <a:ln w="44450">
              <a:solidFill>
                <a:schemeClr val="accent1">
                  <a:lumMod val="75000"/>
                </a:schemeClr>
              </a:solidFill>
            </a:ln>
          </c:spPr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FE1-430B-A927-8EE64E939B2F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E1-430B-A927-8EE64E939B2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000">
                <a:solidFill>
                  <a:srgbClr val="FFFF00"/>
                </a:solidFill>
              </a:defRPr>
            </a:pPr>
            <a:r>
              <a:rPr lang="en-US" sz="2000" dirty="0" err="1">
                <a:solidFill>
                  <a:srgbClr val="FFFF00"/>
                </a:solidFill>
              </a:rPr>
              <a:t>Milnacipran</a:t>
            </a:r>
            <a:endParaRPr lang="en-US" sz="2000" dirty="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1273787937287965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2160574238614031"/>
          <c:y val="0.23491341463851689"/>
          <c:w val="0.53790010701332069"/>
          <c:h val="0.497412921861728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IXEL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44450">
              <a:solidFill>
                <a:schemeClr val="accent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rgbClr val="FFFF99"/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0D3-48CF-8DEA-2C811DD254CE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0D3-48CF-8DEA-2C811DD254CE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D3-48CF-8DEA-2C811DD254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15157956305508538"/>
          <c:y val="3.7411668063817835E-2"/>
        </c:manualLayout>
      </c:layout>
      <c:overlay val="0"/>
      <c:txPr>
        <a:bodyPr/>
        <a:lstStyle/>
        <a:p>
          <a:pPr>
            <a:defRPr sz="1800" b="0">
              <a:solidFill>
                <a:schemeClr val="bg1"/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618981877830569"/>
          <c:y val="0.24629207865792693"/>
          <c:w val="0.45372654672356666"/>
          <c:h val="0.467475836018220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Desvenlafaxine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44450">
              <a:solidFill>
                <a:schemeClr val="accent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rgbClr val="FFFF99"/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FE1-430B-A927-8EE64E939B2F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E1-430B-A927-8EE64E939B2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42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46-4E0E-9DCF-169D7B4A15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42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46-4E0E-9DCF-169D7B4A1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247936"/>
        <c:axId val="132249472"/>
      </c:lineChart>
      <c:catAx>
        <c:axId val="13224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4450">
            <a:solidFill>
              <a:schemeClr val="bg1">
                <a:lumMod val="65000"/>
              </a:schemeClr>
            </a:solidFill>
            <a:prstDash val="solid"/>
          </a:ln>
        </c:spPr>
        <c:txPr>
          <a:bodyPr/>
          <a:lstStyle/>
          <a:p>
            <a: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132249472"/>
        <c:crosses val="autoZero"/>
        <c:auto val="1"/>
        <c:lblAlgn val="ctr"/>
        <c:lblOffset val="100"/>
        <c:noMultiLvlLbl val="0"/>
      </c:catAx>
      <c:valAx>
        <c:axId val="132249472"/>
        <c:scaling>
          <c:orientation val="minMax"/>
          <c:max val="6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44450"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132247936"/>
        <c:crossesAt val="1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43B6-82C8-456B-964F-3750256B99EA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8F46-267A-46FE-A5FD-ECA9263E1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1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Patients were examined using a standardized mental status examination and DSM-IV diagnostic criteria for depression following stroke with major depressive-like features or minor depression deﬁned as more than two but less than ﬁve symptoms of major depression. Meta-analyses stating that the prevalence of poststroke depression is 31% miss these important clinical variables.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8F46-267A-46FE-A5FD-ECA9263E12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8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익셀은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수면의 질을 개선시킨다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대부분의 우울증 환자들은 수면 장애를 겪고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SSRI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복용하는 환자가 수면장애를 겪게 되면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컴플라이언스가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떨어지거나 약물 복용을 중단하는 결과를 초래할 수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익셀은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수면 장애 부작용이 없다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오히려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익셀은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투여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주일 후 수면 잠복기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(sleep latency)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44%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감소하고 한달 후 에는 수면 시간이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이나 증가되었다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vast majority of patients with moderate to severe depression suffer from sleep disorders.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sleep is disturbed, for example in a person taking an SSRI, it can very often lead to poor compliance or even to treatment withdrawal.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IXEL doesn’t interfere with the sleep process so initiation and maintenance of sleep are not disturbed.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fact, some parameters of sleep have even been shown to have improved early on in treatment with IXEL.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polysomnographic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study of 8 depressed patients showed that sleep latency was significantly reduced within a few days of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IXEL therapy and total sleep time was significantly increased after 4 weeks.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22A26EB-50B7-421F-BDE2-6EFA38BB7EA3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pPr/>
              <a:t>17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17309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우울증 환자의 경우 성기능장애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발병율이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높다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35%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환자만이 자발적으로 성기능장애를 먼저 이야기하고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의사가 문진을 해보면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69%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환자가 성기능장애가 있다는 것을 확인할 수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성기능장애는 우울증의 원인이 될 수도 있지만 기존에 앓고 있는 우울증의 결과로 나타날 수도 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항우울제의 부작용이 성기능장애로 이어지기도 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항우울제를 복용하는 환자의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성기능장애를 겪는다고 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prevalence of sexual dysfunction in patients with major depression is high: in a French survey, the prevalence of disorders of sexual function observed was 35% for spontaneously reported problems and 69% for problems identified by physician questioning.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Sexual dysfunction can either be the cause of depression or appear as the result of pre-existing depression. It is important for the clinician to distinguish between these two sequential relationships and guide his interventions accordingly.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Treating depression can also lead to sexual dysfunction. In a review of research studies on antidepressant and sexual dysfunction, it was estimated that 40% of patients taking antidepressants develop some form of sexual dysfunction.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22A26EB-50B7-421F-BDE2-6EFA38BB7EA3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pPr/>
              <a:t>18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63041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익셀은</a:t>
            </a:r>
            <a:r>
              <a:rPr lang="ko-KR" altLang="en-US" dirty="0"/>
              <a:t> 성기능장애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발현율이</a:t>
            </a:r>
            <a:r>
              <a:rPr lang="ko-KR" altLang="en-US" baseline="0" dirty="0"/>
              <a:t> 낮은 안전한 약제이다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타 항우울제 대비 성기능장애 </a:t>
            </a:r>
            <a:r>
              <a:rPr lang="ko-KR" altLang="en-US" baseline="0" dirty="0" err="1"/>
              <a:t>발현율이</a:t>
            </a:r>
            <a:r>
              <a:rPr lang="ko-KR" altLang="en-US" baseline="0" dirty="0"/>
              <a:t> 현저하게 낮다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4C92-6D43-4A92-8D90-592062575A7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83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익셀은</a:t>
            </a:r>
            <a:r>
              <a:rPr lang="ko-KR" altLang="en-US" dirty="0"/>
              <a:t> 성기능장애를 개선시킨다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우울증 환자들에게 </a:t>
            </a:r>
            <a:r>
              <a:rPr lang="ko-KR" altLang="en-US" dirty="0" err="1"/>
              <a:t>익셀</a:t>
            </a:r>
            <a:r>
              <a:rPr lang="ko-KR" altLang="en-US" dirty="0"/>
              <a:t> 투여 후 성기능장애에 대한 설문을 진행하였다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녹색 그래프는 </a:t>
            </a:r>
            <a:r>
              <a:rPr lang="ko-KR" altLang="en-US" dirty="0" err="1"/>
              <a:t>익셀</a:t>
            </a:r>
            <a:r>
              <a:rPr lang="ko-KR" altLang="en-US" dirty="0"/>
              <a:t> 투여 후 환자의 </a:t>
            </a:r>
            <a:r>
              <a:rPr lang="en-US" altLang="ko-KR" dirty="0"/>
              <a:t>sexual desire</a:t>
            </a:r>
            <a:r>
              <a:rPr lang="ko-KR" altLang="en-US" dirty="0"/>
              <a:t>이 정상으로 돌아왔거나 우울증을 겪기 전 보다 더 증가하였다고 응답한 환자의 비율이다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그 환자들의 </a:t>
            </a:r>
            <a:r>
              <a:rPr lang="en-US" altLang="ko-KR" dirty="0"/>
              <a:t>HAMD17</a:t>
            </a:r>
            <a:r>
              <a:rPr lang="en-US" altLang="ko-KR" baseline="0" dirty="0"/>
              <a:t> (</a:t>
            </a:r>
            <a:r>
              <a:rPr lang="ko-KR" altLang="en-US" baseline="0" dirty="0"/>
              <a:t>우울증 평가척도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살펴보면 우울증 또한 개선된 것을 알 수 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 shows the progression of proportion of patients (men and women) who replied that their</a:t>
            </a:r>
          </a:p>
          <a:p>
            <a:r>
              <a:rPr lang="en-US" altLang="ko-KR" dirty="0"/>
              <a:t>sexual desire had returned to normal or was greater than it was before their depressive episode. </a:t>
            </a:r>
          </a:p>
          <a:p>
            <a:r>
              <a:rPr lang="en-US" altLang="ko-KR" dirty="0"/>
              <a:t>Superimposed on this are the mean values of the HAMD17.</a:t>
            </a:r>
          </a:p>
          <a:p>
            <a:r>
              <a:rPr lang="en-US" altLang="ko-KR" dirty="0"/>
              <a:t>In the European study, the recovery of sexual function tended to mirror the decrease in depressive symptoms.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22A26EB-50B7-421F-BDE2-6EFA38BB7EA3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pPr/>
              <a:t>20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17309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7A892-E5DD-4DFC-A79A-4BD619AFD0A1}" type="slidenum">
              <a:rPr lang="en-US" altLang="ko-KR" smtClean="0">
                <a:solidFill>
                  <a:prstClr val="black"/>
                </a:solidFill>
              </a:rPr>
              <a:pPr/>
              <a:t>21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18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익셀은</a:t>
            </a:r>
            <a:r>
              <a:rPr lang="ko-KR" altLang="en-US" dirty="0"/>
              <a:t> 섬유근육통 치료 가이드라인에서도 높은 등급으로 권고 받는 약제이다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Duloxetine </a:t>
            </a:r>
            <a:r>
              <a:rPr lang="ko-KR" altLang="en-US" dirty="0"/>
              <a:t>보다 </a:t>
            </a:r>
            <a:r>
              <a:rPr lang="ko-KR" altLang="en-US" dirty="0" err="1"/>
              <a:t>노르아드레날린에</a:t>
            </a:r>
            <a:r>
              <a:rPr lang="ko-KR" altLang="en-US" dirty="0"/>
              <a:t> 더 많이 작용하기 때문에 피로감과 기억력</a:t>
            </a:r>
            <a:r>
              <a:rPr lang="ko-KR" altLang="en-US" baseline="0" dirty="0"/>
              <a:t> 더 도움이 되는 약제이다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3E9A-3122-4D8E-886B-AB83A4641119}" type="slidenum">
              <a:rPr lang="ko-KR" altLang="en-US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8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Pregabalin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단독 투여만으로는 통증 감소 효과가 불충분했던 환자에게</a:t>
            </a:r>
            <a:r>
              <a:rPr lang="ko-KR" altLang="en-US" dirty="0"/>
              <a:t> </a:t>
            </a:r>
            <a:r>
              <a:rPr lang="ko-KR" altLang="en-US" dirty="0" err="1"/>
              <a:t>익셀을</a:t>
            </a:r>
            <a:r>
              <a:rPr lang="ko-KR" altLang="en-US" dirty="0"/>
              <a:t> </a:t>
            </a:r>
            <a:r>
              <a:rPr lang="ko-KR" altLang="en-US" dirty="0" err="1"/>
              <a:t>병용투여하면</a:t>
            </a:r>
            <a:r>
              <a:rPr lang="ko-KR" altLang="en-US" dirty="0"/>
              <a:t> 유의한 통증감소 효과를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Pregabalin</a:t>
            </a:r>
            <a:r>
              <a:rPr lang="ko-KR" altLang="en-US" dirty="0"/>
              <a:t> </a:t>
            </a:r>
            <a:r>
              <a:rPr lang="en-US" altLang="ko-KR" dirty="0"/>
              <a:t>300mg~450mg </a:t>
            </a:r>
            <a:r>
              <a:rPr lang="ko-KR" altLang="en-US" dirty="0"/>
              <a:t>단독 투여하여 불충분한 효과를 보이는 섬유근육통 </a:t>
            </a:r>
            <a:r>
              <a:rPr lang="en-US" altLang="ko-KR" dirty="0"/>
              <a:t>(FMS) </a:t>
            </a:r>
            <a:r>
              <a:rPr lang="ko-KR" altLang="en-US" dirty="0"/>
              <a:t>환자에게 </a:t>
            </a:r>
            <a:r>
              <a:rPr lang="ko-KR" altLang="en-US" dirty="0" err="1"/>
              <a:t>익셀</a:t>
            </a:r>
            <a:r>
              <a:rPr lang="en-US" altLang="ko-KR" dirty="0"/>
              <a:t>100mg</a:t>
            </a:r>
            <a:r>
              <a:rPr lang="ko-KR" altLang="en-US" dirty="0"/>
              <a:t>를 병용 투여하면</a:t>
            </a:r>
            <a:endParaRPr lang="en-US" altLang="ko-KR" dirty="0"/>
          </a:p>
          <a:p>
            <a:r>
              <a:rPr lang="ko-KR" altLang="en-US" dirty="0"/>
              <a:t>유의한 통증감소 효과를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pain VAS</a:t>
            </a:r>
            <a:r>
              <a:rPr lang="ko-KR" altLang="en-US" dirty="0"/>
              <a:t>를 보면 </a:t>
            </a:r>
            <a:r>
              <a:rPr lang="en-US" altLang="ko-KR" dirty="0"/>
              <a:t>Placebo</a:t>
            </a:r>
            <a:r>
              <a:rPr lang="ko-KR" altLang="en-US" dirty="0"/>
              <a:t>의 경우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, 10</a:t>
            </a:r>
            <a:r>
              <a:rPr lang="ko-KR" altLang="en-US" dirty="0"/>
              <a:t>주차 모두 통증점수가 크게 변화되지 않은 반면</a:t>
            </a:r>
          </a:p>
          <a:p>
            <a:r>
              <a:rPr lang="ko-KR" altLang="en-US" dirty="0" err="1"/>
              <a:t>익셀</a:t>
            </a:r>
            <a:r>
              <a:rPr lang="en-US" altLang="ko-KR" dirty="0"/>
              <a:t> </a:t>
            </a:r>
            <a:r>
              <a:rPr lang="ko-KR" altLang="en-US" dirty="0" err="1"/>
              <a:t>투여군의</a:t>
            </a:r>
            <a:r>
              <a:rPr lang="ko-KR" altLang="en-US" dirty="0"/>
              <a:t> 경우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, 10</a:t>
            </a:r>
            <a:r>
              <a:rPr lang="ko-KR" altLang="en-US" dirty="0"/>
              <a:t>주차까지 통증감소가 지속적으로 이루어졌다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3E9A-3122-4D8E-886B-AB83A4641119}" type="slidenum">
              <a:rPr lang="ko-KR" altLang="en-US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96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8F46-267A-46FE-A5FD-ECA9263E12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5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8F46-267A-46FE-A5FD-ECA9263E12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8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8F46-267A-46FE-A5FD-ECA9263E12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6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7A892-E5DD-4DFC-A79A-4BD619AFD0A1}" type="slidenum">
              <a:rPr lang="en-US" altLang="ko-KR" smtClean="0">
                <a:solidFill>
                  <a:prstClr val="black"/>
                </a:solidFill>
              </a:rPr>
              <a:pPr/>
              <a:t>12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95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7"/>
          <p:cNvSpPr txBox="1">
            <a:spLocks noGrp="1" noChangeArrowheads="1"/>
          </p:cNvSpPr>
          <p:nvPr/>
        </p:nvSpPr>
        <p:spPr bwMode="auto">
          <a:xfrm>
            <a:off x="3849690" y="9428165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35DF50-9403-409E-8D29-F6B352218F12}" type="slidenum">
              <a:rPr lang="en-US" altLang="ko-KR" sz="1200">
                <a:solidFill>
                  <a:prstClr val="black"/>
                </a:solidFill>
                <a:latin typeface="굴림" pitchFamily="50" charset="-127"/>
              </a:rPr>
              <a:pPr algn="r"/>
              <a:t>13</a:t>
            </a:fld>
            <a:endParaRPr lang="en-US" altLang="ko-KR" sz="1200">
              <a:solidFill>
                <a:prstClr val="black"/>
              </a:solidFill>
              <a:latin typeface="굴림" pitchFamily="50" charset="-127"/>
            </a:endParaRPr>
          </a:p>
        </p:txBody>
      </p:sp>
      <p:sp>
        <p:nvSpPr>
          <p:cNvPr id="418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50888"/>
            <a:ext cx="4946650" cy="3709987"/>
          </a:xfrm>
          <a:ln/>
        </p:spPr>
      </p:sp>
      <p:sp>
        <p:nvSpPr>
          <p:cNvPr id="418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730752"/>
            <a:ext cx="4833938" cy="4505325"/>
          </a:xfrm>
          <a:noFill/>
          <a:ln/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833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익셀은</a:t>
            </a:r>
            <a:r>
              <a:rPr lang="ko-KR" altLang="en-US" dirty="0"/>
              <a:t> 가장 </a:t>
            </a:r>
            <a:r>
              <a:rPr lang="ko-KR" altLang="en-US" dirty="0" err="1"/>
              <a:t>균형잡힌</a:t>
            </a:r>
            <a:r>
              <a:rPr lang="ko-KR" altLang="en-US" dirty="0"/>
              <a:t> </a:t>
            </a:r>
            <a:r>
              <a:rPr lang="en-US" altLang="ko-KR" dirty="0"/>
              <a:t>SNRI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익셀은</a:t>
            </a:r>
            <a:r>
              <a:rPr lang="ko-KR" altLang="en-US" dirty="0"/>
              <a:t> 다른 </a:t>
            </a:r>
            <a:r>
              <a:rPr lang="en-US" altLang="ko-KR" dirty="0"/>
              <a:t>SNRI</a:t>
            </a:r>
            <a:r>
              <a:rPr lang="ko-KR" altLang="en-US" dirty="0"/>
              <a:t>와 비교하여 </a:t>
            </a:r>
            <a:r>
              <a:rPr lang="ko-KR" altLang="en-US" dirty="0" err="1"/>
              <a:t>노르아드레날린에</a:t>
            </a:r>
            <a:r>
              <a:rPr lang="ko-KR" altLang="en-US" dirty="0"/>
              <a:t> 가장</a:t>
            </a:r>
            <a:r>
              <a:rPr lang="ko-KR" altLang="en-US" baseline="0" dirty="0"/>
              <a:t> 많이 작용하기 때문에 통증치료에 가장 적합한 약제이다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IXEL is particularly interesting because it is the most balanced SNRI. </a:t>
            </a:r>
          </a:p>
          <a:p>
            <a:r>
              <a:rPr lang="en-US" altLang="ko-KR" dirty="0"/>
              <a:t>SNRIs as a drug class, show high affinity for both serotonin and noradrenaline transporters, but their respective affinities vary widely, and of all the SNRIs available, IXEL has the most equipotent selectivity.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22A26EB-50B7-421F-BDE2-6EFA38BB7EA3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pPr/>
              <a:t>14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5654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익셀은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만성 통증치료에도 효과적이다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Chronic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orthopaedic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pain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환상 통증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퇴행성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척추증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익셀을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투여시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통증이 개선되는 효과가 있었다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정형 외과 분야에서 항우울제가 사지 절단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말초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신경염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등의 후에 나타나는 유령 통증과 같은 통증 장애에 효과적이라는 것이 경험적으로 밝혀졌다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퇴행성 척추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굳음증으로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인한 목이나 사지의 통증으로 고통 받는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 실험 대상자에 대한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주간의 공개적인 연구 결과는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미나시프란이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만성 정형화된 통증 치료에 매우 효과적이라는 것을 보여 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연구가 끝났을 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VAS(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VisualAnalogueScale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 현저하게 감소되었다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It has been found empirically in the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orthopaedic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field that antidepressants are effective for pain disorders such as phantom pain after limb amputation, peripheral neuritis etc.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Arial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The results of an 8-week open study in 17 subjects suffering from pain in the trunk and/or extremities due to degenerative spondylosis suggest that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milnacipran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is very effective in the treatment of chronic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orthopaedic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pain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Thus, the mean VAS (Visual Analogue Scale) for pain was markedly reduced at the end of the study.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22A26EB-50B7-421F-BDE2-6EFA38BB7EA3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</a:rPr>
              <a:pPr/>
              <a:t>15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74918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익셀은</a:t>
            </a:r>
            <a:r>
              <a:rPr lang="ko-KR" altLang="en-US" dirty="0"/>
              <a:t> 피로감을 개선시키는 효과가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복용 직후 빠르게 피로감을 개선시켰고 그 효과는 오래 지속되었다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3E9A-3122-4D8E-886B-AB83A4641119}" type="slidenum">
              <a:rPr lang="ko-KR" altLang="en-US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9EA1-B773-4ED6-9B65-AFBFDBE25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347592-6351-4D7E-B998-601AF6755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28BAA-C850-4B6A-9C35-374F85A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511D5-1F6C-4180-A2B9-DB478BC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D9860-68B4-4702-AC07-9E05714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D924C-3591-406A-A095-991B86CC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4120-7960-49FF-8DC7-CA6A7346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654E7-88F6-4361-BB73-AD262507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52D6E-4694-41CD-8576-F424E6B9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5BFD7-2DA3-4FBF-9D13-9517D492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144FE4-0633-470C-9C5A-371CA2BD7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13899-4941-4420-A608-96E0C7C0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4BC96-7EEF-45A2-8672-9F362444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684AC-EF89-4608-96FA-77B90338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197BE-2E84-42BF-9D61-56F8592B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4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96960" y="77366"/>
            <a:ext cx="11816701" cy="6696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8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직각 삼각형 6"/>
          <p:cNvSpPr/>
          <p:nvPr userDrawn="1"/>
        </p:nvSpPr>
        <p:spPr>
          <a:xfrm flipH="1" flipV="1">
            <a:off x="2117" y="3717048"/>
            <a:ext cx="192000" cy="144000"/>
          </a:xfrm>
          <a:prstGeom prst="rtTriangle">
            <a:avLst/>
          </a:prstGeom>
          <a:solidFill>
            <a:srgbClr val="2F395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8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직각 삼각형 8"/>
          <p:cNvSpPr/>
          <p:nvPr userDrawn="1"/>
        </p:nvSpPr>
        <p:spPr>
          <a:xfrm flipV="1">
            <a:off x="12003527" y="3717048"/>
            <a:ext cx="192000" cy="144000"/>
          </a:xfrm>
          <a:prstGeom prst="rtTriangle">
            <a:avLst/>
          </a:prstGeom>
          <a:solidFill>
            <a:srgbClr val="2F395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8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hape 30"/>
          <p:cNvSpPr/>
          <p:nvPr userDrawn="1"/>
        </p:nvSpPr>
        <p:spPr>
          <a:xfrm>
            <a:off x="-7933" y="692696"/>
            <a:ext cx="12201600" cy="3028392"/>
          </a:xfrm>
          <a:prstGeom prst="rect">
            <a:avLst/>
          </a:prstGeom>
          <a:solidFill>
            <a:srgbClr val="48577D"/>
          </a:solidFill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prstClr val="white"/>
                </a:solidFill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04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9C604-C3AF-4811-BBC9-46B7208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17A82-328D-479F-8F51-D85C663D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80D5E-F61F-4D43-A7B9-46FCA707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AC9BC-4C91-42A6-9597-8B78DDC8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DE5CA-196F-4672-BAC2-9B4BBCD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192B-2DC8-466B-B9E5-0FCF5617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C17A5-8078-4386-BF72-5831CEE2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75AF9-E43B-4D46-95AB-D87E5A35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6A5E-2D00-4541-8356-3A6A8E91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11162-147E-4336-8273-DF5C4E50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A447-F69D-41A7-BC5D-2FFB21FA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A93F2-8DEA-4940-98C5-896AEE55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F7DBD-11AB-4228-923B-0EB531E7F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309A1-69AF-48A3-9F1C-504F06D0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35A1A-6146-4716-B46F-C6F8953E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43C97-47E9-4825-A30D-5DEFC7D3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2D9D4-3189-4C7F-B718-5C91669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89F92-552D-456A-B64B-EC53F107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764E8-C887-463E-9F34-D1344543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A83BE-7ED0-4E5A-BE8C-FA919780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C2CC6E-F83B-440D-A784-0744304F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CC835-E615-4EBB-89FA-1B24376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5BCCA5-1E8D-4B22-AFCA-D686D97E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C04CC-2E54-4FDB-B2FF-A108B31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49AE-DECA-447E-BBDA-89C67267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4FFD7-2D9F-43C1-923A-FA1EDD05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F47D2-1D41-4405-861D-AF11C117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6CD28-AE48-4677-8BBF-796323F6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0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F35B9-C898-48CC-992F-6ECA6911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68DFD-05D8-43DD-90F1-A2D3BB4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2F4E7-ECD3-4E6F-8C0B-35838332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4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71C2-6770-47A2-996F-D0D4606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E7FF4-DFAD-45DC-A808-5D5A3C82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C4337-8E54-4BA8-813C-FF09949A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D98C6-0B1A-4A20-9E3D-8B9D8AA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DE3D1-92BE-44D5-8EEF-02747EF5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3985-0A5F-4444-A612-0C9F8EFE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ADC5-6386-4E2C-83EF-497DB897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F017CA-D190-4D0F-8747-1ADF629B3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425D7-89D0-477A-8535-C9345687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58DE8-4C5E-47E3-AEEC-6DBA900D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5187A-FD8D-462C-B588-F0A72F82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632C8-D89C-46A2-A591-A58E26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0DE54D-DCE3-4B3F-8F6F-1C036CC2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B5D7A-C26C-4831-8475-E36D5185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DB58A-5AE6-4300-A322-1F923C54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E56E-D04D-4F9A-A77D-8112034CFD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53BCC-5182-4868-8001-A125F9F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59430-5106-4936-B857-F5CF72C4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D67-E58D-4E34-BEAD-FA899A99D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C732-320F-4FAA-80BE-ED588B3BD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122363"/>
            <a:ext cx="11052810" cy="23876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 optimal option for depression treatment in neurologic disorder: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b="1" dirty="0"/>
              <a:t>Benefit of </a:t>
            </a:r>
            <a:r>
              <a:rPr lang="en-US" altLang="ko-KR" sz="2800" b="1" dirty="0" err="1"/>
              <a:t>Minacipran</a:t>
            </a:r>
            <a:br>
              <a:rPr lang="en-US" altLang="ko-KR" sz="2800" b="1" dirty="0"/>
            </a:b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63EA8-ADDF-41B9-BF02-2EF890C59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49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2019.06.02</a:t>
            </a:r>
          </a:p>
          <a:p>
            <a:endParaRPr lang="en-US" altLang="ko-KR" dirty="0"/>
          </a:p>
          <a:p>
            <a:r>
              <a:rPr lang="ko-KR" altLang="en-US" dirty="0"/>
              <a:t>중앙대학교 신경과</a:t>
            </a:r>
            <a:endParaRPr lang="en-US" altLang="ko-KR" dirty="0"/>
          </a:p>
          <a:p>
            <a:r>
              <a:rPr lang="ko-KR" altLang="en-US" dirty="0"/>
              <a:t>박 광 열</a:t>
            </a:r>
          </a:p>
        </p:txBody>
      </p:sp>
    </p:spTree>
    <p:extLst>
      <p:ext uri="{BB962C8B-B14F-4D97-AF65-F5344CB8AC3E}">
        <p14:creationId xmlns:p14="http://schemas.microsoft.com/office/powerpoint/2010/main" val="349797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294E-E276-4DE9-A239-6E0868C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SSRI: </a:t>
            </a:r>
            <a:r>
              <a:rPr lang="en-US" altLang="ko-KR" sz="2400" dirty="0"/>
              <a:t>fluoxetine, sertraline, paroxetine, citalopram, and escitalopram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73535E-9E66-4679-B3E9-E3FC8283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72025"/>
              </p:ext>
            </p:extLst>
          </p:nvPr>
        </p:nvGraphicFramePr>
        <p:xfrm>
          <a:off x="838200" y="1542098"/>
          <a:ext cx="10515601" cy="454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맑은 고딕" pitchFamily="50" charset="-127"/>
                          <a:ea typeface="맑은 고딕" pitchFamily="50" charset="-127"/>
                        </a:rPr>
                        <a:t>SSRIs</a:t>
                      </a:r>
                      <a:endParaRPr lang="ko-KR" altLang="en-US" sz="16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노인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환자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항콜린성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부작용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체위성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저혈압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심장독성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심혈관계 부작용이 낮아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적합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낮은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진정작용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: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활동저하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위축환자에 적합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낮은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약물상호작용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이상반응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무감동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불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안증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주증상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환자에 적합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상대적으로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낮은 발작 빈도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(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Fluoxetine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제외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과량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사용시 비교적 안전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인지기능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향상에 도움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재활에 순기능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세로토닌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증후군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: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망상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섬망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진전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설사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좌불안석증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과도한 땀 등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상부위장관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출혈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: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혈소판응집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작용 억제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항응고제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NSAIDs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와의 병용 주의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+mn-lt"/>
                          <a:ea typeface="맑은 고딕"/>
                        </a:rPr>
                        <a:t>ㆍ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+mn-ea"/>
                        </a:rPr>
                        <a:t>Sexual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+mn-ea"/>
                        </a:rPr>
                        <a:t>dysfunction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갑작스런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투약 중단 시 금단 증상 유발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가능성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반감기 짧은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Paroxetine )</a:t>
                      </a:r>
                    </a:p>
                    <a:p>
                      <a:pPr latinLnBrk="1"/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600" baseline="0" dirty="0">
                          <a:latin typeface="맑은 고딕"/>
                          <a:ea typeface="맑은 고딕"/>
                        </a:rPr>
                        <a:t>→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재투약시 완화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체중감소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: Fluoxetine</a:t>
                      </a:r>
                    </a:p>
                    <a:p>
                      <a:pPr latinLnBrk="1"/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저나트륨혈증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915EE4-D586-4596-A992-101184FCEFBE}"/>
              </a:ext>
            </a:extLst>
          </p:cNvPr>
          <p:cNvSpPr txBox="1"/>
          <p:nvPr/>
        </p:nvSpPr>
        <p:spPr>
          <a:xfrm>
            <a:off x="838200" y="616530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양영순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Dementia and Neurocognitive Disorders 2014; 13: 27-36</a:t>
            </a:r>
          </a:p>
          <a:p>
            <a:pPr marL="228600" indent="-228600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홍승봉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신경계질환 환자에서 우울증과 자살경향성 빈도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Neurol Assoc Vol 34. No.3. 2016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양동원 외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치매환자에서 보이는 이상행동의 치료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Korean J Health </a:t>
            </a:r>
            <a:r>
              <a:rPr kumimoji="1" lang="en-US" altLang="ko-KR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Promot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Dis Pre Vol. 2, NO.2. 2002</a:t>
            </a:r>
            <a:endParaRPr kumimoji="1"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이창욱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노인 정신질환 약물치료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Med Assoc 2010 November;53(11) : 972-983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55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294E-E276-4DE9-A239-6E0868C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SNRI </a:t>
            </a:r>
            <a:r>
              <a:rPr lang="en-US" altLang="ko-KR" sz="2700" dirty="0"/>
              <a:t>Venlafaxine, duloxetine, and milnacipran</a:t>
            </a:r>
            <a:endParaRPr lang="ko-KR" altLang="en-US" sz="27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73535E-9E66-4679-B3E9-E3FC8283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41742"/>
              </p:ext>
            </p:extLst>
          </p:nvPr>
        </p:nvGraphicFramePr>
        <p:xfrm>
          <a:off x="838200" y="1690688"/>
          <a:ext cx="10515601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맑은 고딕" pitchFamily="50" charset="-127"/>
                          <a:ea typeface="맑은 고딕" pitchFamily="50" charset="-127"/>
                        </a:rPr>
                        <a:t>SNRI</a:t>
                      </a:r>
                      <a:endParaRPr lang="ko-KR" altLang="en-US" sz="16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노인환자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항콜린성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부작용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저혈압 </a:t>
                      </a:r>
                      <a:r>
                        <a:rPr lang="ko-KR" altLang="en-US" sz="1600" dirty="0">
                          <a:latin typeface="맑은 고딕"/>
                          <a:ea typeface="맑은 고딕"/>
                        </a:rPr>
                        <a:t>↓</a:t>
                      </a:r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ㆍ통증</a:t>
                      </a: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dirty="0">
                          <a:latin typeface="맑은 고딕"/>
                          <a:ea typeface="맑은 고딕"/>
                        </a:rPr>
                        <a:t>신체증상 환자에 적합</a:t>
                      </a:r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ㆍ이론적으로는</a:t>
                      </a:r>
                      <a:r>
                        <a:rPr lang="ko-KR" altLang="en-US" sz="160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fatigue</a:t>
                      </a:r>
                      <a:r>
                        <a:rPr lang="ko-KR" altLang="en-US" sz="1600" dirty="0">
                          <a:latin typeface="맑은 고딕"/>
                          <a:ea typeface="맑은 고딕"/>
                        </a:rPr>
                        <a:t>있는 환자에게 적합</a:t>
                      </a: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간기능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신장기능이 저하된 환자 주의 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 : Venlafaxine</a:t>
                      </a:r>
                    </a:p>
                    <a:p>
                      <a:pPr latinLnBrk="1"/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고혈압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유발 주의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흔한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부작용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오심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두통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불면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ㆍ기타</a:t>
                      </a:r>
                      <a:r>
                        <a:rPr lang="ko-KR" altLang="en-US" sz="1600" dirty="0">
                          <a:latin typeface="맑은 고딕"/>
                          <a:ea typeface="맑은 고딕"/>
                        </a:rPr>
                        <a:t> 충분한 관련자료가 미흡함</a:t>
                      </a:r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915EE4-D586-4596-A992-101184FCEFBE}"/>
              </a:ext>
            </a:extLst>
          </p:cNvPr>
          <p:cNvSpPr txBox="1"/>
          <p:nvPr/>
        </p:nvSpPr>
        <p:spPr>
          <a:xfrm>
            <a:off x="838200" y="616530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양영순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Dementia and Neurocognitive Disorders 2014; 13: 27-36</a:t>
            </a:r>
          </a:p>
          <a:p>
            <a:pPr marL="228600" indent="-228600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홍승봉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신경계질환 환자에서 우울증과 자살경향성 빈도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Neurol Assoc Vol 34. No.3. 2016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양동원 외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치매환자에서 보이는 이상행동의 치료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Korean J Health </a:t>
            </a:r>
            <a:r>
              <a:rPr kumimoji="1" lang="en-US" altLang="ko-KR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Promot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Dis Pre Vol. 2, NO.2. 2002</a:t>
            </a:r>
            <a:endParaRPr kumimoji="1"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이창욱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노인 정신질환 약물치료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Med Assoc 2010 November;53(11) : 972-983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4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5520" y="5444664"/>
            <a:ext cx="8640960" cy="11526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5-HT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의 재흡수 차단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고용량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(Venlafaxine 225~350mg)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DA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까지 차단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Histamine,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콜린성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수용체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l-GR" altLang="ko-KR" sz="1600" dirty="0">
                <a:latin typeface="맑은 고딕" pitchFamily="50" charset="-127"/>
                <a:ea typeface="맑은 고딕" pitchFamily="50" charset="-127"/>
              </a:rPr>
              <a:t>α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1-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아드레날린 수용체에 대한 차단 작용은 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2" y="76470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elective Serotonin-</a:t>
            </a:r>
            <a:r>
              <a:rPr lang="en-US" altLang="ko-KR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orephinephrine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euptake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nhibitor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19"/>
          <p:cNvSpPr txBox="1">
            <a:spLocks/>
          </p:cNvSpPr>
          <p:nvPr/>
        </p:nvSpPr>
        <p:spPr>
          <a:xfrm>
            <a:off x="1524000" y="6597352"/>
            <a:ext cx="539552" cy="260648"/>
          </a:xfrm>
          <a:prstGeom prst="rect">
            <a:avLst/>
          </a:prstGeom>
          <a:ln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CD5AC3-CFD5-4F92-A0DA-3BA5D0F958BB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059" y="1254576"/>
            <a:ext cx="6043882" cy="406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ustomShape 1"/>
          <p:cNvSpPr/>
          <p:nvPr/>
        </p:nvSpPr>
        <p:spPr>
          <a:xfrm>
            <a:off x="1524000" y="116632"/>
            <a:ext cx="9150840" cy="612000"/>
          </a:xfrm>
          <a:prstGeom prst="homePlate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SNRI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약리기전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11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Box 34"/>
          <p:cNvSpPr txBox="1">
            <a:spLocks noChangeArrowheads="1"/>
          </p:cNvSpPr>
          <p:nvPr/>
        </p:nvSpPr>
        <p:spPr bwMode="auto">
          <a:xfrm>
            <a:off x="2040613" y="1124744"/>
            <a:ext cx="835818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작용 기전</a:t>
            </a:r>
            <a:endParaRPr lang="en-US" altLang="ko-KR" b="1" i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노르에피네피린과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세로토닌 재흡수 억제 작용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SNRI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 가장 </a:t>
            </a:r>
            <a:r>
              <a:rPr lang="ko-KR" altLang="en-US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노르에피네프린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재흡수 억제 작용이 크다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Dosage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상용량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12.5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~100mg/day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시작용량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25mg/day</a:t>
            </a:r>
          </a:p>
          <a:p>
            <a:pPr lvl="1">
              <a:buFont typeface="Arial" pitchFamily="34" charset="0"/>
              <a:buChar char="•"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주요 제품 </a:t>
            </a:r>
            <a:r>
              <a:rPr lang="en-US" altLang="ko-KR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i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익셀</a:t>
            </a:r>
            <a:r>
              <a:rPr lang="ko-KR" altLang="en-US" sz="16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i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부광</a:t>
            </a:r>
            <a:r>
              <a:rPr lang="en-US" altLang="ko-KR" sz="16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i="1" dirty="0">
                <a:solidFill>
                  <a:srgbClr val="0070C0"/>
                </a:solidFill>
              </a:rPr>
              <a:t>장점</a:t>
            </a:r>
            <a:endParaRPr lang="en-US" altLang="ko-KR" b="1" i="1" dirty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신체 증상과 통증 증상의 치료에 효과적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신경병성 통증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만성적인 등의 통증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치료저항성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중증의 우울환자에 효과적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장점</a:t>
            </a:r>
            <a:endParaRPr lang="en-US" altLang="ko-KR" b="1" i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약물 상호작용이 적음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통증이 동반된 경우에 통증에도 효과적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수면장애에도 효과적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성기능장애 없음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b="1" i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단점</a:t>
            </a:r>
            <a:endParaRPr lang="en-US" altLang="ko-KR" b="1" i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드물게 </a:t>
            </a:r>
            <a:r>
              <a:rPr lang="ko-KR" altLang="en-US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요축적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간수치 증가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저나트륨증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소화기계 장애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1524000" y="116632"/>
            <a:ext cx="9150840" cy="612000"/>
          </a:xfrm>
          <a:prstGeom prst="homePlate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SNRI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Milnacipran</a:t>
            </a:r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4600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1524000" y="116632"/>
            <a:ext cx="9150840" cy="612000"/>
          </a:xfrm>
          <a:prstGeom prst="homePlate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IXEL : The Most Balanced SNRI</a:t>
            </a:r>
            <a:endParaRPr 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154"/>
          <p:cNvSpPr txBox="1"/>
          <p:nvPr/>
        </p:nvSpPr>
        <p:spPr>
          <a:xfrm>
            <a:off x="1722562" y="1090020"/>
            <a:ext cx="8945412" cy="538781"/>
          </a:xfrm>
          <a:prstGeom prst="rect">
            <a:avLst/>
          </a:prstGeom>
          <a:noFill/>
          <a:ln>
            <a:noFill/>
          </a:ln>
        </p:spPr>
        <p:txBody>
          <a:bodyPr lIns="18000" tIns="46800" rIns="18000" bIns="46800" anchor="t" anchorCtr="0">
            <a:noAutofit/>
          </a:bodyPr>
          <a:lstStyle/>
          <a:p>
            <a:pPr marL="101600">
              <a:lnSpc>
                <a:spcPct val="150000"/>
              </a:lnSpc>
              <a:buClr>
                <a:prstClr val="black"/>
              </a:buClr>
              <a:buSzPct val="100000"/>
            </a:pPr>
            <a:r>
              <a:rPr lang="en-US" altLang="ko" sz="2400" dirty="0">
                <a:solidFill>
                  <a:schemeClr val="bg1"/>
                </a:solidFill>
                <a:latin typeface="Calibri"/>
                <a:ea typeface="맑은 고딕"/>
              </a:rPr>
              <a:t> ▪  </a:t>
            </a:r>
            <a:r>
              <a:rPr lang="en-US" altLang="ko" sz="2400" dirty="0">
                <a:solidFill>
                  <a:schemeClr val="bg1"/>
                </a:solidFill>
                <a:latin typeface="맑은 고딕"/>
                <a:ea typeface="맑은 고딕"/>
              </a:rPr>
              <a:t>IXEL has the highest noradrenergic activity of all marketed </a:t>
            </a:r>
          </a:p>
          <a:p>
            <a:pPr marL="101600">
              <a:lnSpc>
                <a:spcPct val="150000"/>
              </a:lnSpc>
              <a:buClr>
                <a:prstClr val="black"/>
              </a:buClr>
              <a:buSzPct val="100000"/>
            </a:pPr>
            <a:r>
              <a:rPr lang="en-US" altLang="ko" sz="2400" dirty="0">
                <a:solidFill>
                  <a:schemeClr val="bg1"/>
                </a:solidFill>
                <a:latin typeface="맑은 고딕"/>
                <a:ea typeface="맑은 고딕"/>
              </a:rPr>
              <a:t>   SNRIs.</a:t>
            </a:r>
          </a:p>
        </p:txBody>
      </p:sp>
      <p:graphicFrame>
        <p:nvGraphicFramePr>
          <p:cNvPr id="33" name="차트 32"/>
          <p:cNvGraphicFramePr/>
          <p:nvPr>
            <p:extLst/>
          </p:nvPr>
        </p:nvGraphicFramePr>
        <p:xfrm>
          <a:off x="6582081" y="2548829"/>
          <a:ext cx="1944216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차트 33"/>
          <p:cNvGraphicFramePr/>
          <p:nvPr>
            <p:extLst/>
          </p:nvPr>
        </p:nvGraphicFramePr>
        <p:xfrm>
          <a:off x="3207330" y="2517737"/>
          <a:ext cx="2040226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차트 34"/>
          <p:cNvGraphicFramePr/>
          <p:nvPr>
            <p:extLst/>
          </p:nvPr>
        </p:nvGraphicFramePr>
        <p:xfrm>
          <a:off x="8256241" y="2593218"/>
          <a:ext cx="2016224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그룹 38"/>
          <p:cNvGrpSpPr/>
          <p:nvPr/>
        </p:nvGrpSpPr>
        <p:grpSpPr>
          <a:xfrm>
            <a:off x="5031532" y="5517232"/>
            <a:ext cx="2124236" cy="338554"/>
            <a:chOff x="3743908" y="5352653"/>
            <a:chExt cx="2124236" cy="338554"/>
          </a:xfrm>
        </p:grpSpPr>
        <p:sp>
          <p:nvSpPr>
            <p:cNvPr id="37" name="직사각형 36"/>
            <p:cNvSpPr/>
            <p:nvPr/>
          </p:nvSpPr>
          <p:spPr>
            <a:xfrm>
              <a:off x="3743908" y="5424373"/>
              <a:ext cx="216024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004048" y="5418329"/>
              <a:ext cx="216024" cy="216024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9932" y="5352653"/>
              <a:ext cx="828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: 5-HT</a:t>
              </a: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20072" y="5352653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600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: NA</a:t>
              </a: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41" name="차트 40"/>
          <p:cNvGraphicFramePr/>
          <p:nvPr>
            <p:extLst/>
          </p:nvPr>
        </p:nvGraphicFramePr>
        <p:xfrm>
          <a:off x="4712104" y="2474604"/>
          <a:ext cx="244827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028797" y="2593568"/>
            <a:ext cx="1206072" cy="1579043"/>
            <a:chOff x="-378488" y="2326603"/>
            <a:chExt cx="1206072" cy="1579043"/>
          </a:xfrm>
        </p:grpSpPr>
        <p:sp>
          <p:nvSpPr>
            <p:cNvPr id="2" name="타원 1"/>
            <p:cNvSpPr/>
            <p:nvPr/>
          </p:nvSpPr>
          <p:spPr>
            <a:xfrm>
              <a:off x="-333452" y="2789646"/>
              <a:ext cx="1116000" cy="11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78488" y="2326603"/>
              <a:ext cx="120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SSRI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20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3"/>
          <p:cNvSpPr txBox="1"/>
          <p:nvPr/>
        </p:nvSpPr>
        <p:spPr>
          <a:xfrm>
            <a:off x="1318055" y="6594231"/>
            <a:ext cx="9349921" cy="2752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177800" algn="r">
              <a:lnSpc>
                <a:spcPct val="115000"/>
              </a:lnSpc>
            </a:pPr>
            <a:r>
              <a:rPr lang="en-US" altLang="ko" sz="900" i="1" dirty="0">
                <a:solidFill>
                  <a:prstClr val="black"/>
                </a:solidFill>
              </a:rPr>
              <a:t>1. </a:t>
            </a:r>
            <a:r>
              <a:rPr lang="en-US" altLang="ko-KR" sz="900" i="1" dirty="0" err="1">
                <a:solidFill>
                  <a:prstClr val="black"/>
                </a:solidFill>
                <a:ea typeface="Arial"/>
                <a:cs typeface="Arial"/>
                <a:sym typeface="Arial"/>
              </a:rPr>
              <a:t>Tanikawa</a:t>
            </a:r>
            <a:r>
              <a:rPr lang="en-US" altLang="ko-KR" sz="900" i="1" dirty="0">
                <a:solidFill>
                  <a:prstClr val="black"/>
                </a:solidFill>
                <a:ea typeface="Arial"/>
                <a:cs typeface="Arial"/>
                <a:sym typeface="Arial"/>
              </a:rPr>
              <a:t> H.  </a:t>
            </a:r>
            <a:r>
              <a:rPr lang="en-US" altLang="ko-KR" sz="900" i="1" dirty="0" err="1">
                <a:solidFill>
                  <a:prstClr val="black"/>
                </a:solidFill>
                <a:ea typeface="Arial"/>
                <a:cs typeface="Arial"/>
                <a:sym typeface="Arial"/>
              </a:rPr>
              <a:t>Int</a:t>
            </a:r>
            <a:r>
              <a:rPr lang="en-US" altLang="ko-KR" sz="900" i="1" dirty="0">
                <a:solidFill>
                  <a:prstClr val="black"/>
                </a:solidFill>
                <a:ea typeface="Arial"/>
                <a:cs typeface="Arial"/>
                <a:sym typeface="Arial"/>
              </a:rPr>
              <a:t> J Psychiatry </a:t>
            </a:r>
            <a:r>
              <a:rPr lang="en-US" altLang="ko-KR" sz="900" i="1" dirty="0" err="1">
                <a:solidFill>
                  <a:prstClr val="black"/>
                </a:solidFill>
                <a:ea typeface="Arial"/>
                <a:cs typeface="Arial"/>
                <a:sym typeface="Arial"/>
              </a:rPr>
              <a:t>Clin</a:t>
            </a:r>
            <a:r>
              <a:rPr lang="en-US" altLang="ko-KR" sz="900" i="1" dirty="0">
                <a:solidFill>
                  <a:prstClr val="black"/>
                </a:solidFill>
                <a:ea typeface="Arial"/>
                <a:cs typeface="Arial"/>
                <a:sym typeface="Arial"/>
              </a:rPr>
              <a:t> Practice (2002) 6:255.</a:t>
            </a:r>
          </a:p>
        </p:txBody>
      </p:sp>
      <p:sp>
        <p:nvSpPr>
          <p:cNvPr id="3" name="Shape 1334"/>
          <p:cNvSpPr txBox="1"/>
          <p:nvPr/>
        </p:nvSpPr>
        <p:spPr>
          <a:xfrm>
            <a:off x="2012726" y="1236600"/>
            <a:ext cx="8748712" cy="427037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45700" rIns="91425" bIns="45700" anchor="t" anchorCtr="0">
            <a:noAutofit/>
          </a:bodyPr>
          <a:lstStyle/>
          <a:p>
            <a:pPr marL="342900" indent="-342900" latinLnBrk="0">
              <a:buClr>
                <a:prstClr val="black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맑은 고딕"/>
                <a:ea typeface="Arial"/>
                <a:cs typeface="Arial"/>
                <a:sym typeface="Arial"/>
              </a:rPr>
              <a:t>Chronic orthopedics pain </a:t>
            </a:r>
            <a:r>
              <a:rPr lang="en-US" kern="0" dirty="0">
                <a:latin typeface="맑은 고딕"/>
                <a:ea typeface="Arial"/>
                <a:cs typeface="Arial"/>
                <a:sym typeface="Arial"/>
              </a:rPr>
              <a:t>(phantom pain, degenerative spondylosis) </a:t>
            </a:r>
          </a:p>
        </p:txBody>
      </p:sp>
      <p:sp>
        <p:nvSpPr>
          <p:cNvPr id="4" name="Shape 1336"/>
          <p:cNvSpPr txBox="1"/>
          <p:nvPr/>
        </p:nvSpPr>
        <p:spPr>
          <a:xfrm>
            <a:off x="3791744" y="5805487"/>
            <a:ext cx="612068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333A95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prstClr val="black"/>
                </a:solidFill>
                <a:ea typeface="Arial"/>
                <a:cs typeface="Arial"/>
                <a:sym typeface="Arial"/>
              </a:rPr>
              <a:t>Open trial (n=17) in patients suffering from pain </a:t>
            </a:r>
          </a:p>
          <a:p>
            <a:pPr>
              <a:buClr>
                <a:srgbClr val="333A95"/>
              </a:buClr>
              <a:buSzPct val="25000"/>
              <a:buFont typeface="Arial"/>
              <a:buNone/>
            </a:pPr>
            <a:r>
              <a:rPr lang="en-US" sz="1200" i="1" dirty="0">
                <a:solidFill>
                  <a:prstClr val="black"/>
                </a:solidFill>
                <a:ea typeface="Arial"/>
                <a:cs typeface="Arial"/>
                <a:sym typeface="Arial"/>
              </a:rPr>
              <a:t>in the trunk and/or extremities due to degenerative </a:t>
            </a:r>
            <a:r>
              <a:rPr lang="en-US" sz="1200" i="1" dirty="0" err="1">
                <a:solidFill>
                  <a:prstClr val="black"/>
                </a:solidFill>
                <a:ea typeface="Arial"/>
                <a:cs typeface="Arial"/>
                <a:sym typeface="Arial"/>
              </a:rPr>
              <a:t>spondylosis</a:t>
            </a:r>
            <a:endParaRPr lang="en-US" sz="1200" i="1" dirty="0">
              <a:solidFill>
                <a:prstClr val="black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Shape 1338"/>
          <p:cNvGrpSpPr/>
          <p:nvPr/>
        </p:nvGrpSpPr>
        <p:grpSpPr>
          <a:xfrm>
            <a:off x="2661048" y="2344737"/>
            <a:ext cx="6891337" cy="3460749"/>
            <a:chOff x="1255713" y="2276475"/>
            <a:chExt cx="6891337" cy="3460749"/>
          </a:xfrm>
        </p:grpSpPr>
        <p:cxnSp>
          <p:nvCxnSpPr>
            <p:cNvPr id="6" name="Shape 1339"/>
            <p:cNvCxnSpPr/>
            <p:nvPr/>
          </p:nvCxnSpPr>
          <p:spPr>
            <a:xfrm>
              <a:off x="2065336" y="5327650"/>
              <a:ext cx="5203826" cy="0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" name="Shape 1340"/>
            <p:cNvCxnSpPr/>
            <p:nvPr/>
          </p:nvCxnSpPr>
          <p:spPr>
            <a:xfrm rot="10800000" flipH="1">
              <a:off x="2706686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1341"/>
            <p:cNvCxnSpPr/>
            <p:nvPr/>
          </p:nvCxnSpPr>
          <p:spPr>
            <a:xfrm rot="10800000" flipH="1">
              <a:off x="3349625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1342"/>
            <p:cNvCxnSpPr/>
            <p:nvPr/>
          </p:nvCxnSpPr>
          <p:spPr>
            <a:xfrm rot="10800000" flipH="1">
              <a:off x="4008437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343"/>
            <p:cNvCxnSpPr/>
            <p:nvPr/>
          </p:nvCxnSpPr>
          <p:spPr>
            <a:xfrm rot="10800000" flipH="1">
              <a:off x="4652962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344"/>
            <p:cNvCxnSpPr/>
            <p:nvPr/>
          </p:nvCxnSpPr>
          <p:spPr>
            <a:xfrm rot="10800000" flipH="1">
              <a:off x="5311775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345"/>
            <p:cNvCxnSpPr/>
            <p:nvPr/>
          </p:nvCxnSpPr>
          <p:spPr>
            <a:xfrm rot="10800000" flipH="1">
              <a:off x="5954712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46"/>
            <p:cNvCxnSpPr/>
            <p:nvPr/>
          </p:nvCxnSpPr>
          <p:spPr>
            <a:xfrm rot="10800000" flipH="1">
              <a:off x="6613525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347"/>
            <p:cNvCxnSpPr/>
            <p:nvPr/>
          </p:nvCxnSpPr>
          <p:spPr>
            <a:xfrm rot="10800000" flipH="1">
              <a:off x="7258050" y="5327650"/>
              <a:ext cx="1587" cy="76199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348"/>
            <p:cNvCxnSpPr/>
            <p:nvPr/>
          </p:nvCxnSpPr>
          <p:spPr>
            <a:xfrm>
              <a:off x="2058986" y="2373311"/>
              <a:ext cx="0" cy="3024187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349"/>
            <p:cNvCxnSpPr/>
            <p:nvPr/>
          </p:nvCxnSpPr>
          <p:spPr>
            <a:xfrm>
              <a:off x="1971675" y="5330825"/>
              <a:ext cx="77787" cy="0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350"/>
            <p:cNvCxnSpPr/>
            <p:nvPr/>
          </p:nvCxnSpPr>
          <p:spPr>
            <a:xfrm>
              <a:off x="1971675" y="4729162"/>
              <a:ext cx="77787" cy="3174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351"/>
            <p:cNvCxnSpPr/>
            <p:nvPr/>
          </p:nvCxnSpPr>
          <p:spPr>
            <a:xfrm>
              <a:off x="1971675" y="4138612"/>
              <a:ext cx="77787" cy="0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352"/>
            <p:cNvCxnSpPr/>
            <p:nvPr/>
          </p:nvCxnSpPr>
          <p:spPr>
            <a:xfrm>
              <a:off x="1971675" y="3544887"/>
              <a:ext cx="77787" cy="1587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1353"/>
            <p:cNvCxnSpPr/>
            <p:nvPr/>
          </p:nvCxnSpPr>
          <p:spPr>
            <a:xfrm>
              <a:off x="1971675" y="2968625"/>
              <a:ext cx="77787" cy="3174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1354"/>
            <p:cNvCxnSpPr/>
            <p:nvPr/>
          </p:nvCxnSpPr>
          <p:spPr>
            <a:xfrm>
              <a:off x="1971675" y="2378075"/>
              <a:ext cx="77787" cy="1587"/>
            </a:xfrm>
            <a:prstGeom prst="straightConnector1">
              <a:avLst/>
            </a:prstGeom>
            <a:noFill/>
            <a:ln w="1905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2" name="Shape 1355"/>
            <p:cNvSpPr txBox="1"/>
            <p:nvPr/>
          </p:nvSpPr>
          <p:spPr>
            <a:xfrm>
              <a:off x="1757361" y="5222875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23" name="Shape 1356"/>
            <p:cNvSpPr txBox="1"/>
            <p:nvPr/>
          </p:nvSpPr>
          <p:spPr>
            <a:xfrm>
              <a:off x="1652586" y="4630737"/>
              <a:ext cx="2254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20</a:t>
              </a:r>
            </a:p>
          </p:txBody>
        </p:sp>
        <p:sp>
          <p:nvSpPr>
            <p:cNvPr id="24" name="Shape 1357"/>
            <p:cNvSpPr txBox="1"/>
            <p:nvPr/>
          </p:nvSpPr>
          <p:spPr>
            <a:xfrm>
              <a:off x="1652586" y="4038600"/>
              <a:ext cx="2254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40</a:t>
              </a:r>
            </a:p>
          </p:txBody>
        </p:sp>
        <p:sp>
          <p:nvSpPr>
            <p:cNvPr id="25" name="Shape 1358"/>
            <p:cNvSpPr txBox="1"/>
            <p:nvPr/>
          </p:nvSpPr>
          <p:spPr>
            <a:xfrm>
              <a:off x="1652586" y="3446462"/>
              <a:ext cx="2254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60</a:t>
              </a:r>
            </a:p>
          </p:txBody>
        </p:sp>
        <p:sp>
          <p:nvSpPr>
            <p:cNvPr id="26" name="Shape 1359"/>
            <p:cNvSpPr txBox="1"/>
            <p:nvPr/>
          </p:nvSpPr>
          <p:spPr>
            <a:xfrm>
              <a:off x="1652586" y="2868611"/>
              <a:ext cx="225425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80</a:t>
              </a:r>
            </a:p>
          </p:txBody>
        </p:sp>
        <p:sp>
          <p:nvSpPr>
            <p:cNvPr id="27" name="Shape 1360"/>
            <p:cNvSpPr txBox="1"/>
            <p:nvPr/>
          </p:nvSpPr>
          <p:spPr>
            <a:xfrm>
              <a:off x="1364455" y="2276475"/>
              <a:ext cx="511968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r"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 dirty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100</a:t>
              </a:r>
            </a:p>
          </p:txBody>
        </p:sp>
        <p:sp>
          <p:nvSpPr>
            <p:cNvPr id="28" name="Shape 1361"/>
            <p:cNvSpPr txBox="1"/>
            <p:nvPr/>
          </p:nvSpPr>
          <p:spPr>
            <a:xfrm>
              <a:off x="1978025" y="547370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29" name="Shape 1362"/>
            <p:cNvSpPr txBox="1"/>
            <p:nvPr/>
          </p:nvSpPr>
          <p:spPr>
            <a:xfrm>
              <a:off x="2627311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30" name="Shape 1363"/>
            <p:cNvSpPr txBox="1"/>
            <p:nvPr/>
          </p:nvSpPr>
          <p:spPr>
            <a:xfrm>
              <a:off x="3270250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31" name="Shape 1364"/>
            <p:cNvSpPr txBox="1"/>
            <p:nvPr/>
          </p:nvSpPr>
          <p:spPr>
            <a:xfrm>
              <a:off x="3927475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32" name="Shape 1365"/>
            <p:cNvSpPr txBox="1"/>
            <p:nvPr/>
          </p:nvSpPr>
          <p:spPr>
            <a:xfrm>
              <a:off x="4586287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33" name="Shape 1366"/>
            <p:cNvSpPr txBox="1"/>
            <p:nvPr/>
          </p:nvSpPr>
          <p:spPr>
            <a:xfrm>
              <a:off x="5230812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34" name="Shape 1367"/>
            <p:cNvSpPr txBox="1"/>
            <p:nvPr/>
          </p:nvSpPr>
          <p:spPr>
            <a:xfrm>
              <a:off x="5889625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35" name="Shape 1368"/>
            <p:cNvSpPr txBox="1"/>
            <p:nvPr/>
          </p:nvSpPr>
          <p:spPr>
            <a:xfrm>
              <a:off x="6532562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36" name="Shape 1369"/>
            <p:cNvSpPr txBox="1"/>
            <p:nvPr/>
          </p:nvSpPr>
          <p:spPr>
            <a:xfrm>
              <a:off x="7191375" y="5492750"/>
              <a:ext cx="112711" cy="24447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600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37" name="Shape 1370"/>
            <p:cNvSpPr txBox="1"/>
            <p:nvPr/>
          </p:nvSpPr>
          <p:spPr>
            <a:xfrm>
              <a:off x="7604125" y="5484812"/>
              <a:ext cx="542925" cy="21272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sz="1400" i="1" kern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Weeks</a:t>
              </a:r>
            </a:p>
          </p:txBody>
        </p:sp>
        <p:sp>
          <p:nvSpPr>
            <p:cNvPr id="38" name="Shape 1371"/>
            <p:cNvSpPr txBox="1"/>
            <p:nvPr/>
          </p:nvSpPr>
          <p:spPr>
            <a:xfrm rot="16200000">
              <a:off x="735012" y="3633785"/>
              <a:ext cx="1316039" cy="2746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Clr>
                  <a:srgbClr val="333A95"/>
                </a:buClr>
                <a:buSzPct val="25000"/>
                <a:buFont typeface="Arial"/>
                <a:buNone/>
                <a:defRPr/>
              </a:pPr>
              <a:r>
                <a:rPr lang="en-US" kern="0" dirty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Pain VAS</a:t>
              </a:r>
            </a:p>
          </p:txBody>
        </p:sp>
        <p:sp>
          <p:nvSpPr>
            <p:cNvPr id="39" name="Shape 1372"/>
            <p:cNvSpPr txBox="1"/>
            <p:nvPr/>
          </p:nvSpPr>
          <p:spPr>
            <a:xfrm>
              <a:off x="5262561" y="3622675"/>
              <a:ext cx="2341563" cy="6715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atinLnBrk="0">
                <a:buClr>
                  <a:srgbClr val="E4A300"/>
                </a:buClr>
                <a:buSzPct val="25000"/>
                <a:buFont typeface="Arial"/>
                <a:buNone/>
                <a:defRPr/>
              </a:pPr>
              <a:r>
                <a:rPr lang="en-US" sz="2000" kern="0" dirty="0" err="1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Milnacipran</a:t>
              </a:r>
              <a:r>
                <a:rPr lang="en-US" sz="2000" kern="0" dirty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latinLnBrk="0">
                <a:buClr>
                  <a:srgbClr val="E4A300"/>
                </a:buClr>
                <a:buSzPct val="25000"/>
                <a:buFont typeface="Arial"/>
                <a:buNone/>
                <a:defRPr/>
              </a:pPr>
              <a:r>
                <a:rPr lang="en-US" kern="0" dirty="0">
                  <a:solidFill>
                    <a:prstClr val="black"/>
                  </a:solidFill>
                  <a:ea typeface="Arial"/>
                  <a:cs typeface="Arial"/>
                  <a:sym typeface="Arial"/>
                </a:rPr>
                <a:t>15 - 75 mg BID</a:t>
              </a:r>
            </a:p>
          </p:txBody>
        </p:sp>
        <p:cxnSp>
          <p:nvCxnSpPr>
            <p:cNvPr id="40" name="Shape 1373"/>
            <p:cNvCxnSpPr/>
            <p:nvPr/>
          </p:nvCxnSpPr>
          <p:spPr>
            <a:xfrm>
              <a:off x="2078036" y="3267075"/>
              <a:ext cx="585786" cy="512762"/>
            </a:xfrm>
            <a:prstGeom prst="straightConnector1">
              <a:avLst/>
            </a:prstGeom>
            <a:noFill/>
            <a:ln w="5080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1" name="Shape 1374"/>
            <p:cNvCxnSpPr/>
            <p:nvPr/>
          </p:nvCxnSpPr>
          <p:spPr>
            <a:xfrm>
              <a:off x="2670175" y="3805237"/>
              <a:ext cx="676275" cy="306386"/>
            </a:xfrm>
            <a:prstGeom prst="straightConnector1">
              <a:avLst/>
            </a:prstGeom>
            <a:noFill/>
            <a:ln w="5080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2" name="Shape 1375"/>
            <p:cNvCxnSpPr/>
            <p:nvPr/>
          </p:nvCxnSpPr>
          <p:spPr>
            <a:xfrm>
              <a:off x="3298825" y="4092575"/>
              <a:ext cx="1323975" cy="306386"/>
            </a:xfrm>
            <a:prstGeom prst="straightConnector1">
              <a:avLst/>
            </a:prstGeom>
            <a:noFill/>
            <a:ln w="5080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3" name="Shape 1376"/>
            <p:cNvCxnSpPr/>
            <p:nvPr/>
          </p:nvCxnSpPr>
          <p:spPr>
            <a:xfrm>
              <a:off x="4670425" y="4418012"/>
              <a:ext cx="1296986" cy="288925"/>
            </a:xfrm>
            <a:prstGeom prst="straightConnector1">
              <a:avLst/>
            </a:prstGeom>
            <a:noFill/>
            <a:ln w="5080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4" name="Shape 1377"/>
            <p:cNvCxnSpPr/>
            <p:nvPr/>
          </p:nvCxnSpPr>
          <p:spPr>
            <a:xfrm>
              <a:off x="5967412" y="4706937"/>
              <a:ext cx="1295400" cy="144462"/>
            </a:xfrm>
            <a:prstGeom prst="straightConnector1">
              <a:avLst/>
            </a:prstGeom>
            <a:noFill/>
            <a:ln w="50800" cap="flat">
              <a:solidFill>
                <a:sysClr val="windowText" lastClr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5" name="Shape 1378"/>
            <p:cNvSpPr/>
            <p:nvPr/>
          </p:nvSpPr>
          <p:spPr>
            <a:xfrm>
              <a:off x="2025650" y="3203575"/>
              <a:ext cx="80961" cy="96836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1379"/>
            <p:cNvSpPr/>
            <p:nvPr/>
          </p:nvSpPr>
          <p:spPr>
            <a:xfrm>
              <a:off x="2654300" y="3751262"/>
              <a:ext cx="80961" cy="98425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1380"/>
            <p:cNvSpPr/>
            <p:nvPr/>
          </p:nvSpPr>
          <p:spPr>
            <a:xfrm>
              <a:off x="3303587" y="4059237"/>
              <a:ext cx="80961" cy="98425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1381"/>
            <p:cNvSpPr/>
            <p:nvPr/>
          </p:nvSpPr>
          <p:spPr>
            <a:xfrm>
              <a:off x="4608512" y="4356100"/>
              <a:ext cx="80961" cy="96836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1382"/>
            <p:cNvSpPr/>
            <p:nvPr/>
          </p:nvSpPr>
          <p:spPr>
            <a:xfrm>
              <a:off x="5932487" y="4649787"/>
              <a:ext cx="80961" cy="98425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1383"/>
            <p:cNvSpPr/>
            <p:nvPr/>
          </p:nvSpPr>
          <p:spPr>
            <a:xfrm>
              <a:off x="7210425" y="4797425"/>
              <a:ext cx="80961" cy="96836"/>
            </a:xfrm>
            <a:prstGeom prst="octagon">
              <a:avLst>
                <a:gd name="adj" fmla="val 29289"/>
              </a:avLst>
            </a:prstGeom>
            <a:solidFill>
              <a:sysClr val="windowText" lastClr="0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atinLnBrk="0">
                <a:defRPr/>
              </a:pPr>
              <a:endParaRPr sz="2200" kern="0">
                <a:solidFill>
                  <a:prstClr val="black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CustomShape 1"/>
          <p:cNvSpPr/>
          <p:nvPr/>
        </p:nvSpPr>
        <p:spPr>
          <a:xfrm>
            <a:off x="1676477" y="360036"/>
            <a:ext cx="9150840" cy="612000"/>
          </a:xfrm>
          <a:prstGeom prst="homePlate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Chronic pain treatment with </a:t>
            </a:r>
            <a:r>
              <a:rPr lang="en-US" altLang="ko-KR" sz="28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Milnacipran</a:t>
            </a:r>
            <a:endParaRPr lang="en-US" altLang="ko-KR" sz="28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0"/>
          <p:cNvSpPr/>
          <p:nvPr/>
        </p:nvSpPr>
        <p:spPr>
          <a:xfrm>
            <a:off x="1518050" y="184773"/>
            <a:ext cx="915120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800" b="1" dirty="0">
                <a:solidFill>
                  <a:srgbClr val="C00000"/>
                </a:solidFill>
                <a:latin typeface="맑은 고딕"/>
                <a:ea typeface="맑은 고딕"/>
              </a:rPr>
              <a:t>Secondary outcomes and safety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9537" y="1115453"/>
            <a:ext cx="7680949" cy="52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fr-FR" sz="2400" b="1" dirty="0">
                <a:solidFill>
                  <a:prstClr val="black"/>
                </a:solidFill>
                <a:latin typeface="Calibri"/>
                <a:ea typeface="ＭＳ Ｐゴシック" charset="-128"/>
              </a:rPr>
              <a:t>▪  </a:t>
            </a:r>
            <a:r>
              <a:rPr lang="fr-FR" altLang="fr-FR" sz="2400" b="1" dirty="0">
                <a:solidFill>
                  <a:prstClr val="black"/>
                </a:solidFill>
                <a:latin typeface="맑은 고딕"/>
                <a:ea typeface="ＭＳ Ｐゴシック" charset="-128"/>
              </a:rPr>
              <a:t>Improved Fatigue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1978612"/>
            <a:ext cx="5724748" cy="368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025640" y="6609091"/>
            <a:ext cx="3642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i="1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en-US" altLang="ko-KR" sz="1000" i="1" dirty="0" err="1">
                <a:solidFill>
                  <a:prstClr val="black"/>
                </a:solidFill>
                <a:latin typeface="맑은 고딕"/>
                <a:ea typeface="맑은 고딕"/>
              </a:rPr>
              <a:t>Mease</a:t>
            </a:r>
            <a:r>
              <a:rPr lang="en-US" altLang="ko-KR" sz="1000" i="1" dirty="0">
                <a:solidFill>
                  <a:prstClr val="black"/>
                </a:solidFill>
                <a:latin typeface="맑은 고딕"/>
                <a:ea typeface="맑은 고딕"/>
              </a:rPr>
              <a:t> PJ, et al., J </a:t>
            </a:r>
            <a:r>
              <a:rPr lang="en-US" altLang="ko-KR" sz="1000" i="1" dirty="0" err="1">
                <a:solidFill>
                  <a:prstClr val="black"/>
                </a:solidFill>
                <a:latin typeface="맑은 고딕"/>
                <a:ea typeface="맑은 고딕"/>
              </a:rPr>
              <a:t>Rheumatol</a:t>
            </a:r>
            <a:r>
              <a:rPr lang="en-US" altLang="ko-KR" sz="1000" i="1" dirty="0">
                <a:solidFill>
                  <a:prstClr val="black"/>
                </a:solidFill>
                <a:latin typeface="맑은 고딕"/>
                <a:ea typeface="맑은 고딕"/>
              </a:rPr>
              <a:t> 2009; 36:2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44284" y="2561475"/>
            <a:ext cx="27919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A 27-week, RCT, DB, multicenter study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n= 888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Placebo (n=223)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Milcipran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 100 mg/d (n=224)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/>
              </a:rPr>
              <a:t>Milcipran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 200 mg/d (n=441)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/>
              </a:rPr>
              <a:t>MFI: Multidimensional Fatigue Inventory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550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5"/>
          <p:cNvSpPr/>
          <p:nvPr/>
        </p:nvSpPr>
        <p:spPr>
          <a:xfrm>
            <a:off x="1517880" y="183148"/>
            <a:ext cx="915084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sz="28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Milnacipran</a:t>
            </a:r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improves sleep quality</a:t>
            </a:r>
          </a:p>
        </p:txBody>
      </p:sp>
      <p:sp>
        <p:nvSpPr>
          <p:cNvPr id="7" name="CustomShape 6"/>
          <p:cNvSpPr/>
          <p:nvPr/>
        </p:nvSpPr>
        <p:spPr>
          <a:xfrm>
            <a:off x="166800" y="6535080"/>
            <a:ext cx="10500840" cy="3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228600" indent="-228240" algn="r">
              <a:buClr>
                <a:srgbClr val="000000"/>
              </a:buClr>
              <a:buFont typeface="StarSymbol"/>
              <a:buAutoNum type="arabicPeriod"/>
            </a:pPr>
            <a:r>
              <a:rPr lang="fr-FR" sz="105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Lemoine P et al. Hum Psychopharmacol Clin Exp 2004;19:299-303.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2718" y="5301209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solidFill>
                  <a:prstClr val="black"/>
                </a:solidFill>
              </a:rPr>
              <a:t>Polysomnographic</a:t>
            </a:r>
            <a:r>
              <a:rPr lang="en-US" altLang="ko-KR" sz="1200" dirty="0">
                <a:solidFill>
                  <a:prstClr val="black"/>
                </a:solidFill>
              </a:rPr>
              <a:t> effects of IXEL 100mg/d on sleep </a:t>
            </a:r>
          </a:p>
          <a:p>
            <a:pPr algn="r"/>
            <a:r>
              <a:rPr lang="en-US" altLang="ko-KR" sz="1200" dirty="0">
                <a:solidFill>
                  <a:prstClr val="black"/>
                </a:solidFill>
              </a:rPr>
              <a:t>Duration 4 weeks</a:t>
            </a:r>
          </a:p>
          <a:p>
            <a:pPr algn="r"/>
            <a:r>
              <a:rPr lang="en-US" altLang="ko-KR" sz="1200" dirty="0">
                <a:solidFill>
                  <a:prstClr val="black"/>
                </a:solidFill>
              </a:rPr>
              <a:t>Depressed patients N=8 (6 responders; 4 in remission)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14" y="1770732"/>
            <a:ext cx="698170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57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3"/>
          <p:cNvSpPr txBox="1"/>
          <p:nvPr/>
        </p:nvSpPr>
        <p:spPr>
          <a:xfrm>
            <a:off x="1318055" y="6381329"/>
            <a:ext cx="9349921" cy="48812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indent="-228600" algn="r">
              <a:lnSpc>
                <a:spcPct val="115000"/>
              </a:lnSpc>
              <a:buFontTx/>
              <a:buAutoNum type="arabicPeriod"/>
            </a:pPr>
            <a:r>
              <a:rPr lang="en-US" altLang="ko-KR" sz="900" i="1" dirty="0" err="1">
                <a:solidFill>
                  <a:prstClr val="black"/>
                </a:solidFill>
              </a:rPr>
              <a:t>Bonierbale</a:t>
            </a:r>
            <a:r>
              <a:rPr lang="en-US" altLang="ko-KR" sz="900" i="1" dirty="0">
                <a:solidFill>
                  <a:prstClr val="black"/>
                </a:solidFill>
              </a:rPr>
              <a:t> M. et </a:t>
            </a:r>
            <a:r>
              <a:rPr lang="en-US" altLang="ko-KR" sz="900" i="1" dirty="0" err="1">
                <a:solidFill>
                  <a:prstClr val="black"/>
                </a:solidFill>
              </a:rPr>
              <a:t>al.Curr</a:t>
            </a:r>
            <a:r>
              <a:rPr lang="en-US" altLang="ko-KR" sz="900" i="1" dirty="0">
                <a:solidFill>
                  <a:prstClr val="black"/>
                </a:solidFill>
              </a:rPr>
              <a:t> Med Res </a:t>
            </a:r>
            <a:r>
              <a:rPr lang="en-US" altLang="ko-KR" sz="900" i="1" dirty="0" err="1">
                <a:solidFill>
                  <a:prstClr val="black"/>
                </a:solidFill>
              </a:rPr>
              <a:t>Opin</a:t>
            </a:r>
            <a:r>
              <a:rPr lang="en-US" altLang="ko-KR" sz="900" i="1" dirty="0">
                <a:solidFill>
                  <a:prstClr val="black"/>
                </a:solidFill>
              </a:rPr>
              <a:t> 2003;19:114-24.</a:t>
            </a:r>
          </a:p>
          <a:p>
            <a:pPr marL="228600" indent="-228600" algn="r">
              <a:lnSpc>
                <a:spcPct val="115000"/>
              </a:lnSpc>
              <a:buFontTx/>
              <a:buAutoNum type="arabicPeriod"/>
            </a:pPr>
            <a:r>
              <a:rPr lang="en-US" altLang="ko-KR" sz="900" i="1" dirty="0" err="1">
                <a:solidFill>
                  <a:prstClr val="black"/>
                </a:solidFill>
              </a:rPr>
              <a:t>Reynaert</a:t>
            </a:r>
            <a:r>
              <a:rPr lang="en-US" altLang="ko-KR" sz="900" i="1" dirty="0">
                <a:solidFill>
                  <a:prstClr val="black"/>
                </a:solidFill>
              </a:rPr>
              <a:t> C et al, </a:t>
            </a:r>
            <a:r>
              <a:rPr lang="en-US" altLang="ko-KR" sz="900" i="1" dirty="0" err="1">
                <a:solidFill>
                  <a:prstClr val="black"/>
                </a:solidFill>
              </a:rPr>
              <a:t>Psychiatria</a:t>
            </a:r>
            <a:r>
              <a:rPr lang="en-US" altLang="ko-KR" sz="900" i="1" dirty="0">
                <a:solidFill>
                  <a:prstClr val="black"/>
                </a:solidFill>
              </a:rPr>
              <a:t> </a:t>
            </a:r>
            <a:r>
              <a:rPr lang="en-US" altLang="ko-KR" sz="900" i="1" dirty="0" err="1">
                <a:solidFill>
                  <a:prstClr val="black"/>
                </a:solidFill>
              </a:rPr>
              <a:t>Danubina</a:t>
            </a:r>
            <a:r>
              <a:rPr lang="en-US" altLang="ko-KR" sz="900" i="1" dirty="0">
                <a:solidFill>
                  <a:prstClr val="black"/>
                </a:solidFill>
              </a:rPr>
              <a:t> 2010:22( Suppl. 1):111–13.</a:t>
            </a:r>
          </a:p>
          <a:p>
            <a:pPr marL="228600" indent="-228600" algn="r">
              <a:lnSpc>
                <a:spcPct val="115000"/>
              </a:lnSpc>
              <a:buFontTx/>
              <a:buAutoNum type="arabicPeriod"/>
            </a:pPr>
            <a:r>
              <a:rPr lang="en-US" altLang="ko-KR" sz="900" i="1" dirty="0">
                <a:solidFill>
                  <a:prstClr val="black"/>
                </a:solidFill>
              </a:rPr>
              <a:t>Higgins A et al. Drug Health Patient Safety 2010;2:141-50.</a:t>
            </a:r>
            <a:endParaRPr lang="en-US" altLang="ko" sz="900" i="1" dirty="0">
              <a:solidFill>
                <a:prstClr val="black"/>
              </a:solidFill>
            </a:endParaRPr>
          </a:p>
        </p:txBody>
      </p:sp>
      <p:sp>
        <p:nvSpPr>
          <p:cNvPr id="7" name="Shape 30"/>
          <p:cNvSpPr/>
          <p:nvPr/>
        </p:nvSpPr>
        <p:spPr>
          <a:xfrm>
            <a:off x="1518050" y="184773"/>
            <a:ext cx="915120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Sexual dysfunction in depression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845" y="1556792"/>
            <a:ext cx="7817110" cy="42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79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5"/>
          <p:cNvSpPr/>
          <p:nvPr/>
        </p:nvSpPr>
        <p:spPr>
          <a:xfrm>
            <a:off x="1517880" y="183877"/>
            <a:ext cx="915084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sz="26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Milnacipran</a:t>
            </a:r>
            <a:r>
              <a:rPr lang="en-US" sz="2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reduced risk of sexual dysfunction</a:t>
            </a:r>
          </a:p>
        </p:txBody>
      </p:sp>
      <p:sp>
        <p:nvSpPr>
          <p:cNvPr id="5" name="CustomShape 7"/>
          <p:cNvSpPr/>
          <p:nvPr/>
        </p:nvSpPr>
        <p:spPr>
          <a:xfrm>
            <a:off x="166800" y="6618960"/>
            <a:ext cx="1050084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228600" indent="-228240" algn="r">
              <a:buClr>
                <a:srgbClr val="000000"/>
              </a:buClr>
              <a:buFont typeface="StarSymbol"/>
              <a:buAutoNum type="arabicPeriod"/>
            </a:pP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Kennedy S.H. and Rizvi S. Sexual dysfunction, depression, and the impact of antidepressants. J </a:t>
            </a:r>
            <a:r>
              <a:rPr lang="en-US" sz="9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Clin</a:t>
            </a: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en-US" sz="9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Psychopharmacol</a:t>
            </a: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2009;29(2):157-64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639617" y="1649967"/>
          <a:ext cx="6849451" cy="35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6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Sexual dysfunction reported frequency during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antidepressant treatment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6A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8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8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8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9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8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78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10%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30 %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30%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6A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SSRI</a:t>
                      </a:r>
                      <a:endParaRPr lang="ko-KR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Citalopram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Escitalopram</a:t>
                      </a:r>
                      <a:endParaRPr lang="en-US" altLang="ko-K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Fluoxetine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Paroxetine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Sertraline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Fluoxetine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Fluvoxamine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Paroxetine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Sertraline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SNRI</a:t>
                      </a:r>
                      <a:endParaRPr lang="ko-KR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76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IXEL</a:t>
                      </a:r>
                      <a:endParaRPr lang="ko-KR" altLang="en-US" sz="18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76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Duloxetine</a:t>
                      </a:r>
                    </a:p>
                    <a:p>
                      <a:pPr marL="0" marR="0" indent="0" algn="ctr" defTabSz="91440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Venlafaxine</a:t>
                      </a:r>
                      <a:endParaRPr lang="ko-KR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76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76A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ustomShape 6"/>
          <p:cNvSpPr/>
          <p:nvPr/>
        </p:nvSpPr>
        <p:spPr>
          <a:xfrm>
            <a:off x="5158835" y="2400835"/>
            <a:ext cx="4320480" cy="2916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70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>
            <a:extLst>
              <a:ext uri="{FF2B5EF4-FFF2-40B4-BE49-F238E27FC236}">
                <a16:creationId xmlns:a16="http://schemas.microsoft.com/office/drawing/2014/main" id="{E80DCECD-1AFB-42DF-862C-94977366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38888"/>
            <a:ext cx="3480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latinLnBrk="0" hangingPunct="0">
              <a:defRPr/>
            </a:pP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Robinson RG et al. Am J Psychiatry 2016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72D8F-604A-46C5-BA6E-0E48222D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30" y="539556"/>
            <a:ext cx="7460340" cy="57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4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5"/>
          <p:cNvSpPr/>
          <p:nvPr/>
        </p:nvSpPr>
        <p:spPr>
          <a:xfrm>
            <a:off x="1517880" y="183148"/>
            <a:ext cx="915084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sz="28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Milnacipran</a:t>
            </a:r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improves sexual dysfunction</a:t>
            </a:r>
          </a:p>
        </p:txBody>
      </p:sp>
      <p:sp>
        <p:nvSpPr>
          <p:cNvPr id="7" name="CustomShape 6"/>
          <p:cNvSpPr/>
          <p:nvPr/>
        </p:nvSpPr>
        <p:spPr>
          <a:xfrm>
            <a:off x="166800" y="6535080"/>
            <a:ext cx="10500840" cy="3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228600" indent="-228240" algn="r">
              <a:buClr>
                <a:srgbClr val="000000"/>
              </a:buClr>
              <a:buFont typeface="StarSymbol"/>
              <a:buAutoNum type="arabicPeriod"/>
            </a:pP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Baldwin D et al. Resolution of sexual dysfunction during acute treatment of major depression with </a:t>
            </a:r>
            <a:r>
              <a:rPr lang="en-US" sz="9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milnacipran</a:t>
            </a: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r"/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Human </a:t>
            </a: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Psychopharmacology</a:t>
            </a:r>
            <a:r>
              <a:rPr lang="en-US" sz="9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Clinical and Experimental 2008; 23:527-532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98614" y="5149642"/>
            <a:ext cx="7729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 of mean HAMD17 score (red line, right hand axis) and the percentage of patients with normal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better than normal sexual function (column, left hand axis) as a function of duration of treatment.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(both sexes) were asked ‘Has your desire for sex changed (compared to before your depressive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episode)?’. Patients with normal or better than normal sexual function are those replying ‘same as before’,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 little better than before’ or ‘a lot better than before’</a:t>
            </a:r>
            <a:endParaRPr lang="ko-KR" alt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5"/>
          <p:cNvGrpSpPr/>
          <p:nvPr/>
        </p:nvGrpSpPr>
        <p:grpSpPr>
          <a:xfrm>
            <a:off x="2855640" y="1154418"/>
            <a:ext cx="5223486" cy="3642735"/>
            <a:chOff x="1331640" y="1154417"/>
            <a:chExt cx="5223486" cy="3642735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5233914" y="2753662"/>
              <a:ext cx="2334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HAMD</a:t>
              </a:r>
              <a:r>
                <a:rPr lang="en-US" altLang="ko-KR" sz="14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ko-KR" altLang="en-US" sz="1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31640" y="1154417"/>
              <a:ext cx="4879705" cy="3642735"/>
              <a:chOff x="1331640" y="1154417"/>
              <a:chExt cx="4879705" cy="3642735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5758458" y="1522555"/>
                <a:ext cx="0" cy="28080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809935" y="2112142"/>
                <a:ext cx="648000" cy="36336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차트 14"/>
              <p:cNvGraphicFramePr/>
              <p:nvPr>
                <p:extLst/>
              </p:nvPr>
            </p:nvGraphicFramePr>
            <p:xfrm>
              <a:off x="1985468" y="1214284"/>
              <a:ext cx="3906113" cy="35828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6" name="TextBox 15"/>
              <p:cNvSpPr txBox="1"/>
              <p:nvPr/>
            </p:nvSpPr>
            <p:spPr>
              <a:xfrm>
                <a:off x="5707289" y="1358300"/>
                <a:ext cx="504056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35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30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25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20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15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10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5</a:t>
                </a:r>
              </a:p>
              <a:p>
                <a:pPr algn="ctr">
                  <a:lnSpc>
                    <a:spcPct val="180000"/>
                  </a:lnSpc>
                </a:pPr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</a:t>
                </a:r>
                <a:endParaRPr lang="ko-KR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660394" y="3166967"/>
                <a:ext cx="288000" cy="116906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315180" y="2662911"/>
                <a:ext cx="288000" cy="16731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69966" y="2158855"/>
                <a:ext cx="288000" cy="217717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624752" y="1667538"/>
                <a:ext cx="288000" cy="266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279537" y="1522555"/>
                <a:ext cx="288000" cy="280500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3459180" y="2475503"/>
                <a:ext cx="654786" cy="432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4113966" y="2910126"/>
                <a:ext cx="654786" cy="39239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765657" y="3303275"/>
                <a:ext cx="654786" cy="19619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>
                <a:off x="3423180" y="244375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077966" y="2873651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732752" y="327077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392812" y="346552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768394" y="207733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6200000">
                <a:off x="78017" y="2684041"/>
                <a:ext cx="30304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 patients with normal or better</a:t>
                </a: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than normal sexual function</a:t>
                </a:r>
                <a:endParaRPr lang="ko-KR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11760" y="279358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23%</a:t>
                </a:r>
                <a:endParaRPr lang="ko-KR" altLang="en-US" b="1" baseline="-250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3723" y="1154417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56%</a:t>
                </a:r>
                <a:endParaRPr lang="ko-KR" altLang="en-US" b="1" baseline="-250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3" name="직선 연결선 32"/>
          <p:cNvCxnSpPr/>
          <p:nvPr/>
        </p:nvCxnSpPr>
        <p:spPr>
          <a:xfrm>
            <a:off x="8629019" y="3045725"/>
            <a:ext cx="288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8737035" y="3014324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19035" y="2776128"/>
            <a:ext cx="108000" cy="1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31237" y="2704096"/>
            <a:ext cx="134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 function </a:t>
            </a:r>
            <a:endParaRPr lang="ko-KR" altLang="en-US" sz="10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31237" y="2924945"/>
            <a:ext cx="134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HAMD</a:t>
            </a:r>
            <a:r>
              <a:rPr lang="en-US" altLang="ko-KR" sz="10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ko-KR" altLang="en-US" sz="10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52740" y="2670781"/>
            <a:ext cx="1399109" cy="53425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2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877469" y="0"/>
            <a:ext cx="82296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신경계 질환에서의 항우울제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치료 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이상반응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847850" y="981075"/>
            <a:ext cx="7188319" cy="71438"/>
          </a:xfrm>
          <a:prstGeom prst="rect">
            <a:avLst/>
          </a:prstGeom>
          <a:solidFill>
            <a:srgbClr val="000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1" name="Group 71"/>
          <p:cNvGraphicFramePr>
            <a:graphicFrameLocks noGrp="1"/>
          </p:cNvGraphicFramePr>
          <p:nvPr>
            <p:extLst/>
          </p:nvPr>
        </p:nvGraphicFramePr>
        <p:xfrm>
          <a:off x="1832065" y="726450"/>
          <a:ext cx="8320411" cy="5368673"/>
        </p:xfrm>
        <a:graphic>
          <a:graphicData uri="http://schemas.openxmlformats.org/drawingml/2006/table">
            <a:tbl>
              <a:tblPr/>
              <a:tblGrid>
                <a:gridCol w="158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약물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상호작용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성기능장애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수면장애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Serotonin Syndrome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체중증가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Sedation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SSRIs: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Fluoxetine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Paroxetine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Sertraline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+/-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Escitalopram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SNRI: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Venlafaxine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Milaciplan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+/-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6453"/>
                  </a:ext>
                </a:extLst>
              </a:tr>
              <a:tr h="70167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NaSSA: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Mirtazapine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 Box 99"/>
          <p:cNvSpPr txBox="1">
            <a:spLocks noChangeArrowheads="1"/>
          </p:cNvSpPr>
          <p:nvPr/>
        </p:nvSpPr>
        <p:spPr bwMode="auto">
          <a:xfrm>
            <a:off x="1952626" y="6187370"/>
            <a:ext cx="42148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lang="en-GB" altLang="ko-KR" sz="1000">
                <a:latin typeface="맑은 고딕" pitchFamily="50" charset="-127"/>
                <a:ea typeface="맑은 고딕" pitchFamily="50" charset="-127"/>
              </a:rPr>
              <a:t>1. Von Moltke et al. </a:t>
            </a: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Drug Metab Dispos</a:t>
            </a:r>
            <a:r>
              <a:rPr lang="en-GB" altLang="ko-KR" sz="1000">
                <a:latin typeface="맑은 고딕" pitchFamily="50" charset="-127"/>
                <a:ea typeface="맑은 고딕" pitchFamily="50" charset="-127"/>
              </a:rPr>
              <a:t> 2001;</a:t>
            </a: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29:1102-9 </a:t>
            </a:r>
            <a:br>
              <a:rPr lang="da-DK" altLang="ko-KR" sz="1000">
                <a:latin typeface="맑은 고딕" pitchFamily="50" charset="-127"/>
                <a:ea typeface="맑은 고딕" pitchFamily="50" charset="-127"/>
              </a:rPr>
            </a:br>
            <a:r>
              <a:rPr lang="en-GB" altLang="ko-KR" sz="1000">
                <a:latin typeface="맑은 고딕" pitchFamily="50" charset="-127"/>
                <a:ea typeface="맑은 고딕" pitchFamily="50" charset="-127"/>
              </a:rPr>
              <a:t>2. Greenblatt et al. </a:t>
            </a: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J Clin Psychiatry</a:t>
            </a:r>
            <a:r>
              <a:rPr lang="en-GB" altLang="ko-KR" sz="1000">
                <a:latin typeface="맑은 고딕" pitchFamily="50" charset="-127"/>
                <a:ea typeface="맑은 고딕" pitchFamily="50" charset="-127"/>
              </a:rPr>
              <a:t> 1998;</a:t>
            </a: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59:19-27</a:t>
            </a:r>
          </a:p>
          <a:p>
            <a:pPr eaLnBrk="0" latinLnBrk="0" hangingPunct="0"/>
            <a:r>
              <a:rPr lang="en-GB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Albers et al. Psychiatry Res 2000;96:235-243</a:t>
            </a:r>
          </a:p>
        </p:txBody>
      </p:sp>
      <p:sp>
        <p:nvSpPr>
          <p:cNvPr id="23" name="Text Box 98"/>
          <p:cNvSpPr txBox="1">
            <a:spLocks noChangeArrowheads="1"/>
          </p:cNvSpPr>
          <p:nvPr/>
        </p:nvSpPr>
        <p:spPr bwMode="auto">
          <a:xfrm>
            <a:off x="6453188" y="6187370"/>
            <a:ext cx="42148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4. Spina et al. Fundam Clin Pharmacol 2003;17:517-538</a:t>
            </a:r>
            <a:br>
              <a:rPr lang="da-DK" altLang="ko-KR" sz="1000">
                <a:latin typeface="맑은 고딕" pitchFamily="50" charset="-127"/>
                <a:ea typeface="맑은 고딕" pitchFamily="50" charset="-127"/>
              </a:rPr>
            </a:br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5. Skinner et al. Clin Pharmacol Ther 2003;73170-177</a:t>
            </a:r>
          </a:p>
          <a:p>
            <a:pPr eaLnBrk="0" latinLnBrk="0" hangingPunct="0"/>
            <a:r>
              <a:rPr lang="da-DK" altLang="ko-KR" sz="1000">
                <a:latin typeface="맑은 고딕" pitchFamily="50" charset="-127"/>
                <a:ea typeface="맑은 고딕" pitchFamily="50" charset="-127"/>
              </a:rPr>
              <a:t>6. US SmPC Cymbalta</a:t>
            </a:r>
          </a:p>
        </p:txBody>
      </p:sp>
      <p:sp>
        <p:nvSpPr>
          <p:cNvPr id="7" name="슬라이드 번호 개체 틀 19"/>
          <p:cNvSpPr txBox="1">
            <a:spLocks/>
          </p:cNvSpPr>
          <p:nvPr/>
        </p:nvSpPr>
        <p:spPr>
          <a:xfrm>
            <a:off x="1524000" y="6597352"/>
            <a:ext cx="539552" cy="260648"/>
          </a:xfrm>
          <a:prstGeom prst="rect">
            <a:avLst/>
          </a:prstGeom>
          <a:ln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CD5AC3-CFD5-4F92-A0DA-3BA5D0F958BB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52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0"/>
          <p:cNvSpPr/>
          <p:nvPr/>
        </p:nvSpPr>
        <p:spPr>
          <a:xfrm>
            <a:off x="1518050" y="184773"/>
            <a:ext cx="915120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800" b="1" dirty="0">
                <a:solidFill>
                  <a:srgbClr val="C00000"/>
                </a:solidFill>
                <a:latin typeface="맑은 고딕"/>
                <a:ea typeface="맑은 고딕"/>
              </a:rPr>
              <a:t>Fibromyalgia Treatment Guidelines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25640" y="6609090"/>
            <a:ext cx="36423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i="1" dirty="0">
                <a:solidFill>
                  <a:prstClr val="black"/>
                </a:solidFill>
                <a:ea typeface="맑은 고딕"/>
              </a:rPr>
              <a:t>1. JAMA. 2014;311(15):1547-1555.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124744"/>
            <a:ext cx="3740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903977" y="3843876"/>
            <a:ext cx="3615959" cy="52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77" y="3175330"/>
            <a:ext cx="8636947" cy="1194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6"/>
          <a:stretch/>
        </p:blipFill>
        <p:spPr bwMode="auto">
          <a:xfrm>
            <a:off x="6460398" y="2193752"/>
            <a:ext cx="4100099" cy="21756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638446" y="3331737"/>
            <a:ext cx="3348000" cy="0"/>
          </a:xfrm>
          <a:prstGeom prst="line">
            <a:avLst/>
          </a:prstGeom>
          <a:ln w="38100" cap="rnd">
            <a:solidFill>
              <a:srgbClr val="FFFF00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38446" y="3594461"/>
            <a:ext cx="3744000" cy="0"/>
          </a:xfrm>
          <a:prstGeom prst="line">
            <a:avLst/>
          </a:prstGeom>
          <a:ln w="38100" cap="rnd">
            <a:solidFill>
              <a:srgbClr val="FFFF00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38446" y="3850944"/>
            <a:ext cx="3744000" cy="0"/>
          </a:xfrm>
          <a:prstGeom prst="line">
            <a:avLst/>
          </a:prstGeom>
          <a:ln w="38100" cap="rnd">
            <a:solidFill>
              <a:srgbClr val="FFFF00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638446" y="4111187"/>
            <a:ext cx="1800000" cy="0"/>
          </a:xfrm>
          <a:prstGeom prst="line">
            <a:avLst/>
          </a:prstGeom>
          <a:ln w="38100" cap="rnd">
            <a:solidFill>
              <a:srgbClr val="FFFF00">
                <a:alpha val="7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"/>
          <p:cNvSpPr/>
          <p:nvPr/>
        </p:nvSpPr>
        <p:spPr>
          <a:xfrm>
            <a:off x="1553312" y="316816"/>
            <a:ext cx="9151200" cy="612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800" b="1" dirty="0">
                <a:solidFill>
                  <a:srgbClr val="C00000"/>
                </a:solidFill>
                <a:latin typeface="맑은 고딕"/>
                <a:ea typeface="맑은 고딕"/>
              </a:rPr>
              <a:t>Adding </a:t>
            </a:r>
            <a:r>
              <a:rPr lang="en-US" altLang="ko-KR" sz="2800" b="1" dirty="0" err="1">
                <a:solidFill>
                  <a:srgbClr val="C00000"/>
                </a:solidFill>
                <a:latin typeface="맑은 고딕"/>
                <a:ea typeface="맑은 고딕"/>
              </a:rPr>
              <a:t>milnacipran</a:t>
            </a:r>
            <a:r>
              <a:rPr lang="en-US" altLang="ko-KR" sz="2800" b="1" dirty="0">
                <a:solidFill>
                  <a:srgbClr val="C00000"/>
                </a:solidFill>
                <a:latin typeface="맑은 고딕"/>
                <a:ea typeface="맑은 고딕"/>
              </a:rPr>
              <a:t> in patients with  </a:t>
            </a:r>
          </a:p>
          <a:p>
            <a:r>
              <a:rPr lang="en-US" altLang="ko-KR" sz="2800" b="1" dirty="0">
                <a:solidFill>
                  <a:srgbClr val="C00000"/>
                </a:solidFill>
                <a:latin typeface="맑은 고딕"/>
                <a:ea typeface="맑은 고딕"/>
              </a:rPr>
              <a:t>  incomplete response to </a:t>
            </a:r>
            <a:r>
              <a:rPr lang="en-US" altLang="ko-KR" sz="2800" b="1" dirty="0" err="1">
                <a:solidFill>
                  <a:srgbClr val="C00000"/>
                </a:solidFill>
                <a:latin typeface="맑은 고딕"/>
                <a:ea typeface="맑은 고딕"/>
              </a:rPr>
              <a:t>pregabalin</a:t>
            </a:r>
            <a:endParaRPr lang="en-US" altLang="ko-KR" sz="2800" b="1" dirty="0">
              <a:solidFill>
                <a:srgbClr val="C00000"/>
              </a:solidFill>
              <a:latin typeface="맑은 고딕"/>
              <a:ea typeface="맑은 고딕"/>
            </a:endParaRPr>
          </a:p>
        </p:txBody>
      </p:sp>
      <p:sp>
        <p:nvSpPr>
          <p:cNvPr id="3" name="Shape 321"/>
          <p:cNvSpPr/>
          <p:nvPr/>
        </p:nvSpPr>
        <p:spPr>
          <a:xfrm>
            <a:off x="3359697" y="4705420"/>
            <a:ext cx="6407287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Multicenter, randomized, open-label, controlled study</a:t>
            </a:r>
          </a:p>
          <a:p>
            <a:pPr latinLnBrk="0">
              <a:buSzPct val="25000"/>
            </a:pPr>
            <a:endParaRPr lang="en-US" altLang="ko" sz="1400" kern="0" dirty="0">
              <a:solidFill>
                <a:srgbClr val="000000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  <a:sym typeface="Arial"/>
            </a:endParaRP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- 3 periods : 4-to 12- week PGN run-in treatment period, </a:t>
            </a: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                 11-week randomized treatment period</a:t>
            </a: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                 (1 week of dose escalation and 10 weeks of stable-dose treatment), </a:t>
            </a: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                  and a 1-week minimum PGN discontinuation period</a:t>
            </a: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 </a:t>
            </a:r>
          </a:p>
          <a:p>
            <a:pPr latinLnBrk="0">
              <a:buSzPct val="25000"/>
            </a:pPr>
            <a:r>
              <a:rPr lang="en-US" altLang="ko" sz="1400" kern="0" dirty="0">
                <a:solidFill>
                  <a:srgbClr val="000000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Arial"/>
              </a:rPr>
              <a:t>* p&lt;0.001 versus PGN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2021361" y="6646875"/>
            <a:ext cx="863820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r">
              <a:defRPr sz="900" i="1">
                <a:solidFill>
                  <a:prstClr val="black"/>
                </a:solidFill>
                <a:latin typeface="+mj-lt"/>
                <a:ea typeface="맑은 고딕"/>
              </a:defRPr>
            </a:lvl1pPr>
          </a:lstStyle>
          <a:p>
            <a:r>
              <a:rPr lang="en-US" altLang="ko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" dirty="0" err="1"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en-US" altLang="k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" dirty="0" err="1">
                <a:latin typeface="Arial" panose="020B0604020202020204" pitchFamily="34" charset="0"/>
                <a:cs typeface="Arial" panose="020B0604020202020204" pitchFamily="34" charset="0"/>
              </a:rPr>
              <a:t>Adv</a:t>
            </a:r>
            <a:r>
              <a:rPr lang="en-US" altLang="k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" dirty="0" err="1">
                <a:latin typeface="Arial" panose="020B0604020202020204" pitchFamily="34" charset="0"/>
                <a:cs typeface="Arial" panose="020B0604020202020204" pitchFamily="34" charset="0"/>
              </a:rPr>
              <a:t>Musculoskel</a:t>
            </a:r>
            <a:r>
              <a:rPr lang="en-US" altLang="ko" dirty="0">
                <a:latin typeface="Arial" panose="020B0604020202020204" pitchFamily="34" charset="0"/>
                <a:cs typeface="Arial" panose="020B0604020202020204" pitchFamily="34" charset="0"/>
              </a:rPr>
              <a:t> Dis (2013) 5(3) 113–126</a:t>
            </a:r>
          </a:p>
        </p:txBody>
      </p:sp>
      <p:pic>
        <p:nvPicPr>
          <p:cNvPr id="15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31" y="1628800"/>
            <a:ext cx="4850515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16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75521" y="354722"/>
            <a:ext cx="78494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Summary</a:t>
            </a:r>
            <a:endParaRPr kumimoji="1" lang="ko-KR" altLang="en-US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7850" y="981075"/>
            <a:ext cx="6985000" cy="71438"/>
          </a:xfrm>
          <a:prstGeom prst="rect">
            <a:avLst/>
          </a:prstGeom>
          <a:solidFill>
            <a:srgbClr val="000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>
                <a:solidFill>
                  <a:srgbClr val="000000"/>
                </a:solidFill>
                <a:latin typeface="맑은 고딕"/>
                <a:ea typeface="맑은 고딕"/>
              </a:rPr>
              <a:t>■ </a:t>
            </a:r>
            <a:r>
              <a:rPr kumimoji="1" lang="en-US" altLang="ko-KR" b="1" dirty="0" err="1">
                <a:solidFill>
                  <a:srgbClr val="000000"/>
                </a:solidFill>
                <a:latin typeface="맑은 고딕"/>
                <a:ea typeface="맑은 고딕"/>
              </a:rPr>
              <a:t>Milnaciplan</a:t>
            </a:r>
            <a:r>
              <a:rPr kumimoji="1" lang="ko-KR" altLang="en-US" b="1" dirty="0">
                <a:solidFill>
                  <a:srgbClr val="000000"/>
                </a:solidFill>
                <a:latin typeface="맑은 고딕"/>
                <a:ea typeface="맑은 고딕"/>
              </a:rPr>
              <a:t>특징</a:t>
            </a:r>
            <a:r>
              <a:rPr kumimoji="1" lang="en-US" altLang="ko-KR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19"/>
          <p:cNvSpPr txBox="1">
            <a:spLocks/>
          </p:cNvSpPr>
          <p:nvPr/>
        </p:nvSpPr>
        <p:spPr>
          <a:xfrm>
            <a:off x="1524000" y="6597352"/>
            <a:ext cx="539552" cy="260648"/>
          </a:xfrm>
          <a:prstGeom prst="rect">
            <a:avLst/>
          </a:prstGeom>
          <a:ln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CD5AC3-CFD5-4F92-A0DA-3BA5D0F958BB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4A697-5A58-49E5-9058-20F664EB4797}"/>
              </a:ext>
            </a:extLst>
          </p:cNvPr>
          <p:cNvSpPr txBox="1"/>
          <p:nvPr/>
        </p:nvSpPr>
        <p:spPr>
          <a:xfrm>
            <a:off x="1929394" y="1566308"/>
            <a:ext cx="7344816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노르에피네프린과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세로토닌에 같이 작용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</a:rPr>
              <a:t>약물상호작용이 적다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우울 뿐만 아니라 통증에도 효과적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성기능저하 효과가 적을 뿐만 아니라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성기능 향상에 효과적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수면의 질을 향상시킴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체중증가가 적음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졸림작용이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 약물에 반응하지 않는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섬유근통의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치료에도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milnaciplan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추가의 반응을 기대할 수 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DD562-BAB2-48F8-B2D0-CE37228E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Take-Home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CDB29-A626-4CD2-9F5C-274A11CD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우울증상은 뇌졸중을 비롯한 신경계 질환환자에서 흔하다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우울증상이 있는 환자에서 </a:t>
            </a:r>
            <a:r>
              <a:rPr lang="en-US" altLang="ko-KR" sz="2000" dirty="0"/>
              <a:t>bipolar disorder</a:t>
            </a:r>
            <a:r>
              <a:rPr lang="ko-KR" altLang="en-US" sz="2000" dirty="0"/>
              <a:t>여부와 </a:t>
            </a:r>
            <a:r>
              <a:rPr lang="en-US" altLang="ko-KR" sz="2000" dirty="0"/>
              <a:t>suicidal idea</a:t>
            </a:r>
            <a:r>
              <a:rPr lang="ko-KR" altLang="en-US" sz="2000" dirty="0"/>
              <a:t>에 대한 평가를 해야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약물의 선택은 환자의 선호도</a:t>
            </a:r>
            <a:r>
              <a:rPr lang="en-US" altLang="ko-KR" sz="2000" dirty="0"/>
              <a:t>, </a:t>
            </a:r>
            <a:r>
              <a:rPr lang="ko-KR" altLang="en-US" sz="2000" dirty="0"/>
              <a:t>효과</a:t>
            </a:r>
            <a:r>
              <a:rPr lang="en-US" altLang="ko-KR" sz="2000" dirty="0"/>
              <a:t>, </a:t>
            </a:r>
            <a:r>
              <a:rPr lang="ko-KR" altLang="en-US" sz="2000" dirty="0"/>
              <a:t>부작용</a:t>
            </a:r>
            <a:r>
              <a:rPr lang="en-US" altLang="ko-KR" sz="2000" dirty="0"/>
              <a:t>, </a:t>
            </a:r>
            <a:r>
              <a:rPr lang="ko-KR" altLang="en-US" sz="2000" dirty="0"/>
              <a:t>동반된 질환을 고려하여 결정해야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Milacipran</a:t>
            </a:r>
            <a:r>
              <a:rPr lang="ko-KR" altLang="en-US" sz="2000" dirty="0"/>
              <a:t>은 </a:t>
            </a:r>
            <a:r>
              <a:rPr lang="en-US" altLang="ko-KR" sz="2000" dirty="0"/>
              <a:t>SNRI</a:t>
            </a:r>
            <a:r>
              <a:rPr lang="ko-KR" altLang="en-US" sz="2000" dirty="0"/>
              <a:t>계열의 항우울제로 혈압을 증가시킬 수 있으므로 혈압이 낮은 환자에서 도움이 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성기능에 영향을 미치지 않고 약물 상호작용이 적은 장점이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14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32219-2456-4F4E-B53D-E03602CA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Depressive Episode in DSM-V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5DB4-220E-40D6-82A1-99E991E8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Five of more of the following symptoms (clearly not due to another medical condition)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At least one of the symptoms is either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Depressed mood </a:t>
            </a:r>
            <a:r>
              <a:rPr lang="en-US" altLang="ko-KR" dirty="0"/>
              <a:t>or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Loss of interest or pleasure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The other symptoms are</a:t>
            </a:r>
          </a:p>
          <a:p>
            <a:pPr lvl="2">
              <a:lnSpc>
                <a:spcPct val="150000"/>
              </a:lnSpc>
            </a:pPr>
            <a:r>
              <a:rPr lang="en-US" altLang="ko-KR" u="sng" dirty="0"/>
              <a:t>substantial weight loss or gain;</a:t>
            </a:r>
            <a:r>
              <a:rPr lang="en-US" altLang="ko-KR" dirty="0"/>
              <a:t> insomnia or hypersomnia; </a:t>
            </a:r>
            <a:r>
              <a:rPr lang="en-US" altLang="ko-KR" u="sng" dirty="0"/>
              <a:t>psychomotor agitation or retardation</a:t>
            </a:r>
            <a:r>
              <a:rPr lang="en-US" altLang="ko-KR" dirty="0"/>
              <a:t>; fatigue or loss of energy; </a:t>
            </a:r>
            <a:r>
              <a:rPr lang="en-US" altLang="ko-KR" u="sng" dirty="0"/>
              <a:t>worthlessness or inappropriate guilt</a:t>
            </a:r>
            <a:r>
              <a:rPr lang="en-US" altLang="ko-KR" dirty="0"/>
              <a:t>; diminished concentration and indecisiveness; </a:t>
            </a:r>
            <a:r>
              <a:rPr lang="en-US" altLang="ko-KR" u="sng" dirty="0"/>
              <a:t>and recurrent thought of death</a:t>
            </a:r>
            <a:r>
              <a:rPr lang="en-US" altLang="ko-KR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B9AF2-80F7-487B-8D00-A6FF05AE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Differentiation of types of depression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33862C7-EF08-4ABA-ACA4-6FF45D28D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376185"/>
              </p:ext>
            </p:extLst>
          </p:nvPr>
        </p:nvGraphicFramePr>
        <p:xfrm>
          <a:off x="838200" y="1825625"/>
          <a:ext cx="10515600" cy="426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190">
                  <a:extLst>
                    <a:ext uri="{9D8B030D-6E8A-4147-A177-3AD203B41FA5}">
                      <a16:colId xmlns:a16="http://schemas.microsoft.com/office/drawing/2014/main" val="527763186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3057704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4713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Diagnostic 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Comments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5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Reactive or depression associated with medical illness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Loss, physical illness (neurologic disease like stroke, DM, cardiac disease), drugs.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&gt; 60% of all depressions.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3082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Major depressive disorders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Precipitating life event not adequate for degree of depression. Autonomous (unresponsive to changes in life). Biologically determined (family history)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25% of all depressions.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About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15%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the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population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experiences major depressive episodes in life.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480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Bipolar disorders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Manic</a:t>
                      </a:r>
                      <a:r>
                        <a:rPr lang="en-US" altLang="ko-KR" dirty="0"/>
                        <a:t> or </a:t>
                      </a:r>
                      <a:r>
                        <a:rPr lang="en-US" altLang="ko-KR" b="1" dirty="0"/>
                        <a:t>hypomanic</a:t>
                      </a:r>
                      <a:r>
                        <a:rPr lang="en-US" altLang="ko-KR" dirty="0"/>
                        <a:t> episodes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 – 15% of all depressions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11197"/>
                  </a:ext>
                </a:extLst>
              </a:tr>
            </a:tbl>
          </a:graphicData>
        </a:graphic>
      </p:graphicFrame>
      <p:sp>
        <p:nvSpPr>
          <p:cNvPr id="5" name="Text Box 12">
            <a:extLst>
              <a:ext uri="{FF2B5EF4-FFF2-40B4-BE49-F238E27FC236}">
                <a16:creationId xmlns:a16="http://schemas.microsoft.com/office/drawing/2014/main" id="{61FB2642-6FCB-4A7E-8E39-9114FC8D4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38888"/>
            <a:ext cx="96247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latinLnBrk="0" hangingPunct="0">
              <a:defRPr/>
            </a:pPr>
            <a:r>
              <a:rPr kumimoji="0" lang="en-US" altLang="ko-K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Katzung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BG. Basic &amp; Clinical Pharmacology 5</a:t>
            </a:r>
            <a:r>
              <a:rPr kumimoji="0" lang="en-US" altLang="ko-KR" sz="1400" b="0" i="1" u="none" strike="noStrike" kern="0" cap="none" spc="0" normalizeH="0" baseline="30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th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edition; </a:t>
            </a:r>
            <a:r>
              <a:rPr kumimoji="0" lang="en-US" altLang="ko-K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Fauci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et al Harrison’s principles of internal medicine 20</a:t>
            </a:r>
            <a:r>
              <a:rPr kumimoji="0" lang="en-US" altLang="ko-KR" sz="1400" b="0" i="1" u="none" strike="noStrike" kern="0" cap="none" spc="0" normalizeH="0" baseline="30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th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625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7233154-14E9-4333-AD6B-EFAAA6FD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4" y="1604844"/>
            <a:ext cx="6238875" cy="4333875"/>
          </a:xfrm>
          <a:prstGeom prst="rect">
            <a:avLst/>
          </a:prstGeom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id="{A85C7522-D31F-479D-ADF9-2BB604AFA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38888"/>
            <a:ext cx="44662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latinLnBrk="0" hangingPunct="0">
              <a:defRPr/>
            </a:pPr>
            <a:r>
              <a:rPr kumimoji="0" lang="en-US" altLang="ko-K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Benarroch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EE et al. Medical Neurosciences 5</a:t>
            </a:r>
            <a:r>
              <a:rPr kumimoji="0" lang="en-US" altLang="ko-KR" sz="1400" b="0" i="1" u="none" strike="noStrike" kern="0" cap="none" spc="0" normalizeH="0" baseline="30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th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edition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CA8206-6E0E-49DC-853D-6B81E63D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2" y="1604844"/>
            <a:ext cx="5097882" cy="4677684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CF737182-1529-4087-B762-8F2BD4BD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Monoamine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48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A70E-1F9A-48E2-B966-71682515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65125"/>
            <a:ext cx="11830050" cy="1325563"/>
          </a:xfrm>
        </p:spPr>
        <p:txBody>
          <a:bodyPr/>
          <a:lstStyle/>
          <a:p>
            <a:r>
              <a:rPr lang="en-US" altLang="ko-KR" dirty="0"/>
              <a:t>Depression in association with medical illness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BFFBD-6528-4988-A1A9-9524D97D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Virtually every medication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Antihypertensive, </a:t>
            </a:r>
            <a:r>
              <a:rPr lang="en-US" altLang="ko-KR" sz="2000" dirty="0" err="1"/>
              <a:t>anticholestrolemic</a:t>
            </a:r>
            <a:r>
              <a:rPr lang="en-US" altLang="ko-KR" sz="2000" dirty="0"/>
              <a:t>, and antiarrhythmic agents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Steroids, antimicrobials, analgesics, and anticonvulsants.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Diseases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20 – 30% of cardiac patients: TCA are contraindicated in patients with bundle branch block. TCA may induce tachycardia.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8 – 27% of DM: TCA can produce hyperglycemia. SSRI and SNRI may reduce plasma glucose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5 – 67% after </a:t>
            </a:r>
            <a:r>
              <a:rPr lang="en-US" altLang="ko-KR" sz="2000" b="1" dirty="0"/>
              <a:t>Stroke</a:t>
            </a:r>
            <a:r>
              <a:rPr lang="en-US" altLang="ko-KR" sz="2000" dirty="0"/>
              <a:t>: 50% during acute phase and 12% at 1 year. 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AF4306AD-57A2-46F5-B2DE-6051D8B4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38888"/>
            <a:ext cx="67746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latinLnBrk="0" hangingPunct="0">
              <a:defRPr/>
            </a:pP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Kim JS. </a:t>
            </a:r>
            <a:r>
              <a:rPr kumimoji="0" lang="en-US" altLang="ko-KR" sz="1400" b="0" i="1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JoS</a:t>
            </a:r>
            <a:r>
              <a:rPr kumimoji="0" lang="en-US" altLang="ko-KR" sz="1400" b="0" i="1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lang="en-US" altLang="ko-KR" sz="1400" i="1" kern="0" dirty="0">
                <a:solidFill>
                  <a:srgbClr val="1F497D"/>
                </a:solidFill>
                <a:latin typeface="Arial" pitchFamily="34" charset="0"/>
              </a:rPr>
              <a:t>2016; </a:t>
            </a:r>
            <a:r>
              <a:rPr lang="en-US" altLang="ko-KR" sz="1400" i="1" kern="0" dirty="0" err="1">
                <a:solidFill>
                  <a:srgbClr val="1F497D"/>
                </a:solidFill>
                <a:latin typeface="Arial" pitchFamily="34" charset="0"/>
              </a:rPr>
              <a:t>Fauci</a:t>
            </a:r>
            <a:r>
              <a:rPr lang="en-US" altLang="ko-KR" sz="1400" i="1" kern="0" dirty="0">
                <a:solidFill>
                  <a:srgbClr val="1F497D"/>
                </a:solidFill>
                <a:latin typeface="Arial" pitchFamily="34" charset="0"/>
              </a:rPr>
              <a:t> et al Harrison’s principles of internal medicine 20</a:t>
            </a:r>
            <a:r>
              <a:rPr lang="en-US" altLang="ko-KR" sz="1400" i="1" kern="0" baseline="30000" dirty="0">
                <a:solidFill>
                  <a:srgbClr val="1F497D"/>
                </a:solidFill>
                <a:latin typeface="Arial" pitchFamily="34" charset="0"/>
              </a:rPr>
              <a:t>th</a:t>
            </a:r>
            <a:r>
              <a:rPr lang="en-US" altLang="ko-KR" sz="1400" i="1" kern="0" dirty="0">
                <a:solidFill>
                  <a:srgbClr val="1F497D"/>
                </a:solidFill>
                <a:latin typeface="Arial" pitchFamily="34" charset="0"/>
              </a:rPr>
              <a:t> edition </a:t>
            </a:r>
            <a:endParaRPr kumimoji="0" lang="en-US" altLang="ko-KR" sz="1400" b="0" i="1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CFDAF5F-A87F-40A1-AF7B-8CBFD3E2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6036" y="908699"/>
            <a:ext cx="7479928" cy="504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A40AB4-72E3-4D71-8CEF-38BBF4A086C2}"/>
              </a:ext>
            </a:extLst>
          </p:cNvPr>
          <p:cNvSpPr/>
          <p:nvPr/>
        </p:nvSpPr>
        <p:spPr>
          <a:xfrm>
            <a:off x="228737" y="6273225"/>
            <a:ext cx="9180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en-US" altLang="ko-KR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Lyketos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CG. et al. Depression in Alzheimer's Disease: Overview and Treatment. Society of Biological Psychiatry 2002; 243-52.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고성범 외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우울증을 보인 급성 뇌졸중 환자의 임상적 특징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대한신경과학회지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1996; 14(2): 359-70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en-US" altLang="ko-KR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Allain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H. et al. Depression in Parkinson’s disease. BMJ 2000;320:1287-88 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6) </a:t>
            </a:r>
            <a:r>
              <a:rPr lang="en-US" altLang="ko-KR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Amruth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G. et al. Study of psychiatric comorbidities in epilepsy by using the mini international neuropsychiatric Interview. Epilepsy </a:t>
            </a:r>
            <a:r>
              <a:rPr lang="en-US" altLang="ko-KR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Behav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2014;33:94-100.</a:t>
            </a:r>
          </a:p>
        </p:txBody>
      </p:sp>
    </p:spTree>
    <p:extLst>
      <p:ext uri="{BB962C8B-B14F-4D97-AF65-F5344CB8AC3E}">
        <p14:creationId xmlns:p14="http://schemas.microsoft.com/office/powerpoint/2010/main" val="9226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A70E-1F9A-48E2-B966-71682515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65125"/>
            <a:ext cx="11830050" cy="1325563"/>
          </a:xfrm>
        </p:spPr>
        <p:txBody>
          <a:bodyPr/>
          <a:lstStyle/>
          <a:p>
            <a:r>
              <a:rPr lang="en-US" altLang="ko-KR" dirty="0"/>
              <a:t>Patients with depression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BFFBD-6528-4988-A1A9-9524D97D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Bipolar disorder</a:t>
            </a:r>
            <a:r>
              <a:rPr lang="ko-KR" altLang="en-US" sz="2000" dirty="0"/>
              <a:t>를 감별해야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자살 위험성에 대한 평가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약물의 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환자의 선호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동반된 질환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약물의 효과와 부작용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치료효과는 </a:t>
            </a:r>
            <a:r>
              <a:rPr lang="en-US" altLang="ko-KR" sz="2000" dirty="0"/>
              <a:t>2</a:t>
            </a:r>
            <a:r>
              <a:rPr lang="ko-KR" altLang="en-US" sz="2000" dirty="0"/>
              <a:t>달간 평가 필요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AF4306AD-57A2-46F5-B2DE-6051D8B44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38888"/>
            <a:ext cx="5250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latinLnBrk="0" hangingPunct="0">
              <a:defRPr/>
            </a:pPr>
            <a:r>
              <a:rPr lang="en-US" altLang="ko-KR" sz="1400" i="1" kern="0" dirty="0" err="1">
                <a:solidFill>
                  <a:srgbClr val="1F497D"/>
                </a:solidFill>
                <a:latin typeface="Arial" pitchFamily="34" charset="0"/>
              </a:rPr>
              <a:t>Fauci</a:t>
            </a:r>
            <a:r>
              <a:rPr lang="en-US" altLang="ko-KR" sz="1400" i="1" kern="0" dirty="0">
                <a:solidFill>
                  <a:srgbClr val="1F497D"/>
                </a:solidFill>
                <a:latin typeface="Arial" pitchFamily="34" charset="0"/>
              </a:rPr>
              <a:t> et al Harrison’s principles of internal medicine 20</a:t>
            </a:r>
            <a:r>
              <a:rPr lang="en-US" altLang="ko-KR" sz="1400" i="1" kern="0" baseline="30000" dirty="0">
                <a:solidFill>
                  <a:srgbClr val="1F497D"/>
                </a:solidFill>
                <a:latin typeface="Arial" pitchFamily="34" charset="0"/>
              </a:rPr>
              <a:t>th</a:t>
            </a:r>
            <a:r>
              <a:rPr lang="en-US" altLang="ko-KR" sz="1400" i="1" kern="0" dirty="0">
                <a:solidFill>
                  <a:srgbClr val="1F497D"/>
                </a:solidFill>
                <a:latin typeface="Arial" pitchFamily="34" charset="0"/>
              </a:rPr>
              <a:t> edition </a:t>
            </a:r>
            <a:endParaRPr kumimoji="0" lang="en-US" altLang="ko-KR" sz="1400" b="0" i="1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294E-E276-4DE9-A239-6E0868C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Tricyclic antidepressant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F73535E-9E66-4679-B3E9-E3FC8283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12913"/>
              </p:ext>
            </p:extLst>
          </p:nvPr>
        </p:nvGraphicFramePr>
        <p:xfrm>
          <a:off x="838200" y="1690688"/>
          <a:ext cx="10515601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맑은 고딕" pitchFamily="50" charset="-127"/>
                          <a:ea typeface="맑은 고딕" pitchFamily="50" charset="-127"/>
                        </a:rPr>
                        <a:t>TCA</a:t>
                      </a:r>
                      <a:endParaRPr lang="ko-KR" altLang="en-US" sz="16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진정효과</a:t>
                      </a: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심한 초조성 행동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 수면장애가 있는</a:t>
                      </a: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 치매 환자에 적용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저용량시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반복적 행동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욕설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반항 등 이상행동에</a:t>
                      </a: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 적용</a:t>
                      </a: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낮은 약가</a:t>
                      </a:r>
                      <a:endParaRPr lang="en-US" altLang="ko-KR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약물 순응도가 좋</a:t>
                      </a:r>
                      <a:r>
                        <a:rPr lang="ko-KR" altLang="en-US" sz="1600" baseline="0">
                          <a:latin typeface="맑은 고딕" pitchFamily="50" charset="-127"/>
                          <a:ea typeface="맑은 고딕" pitchFamily="50" charset="-127"/>
                        </a:rPr>
                        <a:t>은 젊은 층 또는</a:t>
                      </a:r>
                      <a:endParaRPr lang="en-US" altLang="ko-KR" sz="1600" baseline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baseline="0">
                          <a:latin typeface="맑은 고딕" pitchFamily="50" charset="-127"/>
                          <a:ea typeface="맑은 고딕" pitchFamily="50" charset="-127"/>
                        </a:rPr>
                        <a:t>경제적 취역 계층에 적합</a:t>
                      </a:r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6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심혈관계질환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당뇨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자율신경계 이상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간질 증상이 있는 환자의 증상악화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노인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부적합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과다 진정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착란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입마름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주의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약물상호작용의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위험성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b="1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발작빈도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증가 가능성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심장독성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b="1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b="1" dirty="0" err="1">
                          <a:latin typeface="맑은 고딕" pitchFamily="50" charset="-127"/>
                          <a:ea typeface="맑은 고딕" pitchFamily="50" charset="-127"/>
                        </a:rPr>
                        <a:t>과량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사용시 심각한 합병증 초래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latin typeface="맑은 고딕"/>
                        <a:ea typeface="맑은 고딕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latin typeface="맑은 고딕"/>
                          <a:ea typeface="맑은 고딕"/>
                        </a:rPr>
                        <a:t>ㆍ</a:t>
                      </a:r>
                      <a:r>
                        <a:rPr lang="ko-KR" altLang="en-US" sz="1600" dirty="0" err="1">
                          <a:latin typeface="맑은 고딕" pitchFamily="50" charset="-127"/>
                          <a:ea typeface="맑은 고딕" pitchFamily="50" charset="-127"/>
                        </a:rPr>
                        <a:t>항콜린성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 부작용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망상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인지장애 유발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915EE4-D586-4596-A992-101184FCEFBE}"/>
              </a:ext>
            </a:extLst>
          </p:cNvPr>
          <p:cNvSpPr txBox="1"/>
          <p:nvPr/>
        </p:nvSpPr>
        <p:spPr>
          <a:xfrm>
            <a:off x="838200" y="6165304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양영순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Dementia and Neurocognitive Disorders 2014; 13: 27-36</a:t>
            </a:r>
          </a:p>
          <a:p>
            <a:pPr marL="228600" indent="-228600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홍승봉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신경계질환 환자에서 우울증과 자살경향성 빈도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Neurol Assoc Vol 34. No.3. 2016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양동원 외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치매환자에서 보이는 이상행동의 치료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Korean J Health </a:t>
            </a:r>
            <a:r>
              <a:rPr kumimoji="1" lang="en-US" altLang="ko-KR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Promot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Dis Pre Vol. 2, NO.2. 2002</a:t>
            </a:r>
            <a:endParaRPr kumimoji="1"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이창욱 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노인 정신질환 약물치료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J Korean Med Assoc 2010 November;53(11) : 972-983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8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2783</Words>
  <Application>Microsoft Office PowerPoint</Application>
  <PresentationFormat>와이드스크린</PresentationFormat>
  <Paragraphs>446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StarSymbol</vt:lpstr>
      <vt:lpstr>굴림</vt:lpstr>
      <vt:lpstr>맑은 고딕</vt:lpstr>
      <vt:lpstr>바탕</vt:lpstr>
      <vt:lpstr>Arial</vt:lpstr>
      <vt:lpstr>Calibri</vt:lpstr>
      <vt:lpstr>Wingdings</vt:lpstr>
      <vt:lpstr>Office 테마</vt:lpstr>
      <vt:lpstr>An optimal option for depression treatment in neurologic disorder:  Benefit of Minacipran  </vt:lpstr>
      <vt:lpstr>PowerPoint 프레젠테이션</vt:lpstr>
      <vt:lpstr>Major Depressive Episode in DSM-V</vt:lpstr>
      <vt:lpstr>Differentiation of types of depression</vt:lpstr>
      <vt:lpstr>Monoamine theory</vt:lpstr>
      <vt:lpstr>Depression in association with medical illness</vt:lpstr>
      <vt:lpstr>PowerPoint 프레젠테이션</vt:lpstr>
      <vt:lpstr>Patients with depression</vt:lpstr>
      <vt:lpstr>Tricyclic antidepressant</vt:lpstr>
      <vt:lpstr>SSRI: fluoxetine, sertraline, paroxetine, citalopram, and escitalopram</vt:lpstr>
      <vt:lpstr>SNRI Venlafaxine, duloxetine, and milnacipran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optimal option for depression treatment in neurologic disorder:  Benefit of Minacipran  </dc:title>
  <dc:creator>Kwang-Yeol Park</dc:creator>
  <cp:lastModifiedBy>Kwang-Yeol Park</cp:lastModifiedBy>
  <cp:revision>13</cp:revision>
  <dcterms:created xsi:type="dcterms:W3CDTF">2019-05-30T01:57:29Z</dcterms:created>
  <dcterms:modified xsi:type="dcterms:W3CDTF">2019-05-30T04:23:47Z</dcterms:modified>
</cp:coreProperties>
</file>