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60" r:id="rId1"/>
    <p:sldMasterId id="2147483680" r:id="rId2"/>
  </p:sldMasterIdLst>
  <p:notesMasterIdLst>
    <p:notesMasterId r:id="rId16"/>
  </p:notesMasterIdLst>
  <p:handoutMasterIdLst>
    <p:handoutMasterId r:id="rId17"/>
  </p:handoutMasterIdLst>
  <p:sldIdLst>
    <p:sldId id="263" r:id="rId3"/>
    <p:sldId id="289" r:id="rId4"/>
    <p:sldId id="291" r:id="rId5"/>
    <p:sldId id="294" r:id="rId6"/>
    <p:sldId id="299" r:id="rId7"/>
    <p:sldId id="296" r:id="rId8"/>
    <p:sldId id="298" r:id="rId9"/>
    <p:sldId id="301" r:id="rId10"/>
    <p:sldId id="302" r:id="rId11"/>
    <p:sldId id="306" r:id="rId12"/>
    <p:sldId id="308" r:id="rId13"/>
    <p:sldId id="290" r:id="rId14"/>
    <p:sldId id="264"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E13"/>
    <a:srgbClr val="070E9E"/>
    <a:srgbClr val="3FFAC4"/>
    <a:srgbClr val="7EF6C7"/>
    <a:srgbClr val="D4FCED"/>
    <a:srgbClr val="2A33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 mitjà 2 - èmfasi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4" autoAdjust="0"/>
    <p:restoredTop sz="93883" autoAdjust="0"/>
  </p:normalViewPr>
  <p:slideViewPr>
    <p:cSldViewPr snapToGrid="0" snapToObjects="1">
      <p:cViewPr varScale="1">
        <p:scale>
          <a:sx n="68" d="100"/>
          <a:sy n="68" d="100"/>
        </p:scale>
        <p:origin x="5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idor de capçalera 1">
            <a:extLst>
              <a:ext uri="{FF2B5EF4-FFF2-40B4-BE49-F238E27FC236}">
                <a16:creationId xmlns:a16="http://schemas.microsoft.com/office/drawing/2014/main" id="{8869BAF6-5BA9-4B1F-A1C6-06ADD33C43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Contenidor de data 2">
            <a:extLst>
              <a:ext uri="{FF2B5EF4-FFF2-40B4-BE49-F238E27FC236}">
                <a16:creationId xmlns:a16="http://schemas.microsoft.com/office/drawing/2014/main" id="{ACF4BCE7-EA4A-408A-B89D-63525A47CD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7C1508-E48D-4796-96D9-2ACE1B057EB6}" type="datetimeFigureOut">
              <a:rPr lang="ca-ES" smtClean="0"/>
              <a:t>27/4/2021</a:t>
            </a:fld>
            <a:endParaRPr lang="ca-ES"/>
          </a:p>
        </p:txBody>
      </p:sp>
      <p:sp>
        <p:nvSpPr>
          <p:cNvPr id="4" name="Contenidor de peu de pàgina 3">
            <a:extLst>
              <a:ext uri="{FF2B5EF4-FFF2-40B4-BE49-F238E27FC236}">
                <a16:creationId xmlns:a16="http://schemas.microsoft.com/office/drawing/2014/main" id="{76D737B7-5203-4DC2-ACF7-54949955FC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5" name="Contenidor de número de diapositiva 4">
            <a:extLst>
              <a:ext uri="{FF2B5EF4-FFF2-40B4-BE49-F238E27FC236}">
                <a16:creationId xmlns:a16="http://schemas.microsoft.com/office/drawing/2014/main" id="{1DF8F23F-8608-4A4B-B488-BB3E701158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B910A-CFFC-4025-9CB6-CC5DA8EBD629}" type="slidenum">
              <a:rPr lang="ca-ES" smtClean="0"/>
              <a:t>‹#›</a:t>
            </a:fld>
            <a:endParaRPr lang="ca-ES"/>
          </a:p>
        </p:txBody>
      </p:sp>
    </p:spTree>
    <p:extLst>
      <p:ext uri="{BB962C8B-B14F-4D97-AF65-F5344CB8AC3E}">
        <p14:creationId xmlns:p14="http://schemas.microsoft.com/office/powerpoint/2010/main" val="17680782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EA13A-53C8-B24C-B9FD-7CDE33053E70}" type="datetimeFigureOut">
              <a:rPr lang="sv-SE" smtClean="0"/>
              <a:t>2021-04-26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sv-SE"/>
              <a:t>Redigera format för bakgrundstext
Nivå två
Nivå tre
Nivå fyra
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4E4E0-52F3-ED4B-9CDA-068B9785680C}" type="slidenum">
              <a:rPr lang="sv-SE" smtClean="0"/>
              <a:t>‹#›</a:t>
            </a:fld>
            <a:endParaRPr lang="sv-SE"/>
          </a:p>
        </p:txBody>
      </p:sp>
    </p:spTree>
    <p:extLst>
      <p:ext uri="{BB962C8B-B14F-4D97-AF65-F5344CB8AC3E}">
        <p14:creationId xmlns:p14="http://schemas.microsoft.com/office/powerpoint/2010/main" val="119310445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dirty="0"/>
          </a:p>
        </p:txBody>
      </p:sp>
    </p:spTree>
    <p:extLst>
      <p:ext uri="{BB962C8B-B14F-4D97-AF65-F5344CB8AC3E}">
        <p14:creationId xmlns:p14="http://schemas.microsoft.com/office/powerpoint/2010/main" val="588366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9" name="Rektangel 8">
            <a:extLst>
              <a:ext uri="{FF2B5EF4-FFF2-40B4-BE49-F238E27FC236}">
                <a16:creationId xmlns:a16="http://schemas.microsoft.com/office/drawing/2014/main" id="{E7FB8BC2-ACDC-FD4B-9444-19AC90C113D9}"/>
              </a:ext>
            </a:extLst>
          </p:cNvPr>
          <p:cNvSpPr/>
          <p:nvPr userDrawn="1"/>
        </p:nvSpPr>
        <p:spPr>
          <a:xfrm>
            <a:off x="-1" y="0"/>
            <a:ext cx="13008713" cy="6858000"/>
          </a:xfrm>
          <a:prstGeom prst="rect">
            <a:avLst/>
          </a:prstGeom>
          <a:solidFill>
            <a:srgbClr val="6509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sv-SE" dirty="0">
              <a:solidFill>
                <a:schemeClr val="tx1"/>
              </a:solidFill>
            </a:endParaRPr>
          </a:p>
        </p:txBody>
      </p:sp>
      <p:pic>
        <p:nvPicPr>
          <p:cNvPr id="11" name="Bildobjekt 10">
            <a:extLst>
              <a:ext uri="{FF2B5EF4-FFF2-40B4-BE49-F238E27FC236}">
                <a16:creationId xmlns:a16="http://schemas.microsoft.com/office/drawing/2014/main" id="{61FF5BF8-E925-1841-889D-DA48671D023F}"/>
              </a:ext>
            </a:extLst>
          </p:cNvPr>
          <p:cNvPicPr>
            <a:picLocks noChangeAspect="1"/>
          </p:cNvPicPr>
          <p:nvPr userDrawn="1"/>
        </p:nvPicPr>
        <p:blipFill rotWithShape="1">
          <a:blip r:embed="rId2"/>
          <a:srcRect t="22529" r="21574"/>
          <a:stretch/>
        </p:blipFill>
        <p:spPr>
          <a:xfrm rot="10475096">
            <a:off x="-704632" y="3030048"/>
            <a:ext cx="6418457" cy="5312998"/>
          </a:xfrm>
          <a:prstGeom prst="rect">
            <a:avLst/>
          </a:prstGeom>
        </p:spPr>
      </p:pic>
      <p:sp>
        <p:nvSpPr>
          <p:cNvPr id="8" name="Rubrik 1">
            <a:extLst>
              <a:ext uri="{FF2B5EF4-FFF2-40B4-BE49-F238E27FC236}">
                <a16:creationId xmlns:a16="http://schemas.microsoft.com/office/drawing/2014/main" id="{158A1B6A-EEC3-6449-9E27-7C3FDC8F7970}"/>
              </a:ext>
            </a:extLst>
          </p:cNvPr>
          <p:cNvSpPr>
            <a:spLocks noGrp="1"/>
          </p:cNvSpPr>
          <p:nvPr>
            <p:ph type="title"/>
          </p:nvPr>
        </p:nvSpPr>
        <p:spPr>
          <a:xfrm>
            <a:off x="2719137" y="2766218"/>
            <a:ext cx="8694549" cy="1325563"/>
          </a:xfrm>
          <a:prstGeom prst="rect">
            <a:avLst/>
          </a:prstGeom>
        </p:spPr>
        <p:txBody>
          <a:bodyPr>
            <a:normAutofit/>
          </a:bodyPr>
          <a:lstStyle/>
          <a:p>
            <a:pPr>
              <a:lnSpc>
                <a:spcPct val="150000"/>
              </a:lnSpc>
            </a:pPr>
            <a:r>
              <a:rPr lang="sv-SE" sz="2800" b="1" spc="300" dirty="0">
                <a:solidFill>
                  <a:schemeClr val="bg1"/>
                </a:solidFill>
                <a:latin typeface="Verdana" panose="020B0604030504040204" pitchFamily="34" charset="0"/>
                <a:ea typeface="Verdana" panose="020B0604030504040204" pitchFamily="34" charset="0"/>
                <a:cs typeface="Verdana" panose="020B0604030504040204" pitchFamily="34" charset="0"/>
              </a:rPr>
              <a:t>TITLE OF THE PRESENTATION</a:t>
            </a:r>
            <a:br>
              <a:rPr lang="sv-SE" sz="2800" b="1" spc="30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sv-SE" sz="2800" spc="300" dirty="0">
                <a:solidFill>
                  <a:schemeClr val="bg1"/>
                </a:solidFill>
                <a:latin typeface="Verdana" panose="020B0604030504040204" pitchFamily="34" charset="0"/>
                <a:ea typeface="Verdana" panose="020B0604030504040204" pitchFamily="34" charset="0"/>
                <a:cs typeface="Verdana" panose="020B0604030504040204" pitchFamily="34" charset="0"/>
              </a:rPr>
              <a:t>MAY 2020</a:t>
            </a:r>
          </a:p>
        </p:txBody>
      </p:sp>
      <p:pic>
        <p:nvPicPr>
          <p:cNvPr id="12" name="Bildobjekt 11">
            <a:extLst>
              <a:ext uri="{FF2B5EF4-FFF2-40B4-BE49-F238E27FC236}">
                <a16:creationId xmlns:a16="http://schemas.microsoft.com/office/drawing/2014/main" id="{F8A2797F-298F-FA49-9C12-4185A7258513}"/>
              </a:ext>
            </a:extLst>
          </p:cNvPr>
          <p:cNvPicPr>
            <a:picLocks noChangeAspect="1"/>
          </p:cNvPicPr>
          <p:nvPr userDrawn="1"/>
        </p:nvPicPr>
        <p:blipFill>
          <a:blip r:embed="rId3"/>
          <a:stretch>
            <a:fillRect/>
          </a:stretch>
        </p:blipFill>
        <p:spPr>
          <a:xfrm>
            <a:off x="12192000" y="307190"/>
            <a:ext cx="673705" cy="673705"/>
          </a:xfrm>
          <a:prstGeom prst="rect">
            <a:avLst/>
          </a:prstGeom>
        </p:spPr>
      </p:pic>
    </p:spTree>
    <p:extLst>
      <p:ext uri="{BB962C8B-B14F-4D97-AF65-F5344CB8AC3E}">
        <p14:creationId xmlns:p14="http://schemas.microsoft.com/office/powerpoint/2010/main" val="355470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9" name="Rektangel 8">
            <a:extLst>
              <a:ext uri="{FF2B5EF4-FFF2-40B4-BE49-F238E27FC236}">
                <a16:creationId xmlns:a16="http://schemas.microsoft.com/office/drawing/2014/main" id="{E7FB8BC2-ACDC-FD4B-9444-19AC90C113D9}"/>
              </a:ext>
            </a:extLst>
          </p:cNvPr>
          <p:cNvSpPr/>
          <p:nvPr userDrawn="1"/>
        </p:nvSpPr>
        <p:spPr>
          <a:xfrm>
            <a:off x="5977" y="0"/>
            <a:ext cx="12192000" cy="6858000"/>
          </a:xfrm>
          <a:prstGeom prst="rect">
            <a:avLst/>
          </a:prstGeom>
          <a:solidFill>
            <a:srgbClr val="070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sv-SE" dirty="0">
              <a:solidFill>
                <a:schemeClr val="tx1"/>
              </a:solidFill>
            </a:endParaRPr>
          </a:p>
        </p:txBody>
      </p:sp>
      <p:sp>
        <p:nvSpPr>
          <p:cNvPr id="8" name="Rubrik 1">
            <a:extLst>
              <a:ext uri="{FF2B5EF4-FFF2-40B4-BE49-F238E27FC236}">
                <a16:creationId xmlns:a16="http://schemas.microsoft.com/office/drawing/2014/main" id="{158A1B6A-EEC3-6449-9E27-7C3FDC8F7970}"/>
              </a:ext>
            </a:extLst>
          </p:cNvPr>
          <p:cNvSpPr>
            <a:spLocks noGrp="1"/>
          </p:cNvSpPr>
          <p:nvPr>
            <p:ph type="title"/>
          </p:nvPr>
        </p:nvSpPr>
        <p:spPr>
          <a:xfrm>
            <a:off x="2719137" y="2766218"/>
            <a:ext cx="8694549" cy="1325563"/>
          </a:xfrm>
          <a:prstGeom prst="rect">
            <a:avLst/>
          </a:prstGeom>
        </p:spPr>
        <p:txBody>
          <a:bodyPr>
            <a:normAutofit/>
          </a:bodyPr>
          <a:lstStyle/>
          <a:p>
            <a:pPr>
              <a:lnSpc>
                <a:spcPct val="150000"/>
              </a:lnSpc>
            </a:pPr>
            <a:r>
              <a:rPr lang="sv-SE" sz="2800" b="1" spc="300" dirty="0">
                <a:solidFill>
                  <a:schemeClr val="bg1"/>
                </a:solidFill>
                <a:latin typeface="Verdana" panose="020B0604030504040204" pitchFamily="34" charset="0"/>
                <a:ea typeface="Verdana" panose="020B0604030504040204" pitchFamily="34" charset="0"/>
                <a:cs typeface="Verdana" panose="020B0604030504040204" pitchFamily="34" charset="0"/>
              </a:rPr>
              <a:t>TITLE OF THE PRESENTATION</a:t>
            </a:r>
            <a:br>
              <a:rPr lang="sv-SE" sz="2800" b="1" spc="30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sv-SE" sz="2800" spc="300" dirty="0">
                <a:solidFill>
                  <a:schemeClr val="bg1"/>
                </a:solidFill>
                <a:latin typeface="Verdana" panose="020B0604030504040204" pitchFamily="34" charset="0"/>
                <a:ea typeface="Verdana" panose="020B0604030504040204" pitchFamily="34" charset="0"/>
                <a:cs typeface="Verdana" panose="020B0604030504040204" pitchFamily="34" charset="0"/>
              </a:rPr>
              <a:t>MAY 2020</a:t>
            </a:r>
          </a:p>
        </p:txBody>
      </p:sp>
      <p:pic>
        <p:nvPicPr>
          <p:cNvPr id="7" name="Bildobjekt 6">
            <a:extLst>
              <a:ext uri="{FF2B5EF4-FFF2-40B4-BE49-F238E27FC236}">
                <a16:creationId xmlns:a16="http://schemas.microsoft.com/office/drawing/2014/main" id="{B3FCE2E9-0732-6F4E-8A5A-7F19B89D1022}"/>
              </a:ext>
            </a:extLst>
          </p:cNvPr>
          <p:cNvPicPr>
            <a:picLocks noChangeAspect="1"/>
          </p:cNvPicPr>
          <p:nvPr userDrawn="1"/>
        </p:nvPicPr>
        <p:blipFill rotWithShape="1">
          <a:blip r:embed="rId2"/>
          <a:srcRect b="23898"/>
          <a:stretch/>
        </p:blipFill>
        <p:spPr>
          <a:xfrm>
            <a:off x="-52503" y="1251865"/>
            <a:ext cx="3633903" cy="4322458"/>
          </a:xfrm>
          <a:prstGeom prst="rect">
            <a:avLst/>
          </a:prstGeom>
        </p:spPr>
      </p:pic>
      <p:pic>
        <p:nvPicPr>
          <p:cNvPr id="10" name="Bildobjekt 9">
            <a:extLst>
              <a:ext uri="{FF2B5EF4-FFF2-40B4-BE49-F238E27FC236}">
                <a16:creationId xmlns:a16="http://schemas.microsoft.com/office/drawing/2014/main" id="{899691C1-8D7F-A044-82D7-48D740882AA4}"/>
              </a:ext>
            </a:extLst>
          </p:cNvPr>
          <p:cNvPicPr>
            <a:picLocks noChangeAspect="1"/>
          </p:cNvPicPr>
          <p:nvPr userDrawn="1"/>
        </p:nvPicPr>
        <p:blipFill>
          <a:blip r:embed="rId3"/>
          <a:stretch>
            <a:fillRect/>
          </a:stretch>
        </p:blipFill>
        <p:spPr>
          <a:xfrm>
            <a:off x="11230708" y="164796"/>
            <a:ext cx="673705" cy="673705"/>
          </a:xfrm>
          <a:prstGeom prst="rect">
            <a:avLst/>
          </a:prstGeom>
        </p:spPr>
      </p:pic>
    </p:spTree>
    <p:extLst>
      <p:ext uri="{BB962C8B-B14F-4D97-AF65-F5344CB8AC3E}">
        <p14:creationId xmlns:p14="http://schemas.microsoft.com/office/powerpoint/2010/main" val="289036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A0C1B7E6-0A0D-A241-A9AC-3072F30C1B3A}"/>
              </a:ext>
            </a:extLst>
          </p:cNvPr>
          <p:cNvSpPr>
            <a:spLocks noGrp="1"/>
          </p:cNvSpPr>
          <p:nvPr>
            <p:ph type="sldNum" sz="quarter" idx="12"/>
          </p:nvPr>
        </p:nvSpPr>
        <p:spPr/>
        <p:txBody>
          <a:bodyPr/>
          <a:lstStyle/>
          <a:p>
            <a:endParaRPr lang="sv-SE" dirty="0"/>
          </a:p>
        </p:txBody>
      </p:sp>
      <p:sp>
        <p:nvSpPr>
          <p:cNvPr id="6" name="Rubrik 5">
            <a:extLst>
              <a:ext uri="{FF2B5EF4-FFF2-40B4-BE49-F238E27FC236}">
                <a16:creationId xmlns:a16="http://schemas.microsoft.com/office/drawing/2014/main" id="{F28A3165-54E2-544A-8420-6F773AA65015}"/>
              </a:ext>
            </a:extLst>
          </p:cNvPr>
          <p:cNvSpPr>
            <a:spLocks noGrp="1"/>
          </p:cNvSpPr>
          <p:nvPr>
            <p:ph type="title"/>
          </p:nvPr>
        </p:nvSpPr>
        <p:spPr>
          <a:xfrm>
            <a:off x="838200" y="365125"/>
            <a:ext cx="10515599" cy="1325563"/>
          </a:xfrm>
        </p:spPr>
        <p:txBody>
          <a:bodyPr/>
          <a:lstStyle>
            <a:lvl1pPr>
              <a:defRPr>
                <a:solidFill>
                  <a:srgbClr val="180AA0"/>
                </a:solidFill>
              </a:defRPr>
            </a:lvl1pPr>
          </a:lstStyle>
          <a:p>
            <a:r>
              <a:rPr lang="sv-SE" dirty="0"/>
              <a:t>Klicka här för att ändra mall för rubrikformat</a:t>
            </a:r>
          </a:p>
        </p:txBody>
      </p:sp>
      <p:sp>
        <p:nvSpPr>
          <p:cNvPr id="7" name="Platshållare för innehåll 11">
            <a:extLst>
              <a:ext uri="{FF2B5EF4-FFF2-40B4-BE49-F238E27FC236}">
                <a16:creationId xmlns:a16="http://schemas.microsoft.com/office/drawing/2014/main" id="{15EB8329-68FC-8844-BB3A-3E29910B7829}"/>
              </a:ext>
            </a:extLst>
          </p:cNvPr>
          <p:cNvSpPr>
            <a:spLocks noGrp="1"/>
          </p:cNvSpPr>
          <p:nvPr>
            <p:ph idx="1"/>
          </p:nvPr>
        </p:nvSpPr>
        <p:spPr>
          <a:xfrm>
            <a:off x="838200" y="1690688"/>
            <a:ext cx="10515599" cy="4343219"/>
          </a:xfrm>
        </p:spPr>
        <p:txBody>
          <a:bodyPr>
            <a:normAutofit/>
          </a:bodyPr>
          <a:lstStyle>
            <a:lvl1pPr>
              <a:lnSpc>
                <a:spcPct val="100000"/>
              </a:lnSpc>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marL="0" indent="0">
              <a:lnSpc>
                <a:spcPct val="150000"/>
              </a:lnSpc>
              <a:buClr>
                <a:srgbClr val="180AA0"/>
              </a:buClr>
              <a:buNone/>
            </a:pPr>
            <a:r>
              <a:rPr lang="sv-SE" sz="1800" dirty="0" err="1">
                <a:latin typeface="Verdana" panose="020B0604030504040204" pitchFamily="34" charset="0"/>
                <a:ea typeface="Verdana" panose="020B0604030504040204" pitchFamily="34" charset="0"/>
                <a:cs typeface="Verdana" panose="020B0604030504040204" pitchFamily="34" charset="0"/>
              </a:rPr>
              <a:t>Tem</a:t>
            </a:r>
            <a:r>
              <a:rPr lang="sv-SE" sz="1800" dirty="0">
                <a:latin typeface="Verdana" panose="020B0604030504040204" pitchFamily="34" charset="0"/>
                <a:ea typeface="Verdana" panose="020B0604030504040204" pitchFamily="34" charset="0"/>
                <a:cs typeface="Verdana" panose="020B0604030504040204" pitchFamily="34" charset="0"/>
              </a:rPr>
              <a:t> as </a:t>
            </a:r>
            <a:r>
              <a:rPr lang="sv-SE" sz="1800" dirty="0" err="1">
                <a:latin typeface="Verdana" panose="020B0604030504040204" pitchFamily="34" charset="0"/>
                <a:ea typeface="Verdana" panose="020B0604030504040204" pitchFamily="34" charset="0"/>
                <a:cs typeface="Verdana" panose="020B0604030504040204" pitchFamily="34" charset="0"/>
              </a:rPr>
              <a:t>modipis</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nonsequiat</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quis</a:t>
            </a:r>
            <a:r>
              <a:rPr lang="sv-SE" sz="1800" dirty="0">
                <a:latin typeface="Verdana" panose="020B0604030504040204" pitchFamily="34" charset="0"/>
                <a:ea typeface="Verdana" panose="020B0604030504040204" pitchFamily="34" charset="0"/>
                <a:cs typeface="Verdana" panose="020B0604030504040204" pitchFamily="34" charset="0"/>
              </a:rPr>
              <a:t> et, </a:t>
            </a:r>
            <a:r>
              <a:rPr lang="sv-SE" sz="1800" dirty="0" err="1">
                <a:latin typeface="Verdana" panose="020B0604030504040204" pitchFamily="34" charset="0"/>
                <a:ea typeface="Verdana" panose="020B0604030504040204" pitchFamily="34" charset="0"/>
                <a:cs typeface="Verdana" panose="020B0604030504040204" pitchFamily="34" charset="0"/>
              </a:rPr>
              <a:t>volectio</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Ped</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quis</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molorendaest</a:t>
            </a:r>
            <a:r>
              <a:rPr lang="sv-SE" sz="1800" dirty="0">
                <a:latin typeface="Verdana" panose="020B0604030504040204" pitchFamily="34" charset="0"/>
                <a:ea typeface="Verdana" panose="020B0604030504040204" pitchFamily="34" charset="0"/>
                <a:cs typeface="Verdana" panose="020B0604030504040204" pitchFamily="34" charset="0"/>
              </a:rPr>
              <a:t> as </a:t>
            </a:r>
            <a:r>
              <a:rPr lang="sv-SE" sz="1800" dirty="0" err="1">
                <a:latin typeface="Verdana" panose="020B0604030504040204" pitchFamily="34" charset="0"/>
                <a:ea typeface="Verdana" panose="020B0604030504040204" pitchFamily="34" charset="0"/>
                <a:cs typeface="Verdana" panose="020B0604030504040204" pitchFamily="34" charset="0"/>
              </a:rPr>
              <a:t>moluptatus</a:t>
            </a:r>
            <a:r>
              <a:rPr lang="sv-SE" sz="1800" dirty="0">
                <a:latin typeface="Verdana" panose="020B0604030504040204" pitchFamily="34" charset="0"/>
                <a:ea typeface="Verdana" panose="020B0604030504040204" pitchFamily="34" charset="0"/>
                <a:cs typeface="Verdana" panose="020B0604030504040204" pitchFamily="34" charset="0"/>
              </a:rPr>
              <a:t> in </a:t>
            </a:r>
            <a:r>
              <a:rPr lang="sv-SE" sz="1800" dirty="0" err="1">
                <a:latin typeface="Verdana" panose="020B0604030504040204" pitchFamily="34" charset="0"/>
                <a:ea typeface="Verdana" panose="020B0604030504040204" pitchFamily="34" charset="0"/>
                <a:cs typeface="Verdana" panose="020B0604030504040204" pitchFamily="34" charset="0"/>
              </a:rPr>
              <a:t>cus</a:t>
            </a:r>
            <a:r>
              <a:rPr lang="sv-SE" sz="1800" dirty="0">
                <a:latin typeface="Verdana" panose="020B0604030504040204" pitchFamily="34" charset="0"/>
                <a:ea typeface="Verdana" panose="020B0604030504040204" pitchFamily="34" charset="0"/>
                <a:cs typeface="Verdana" panose="020B0604030504040204" pitchFamily="34" charset="0"/>
              </a:rPr>
              <a:t> ut </a:t>
            </a:r>
            <a:r>
              <a:rPr lang="sv-SE" sz="1800" dirty="0" err="1">
                <a:latin typeface="Verdana" panose="020B0604030504040204" pitchFamily="34" charset="0"/>
                <a:ea typeface="Verdana" panose="020B0604030504040204" pitchFamily="34" charset="0"/>
                <a:cs typeface="Verdana" panose="020B0604030504040204" pitchFamily="34" charset="0"/>
              </a:rPr>
              <a:t>fugitium</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qui</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dolor</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Sitia</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quatet</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voles</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ventem</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aut</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perum</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am</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volupit</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sedipie</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ndisimp</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Tem</a:t>
            </a:r>
            <a:r>
              <a:rPr lang="sv-SE" sz="1800" dirty="0">
                <a:latin typeface="Verdana" panose="020B0604030504040204" pitchFamily="34" charset="0"/>
                <a:ea typeface="Verdana" panose="020B0604030504040204" pitchFamily="34" charset="0"/>
                <a:cs typeface="Verdana" panose="020B0604030504040204" pitchFamily="34" charset="0"/>
              </a:rPr>
              <a:t> as </a:t>
            </a:r>
            <a:r>
              <a:rPr lang="sv-SE" sz="1800" dirty="0" err="1">
                <a:latin typeface="Verdana" panose="020B0604030504040204" pitchFamily="34" charset="0"/>
                <a:ea typeface="Verdana" panose="020B0604030504040204" pitchFamily="34" charset="0"/>
                <a:cs typeface="Verdana" panose="020B0604030504040204" pitchFamily="34" charset="0"/>
              </a:rPr>
              <a:t>modipis</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nonsequiat</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quis</a:t>
            </a:r>
            <a:r>
              <a:rPr lang="sv-SE" sz="1800" dirty="0">
                <a:latin typeface="Verdana" panose="020B0604030504040204" pitchFamily="34" charset="0"/>
                <a:ea typeface="Verdana" panose="020B0604030504040204" pitchFamily="34" charset="0"/>
                <a:cs typeface="Verdana" panose="020B0604030504040204" pitchFamily="34" charset="0"/>
              </a:rPr>
              <a:t> et, </a:t>
            </a:r>
            <a:r>
              <a:rPr lang="sv-SE" sz="1800" dirty="0" err="1">
                <a:latin typeface="Verdana" panose="020B0604030504040204" pitchFamily="34" charset="0"/>
                <a:ea typeface="Verdana" panose="020B0604030504040204" pitchFamily="34" charset="0"/>
                <a:cs typeface="Verdana" panose="020B0604030504040204" pitchFamily="34" charset="0"/>
              </a:rPr>
              <a:t>volectio</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Ped</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quis</a:t>
            </a:r>
            <a:r>
              <a:rPr lang="sv-SE" sz="1800" dirty="0">
                <a:latin typeface="Verdana" panose="020B0604030504040204" pitchFamily="34" charset="0"/>
                <a:ea typeface="Verdana" panose="020B0604030504040204" pitchFamily="34" charset="0"/>
                <a:cs typeface="Verdana" panose="020B0604030504040204" pitchFamily="34" charset="0"/>
              </a:rPr>
              <a:t> </a:t>
            </a:r>
            <a:r>
              <a:rPr lang="sv-SE" sz="1800" dirty="0" err="1">
                <a:latin typeface="Verdana" panose="020B0604030504040204" pitchFamily="34" charset="0"/>
                <a:ea typeface="Verdana" panose="020B0604030504040204" pitchFamily="34" charset="0"/>
                <a:cs typeface="Verdana" panose="020B0604030504040204" pitchFamily="34" charset="0"/>
              </a:rPr>
              <a:t>molorendaest</a:t>
            </a:r>
            <a:r>
              <a:rPr lang="sv-SE" sz="1800" dirty="0">
                <a:latin typeface="Verdana" panose="020B0604030504040204" pitchFamily="34" charset="0"/>
                <a:ea typeface="Verdana" panose="020B0604030504040204" pitchFamily="34" charset="0"/>
                <a:cs typeface="Verdana" panose="020B0604030504040204" pitchFamily="34" charset="0"/>
              </a:rPr>
              <a:t> as </a:t>
            </a:r>
            <a:r>
              <a:rPr lang="sv-SE" sz="1800" dirty="0" err="1">
                <a:latin typeface="Verdana" panose="020B0604030504040204" pitchFamily="34" charset="0"/>
                <a:ea typeface="Verdana" panose="020B0604030504040204" pitchFamily="34" charset="0"/>
                <a:cs typeface="Verdana" panose="020B0604030504040204" pitchFamily="34" charset="0"/>
              </a:rPr>
              <a:t>moluptatu</a:t>
            </a:r>
            <a:r>
              <a:rPr lang="sv-SE" sz="1800" dirty="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Clr>
                <a:srgbClr val="180AA0"/>
              </a:buClr>
              <a:buNone/>
            </a:pPr>
            <a:endParaRPr lang="sv-SE" sz="2400" dirty="0">
              <a:latin typeface="Verdana" panose="020B0604030504040204" pitchFamily="34" charset="0"/>
              <a:ea typeface="Verdana" panose="020B0604030504040204" pitchFamily="34" charset="0"/>
              <a:cs typeface="Verdana" panose="020B0604030504040204" pitchFamily="34" charset="0"/>
            </a:endParaRPr>
          </a:p>
        </p:txBody>
      </p:sp>
      <p:pic>
        <p:nvPicPr>
          <p:cNvPr id="12" name="Bildobjekt 11">
            <a:extLst>
              <a:ext uri="{FF2B5EF4-FFF2-40B4-BE49-F238E27FC236}">
                <a16:creationId xmlns:a16="http://schemas.microsoft.com/office/drawing/2014/main" id="{7EF7AF0C-A291-DF47-8425-4FF45A56EACF}"/>
              </a:ext>
            </a:extLst>
          </p:cNvPr>
          <p:cNvPicPr>
            <a:picLocks noChangeAspect="1"/>
          </p:cNvPicPr>
          <p:nvPr userDrawn="1"/>
        </p:nvPicPr>
        <p:blipFill>
          <a:blip r:embed="rId2"/>
          <a:stretch>
            <a:fillRect/>
          </a:stretch>
        </p:blipFill>
        <p:spPr>
          <a:xfrm>
            <a:off x="5303379" y="6221864"/>
            <a:ext cx="1585239" cy="634095"/>
          </a:xfrm>
          <a:prstGeom prst="rect">
            <a:avLst/>
          </a:prstGeom>
        </p:spPr>
      </p:pic>
      <p:pic>
        <p:nvPicPr>
          <p:cNvPr id="14" name="Bildobjekt 13">
            <a:extLst>
              <a:ext uri="{FF2B5EF4-FFF2-40B4-BE49-F238E27FC236}">
                <a16:creationId xmlns:a16="http://schemas.microsoft.com/office/drawing/2014/main" id="{5DE53DB5-1530-204C-8422-173059185B75}"/>
              </a:ext>
            </a:extLst>
          </p:cNvPr>
          <p:cNvPicPr>
            <a:picLocks noChangeAspect="1"/>
          </p:cNvPicPr>
          <p:nvPr userDrawn="1"/>
        </p:nvPicPr>
        <p:blipFill rotWithShape="1">
          <a:blip r:embed="rId3"/>
          <a:srcRect r="56539" b="16735"/>
          <a:stretch/>
        </p:blipFill>
        <p:spPr>
          <a:xfrm>
            <a:off x="11356286" y="365125"/>
            <a:ext cx="835714" cy="598654"/>
          </a:xfrm>
          <a:prstGeom prst="rect">
            <a:avLst/>
          </a:prstGeom>
        </p:spPr>
      </p:pic>
    </p:spTree>
    <p:extLst>
      <p:ext uri="{BB962C8B-B14F-4D97-AF65-F5344CB8AC3E}">
        <p14:creationId xmlns:p14="http://schemas.microsoft.com/office/powerpoint/2010/main" val="298200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6B20099A-F61E-6B4D-8394-515EE41C66BB}"/>
              </a:ext>
            </a:extLst>
          </p:cNvPr>
          <p:cNvSpPr/>
          <p:nvPr userDrawn="1"/>
        </p:nvSpPr>
        <p:spPr>
          <a:xfrm>
            <a:off x="-1" y="0"/>
            <a:ext cx="6108329" cy="6858000"/>
          </a:xfrm>
          <a:prstGeom prst="rect">
            <a:avLst/>
          </a:prstGeom>
          <a:solidFill>
            <a:srgbClr val="6509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sv-SE" dirty="0">
              <a:solidFill>
                <a:schemeClr val="bg1"/>
              </a:solidFill>
            </a:endParaRPr>
          </a:p>
          <a:p>
            <a:pPr algn="r"/>
            <a:endParaRPr lang="sv-SE" dirty="0">
              <a:solidFill>
                <a:schemeClr val="tx1"/>
              </a:solidFill>
            </a:endParaRPr>
          </a:p>
        </p:txBody>
      </p:sp>
      <p:sp>
        <p:nvSpPr>
          <p:cNvPr id="8" name="Platshållare för rubrik 6">
            <a:extLst>
              <a:ext uri="{FF2B5EF4-FFF2-40B4-BE49-F238E27FC236}">
                <a16:creationId xmlns:a16="http://schemas.microsoft.com/office/drawing/2014/main" id="{B301021D-50B0-2C40-92CE-B970757388B7}"/>
              </a:ext>
            </a:extLst>
          </p:cNvPr>
          <p:cNvSpPr>
            <a:spLocks noGrp="1"/>
          </p:cNvSpPr>
          <p:nvPr>
            <p:ph type="title"/>
          </p:nvPr>
        </p:nvSpPr>
        <p:spPr>
          <a:xfrm>
            <a:off x="651588" y="2762606"/>
            <a:ext cx="4666861" cy="1325563"/>
          </a:xfrm>
          <a:prstGeom prst="rect">
            <a:avLst/>
          </a:prstGeom>
        </p:spPr>
        <p:txBody>
          <a:bodyPr vert="horz" lIns="91440" tIns="45720" rIns="91440" bIns="45720" rtlCol="0" anchor="ctr">
            <a:normAutofit/>
          </a:bodyPr>
          <a:lstStyle>
            <a:lvl1pPr>
              <a:defRPr>
                <a:solidFill>
                  <a:schemeClr val="bg1"/>
                </a:solidFill>
              </a:defRPr>
            </a:lvl1pPr>
          </a:lstStyle>
          <a:p>
            <a:r>
              <a:rPr lang="sv-SE" dirty="0" err="1"/>
              <a:t>Thank</a:t>
            </a:r>
            <a:r>
              <a:rPr lang="sv-SE" dirty="0"/>
              <a:t> </a:t>
            </a:r>
            <a:r>
              <a:rPr lang="sv-SE" dirty="0" err="1"/>
              <a:t>you</a:t>
            </a:r>
            <a:r>
              <a:rPr lang="sv-SE" dirty="0"/>
              <a:t>!</a:t>
            </a:r>
          </a:p>
        </p:txBody>
      </p:sp>
      <p:pic>
        <p:nvPicPr>
          <p:cNvPr id="9" name="Bildobjekt 8">
            <a:extLst>
              <a:ext uri="{FF2B5EF4-FFF2-40B4-BE49-F238E27FC236}">
                <a16:creationId xmlns:a16="http://schemas.microsoft.com/office/drawing/2014/main" id="{A4D3AC76-B1FD-9E44-AD9C-AB984664179E}"/>
              </a:ext>
            </a:extLst>
          </p:cNvPr>
          <p:cNvPicPr>
            <a:picLocks noChangeAspect="1"/>
          </p:cNvPicPr>
          <p:nvPr userDrawn="1"/>
        </p:nvPicPr>
        <p:blipFill rotWithShape="1">
          <a:blip r:embed="rId2"/>
          <a:srcRect r="-1365" b="18411"/>
          <a:stretch/>
        </p:blipFill>
        <p:spPr>
          <a:xfrm>
            <a:off x="7164356" y="2821538"/>
            <a:ext cx="4012984" cy="1207698"/>
          </a:xfrm>
          <a:prstGeom prst="rect">
            <a:avLst/>
          </a:prstGeom>
        </p:spPr>
      </p:pic>
    </p:spTree>
    <p:extLst>
      <p:ext uri="{BB962C8B-B14F-4D97-AF65-F5344CB8AC3E}">
        <p14:creationId xmlns:p14="http://schemas.microsoft.com/office/powerpoint/2010/main" val="342147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232AF491-D8DC-4448-B713-97529D8ECF94}"/>
              </a:ext>
            </a:extLst>
          </p:cNvPr>
          <p:cNvSpPr/>
          <p:nvPr userDrawn="1"/>
        </p:nvSpPr>
        <p:spPr>
          <a:xfrm>
            <a:off x="-1" y="0"/>
            <a:ext cx="6108329" cy="6858000"/>
          </a:xfrm>
          <a:prstGeom prst="rect">
            <a:avLst/>
          </a:prstGeom>
          <a:solidFill>
            <a:srgbClr val="070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sv-SE" dirty="0">
              <a:solidFill>
                <a:schemeClr val="bg1"/>
              </a:solidFill>
            </a:endParaRPr>
          </a:p>
          <a:p>
            <a:pPr algn="r"/>
            <a:endParaRPr lang="sv-SE" dirty="0">
              <a:solidFill>
                <a:schemeClr val="tx1"/>
              </a:solidFill>
            </a:endParaRPr>
          </a:p>
        </p:txBody>
      </p:sp>
      <p:sp>
        <p:nvSpPr>
          <p:cNvPr id="8" name="Platshållare för rubrik 6">
            <a:extLst>
              <a:ext uri="{FF2B5EF4-FFF2-40B4-BE49-F238E27FC236}">
                <a16:creationId xmlns:a16="http://schemas.microsoft.com/office/drawing/2014/main" id="{6C4D3123-25FD-DB4E-A236-67B94222330D}"/>
              </a:ext>
            </a:extLst>
          </p:cNvPr>
          <p:cNvSpPr>
            <a:spLocks noGrp="1"/>
          </p:cNvSpPr>
          <p:nvPr>
            <p:ph type="title"/>
          </p:nvPr>
        </p:nvSpPr>
        <p:spPr>
          <a:xfrm>
            <a:off x="651588" y="2762606"/>
            <a:ext cx="4666861" cy="1325563"/>
          </a:xfrm>
          <a:prstGeom prst="rect">
            <a:avLst/>
          </a:prstGeom>
        </p:spPr>
        <p:txBody>
          <a:bodyPr vert="horz" lIns="91440" tIns="45720" rIns="91440" bIns="45720" rtlCol="0" anchor="ctr">
            <a:normAutofit/>
          </a:bodyPr>
          <a:lstStyle>
            <a:lvl1pPr algn="ctr">
              <a:defRPr>
                <a:solidFill>
                  <a:schemeClr val="bg1"/>
                </a:solidFill>
              </a:defRPr>
            </a:lvl1pPr>
          </a:lstStyle>
          <a:p>
            <a:r>
              <a:rPr lang="sv-SE" dirty="0" err="1"/>
              <a:t>Thank</a:t>
            </a:r>
            <a:r>
              <a:rPr lang="sv-SE" dirty="0"/>
              <a:t> </a:t>
            </a:r>
            <a:r>
              <a:rPr lang="sv-SE" dirty="0" err="1"/>
              <a:t>you</a:t>
            </a:r>
            <a:r>
              <a:rPr lang="sv-SE" dirty="0"/>
              <a:t>!</a:t>
            </a:r>
          </a:p>
        </p:txBody>
      </p:sp>
      <p:pic>
        <p:nvPicPr>
          <p:cNvPr id="9" name="Bildobjekt 8">
            <a:extLst>
              <a:ext uri="{FF2B5EF4-FFF2-40B4-BE49-F238E27FC236}">
                <a16:creationId xmlns:a16="http://schemas.microsoft.com/office/drawing/2014/main" id="{72EB5C7C-1926-744B-83E9-86E262AE3E72}"/>
              </a:ext>
            </a:extLst>
          </p:cNvPr>
          <p:cNvPicPr>
            <a:picLocks noChangeAspect="1"/>
          </p:cNvPicPr>
          <p:nvPr userDrawn="1"/>
        </p:nvPicPr>
        <p:blipFill rotWithShape="1">
          <a:blip r:embed="rId2"/>
          <a:srcRect r="-1365" b="18411"/>
          <a:stretch/>
        </p:blipFill>
        <p:spPr>
          <a:xfrm>
            <a:off x="7164356" y="2821538"/>
            <a:ext cx="4012984" cy="1207698"/>
          </a:xfrm>
          <a:prstGeom prst="rect">
            <a:avLst/>
          </a:prstGeom>
        </p:spPr>
      </p:pic>
      <p:pic>
        <p:nvPicPr>
          <p:cNvPr id="3" name="Bildobjekt 2">
            <a:extLst>
              <a:ext uri="{FF2B5EF4-FFF2-40B4-BE49-F238E27FC236}">
                <a16:creationId xmlns:a16="http://schemas.microsoft.com/office/drawing/2014/main" id="{BF980737-DF38-C240-BE80-9F8A219D1B2E}"/>
              </a:ext>
            </a:extLst>
          </p:cNvPr>
          <p:cNvPicPr>
            <a:picLocks noChangeAspect="1"/>
          </p:cNvPicPr>
          <p:nvPr userDrawn="1"/>
        </p:nvPicPr>
        <p:blipFill>
          <a:blip r:embed="rId3"/>
          <a:stretch>
            <a:fillRect/>
          </a:stretch>
        </p:blipFill>
        <p:spPr>
          <a:xfrm>
            <a:off x="2759585" y="5954286"/>
            <a:ext cx="589156" cy="736445"/>
          </a:xfrm>
          <a:prstGeom prst="rect">
            <a:avLst/>
          </a:prstGeom>
        </p:spPr>
      </p:pic>
    </p:spTree>
    <p:extLst>
      <p:ext uri="{BB962C8B-B14F-4D97-AF65-F5344CB8AC3E}">
        <p14:creationId xmlns:p14="http://schemas.microsoft.com/office/powerpoint/2010/main" val="2312949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930E3E69-9D91-084F-911E-4644E1040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z="2800" b="1" spc="300" dirty="0">
                <a:solidFill>
                  <a:schemeClr val="bg1"/>
                </a:solidFill>
                <a:latin typeface="Verdana" panose="020B0604030504040204" pitchFamily="34" charset="0"/>
                <a:ea typeface="Verdana" panose="020B0604030504040204" pitchFamily="34" charset="0"/>
                <a:cs typeface="Verdana" panose="020B0604030504040204" pitchFamily="34" charset="0"/>
              </a:rPr>
              <a:t>TITLE OF THE PRESENTATION</a:t>
            </a:r>
            <a:br>
              <a:rPr lang="sv-SE" sz="2800" b="1" spc="30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sv-SE" sz="2800" spc="300" dirty="0">
                <a:solidFill>
                  <a:schemeClr val="bg1"/>
                </a:solidFill>
                <a:latin typeface="Verdana" panose="020B0604030504040204" pitchFamily="34" charset="0"/>
                <a:ea typeface="Verdana" panose="020B0604030504040204" pitchFamily="34" charset="0"/>
                <a:cs typeface="Verdana" panose="020B0604030504040204" pitchFamily="34" charset="0"/>
              </a:rPr>
              <a:t>MAY 2020</a:t>
            </a:r>
            <a:endParaRPr lang="sv-SE" dirty="0"/>
          </a:p>
        </p:txBody>
      </p:sp>
      <p:sp>
        <p:nvSpPr>
          <p:cNvPr id="3" name="Platshållare för text 2">
            <a:extLst>
              <a:ext uri="{FF2B5EF4-FFF2-40B4-BE49-F238E27FC236}">
                <a16:creationId xmlns:a16="http://schemas.microsoft.com/office/drawing/2014/main" id="{AD46B335-EEF8-4E40-99C2-CC9174FE4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sv-SE" dirty="0"/>
              <a:t>Redigera format för bakgrundstext
Nivå två
Nivå tre
Nivå fyra
Nivå fem</a:t>
            </a:r>
          </a:p>
        </p:txBody>
      </p:sp>
      <p:sp>
        <p:nvSpPr>
          <p:cNvPr id="4" name="Platshållare för datum 3">
            <a:extLst>
              <a:ext uri="{FF2B5EF4-FFF2-40B4-BE49-F238E27FC236}">
                <a16:creationId xmlns:a16="http://schemas.microsoft.com/office/drawing/2014/main" id="{936D31A1-55B7-6E4F-98A1-ADD7BC0A8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sv-SE"/>
          </a:p>
        </p:txBody>
      </p:sp>
      <p:sp>
        <p:nvSpPr>
          <p:cNvPr id="5" name="Platshållare för sidfot 4">
            <a:extLst>
              <a:ext uri="{FF2B5EF4-FFF2-40B4-BE49-F238E27FC236}">
                <a16:creationId xmlns:a16="http://schemas.microsoft.com/office/drawing/2014/main" id="{F0AFA33E-0EA8-2249-9F88-49E9593DF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7" name="Platshållare för bildnummer 6">
            <a:extLst>
              <a:ext uri="{FF2B5EF4-FFF2-40B4-BE49-F238E27FC236}">
                <a16:creationId xmlns:a16="http://schemas.microsoft.com/office/drawing/2014/main" id="{46695B09-8DE7-3F4A-B1B5-E14F80B3D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sv-SE" dirty="0"/>
          </a:p>
        </p:txBody>
      </p:sp>
    </p:spTree>
    <p:extLst>
      <p:ext uri="{BB962C8B-B14F-4D97-AF65-F5344CB8AC3E}">
        <p14:creationId xmlns:p14="http://schemas.microsoft.com/office/powerpoint/2010/main" val="4131362031"/>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Lst>
  <p:hf hdr="0" ftr="0" dt="0"/>
  <p:txStyles>
    <p:titleStyle>
      <a:lvl1pPr algn="l" defTabSz="914400" rtl="0" eaLnBrk="1" latinLnBrk="0" hangingPunct="1">
        <a:lnSpc>
          <a:spcPct val="150000"/>
        </a:lnSpc>
        <a:spcBef>
          <a:spcPct val="0"/>
        </a:spcBef>
        <a:buNone/>
        <a:defRPr sz="28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553E9B4B-F7FF-8141-A5C1-A93958576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69655285-667C-3340-8B43-E714681BE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sv-SE" dirty="0"/>
              <a:t>Redigera format för bakgrundstext
Nivå två
Nivå tre
Nivå fyra
Nivå fem</a:t>
            </a:r>
          </a:p>
        </p:txBody>
      </p:sp>
    </p:spTree>
    <p:extLst>
      <p:ext uri="{BB962C8B-B14F-4D97-AF65-F5344CB8AC3E}">
        <p14:creationId xmlns:p14="http://schemas.microsoft.com/office/powerpoint/2010/main" val="833258645"/>
      </p:ext>
    </p:extLst>
  </p:cSld>
  <p:clrMap bg1="lt1" tx1="dk1" bg2="lt2" tx2="dk2" accent1="accent1" accent2="accent2" accent3="accent3" accent4="accent4" accent5="accent5" accent6="accent6" hlink="hlink" folHlink="folHlink"/>
  <p:sldLayoutIdLst>
    <p:sldLayoutId id="2147483681" r:id="rId1"/>
    <p:sldLayoutId id="2147483682" r:id="rId2"/>
  </p:sldLayoutIdLst>
  <p:hf hdr="0" ftr="0" dt="0"/>
  <p:txStyles>
    <p:titleStyle>
      <a:lvl1pPr algn="l" defTabSz="914400" rtl="0" eaLnBrk="1" latinLnBrk="0" hangingPunct="1">
        <a:lnSpc>
          <a:spcPct val="90000"/>
        </a:lnSpc>
        <a:spcBef>
          <a:spcPct val="0"/>
        </a:spcBef>
        <a:buNone/>
        <a:defRPr sz="44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ureus.com/articles/37517-the-results-of-abdominopelvic-computed-tomography-interpreted-via-remote-access-for-the-diagnosis-of-acute-appendicitis" TargetMode="External"/><Relationship Id="rId2" Type="http://schemas.openxmlformats.org/officeDocument/2006/relationships/hyperlink" Target="https://2-bitbio.com/post/clustering-rnaseq-data-using-fuzzy-c-means-clustering/" TargetMode="External"/><Relationship Id="rId1" Type="http://schemas.openxmlformats.org/officeDocument/2006/relationships/slideLayout" Target="../slideLayouts/slideLayout3.xml"/><Relationship Id="rId4" Type="http://schemas.openxmlformats.org/officeDocument/2006/relationships/hyperlink" Target="https://medium.datadriveninvestor.com/understanding-auc-roc-clearly-explained-74c53d292a0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1">
            <a:extLst>
              <a:ext uri="{FF2B5EF4-FFF2-40B4-BE49-F238E27FC236}">
                <a16:creationId xmlns:a16="http://schemas.microsoft.com/office/drawing/2014/main" id="{86FFE895-4E72-4EAA-A6FD-4C4D62917511}"/>
              </a:ext>
            </a:extLst>
          </p:cNvPr>
          <p:cNvSpPr>
            <a:spLocks noGrp="1"/>
          </p:cNvSpPr>
          <p:nvPr>
            <p:ph type="title"/>
          </p:nvPr>
        </p:nvSpPr>
        <p:spPr>
          <a:xfrm>
            <a:off x="2719388" y="2366129"/>
            <a:ext cx="9082971" cy="1724860"/>
          </a:xfrm>
        </p:spPr>
        <p:txBody>
          <a:bodyPr>
            <a:normAutofit/>
          </a:bodyPr>
          <a:lstStyle/>
          <a:p>
            <a:r>
              <a:rPr lang="sv-SE" sz="3200">
                <a:solidFill>
                  <a:srgbClr val="D4FCED"/>
                </a:solidFill>
              </a:rPr>
              <a:t>S4.2 – Fraud Patterns Detection</a:t>
            </a:r>
            <a:br>
              <a:rPr lang="sv-SE" sz="3200">
                <a:solidFill>
                  <a:srgbClr val="D4FCED"/>
                </a:solidFill>
              </a:rPr>
            </a:br>
            <a:r>
              <a:rPr lang="sv-SE" sz="3200">
                <a:solidFill>
                  <a:srgbClr val="D4FCED"/>
                </a:solidFill>
              </a:rPr>
              <a:t>Service Update</a:t>
            </a:r>
            <a:endParaRPr lang="sv-SE" sz="3200" dirty="0">
              <a:solidFill>
                <a:srgbClr val="D4FCED"/>
              </a:solidFill>
            </a:endParaRPr>
          </a:p>
        </p:txBody>
      </p:sp>
      <p:sp>
        <p:nvSpPr>
          <p:cNvPr id="5" name="Rubrik 1">
            <a:extLst>
              <a:ext uri="{FF2B5EF4-FFF2-40B4-BE49-F238E27FC236}">
                <a16:creationId xmlns:a16="http://schemas.microsoft.com/office/drawing/2014/main" id="{5B54D55F-8630-4F96-8B5D-F78F97144028}"/>
              </a:ext>
            </a:extLst>
          </p:cNvPr>
          <p:cNvSpPr txBox="1">
            <a:spLocks/>
          </p:cNvSpPr>
          <p:nvPr/>
        </p:nvSpPr>
        <p:spPr>
          <a:xfrm>
            <a:off x="2331156" y="4920792"/>
            <a:ext cx="9082970" cy="957672"/>
          </a:xfrm>
          <a:prstGeom prst="rect">
            <a:avLst/>
          </a:prstGeom>
        </p:spPr>
        <p:txBody>
          <a:bodyPr vert="horz" lIns="91440" tIns="45720" rIns="91440" bIns="45720" rtlCol="0" anchor="ctr">
            <a:normAutofit/>
          </a:bodyPr>
          <a:lstStyle>
            <a:lvl1pPr algn="l" defTabSz="914400" rtl="0" eaLnBrk="1" latinLnBrk="0" hangingPunct="1">
              <a:lnSpc>
                <a:spcPct val="150000"/>
              </a:lnSpc>
              <a:spcBef>
                <a:spcPct val="0"/>
              </a:spcBef>
              <a:buNone/>
              <a:defRPr sz="28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algn="r"/>
            <a:r>
              <a:rPr lang="sv-SE" sz="1600" dirty="0">
                <a:solidFill>
                  <a:srgbClr val="D4FCED"/>
                </a:solidFill>
              </a:rPr>
              <a:t>UPC, 5th May 2021</a:t>
            </a:r>
          </a:p>
          <a:p>
            <a:pPr algn="r"/>
            <a:r>
              <a:rPr lang="sv-SE" sz="1600" dirty="0">
                <a:solidFill>
                  <a:srgbClr val="D4FCED"/>
                </a:solidFill>
              </a:rPr>
              <a:t>Marc Jené</a:t>
            </a:r>
          </a:p>
        </p:txBody>
      </p:sp>
      <p:pic>
        <p:nvPicPr>
          <p:cNvPr id="3" name="Imatge 2">
            <a:extLst>
              <a:ext uri="{FF2B5EF4-FFF2-40B4-BE49-F238E27FC236}">
                <a16:creationId xmlns:a16="http://schemas.microsoft.com/office/drawing/2014/main" id="{7D64FFAD-4163-4EFC-8146-2850D6FB7ACB}"/>
              </a:ext>
            </a:extLst>
          </p:cNvPr>
          <p:cNvPicPr>
            <a:picLocks noChangeAspect="1"/>
          </p:cNvPicPr>
          <p:nvPr/>
        </p:nvPicPr>
        <p:blipFill>
          <a:blip r:embed="rId3"/>
          <a:stretch>
            <a:fillRect/>
          </a:stretch>
        </p:blipFill>
        <p:spPr>
          <a:xfrm>
            <a:off x="2719388" y="4090989"/>
            <a:ext cx="1997697" cy="1997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35427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a:extLst>
              <a:ext uri="{FF2B5EF4-FFF2-40B4-BE49-F238E27FC236}">
                <a16:creationId xmlns:a16="http://schemas.microsoft.com/office/drawing/2014/main" id="{E7ABCD2A-8BFF-4E01-ADC0-38A5B2897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887" y="4563642"/>
            <a:ext cx="4159707" cy="1681200"/>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a:extLst>
              <a:ext uri="{FF2B5EF4-FFF2-40B4-BE49-F238E27FC236}">
                <a16:creationId xmlns:a16="http://schemas.microsoft.com/office/drawing/2014/main" id="{8B2846F5-D489-4EDA-9959-9FE582A33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02" y="4563642"/>
            <a:ext cx="4159707" cy="1681200"/>
          </a:xfrm>
          <a:prstGeom prst="rect">
            <a:avLst/>
          </a:prstGeom>
          <a:noFill/>
          <a:extLst>
            <a:ext uri="{909E8E84-426E-40DD-AFC4-6F175D3DCCD1}">
              <a14:hiddenFill xmlns:a14="http://schemas.microsoft.com/office/drawing/2010/main">
                <a:solidFill>
                  <a:srgbClr val="FFFFFF"/>
                </a:solidFill>
              </a14:hiddenFill>
            </a:ext>
          </a:extLst>
        </p:spPr>
      </p:pic>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False Data Injection</a:t>
            </a:r>
          </a:p>
        </p:txBody>
      </p:sp>
      <p:sp>
        <p:nvSpPr>
          <p:cNvPr id="10" name="Platshållare för innehåll 3">
            <a:extLst>
              <a:ext uri="{FF2B5EF4-FFF2-40B4-BE49-F238E27FC236}">
                <a16:creationId xmlns:a16="http://schemas.microsoft.com/office/drawing/2014/main" id="{388A2A13-FF81-4C96-ABBC-227B4339F0D7}"/>
              </a:ext>
            </a:extLst>
          </p:cNvPr>
          <p:cNvSpPr txBox="1">
            <a:spLocks/>
          </p:cNvSpPr>
          <p:nvPr/>
        </p:nvSpPr>
        <p:spPr>
          <a:xfrm>
            <a:off x="2217609" y="2001890"/>
            <a:ext cx="1941094" cy="54762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b="1" dirty="0"/>
              <a:t>K-Means</a:t>
            </a:r>
          </a:p>
        </p:txBody>
      </p:sp>
      <p:sp>
        <p:nvSpPr>
          <p:cNvPr id="9" name="Rectangle 8">
            <a:extLst>
              <a:ext uri="{FF2B5EF4-FFF2-40B4-BE49-F238E27FC236}">
                <a16:creationId xmlns:a16="http://schemas.microsoft.com/office/drawing/2014/main" id="{3E6B665D-E912-49AD-87F6-94284B957B49}"/>
              </a:ext>
            </a:extLst>
          </p:cNvPr>
          <p:cNvSpPr/>
          <p:nvPr/>
        </p:nvSpPr>
        <p:spPr>
          <a:xfrm>
            <a:off x="838200" y="1368183"/>
            <a:ext cx="2790700" cy="506292"/>
          </a:xfrm>
          <a:prstGeom prst="rect">
            <a:avLst/>
          </a:prstGeom>
        </p:spPr>
        <p:txBody>
          <a:bodyPr wrap="none">
            <a:spAutoFit/>
          </a:bodyPr>
          <a:lstStyle/>
          <a:p>
            <a:pPr>
              <a:lnSpc>
                <a:spcPct val="150000"/>
              </a:lnSpc>
            </a:pPr>
            <a:r>
              <a:rPr lang="en-US" sz="2000" b="1" dirty="0">
                <a:solidFill>
                  <a:srgbClr val="E39E13"/>
                </a:solidFill>
              </a:rPr>
              <a:t>Results - B. SAG01XXX64</a:t>
            </a:r>
          </a:p>
        </p:txBody>
      </p:sp>
      <p:sp>
        <p:nvSpPr>
          <p:cNvPr id="4" name="Contenidor de número de diapositiva 3">
            <a:extLst>
              <a:ext uri="{FF2B5EF4-FFF2-40B4-BE49-F238E27FC236}">
                <a16:creationId xmlns:a16="http://schemas.microsoft.com/office/drawing/2014/main" id="{40EE8200-4791-4409-B5C7-95BB9F94CE23}"/>
              </a:ext>
            </a:extLst>
          </p:cNvPr>
          <p:cNvSpPr>
            <a:spLocks noGrp="1"/>
          </p:cNvSpPr>
          <p:nvPr>
            <p:ph type="sldNum" sz="quarter" idx="12"/>
          </p:nvPr>
        </p:nvSpPr>
        <p:spPr/>
        <p:txBody>
          <a:bodyPr/>
          <a:lstStyle/>
          <a:p>
            <a:r>
              <a:rPr lang="sv-SE" dirty="0"/>
              <a:t>16</a:t>
            </a:r>
          </a:p>
        </p:txBody>
      </p:sp>
      <p:graphicFrame>
        <p:nvGraphicFramePr>
          <p:cNvPr id="3" name="Taula 2">
            <a:extLst>
              <a:ext uri="{FF2B5EF4-FFF2-40B4-BE49-F238E27FC236}">
                <a16:creationId xmlns:a16="http://schemas.microsoft.com/office/drawing/2014/main" id="{D44F8FCF-6A7C-45A9-9E4F-AC72FE6D5B40}"/>
              </a:ext>
            </a:extLst>
          </p:cNvPr>
          <p:cNvGraphicFramePr>
            <a:graphicFrameLocks noGrp="1"/>
          </p:cNvGraphicFramePr>
          <p:nvPr>
            <p:extLst>
              <p:ext uri="{D42A27DB-BD31-4B8C-83A1-F6EECF244321}">
                <p14:modId xmlns:p14="http://schemas.microsoft.com/office/powerpoint/2010/main" val="115964551"/>
              </p:ext>
            </p:extLst>
          </p:nvPr>
        </p:nvGraphicFramePr>
        <p:xfrm>
          <a:off x="1401887" y="2616884"/>
          <a:ext cx="1844422" cy="1744551"/>
        </p:xfrm>
        <a:graphic>
          <a:graphicData uri="http://schemas.openxmlformats.org/drawingml/2006/table">
            <a:tbl>
              <a:tblPr>
                <a:tableStyleId>{5C22544A-7EE6-4342-B048-85BDC9FD1C3A}</a:tableStyleId>
              </a:tblPr>
              <a:tblGrid>
                <a:gridCol w="282951">
                  <a:extLst>
                    <a:ext uri="{9D8B030D-6E8A-4147-A177-3AD203B41FA5}">
                      <a16:colId xmlns:a16="http://schemas.microsoft.com/office/drawing/2014/main" val="1151003705"/>
                    </a:ext>
                  </a:extLst>
                </a:gridCol>
                <a:gridCol w="220073">
                  <a:extLst>
                    <a:ext uri="{9D8B030D-6E8A-4147-A177-3AD203B41FA5}">
                      <a16:colId xmlns:a16="http://schemas.microsoft.com/office/drawing/2014/main" val="638719906"/>
                    </a:ext>
                  </a:extLst>
                </a:gridCol>
                <a:gridCol w="670699">
                  <a:extLst>
                    <a:ext uri="{9D8B030D-6E8A-4147-A177-3AD203B41FA5}">
                      <a16:colId xmlns:a16="http://schemas.microsoft.com/office/drawing/2014/main" val="1324405978"/>
                    </a:ext>
                  </a:extLst>
                </a:gridCol>
                <a:gridCol w="670699">
                  <a:extLst>
                    <a:ext uri="{9D8B030D-6E8A-4147-A177-3AD203B41FA5}">
                      <a16:colId xmlns:a16="http://schemas.microsoft.com/office/drawing/2014/main" val="2549140653"/>
                    </a:ext>
                  </a:extLst>
                </a:gridCol>
              </a:tblGrid>
              <a:tr h="213759">
                <a:tc rowSpan="2" gridSpan="2">
                  <a:txBody>
                    <a:bodyPr/>
                    <a:lstStyle/>
                    <a:p>
                      <a:pPr algn="ctr" fontAlgn="b"/>
                      <a:r>
                        <a:rPr lang="ca-ES" sz="1200" u="none" strike="noStrike" dirty="0">
                          <a:effectLst/>
                        </a:rPr>
                        <a:t> </a:t>
                      </a:r>
                      <a:endParaRPr lang="ca-ES" sz="1200" b="0" i="0" u="none" strike="noStrike" dirty="0">
                        <a:solidFill>
                          <a:srgbClr val="000000"/>
                        </a:solidFill>
                        <a:effectLst/>
                        <a:latin typeface="Calibri" panose="020F0502020204030204" pitchFamily="34" charset="0"/>
                      </a:endParaRPr>
                    </a:p>
                  </a:txBody>
                  <a:tcPr marL="6350" marR="6350" marT="6350" marB="0" anchor="b"/>
                </a:tc>
                <a:tc rowSpan="2" hMerge="1">
                  <a:txBody>
                    <a:bodyPr/>
                    <a:lstStyle/>
                    <a:p>
                      <a:endParaRPr lang="ca-ES"/>
                    </a:p>
                  </a:txBody>
                  <a:tcPr/>
                </a:tc>
                <a:tc gridSpan="2">
                  <a:txBody>
                    <a:bodyPr/>
                    <a:lstStyle/>
                    <a:p>
                      <a:pPr algn="ctr" fontAlgn="b"/>
                      <a:r>
                        <a:rPr lang="ca-ES" sz="1200" u="none" strike="noStrike" dirty="0" err="1">
                          <a:effectLst/>
                        </a:rPr>
                        <a:t>True</a:t>
                      </a:r>
                      <a:r>
                        <a:rPr lang="ca-ES" sz="1200" u="none" strike="noStrike" dirty="0">
                          <a:effectLst/>
                        </a:rPr>
                        <a:t> Class</a:t>
                      </a:r>
                      <a:endParaRPr lang="ca-ES" sz="12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ca-ES"/>
                    </a:p>
                  </a:txBody>
                  <a:tcPr/>
                </a:tc>
                <a:extLst>
                  <a:ext uri="{0D108BD9-81ED-4DB2-BD59-A6C34878D82A}">
                    <a16:rowId xmlns:a16="http://schemas.microsoft.com/office/drawing/2014/main" val="1993691799"/>
                  </a:ext>
                </a:extLst>
              </a:tr>
              <a:tr h="213759">
                <a:tc gridSpan="2" vMerge="1">
                  <a:txBody>
                    <a:bodyPr/>
                    <a:lstStyle/>
                    <a:p>
                      <a:endParaRPr lang="ca-ES"/>
                    </a:p>
                  </a:txBody>
                  <a:tcPr/>
                </a:tc>
                <a:tc hMerge="1" vMerge="1">
                  <a:txBody>
                    <a:bodyPr/>
                    <a:lstStyle/>
                    <a:p>
                      <a:endParaRPr lang="ca-ES"/>
                    </a:p>
                  </a:txBody>
                  <a:tcPr/>
                </a:tc>
                <a:tc>
                  <a:txBody>
                    <a:bodyPr/>
                    <a:lstStyle/>
                    <a:p>
                      <a:pPr algn="ctr" fontAlgn="b"/>
                      <a:r>
                        <a:rPr lang="ca-ES" sz="1200" u="none" strike="noStrike">
                          <a:effectLst/>
                        </a:rPr>
                        <a:t>Positive</a:t>
                      </a:r>
                      <a:endParaRPr lang="ca-E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ca-ES" sz="1200" u="none" strike="noStrike">
                          <a:effectLst/>
                        </a:rPr>
                        <a:t>Negative</a:t>
                      </a:r>
                      <a:endParaRPr lang="ca-E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6035816"/>
                  </a:ext>
                </a:extLst>
              </a:tr>
              <a:tr h="661964">
                <a:tc rowSpan="2">
                  <a:txBody>
                    <a:bodyPr/>
                    <a:lstStyle/>
                    <a:p>
                      <a:pPr algn="ctr" fontAlgn="b"/>
                      <a:r>
                        <a:rPr lang="ca-ES" sz="1200" u="none" strike="noStrike" dirty="0" err="1">
                          <a:effectLst/>
                        </a:rPr>
                        <a:t>Predicted</a:t>
                      </a:r>
                      <a:r>
                        <a:rPr lang="ca-ES" sz="1200" u="none" strike="noStrike" dirty="0">
                          <a:effectLst/>
                        </a:rPr>
                        <a:t> Class</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err="1">
                          <a:effectLst/>
                        </a:rPr>
                        <a:t>Positive</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a:effectLst/>
                        </a:rPr>
                        <a:t>7</a:t>
                      </a:r>
                      <a:endParaRPr lang="ca-E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ca-ES" sz="1200" b="0" i="0" u="none" strike="noStrike" dirty="0">
                          <a:solidFill>
                            <a:srgbClr val="000000"/>
                          </a:solidFill>
                          <a:effectLst/>
                          <a:latin typeface="Calibri" panose="020F0502020204030204" pitchFamily="34" charset="0"/>
                        </a:rPr>
                        <a:t>16</a:t>
                      </a:r>
                    </a:p>
                  </a:txBody>
                  <a:tcPr marL="6350" marR="6350" marT="6350" marB="0" anchor="ctr"/>
                </a:tc>
                <a:extLst>
                  <a:ext uri="{0D108BD9-81ED-4DB2-BD59-A6C34878D82A}">
                    <a16:rowId xmlns:a16="http://schemas.microsoft.com/office/drawing/2014/main" val="1768886764"/>
                  </a:ext>
                </a:extLst>
              </a:tr>
              <a:tr h="655069">
                <a:tc vMerge="1">
                  <a:txBody>
                    <a:bodyPr/>
                    <a:lstStyle/>
                    <a:p>
                      <a:endParaRPr lang="ca-ES"/>
                    </a:p>
                  </a:txBody>
                  <a:tcPr/>
                </a:tc>
                <a:tc>
                  <a:txBody>
                    <a:bodyPr/>
                    <a:lstStyle/>
                    <a:p>
                      <a:pPr algn="ctr" fontAlgn="b"/>
                      <a:r>
                        <a:rPr lang="ca-ES" sz="1200" u="none" strike="noStrike" dirty="0" err="1">
                          <a:effectLst/>
                        </a:rPr>
                        <a:t>Negative</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a:effectLst/>
                        </a:rPr>
                        <a:t>0</a:t>
                      </a:r>
                      <a:endParaRPr lang="ca-E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ca-ES" sz="1200" b="0" i="0" u="none" strike="noStrike" dirty="0">
                          <a:solidFill>
                            <a:srgbClr val="000000"/>
                          </a:solidFill>
                          <a:effectLst/>
                          <a:latin typeface="Calibri" panose="020F0502020204030204" pitchFamily="34" charset="0"/>
                        </a:rPr>
                        <a:t>7</a:t>
                      </a:r>
                    </a:p>
                  </a:txBody>
                  <a:tcPr marL="6350" marR="6350" marT="6350" marB="0" anchor="ctr"/>
                </a:tc>
                <a:extLst>
                  <a:ext uri="{0D108BD9-81ED-4DB2-BD59-A6C34878D82A}">
                    <a16:rowId xmlns:a16="http://schemas.microsoft.com/office/drawing/2014/main" val="362934351"/>
                  </a:ext>
                </a:extLst>
              </a:tr>
            </a:tbl>
          </a:graphicData>
        </a:graphic>
      </p:graphicFrame>
      <p:sp>
        <p:nvSpPr>
          <p:cNvPr id="11" name="QuadreDeText 10">
            <a:extLst>
              <a:ext uri="{FF2B5EF4-FFF2-40B4-BE49-F238E27FC236}">
                <a16:creationId xmlns:a16="http://schemas.microsoft.com/office/drawing/2014/main" id="{D37BC026-8CCE-4C31-B7BB-FD90EDFCFBF2}"/>
              </a:ext>
            </a:extLst>
          </p:cNvPr>
          <p:cNvSpPr txBox="1"/>
          <p:nvPr/>
        </p:nvSpPr>
        <p:spPr>
          <a:xfrm>
            <a:off x="3633325" y="2616884"/>
            <a:ext cx="1477877" cy="770596"/>
          </a:xfrm>
          <a:prstGeom prst="rect">
            <a:avLst/>
          </a:prstGeom>
          <a:noFill/>
        </p:spPr>
        <p:txBody>
          <a:bodyPr wrap="square" rtlCol="0">
            <a:spAutoFit/>
          </a:bodyPr>
          <a:lstStyle/>
          <a:p>
            <a:pPr>
              <a:lnSpc>
                <a:spcPct val="200000"/>
              </a:lnSpc>
            </a:pPr>
            <a:r>
              <a:rPr lang="en-US" sz="1200" dirty="0">
                <a:latin typeface="Verdana" panose="020B0604030504040204" pitchFamily="34" charset="0"/>
                <a:ea typeface="Verdana" panose="020B0604030504040204" pitchFamily="34" charset="0"/>
              </a:rPr>
              <a:t>Sensitivity = 1</a:t>
            </a:r>
          </a:p>
          <a:p>
            <a:pPr>
              <a:lnSpc>
                <a:spcPct val="200000"/>
              </a:lnSpc>
            </a:pPr>
            <a:r>
              <a:rPr lang="en-US" sz="1200" dirty="0">
                <a:latin typeface="Verdana" panose="020B0604030504040204" pitchFamily="34" charset="0"/>
                <a:ea typeface="Verdana" panose="020B0604030504040204" pitchFamily="34" charset="0"/>
              </a:rPr>
              <a:t>Accuracy = 0,47</a:t>
            </a:r>
          </a:p>
        </p:txBody>
      </p:sp>
      <p:sp>
        <p:nvSpPr>
          <p:cNvPr id="12" name="Platshållare för innehåll 3">
            <a:extLst>
              <a:ext uri="{FF2B5EF4-FFF2-40B4-BE49-F238E27FC236}">
                <a16:creationId xmlns:a16="http://schemas.microsoft.com/office/drawing/2014/main" id="{447985E1-D3B5-4C4C-A68A-B0631EBF2BE6}"/>
              </a:ext>
            </a:extLst>
          </p:cNvPr>
          <p:cNvSpPr txBox="1">
            <a:spLocks/>
          </p:cNvSpPr>
          <p:nvPr/>
        </p:nvSpPr>
        <p:spPr>
          <a:xfrm>
            <a:off x="7475411" y="2001890"/>
            <a:ext cx="1941094" cy="54762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b="1" dirty="0"/>
              <a:t>Fuzzy C-Means</a:t>
            </a:r>
          </a:p>
        </p:txBody>
      </p:sp>
      <p:graphicFrame>
        <p:nvGraphicFramePr>
          <p:cNvPr id="14" name="Taula 13">
            <a:extLst>
              <a:ext uri="{FF2B5EF4-FFF2-40B4-BE49-F238E27FC236}">
                <a16:creationId xmlns:a16="http://schemas.microsoft.com/office/drawing/2014/main" id="{C2AB0662-DB7F-4687-86C0-FBF5A45607DE}"/>
              </a:ext>
            </a:extLst>
          </p:cNvPr>
          <p:cNvGraphicFramePr>
            <a:graphicFrameLocks noGrp="1"/>
          </p:cNvGraphicFramePr>
          <p:nvPr>
            <p:extLst>
              <p:ext uri="{D42A27DB-BD31-4B8C-83A1-F6EECF244321}">
                <p14:modId xmlns:p14="http://schemas.microsoft.com/office/powerpoint/2010/main" val="2353275808"/>
              </p:ext>
            </p:extLst>
          </p:nvPr>
        </p:nvGraphicFramePr>
        <p:xfrm>
          <a:off x="6659689" y="2616884"/>
          <a:ext cx="1844422" cy="1744551"/>
        </p:xfrm>
        <a:graphic>
          <a:graphicData uri="http://schemas.openxmlformats.org/drawingml/2006/table">
            <a:tbl>
              <a:tblPr>
                <a:tableStyleId>{5C22544A-7EE6-4342-B048-85BDC9FD1C3A}</a:tableStyleId>
              </a:tblPr>
              <a:tblGrid>
                <a:gridCol w="282951">
                  <a:extLst>
                    <a:ext uri="{9D8B030D-6E8A-4147-A177-3AD203B41FA5}">
                      <a16:colId xmlns:a16="http://schemas.microsoft.com/office/drawing/2014/main" val="1151003705"/>
                    </a:ext>
                  </a:extLst>
                </a:gridCol>
                <a:gridCol w="220073">
                  <a:extLst>
                    <a:ext uri="{9D8B030D-6E8A-4147-A177-3AD203B41FA5}">
                      <a16:colId xmlns:a16="http://schemas.microsoft.com/office/drawing/2014/main" val="638719906"/>
                    </a:ext>
                  </a:extLst>
                </a:gridCol>
                <a:gridCol w="670699">
                  <a:extLst>
                    <a:ext uri="{9D8B030D-6E8A-4147-A177-3AD203B41FA5}">
                      <a16:colId xmlns:a16="http://schemas.microsoft.com/office/drawing/2014/main" val="1324405978"/>
                    </a:ext>
                  </a:extLst>
                </a:gridCol>
                <a:gridCol w="670699">
                  <a:extLst>
                    <a:ext uri="{9D8B030D-6E8A-4147-A177-3AD203B41FA5}">
                      <a16:colId xmlns:a16="http://schemas.microsoft.com/office/drawing/2014/main" val="2549140653"/>
                    </a:ext>
                  </a:extLst>
                </a:gridCol>
              </a:tblGrid>
              <a:tr h="213759">
                <a:tc rowSpan="2" gridSpan="2">
                  <a:txBody>
                    <a:bodyPr/>
                    <a:lstStyle/>
                    <a:p>
                      <a:pPr algn="ctr" fontAlgn="b"/>
                      <a:r>
                        <a:rPr lang="ca-ES" sz="1200" u="none" strike="noStrike" dirty="0">
                          <a:effectLst/>
                        </a:rPr>
                        <a:t> </a:t>
                      </a:r>
                      <a:endParaRPr lang="ca-ES" sz="1200" b="0" i="0" u="none" strike="noStrike" dirty="0">
                        <a:solidFill>
                          <a:srgbClr val="000000"/>
                        </a:solidFill>
                        <a:effectLst/>
                        <a:latin typeface="Calibri" panose="020F0502020204030204" pitchFamily="34" charset="0"/>
                      </a:endParaRPr>
                    </a:p>
                  </a:txBody>
                  <a:tcPr marL="6350" marR="6350" marT="6350" marB="0" anchor="b"/>
                </a:tc>
                <a:tc rowSpan="2" hMerge="1">
                  <a:txBody>
                    <a:bodyPr/>
                    <a:lstStyle/>
                    <a:p>
                      <a:endParaRPr lang="ca-ES"/>
                    </a:p>
                  </a:txBody>
                  <a:tcPr/>
                </a:tc>
                <a:tc gridSpan="2">
                  <a:txBody>
                    <a:bodyPr/>
                    <a:lstStyle/>
                    <a:p>
                      <a:pPr algn="ctr" fontAlgn="b"/>
                      <a:r>
                        <a:rPr lang="ca-ES" sz="1200" u="none" strike="noStrike">
                          <a:effectLst/>
                        </a:rPr>
                        <a:t>True Class</a:t>
                      </a:r>
                      <a:endParaRPr lang="ca-ES" sz="12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ca-ES"/>
                    </a:p>
                  </a:txBody>
                  <a:tcPr/>
                </a:tc>
                <a:extLst>
                  <a:ext uri="{0D108BD9-81ED-4DB2-BD59-A6C34878D82A}">
                    <a16:rowId xmlns:a16="http://schemas.microsoft.com/office/drawing/2014/main" val="1993691799"/>
                  </a:ext>
                </a:extLst>
              </a:tr>
              <a:tr h="213759">
                <a:tc gridSpan="2" vMerge="1">
                  <a:txBody>
                    <a:bodyPr/>
                    <a:lstStyle/>
                    <a:p>
                      <a:endParaRPr lang="ca-ES"/>
                    </a:p>
                  </a:txBody>
                  <a:tcPr/>
                </a:tc>
                <a:tc hMerge="1" vMerge="1">
                  <a:txBody>
                    <a:bodyPr/>
                    <a:lstStyle/>
                    <a:p>
                      <a:endParaRPr lang="ca-ES"/>
                    </a:p>
                  </a:txBody>
                  <a:tcPr/>
                </a:tc>
                <a:tc>
                  <a:txBody>
                    <a:bodyPr/>
                    <a:lstStyle/>
                    <a:p>
                      <a:pPr algn="ctr" fontAlgn="b"/>
                      <a:r>
                        <a:rPr lang="ca-ES" sz="1200" u="none" strike="noStrike">
                          <a:effectLst/>
                        </a:rPr>
                        <a:t>Positive</a:t>
                      </a:r>
                      <a:endParaRPr lang="ca-E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ca-ES" sz="1200" u="none" strike="noStrike">
                          <a:effectLst/>
                        </a:rPr>
                        <a:t>Negative</a:t>
                      </a:r>
                      <a:endParaRPr lang="ca-E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6035816"/>
                  </a:ext>
                </a:extLst>
              </a:tr>
              <a:tr h="661964">
                <a:tc rowSpan="2">
                  <a:txBody>
                    <a:bodyPr/>
                    <a:lstStyle/>
                    <a:p>
                      <a:pPr algn="ctr" fontAlgn="b"/>
                      <a:r>
                        <a:rPr lang="ca-ES" sz="1200" u="none" strike="noStrike" dirty="0" err="1">
                          <a:effectLst/>
                        </a:rPr>
                        <a:t>Predicted</a:t>
                      </a:r>
                      <a:r>
                        <a:rPr lang="ca-ES" sz="1200" u="none" strike="noStrike" dirty="0">
                          <a:effectLst/>
                        </a:rPr>
                        <a:t> Class</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err="1">
                          <a:effectLst/>
                        </a:rPr>
                        <a:t>Positive</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a:effectLst/>
                        </a:rPr>
                        <a:t>7</a:t>
                      </a:r>
                      <a:endParaRPr lang="ca-E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ca-ES" sz="1200" b="0" i="0" u="none" strike="noStrike" dirty="0">
                          <a:solidFill>
                            <a:srgbClr val="000000"/>
                          </a:solidFill>
                          <a:effectLst/>
                          <a:latin typeface="Calibri" panose="020F0502020204030204" pitchFamily="34" charset="0"/>
                        </a:rPr>
                        <a:t>5</a:t>
                      </a:r>
                    </a:p>
                  </a:txBody>
                  <a:tcPr marL="6350" marR="6350" marT="6350" marB="0" anchor="ctr"/>
                </a:tc>
                <a:extLst>
                  <a:ext uri="{0D108BD9-81ED-4DB2-BD59-A6C34878D82A}">
                    <a16:rowId xmlns:a16="http://schemas.microsoft.com/office/drawing/2014/main" val="1768886764"/>
                  </a:ext>
                </a:extLst>
              </a:tr>
              <a:tr h="655069">
                <a:tc vMerge="1">
                  <a:txBody>
                    <a:bodyPr/>
                    <a:lstStyle/>
                    <a:p>
                      <a:endParaRPr lang="ca-ES"/>
                    </a:p>
                  </a:txBody>
                  <a:tcPr/>
                </a:tc>
                <a:tc>
                  <a:txBody>
                    <a:bodyPr/>
                    <a:lstStyle/>
                    <a:p>
                      <a:pPr algn="ctr" fontAlgn="b"/>
                      <a:r>
                        <a:rPr lang="ca-ES" sz="1200" u="none" strike="noStrike" dirty="0" err="1">
                          <a:effectLst/>
                        </a:rPr>
                        <a:t>Negative</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a:effectLst/>
                        </a:rPr>
                        <a:t>0</a:t>
                      </a:r>
                      <a:endParaRPr lang="ca-E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ca-ES" sz="1200" b="0" i="0" u="none" strike="noStrike" dirty="0">
                          <a:solidFill>
                            <a:srgbClr val="000000"/>
                          </a:solidFill>
                          <a:effectLst/>
                          <a:latin typeface="Calibri" panose="020F0502020204030204" pitchFamily="34" charset="0"/>
                        </a:rPr>
                        <a:t>18</a:t>
                      </a:r>
                    </a:p>
                  </a:txBody>
                  <a:tcPr marL="6350" marR="6350" marT="6350" marB="0" anchor="ctr"/>
                </a:tc>
                <a:extLst>
                  <a:ext uri="{0D108BD9-81ED-4DB2-BD59-A6C34878D82A}">
                    <a16:rowId xmlns:a16="http://schemas.microsoft.com/office/drawing/2014/main" val="362934351"/>
                  </a:ext>
                </a:extLst>
              </a:tr>
            </a:tbl>
          </a:graphicData>
        </a:graphic>
      </p:graphicFrame>
      <p:sp>
        <p:nvSpPr>
          <p:cNvPr id="15" name="QuadreDeText 14">
            <a:extLst>
              <a:ext uri="{FF2B5EF4-FFF2-40B4-BE49-F238E27FC236}">
                <a16:creationId xmlns:a16="http://schemas.microsoft.com/office/drawing/2014/main" id="{865469AF-1689-40FC-AC4A-EDEE7BDCED0A}"/>
              </a:ext>
            </a:extLst>
          </p:cNvPr>
          <p:cNvSpPr txBox="1"/>
          <p:nvPr/>
        </p:nvSpPr>
        <p:spPr>
          <a:xfrm>
            <a:off x="8891127" y="2616884"/>
            <a:ext cx="2743200" cy="1139927"/>
          </a:xfrm>
          <a:prstGeom prst="rect">
            <a:avLst/>
          </a:prstGeom>
          <a:noFill/>
        </p:spPr>
        <p:txBody>
          <a:bodyPr wrap="square" rtlCol="0">
            <a:spAutoFit/>
          </a:bodyPr>
          <a:lstStyle/>
          <a:p>
            <a:pPr>
              <a:lnSpc>
                <a:spcPct val="200000"/>
              </a:lnSpc>
            </a:pPr>
            <a:r>
              <a:rPr lang="en-US" sz="1200" dirty="0">
                <a:latin typeface="Verdana" panose="020B0604030504040204" pitchFamily="34" charset="0"/>
                <a:ea typeface="Verdana" panose="020B0604030504040204" pitchFamily="34" charset="0"/>
              </a:rPr>
              <a:t>Fraud Membership = 0,85</a:t>
            </a:r>
          </a:p>
          <a:p>
            <a:pPr>
              <a:lnSpc>
                <a:spcPct val="200000"/>
              </a:lnSpc>
            </a:pPr>
            <a:r>
              <a:rPr lang="en-US" sz="1200" dirty="0">
                <a:latin typeface="Verdana" panose="020B0604030504040204" pitchFamily="34" charset="0"/>
                <a:ea typeface="Verdana" panose="020B0604030504040204" pitchFamily="34" charset="0"/>
              </a:rPr>
              <a:t>Sensitivity = 1</a:t>
            </a:r>
          </a:p>
          <a:p>
            <a:pPr>
              <a:lnSpc>
                <a:spcPct val="200000"/>
              </a:lnSpc>
            </a:pPr>
            <a:r>
              <a:rPr lang="en-US" sz="1200" dirty="0">
                <a:latin typeface="Verdana" panose="020B0604030504040204" pitchFamily="34" charset="0"/>
                <a:ea typeface="Verdana" panose="020B0604030504040204" pitchFamily="34" charset="0"/>
              </a:rPr>
              <a:t>Accuracy = 0,83</a:t>
            </a:r>
          </a:p>
        </p:txBody>
      </p:sp>
      <p:sp>
        <p:nvSpPr>
          <p:cNvPr id="17" name="Rectangle 16">
            <a:extLst>
              <a:ext uri="{FF2B5EF4-FFF2-40B4-BE49-F238E27FC236}">
                <a16:creationId xmlns:a16="http://schemas.microsoft.com/office/drawing/2014/main" id="{525EDF26-B647-4898-8FA4-49B9A1112DC7}"/>
              </a:ext>
            </a:extLst>
          </p:cNvPr>
          <p:cNvSpPr/>
          <p:nvPr/>
        </p:nvSpPr>
        <p:spPr>
          <a:xfrm>
            <a:off x="5742300" y="557210"/>
            <a:ext cx="5343622" cy="608145"/>
          </a:xfrm>
          <a:prstGeom prst="rect">
            <a:avLst/>
          </a:prstGeom>
          <a:solidFill>
            <a:srgbClr val="D4FCED"/>
          </a:solidFill>
          <a:ln w="28575">
            <a:solidFill>
              <a:srgbClr val="070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dirty="0">
                <a:solidFill>
                  <a:schemeClr val="tx1"/>
                </a:solidFill>
                <a:latin typeface="Verdana" panose="020B0604030504040204" pitchFamily="34" charset="0"/>
                <a:ea typeface="Verdana" panose="020B0604030504040204" pitchFamily="34" charset="0"/>
              </a:rPr>
              <a:t>OQ: </a:t>
            </a:r>
            <a:r>
              <a:rPr lang="en-US" sz="1600" dirty="0">
                <a:solidFill>
                  <a:schemeClr val="tx1"/>
                </a:solidFill>
                <a:latin typeface="Verdana" panose="020B0604030504040204" pitchFamily="34" charset="0"/>
                <a:ea typeface="Verdana" panose="020B0604030504040204" pitchFamily="34" charset="0"/>
              </a:rPr>
              <a:t>How should we define the fraud membership degree in order to optimize the clustering?</a:t>
            </a:r>
            <a:endParaRPr lang="en-US" sz="1600" b="1" dirty="0">
              <a:solidFill>
                <a:schemeClr val="tx1"/>
              </a:solidFill>
              <a:latin typeface="Verdana" panose="020B0604030504040204" pitchFamily="34" charset="0"/>
              <a:ea typeface="Verdana" panose="020B0604030504040204" pitchFamily="34" charset="0"/>
            </a:endParaRPr>
          </a:p>
        </p:txBody>
      </p:sp>
      <p:cxnSp>
        <p:nvCxnSpPr>
          <p:cNvPr id="18" name="Connector de fletxa recta 17">
            <a:extLst>
              <a:ext uri="{FF2B5EF4-FFF2-40B4-BE49-F238E27FC236}">
                <a16:creationId xmlns:a16="http://schemas.microsoft.com/office/drawing/2014/main" id="{48C9A7EA-006F-433E-887C-9D90F8D09844}"/>
              </a:ext>
            </a:extLst>
          </p:cNvPr>
          <p:cNvCxnSpPr>
            <a:cxnSpLocks/>
            <a:stCxn id="17" idx="2"/>
          </p:cNvCxnSpPr>
          <p:nvPr/>
        </p:nvCxnSpPr>
        <p:spPr>
          <a:xfrm>
            <a:off x="8414111" y="1165355"/>
            <a:ext cx="330629" cy="856132"/>
          </a:xfrm>
          <a:prstGeom prst="straightConnector1">
            <a:avLst/>
          </a:prstGeom>
          <a:ln w="28575">
            <a:solidFill>
              <a:srgbClr val="070E9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25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Ethical Questions of the Service</a:t>
            </a:r>
          </a:p>
        </p:txBody>
      </p:sp>
      <p:sp>
        <p:nvSpPr>
          <p:cNvPr id="10" name="Platshållare för innehåll 3">
            <a:extLst>
              <a:ext uri="{FF2B5EF4-FFF2-40B4-BE49-F238E27FC236}">
                <a16:creationId xmlns:a16="http://schemas.microsoft.com/office/drawing/2014/main" id="{388A2A13-FF81-4C96-ABBC-227B4339F0D7}"/>
              </a:ext>
            </a:extLst>
          </p:cNvPr>
          <p:cNvSpPr txBox="1">
            <a:spLocks/>
          </p:cNvSpPr>
          <p:nvPr/>
        </p:nvSpPr>
        <p:spPr>
          <a:xfrm>
            <a:off x="838201" y="1690689"/>
            <a:ext cx="10515597" cy="152174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1600" dirty="0"/>
              <a:t>AI ethics is a field of increasing relevance.</a:t>
            </a:r>
          </a:p>
          <a:p>
            <a:pPr marL="285750" indent="-285750">
              <a:lnSpc>
                <a:spcPct val="150000"/>
              </a:lnSpc>
              <a:buFont typeface="Arial" panose="020B0604020202020204" pitchFamily="34" charset="0"/>
              <a:buChar char="•"/>
            </a:pPr>
            <a:r>
              <a:rPr lang="en-US" sz="1600" dirty="0"/>
              <a:t>Generally, in technical services, it might not be taken into account.</a:t>
            </a:r>
          </a:p>
          <a:p>
            <a:pPr marL="285750" indent="-285750">
              <a:lnSpc>
                <a:spcPct val="150000"/>
              </a:lnSpc>
              <a:buFont typeface="Arial" panose="020B0604020202020204" pitchFamily="34" charset="0"/>
              <a:buChar char="•"/>
            </a:pPr>
            <a:r>
              <a:rPr lang="en-US" sz="1600" dirty="0"/>
              <a:t>Fraud Detection involves people, so social aspects are also part of the service.</a:t>
            </a:r>
          </a:p>
        </p:txBody>
      </p:sp>
      <p:sp>
        <p:nvSpPr>
          <p:cNvPr id="4" name="Contenidor de número de diapositiva 3">
            <a:extLst>
              <a:ext uri="{FF2B5EF4-FFF2-40B4-BE49-F238E27FC236}">
                <a16:creationId xmlns:a16="http://schemas.microsoft.com/office/drawing/2014/main" id="{40EE8200-4791-4409-B5C7-95BB9F94CE23}"/>
              </a:ext>
            </a:extLst>
          </p:cNvPr>
          <p:cNvSpPr>
            <a:spLocks noGrp="1"/>
          </p:cNvSpPr>
          <p:nvPr>
            <p:ph type="sldNum" sz="quarter" idx="12"/>
          </p:nvPr>
        </p:nvSpPr>
        <p:spPr/>
        <p:txBody>
          <a:bodyPr/>
          <a:lstStyle/>
          <a:p>
            <a:r>
              <a:rPr lang="sv-SE" dirty="0"/>
              <a:t>17</a:t>
            </a:r>
          </a:p>
        </p:txBody>
      </p:sp>
      <p:sp>
        <p:nvSpPr>
          <p:cNvPr id="6" name="Rectangle 5">
            <a:extLst>
              <a:ext uri="{FF2B5EF4-FFF2-40B4-BE49-F238E27FC236}">
                <a16:creationId xmlns:a16="http://schemas.microsoft.com/office/drawing/2014/main" id="{0CA22148-89ED-4EAE-8CF7-D32436C257C6}"/>
              </a:ext>
            </a:extLst>
          </p:cNvPr>
          <p:cNvSpPr/>
          <p:nvPr/>
        </p:nvSpPr>
        <p:spPr>
          <a:xfrm>
            <a:off x="2506179" y="3389624"/>
            <a:ext cx="7179642" cy="881588"/>
          </a:xfrm>
          <a:prstGeom prst="rect">
            <a:avLst/>
          </a:prstGeom>
          <a:solidFill>
            <a:srgbClr val="D4FCED"/>
          </a:solidFill>
          <a:ln w="28575">
            <a:solidFill>
              <a:srgbClr val="070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latin typeface="Verdana" panose="020B0604030504040204" pitchFamily="34" charset="0"/>
                <a:ea typeface="Verdana" panose="020B0604030504040204" pitchFamily="34" charset="0"/>
              </a:rPr>
              <a:t>Should geospatial data be included to predict frauds? Location is closely related to wealth and race - danger of malicious feedback loop.</a:t>
            </a:r>
            <a:endParaRPr lang="en-US" sz="1600" b="1" dirty="0">
              <a:solidFill>
                <a:schemeClr val="tx1"/>
              </a:solidFill>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FB2DAECC-D800-4E3C-96EF-C2D5A0FAA228}"/>
              </a:ext>
            </a:extLst>
          </p:cNvPr>
          <p:cNvSpPr/>
          <p:nvPr/>
        </p:nvSpPr>
        <p:spPr>
          <a:xfrm>
            <a:off x="2506178" y="4564545"/>
            <a:ext cx="7179642" cy="881588"/>
          </a:xfrm>
          <a:prstGeom prst="rect">
            <a:avLst/>
          </a:prstGeom>
          <a:solidFill>
            <a:srgbClr val="D4FCED"/>
          </a:solidFill>
          <a:ln w="28575">
            <a:solidFill>
              <a:srgbClr val="070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latin typeface="Verdana" panose="020B0604030504040204" pitchFamily="34" charset="0"/>
                <a:ea typeface="Verdana" panose="020B0604030504040204" pitchFamily="34" charset="0"/>
              </a:rPr>
              <a:t>Why are these frauds happening? Not all of them should be considered the same – energy poverty shouldn’t be criminalized.</a:t>
            </a:r>
            <a:endParaRPr lang="en-US" sz="1600" b="1"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373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ítol 2">
            <a:extLst>
              <a:ext uri="{FF2B5EF4-FFF2-40B4-BE49-F238E27FC236}">
                <a16:creationId xmlns:a16="http://schemas.microsoft.com/office/drawing/2014/main" id="{45ACA064-1F87-4692-9A35-01257E4BB120}"/>
              </a:ext>
            </a:extLst>
          </p:cNvPr>
          <p:cNvSpPr>
            <a:spLocks noGrp="1"/>
          </p:cNvSpPr>
          <p:nvPr>
            <p:ph type="title"/>
          </p:nvPr>
        </p:nvSpPr>
        <p:spPr/>
        <p:txBody>
          <a:bodyPr/>
          <a:lstStyle/>
          <a:p>
            <a:r>
              <a:rPr lang="en-US"/>
              <a:t>References</a:t>
            </a:r>
          </a:p>
        </p:txBody>
      </p:sp>
      <p:sp>
        <p:nvSpPr>
          <p:cNvPr id="4" name="Contenidor de contingut 3">
            <a:extLst>
              <a:ext uri="{FF2B5EF4-FFF2-40B4-BE49-F238E27FC236}">
                <a16:creationId xmlns:a16="http://schemas.microsoft.com/office/drawing/2014/main" id="{D2077188-9323-4188-BDB0-B3E695862C2B}"/>
              </a:ext>
            </a:extLst>
          </p:cNvPr>
          <p:cNvSpPr>
            <a:spLocks noGrp="1"/>
          </p:cNvSpPr>
          <p:nvPr>
            <p:ph idx="1"/>
          </p:nvPr>
        </p:nvSpPr>
        <p:spPr/>
        <p:txBody>
          <a:bodyPr>
            <a:normAutofit/>
          </a:bodyPr>
          <a:lstStyle/>
          <a:p>
            <a:r>
              <a:rPr lang="en-US" sz="1600" dirty="0"/>
              <a:t>[1] Reduction of Technical and Non-Technical Losses in Distribution Networks. CIRED WG CC-2015-2. November 2017.</a:t>
            </a:r>
          </a:p>
          <a:p>
            <a:r>
              <a:rPr lang="en-US" sz="1600" dirty="0"/>
              <a:t>[2] M. Zanetti et al. "A Tunable Fraud Detection System for Advanced Metering Infrastructure Using Short-Lived Patterns," in </a:t>
            </a:r>
            <a:r>
              <a:rPr lang="en-US" sz="1600" i="1" dirty="0"/>
              <a:t>IEEE Transactions on Smart Grid</a:t>
            </a:r>
            <a:r>
              <a:rPr lang="en-US" sz="1600" dirty="0"/>
              <a:t>, Jan. 2019</a:t>
            </a:r>
          </a:p>
          <a:p>
            <a:r>
              <a:rPr lang="en-US" sz="1600" dirty="0"/>
              <a:t>[3] </a:t>
            </a:r>
            <a:r>
              <a:rPr lang="en-US" sz="1600" dirty="0">
                <a:hlinkClick r:id="rId2"/>
              </a:rPr>
              <a:t>https://2-bitbio.com/post/clustering-rnaseq-data-using-fuzzy-c-means-clustering/</a:t>
            </a:r>
            <a:r>
              <a:rPr lang="en-US" sz="1600" dirty="0"/>
              <a:t> </a:t>
            </a:r>
          </a:p>
          <a:p>
            <a:r>
              <a:rPr lang="en-US" sz="1600" dirty="0"/>
              <a:t>[4] </a:t>
            </a:r>
            <a:r>
              <a:rPr lang="en-US" sz="1600" dirty="0">
                <a:hlinkClick r:id="rId3"/>
              </a:rPr>
              <a:t>https://www.cureus.com/articles/37517-the-results-of-abdominopelvic-computed-tomography-interpreted-via-remote-access-for-the-diagnosis-of-acute-appendicitis</a:t>
            </a:r>
            <a:r>
              <a:rPr lang="en-US" sz="1600" dirty="0"/>
              <a:t> </a:t>
            </a:r>
          </a:p>
          <a:p>
            <a:r>
              <a:rPr lang="en-US" sz="1600" dirty="0"/>
              <a:t>[5] </a:t>
            </a:r>
            <a:r>
              <a:rPr lang="en-US" sz="1600" dirty="0">
                <a:hlinkClick r:id="rId4"/>
              </a:rPr>
              <a:t>https://medium.datadriveninvestor.com/understanding-auc-roc-clearly-explained-74c53d292a02</a:t>
            </a:r>
            <a:endParaRPr lang="en-US" sz="1600" dirty="0"/>
          </a:p>
          <a:p>
            <a:endParaRPr lang="en-US" sz="1600" dirty="0"/>
          </a:p>
        </p:txBody>
      </p:sp>
      <p:sp>
        <p:nvSpPr>
          <p:cNvPr id="6" name="Contenidor de número de diapositiva 5">
            <a:extLst>
              <a:ext uri="{FF2B5EF4-FFF2-40B4-BE49-F238E27FC236}">
                <a16:creationId xmlns:a16="http://schemas.microsoft.com/office/drawing/2014/main" id="{DDD5565E-A9E6-492D-B279-D014F0C58F14}"/>
              </a:ext>
            </a:extLst>
          </p:cNvPr>
          <p:cNvSpPr>
            <a:spLocks noGrp="1"/>
          </p:cNvSpPr>
          <p:nvPr>
            <p:ph type="sldNum" sz="quarter" idx="12"/>
          </p:nvPr>
        </p:nvSpPr>
        <p:spPr/>
        <p:txBody>
          <a:bodyPr/>
          <a:lstStyle/>
          <a:p>
            <a:endParaRPr lang="sv-SE" dirty="0"/>
          </a:p>
        </p:txBody>
      </p:sp>
    </p:spTree>
    <p:extLst>
      <p:ext uri="{BB962C8B-B14F-4D97-AF65-F5344CB8AC3E}">
        <p14:creationId xmlns:p14="http://schemas.microsoft.com/office/powerpoint/2010/main" val="184482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00F8EE-47CE-9040-950C-F9505AFE4C50}"/>
              </a:ext>
            </a:extLst>
          </p:cNvPr>
          <p:cNvSpPr>
            <a:spLocks noGrp="1"/>
          </p:cNvSpPr>
          <p:nvPr>
            <p:ph type="title"/>
          </p:nvPr>
        </p:nvSpPr>
        <p:spPr/>
        <p:txBody>
          <a:bodyPr>
            <a:normAutofit fontScale="90000"/>
          </a:bodyPr>
          <a:lstStyle/>
          <a:p>
            <a:r>
              <a:rPr lang="sv-SE" dirty="0"/>
              <a:t>Thank you for your attention</a:t>
            </a:r>
          </a:p>
        </p:txBody>
      </p:sp>
    </p:spTree>
    <p:extLst>
      <p:ext uri="{BB962C8B-B14F-4D97-AF65-F5344CB8AC3E}">
        <p14:creationId xmlns:p14="http://schemas.microsoft.com/office/powerpoint/2010/main" val="253084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innehåll 3">
            <a:extLst>
              <a:ext uri="{FF2B5EF4-FFF2-40B4-BE49-F238E27FC236}">
                <a16:creationId xmlns:a16="http://schemas.microsoft.com/office/drawing/2014/main" id="{839483F5-2C0D-2B49-886C-ECCA2E2B4E3A}"/>
              </a:ext>
            </a:extLst>
          </p:cNvPr>
          <p:cNvSpPr>
            <a:spLocks noGrp="1"/>
          </p:cNvSpPr>
          <p:nvPr>
            <p:ph idx="1"/>
          </p:nvPr>
        </p:nvSpPr>
        <p:spPr>
          <a:xfrm>
            <a:off x="838200" y="3513843"/>
            <a:ext cx="10515599" cy="2699177"/>
          </a:xfrm>
        </p:spPr>
        <p:txBody>
          <a:bodyPr>
            <a:normAutofit/>
          </a:bodyPr>
          <a:lstStyle/>
          <a:p>
            <a:pPr algn="ctr">
              <a:lnSpc>
                <a:spcPct val="150000"/>
              </a:lnSpc>
            </a:pPr>
            <a:r>
              <a:rPr lang="sv-SE" b="1" dirty="0"/>
              <a:t>Distribution Grid Losses = Technical Losses + Non-technical Losses</a:t>
            </a:r>
          </a:p>
          <a:p>
            <a:pPr>
              <a:lnSpc>
                <a:spcPct val="150000"/>
              </a:lnSpc>
            </a:pPr>
            <a:r>
              <a:rPr lang="sv-SE" sz="1600" dirty="0"/>
              <a:t>Technical Losses (TL): Variable losses (load related), fixed losses (not related to load) and network service (uncontracted consumptions of network equipment).</a:t>
            </a:r>
          </a:p>
          <a:p>
            <a:pPr>
              <a:lnSpc>
                <a:spcPct val="150000"/>
              </a:lnSpc>
            </a:pPr>
            <a:r>
              <a:rPr lang="sv-SE" sz="1600" dirty="0"/>
              <a:t>Non-technical Losses (NTL): Network equipment issues, network information issues and energy data processing issues.</a:t>
            </a:r>
          </a:p>
        </p:txBody>
      </p:sp>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Fraud in Distribution Grid</a:t>
            </a:r>
          </a:p>
        </p:txBody>
      </p:sp>
      <p:cxnSp>
        <p:nvCxnSpPr>
          <p:cNvPr id="3" name="Connector de fletxa recta 2">
            <a:extLst>
              <a:ext uri="{FF2B5EF4-FFF2-40B4-BE49-F238E27FC236}">
                <a16:creationId xmlns:a16="http://schemas.microsoft.com/office/drawing/2014/main" id="{6F89BBE0-6C15-4558-B495-DD623CE7B4A2}"/>
              </a:ext>
            </a:extLst>
          </p:cNvPr>
          <p:cNvCxnSpPr>
            <a:cxnSpLocks/>
            <a:endCxn id="5" idx="1"/>
          </p:cNvCxnSpPr>
          <p:nvPr/>
        </p:nvCxnSpPr>
        <p:spPr>
          <a:xfrm>
            <a:off x="3450210" y="5368361"/>
            <a:ext cx="1584880" cy="43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15D97EE-BD61-4C65-AB11-33FDE0C99812}"/>
              </a:ext>
            </a:extLst>
          </p:cNvPr>
          <p:cNvSpPr/>
          <p:nvPr/>
        </p:nvSpPr>
        <p:spPr>
          <a:xfrm>
            <a:off x="5035090" y="5504298"/>
            <a:ext cx="2890101" cy="600320"/>
          </a:xfrm>
          <a:prstGeom prst="rect">
            <a:avLst/>
          </a:prstGeom>
          <a:solidFill>
            <a:srgbClr val="D4F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rPr>
              <a:t>Mainly theft and fraud</a:t>
            </a:r>
          </a:p>
        </p:txBody>
      </p:sp>
      <p:sp>
        <p:nvSpPr>
          <p:cNvPr id="10" name="Platshållare för innehåll 3">
            <a:extLst>
              <a:ext uri="{FF2B5EF4-FFF2-40B4-BE49-F238E27FC236}">
                <a16:creationId xmlns:a16="http://schemas.microsoft.com/office/drawing/2014/main" id="{388A2A13-FF81-4C96-ABBC-227B4339F0D7}"/>
              </a:ext>
            </a:extLst>
          </p:cNvPr>
          <p:cNvSpPr txBox="1">
            <a:spLocks/>
          </p:cNvSpPr>
          <p:nvPr/>
        </p:nvSpPr>
        <p:spPr>
          <a:xfrm>
            <a:off x="838201" y="1473085"/>
            <a:ext cx="10515599" cy="212868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b="1" dirty="0"/>
              <a:t>Distribution Grid Losses = Energy IN – Energy OUT</a:t>
            </a:r>
          </a:p>
          <a:p>
            <a:pPr>
              <a:lnSpc>
                <a:spcPct val="150000"/>
              </a:lnSpc>
            </a:pPr>
            <a:r>
              <a:rPr lang="en-US" sz="1600" dirty="0"/>
              <a:t>Energy IN: Energy entering the distribution network, from embedded generators or upstream, same level or downstream networks.</a:t>
            </a:r>
          </a:p>
          <a:p>
            <a:pPr>
              <a:lnSpc>
                <a:spcPct val="150000"/>
              </a:lnSpc>
            </a:pPr>
            <a:r>
              <a:rPr lang="en-US" sz="1600" dirty="0"/>
              <a:t>Energy OUT: Consumed and properly accounted energy.</a:t>
            </a:r>
          </a:p>
        </p:txBody>
      </p:sp>
      <p:sp>
        <p:nvSpPr>
          <p:cNvPr id="13" name="Contenidor de número de diapositiva 12">
            <a:extLst>
              <a:ext uri="{FF2B5EF4-FFF2-40B4-BE49-F238E27FC236}">
                <a16:creationId xmlns:a16="http://schemas.microsoft.com/office/drawing/2014/main" id="{D7AD74C8-13DB-4760-812D-43545B45C1EB}"/>
              </a:ext>
            </a:extLst>
          </p:cNvPr>
          <p:cNvSpPr>
            <a:spLocks noGrp="1"/>
          </p:cNvSpPr>
          <p:nvPr>
            <p:ph type="sldNum" sz="quarter" idx="12"/>
          </p:nvPr>
        </p:nvSpPr>
        <p:spPr/>
        <p:txBody>
          <a:bodyPr/>
          <a:lstStyle/>
          <a:p>
            <a:r>
              <a:rPr lang="sv-SE" dirty="0"/>
              <a:t>2</a:t>
            </a:r>
          </a:p>
        </p:txBody>
      </p:sp>
    </p:spTree>
    <p:extLst>
      <p:ext uri="{BB962C8B-B14F-4D97-AF65-F5344CB8AC3E}">
        <p14:creationId xmlns:p14="http://schemas.microsoft.com/office/powerpoint/2010/main" val="120100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Fraud in Distribution Grid</a:t>
            </a:r>
          </a:p>
        </p:txBody>
      </p:sp>
      <p:grpSp>
        <p:nvGrpSpPr>
          <p:cNvPr id="12" name="Agrupa 11">
            <a:extLst>
              <a:ext uri="{FF2B5EF4-FFF2-40B4-BE49-F238E27FC236}">
                <a16:creationId xmlns:a16="http://schemas.microsoft.com/office/drawing/2014/main" id="{0F26D54F-9FEE-4C9B-ABBD-28E36084A3B5}"/>
              </a:ext>
            </a:extLst>
          </p:cNvPr>
          <p:cNvGrpSpPr/>
          <p:nvPr/>
        </p:nvGrpSpPr>
        <p:grpSpPr>
          <a:xfrm>
            <a:off x="310299" y="1761791"/>
            <a:ext cx="5675983" cy="3448737"/>
            <a:chOff x="140617" y="1808081"/>
            <a:chExt cx="5675983" cy="3448737"/>
          </a:xfrm>
        </p:grpSpPr>
        <p:pic>
          <p:nvPicPr>
            <p:cNvPr id="3076" name="Picture 4" descr="ARDOPAGRES: bypassing electric meter">
              <a:extLst>
                <a:ext uri="{FF2B5EF4-FFF2-40B4-BE49-F238E27FC236}">
                  <a16:creationId xmlns:a16="http://schemas.microsoft.com/office/drawing/2014/main" id="{674E69BE-48C8-4F80-83AB-4786FC44B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17" y="2390284"/>
              <a:ext cx="2866534" cy="286653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Meter tampering accused sentenced | Smart Energy International">
              <a:extLst>
                <a:ext uri="{FF2B5EF4-FFF2-40B4-BE49-F238E27FC236}">
                  <a16:creationId xmlns:a16="http://schemas.microsoft.com/office/drawing/2014/main" id="{82CAE57D-CB1E-488B-B67A-1C62E870B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702" y="1808081"/>
              <a:ext cx="3459898" cy="229915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F3FCA515-2CFA-4B37-A9CB-9AD5D1E6593A}"/>
              </a:ext>
            </a:extLst>
          </p:cNvPr>
          <p:cNvSpPr/>
          <p:nvPr/>
        </p:nvSpPr>
        <p:spPr>
          <a:xfrm>
            <a:off x="1990431" y="5375901"/>
            <a:ext cx="2372803" cy="486243"/>
          </a:xfrm>
          <a:prstGeom prst="rect">
            <a:avLst/>
          </a:prstGeom>
          <a:solidFill>
            <a:srgbClr val="D4F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rPr>
              <a:t>Direct Connection</a:t>
            </a:r>
          </a:p>
        </p:txBody>
      </p:sp>
      <p:sp>
        <p:nvSpPr>
          <p:cNvPr id="24" name="Rectangle 23">
            <a:extLst>
              <a:ext uri="{FF2B5EF4-FFF2-40B4-BE49-F238E27FC236}">
                <a16:creationId xmlns:a16="http://schemas.microsoft.com/office/drawing/2014/main" id="{CC810819-86B7-4E7F-A1BB-50709733C715}"/>
              </a:ext>
            </a:extLst>
          </p:cNvPr>
          <p:cNvSpPr/>
          <p:nvPr/>
        </p:nvSpPr>
        <p:spPr>
          <a:xfrm>
            <a:off x="7715210" y="5375901"/>
            <a:ext cx="2743200" cy="486243"/>
          </a:xfrm>
          <a:prstGeom prst="rect">
            <a:avLst/>
          </a:prstGeom>
          <a:solidFill>
            <a:srgbClr val="D4F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Verdana" panose="020B0604030504040204" pitchFamily="34" charset="0"/>
                <a:ea typeface="Verdana" panose="020B0604030504040204" pitchFamily="34" charset="0"/>
              </a:rPr>
              <a:t>False Data Injection</a:t>
            </a:r>
          </a:p>
        </p:txBody>
      </p:sp>
      <p:pic>
        <p:nvPicPr>
          <p:cNvPr id="4098" name="Picture 2">
            <a:extLst>
              <a:ext uri="{FF2B5EF4-FFF2-40B4-BE49-F238E27FC236}">
                <a16:creationId xmlns:a16="http://schemas.microsoft.com/office/drawing/2014/main" id="{64329056-0201-4264-B265-0C4869697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864" y="1516202"/>
            <a:ext cx="5183892" cy="373994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idor de número de diapositiva 2">
            <a:extLst>
              <a:ext uri="{FF2B5EF4-FFF2-40B4-BE49-F238E27FC236}">
                <a16:creationId xmlns:a16="http://schemas.microsoft.com/office/drawing/2014/main" id="{A9BFB554-41AB-48A8-A8D8-016836B54560}"/>
              </a:ext>
            </a:extLst>
          </p:cNvPr>
          <p:cNvSpPr>
            <a:spLocks noGrp="1"/>
          </p:cNvSpPr>
          <p:nvPr>
            <p:ph type="sldNum" sz="quarter" idx="12"/>
          </p:nvPr>
        </p:nvSpPr>
        <p:spPr/>
        <p:txBody>
          <a:bodyPr/>
          <a:lstStyle/>
          <a:p>
            <a:r>
              <a:rPr lang="sv-SE" dirty="0"/>
              <a:t>3</a:t>
            </a:r>
          </a:p>
        </p:txBody>
      </p:sp>
    </p:spTree>
    <p:extLst>
      <p:ext uri="{BB962C8B-B14F-4D97-AF65-F5344CB8AC3E}">
        <p14:creationId xmlns:p14="http://schemas.microsoft.com/office/powerpoint/2010/main" val="150233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False Data Injection</a:t>
            </a:r>
          </a:p>
        </p:txBody>
      </p:sp>
      <p:sp>
        <p:nvSpPr>
          <p:cNvPr id="10" name="Platshållare för innehåll 3">
            <a:extLst>
              <a:ext uri="{FF2B5EF4-FFF2-40B4-BE49-F238E27FC236}">
                <a16:creationId xmlns:a16="http://schemas.microsoft.com/office/drawing/2014/main" id="{388A2A13-FF81-4C96-ABBC-227B4339F0D7}"/>
              </a:ext>
            </a:extLst>
          </p:cNvPr>
          <p:cNvSpPr txBox="1">
            <a:spLocks/>
          </p:cNvSpPr>
          <p:nvPr/>
        </p:nvSpPr>
        <p:spPr>
          <a:xfrm>
            <a:off x="838202" y="2053317"/>
            <a:ext cx="5553540" cy="394040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1600" dirty="0"/>
              <a:t>Upward trend due to SM deployment.</a:t>
            </a:r>
          </a:p>
          <a:p>
            <a:pPr marL="285750" indent="-285750">
              <a:lnSpc>
                <a:spcPct val="150000"/>
              </a:lnSpc>
              <a:buFont typeface="Arial" panose="020B0604020202020204" pitchFamily="34" charset="0"/>
              <a:buChar char="•"/>
            </a:pPr>
            <a:r>
              <a:rPr lang="en-US" sz="1600" dirty="0"/>
              <a:t>Many different possibilities.</a:t>
            </a:r>
          </a:p>
          <a:p>
            <a:pPr marL="285750" indent="-285750">
              <a:lnSpc>
                <a:spcPct val="150000"/>
              </a:lnSpc>
              <a:buFont typeface="Arial" panose="020B0604020202020204" pitchFamily="34" charset="0"/>
              <a:buChar char="•"/>
            </a:pPr>
            <a:r>
              <a:rPr lang="en-US" sz="1600" dirty="0"/>
              <a:t>Changes in consumption are recorded in the SM, but are more difficult to detect by the operator.</a:t>
            </a:r>
          </a:p>
          <a:p>
            <a:pPr marL="285750" indent="-285750">
              <a:lnSpc>
                <a:spcPct val="150000"/>
              </a:lnSpc>
              <a:buFont typeface="Arial" panose="020B0604020202020204" pitchFamily="34" charset="0"/>
              <a:buChar char="•"/>
            </a:pPr>
            <a:r>
              <a:rPr lang="en-US" sz="1600" dirty="0"/>
              <a:t>Possible approaches:</a:t>
            </a:r>
          </a:p>
          <a:p>
            <a:pPr marL="971550" lvl="1" indent="-285750">
              <a:lnSpc>
                <a:spcPct val="150000"/>
              </a:lnSpc>
            </a:pPr>
            <a:r>
              <a:rPr lang="en-US" sz="1600" dirty="0">
                <a:latin typeface="Verdana" panose="020B0604030504040204" pitchFamily="34" charset="0"/>
                <a:ea typeface="Verdana" panose="020B0604030504040204" pitchFamily="34" charset="0"/>
              </a:rPr>
              <a:t>Short-pattern clustering.</a:t>
            </a:r>
          </a:p>
          <a:p>
            <a:pPr marL="971550" lvl="1" indent="-285750">
              <a:lnSpc>
                <a:spcPct val="150000"/>
              </a:lnSpc>
            </a:pPr>
            <a:r>
              <a:rPr lang="en-US" sz="1600" dirty="0">
                <a:latin typeface="Verdana" panose="020B0604030504040204" pitchFamily="34" charset="0"/>
                <a:ea typeface="Verdana" panose="020B0604030504040204" pitchFamily="34" charset="0"/>
              </a:rPr>
              <a:t>Clustering of all SMs.</a:t>
            </a:r>
          </a:p>
          <a:p>
            <a:pPr marL="285750" indent="-285750">
              <a:lnSpc>
                <a:spcPct val="150000"/>
              </a:lnSpc>
              <a:buFont typeface="Arial" panose="020B0604020202020204" pitchFamily="34" charset="0"/>
              <a:buChar char="•"/>
            </a:pPr>
            <a:r>
              <a:rPr lang="en-US" sz="1600" dirty="0"/>
              <a:t>Problem: subtle changes are difficult to detect.</a:t>
            </a:r>
          </a:p>
        </p:txBody>
      </p:sp>
      <p:sp>
        <p:nvSpPr>
          <p:cNvPr id="9" name="Rectangle 8">
            <a:extLst>
              <a:ext uri="{FF2B5EF4-FFF2-40B4-BE49-F238E27FC236}">
                <a16:creationId xmlns:a16="http://schemas.microsoft.com/office/drawing/2014/main" id="{3E6B665D-E912-49AD-87F6-94284B957B49}"/>
              </a:ext>
            </a:extLst>
          </p:cNvPr>
          <p:cNvSpPr/>
          <p:nvPr/>
        </p:nvSpPr>
        <p:spPr>
          <a:xfrm>
            <a:off x="838200" y="1368183"/>
            <a:ext cx="3697744" cy="506292"/>
          </a:xfrm>
          <a:prstGeom prst="rect">
            <a:avLst/>
          </a:prstGeom>
        </p:spPr>
        <p:txBody>
          <a:bodyPr wrap="none">
            <a:spAutoFit/>
          </a:bodyPr>
          <a:lstStyle/>
          <a:p>
            <a:pPr>
              <a:lnSpc>
                <a:spcPct val="150000"/>
              </a:lnSpc>
            </a:pPr>
            <a:r>
              <a:rPr lang="en-US" sz="2000" b="1" dirty="0">
                <a:solidFill>
                  <a:srgbClr val="E39E13"/>
                </a:solidFill>
              </a:rPr>
              <a:t>How to detect this type of fraud?</a:t>
            </a:r>
          </a:p>
        </p:txBody>
      </p:sp>
      <p:pic>
        <p:nvPicPr>
          <p:cNvPr id="2" name="Imatge 1">
            <a:extLst>
              <a:ext uri="{FF2B5EF4-FFF2-40B4-BE49-F238E27FC236}">
                <a16:creationId xmlns:a16="http://schemas.microsoft.com/office/drawing/2014/main" id="{35461389-7A36-4379-A02C-53A9A16F07DA}"/>
              </a:ext>
            </a:extLst>
          </p:cNvPr>
          <p:cNvPicPr>
            <a:picLocks noChangeAspect="1"/>
          </p:cNvPicPr>
          <p:nvPr/>
        </p:nvPicPr>
        <p:blipFill>
          <a:blip r:embed="rId2"/>
          <a:stretch>
            <a:fillRect/>
          </a:stretch>
        </p:blipFill>
        <p:spPr>
          <a:xfrm>
            <a:off x="6611570" y="1171754"/>
            <a:ext cx="4600008" cy="3758787"/>
          </a:xfrm>
          <a:prstGeom prst="rect">
            <a:avLst/>
          </a:prstGeom>
        </p:spPr>
      </p:pic>
      <p:sp>
        <p:nvSpPr>
          <p:cNvPr id="12" name="QuadreDeText 11">
            <a:extLst>
              <a:ext uri="{FF2B5EF4-FFF2-40B4-BE49-F238E27FC236}">
                <a16:creationId xmlns:a16="http://schemas.microsoft.com/office/drawing/2014/main" id="{72840066-F86B-468A-977B-45F2962C36DA}"/>
              </a:ext>
            </a:extLst>
          </p:cNvPr>
          <p:cNvSpPr txBox="1"/>
          <p:nvPr/>
        </p:nvSpPr>
        <p:spPr>
          <a:xfrm>
            <a:off x="6426049" y="4985694"/>
            <a:ext cx="4971050" cy="276999"/>
          </a:xfrm>
          <a:prstGeom prst="rect">
            <a:avLst/>
          </a:prstGeom>
          <a:noFill/>
        </p:spPr>
        <p:txBody>
          <a:bodyPr wrap="square" rtlCol="0">
            <a:spAutoFit/>
          </a:bodyPr>
          <a:lstStyle/>
          <a:p>
            <a:pPr algn="ctr"/>
            <a:r>
              <a:rPr lang="en-US" sz="1200" dirty="0">
                <a:latin typeface="Verdana" panose="020B0604030504040204" pitchFamily="34" charset="0"/>
                <a:ea typeface="Verdana" panose="020B0604030504040204" pitchFamily="34" charset="0"/>
              </a:rPr>
              <a:t>FDI examples [2]</a:t>
            </a:r>
          </a:p>
        </p:txBody>
      </p:sp>
      <p:sp>
        <p:nvSpPr>
          <p:cNvPr id="14" name="Rectangle 13">
            <a:extLst>
              <a:ext uri="{FF2B5EF4-FFF2-40B4-BE49-F238E27FC236}">
                <a16:creationId xmlns:a16="http://schemas.microsoft.com/office/drawing/2014/main" id="{F510B39E-9D33-429B-8E32-BB8FBE058630}"/>
              </a:ext>
            </a:extLst>
          </p:cNvPr>
          <p:cNvSpPr/>
          <p:nvPr/>
        </p:nvSpPr>
        <p:spPr>
          <a:xfrm>
            <a:off x="6391742" y="5646522"/>
            <a:ext cx="5343622" cy="608145"/>
          </a:xfrm>
          <a:prstGeom prst="rect">
            <a:avLst/>
          </a:prstGeom>
          <a:solidFill>
            <a:srgbClr val="D4FCED"/>
          </a:solidFill>
          <a:ln w="28575">
            <a:solidFill>
              <a:srgbClr val="070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latin typeface="Verdana" panose="020B0604030504040204" pitchFamily="34" charset="0"/>
                <a:ea typeface="Verdana" panose="020B0604030504040204" pitchFamily="34" charset="0"/>
              </a:rPr>
              <a:t>Correlation between SM consumption and NTL curve can help with this.</a:t>
            </a:r>
            <a:endParaRPr lang="en-US" sz="1600" b="1" dirty="0">
              <a:solidFill>
                <a:schemeClr val="tx1"/>
              </a:solidFill>
              <a:latin typeface="Verdana" panose="020B0604030504040204" pitchFamily="34" charset="0"/>
              <a:ea typeface="Verdana" panose="020B0604030504040204" pitchFamily="34" charset="0"/>
            </a:endParaRPr>
          </a:p>
        </p:txBody>
      </p:sp>
      <p:cxnSp>
        <p:nvCxnSpPr>
          <p:cNvPr id="15" name="Connector de fletxa recta 14">
            <a:extLst>
              <a:ext uri="{FF2B5EF4-FFF2-40B4-BE49-F238E27FC236}">
                <a16:creationId xmlns:a16="http://schemas.microsoft.com/office/drawing/2014/main" id="{C10443FF-EFD5-4951-94CA-C4073F8301FF}"/>
              </a:ext>
            </a:extLst>
          </p:cNvPr>
          <p:cNvCxnSpPr>
            <a:cxnSpLocks/>
            <a:stCxn id="14" idx="1"/>
          </p:cNvCxnSpPr>
          <p:nvPr/>
        </p:nvCxnSpPr>
        <p:spPr>
          <a:xfrm flipH="1" flipV="1">
            <a:off x="4578720" y="5646523"/>
            <a:ext cx="1813022" cy="304072"/>
          </a:xfrm>
          <a:prstGeom prst="straightConnector1">
            <a:avLst/>
          </a:prstGeom>
          <a:ln w="28575">
            <a:solidFill>
              <a:srgbClr val="070E9E"/>
            </a:solidFill>
            <a:tailEnd type="triangle"/>
          </a:ln>
        </p:spPr>
        <p:style>
          <a:lnRef idx="1">
            <a:schemeClr val="accent1"/>
          </a:lnRef>
          <a:fillRef idx="0">
            <a:schemeClr val="accent1"/>
          </a:fillRef>
          <a:effectRef idx="0">
            <a:schemeClr val="accent1"/>
          </a:effectRef>
          <a:fontRef idx="minor">
            <a:schemeClr val="tx1"/>
          </a:fontRef>
        </p:style>
      </p:cxnSp>
      <p:sp>
        <p:nvSpPr>
          <p:cNvPr id="8" name="Contenidor de número de diapositiva 7">
            <a:extLst>
              <a:ext uri="{FF2B5EF4-FFF2-40B4-BE49-F238E27FC236}">
                <a16:creationId xmlns:a16="http://schemas.microsoft.com/office/drawing/2014/main" id="{8251FC8E-CD8B-4D25-AEAB-9496FD780750}"/>
              </a:ext>
            </a:extLst>
          </p:cNvPr>
          <p:cNvSpPr>
            <a:spLocks noGrp="1"/>
          </p:cNvSpPr>
          <p:nvPr>
            <p:ph type="sldNum" sz="quarter" idx="12"/>
          </p:nvPr>
        </p:nvSpPr>
        <p:spPr/>
        <p:txBody>
          <a:bodyPr/>
          <a:lstStyle/>
          <a:p>
            <a:r>
              <a:rPr lang="sv-SE" dirty="0"/>
              <a:t>7</a:t>
            </a:r>
          </a:p>
        </p:txBody>
      </p:sp>
    </p:spTree>
    <p:extLst>
      <p:ext uri="{BB962C8B-B14F-4D97-AF65-F5344CB8AC3E}">
        <p14:creationId xmlns:p14="http://schemas.microsoft.com/office/powerpoint/2010/main" val="425626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False Data Injection</a:t>
            </a:r>
          </a:p>
        </p:txBody>
      </p:sp>
      <p:sp>
        <p:nvSpPr>
          <p:cNvPr id="10" name="Platshållare för innehåll 3">
            <a:extLst>
              <a:ext uri="{FF2B5EF4-FFF2-40B4-BE49-F238E27FC236}">
                <a16:creationId xmlns:a16="http://schemas.microsoft.com/office/drawing/2014/main" id="{388A2A13-FF81-4C96-ABBC-227B4339F0D7}"/>
              </a:ext>
            </a:extLst>
          </p:cNvPr>
          <p:cNvSpPr txBox="1">
            <a:spLocks/>
          </p:cNvSpPr>
          <p:nvPr/>
        </p:nvSpPr>
        <p:spPr>
          <a:xfrm>
            <a:off x="838202" y="2053317"/>
            <a:ext cx="6992154" cy="3940403"/>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t>Division of the population or data points into a number of groups such that data points in the same groups are more similar to other data points in the same group and dissimilar to the data points in other groups. Unsupervised learning.</a:t>
            </a:r>
          </a:p>
          <a:p>
            <a:pPr>
              <a:lnSpc>
                <a:spcPct val="150000"/>
              </a:lnSpc>
            </a:pPr>
            <a:r>
              <a:rPr lang="en-US" sz="1600" b="1" dirty="0"/>
              <a:t>Features used: </a:t>
            </a:r>
            <a:r>
              <a:rPr lang="en-US" sz="1600" dirty="0"/>
              <a:t>Mean, Median, Std, Max, Min, Mean P1 (0-8h), Mean P2 (8-16h), Mean P3 (16-24h), number of times the consumption crosses the average, steep rise, steep descent, peaks average.</a:t>
            </a:r>
          </a:p>
          <a:p>
            <a:pPr>
              <a:lnSpc>
                <a:spcPct val="150000"/>
              </a:lnSpc>
            </a:pPr>
            <a:r>
              <a:rPr lang="en-US" sz="1600" b="1" dirty="0"/>
              <a:t>Algorithms used: </a:t>
            </a:r>
            <a:r>
              <a:rPr lang="en-US" sz="1600" dirty="0"/>
              <a:t>K-Means and Fuzzy C-Means with Euclidean Distance.</a:t>
            </a:r>
          </a:p>
        </p:txBody>
      </p:sp>
      <p:sp>
        <p:nvSpPr>
          <p:cNvPr id="9" name="Rectangle 8">
            <a:extLst>
              <a:ext uri="{FF2B5EF4-FFF2-40B4-BE49-F238E27FC236}">
                <a16:creationId xmlns:a16="http://schemas.microsoft.com/office/drawing/2014/main" id="{3E6B665D-E912-49AD-87F6-94284B957B49}"/>
              </a:ext>
            </a:extLst>
          </p:cNvPr>
          <p:cNvSpPr/>
          <p:nvPr/>
        </p:nvSpPr>
        <p:spPr>
          <a:xfrm>
            <a:off x="838200" y="1368183"/>
            <a:ext cx="1249445" cy="506292"/>
          </a:xfrm>
          <a:prstGeom prst="rect">
            <a:avLst/>
          </a:prstGeom>
        </p:spPr>
        <p:txBody>
          <a:bodyPr wrap="none">
            <a:spAutoFit/>
          </a:bodyPr>
          <a:lstStyle/>
          <a:p>
            <a:pPr>
              <a:lnSpc>
                <a:spcPct val="150000"/>
              </a:lnSpc>
            </a:pPr>
            <a:r>
              <a:rPr lang="en-US" sz="2000" b="1" dirty="0">
                <a:solidFill>
                  <a:srgbClr val="E39E13"/>
                </a:solidFill>
              </a:rPr>
              <a:t>Clustering</a:t>
            </a:r>
          </a:p>
        </p:txBody>
      </p:sp>
      <p:sp>
        <p:nvSpPr>
          <p:cNvPr id="4" name="Contenidor de número de diapositiva 3">
            <a:extLst>
              <a:ext uri="{FF2B5EF4-FFF2-40B4-BE49-F238E27FC236}">
                <a16:creationId xmlns:a16="http://schemas.microsoft.com/office/drawing/2014/main" id="{40EE8200-4791-4409-B5C7-95BB9F94CE23}"/>
              </a:ext>
            </a:extLst>
          </p:cNvPr>
          <p:cNvSpPr>
            <a:spLocks noGrp="1"/>
          </p:cNvSpPr>
          <p:nvPr>
            <p:ph type="sldNum" sz="quarter" idx="12"/>
          </p:nvPr>
        </p:nvSpPr>
        <p:spPr/>
        <p:txBody>
          <a:bodyPr/>
          <a:lstStyle/>
          <a:p>
            <a:r>
              <a:rPr lang="sv-SE" dirty="0"/>
              <a:t>9</a:t>
            </a:r>
          </a:p>
        </p:txBody>
      </p:sp>
      <p:pic>
        <p:nvPicPr>
          <p:cNvPr id="3" name="Imatge 2">
            <a:extLst>
              <a:ext uri="{FF2B5EF4-FFF2-40B4-BE49-F238E27FC236}">
                <a16:creationId xmlns:a16="http://schemas.microsoft.com/office/drawing/2014/main" id="{064CB9D0-71CF-412A-87F6-FA365DB02CE3}"/>
              </a:ext>
            </a:extLst>
          </p:cNvPr>
          <p:cNvPicPr>
            <a:picLocks noChangeAspect="1"/>
          </p:cNvPicPr>
          <p:nvPr/>
        </p:nvPicPr>
        <p:blipFill>
          <a:blip r:embed="rId2"/>
          <a:stretch>
            <a:fillRect/>
          </a:stretch>
        </p:blipFill>
        <p:spPr>
          <a:xfrm>
            <a:off x="7759523" y="1188412"/>
            <a:ext cx="3940404" cy="3940404"/>
          </a:xfrm>
          <a:prstGeom prst="rect">
            <a:avLst/>
          </a:prstGeom>
        </p:spPr>
      </p:pic>
      <p:sp>
        <p:nvSpPr>
          <p:cNvPr id="8" name="QuadreDeText 7">
            <a:extLst>
              <a:ext uri="{FF2B5EF4-FFF2-40B4-BE49-F238E27FC236}">
                <a16:creationId xmlns:a16="http://schemas.microsoft.com/office/drawing/2014/main" id="{4E7BE3DD-287F-4497-853A-4201A86FF1FB}"/>
              </a:ext>
            </a:extLst>
          </p:cNvPr>
          <p:cNvSpPr txBox="1"/>
          <p:nvPr/>
        </p:nvSpPr>
        <p:spPr>
          <a:xfrm>
            <a:off x="7661807" y="5179662"/>
            <a:ext cx="4135836" cy="276999"/>
          </a:xfrm>
          <a:prstGeom prst="rect">
            <a:avLst/>
          </a:prstGeom>
          <a:noFill/>
        </p:spPr>
        <p:txBody>
          <a:bodyPr wrap="square" rtlCol="0">
            <a:spAutoFit/>
          </a:bodyPr>
          <a:lstStyle/>
          <a:p>
            <a:pPr algn="ctr"/>
            <a:r>
              <a:rPr lang="en-US" sz="1200" dirty="0">
                <a:latin typeface="Verdana" panose="020B0604030504040204" pitchFamily="34" charset="0"/>
                <a:ea typeface="Verdana" panose="020B0604030504040204" pitchFamily="34" charset="0"/>
              </a:rPr>
              <a:t>K-Means vs. Fuzzy C-Means. [3]</a:t>
            </a:r>
          </a:p>
        </p:txBody>
      </p:sp>
      <p:sp>
        <p:nvSpPr>
          <p:cNvPr id="11" name="Rectangle 10">
            <a:extLst>
              <a:ext uri="{FF2B5EF4-FFF2-40B4-BE49-F238E27FC236}">
                <a16:creationId xmlns:a16="http://schemas.microsoft.com/office/drawing/2014/main" id="{A41675E5-6EC4-4E5F-BD36-4E214F4E767E}"/>
              </a:ext>
            </a:extLst>
          </p:cNvPr>
          <p:cNvSpPr/>
          <p:nvPr/>
        </p:nvSpPr>
        <p:spPr>
          <a:xfrm>
            <a:off x="6697936" y="5654504"/>
            <a:ext cx="3940404" cy="526040"/>
          </a:xfrm>
          <a:prstGeom prst="rect">
            <a:avLst/>
          </a:prstGeom>
          <a:solidFill>
            <a:srgbClr val="D4FCED"/>
          </a:solidFill>
          <a:ln w="28575">
            <a:solidFill>
              <a:srgbClr val="070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latin typeface="Verdana" panose="020B0604030504040204" pitchFamily="34" charset="0"/>
                <a:ea typeface="Verdana" panose="020B0604030504040204" pitchFamily="34" charset="0"/>
              </a:rPr>
              <a:t>Why is Fuzzy C-Means interesting?</a:t>
            </a:r>
          </a:p>
        </p:txBody>
      </p:sp>
      <p:cxnSp>
        <p:nvCxnSpPr>
          <p:cNvPr id="12" name="Connector de fletxa recta 11">
            <a:extLst>
              <a:ext uri="{FF2B5EF4-FFF2-40B4-BE49-F238E27FC236}">
                <a16:creationId xmlns:a16="http://schemas.microsoft.com/office/drawing/2014/main" id="{4D6F044C-7D03-4A4A-B476-20620E3CD189}"/>
              </a:ext>
            </a:extLst>
          </p:cNvPr>
          <p:cNvCxnSpPr>
            <a:cxnSpLocks/>
            <a:stCxn id="11" idx="1"/>
          </p:cNvCxnSpPr>
          <p:nvPr/>
        </p:nvCxnSpPr>
        <p:spPr>
          <a:xfrm flipH="1" flipV="1">
            <a:off x="5151549" y="5424073"/>
            <a:ext cx="1546387" cy="493451"/>
          </a:xfrm>
          <a:prstGeom prst="straightConnector1">
            <a:avLst/>
          </a:prstGeom>
          <a:ln w="28575">
            <a:solidFill>
              <a:srgbClr val="070E9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3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False Data Injection</a:t>
            </a:r>
          </a:p>
        </p:txBody>
      </p:sp>
      <p:sp>
        <p:nvSpPr>
          <p:cNvPr id="9" name="Rectangle 8">
            <a:extLst>
              <a:ext uri="{FF2B5EF4-FFF2-40B4-BE49-F238E27FC236}">
                <a16:creationId xmlns:a16="http://schemas.microsoft.com/office/drawing/2014/main" id="{3E6B665D-E912-49AD-87F6-94284B957B49}"/>
              </a:ext>
            </a:extLst>
          </p:cNvPr>
          <p:cNvSpPr/>
          <p:nvPr/>
        </p:nvSpPr>
        <p:spPr>
          <a:xfrm>
            <a:off x="838200" y="1368183"/>
            <a:ext cx="2099421" cy="506292"/>
          </a:xfrm>
          <a:prstGeom prst="rect">
            <a:avLst/>
          </a:prstGeom>
        </p:spPr>
        <p:txBody>
          <a:bodyPr wrap="none">
            <a:spAutoFit/>
          </a:bodyPr>
          <a:lstStyle/>
          <a:p>
            <a:pPr>
              <a:lnSpc>
                <a:spcPct val="150000"/>
              </a:lnSpc>
            </a:pPr>
            <a:r>
              <a:rPr lang="en-US" sz="2000" b="1" dirty="0">
                <a:solidFill>
                  <a:srgbClr val="E39E13"/>
                </a:solidFill>
              </a:rPr>
              <a:t>FDI 2* – Examples</a:t>
            </a:r>
          </a:p>
        </p:txBody>
      </p:sp>
      <p:sp>
        <p:nvSpPr>
          <p:cNvPr id="11" name="QuadreDeText 10">
            <a:extLst>
              <a:ext uri="{FF2B5EF4-FFF2-40B4-BE49-F238E27FC236}">
                <a16:creationId xmlns:a16="http://schemas.microsoft.com/office/drawing/2014/main" id="{8655613D-125E-4814-8160-CCEEEC3AB963}"/>
              </a:ext>
            </a:extLst>
          </p:cNvPr>
          <p:cNvSpPr txBox="1"/>
          <p:nvPr/>
        </p:nvSpPr>
        <p:spPr>
          <a:xfrm>
            <a:off x="838200" y="1966337"/>
            <a:ext cx="4971050" cy="276999"/>
          </a:xfrm>
          <a:prstGeom prst="rect">
            <a:avLst/>
          </a:prstGeom>
          <a:noFill/>
        </p:spPr>
        <p:txBody>
          <a:bodyPr wrap="square" rtlCol="0">
            <a:spAutoFit/>
          </a:bodyPr>
          <a:lstStyle/>
          <a:p>
            <a:pPr algn="just"/>
            <a:r>
              <a:rPr lang="en-US" sz="1200" b="1" dirty="0">
                <a:latin typeface="Verdana" panose="020B0604030504040204" pitchFamily="34" charset="0"/>
                <a:ea typeface="Verdana" panose="020B0604030504040204" pitchFamily="34" charset="0"/>
              </a:rPr>
              <a:t>A</a:t>
            </a:r>
            <a:r>
              <a:rPr lang="en-US" sz="1200" dirty="0">
                <a:latin typeface="Verdana" panose="020B0604030504040204" pitchFamily="34" charset="0"/>
                <a:ea typeface="Verdana" panose="020B0604030504040204" pitchFamily="34" charset="0"/>
              </a:rPr>
              <a:t>. LGZ003XXX648</a:t>
            </a:r>
          </a:p>
        </p:txBody>
      </p:sp>
      <p:sp>
        <p:nvSpPr>
          <p:cNvPr id="12" name="QuadreDeText 11">
            <a:extLst>
              <a:ext uri="{FF2B5EF4-FFF2-40B4-BE49-F238E27FC236}">
                <a16:creationId xmlns:a16="http://schemas.microsoft.com/office/drawing/2014/main" id="{2D913EA0-5970-46FC-9887-D5C0F9D23643}"/>
              </a:ext>
            </a:extLst>
          </p:cNvPr>
          <p:cNvSpPr txBox="1"/>
          <p:nvPr/>
        </p:nvSpPr>
        <p:spPr>
          <a:xfrm>
            <a:off x="8918238" y="3770316"/>
            <a:ext cx="2786350" cy="1509259"/>
          </a:xfrm>
          <a:prstGeom prst="rect">
            <a:avLst/>
          </a:prstGeom>
          <a:noFill/>
        </p:spPr>
        <p:txBody>
          <a:bodyPr wrap="square" rtlCol="0">
            <a:spAutoFit/>
          </a:bodyPr>
          <a:lstStyle/>
          <a:p>
            <a:pPr algn="just">
              <a:lnSpc>
                <a:spcPct val="200000"/>
              </a:lnSpc>
            </a:pPr>
            <a:r>
              <a:rPr lang="en-US" sz="1200" dirty="0">
                <a:latin typeface="Verdana" panose="020B0604030504040204" pitchFamily="34" charset="0"/>
                <a:ea typeface="Verdana" panose="020B0604030504040204" pitchFamily="34" charset="0"/>
              </a:rPr>
              <a:t>TH = 0,4 kW</a:t>
            </a:r>
          </a:p>
          <a:p>
            <a:pPr algn="just">
              <a:lnSpc>
                <a:spcPct val="200000"/>
              </a:lnSpc>
            </a:pPr>
            <a:r>
              <a:rPr lang="en-US" sz="1200" dirty="0">
                <a:latin typeface="Verdana" panose="020B0604030504040204" pitchFamily="34" charset="0"/>
                <a:ea typeface="Verdana" panose="020B0604030504040204" pitchFamily="34" charset="0"/>
              </a:rPr>
              <a:t>C = 0,1 kW</a:t>
            </a:r>
          </a:p>
          <a:p>
            <a:pPr algn="just">
              <a:lnSpc>
                <a:spcPct val="200000"/>
              </a:lnSpc>
            </a:pPr>
            <a:r>
              <a:rPr lang="en-US" sz="1200" dirty="0">
                <a:latin typeface="Verdana" panose="020B0604030504040204" pitchFamily="34" charset="0"/>
                <a:ea typeface="Verdana" panose="020B0604030504040204" pitchFamily="34" charset="0"/>
              </a:rPr>
              <a:t>Period of fraud:</a:t>
            </a:r>
          </a:p>
          <a:p>
            <a:pPr algn="just">
              <a:lnSpc>
                <a:spcPct val="200000"/>
              </a:lnSpc>
            </a:pPr>
            <a:r>
              <a:rPr lang="en-US" sz="1200" dirty="0">
                <a:latin typeface="Verdana" panose="020B0604030504040204" pitchFamily="34" charset="0"/>
                <a:ea typeface="Verdana" panose="020B0604030504040204" pitchFamily="34" charset="0"/>
              </a:rPr>
              <a:t>27/08/2020 – 02/09/2020</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CB8CDDC-785B-4EAB-9ADC-06FDDAFAA5E7}"/>
                  </a:ext>
                </a:extLst>
              </p:cNvPr>
              <p:cNvSpPr/>
              <p:nvPr/>
            </p:nvSpPr>
            <p:spPr>
              <a:xfrm>
                <a:off x="8918238" y="2909954"/>
                <a:ext cx="3093989" cy="710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ca-ES" i="1">
                          <a:latin typeface="Cambria Math" panose="02040503050406030204" pitchFamily="18" charset="0"/>
                        </a:rPr>
                        <m:t>𝑓</m:t>
                      </m:r>
                      <m:r>
                        <a:rPr lang="ca-ES" i="0">
                          <a:latin typeface="Cambria Math" panose="02040503050406030204" pitchFamily="18" charset="0"/>
                        </a:rPr>
                        <m:t> </m:t>
                      </m:r>
                      <m:d>
                        <m:dPr>
                          <m:ctrlPr>
                            <a:rPr lang="ca-ES" i="1">
                              <a:latin typeface="Cambria Math" panose="02040503050406030204" pitchFamily="18" charset="0"/>
                            </a:rPr>
                          </m:ctrlPr>
                        </m:dPr>
                        <m:e>
                          <m:sSub>
                            <m:sSubPr>
                              <m:ctrlPr>
                                <a:rPr lang="ca-ES" i="1">
                                  <a:latin typeface="Cambria Math" panose="02040503050406030204" pitchFamily="18" charset="0"/>
                                </a:rPr>
                              </m:ctrlPr>
                            </m:sSubPr>
                            <m:e>
                              <m:r>
                                <a:rPr lang="ca-ES" i="1">
                                  <a:latin typeface="Cambria Math" panose="02040503050406030204" pitchFamily="18" charset="0"/>
                                </a:rPr>
                                <m:t>𝑥</m:t>
                              </m:r>
                            </m:e>
                            <m:sub>
                              <m:r>
                                <a:rPr lang="ca-ES" i="1">
                                  <a:latin typeface="Cambria Math" panose="02040503050406030204" pitchFamily="18" charset="0"/>
                                </a:rPr>
                                <m:t>𝑡</m:t>
                              </m:r>
                            </m:sub>
                          </m:sSub>
                        </m:e>
                      </m:d>
                      <m:r>
                        <a:rPr lang="ca-ES" i="0">
                          <a:latin typeface="Cambria Math" panose="02040503050406030204" pitchFamily="18" charset="0"/>
                        </a:rPr>
                        <m:t>= </m:t>
                      </m:r>
                      <m:d>
                        <m:dPr>
                          <m:begChr m:val="{"/>
                          <m:endChr m:val=""/>
                          <m:ctrlPr>
                            <a:rPr lang="ca-ES" i="1">
                              <a:latin typeface="Cambria Math" panose="02040503050406030204" pitchFamily="18" charset="0"/>
                            </a:rPr>
                          </m:ctrlPr>
                        </m:dPr>
                        <m:e>
                          <m:eqArr>
                            <m:eqArrPr>
                              <m:ctrlPr>
                                <a:rPr lang="ca-ES" i="1">
                                  <a:latin typeface="Cambria Math" panose="02040503050406030204" pitchFamily="18" charset="0"/>
                                </a:rPr>
                              </m:ctrlPr>
                            </m:eqArrPr>
                            <m:e>
                              <m:r>
                                <a:rPr lang="ca-ES" i="0">
                                  <a:latin typeface="Cambria Math" panose="02040503050406030204" pitchFamily="18" charset="0"/>
                                </a:rPr>
                                <m:t>&amp;</m:t>
                              </m:r>
                              <m:sSub>
                                <m:sSubPr>
                                  <m:ctrlPr>
                                    <a:rPr lang="ca-ES" i="1">
                                      <a:latin typeface="Cambria Math" panose="02040503050406030204" pitchFamily="18" charset="0"/>
                                    </a:rPr>
                                  </m:ctrlPr>
                                </m:sSubPr>
                                <m:e>
                                  <m:r>
                                    <a:rPr lang="ca-ES" i="1">
                                      <a:latin typeface="Cambria Math" panose="02040503050406030204" pitchFamily="18" charset="0"/>
                                    </a:rPr>
                                    <m:t>𝑥</m:t>
                                  </m:r>
                                </m:e>
                                <m:sub>
                                  <m:r>
                                    <a:rPr lang="ca-ES" i="1">
                                      <a:latin typeface="Cambria Math" panose="02040503050406030204" pitchFamily="18" charset="0"/>
                                    </a:rPr>
                                    <m:t>𝑡</m:t>
                                  </m:r>
                                </m:sub>
                              </m:sSub>
                              <m:r>
                                <a:rPr lang="ca-ES" i="0">
                                  <a:latin typeface="Cambria Math" panose="02040503050406030204" pitchFamily="18" charset="0"/>
                                </a:rPr>
                                <m:t>     </m:t>
                              </m:r>
                              <m:r>
                                <a:rPr lang="ca-ES" i="1">
                                  <a:latin typeface="Cambria Math" panose="02040503050406030204" pitchFamily="18" charset="0"/>
                                </a:rPr>
                                <m:t>𝑖𝑓</m:t>
                              </m:r>
                              <m:r>
                                <a:rPr lang="ca-ES" i="0">
                                  <a:latin typeface="Cambria Math" panose="02040503050406030204" pitchFamily="18" charset="0"/>
                                </a:rPr>
                                <m:t>     </m:t>
                              </m:r>
                              <m:sSub>
                                <m:sSubPr>
                                  <m:ctrlPr>
                                    <a:rPr lang="ca-ES" i="1">
                                      <a:latin typeface="Cambria Math" panose="02040503050406030204" pitchFamily="18" charset="0"/>
                                    </a:rPr>
                                  </m:ctrlPr>
                                </m:sSubPr>
                                <m:e>
                                  <m:r>
                                    <a:rPr lang="ca-ES" i="1">
                                      <a:latin typeface="Cambria Math" panose="02040503050406030204" pitchFamily="18" charset="0"/>
                                    </a:rPr>
                                    <m:t>𝑥</m:t>
                                  </m:r>
                                </m:e>
                                <m:sub>
                                  <m:r>
                                    <a:rPr lang="ca-ES" i="1">
                                      <a:latin typeface="Cambria Math" panose="02040503050406030204" pitchFamily="18" charset="0"/>
                                    </a:rPr>
                                    <m:t>𝑡</m:t>
                                  </m:r>
                                </m:sub>
                              </m:sSub>
                              <m:r>
                                <a:rPr lang="ca-ES" i="0">
                                  <a:latin typeface="Cambria Math" panose="02040503050406030204" pitchFamily="18" charset="0"/>
                                </a:rPr>
                                <m:t> ≤</m:t>
                              </m:r>
                              <m:r>
                                <a:rPr lang="ca-ES" i="1">
                                  <a:latin typeface="Cambria Math" panose="02040503050406030204" pitchFamily="18" charset="0"/>
                                </a:rPr>
                                <m:t>𝑇𝐻</m:t>
                              </m:r>
                            </m:e>
                            <m:e>
                              <m:r>
                                <a:rPr lang="ca-ES" i="0">
                                  <a:latin typeface="Cambria Math" panose="02040503050406030204" pitchFamily="18" charset="0"/>
                                </a:rPr>
                                <m:t>&amp;</m:t>
                              </m:r>
                              <m:r>
                                <a:rPr lang="ca-ES" i="1">
                                  <a:latin typeface="Cambria Math" panose="02040503050406030204" pitchFamily="18" charset="0"/>
                                </a:rPr>
                                <m:t>𝑐</m:t>
                              </m:r>
                              <m:r>
                                <a:rPr lang="ca-ES" i="0">
                                  <a:latin typeface="Cambria Math" panose="02040503050406030204" pitchFamily="18" charset="0"/>
                                </a:rPr>
                                <m:t>     </m:t>
                              </m:r>
                              <m:r>
                                <a:rPr lang="ca-ES" i="1">
                                  <a:latin typeface="Cambria Math" panose="02040503050406030204" pitchFamily="18" charset="0"/>
                                </a:rPr>
                                <m:t>𝑖𝑓</m:t>
                              </m:r>
                              <m:r>
                                <a:rPr lang="ca-ES" i="0">
                                  <a:latin typeface="Cambria Math" panose="02040503050406030204" pitchFamily="18" charset="0"/>
                                </a:rPr>
                                <m:t>      </m:t>
                              </m:r>
                              <m:sSub>
                                <m:sSubPr>
                                  <m:ctrlPr>
                                    <a:rPr lang="ca-ES" i="1">
                                      <a:latin typeface="Cambria Math" panose="02040503050406030204" pitchFamily="18" charset="0"/>
                                    </a:rPr>
                                  </m:ctrlPr>
                                </m:sSubPr>
                                <m:e>
                                  <m:r>
                                    <a:rPr lang="ca-ES" i="1">
                                      <a:latin typeface="Cambria Math" panose="02040503050406030204" pitchFamily="18" charset="0"/>
                                    </a:rPr>
                                    <m:t>𝑥</m:t>
                                  </m:r>
                                </m:e>
                                <m:sub>
                                  <m:r>
                                    <a:rPr lang="ca-ES" i="1">
                                      <a:latin typeface="Cambria Math" panose="02040503050406030204" pitchFamily="18" charset="0"/>
                                    </a:rPr>
                                    <m:t>𝑡</m:t>
                                  </m:r>
                                </m:sub>
                              </m:sSub>
                              <m:r>
                                <a:rPr lang="ca-ES" i="0">
                                  <a:latin typeface="Cambria Math" panose="02040503050406030204" pitchFamily="18" charset="0"/>
                                </a:rPr>
                                <m:t> &gt;</m:t>
                              </m:r>
                              <m:r>
                                <a:rPr lang="ca-ES" i="1">
                                  <a:latin typeface="Cambria Math" panose="02040503050406030204" pitchFamily="18" charset="0"/>
                                </a:rPr>
                                <m:t>𝑇𝐻</m:t>
                              </m:r>
                            </m:e>
                          </m:eqArr>
                        </m:e>
                      </m:d>
                    </m:oMath>
                  </m:oMathPara>
                </a14:m>
                <a:endParaRPr lang="ca-ES" dirty="0"/>
              </a:p>
            </p:txBody>
          </p:sp>
        </mc:Choice>
        <mc:Fallback xmlns="">
          <p:sp>
            <p:nvSpPr>
              <p:cNvPr id="4" name="Rectangle 3">
                <a:extLst>
                  <a:ext uri="{FF2B5EF4-FFF2-40B4-BE49-F238E27FC236}">
                    <a16:creationId xmlns:a16="http://schemas.microsoft.com/office/drawing/2014/main" id="{5CB8CDDC-785B-4EAB-9ADC-06FDDAFAA5E7}"/>
                  </a:ext>
                </a:extLst>
              </p:cNvPr>
              <p:cNvSpPr>
                <a:spLocks noRot="1" noChangeAspect="1" noMove="1" noResize="1" noEditPoints="1" noAdjustHandles="1" noChangeArrowheads="1" noChangeShapeType="1" noTextEdit="1"/>
              </p:cNvSpPr>
              <p:nvPr/>
            </p:nvSpPr>
            <p:spPr>
              <a:xfrm>
                <a:off x="8918238" y="2909954"/>
                <a:ext cx="3093989" cy="710194"/>
              </a:xfrm>
              <a:prstGeom prst="rect">
                <a:avLst/>
              </a:prstGeom>
              <a:blipFill>
                <a:blip r:embed="rId2"/>
                <a:stretch>
                  <a:fillRect/>
                </a:stretch>
              </a:blipFill>
            </p:spPr>
            <p:txBody>
              <a:bodyPr/>
              <a:lstStyle/>
              <a:p>
                <a:r>
                  <a:rPr lang="ca-ES">
                    <a:noFill/>
                  </a:rPr>
                  <a:t> </a:t>
                </a:r>
              </a:p>
            </p:txBody>
          </p:sp>
        </mc:Fallback>
      </mc:AlternateContent>
      <p:pic>
        <p:nvPicPr>
          <p:cNvPr id="5128" name="Picture 8">
            <a:extLst>
              <a:ext uri="{FF2B5EF4-FFF2-40B4-BE49-F238E27FC236}">
                <a16:creationId xmlns:a16="http://schemas.microsoft.com/office/drawing/2014/main" id="{339EF93F-A6A7-46E3-BE08-84F51735A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56" y="2286606"/>
            <a:ext cx="7846044" cy="396000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idor de número de diapositiva 13">
            <a:extLst>
              <a:ext uri="{FF2B5EF4-FFF2-40B4-BE49-F238E27FC236}">
                <a16:creationId xmlns:a16="http://schemas.microsoft.com/office/drawing/2014/main" id="{E08E91C7-FBBB-468C-B061-683860DA02C4}"/>
              </a:ext>
            </a:extLst>
          </p:cNvPr>
          <p:cNvSpPr>
            <a:spLocks noGrp="1"/>
          </p:cNvSpPr>
          <p:nvPr>
            <p:ph type="sldNum" sz="quarter" idx="12"/>
          </p:nvPr>
        </p:nvSpPr>
        <p:spPr/>
        <p:txBody>
          <a:bodyPr/>
          <a:lstStyle/>
          <a:p>
            <a:r>
              <a:rPr lang="sv-SE" dirty="0"/>
              <a:t>10</a:t>
            </a:r>
          </a:p>
        </p:txBody>
      </p:sp>
    </p:spTree>
    <p:extLst>
      <p:ext uri="{BB962C8B-B14F-4D97-AF65-F5344CB8AC3E}">
        <p14:creationId xmlns:p14="http://schemas.microsoft.com/office/powerpoint/2010/main" val="77372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False Data Injection</a:t>
            </a:r>
          </a:p>
        </p:txBody>
      </p:sp>
      <p:sp>
        <p:nvSpPr>
          <p:cNvPr id="9" name="Rectangle 8">
            <a:extLst>
              <a:ext uri="{FF2B5EF4-FFF2-40B4-BE49-F238E27FC236}">
                <a16:creationId xmlns:a16="http://schemas.microsoft.com/office/drawing/2014/main" id="{3E6B665D-E912-49AD-87F6-94284B957B49}"/>
              </a:ext>
            </a:extLst>
          </p:cNvPr>
          <p:cNvSpPr/>
          <p:nvPr/>
        </p:nvSpPr>
        <p:spPr>
          <a:xfrm>
            <a:off x="838200" y="1368183"/>
            <a:ext cx="2099421" cy="506292"/>
          </a:xfrm>
          <a:prstGeom prst="rect">
            <a:avLst/>
          </a:prstGeom>
        </p:spPr>
        <p:txBody>
          <a:bodyPr wrap="none">
            <a:spAutoFit/>
          </a:bodyPr>
          <a:lstStyle/>
          <a:p>
            <a:pPr>
              <a:lnSpc>
                <a:spcPct val="150000"/>
              </a:lnSpc>
            </a:pPr>
            <a:r>
              <a:rPr lang="en-US" sz="2000" b="1" dirty="0">
                <a:solidFill>
                  <a:srgbClr val="E39E13"/>
                </a:solidFill>
              </a:rPr>
              <a:t>FDI 2* – Examples</a:t>
            </a:r>
          </a:p>
        </p:txBody>
      </p:sp>
      <p:sp>
        <p:nvSpPr>
          <p:cNvPr id="11" name="QuadreDeText 10">
            <a:extLst>
              <a:ext uri="{FF2B5EF4-FFF2-40B4-BE49-F238E27FC236}">
                <a16:creationId xmlns:a16="http://schemas.microsoft.com/office/drawing/2014/main" id="{8655613D-125E-4814-8160-CCEEEC3AB963}"/>
              </a:ext>
            </a:extLst>
          </p:cNvPr>
          <p:cNvSpPr txBox="1"/>
          <p:nvPr/>
        </p:nvSpPr>
        <p:spPr>
          <a:xfrm>
            <a:off x="838200" y="1966337"/>
            <a:ext cx="4971050" cy="276999"/>
          </a:xfrm>
          <a:prstGeom prst="rect">
            <a:avLst/>
          </a:prstGeom>
          <a:noFill/>
        </p:spPr>
        <p:txBody>
          <a:bodyPr wrap="square" rtlCol="0">
            <a:spAutoFit/>
          </a:bodyPr>
          <a:lstStyle/>
          <a:p>
            <a:pPr algn="just"/>
            <a:r>
              <a:rPr lang="en-US" sz="1200" b="1" dirty="0">
                <a:latin typeface="Verdana" panose="020B0604030504040204" pitchFamily="34" charset="0"/>
                <a:ea typeface="Verdana" panose="020B0604030504040204" pitchFamily="34" charset="0"/>
              </a:rPr>
              <a:t>B</a:t>
            </a:r>
            <a:r>
              <a:rPr lang="en-US" sz="1200" dirty="0">
                <a:latin typeface="Verdana" panose="020B0604030504040204" pitchFamily="34" charset="0"/>
                <a:ea typeface="Verdana" panose="020B0604030504040204" pitchFamily="34" charset="0"/>
              </a:rPr>
              <a:t>. SAG01XXX64</a:t>
            </a:r>
          </a:p>
        </p:txBody>
      </p:sp>
      <p:sp>
        <p:nvSpPr>
          <p:cNvPr id="12" name="QuadreDeText 11">
            <a:extLst>
              <a:ext uri="{FF2B5EF4-FFF2-40B4-BE49-F238E27FC236}">
                <a16:creationId xmlns:a16="http://schemas.microsoft.com/office/drawing/2014/main" id="{2D913EA0-5970-46FC-9887-D5C0F9D23643}"/>
              </a:ext>
            </a:extLst>
          </p:cNvPr>
          <p:cNvSpPr txBox="1"/>
          <p:nvPr/>
        </p:nvSpPr>
        <p:spPr>
          <a:xfrm>
            <a:off x="8918238" y="3770316"/>
            <a:ext cx="2786350" cy="1509259"/>
          </a:xfrm>
          <a:prstGeom prst="rect">
            <a:avLst/>
          </a:prstGeom>
          <a:noFill/>
        </p:spPr>
        <p:txBody>
          <a:bodyPr wrap="square" rtlCol="0">
            <a:spAutoFit/>
          </a:bodyPr>
          <a:lstStyle/>
          <a:p>
            <a:pPr algn="just">
              <a:lnSpc>
                <a:spcPct val="200000"/>
              </a:lnSpc>
            </a:pPr>
            <a:r>
              <a:rPr lang="en-US" sz="1200" dirty="0">
                <a:latin typeface="Verdana" panose="020B0604030504040204" pitchFamily="34" charset="0"/>
                <a:ea typeface="Verdana" panose="020B0604030504040204" pitchFamily="34" charset="0"/>
              </a:rPr>
              <a:t>TH = 0,5 kW</a:t>
            </a:r>
          </a:p>
          <a:p>
            <a:pPr algn="just">
              <a:lnSpc>
                <a:spcPct val="200000"/>
              </a:lnSpc>
            </a:pPr>
            <a:r>
              <a:rPr lang="en-US" sz="1200" dirty="0">
                <a:latin typeface="Verdana" panose="020B0604030504040204" pitchFamily="34" charset="0"/>
                <a:ea typeface="Verdana" panose="020B0604030504040204" pitchFamily="34" charset="0"/>
              </a:rPr>
              <a:t>C = 0,15 kW</a:t>
            </a:r>
          </a:p>
          <a:p>
            <a:pPr algn="just">
              <a:lnSpc>
                <a:spcPct val="200000"/>
              </a:lnSpc>
            </a:pPr>
            <a:r>
              <a:rPr lang="en-US" sz="1200" dirty="0">
                <a:latin typeface="Verdana" panose="020B0604030504040204" pitchFamily="34" charset="0"/>
                <a:ea typeface="Verdana" panose="020B0604030504040204" pitchFamily="34" charset="0"/>
              </a:rPr>
              <a:t>Period of fraud:</a:t>
            </a:r>
          </a:p>
          <a:p>
            <a:pPr algn="just">
              <a:lnSpc>
                <a:spcPct val="200000"/>
              </a:lnSpc>
            </a:pPr>
            <a:r>
              <a:rPr lang="en-US" sz="1200" dirty="0">
                <a:latin typeface="Verdana" panose="020B0604030504040204" pitchFamily="34" charset="0"/>
                <a:ea typeface="Verdana" panose="020B0604030504040204" pitchFamily="34" charset="0"/>
              </a:rPr>
              <a:t>23/09/2020 – 30/09/2020</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CB8CDDC-785B-4EAB-9ADC-06FDDAFAA5E7}"/>
                  </a:ext>
                </a:extLst>
              </p:cNvPr>
              <p:cNvSpPr/>
              <p:nvPr/>
            </p:nvSpPr>
            <p:spPr>
              <a:xfrm>
                <a:off x="8918238" y="2909954"/>
                <a:ext cx="3093989" cy="710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ca-ES" i="1">
                          <a:latin typeface="Cambria Math" panose="02040503050406030204" pitchFamily="18" charset="0"/>
                        </a:rPr>
                        <m:t>𝑓</m:t>
                      </m:r>
                      <m:r>
                        <a:rPr lang="ca-ES" i="0">
                          <a:latin typeface="Cambria Math" panose="02040503050406030204" pitchFamily="18" charset="0"/>
                        </a:rPr>
                        <m:t> </m:t>
                      </m:r>
                      <m:d>
                        <m:dPr>
                          <m:ctrlPr>
                            <a:rPr lang="ca-ES" i="1">
                              <a:latin typeface="Cambria Math" panose="02040503050406030204" pitchFamily="18" charset="0"/>
                            </a:rPr>
                          </m:ctrlPr>
                        </m:dPr>
                        <m:e>
                          <m:sSub>
                            <m:sSubPr>
                              <m:ctrlPr>
                                <a:rPr lang="ca-ES" i="1">
                                  <a:latin typeface="Cambria Math" panose="02040503050406030204" pitchFamily="18" charset="0"/>
                                </a:rPr>
                              </m:ctrlPr>
                            </m:sSubPr>
                            <m:e>
                              <m:r>
                                <a:rPr lang="ca-ES" i="1">
                                  <a:latin typeface="Cambria Math" panose="02040503050406030204" pitchFamily="18" charset="0"/>
                                </a:rPr>
                                <m:t>𝑥</m:t>
                              </m:r>
                            </m:e>
                            <m:sub>
                              <m:r>
                                <a:rPr lang="ca-ES" i="1">
                                  <a:latin typeface="Cambria Math" panose="02040503050406030204" pitchFamily="18" charset="0"/>
                                </a:rPr>
                                <m:t>𝑡</m:t>
                              </m:r>
                            </m:sub>
                          </m:sSub>
                        </m:e>
                      </m:d>
                      <m:r>
                        <a:rPr lang="ca-ES" i="0">
                          <a:latin typeface="Cambria Math" panose="02040503050406030204" pitchFamily="18" charset="0"/>
                        </a:rPr>
                        <m:t>= </m:t>
                      </m:r>
                      <m:d>
                        <m:dPr>
                          <m:begChr m:val="{"/>
                          <m:endChr m:val=""/>
                          <m:ctrlPr>
                            <a:rPr lang="ca-ES" i="1">
                              <a:latin typeface="Cambria Math" panose="02040503050406030204" pitchFamily="18" charset="0"/>
                            </a:rPr>
                          </m:ctrlPr>
                        </m:dPr>
                        <m:e>
                          <m:eqArr>
                            <m:eqArrPr>
                              <m:ctrlPr>
                                <a:rPr lang="ca-ES" i="1">
                                  <a:latin typeface="Cambria Math" panose="02040503050406030204" pitchFamily="18" charset="0"/>
                                </a:rPr>
                              </m:ctrlPr>
                            </m:eqArrPr>
                            <m:e>
                              <m:r>
                                <a:rPr lang="ca-ES" i="0">
                                  <a:latin typeface="Cambria Math" panose="02040503050406030204" pitchFamily="18" charset="0"/>
                                </a:rPr>
                                <m:t>&amp;</m:t>
                              </m:r>
                              <m:sSub>
                                <m:sSubPr>
                                  <m:ctrlPr>
                                    <a:rPr lang="ca-ES" i="1">
                                      <a:latin typeface="Cambria Math" panose="02040503050406030204" pitchFamily="18" charset="0"/>
                                    </a:rPr>
                                  </m:ctrlPr>
                                </m:sSubPr>
                                <m:e>
                                  <m:r>
                                    <a:rPr lang="ca-ES" i="1">
                                      <a:latin typeface="Cambria Math" panose="02040503050406030204" pitchFamily="18" charset="0"/>
                                    </a:rPr>
                                    <m:t>𝑥</m:t>
                                  </m:r>
                                </m:e>
                                <m:sub>
                                  <m:r>
                                    <a:rPr lang="ca-ES" i="1">
                                      <a:latin typeface="Cambria Math" panose="02040503050406030204" pitchFamily="18" charset="0"/>
                                    </a:rPr>
                                    <m:t>𝑡</m:t>
                                  </m:r>
                                </m:sub>
                              </m:sSub>
                              <m:r>
                                <a:rPr lang="ca-ES" i="0">
                                  <a:latin typeface="Cambria Math" panose="02040503050406030204" pitchFamily="18" charset="0"/>
                                </a:rPr>
                                <m:t>     </m:t>
                              </m:r>
                              <m:r>
                                <a:rPr lang="ca-ES" i="1">
                                  <a:latin typeface="Cambria Math" panose="02040503050406030204" pitchFamily="18" charset="0"/>
                                </a:rPr>
                                <m:t>𝑖𝑓</m:t>
                              </m:r>
                              <m:r>
                                <a:rPr lang="ca-ES" i="0">
                                  <a:latin typeface="Cambria Math" panose="02040503050406030204" pitchFamily="18" charset="0"/>
                                </a:rPr>
                                <m:t>     </m:t>
                              </m:r>
                              <m:sSub>
                                <m:sSubPr>
                                  <m:ctrlPr>
                                    <a:rPr lang="ca-ES" i="1">
                                      <a:latin typeface="Cambria Math" panose="02040503050406030204" pitchFamily="18" charset="0"/>
                                    </a:rPr>
                                  </m:ctrlPr>
                                </m:sSubPr>
                                <m:e>
                                  <m:r>
                                    <a:rPr lang="ca-ES" i="1">
                                      <a:latin typeface="Cambria Math" panose="02040503050406030204" pitchFamily="18" charset="0"/>
                                    </a:rPr>
                                    <m:t>𝑥</m:t>
                                  </m:r>
                                </m:e>
                                <m:sub>
                                  <m:r>
                                    <a:rPr lang="ca-ES" i="1">
                                      <a:latin typeface="Cambria Math" panose="02040503050406030204" pitchFamily="18" charset="0"/>
                                    </a:rPr>
                                    <m:t>𝑡</m:t>
                                  </m:r>
                                </m:sub>
                              </m:sSub>
                              <m:r>
                                <a:rPr lang="ca-ES" i="0">
                                  <a:latin typeface="Cambria Math" panose="02040503050406030204" pitchFamily="18" charset="0"/>
                                </a:rPr>
                                <m:t> ≤</m:t>
                              </m:r>
                              <m:r>
                                <a:rPr lang="ca-ES" i="1">
                                  <a:latin typeface="Cambria Math" panose="02040503050406030204" pitchFamily="18" charset="0"/>
                                </a:rPr>
                                <m:t>𝑇𝐻</m:t>
                              </m:r>
                            </m:e>
                            <m:e>
                              <m:r>
                                <a:rPr lang="ca-ES" i="0">
                                  <a:latin typeface="Cambria Math" panose="02040503050406030204" pitchFamily="18" charset="0"/>
                                </a:rPr>
                                <m:t>&amp;</m:t>
                              </m:r>
                              <m:r>
                                <a:rPr lang="ca-ES" i="1">
                                  <a:latin typeface="Cambria Math" panose="02040503050406030204" pitchFamily="18" charset="0"/>
                                </a:rPr>
                                <m:t>𝑐</m:t>
                              </m:r>
                              <m:r>
                                <a:rPr lang="ca-ES" i="0">
                                  <a:latin typeface="Cambria Math" panose="02040503050406030204" pitchFamily="18" charset="0"/>
                                </a:rPr>
                                <m:t>     </m:t>
                              </m:r>
                              <m:r>
                                <a:rPr lang="ca-ES" i="1">
                                  <a:latin typeface="Cambria Math" panose="02040503050406030204" pitchFamily="18" charset="0"/>
                                </a:rPr>
                                <m:t>𝑖𝑓</m:t>
                              </m:r>
                              <m:r>
                                <a:rPr lang="ca-ES" i="0">
                                  <a:latin typeface="Cambria Math" panose="02040503050406030204" pitchFamily="18" charset="0"/>
                                </a:rPr>
                                <m:t>      </m:t>
                              </m:r>
                              <m:sSub>
                                <m:sSubPr>
                                  <m:ctrlPr>
                                    <a:rPr lang="ca-ES" i="1">
                                      <a:latin typeface="Cambria Math" panose="02040503050406030204" pitchFamily="18" charset="0"/>
                                    </a:rPr>
                                  </m:ctrlPr>
                                </m:sSubPr>
                                <m:e>
                                  <m:r>
                                    <a:rPr lang="ca-ES" i="1">
                                      <a:latin typeface="Cambria Math" panose="02040503050406030204" pitchFamily="18" charset="0"/>
                                    </a:rPr>
                                    <m:t>𝑥</m:t>
                                  </m:r>
                                </m:e>
                                <m:sub>
                                  <m:r>
                                    <a:rPr lang="ca-ES" i="1">
                                      <a:latin typeface="Cambria Math" panose="02040503050406030204" pitchFamily="18" charset="0"/>
                                    </a:rPr>
                                    <m:t>𝑡</m:t>
                                  </m:r>
                                </m:sub>
                              </m:sSub>
                              <m:r>
                                <a:rPr lang="ca-ES" i="0">
                                  <a:latin typeface="Cambria Math" panose="02040503050406030204" pitchFamily="18" charset="0"/>
                                </a:rPr>
                                <m:t> &gt;</m:t>
                              </m:r>
                              <m:r>
                                <a:rPr lang="ca-ES" i="1">
                                  <a:latin typeface="Cambria Math" panose="02040503050406030204" pitchFamily="18" charset="0"/>
                                </a:rPr>
                                <m:t>𝑇𝐻</m:t>
                              </m:r>
                            </m:e>
                          </m:eqArr>
                        </m:e>
                      </m:d>
                    </m:oMath>
                  </m:oMathPara>
                </a14:m>
                <a:endParaRPr lang="ca-ES" dirty="0"/>
              </a:p>
            </p:txBody>
          </p:sp>
        </mc:Choice>
        <mc:Fallback xmlns="">
          <p:sp>
            <p:nvSpPr>
              <p:cNvPr id="4" name="Rectangle 3">
                <a:extLst>
                  <a:ext uri="{FF2B5EF4-FFF2-40B4-BE49-F238E27FC236}">
                    <a16:creationId xmlns:a16="http://schemas.microsoft.com/office/drawing/2014/main" id="{5CB8CDDC-785B-4EAB-9ADC-06FDDAFAA5E7}"/>
                  </a:ext>
                </a:extLst>
              </p:cNvPr>
              <p:cNvSpPr>
                <a:spLocks noRot="1" noChangeAspect="1" noMove="1" noResize="1" noEditPoints="1" noAdjustHandles="1" noChangeArrowheads="1" noChangeShapeType="1" noTextEdit="1"/>
              </p:cNvSpPr>
              <p:nvPr/>
            </p:nvSpPr>
            <p:spPr>
              <a:xfrm>
                <a:off x="8918238" y="2909954"/>
                <a:ext cx="3093989" cy="710194"/>
              </a:xfrm>
              <a:prstGeom prst="rect">
                <a:avLst/>
              </a:prstGeom>
              <a:blipFill>
                <a:blip r:embed="rId2"/>
                <a:stretch>
                  <a:fillRect/>
                </a:stretch>
              </a:blipFill>
            </p:spPr>
            <p:txBody>
              <a:bodyPr/>
              <a:lstStyle/>
              <a:p>
                <a:r>
                  <a:rPr lang="ca-ES">
                    <a:noFill/>
                  </a:rPr>
                  <a:t> </a:t>
                </a:r>
              </a:p>
            </p:txBody>
          </p:sp>
        </mc:Fallback>
      </mc:AlternateContent>
      <p:pic>
        <p:nvPicPr>
          <p:cNvPr id="12292" name="Picture 4">
            <a:extLst>
              <a:ext uri="{FF2B5EF4-FFF2-40B4-BE49-F238E27FC236}">
                <a16:creationId xmlns:a16="http://schemas.microsoft.com/office/drawing/2014/main" id="{BAB87A86-2E65-4BB0-BCB1-5AD9B26C5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73" y="2350998"/>
            <a:ext cx="7778812" cy="3960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idor de número de diapositiva 2">
            <a:extLst>
              <a:ext uri="{FF2B5EF4-FFF2-40B4-BE49-F238E27FC236}">
                <a16:creationId xmlns:a16="http://schemas.microsoft.com/office/drawing/2014/main" id="{05A0019F-26D2-418B-9003-630DBAB2E311}"/>
              </a:ext>
            </a:extLst>
          </p:cNvPr>
          <p:cNvSpPr>
            <a:spLocks noGrp="1"/>
          </p:cNvSpPr>
          <p:nvPr>
            <p:ph type="sldNum" sz="quarter" idx="12"/>
          </p:nvPr>
        </p:nvSpPr>
        <p:spPr/>
        <p:txBody>
          <a:bodyPr/>
          <a:lstStyle/>
          <a:p>
            <a:r>
              <a:rPr lang="sv-SE" dirty="0"/>
              <a:t>12</a:t>
            </a:r>
          </a:p>
        </p:txBody>
      </p:sp>
    </p:spTree>
    <p:extLst>
      <p:ext uri="{BB962C8B-B14F-4D97-AF65-F5344CB8AC3E}">
        <p14:creationId xmlns:p14="http://schemas.microsoft.com/office/powerpoint/2010/main" val="87637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False Data Injection</a:t>
            </a:r>
          </a:p>
        </p:txBody>
      </p:sp>
      <p:sp>
        <p:nvSpPr>
          <p:cNvPr id="9" name="Rectangle 8">
            <a:extLst>
              <a:ext uri="{FF2B5EF4-FFF2-40B4-BE49-F238E27FC236}">
                <a16:creationId xmlns:a16="http://schemas.microsoft.com/office/drawing/2014/main" id="{3E6B665D-E912-49AD-87F6-94284B957B49}"/>
              </a:ext>
            </a:extLst>
          </p:cNvPr>
          <p:cNvSpPr/>
          <p:nvPr/>
        </p:nvSpPr>
        <p:spPr>
          <a:xfrm>
            <a:off x="838200" y="1368183"/>
            <a:ext cx="1228221" cy="506292"/>
          </a:xfrm>
          <a:prstGeom prst="rect">
            <a:avLst/>
          </a:prstGeom>
        </p:spPr>
        <p:txBody>
          <a:bodyPr wrap="none">
            <a:spAutoFit/>
          </a:bodyPr>
          <a:lstStyle/>
          <a:p>
            <a:pPr>
              <a:lnSpc>
                <a:spcPct val="150000"/>
              </a:lnSpc>
            </a:pPr>
            <a:r>
              <a:rPr lang="en-US" sz="2000" b="1" dirty="0">
                <a:solidFill>
                  <a:srgbClr val="E39E13"/>
                </a:solidFill>
              </a:rPr>
              <a:t>KPIs Used</a:t>
            </a:r>
          </a:p>
        </p:txBody>
      </p:sp>
      <p:sp>
        <p:nvSpPr>
          <p:cNvPr id="4" name="Contenidor de número de diapositiva 3">
            <a:extLst>
              <a:ext uri="{FF2B5EF4-FFF2-40B4-BE49-F238E27FC236}">
                <a16:creationId xmlns:a16="http://schemas.microsoft.com/office/drawing/2014/main" id="{40EE8200-4791-4409-B5C7-95BB9F94CE23}"/>
              </a:ext>
            </a:extLst>
          </p:cNvPr>
          <p:cNvSpPr>
            <a:spLocks noGrp="1"/>
          </p:cNvSpPr>
          <p:nvPr>
            <p:ph type="sldNum" sz="quarter" idx="12"/>
          </p:nvPr>
        </p:nvSpPr>
        <p:spPr/>
        <p:txBody>
          <a:bodyPr/>
          <a:lstStyle/>
          <a:p>
            <a:r>
              <a:rPr lang="sv-SE" dirty="0"/>
              <a:t>13</a:t>
            </a:r>
          </a:p>
        </p:txBody>
      </p:sp>
      <p:sp>
        <p:nvSpPr>
          <p:cNvPr id="11" name="QuadreDeText 10">
            <a:extLst>
              <a:ext uri="{FF2B5EF4-FFF2-40B4-BE49-F238E27FC236}">
                <a16:creationId xmlns:a16="http://schemas.microsoft.com/office/drawing/2014/main" id="{87823C72-5DE3-45E6-A6C4-2A6595DCE086}"/>
              </a:ext>
            </a:extLst>
          </p:cNvPr>
          <p:cNvSpPr txBox="1"/>
          <p:nvPr/>
        </p:nvSpPr>
        <p:spPr>
          <a:xfrm>
            <a:off x="975879" y="5734363"/>
            <a:ext cx="4135836" cy="276999"/>
          </a:xfrm>
          <a:prstGeom prst="rect">
            <a:avLst/>
          </a:prstGeom>
          <a:noFill/>
        </p:spPr>
        <p:txBody>
          <a:bodyPr wrap="square" rtlCol="0">
            <a:spAutoFit/>
          </a:bodyPr>
          <a:lstStyle/>
          <a:p>
            <a:pPr algn="ctr"/>
            <a:r>
              <a:rPr lang="en-US" sz="1200" dirty="0">
                <a:latin typeface="Verdana" panose="020B0604030504040204" pitchFamily="34" charset="0"/>
                <a:ea typeface="Verdana" panose="020B0604030504040204" pitchFamily="34" charset="0"/>
              </a:rPr>
              <a:t>Binary classification KPIs. [4]</a:t>
            </a:r>
          </a:p>
        </p:txBody>
      </p:sp>
      <p:pic>
        <p:nvPicPr>
          <p:cNvPr id="14340" name="Picture 4" descr="Cureus | The Results of Abdominopelvic Computed Tomography Interpreted via  Remote Access for the Diagnosis of Acute Appendicitis">
            <a:extLst>
              <a:ext uri="{FF2B5EF4-FFF2-40B4-BE49-F238E27FC236}">
                <a16:creationId xmlns:a16="http://schemas.microsoft.com/office/drawing/2014/main" id="{86F0100E-E012-4EB4-B2E8-FCCC9F03C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67" y="1874475"/>
            <a:ext cx="3992461" cy="3864538"/>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Understanding AUC-ROC: Clearly explained | by Shubham Baghel | Data Driven  Investor | Medium">
            <a:extLst>
              <a:ext uri="{FF2B5EF4-FFF2-40B4-BE49-F238E27FC236}">
                <a16:creationId xmlns:a16="http://schemas.microsoft.com/office/drawing/2014/main" id="{DC7CE0EE-2E1C-4814-A53B-E6EFE696F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241" y="1874475"/>
            <a:ext cx="4411193" cy="3308395"/>
          </a:xfrm>
          <a:prstGeom prst="rect">
            <a:avLst/>
          </a:prstGeom>
          <a:noFill/>
          <a:extLst>
            <a:ext uri="{909E8E84-426E-40DD-AFC4-6F175D3DCCD1}">
              <a14:hiddenFill xmlns:a14="http://schemas.microsoft.com/office/drawing/2010/main">
                <a:solidFill>
                  <a:srgbClr val="FFFFFF"/>
                </a:solidFill>
              </a14:hiddenFill>
            </a:ext>
          </a:extLst>
        </p:spPr>
      </p:pic>
      <p:sp>
        <p:nvSpPr>
          <p:cNvPr id="14" name="QuadreDeText 13">
            <a:extLst>
              <a:ext uri="{FF2B5EF4-FFF2-40B4-BE49-F238E27FC236}">
                <a16:creationId xmlns:a16="http://schemas.microsoft.com/office/drawing/2014/main" id="{62B21236-D54B-410A-8EB3-B503A68F57AE}"/>
              </a:ext>
            </a:extLst>
          </p:cNvPr>
          <p:cNvSpPr txBox="1"/>
          <p:nvPr/>
        </p:nvSpPr>
        <p:spPr>
          <a:xfrm>
            <a:off x="6870919" y="5354111"/>
            <a:ext cx="4135836" cy="276999"/>
          </a:xfrm>
          <a:prstGeom prst="rect">
            <a:avLst/>
          </a:prstGeom>
          <a:noFill/>
        </p:spPr>
        <p:txBody>
          <a:bodyPr wrap="square" rtlCol="0">
            <a:spAutoFit/>
          </a:bodyPr>
          <a:lstStyle/>
          <a:p>
            <a:pPr algn="ctr"/>
            <a:r>
              <a:rPr lang="en-US" sz="1200" dirty="0">
                <a:latin typeface="Verdana" panose="020B0604030504040204" pitchFamily="34" charset="0"/>
                <a:ea typeface="Verdana" panose="020B0604030504040204" pitchFamily="34" charset="0"/>
              </a:rPr>
              <a:t>AUC-ROC curve. [5]</a:t>
            </a:r>
          </a:p>
        </p:txBody>
      </p:sp>
      <p:sp>
        <p:nvSpPr>
          <p:cNvPr id="8" name="Oval 7">
            <a:extLst>
              <a:ext uri="{FF2B5EF4-FFF2-40B4-BE49-F238E27FC236}">
                <a16:creationId xmlns:a16="http://schemas.microsoft.com/office/drawing/2014/main" id="{BF3EB30C-9FA0-48B6-AE8A-046E0773AF8D}"/>
              </a:ext>
            </a:extLst>
          </p:cNvPr>
          <p:cNvSpPr/>
          <p:nvPr/>
        </p:nvSpPr>
        <p:spPr>
          <a:xfrm>
            <a:off x="1363851" y="2271318"/>
            <a:ext cx="2557220" cy="2371241"/>
          </a:xfrm>
          <a:prstGeom prst="ellipse">
            <a:avLst/>
          </a:prstGeom>
          <a:noFill/>
          <a:ln w="57150">
            <a:solidFill>
              <a:srgbClr val="E3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6" name="Oval 15">
            <a:extLst>
              <a:ext uri="{FF2B5EF4-FFF2-40B4-BE49-F238E27FC236}">
                <a16:creationId xmlns:a16="http://schemas.microsoft.com/office/drawing/2014/main" id="{F9E53086-5ED9-435B-9162-D9D970A8DB4F}"/>
              </a:ext>
            </a:extLst>
          </p:cNvPr>
          <p:cNvSpPr/>
          <p:nvPr/>
        </p:nvSpPr>
        <p:spPr>
          <a:xfrm>
            <a:off x="1589316" y="4594372"/>
            <a:ext cx="954209" cy="980268"/>
          </a:xfrm>
          <a:prstGeom prst="ellipse">
            <a:avLst/>
          </a:prstGeom>
          <a:noFill/>
          <a:ln w="57150">
            <a:solidFill>
              <a:srgbClr val="E3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3" name="Oval 22">
            <a:extLst>
              <a:ext uri="{FF2B5EF4-FFF2-40B4-BE49-F238E27FC236}">
                <a16:creationId xmlns:a16="http://schemas.microsoft.com/office/drawing/2014/main" id="{08427247-4BD2-4E9A-B864-97BCF497E6B4}"/>
              </a:ext>
            </a:extLst>
          </p:cNvPr>
          <p:cNvSpPr/>
          <p:nvPr/>
        </p:nvSpPr>
        <p:spPr>
          <a:xfrm>
            <a:off x="3759633" y="4602714"/>
            <a:ext cx="954209" cy="980268"/>
          </a:xfrm>
          <a:prstGeom prst="ellipse">
            <a:avLst/>
          </a:prstGeom>
          <a:noFill/>
          <a:ln w="57150">
            <a:solidFill>
              <a:srgbClr val="E3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10151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8" grpId="0" animBg="1"/>
      <p:bldP spid="16"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ol 6">
            <a:extLst>
              <a:ext uri="{FF2B5EF4-FFF2-40B4-BE49-F238E27FC236}">
                <a16:creationId xmlns:a16="http://schemas.microsoft.com/office/drawing/2014/main" id="{5D0A65C6-4DCA-449C-979E-C712646E7A0A}"/>
              </a:ext>
            </a:extLst>
          </p:cNvPr>
          <p:cNvSpPr>
            <a:spLocks noGrp="1"/>
          </p:cNvSpPr>
          <p:nvPr>
            <p:ph type="title"/>
          </p:nvPr>
        </p:nvSpPr>
        <p:spPr/>
        <p:txBody>
          <a:bodyPr/>
          <a:lstStyle/>
          <a:p>
            <a:r>
              <a:rPr lang="en-US" dirty="0"/>
              <a:t>False Data Injection</a:t>
            </a:r>
          </a:p>
        </p:txBody>
      </p:sp>
      <p:sp>
        <p:nvSpPr>
          <p:cNvPr id="10" name="Platshållare för innehåll 3">
            <a:extLst>
              <a:ext uri="{FF2B5EF4-FFF2-40B4-BE49-F238E27FC236}">
                <a16:creationId xmlns:a16="http://schemas.microsoft.com/office/drawing/2014/main" id="{388A2A13-FF81-4C96-ABBC-227B4339F0D7}"/>
              </a:ext>
            </a:extLst>
          </p:cNvPr>
          <p:cNvSpPr txBox="1">
            <a:spLocks/>
          </p:cNvSpPr>
          <p:nvPr/>
        </p:nvSpPr>
        <p:spPr>
          <a:xfrm>
            <a:off x="2217609" y="2001890"/>
            <a:ext cx="1941094" cy="54762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b="1" dirty="0"/>
              <a:t>K-Means</a:t>
            </a:r>
          </a:p>
        </p:txBody>
      </p:sp>
      <p:sp>
        <p:nvSpPr>
          <p:cNvPr id="9" name="Rectangle 8">
            <a:extLst>
              <a:ext uri="{FF2B5EF4-FFF2-40B4-BE49-F238E27FC236}">
                <a16:creationId xmlns:a16="http://schemas.microsoft.com/office/drawing/2014/main" id="{3E6B665D-E912-49AD-87F6-94284B957B49}"/>
              </a:ext>
            </a:extLst>
          </p:cNvPr>
          <p:cNvSpPr/>
          <p:nvPr/>
        </p:nvSpPr>
        <p:spPr>
          <a:xfrm>
            <a:off x="838200" y="1368183"/>
            <a:ext cx="3018262" cy="506292"/>
          </a:xfrm>
          <a:prstGeom prst="rect">
            <a:avLst/>
          </a:prstGeom>
        </p:spPr>
        <p:txBody>
          <a:bodyPr wrap="none">
            <a:spAutoFit/>
          </a:bodyPr>
          <a:lstStyle/>
          <a:p>
            <a:pPr>
              <a:lnSpc>
                <a:spcPct val="150000"/>
              </a:lnSpc>
            </a:pPr>
            <a:r>
              <a:rPr lang="en-US" sz="2000" b="1" dirty="0">
                <a:solidFill>
                  <a:srgbClr val="E39E13"/>
                </a:solidFill>
              </a:rPr>
              <a:t>Results - A. LGZ003XXX648</a:t>
            </a:r>
          </a:p>
        </p:txBody>
      </p:sp>
      <p:sp>
        <p:nvSpPr>
          <p:cNvPr id="4" name="Contenidor de número de diapositiva 3">
            <a:extLst>
              <a:ext uri="{FF2B5EF4-FFF2-40B4-BE49-F238E27FC236}">
                <a16:creationId xmlns:a16="http://schemas.microsoft.com/office/drawing/2014/main" id="{40EE8200-4791-4409-B5C7-95BB9F94CE23}"/>
              </a:ext>
            </a:extLst>
          </p:cNvPr>
          <p:cNvSpPr>
            <a:spLocks noGrp="1"/>
          </p:cNvSpPr>
          <p:nvPr>
            <p:ph type="sldNum" sz="quarter" idx="12"/>
          </p:nvPr>
        </p:nvSpPr>
        <p:spPr/>
        <p:txBody>
          <a:bodyPr/>
          <a:lstStyle/>
          <a:p>
            <a:r>
              <a:rPr lang="sv-SE" dirty="0"/>
              <a:t>14</a:t>
            </a:r>
          </a:p>
        </p:txBody>
      </p:sp>
      <p:pic>
        <p:nvPicPr>
          <p:cNvPr id="14338" name="Picture 2">
            <a:extLst>
              <a:ext uri="{FF2B5EF4-FFF2-40B4-BE49-F238E27FC236}">
                <a16:creationId xmlns:a16="http://schemas.microsoft.com/office/drawing/2014/main" id="{FEB5AA86-89A3-49F2-ADA2-56977F629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842" y="4530918"/>
            <a:ext cx="4184628" cy="16825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ula 2">
            <a:extLst>
              <a:ext uri="{FF2B5EF4-FFF2-40B4-BE49-F238E27FC236}">
                <a16:creationId xmlns:a16="http://schemas.microsoft.com/office/drawing/2014/main" id="{D44F8FCF-6A7C-45A9-9E4F-AC72FE6D5B40}"/>
              </a:ext>
            </a:extLst>
          </p:cNvPr>
          <p:cNvGraphicFramePr>
            <a:graphicFrameLocks noGrp="1"/>
          </p:cNvGraphicFramePr>
          <p:nvPr>
            <p:extLst>
              <p:ext uri="{D42A27DB-BD31-4B8C-83A1-F6EECF244321}">
                <p14:modId xmlns:p14="http://schemas.microsoft.com/office/powerpoint/2010/main" val="1535963864"/>
              </p:ext>
            </p:extLst>
          </p:nvPr>
        </p:nvGraphicFramePr>
        <p:xfrm>
          <a:off x="1401887" y="2616884"/>
          <a:ext cx="1844422" cy="1744551"/>
        </p:xfrm>
        <a:graphic>
          <a:graphicData uri="http://schemas.openxmlformats.org/drawingml/2006/table">
            <a:tbl>
              <a:tblPr>
                <a:tableStyleId>{5C22544A-7EE6-4342-B048-85BDC9FD1C3A}</a:tableStyleId>
              </a:tblPr>
              <a:tblGrid>
                <a:gridCol w="282951">
                  <a:extLst>
                    <a:ext uri="{9D8B030D-6E8A-4147-A177-3AD203B41FA5}">
                      <a16:colId xmlns:a16="http://schemas.microsoft.com/office/drawing/2014/main" val="1151003705"/>
                    </a:ext>
                  </a:extLst>
                </a:gridCol>
                <a:gridCol w="220073">
                  <a:extLst>
                    <a:ext uri="{9D8B030D-6E8A-4147-A177-3AD203B41FA5}">
                      <a16:colId xmlns:a16="http://schemas.microsoft.com/office/drawing/2014/main" val="638719906"/>
                    </a:ext>
                  </a:extLst>
                </a:gridCol>
                <a:gridCol w="670699">
                  <a:extLst>
                    <a:ext uri="{9D8B030D-6E8A-4147-A177-3AD203B41FA5}">
                      <a16:colId xmlns:a16="http://schemas.microsoft.com/office/drawing/2014/main" val="1324405978"/>
                    </a:ext>
                  </a:extLst>
                </a:gridCol>
                <a:gridCol w="670699">
                  <a:extLst>
                    <a:ext uri="{9D8B030D-6E8A-4147-A177-3AD203B41FA5}">
                      <a16:colId xmlns:a16="http://schemas.microsoft.com/office/drawing/2014/main" val="2549140653"/>
                    </a:ext>
                  </a:extLst>
                </a:gridCol>
              </a:tblGrid>
              <a:tr h="213759">
                <a:tc rowSpan="2" gridSpan="2">
                  <a:txBody>
                    <a:bodyPr/>
                    <a:lstStyle/>
                    <a:p>
                      <a:pPr algn="ctr" fontAlgn="b"/>
                      <a:r>
                        <a:rPr lang="ca-ES" sz="1200" u="none" strike="noStrike" dirty="0">
                          <a:effectLst/>
                        </a:rPr>
                        <a:t> </a:t>
                      </a:r>
                      <a:endParaRPr lang="ca-ES" sz="1200" b="0" i="0" u="none" strike="noStrike" dirty="0">
                        <a:solidFill>
                          <a:srgbClr val="000000"/>
                        </a:solidFill>
                        <a:effectLst/>
                        <a:latin typeface="Calibri" panose="020F0502020204030204" pitchFamily="34" charset="0"/>
                      </a:endParaRPr>
                    </a:p>
                  </a:txBody>
                  <a:tcPr marL="6350" marR="6350" marT="6350" marB="0" anchor="b"/>
                </a:tc>
                <a:tc rowSpan="2" hMerge="1">
                  <a:txBody>
                    <a:bodyPr/>
                    <a:lstStyle/>
                    <a:p>
                      <a:endParaRPr lang="ca-ES"/>
                    </a:p>
                  </a:txBody>
                  <a:tcPr/>
                </a:tc>
                <a:tc gridSpan="2">
                  <a:txBody>
                    <a:bodyPr/>
                    <a:lstStyle/>
                    <a:p>
                      <a:pPr algn="ctr" fontAlgn="b"/>
                      <a:r>
                        <a:rPr lang="ca-ES" sz="1200" u="none" strike="noStrike">
                          <a:effectLst/>
                        </a:rPr>
                        <a:t>True Class</a:t>
                      </a:r>
                      <a:endParaRPr lang="ca-ES" sz="12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ca-ES"/>
                    </a:p>
                  </a:txBody>
                  <a:tcPr/>
                </a:tc>
                <a:extLst>
                  <a:ext uri="{0D108BD9-81ED-4DB2-BD59-A6C34878D82A}">
                    <a16:rowId xmlns:a16="http://schemas.microsoft.com/office/drawing/2014/main" val="1993691799"/>
                  </a:ext>
                </a:extLst>
              </a:tr>
              <a:tr h="213759">
                <a:tc gridSpan="2" vMerge="1">
                  <a:txBody>
                    <a:bodyPr/>
                    <a:lstStyle/>
                    <a:p>
                      <a:endParaRPr lang="ca-ES"/>
                    </a:p>
                  </a:txBody>
                  <a:tcPr/>
                </a:tc>
                <a:tc hMerge="1" vMerge="1">
                  <a:txBody>
                    <a:bodyPr/>
                    <a:lstStyle/>
                    <a:p>
                      <a:endParaRPr lang="ca-ES"/>
                    </a:p>
                  </a:txBody>
                  <a:tcPr/>
                </a:tc>
                <a:tc>
                  <a:txBody>
                    <a:bodyPr/>
                    <a:lstStyle/>
                    <a:p>
                      <a:pPr algn="ctr" fontAlgn="b"/>
                      <a:r>
                        <a:rPr lang="ca-ES" sz="1200" u="none" strike="noStrike">
                          <a:effectLst/>
                        </a:rPr>
                        <a:t>Positive</a:t>
                      </a:r>
                      <a:endParaRPr lang="ca-E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ca-ES" sz="1200" u="none" strike="noStrike">
                          <a:effectLst/>
                        </a:rPr>
                        <a:t>Negative</a:t>
                      </a:r>
                      <a:endParaRPr lang="ca-E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6035816"/>
                  </a:ext>
                </a:extLst>
              </a:tr>
              <a:tr h="661964">
                <a:tc rowSpan="2">
                  <a:txBody>
                    <a:bodyPr/>
                    <a:lstStyle/>
                    <a:p>
                      <a:pPr algn="ctr" fontAlgn="b"/>
                      <a:r>
                        <a:rPr lang="ca-ES" sz="1200" u="none" strike="noStrike" dirty="0" err="1">
                          <a:effectLst/>
                        </a:rPr>
                        <a:t>Predicted</a:t>
                      </a:r>
                      <a:r>
                        <a:rPr lang="ca-ES" sz="1200" u="none" strike="noStrike" dirty="0">
                          <a:effectLst/>
                        </a:rPr>
                        <a:t> Class</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err="1">
                          <a:effectLst/>
                        </a:rPr>
                        <a:t>Positive</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a:effectLst/>
                        </a:rPr>
                        <a:t>7</a:t>
                      </a:r>
                      <a:endParaRPr lang="ca-E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ca-ES" sz="1200" u="none" strike="noStrike" dirty="0">
                          <a:effectLst/>
                        </a:rPr>
                        <a:t>0 </a:t>
                      </a:r>
                      <a:endParaRPr lang="ca-E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68886764"/>
                  </a:ext>
                </a:extLst>
              </a:tr>
              <a:tr h="655069">
                <a:tc vMerge="1">
                  <a:txBody>
                    <a:bodyPr/>
                    <a:lstStyle/>
                    <a:p>
                      <a:endParaRPr lang="ca-ES"/>
                    </a:p>
                  </a:txBody>
                  <a:tcPr/>
                </a:tc>
                <a:tc>
                  <a:txBody>
                    <a:bodyPr/>
                    <a:lstStyle/>
                    <a:p>
                      <a:pPr algn="ctr" fontAlgn="b"/>
                      <a:r>
                        <a:rPr lang="ca-ES" sz="1200" u="none" strike="noStrike" dirty="0" err="1">
                          <a:effectLst/>
                        </a:rPr>
                        <a:t>Negative</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a:effectLst/>
                        </a:rPr>
                        <a:t>0</a:t>
                      </a:r>
                      <a:endParaRPr lang="ca-E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ca-ES" sz="1200" u="none" strike="noStrike" dirty="0">
                          <a:effectLst/>
                        </a:rPr>
                        <a:t>23</a:t>
                      </a:r>
                      <a:endParaRPr lang="ca-E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2934351"/>
                  </a:ext>
                </a:extLst>
              </a:tr>
            </a:tbl>
          </a:graphicData>
        </a:graphic>
      </p:graphicFrame>
      <p:sp>
        <p:nvSpPr>
          <p:cNvPr id="11" name="QuadreDeText 10">
            <a:extLst>
              <a:ext uri="{FF2B5EF4-FFF2-40B4-BE49-F238E27FC236}">
                <a16:creationId xmlns:a16="http://schemas.microsoft.com/office/drawing/2014/main" id="{D37BC026-8CCE-4C31-B7BB-FD90EDFCFBF2}"/>
              </a:ext>
            </a:extLst>
          </p:cNvPr>
          <p:cNvSpPr txBox="1"/>
          <p:nvPr/>
        </p:nvSpPr>
        <p:spPr>
          <a:xfrm>
            <a:off x="3633325" y="2616884"/>
            <a:ext cx="1477877" cy="770596"/>
          </a:xfrm>
          <a:prstGeom prst="rect">
            <a:avLst/>
          </a:prstGeom>
          <a:noFill/>
        </p:spPr>
        <p:txBody>
          <a:bodyPr wrap="square" rtlCol="0">
            <a:spAutoFit/>
          </a:bodyPr>
          <a:lstStyle/>
          <a:p>
            <a:pPr>
              <a:lnSpc>
                <a:spcPct val="200000"/>
              </a:lnSpc>
            </a:pPr>
            <a:r>
              <a:rPr lang="en-US" sz="1200" dirty="0">
                <a:latin typeface="Verdana" panose="020B0604030504040204" pitchFamily="34" charset="0"/>
                <a:ea typeface="Verdana" panose="020B0604030504040204" pitchFamily="34" charset="0"/>
              </a:rPr>
              <a:t>Sensitivity = 1</a:t>
            </a:r>
          </a:p>
          <a:p>
            <a:pPr>
              <a:lnSpc>
                <a:spcPct val="200000"/>
              </a:lnSpc>
            </a:pPr>
            <a:r>
              <a:rPr lang="en-US" sz="1200" dirty="0">
                <a:latin typeface="Verdana" panose="020B0604030504040204" pitchFamily="34" charset="0"/>
                <a:ea typeface="Verdana" panose="020B0604030504040204" pitchFamily="34" charset="0"/>
              </a:rPr>
              <a:t>Accuracy = 1</a:t>
            </a:r>
          </a:p>
        </p:txBody>
      </p:sp>
      <p:sp>
        <p:nvSpPr>
          <p:cNvPr id="12" name="Platshållare för innehåll 3">
            <a:extLst>
              <a:ext uri="{FF2B5EF4-FFF2-40B4-BE49-F238E27FC236}">
                <a16:creationId xmlns:a16="http://schemas.microsoft.com/office/drawing/2014/main" id="{447985E1-D3B5-4C4C-A68A-B0631EBF2BE6}"/>
              </a:ext>
            </a:extLst>
          </p:cNvPr>
          <p:cNvSpPr txBox="1">
            <a:spLocks/>
          </p:cNvSpPr>
          <p:nvPr/>
        </p:nvSpPr>
        <p:spPr>
          <a:xfrm>
            <a:off x="7475411" y="2001890"/>
            <a:ext cx="1941094" cy="54762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b="1" dirty="0"/>
              <a:t>Fuzzy C-Means</a:t>
            </a:r>
          </a:p>
        </p:txBody>
      </p:sp>
      <p:pic>
        <p:nvPicPr>
          <p:cNvPr id="13" name="Picture 2">
            <a:extLst>
              <a:ext uri="{FF2B5EF4-FFF2-40B4-BE49-F238E27FC236}">
                <a16:creationId xmlns:a16="http://schemas.microsoft.com/office/drawing/2014/main" id="{50C1AEDE-832C-4C05-A32A-9A6F40322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3600" y="4530918"/>
            <a:ext cx="4184628" cy="16825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ula 13">
            <a:extLst>
              <a:ext uri="{FF2B5EF4-FFF2-40B4-BE49-F238E27FC236}">
                <a16:creationId xmlns:a16="http://schemas.microsoft.com/office/drawing/2014/main" id="{C2AB0662-DB7F-4687-86C0-FBF5A45607DE}"/>
              </a:ext>
            </a:extLst>
          </p:cNvPr>
          <p:cNvGraphicFramePr>
            <a:graphicFrameLocks noGrp="1"/>
          </p:cNvGraphicFramePr>
          <p:nvPr>
            <p:extLst>
              <p:ext uri="{D42A27DB-BD31-4B8C-83A1-F6EECF244321}">
                <p14:modId xmlns:p14="http://schemas.microsoft.com/office/powerpoint/2010/main" val="916944614"/>
              </p:ext>
            </p:extLst>
          </p:nvPr>
        </p:nvGraphicFramePr>
        <p:xfrm>
          <a:off x="6659689" y="2616884"/>
          <a:ext cx="1844422" cy="1744551"/>
        </p:xfrm>
        <a:graphic>
          <a:graphicData uri="http://schemas.openxmlformats.org/drawingml/2006/table">
            <a:tbl>
              <a:tblPr>
                <a:tableStyleId>{5C22544A-7EE6-4342-B048-85BDC9FD1C3A}</a:tableStyleId>
              </a:tblPr>
              <a:tblGrid>
                <a:gridCol w="282951">
                  <a:extLst>
                    <a:ext uri="{9D8B030D-6E8A-4147-A177-3AD203B41FA5}">
                      <a16:colId xmlns:a16="http://schemas.microsoft.com/office/drawing/2014/main" val="1151003705"/>
                    </a:ext>
                  </a:extLst>
                </a:gridCol>
                <a:gridCol w="220073">
                  <a:extLst>
                    <a:ext uri="{9D8B030D-6E8A-4147-A177-3AD203B41FA5}">
                      <a16:colId xmlns:a16="http://schemas.microsoft.com/office/drawing/2014/main" val="638719906"/>
                    </a:ext>
                  </a:extLst>
                </a:gridCol>
                <a:gridCol w="670699">
                  <a:extLst>
                    <a:ext uri="{9D8B030D-6E8A-4147-A177-3AD203B41FA5}">
                      <a16:colId xmlns:a16="http://schemas.microsoft.com/office/drawing/2014/main" val="1324405978"/>
                    </a:ext>
                  </a:extLst>
                </a:gridCol>
                <a:gridCol w="670699">
                  <a:extLst>
                    <a:ext uri="{9D8B030D-6E8A-4147-A177-3AD203B41FA5}">
                      <a16:colId xmlns:a16="http://schemas.microsoft.com/office/drawing/2014/main" val="2549140653"/>
                    </a:ext>
                  </a:extLst>
                </a:gridCol>
              </a:tblGrid>
              <a:tr h="213759">
                <a:tc rowSpan="2" gridSpan="2">
                  <a:txBody>
                    <a:bodyPr/>
                    <a:lstStyle/>
                    <a:p>
                      <a:pPr algn="ctr" fontAlgn="b"/>
                      <a:r>
                        <a:rPr lang="ca-ES" sz="1200" u="none" strike="noStrike" dirty="0">
                          <a:effectLst/>
                        </a:rPr>
                        <a:t> </a:t>
                      </a:r>
                      <a:endParaRPr lang="ca-ES" sz="1200" b="0" i="0" u="none" strike="noStrike" dirty="0">
                        <a:solidFill>
                          <a:srgbClr val="000000"/>
                        </a:solidFill>
                        <a:effectLst/>
                        <a:latin typeface="Calibri" panose="020F0502020204030204" pitchFamily="34" charset="0"/>
                      </a:endParaRPr>
                    </a:p>
                  </a:txBody>
                  <a:tcPr marL="6350" marR="6350" marT="6350" marB="0" anchor="b"/>
                </a:tc>
                <a:tc rowSpan="2" hMerge="1">
                  <a:txBody>
                    <a:bodyPr/>
                    <a:lstStyle/>
                    <a:p>
                      <a:endParaRPr lang="ca-ES"/>
                    </a:p>
                  </a:txBody>
                  <a:tcPr/>
                </a:tc>
                <a:tc gridSpan="2">
                  <a:txBody>
                    <a:bodyPr/>
                    <a:lstStyle/>
                    <a:p>
                      <a:pPr algn="ctr" fontAlgn="b"/>
                      <a:r>
                        <a:rPr lang="ca-ES" sz="1200" u="none" strike="noStrike">
                          <a:effectLst/>
                        </a:rPr>
                        <a:t>True Class</a:t>
                      </a:r>
                      <a:endParaRPr lang="ca-ES" sz="12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ca-ES"/>
                    </a:p>
                  </a:txBody>
                  <a:tcPr/>
                </a:tc>
                <a:extLst>
                  <a:ext uri="{0D108BD9-81ED-4DB2-BD59-A6C34878D82A}">
                    <a16:rowId xmlns:a16="http://schemas.microsoft.com/office/drawing/2014/main" val="1993691799"/>
                  </a:ext>
                </a:extLst>
              </a:tr>
              <a:tr h="213759">
                <a:tc gridSpan="2" vMerge="1">
                  <a:txBody>
                    <a:bodyPr/>
                    <a:lstStyle/>
                    <a:p>
                      <a:endParaRPr lang="ca-ES"/>
                    </a:p>
                  </a:txBody>
                  <a:tcPr/>
                </a:tc>
                <a:tc hMerge="1" vMerge="1">
                  <a:txBody>
                    <a:bodyPr/>
                    <a:lstStyle/>
                    <a:p>
                      <a:endParaRPr lang="ca-ES"/>
                    </a:p>
                  </a:txBody>
                  <a:tcPr/>
                </a:tc>
                <a:tc>
                  <a:txBody>
                    <a:bodyPr/>
                    <a:lstStyle/>
                    <a:p>
                      <a:pPr algn="ctr" fontAlgn="b"/>
                      <a:r>
                        <a:rPr lang="ca-ES" sz="1200" u="none" strike="noStrike">
                          <a:effectLst/>
                        </a:rPr>
                        <a:t>Positive</a:t>
                      </a:r>
                      <a:endParaRPr lang="ca-E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ca-ES" sz="1200" u="none" strike="noStrike">
                          <a:effectLst/>
                        </a:rPr>
                        <a:t>Negative</a:t>
                      </a:r>
                      <a:endParaRPr lang="ca-E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6035816"/>
                  </a:ext>
                </a:extLst>
              </a:tr>
              <a:tr h="661964">
                <a:tc rowSpan="2">
                  <a:txBody>
                    <a:bodyPr/>
                    <a:lstStyle/>
                    <a:p>
                      <a:pPr algn="ctr" fontAlgn="b"/>
                      <a:r>
                        <a:rPr lang="ca-ES" sz="1200" u="none" strike="noStrike" dirty="0" err="1">
                          <a:effectLst/>
                        </a:rPr>
                        <a:t>Predicted</a:t>
                      </a:r>
                      <a:r>
                        <a:rPr lang="ca-ES" sz="1200" u="none" strike="noStrike" dirty="0">
                          <a:effectLst/>
                        </a:rPr>
                        <a:t> Class</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err="1">
                          <a:effectLst/>
                        </a:rPr>
                        <a:t>Positive</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a:effectLst/>
                        </a:rPr>
                        <a:t>7</a:t>
                      </a:r>
                      <a:endParaRPr lang="ca-E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ca-ES" sz="1200" u="none" strike="noStrike" dirty="0">
                          <a:effectLst/>
                        </a:rPr>
                        <a:t>0 </a:t>
                      </a:r>
                      <a:endParaRPr lang="ca-E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68886764"/>
                  </a:ext>
                </a:extLst>
              </a:tr>
              <a:tr h="655069">
                <a:tc vMerge="1">
                  <a:txBody>
                    <a:bodyPr/>
                    <a:lstStyle/>
                    <a:p>
                      <a:endParaRPr lang="ca-ES"/>
                    </a:p>
                  </a:txBody>
                  <a:tcPr/>
                </a:tc>
                <a:tc>
                  <a:txBody>
                    <a:bodyPr/>
                    <a:lstStyle/>
                    <a:p>
                      <a:pPr algn="ctr" fontAlgn="b"/>
                      <a:r>
                        <a:rPr lang="ca-ES" sz="1200" u="none" strike="noStrike" dirty="0" err="1">
                          <a:effectLst/>
                        </a:rPr>
                        <a:t>Negative</a:t>
                      </a:r>
                      <a:endParaRPr lang="ca-ES" sz="1200" b="0"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ctr" fontAlgn="b"/>
                      <a:r>
                        <a:rPr lang="ca-ES" sz="1200" u="none" strike="noStrike" dirty="0">
                          <a:effectLst/>
                        </a:rPr>
                        <a:t>0</a:t>
                      </a:r>
                      <a:endParaRPr lang="ca-E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ca-ES" sz="1200" u="none" strike="noStrike" dirty="0">
                          <a:effectLst/>
                        </a:rPr>
                        <a:t>23</a:t>
                      </a:r>
                      <a:endParaRPr lang="ca-E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2934351"/>
                  </a:ext>
                </a:extLst>
              </a:tr>
            </a:tbl>
          </a:graphicData>
        </a:graphic>
      </p:graphicFrame>
      <p:sp>
        <p:nvSpPr>
          <p:cNvPr id="15" name="QuadreDeText 14">
            <a:extLst>
              <a:ext uri="{FF2B5EF4-FFF2-40B4-BE49-F238E27FC236}">
                <a16:creationId xmlns:a16="http://schemas.microsoft.com/office/drawing/2014/main" id="{865469AF-1689-40FC-AC4A-EDEE7BDCED0A}"/>
              </a:ext>
            </a:extLst>
          </p:cNvPr>
          <p:cNvSpPr txBox="1"/>
          <p:nvPr/>
        </p:nvSpPr>
        <p:spPr>
          <a:xfrm>
            <a:off x="8891127" y="2616884"/>
            <a:ext cx="2743200" cy="1139927"/>
          </a:xfrm>
          <a:prstGeom prst="rect">
            <a:avLst/>
          </a:prstGeom>
          <a:noFill/>
        </p:spPr>
        <p:txBody>
          <a:bodyPr wrap="square" rtlCol="0">
            <a:spAutoFit/>
          </a:bodyPr>
          <a:lstStyle/>
          <a:p>
            <a:pPr>
              <a:lnSpc>
                <a:spcPct val="200000"/>
              </a:lnSpc>
            </a:pPr>
            <a:r>
              <a:rPr lang="en-US" sz="1200" dirty="0">
                <a:latin typeface="Verdana" panose="020B0604030504040204" pitchFamily="34" charset="0"/>
                <a:ea typeface="Verdana" panose="020B0604030504040204" pitchFamily="34" charset="0"/>
              </a:rPr>
              <a:t>Fraud Membership = 0,5</a:t>
            </a:r>
          </a:p>
          <a:p>
            <a:pPr>
              <a:lnSpc>
                <a:spcPct val="200000"/>
              </a:lnSpc>
            </a:pPr>
            <a:r>
              <a:rPr lang="en-US" sz="1200" dirty="0">
                <a:latin typeface="Verdana" panose="020B0604030504040204" pitchFamily="34" charset="0"/>
                <a:ea typeface="Verdana" panose="020B0604030504040204" pitchFamily="34" charset="0"/>
              </a:rPr>
              <a:t>Sensitivity = 1</a:t>
            </a:r>
          </a:p>
          <a:p>
            <a:pPr>
              <a:lnSpc>
                <a:spcPct val="200000"/>
              </a:lnSpc>
            </a:pPr>
            <a:r>
              <a:rPr lang="en-US" sz="1200" dirty="0">
                <a:latin typeface="Verdana" panose="020B0604030504040204" pitchFamily="34" charset="0"/>
                <a:ea typeface="Verdana" panose="020B0604030504040204" pitchFamily="34" charset="0"/>
              </a:rPr>
              <a:t>Accuracy = 1</a:t>
            </a:r>
          </a:p>
        </p:txBody>
      </p:sp>
    </p:spTree>
    <p:extLst>
      <p:ext uri="{BB962C8B-B14F-4D97-AF65-F5344CB8AC3E}">
        <p14:creationId xmlns:p14="http://schemas.microsoft.com/office/powerpoint/2010/main" val="1294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Lst>
  </p:timing>
</p:sld>
</file>

<file path=ppt/theme/theme1.xml><?xml version="1.0" encoding="utf-8"?>
<a:theme xmlns:a="http://schemas.openxmlformats.org/drawingml/2006/main" name="1_First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Anpassad formgiv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l'Office">
  <a:themeElements>
    <a:clrScheme name="Ofici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ci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ici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17239</TotalTime>
  <Words>725</Words>
  <Application>Microsoft Office PowerPoint</Application>
  <PresentationFormat>Pantalla panoràmica</PresentationFormat>
  <Paragraphs>138</Paragraphs>
  <Slides>13</Slides>
  <Notes>1</Notes>
  <HiddenSlides>1</HiddenSlides>
  <MMClips>0</MMClips>
  <ScaleCrop>false</ScaleCrop>
  <HeadingPairs>
    <vt:vector size="6" baseType="variant">
      <vt:variant>
        <vt:lpstr>Tipus de lletra utilitzats</vt:lpstr>
      </vt:variant>
      <vt:variant>
        <vt:i4>4</vt:i4>
      </vt:variant>
      <vt:variant>
        <vt:lpstr>Tema</vt:lpstr>
      </vt:variant>
      <vt:variant>
        <vt:i4>2</vt:i4>
      </vt:variant>
      <vt:variant>
        <vt:lpstr>Títols de les diapositives</vt:lpstr>
      </vt:variant>
      <vt:variant>
        <vt:i4>13</vt:i4>
      </vt:variant>
    </vt:vector>
  </HeadingPairs>
  <TitlesOfParts>
    <vt:vector size="19" baseType="lpstr">
      <vt:lpstr>Arial</vt:lpstr>
      <vt:lpstr>Calibri</vt:lpstr>
      <vt:lpstr>Cambria Math</vt:lpstr>
      <vt:lpstr>Verdana</vt:lpstr>
      <vt:lpstr>1_First page</vt:lpstr>
      <vt:lpstr>5_Anpassad formgivning</vt:lpstr>
      <vt:lpstr>S4.2 – Fraud Patterns Detection Service Update</vt:lpstr>
      <vt:lpstr>Fraud in Distribution Grid</vt:lpstr>
      <vt:lpstr>Fraud in Distribution Grid</vt:lpstr>
      <vt:lpstr>False Data Injection</vt:lpstr>
      <vt:lpstr>False Data Injection</vt:lpstr>
      <vt:lpstr>False Data Injection</vt:lpstr>
      <vt:lpstr>False Data Injection</vt:lpstr>
      <vt:lpstr>False Data Injection</vt:lpstr>
      <vt:lpstr>False Data Injection</vt:lpstr>
      <vt:lpstr>False Data Injection</vt:lpstr>
      <vt:lpstr>Ethical Questions of the Service</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Katie Vergara</dc:creator>
  <cp:lastModifiedBy>Marc Jene</cp:lastModifiedBy>
  <cp:revision>90</cp:revision>
  <dcterms:created xsi:type="dcterms:W3CDTF">2020-06-04T08:51:42Z</dcterms:created>
  <dcterms:modified xsi:type="dcterms:W3CDTF">2021-04-27T11:12:40Z</dcterms:modified>
</cp:coreProperties>
</file>