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59" r:id="rId4"/>
    <p:sldId id="319" r:id="rId5"/>
    <p:sldId id="320" r:id="rId6"/>
    <p:sldId id="321" r:id="rId7"/>
    <p:sldId id="322" r:id="rId8"/>
    <p:sldId id="323" r:id="rId9"/>
    <p:sldId id="324" r:id="rId10"/>
    <p:sldId id="325" r:id="rId11"/>
    <p:sldId id="326" r:id="rId12"/>
    <p:sldId id="327" r:id="rId13"/>
    <p:sldId id="329" r:id="rId14"/>
    <p:sldId id="328"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12" r:id="rId28"/>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 Barja" initials="SB" lastIdx="2" clrIdx="0">
    <p:extLst>
      <p:ext uri="{19B8F6BF-5375-455C-9EA6-DF929625EA0E}">
        <p15:presenceInfo xmlns:p15="http://schemas.microsoft.com/office/powerpoint/2012/main" userId="da342cd9508bf5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5DFFA6"/>
    <a:srgbClr val="006DA5"/>
    <a:srgbClr val="B3FF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3883" autoAdjust="0"/>
  </p:normalViewPr>
  <p:slideViewPr>
    <p:cSldViewPr snapToGrid="0">
      <p:cViewPr varScale="1">
        <p:scale>
          <a:sx n="81" d="100"/>
          <a:sy n="81" d="100"/>
        </p:scale>
        <p:origin x="1483"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1"/>
            <a:ext cx="3076363" cy="513508"/>
          </a:xfrm>
          <a:prstGeom prst="rect">
            <a:avLst/>
          </a:prstGeom>
        </p:spPr>
        <p:txBody>
          <a:bodyPr vert="horz" lIns="99041" tIns="49520" rIns="99041" bIns="49520" rtlCol="0"/>
          <a:lstStyle>
            <a:lvl1pPr algn="l">
              <a:defRPr sz="1200"/>
            </a:lvl1pPr>
          </a:lstStyle>
          <a:p>
            <a:endParaRPr lang="es-ES"/>
          </a:p>
        </p:txBody>
      </p:sp>
      <p:sp>
        <p:nvSpPr>
          <p:cNvPr id="3" name="Marcador de fecha 2"/>
          <p:cNvSpPr>
            <a:spLocks noGrp="1"/>
          </p:cNvSpPr>
          <p:nvPr>
            <p:ph type="dt" idx="1"/>
          </p:nvPr>
        </p:nvSpPr>
        <p:spPr>
          <a:xfrm>
            <a:off x="4021296" y="1"/>
            <a:ext cx="3076363" cy="513508"/>
          </a:xfrm>
          <a:prstGeom prst="rect">
            <a:avLst/>
          </a:prstGeom>
        </p:spPr>
        <p:txBody>
          <a:bodyPr vert="horz" lIns="99041" tIns="49520" rIns="99041" bIns="49520" rtlCol="0"/>
          <a:lstStyle>
            <a:lvl1pPr algn="r">
              <a:defRPr sz="1200"/>
            </a:lvl1pPr>
          </a:lstStyle>
          <a:p>
            <a:fld id="{2A6BC019-1E72-4903-8B7A-00363907A5D3}" type="datetimeFigureOut">
              <a:rPr lang="es-ES" smtClean="0"/>
              <a:t>27/04/2022</a:t>
            </a:fld>
            <a:endParaRPr lang="es-ES"/>
          </a:p>
        </p:txBody>
      </p:sp>
      <p:sp>
        <p:nvSpPr>
          <p:cNvPr id="4" name="Marcador de imagen de diapositiva 3"/>
          <p:cNvSpPr>
            <a:spLocks noGrp="1" noRot="1" noChangeAspect="1"/>
          </p:cNvSpPr>
          <p:nvPr>
            <p:ph type="sldImg" idx="2"/>
          </p:nvPr>
        </p:nvSpPr>
        <p:spPr>
          <a:xfrm>
            <a:off x="1246188" y="1279525"/>
            <a:ext cx="4606925" cy="3455988"/>
          </a:xfrm>
          <a:prstGeom prst="rect">
            <a:avLst/>
          </a:prstGeom>
          <a:noFill/>
          <a:ln w="12700">
            <a:solidFill>
              <a:prstClr val="black"/>
            </a:solidFill>
          </a:ln>
        </p:spPr>
        <p:txBody>
          <a:bodyPr vert="horz" lIns="99041" tIns="49520" rIns="99041" bIns="49520" rtlCol="0" anchor="ctr"/>
          <a:lstStyle/>
          <a:p>
            <a:endParaRPr lang="es-ES"/>
          </a:p>
        </p:txBody>
      </p:sp>
      <p:sp>
        <p:nvSpPr>
          <p:cNvPr id="5" name="Marcador de notas 4"/>
          <p:cNvSpPr>
            <a:spLocks noGrp="1"/>
          </p:cNvSpPr>
          <p:nvPr>
            <p:ph type="body" sz="quarter" idx="3"/>
          </p:nvPr>
        </p:nvSpPr>
        <p:spPr>
          <a:xfrm>
            <a:off x="709930" y="4925407"/>
            <a:ext cx="5679440" cy="4029879"/>
          </a:xfrm>
          <a:prstGeom prst="rect">
            <a:avLst/>
          </a:prstGeom>
        </p:spPr>
        <p:txBody>
          <a:bodyPr vert="horz" lIns="99041" tIns="49520" rIns="99041" bIns="495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1" y="9721108"/>
            <a:ext cx="3076363" cy="513507"/>
          </a:xfrm>
          <a:prstGeom prst="rect">
            <a:avLst/>
          </a:prstGeom>
        </p:spPr>
        <p:txBody>
          <a:bodyPr vert="horz" lIns="99041" tIns="49520" rIns="99041" bIns="495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296" y="9721108"/>
            <a:ext cx="3076363" cy="513507"/>
          </a:xfrm>
          <a:prstGeom prst="rect">
            <a:avLst/>
          </a:prstGeom>
        </p:spPr>
        <p:txBody>
          <a:bodyPr vert="horz" lIns="99041" tIns="49520" rIns="99041" bIns="49520" rtlCol="0" anchor="b"/>
          <a:lstStyle>
            <a:lvl1pPr algn="r">
              <a:defRPr sz="1200"/>
            </a:lvl1pPr>
          </a:lstStyle>
          <a:p>
            <a:fld id="{5BC05090-5C0E-45B5-BB81-37C4A9E4751F}" type="slidenum">
              <a:rPr lang="es-ES" smtClean="0"/>
              <a:t>‹#›</a:t>
            </a:fld>
            <a:endParaRPr lang="es-ES"/>
          </a:p>
        </p:txBody>
      </p:sp>
    </p:spTree>
    <p:extLst>
      <p:ext uri="{BB962C8B-B14F-4D97-AF65-F5344CB8AC3E}">
        <p14:creationId xmlns:p14="http://schemas.microsoft.com/office/powerpoint/2010/main" val="2758764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4</a:t>
            </a:fld>
            <a:endParaRPr lang="es-ES"/>
          </a:p>
        </p:txBody>
      </p:sp>
    </p:spTree>
    <p:extLst>
      <p:ext uri="{BB962C8B-B14F-4D97-AF65-F5344CB8AC3E}">
        <p14:creationId xmlns:p14="http://schemas.microsoft.com/office/powerpoint/2010/main" val="851777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13</a:t>
            </a:fld>
            <a:endParaRPr lang="es-ES"/>
          </a:p>
        </p:txBody>
      </p:sp>
    </p:spTree>
    <p:extLst>
      <p:ext uri="{BB962C8B-B14F-4D97-AF65-F5344CB8AC3E}">
        <p14:creationId xmlns:p14="http://schemas.microsoft.com/office/powerpoint/2010/main" val="3691294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14</a:t>
            </a:fld>
            <a:endParaRPr lang="es-ES"/>
          </a:p>
        </p:txBody>
      </p:sp>
    </p:spTree>
    <p:extLst>
      <p:ext uri="{BB962C8B-B14F-4D97-AF65-F5344CB8AC3E}">
        <p14:creationId xmlns:p14="http://schemas.microsoft.com/office/powerpoint/2010/main" val="215552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15</a:t>
            </a:fld>
            <a:endParaRPr lang="es-ES"/>
          </a:p>
        </p:txBody>
      </p:sp>
    </p:spTree>
    <p:extLst>
      <p:ext uri="{BB962C8B-B14F-4D97-AF65-F5344CB8AC3E}">
        <p14:creationId xmlns:p14="http://schemas.microsoft.com/office/powerpoint/2010/main" val="4121528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16</a:t>
            </a:fld>
            <a:endParaRPr lang="es-ES"/>
          </a:p>
        </p:txBody>
      </p:sp>
    </p:spTree>
    <p:extLst>
      <p:ext uri="{BB962C8B-B14F-4D97-AF65-F5344CB8AC3E}">
        <p14:creationId xmlns:p14="http://schemas.microsoft.com/office/powerpoint/2010/main" val="3356613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17</a:t>
            </a:fld>
            <a:endParaRPr lang="es-ES"/>
          </a:p>
        </p:txBody>
      </p:sp>
    </p:spTree>
    <p:extLst>
      <p:ext uri="{BB962C8B-B14F-4D97-AF65-F5344CB8AC3E}">
        <p14:creationId xmlns:p14="http://schemas.microsoft.com/office/powerpoint/2010/main" val="2792329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18</a:t>
            </a:fld>
            <a:endParaRPr lang="es-ES"/>
          </a:p>
        </p:txBody>
      </p:sp>
    </p:spTree>
    <p:extLst>
      <p:ext uri="{BB962C8B-B14F-4D97-AF65-F5344CB8AC3E}">
        <p14:creationId xmlns:p14="http://schemas.microsoft.com/office/powerpoint/2010/main" val="578203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19</a:t>
            </a:fld>
            <a:endParaRPr lang="es-ES"/>
          </a:p>
        </p:txBody>
      </p:sp>
    </p:spTree>
    <p:extLst>
      <p:ext uri="{BB962C8B-B14F-4D97-AF65-F5344CB8AC3E}">
        <p14:creationId xmlns:p14="http://schemas.microsoft.com/office/powerpoint/2010/main" val="1944555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20</a:t>
            </a:fld>
            <a:endParaRPr lang="es-ES"/>
          </a:p>
        </p:txBody>
      </p:sp>
    </p:spTree>
    <p:extLst>
      <p:ext uri="{BB962C8B-B14F-4D97-AF65-F5344CB8AC3E}">
        <p14:creationId xmlns:p14="http://schemas.microsoft.com/office/powerpoint/2010/main" val="89476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21</a:t>
            </a:fld>
            <a:endParaRPr lang="es-ES"/>
          </a:p>
        </p:txBody>
      </p:sp>
    </p:spTree>
    <p:extLst>
      <p:ext uri="{BB962C8B-B14F-4D97-AF65-F5344CB8AC3E}">
        <p14:creationId xmlns:p14="http://schemas.microsoft.com/office/powerpoint/2010/main" val="2248806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22</a:t>
            </a:fld>
            <a:endParaRPr lang="es-ES"/>
          </a:p>
        </p:txBody>
      </p:sp>
    </p:spTree>
    <p:extLst>
      <p:ext uri="{BB962C8B-B14F-4D97-AF65-F5344CB8AC3E}">
        <p14:creationId xmlns:p14="http://schemas.microsoft.com/office/powerpoint/2010/main" val="143451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5</a:t>
            </a:fld>
            <a:endParaRPr lang="es-ES"/>
          </a:p>
        </p:txBody>
      </p:sp>
    </p:spTree>
    <p:extLst>
      <p:ext uri="{BB962C8B-B14F-4D97-AF65-F5344CB8AC3E}">
        <p14:creationId xmlns:p14="http://schemas.microsoft.com/office/powerpoint/2010/main" val="641153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23</a:t>
            </a:fld>
            <a:endParaRPr lang="es-ES"/>
          </a:p>
        </p:txBody>
      </p:sp>
    </p:spTree>
    <p:extLst>
      <p:ext uri="{BB962C8B-B14F-4D97-AF65-F5344CB8AC3E}">
        <p14:creationId xmlns:p14="http://schemas.microsoft.com/office/powerpoint/2010/main" val="111268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24</a:t>
            </a:fld>
            <a:endParaRPr lang="es-ES"/>
          </a:p>
        </p:txBody>
      </p:sp>
    </p:spTree>
    <p:extLst>
      <p:ext uri="{BB962C8B-B14F-4D97-AF65-F5344CB8AC3E}">
        <p14:creationId xmlns:p14="http://schemas.microsoft.com/office/powerpoint/2010/main" val="4224152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25</a:t>
            </a:fld>
            <a:endParaRPr lang="es-ES"/>
          </a:p>
        </p:txBody>
      </p:sp>
    </p:spTree>
    <p:extLst>
      <p:ext uri="{BB962C8B-B14F-4D97-AF65-F5344CB8AC3E}">
        <p14:creationId xmlns:p14="http://schemas.microsoft.com/office/powerpoint/2010/main" val="3348949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26</a:t>
            </a:fld>
            <a:endParaRPr lang="es-ES"/>
          </a:p>
        </p:txBody>
      </p:sp>
    </p:spTree>
    <p:extLst>
      <p:ext uri="{BB962C8B-B14F-4D97-AF65-F5344CB8AC3E}">
        <p14:creationId xmlns:p14="http://schemas.microsoft.com/office/powerpoint/2010/main" val="4042236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6</a:t>
            </a:fld>
            <a:endParaRPr lang="es-ES"/>
          </a:p>
        </p:txBody>
      </p:sp>
    </p:spTree>
    <p:extLst>
      <p:ext uri="{BB962C8B-B14F-4D97-AF65-F5344CB8AC3E}">
        <p14:creationId xmlns:p14="http://schemas.microsoft.com/office/powerpoint/2010/main" val="84446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7</a:t>
            </a:fld>
            <a:endParaRPr lang="es-ES"/>
          </a:p>
        </p:txBody>
      </p:sp>
    </p:spTree>
    <p:extLst>
      <p:ext uri="{BB962C8B-B14F-4D97-AF65-F5344CB8AC3E}">
        <p14:creationId xmlns:p14="http://schemas.microsoft.com/office/powerpoint/2010/main" val="328341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8</a:t>
            </a:fld>
            <a:endParaRPr lang="es-ES"/>
          </a:p>
        </p:txBody>
      </p:sp>
    </p:spTree>
    <p:extLst>
      <p:ext uri="{BB962C8B-B14F-4D97-AF65-F5344CB8AC3E}">
        <p14:creationId xmlns:p14="http://schemas.microsoft.com/office/powerpoint/2010/main" val="3666835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9</a:t>
            </a:fld>
            <a:endParaRPr lang="es-ES"/>
          </a:p>
        </p:txBody>
      </p:sp>
    </p:spTree>
    <p:extLst>
      <p:ext uri="{BB962C8B-B14F-4D97-AF65-F5344CB8AC3E}">
        <p14:creationId xmlns:p14="http://schemas.microsoft.com/office/powerpoint/2010/main" val="162154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10</a:t>
            </a:fld>
            <a:endParaRPr lang="es-ES"/>
          </a:p>
        </p:txBody>
      </p:sp>
    </p:spTree>
    <p:extLst>
      <p:ext uri="{BB962C8B-B14F-4D97-AF65-F5344CB8AC3E}">
        <p14:creationId xmlns:p14="http://schemas.microsoft.com/office/powerpoint/2010/main" val="1625197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11</a:t>
            </a:fld>
            <a:endParaRPr lang="es-ES"/>
          </a:p>
        </p:txBody>
      </p:sp>
    </p:spTree>
    <p:extLst>
      <p:ext uri="{BB962C8B-B14F-4D97-AF65-F5344CB8AC3E}">
        <p14:creationId xmlns:p14="http://schemas.microsoft.com/office/powerpoint/2010/main" val="4175719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5BC05090-5C0E-45B5-BB81-37C4A9E4751F}" type="slidenum">
              <a:rPr lang="es-ES" smtClean="0"/>
              <a:t>12</a:t>
            </a:fld>
            <a:endParaRPr lang="es-ES"/>
          </a:p>
        </p:txBody>
      </p:sp>
    </p:spTree>
    <p:extLst>
      <p:ext uri="{BB962C8B-B14F-4D97-AF65-F5344CB8AC3E}">
        <p14:creationId xmlns:p14="http://schemas.microsoft.com/office/powerpoint/2010/main" val="264873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1143000" y="3440348"/>
            <a:ext cx="6858000" cy="805205"/>
          </a:xfrm>
        </p:spPr>
        <p:txBody>
          <a:bodyPr>
            <a:noAutofit/>
          </a:bodyPr>
          <a:lstStyle>
            <a:lvl1pPr marL="0" indent="0" algn="ctr">
              <a:buNone/>
              <a:defRPr sz="3200" baseline="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Título módulo</a:t>
            </a:r>
          </a:p>
        </p:txBody>
      </p:sp>
      <p:sp>
        <p:nvSpPr>
          <p:cNvPr id="4" name="Marcador de fecha 3"/>
          <p:cNvSpPr>
            <a:spLocks noGrp="1"/>
          </p:cNvSpPr>
          <p:nvPr>
            <p:ph type="dt" sz="half" idx="10"/>
          </p:nvPr>
        </p:nvSpPr>
        <p:spPr/>
        <p:txBody>
          <a:bodyPr/>
          <a:lstStyle/>
          <a:p>
            <a:fld id="{2E4A6559-6F40-4FA9-AAE4-499CDB4C02D0}" type="datetime1">
              <a:rPr lang="es-ES" smtClean="0"/>
              <a:t>27/04/2022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F72B40EF-D53A-41AA-87B6-B9F74BA43E09}" type="slidenum">
              <a:rPr lang="es-ES" smtClean="0"/>
              <a:t>‹#›</a:t>
            </a:fld>
            <a:endParaRPr lang="es-ES"/>
          </a:p>
        </p:txBody>
      </p:sp>
      <p:sp>
        <p:nvSpPr>
          <p:cNvPr id="13" name="Rectángulo 12"/>
          <p:cNvSpPr/>
          <p:nvPr userDrawn="1"/>
        </p:nvSpPr>
        <p:spPr>
          <a:xfrm>
            <a:off x="1827530" y="2323131"/>
            <a:ext cx="5488939" cy="769441"/>
          </a:xfrm>
          <a:prstGeom prst="rect">
            <a:avLst/>
          </a:prstGeom>
        </p:spPr>
        <p:txBody>
          <a:bodyPr wrap="none">
            <a:spAutoFit/>
          </a:bodyPr>
          <a:lstStyle/>
          <a:p>
            <a:pPr algn="ctr"/>
            <a:r>
              <a:rPr lang="es-ES" sz="4400" b="0"/>
              <a:t>Posgrado </a:t>
            </a:r>
            <a:r>
              <a:rPr lang="es-ES" sz="4400" b="0" dirty="0"/>
              <a:t>Smart </a:t>
            </a:r>
            <a:r>
              <a:rPr lang="es-ES" sz="4400" b="0" dirty="0" err="1"/>
              <a:t>Energy</a:t>
            </a:r>
            <a:endParaRPr lang="es-ES" sz="4400" b="0" dirty="0"/>
          </a:p>
        </p:txBody>
      </p:sp>
    </p:spTree>
    <p:extLst>
      <p:ext uri="{BB962C8B-B14F-4D97-AF65-F5344CB8AC3E}">
        <p14:creationId xmlns:p14="http://schemas.microsoft.com/office/powerpoint/2010/main" val="234717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28650" y="1131248"/>
            <a:ext cx="7886700" cy="763455"/>
          </a:xfrm>
        </p:spPr>
        <p:txBody>
          <a:bodyPr>
            <a:normAutofit/>
          </a:bodyPr>
          <a:lstStyle>
            <a:lvl1pPr algn="ctr">
              <a:defRPr sz="4000"/>
            </a:lvl1pPr>
          </a:lstStyle>
          <a:p>
            <a:r>
              <a:rPr lang="es-ES" dirty="0"/>
              <a:t>Título Sección</a:t>
            </a:r>
          </a:p>
        </p:txBody>
      </p:sp>
      <p:sp>
        <p:nvSpPr>
          <p:cNvPr id="3" name="Marcador de contenido 2"/>
          <p:cNvSpPr>
            <a:spLocks noGrp="1"/>
          </p:cNvSpPr>
          <p:nvPr>
            <p:ph idx="1"/>
          </p:nvPr>
        </p:nvSpPr>
        <p:spPr>
          <a:xfrm>
            <a:off x="628650" y="2237517"/>
            <a:ext cx="78867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número de diapositiva 6"/>
          <p:cNvSpPr>
            <a:spLocks noGrp="1"/>
          </p:cNvSpPr>
          <p:nvPr>
            <p:ph type="sldNum" sz="quarter" idx="12"/>
          </p:nvPr>
        </p:nvSpPr>
        <p:spPr>
          <a:xfrm>
            <a:off x="6457950" y="6356355"/>
            <a:ext cx="2057400" cy="365125"/>
          </a:xfrm>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26200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29841" y="1235674"/>
            <a:ext cx="7886700" cy="578584"/>
          </a:xfrm>
        </p:spPr>
        <p:txBody>
          <a:bodyPr>
            <a:normAutofit/>
          </a:bodyPr>
          <a:lstStyle>
            <a:lvl1pPr>
              <a:defRPr sz="4000"/>
            </a:lvl1pPr>
          </a:lstStyle>
          <a:p>
            <a:r>
              <a:rPr lang="es-ES" dirty="0"/>
              <a:t>Título</a:t>
            </a:r>
          </a:p>
        </p:txBody>
      </p:sp>
      <p:sp>
        <p:nvSpPr>
          <p:cNvPr id="3" name="Marcador de texto 2"/>
          <p:cNvSpPr>
            <a:spLocks noGrp="1"/>
          </p:cNvSpPr>
          <p:nvPr>
            <p:ph type="body" idx="1"/>
          </p:nvPr>
        </p:nvSpPr>
        <p:spPr>
          <a:xfrm>
            <a:off x="629842" y="2002441"/>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29842" y="2826353"/>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2" y="2002441"/>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29152" y="2826353"/>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número de diapositiva 6"/>
          <p:cNvSpPr>
            <a:spLocks noGrp="1"/>
          </p:cNvSpPr>
          <p:nvPr>
            <p:ph type="sldNum" sz="quarter" idx="12"/>
          </p:nvPr>
        </p:nvSpPr>
        <p:spPr>
          <a:xfrm>
            <a:off x="6457950" y="6356355"/>
            <a:ext cx="2057400" cy="365125"/>
          </a:xfrm>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403845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28650" y="1213627"/>
            <a:ext cx="7886700" cy="738742"/>
          </a:xfrm>
        </p:spPr>
        <p:txBody>
          <a:bodyPr>
            <a:normAutofit/>
          </a:bodyPr>
          <a:lstStyle>
            <a:lvl1pPr algn="ctr">
              <a:defRPr sz="4000"/>
            </a:lvl1pPr>
          </a:lstStyle>
          <a:p>
            <a:r>
              <a:rPr lang="es-ES" dirty="0"/>
              <a:t>Título:</a:t>
            </a:r>
          </a:p>
        </p:txBody>
      </p:sp>
      <p:sp>
        <p:nvSpPr>
          <p:cNvPr id="6" name="Marcador de número de diapositiva 6"/>
          <p:cNvSpPr>
            <a:spLocks noGrp="1"/>
          </p:cNvSpPr>
          <p:nvPr>
            <p:ph type="sldNum" sz="quarter" idx="12"/>
          </p:nvPr>
        </p:nvSpPr>
        <p:spPr>
          <a:xfrm>
            <a:off x="6457950" y="6356355"/>
            <a:ext cx="2057400" cy="365125"/>
          </a:xfrm>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205310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BB68E0-FAC8-4F30-AD52-604EBF9A7ACC}" type="datetime1">
              <a:rPr lang="es-ES" smtClean="0"/>
              <a:t>27/04/2022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268541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8A42D25-F51B-487B-8A91-2A3A438D2793}" type="datetime1">
              <a:rPr lang="es-ES" smtClean="0"/>
              <a:t>27/04/2022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83246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30"/>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3C4BE6D-21B2-47ED-BEFD-2FA4906D2D91}" type="datetime1">
              <a:rPr lang="es-ES" smtClean="0"/>
              <a:t>27/04/2022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28660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C075051-C02C-4F92-808C-6DDE8132874F}" type="datetime1">
              <a:rPr lang="es-ES" smtClean="0"/>
              <a:t>27/04/2022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131936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6"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2"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74C7301-4279-4E57-AC39-5416D71BBDA7}" type="datetime1">
              <a:rPr lang="es-ES" smtClean="0"/>
              <a:t>27/04/2022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72B40EF-D53A-41AA-87B6-B9F74BA43E09}" type="slidenum">
              <a:rPr lang="es-ES" smtClean="0"/>
              <a:t>‹#›</a:t>
            </a:fld>
            <a:endParaRPr lang="es-ES"/>
          </a:p>
        </p:txBody>
      </p:sp>
    </p:spTree>
    <p:extLst>
      <p:ext uri="{BB962C8B-B14F-4D97-AF65-F5344CB8AC3E}">
        <p14:creationId xmlns:p14="http://schemas.microsoft.com/office/powerpoint/2010/main" val="387466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A87B2-8191-4381-8384-6BD2051CDF1D}" type="datetime1">
              <a:rPr lang="es-ES" smtClean="0"/>
              <a:t>27/04/2022</a:t>
            </a:fld>
            <a:endParaRPr lang="es-ES"/>
          </a:p>
        </p:txBody>
      </p:sp>
      <p:sp>
        <p:nvSpPr>
          <p:cNvPr id="5" name="Marcador de pie de página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B40EF-D53A-41AA-87B6-B9F74BA43E09}" type="slidenum">
              <a:rPr lang="es-ES" smtClean="0"/>
              <a:t>‹#›</a:t>
            </a:fld>
            <a:endParaRPr lang="es-ES" dirty="0"/>
          </a:p>
        </p:txBody>
      </p:sp>
      <p:pic>
        <p:nvPicPr>
          <p:cNvPr id="9" name="Imagen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2"/>
            <a:ext cx="9150440" cy="1079157"/>
          </a:xfrm>
          <a:prstGeom prst="rect">
            <a:avLst/>
          </a:prstGeom>
        </p:spPr>
      </p:pic>
      <p:sp>
        <p:nvSpPr>
          <p:cNvPr id="7" name="Rectángulo 6"/>
          <p:cNvSpPr/>
          <p:nvPr userDrawn="1"/>
        </p:nvSpPr>
        <p:spPr>
          <a:xfrm>
            <a:off x="3649362" y="0"/>
            <a:ext cx="3023287" cy="66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p:cNvSpPr/>
          <p:nvPr userDrawn="1"/>
        </p:nvSpPr>
        <p:spPr>
          <a:xfrm>
            <a:off x="-6440" y="660400"/>
            <a:ext cx="9150440" cy="418755"/>
          </a:xfrm>
          <a:prstGeom prst="rect">
            <a:avLst/>
          </a:prstGeom>
          <a:solidFill>
            <a:srgbClr val="006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pic>
        <p:nvPicPr>
          <p:cNvPr id="10" name="Imagen 9"/>
          <p:cNvPicPr>
            <a:picLocks noChangeAspect="1"/>
          </p:cNvPicPr>
          <p:nvPr userDrawn="1"/>
        </p:nvPicPr>
        <p:blipFill rotWithShape="1">
          <a:blip r:embed="rId12"/>
          <a:srcRect b="14569"/>
          <a:stretch/>
        </p:blipFill>
        <p:spPr>
          <a:xfrm>
            <a:off x="4768233" y="-20733"/>
            <a:ext cx="1923126" cy="1098862"/>
          </a:xfrm>
          <a:prstGeom prst="rect">
            <a:avLst/>
          </a:prstGeom>
        </p:spPr>
      </p:pic>
      <p:sp>
        <p:nvSpPr>
          <p:cNvPr id="13" name="Marcador de fecha 3"/>
          <p:cNvSpPr txBox="1">
            <a:spLocks/>
          </p:cNvSpPr>
          <p:nvPr userDrawn="1"/>
        </p:nvSpPr>
        <p:spPr>
          <a:xfrm>
            <a:off x="183498" y="400620"/>
            <a:ext cx="2405449" cy="947909"/>
          </a:xfrm>
          <a:prstGeom prst="rect">
            <a:avLst/>
          </a:prstGeom>
        </p:spPr>
        <p:txBody>
          <a:bodyPr vert="horz" lIns="91440" tIns="45720" rIns="91440" bIns="45720" rtlCol="0" anchor="ctr"/>
          <a:lstStyle>
            <a:defPPr>
              <a:defRPr lang="es-E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sz="2000" b="1" dirty="0">
                <a:solidFill>
                  <a:schemeClr val="bg1"/>
                </a:solidFill>
              </a:rPr>
              <a:t>SMART ENERGY</a:t>
            </a:r>
          </a:p>
        </p:txBody>
      </p:sp>
      <p:sp>
        <p:nvSpPr>
          <p:cNvPr id="14" name="Text Box 11"/>
          <p:cNvSpPr txBox="1">
            <a:spLocks noChangeArrowheads="1"/>
          </p:cNvSpPr>
          <p:nvPr userDrawn="1"/>
        </p:nvSpPr>
        <p:spPr bwMode="auto">
          <a:xfrm>
            <a:off x="6697799" y="88900"/>
            <a:ext cx="2211187" cy="952500"/>
          </a:xfrm>
          <a:prstGeom prst="rect">
            <a:avLst/>
          </a:prstGeom>
          <a:noFill/>
          <a:ln w="9525">
            <a:noFill/>
            <a:miter lim="800000"/>
            <a:headEnd/>
            <a:tailEnd/>
          </a:ln>
          <a:effectLst/>
        </p:spPr>
        <p:txBody>
          <a:bodyPr lIns="95782" tIns="47891" rIns="95782" bIns="47891" anchor="ctr" anchorCtr="1"/>
          <a:lstStyle/>
          <a:p>
            <a:pPr defTabSz="958850">
              <a:spcBef>
                <a:spcPct val="50000"/>
              </a:spcBef>
            </a:pPr>
            <a:r>
              <a:rPr lang="es-ES" sz="1600" b="1" dirty="0">
                <a:solidFill>
                  <a:prstClr val="white"/>
                </a:solidFill>
              </a:rPr>
              <a:t>Digital </a:t>
            </a:r>
            <a:r>
              <a:rPr lang="es-ES" sz="1600" b="1" dirty="0" err="1">
                <a:solidFill>
                  <a:prstClr val="white"/>
                </a:solidFill>
              </a:rPr>
              <a:t>Energy</a:t>
            </a:r>
            <a:endParaRPr lang="es-ES" sz="1600" b="1" dirty="0">
              <a:solidFill>
                <a:prstClr val="white"/>
              </a:solidFill>
            </a:endParaRPr>
          </a:p>
          <a:p>
            <a:pPr defTabSz="958850">
              <a:spcBef>
                <a:spcPct val="50000"/>
              </a:spcBef>
            </a:pPr>
            <a:r>
              <a:rPr lang="es-ES" sz="1600" b="1" dirty="0">
                <a:solidFill>
                  <a:prstClr val="white"/>
                </a:solidFill>
              </a:rPr>
              <a:t>Estadística Descriptiva y EDA</a:t>
            </a:r>
          </a:p>
        </p:txBody>
      </p:sp>
    </p:spTree>
    <p:extLst>
      <p:ext uri="{BB962C8B-B14F-4D97-AF65-F5344CB8AC3E}">
        <p14:creationId xmlns:p14="http://schemas.microsoft.com/office/powerpoint/2010/main" val="486623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ra.barja@upc.edu" TargetMode="External"/><Relationship Id="rId2" Type="http://schemas.openxmlformats.org/officeDocument/2006/relationships/hyperlink" Target="mailto:marc.jene@up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hyperlink" Target="https://towardsdatascience.com/exploratory-data-analysis-and-data-cleaning-practical-workout-2a20442b42fb" TargetMode="External"/><Relationship Id="rId2" Type="http://schemas.openxmlformats.org/officeDocument/2006/relationships/hyperlink" Target="https://towardsdatascience.com/exploratory-data-analysis-8fc1cb20fd15" TargetMode="External"/><Relationship Id="rId1" Type="http://schemas.openxmlformats.org/officeDocument/2006/relationships/slideLayout" Target="../slideLayouts/slideLayout2.xml"/><Relationship Id="rId5" Type="http://schemas.openxmlformats.org/officeDocument/2006/relationships/hyperlink" Target="https://pandas.pydata.org/docs/reference/frame.html" TargetMode="External"/><Relationship Id="rId4" Type="http://schemas.openxmlformats.org/officeDocument/2006/relationships/hyperlink" Target="https://medium.com/@oluwabukunmige/pipeline-for-exploratory-data-analysis-and-data-cleaning-6adce7ac059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1"/>
          </p:nvPr>
        </p:nvSpPr>
        <p:spPr/>
        <p:txBody>
          <a:bodyPr/>
          <a:lstStyle/>
          <a:p>
            <a:r>
              <a:rPr lang="es-ES" dirty="0"/>
              <a:t>DIGITAL ENERGY</a:t>
            </a:r>
          </a:p>
        </p:txBody>
      </p:sp>
      <p:sp>
        <p:nvSpPr>
          <p:cNvPr id="7" name="1 Título"/>
          <p:cNvSpPr txBox="1">
            <a:spLocks/>
          </p:cNvSpPr>
          <p:nvPr/>
        </p:nvSpPr>
        <p:spPr>
          <a:xfrm>
            <a:off x="685800" y="4274419"/>
            <a:ext cx="7772400" cy="224394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dirty="0"/>
              <a:t>Sesión 3 – Estadística Descriptiva y </a:t>
            </a:r>
          </a:p>
          <a:p>
            <a:r>
              <a:rPr lang="es-ES_tradnl" sz="3200" dirty="0"/>
              <a:t>Análisis Exploratorio de Datos (EDA)</a:t>
            </a:r>
          </a:p>
          <a:p>
            <a:endParaRPr lang="es-ES_tradnl" sz="3200" dirty="0"/>
          </a:p>
          <a:p>
            <a:r>
              <a:rPr lang="es-ES_tradnl" sz="2400" dirty="0"/>
              <a:t>Marc Jené: </a:t>
            </a:r>
            <a:r>
              <a:rPr lang="es-ES_tradnl" sz="2400" dirty="0">
                <a:hlinkClick r:id="rId2"/>
              </a:rPr>
              <a:t>marc.jene@upc.edu</a:t>
            </a:r>
            <a:endParaRPr lang="es-ES_tradnl" sz="2400" dirty="0"/>
          </a:p>
          <a:p>
            <a:r>
              <a:rPr lang="es-ES_tradnl" sz="2400" dirty="0"/>
              <a:t>Sara Barja: </a:t>
            </a:r>
            <a:r>
              <a:rPr lang="es-ES_tradnl" sz="2400" dirty="0">
                <a:hlinkClick r:id="rId3"/>
              </a:rPr>
              <a:t>sara.barja@upc.edu</a:t>
            </a:r>
            <a:r>
              <a:rPr lang="es-ES_tradnl" sz="2400" dirty="0"/>
              <a:t> </a:t>
            </a:r>
          </a:p>
          <a:p>
            <a:endParaRPr lang="es-ES_tradnl" sz="2400" dirty="0"/>
          </a:p>
          <a:p>
            <a:r>
              <a:rPr lang="es-ES_tradnl" sz="2400" dirty="0"/>
              <a:t> </a:t>
            </a:r>
            <a:endParaRPr lang="ca-ES" sz="2400" dirty="0"/>
          </a:p>
        </p:txBody>
      </p:sp>
    </p:spTree>
    <p:extLst>
      <p:ext uri="{BB962C8B-B14F-4D97-AF65-F5344CB8AC3E}">
        <p14:creationId xmlns:p14="http://schemas.microsoft.com/office/powerpoint/2010/main" val="295509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10</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Limpieza y resumen de datos</a:t>
            </a:r>
          </a:p>
        </p:txBody>
      </p:sp>
      <p:cxnSp>
        <p:nvCxnSpPr>
          <p:cNvPr id="10" name="Conector recto 9"/>
          <p:cNvCxnSpPr>
            <a:cxnSpLocks/>
          </p:cNvCxnSpPr>
          <p:nvPr/>
        </p:nvCxnSpPr>
        <p:spPr>
          <a:xfrm>
            <a:off x="3924000" y="1620520"/>
            <a:ext cx="5220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Rectángulo 10">
            <a:extLst>
              <a:ext uri="{FF2B5EF4-FFF2-40B4-BE49-F238E27FC236}">
                <a16:creationId xmlns:a16="http://schemas.microsoft.com/office/drawing/2014/main" id="{EC5D9C39-05AC-4B17-8549-7F019A009A4F}"/>
              </a:ext>
            </a:extLst>
          </p:cNvPr>
          <p:cNvSpPr/>
          <p:nvPr/>
        </p:nvSpPr>
        <p:spPr>
          <a:xfrm>
            <a:off x="702448" y="2014284"/>
            <a:ext cx="7739104" cy="369332"/>
          </a:xfrm>
          <a:prstGeom prst="rect">
            <a:avLst/>
          </a:prstGeom>
        </p:spPr>
        <p:txBody>
          <a:bodyPr wrap="square">
            <a:spAutoFit/>
          </a:bodyPr>
          <a:lstStyle/>
          <a:p>
            <a:pPr algn="just"/>
            <a:r>
              <a:rPr lang="es-ES" dirty="0"/>
              <a:t>Desde luego, la limpieza de datos no es divertida y requiere mucho tiempo.</a:t>
            </a:r>
          </a:p>
        </p:txBody>
      </p:sp>
      <p:pic>
        <p:nvPicPr>
          <p:cNvPr id="7170" name="Picture 2" descr="Data Scientists spend up to 80% of time on &quot;data cleaning&quot; in preparation  for data analysis, statistical modeling, &amp; machine learning. Post Credit:  Igor Korolev : r/datascience">
            <a:extLst>
              <a:ext uri="{FF2B5EF4-FFF2-40B4-BE49-F238E27FC236}">
                <a16:creationId xmlns:a16="http://schemas.microsoft.com/office/drawing/2014/main" id="{C9FBD8B5-663C-4929-A851-B9706A3965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717" y="2723223"/>
            <a:ext cx="4010102" cy="31079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تويتر \ I-O Psych Memes على تويتر: &quot;Data cleaning is not my favorite part  of survey research, but it is my least favorite part. #survey #research  #science #iopsych #iopsychmemes #psychology #psychologymemes #psychmemes #">
            <a:extLst>
              <a:ext uri="{FF2B5EF4-FFF2-40B4-BE49-F238E27FC236}">
                <a16:creationId xmlns:a16="http://schemas.microsoft.com/office/drawing/2014/main" id="{E79EF1E2-AF15-4EA0-BF88-BD73892B91C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5576" y="2497287"/>
            <a:ext cx="3559810" cy="355981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5 Common ML Data Cleaning Problems and How To Solve Them - innotescus">
            <a:extLst>
              <a:ext uri="{FF2B5EF4-FFF2-40B4-BE49-F238E27FC236}">
                <a16:creationId xmlns:a16="http://schemas.microsoft.com/office/drawing/2014/main" id="{10D8A872-5853-48A0-965F-E45C36CD3D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6286" y="2302197"/>
            <a:ext cx="5091066" cy="434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24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11</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Limpieza y resumen de datos</a:t>
            </a:r>
          </a:p>
        </p:txBody>
      </p:sp>
      <p:cxnSp>
        <p:nvCxnSpPr>
          <p:cNvPr id="10" name="Conector recto 9"/>
          <p:cNvCxnSpPr>
            <a:cxnSpLocks/>
          </p:cNvCxnSpPr>
          <p:nvPr/>
        </p:nvCxnSpPr>
        <p:spPr>
          <a:xfrm>
            <a:off x="3924000" y="1620520"/>
            <a:ext cx="5220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6" y="2002247"/>
            <a:ext cx="7739104" cy="2308324"/>
          </a:xfrm>
          <a:prstGeom prst="rect">
            <a:avLst/>
          </a:prstGeom>
        </p:spPr>
        <p:txBody>
          <a:bodyPr wrap="square">
            <a:spAutoFit/>
          </a:bodyPr>
          <a:lstStyle/>
          <a:p>
            <a:pPr algn="just"/>
            <a:r>
              <a:rPr lang="es-ES" dirty="0"/>
              <a:t>Un </a:t>
            </a:r>
            <a:r>
              <a:rPr lang="es-ES" i="1" dirty="0"/>
              <a:t>data </a:t>
            </a:r>
            <a:r>
              <a:rPr lang="es-ES" i="1" dirty="0" err="1"/>
              <a:t>scientist</a:t>
            </a:r>
            <a:r>
              <a:rPr lang="es-ES" dirty="0"/>
              <a:t> pasa el 80% de su tiempo en el trabajo limpiando datos desordenados en lugar de hacer un análisis de estos o preparar modelos de inteligencia artificial.</a:t>
            </a:r>
          </a:p>
          <a:p>
            <a:pPr algn="just"/>
            <a:endParaRPr lang="es-ES" dirty="0"/>
          </a:p>
          <a:p>
            <a:pPr algn="just"/>
            <a:r>
              <a:rPr lang="es-ES" dirty="0"/>
              <a:t>La librería </a:t>
            </a:r>
            <a:r>
              <a:rPr lang="es-ES" i="1" dirty="0"/>
              <a:t>pandas</a:t>
            </a:r>
            <a:r>
              <a:rPr lang="es-ES" dirty="0"/>
              <a:t> nos ofrece varias opciones para obtener un resumen de los datos como el método </a:t>
            </a:r>
            <a:r>
              <a:rPr lang="es-ES" i="1" dirty="0"/>
              <a:t>describe, </a:t>
            </a:r>
            <a:r>
              <a:rPr lang="es-ES" dirty="0"/>
              <a:t>u otros como </a:t>
            </a:r>
            <a:r>
              <a:rPr lang="es-ES" i="1" dirty="0"/>
              <a:t>sum</a:t>
            </a:r>
            <a:r>
              <a:rPr lang="es-ES" dirty="0"/>
              <a:t>, </a:t>
            </a:r>
            <a:r>
              <a:rPr lang="es-ES" i="1" dirty="0" err="1"/>
              <a:t>count</a:t>
            </a:r>
            <a:r>
              <a:rPr lang="es-ES" i="1" dirty="0"/>
              <a:t>, min, </a:t>
            </a:r>
            <a:r>
              <a:rPr lang="es-ES" i="1" dirty="0" err="1"/>
              <a:t>max</a:t>
            </a:r>
            <a:r>
              <a:rPr lang="es-ES" i="1" dirty="0"/>
              <a:t>, mean…</a:t>
            </a:r>
            <a:endParaRPr lang="es-ES" dirty="0"/>
          </a:p>
          <a:p>
            <a:pPr algn="just"/>
            <a:r>
              <a:rPr lang="es-ES" dirty="0"/>
              <a:t>A parte, también son interesantes para obtener distribuciones de frecuencia los métodos </a:t>
            </a:r>
            <a:r>
              <a:rPr lang="es-ES" i="1" dirty="0" err="1"/>
              <a:t>value_counts</a:t>
            </a:r>
            <a:r>
              <a:rPr lang="es-ES" dirty="0"/>
              <a:t> i </a:t>
            </a:r>
            <a:r>
              <a:rPr lang="es-ES" i="1" dirty="0" err="1"/>
              <a:t>nunique</a:t>
            </a:r>
            <a:r>
              <a:rPr lang="es-ES" i="1" dirty="0"/>
              <a:t>.</a:t>
            </a:r>
            <a:endParaRPr lang="es-ES" dirty="0"/>
          </a:p>
        </p:txBody>
      </p:sp>
      <p:pic>
        <p:nvPicPr>
          <p:cNvPr id="12" name="Picture 8" descr="5.2 The central role of data quality | CS5702 Modern Data Book">
            <a:extLst>
              <a:ext uri="{FF2B5EF4-FFF2-40B4-BE49-F238E27FC236}">
                <a16:creationId xmlns:a16="http://schemas.microsoft.com/office/drawing/2014/main" id="{D24B0FB9-FE52-43B2-8697-5BB5BCFBD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827" y="4359086"/>
            <a:ext cx="7542341" cy="206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026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12</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Limpieza y resumen de datos</a:t>
            </a:r>
          </a:p>
        </p:txBody>
      </p:sp>
      <p:cxnSp>
        <p:nvCxnSpPr>
          <p:cNvPr id="10" name="Conector recto 9"/>
          <p:cNvCxnSpPr>
            <a:cxnSpLocks/>
          </p:cNvCxnSpPr>
          <p:nvPr/>
        </p:nvCxnSpPr>
        <p:spPr>
          <a:xfrm>
            <a:off x="3924000" y="1620520"/>
            <a:ext cx="5220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6" y="1891034"/>
            <a:ext cx="7739104" cy="584775"/>
          </a:xfrm>
          <a:prstGeom prst="rect">
            <a:avLst/>
          </a:prstGeom>
        </p:spPr>
        <p:txBody>
          <a:bodyPr wrap="square">
            <a:spAutoFit/>
          </a:bodyPr>
          <a:lstStyle/>
          <a:p>
            <a:pPr algn="just"/>
            <a:r>
              <a:rPr lang="es-ES" sz="1600" dirty="0"/>
              <a:t>Hay varias opciones para tratar con valores vacíos, pero pandas nos ofrece algunas opciones rápidas e interesantes para ir rápido.</a:t>
            </a:r>
          </a:p>
        </p:txBody>
      </p:sp>
      <p:sp>
        <p:nvSpPr>
          <p:cNvPr id="14" name="Rectángulo 10">
            <a:extLst>
              <a:ext uri="{FF2B5EF4-FFF2-40B4-BE49-F238E27FC236}">
                <a16:creationId xmlns:a16="http://schemas.microsoft.com/office/drawing/2014/main" id="{3BDBA398-7790-4BB2-90BD-2C0FD15CA196}"/>
              </a:ext>
            </a:extLst>
          </p:cNvPr>
          <p:cNvSpPr/>
          <p:nvPr/>
        </p:nvSpPr>
        <p:spPr>
          <a:xfrm>
            <a:off x="702446" y="2633599"/>
            <a:ext cx="7739104" cy="3370153"/>
          </a:xfrm>
          <a:prstGeom prst="rect">
            <a:avLst/>
          </a:prstGeom>
        </p:spPr>
        <p:txBody>
          <a:bodyPr wrap="square">
            <a:spAutoFit/>
          </a:bodyPr>
          <a:lstStyle/>
          <a:p>
            <a:pPr algn="just">
              <a:spcBef>
                <a:spcPts val="600"/>
              </a:spcBef>
            </a:pPr>
            <a:r>
              <a:rPr lang="es-ES" sz="1600" b="1" dirty="0"/>
              <a:t>Funciones interesantes</a:t>
            </a:r>
          </a:p>
          <a:p>
            <a:pPr algn="just">
              <a:spcBef>
                <a:spcPts val="600"/>
              </a:spcBef>
            </a:pPr>
            <a:r>
              <a:rPr lang="es-ES" sz="1600" b="1" dirty="0" err="1"/>
              <a:t>df.isna</a:t>
            </a:r>
            <a:r>
              <a:rPr lang="es-ES" sz="1600" b="1" dirty="0"/>
              <a:t>() </a:t>
            </a:r>
            <a:r>
              <a:rPr lang="es-ES" sz="1600" dirty="0"/>
              <a:t>– Detecta los valores ausentes/nulos (NA).</a:t>
            </a:r>
            <a:endParaRPr lang="es-ES" sz="1600" b="1" dirty="0"/>
          </a:p>
          <a:p>
            <a:pPr algn="just">
              <a:spcBef>
                <a:spcPts val="600"/>
              </a:spcBef>
            </a:pPr>
            <a:r>
              <a:rPr lang="es-ES" sz="1600" b="1" dirty="0" err="1"/>
              <a:t>df.dropna</a:t>
            </a:r>
            <a:r>
              <a:rPr lang="es-ES" sz="1600" b="1" dirty="0"/>
              <a:t>() </a:t>
            </a:r>
            <a:r>
              <a:rPr lang="es-ES" sz="1600" dirty="0"/>
              <a:t>– Elimina las filas con cualquier columna que tenga datos NA.</a:t>
            </a:r>
            <a:endParaRPr lang="es-ES" sz="1600" b="1" dirty="0"/>
          </a:p>
          <a:p>
            <a:pPr algn="just">
              <a:spcBef>
                <a:spcPts val="600"/>
              </a:spcBef>
            </a:pPr>
            <a:r>
              <a:rPr lang="es-ES" sz="1600" b="1" dirty="0" err="1"/>
              <a:t>df.fillna</a:t>
            </a:r>
            <a:r>
              <a:rPr lang="es-ES" sz="1600" b="1" dirty="0"/>
              <a:t>()</a:t>
            </a:r>
            <a:r>
              <a:rPr lang="es-ES" sz="1600" dirty="0"/>
              <a:t> - Sustituye todos los datos NA por el valor deseado. Este método con los valores NA de tres maneras distintas.</a:t>
            </a:r>
          </a:p>
          <a:p>
            <a:pPr marL="285750" indent="-285750" algn="just">
              <a:spcBef>
                <a:spcPts val="600"/>
              </a:spcBef>
              <a:buFont typeface="Arial" panose="020B0604020202020204" pitchFamily="34" charset="0"/>
              <a:buChar char="•"/>
            </a:pPr>
            <a:r>
              <a:rPr lang="es-ES" sz="1600" dirty="0" err="1"/>
              <a:t>method</a:t>
            </a:r>
            <a:r>
              <a:rPr lang="es-ES" sz="1600" dirty="0"/>
              <a:t> = ‘</a:t>
            </a:r>
            <a:r>
              <a:rPr lang="es-ES" sz="1600" dirty="0" err="1"/>
              <a:t>bfill</a:t>
            </a:r>
            <a:r>
              <a:rPr lang="es-ES" sz="1600" dirty="0"/>
              <a:t>’: propaga el primer valor no nulo observado hacia atrás hasta que se encuentra otro valor no nulo</a:t>
            </a:r>
          </a:p>
          <a:p>
            <a:pPr marL="285750" indent="-285750" algn="just">
              <a:spcBef>
                <a:spcPts val="600"/>
              </a:spcBef>
              <a:buFont typeface="Arial" panose="020B0604020202020204" pitchFamily="34" charset="0"/>
              <a:buChar char="•"/>
            </a:pPr>
            <a:r>
              <a:rPr lang="es-ES" sz="1600" dirty="0" err="1"/>
              <a:t>method</a:t>
            </a:r>
            <a:r>
              <a:rPr lang="es-ES" sz="1600" dirty="0"/>
              <a:t> = ‘</a:t>
            </a:r>
            <a:r>
              <a:rPr lang="es-ES" sz="1600" dirty="0" err="1"/>
              <a:t>ffill</a:t>
            </a:r>
            <a:r>
              <a:rPr lang="es-ES" sz="1600" dirty="0"/>
              <a:t>’: propaga el último valor no nulo observado hasta que se encuentra otro valor no nulo</a:t>
            </a:r>
          </a:p>
          <a:p>
            <a:pPr marL="285750" indent="-285750" algn="just">
              <a:spcBef>
                <a:spcPts val="600"/>
              </a:spcBef>
              <a:buFont typeface="Arial" panose="020B0604020202020204" pitchFamily="34" charset="0"/>
              <a:buChar char="•"/>
            </a:pPr>
            <a:r>
              <a:rPr lang="es-ES" sz="1600" dirty="0" err="1"/>
              <a:t>method</a:t>
            </a:r>
            <a:r>
              <a:rPr lang="es-ES" sz="1600" dirty="0"/>
              <a:t> = </a:t>
            </a:r>
            <a:r>
              <a:rPr lang="es-ES" sz="1600" dirty="0" err="1"/>
              <a:t>explicit</a:t>
            </a:r>
            <a:r>
              <a:rPr lang="es-ES" sz="1600" dirty="0"/>
              <a:t> </a:t>
            </a:r>
            <a:r>
              <a:rPr lang="es-ES" sz="1600" dirty="0" err="1"/>
              <a:t>value</a:t>
            </a:r>
            <a:r>
              <a:rPr lang="es-ES" sz="1600" dirty="0"/>
              <a:t>.</a:t>
            </a:r>
          </a:p>
          <a:p>
            <a:pPr algn="just">
              <a:spcBef>
                <a:spcPts val="600"/>
              </a:spcBef>
            </a:pPr>
            <a:r>
              <a:rPr lang="es-ES" sz="1600" dirty="0"/>
              <a:t>También nos puede interesar el método </a:t>
            </a:r>
            <a:r>
              <a:rPr lang="es-ES" sz="1600" b="1" dirty="0" err="1"/>
              <a:t>df.interpolate</a:t>
            </a:r>
            <a:r>
              <a:rPr lang="es-ES" sz="1600" b="1" dirty="0"/>
              <a:t>()</a:t>
            </a:r>
            <a:r>
              <a:rPr lang="es-ES" sz="1600" dirty="0"/>
              <a:t>.</a:t>
            </a:r>
          </a:p>
        </p:txBody>
      </p:sp>
      <p:pic>
        <p:nvPicPr>
          <p:cNvPr id="15" name="Picture 2" descr="File:Jupyter logo.svg - Wikimedia Commons">
            <a:extLst>
              <a:ext uri="{FF2B5EF4-FFF2-40B4-BE49-F238E27FC236}">
                <a16:creationId xmlns:a16="http://schemas.microsoft.com/office/drawing/2014/main" id="{4675E043-F742-4011-AF02-43ED5B7E20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4000" y="5418806"/>
            <a:ext cx="865679" cy="100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13</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Limpieza y resumen de datos – Pasos a seguir</a:t>
            </a:r>
          </a:p>
        </p:txBody>
      </p:sp>
      <p:cxnSp>
        <p:nvCxnSpPr>
          <p:cNvPr id="10" name="Conector recto 9"/>
          <p:cNvCxnSpPr>
            <a:cxnSpLocks/>
          </p:cNvCxnSpPr>
          <p:nvPr/>
        </p:nvCxnSpPr>
        <p:spPr>
          <a:xfrm>
            <a:off x="5410986" y="1620520"/>
            <a:ext cx="373301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6" y="1891034"/>
            <a:ext cx="7739104" cy="3108543"/>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s-ES" sz="1600" b="1" dirty="0"/>
              <a:t>Muestreo de datos.</a:t>
            </a:r>
            <a:r>
              <a:rPr lang="es-ES" sz="1600" dirty="0"/>
              <a:t> Si hay muchos datos y el tiempo de cómputo puede ser demasiado grande se trabaja primero con solo una muestra</a:t>
            </a:r>
          </a:p>
          <a:p>
            <a:pPr marL="285750" indent="-285750" algn="just">
              <a:spcAft>
                <a:spcPts val="600"/>
              </a:spcAft>
              <a:buFont typeface="Arial" panose="020B0604020202020204" pitchFamily="34" charset="0"/>
              <a:buChar char="•"/>
            </a:pPr>
            <a:r>
              <a:rPr lang="es-ES" sz="1600" b="1" dirty="0"/>
              <a:t>Valores ausentes. </a:t>
            </a:r>
            <a:r>
              <a:rPr lang="es-ES" sz="1600" dirty="0"/>
              <a:t>Es usual que muchos parámetros estén vacíos. Para pasar a pasos posteriores esto se debe arreglar. Si faltan valores, podemos:</a:t>
            </a:r>
          </a:p>
          <a:p>
            <a:pPr marL="742950" lvl="1" indent="-285750" algn="just">
              <a:spcAft>
                <a:spcPts val="600"/>
              </a:spcAft>
              <a:buFont typeface="Arial" panose="020B0604020202020204" pitchFamily="34" charset="0"/>
              <a:buChar char="•"/>
            </a:pPr>
            <a:r>
              <a:rPr lang="es-ES" sz="1600" dirty="0"/>
              <a:t>Eliminar toda la fila.</a:t>
            </a:r>
          </a:p>
          <a:p>
            <a:pPr marL="742950" lvl="1" indent="-285750" algn="just">
              <a:spcAft>
                <a:spcPts val="600"/>
              </a:spcAft>
              <a:buFont typeface="Arial" panose="020B0604020202020204" pitchFamily="34" charset="0"/>
              <a:buChar char="•"/>
            </a:pPr>
            <a:r>
              <a:rPr lang="es-ES" sz="1600" dirty="0"/>
              <a:t>Inferir otro valor.</a:t>
            </a:r>
          </a:p>
          <a:p>
            <a:pPr marL="285750" indent="-285750" algn="just">
              <a:spcAft>
                <a:spcPts val="600"/>
              </a:spcAft>
              <a:buFont typeface="Arial" panose="020B0604020202020204" pitchFamily="34" charset="0"/>
              <a:buChar char="•"/>
            </a:pPr>
            <a:r>
              <a:rPr lang="es-ES" sz="1600" b="1" dirty="0"/>
              <a:t>Valores atípicos (</a:t>
            </a:r>
            <a:r>
              <a:rPr lang="es-ES" sz="1600" b="1" dirty="0" err="1"/>
              <a:t>outliers</a:t>
            </a:r>
            <a:r>
              <a:rPr lang="es-ES" sz="1600" b="1" dirty="0"/>
              <a:t>)</a:t>
            </a:r>
            <a:r>
              <a:rPr lang="es-ES" sz="1600" dirty="0"/>
              <a:t>. Son valores inusuales en un conjunto de datos. Los valores atípicos son problemáticos para muchos análisis estadísticos porque pueden hacer que las pruebas no detecten resultados significativos o distorsionen los resultados reales. Dependiendo de cada caso, se deben considerar y tener en cuenta o pueden tratarse igual que los valores ausentes (se pueden eliminar o sustituir por valores típicos).</a:t>
            </a:r>
            <a:endParaRPr lang="es-ES" sz="1600" b="1" dirty="0"/>
          </a:p>
        </p:txBody>
      </p:sp>
      <p:pic>
        <p:nvPicPr>
          <p:cNvPr id="10242" name="Picture 2" descr="It's all about Outliers. An outlier is a data point in a data… | by Ritika  singh | Analytics Vidhya | Medium">
            <a:extLst>
              <a:ext uri="{FF2B5EF4-FFF2-40B4-BE49-F238E27FC236}">
                <a16:creationId xmlns:a16="http://schemas.microsoft.com/office/drawing/2014/main" id="{5CB0339A-6E92-45C8-8AED-1D5307D6E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402" y="4999577"/>
            <a:ext cx="2961243" cy="164419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Outliers: Finding Them in Data, Formula, Examples. Easy Steps and Video -  Statistics How To">
            <a:extLst>
              <a:ext uri="{FF2B5EF4-FFF2-40B4-BE49-F238E27FC236}">
                <a16:creationId xmlns:a16="http://schemas.microsoft.com/office/drawing/2014/main" id="{00E048A4-1EAF-42A9-A0A1-512EB65F8C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376" y="4998568"/>
            <a:ext cx="2207117" cy="16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12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14</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Limpieza y resumen de datos – Siguientes pasos</a:t>
            </a:r>
          </a:p>
        </p:txBody>
      </p:sp>
      <p:cxnSp>
        <p:nvCxnSpPr>
          <p:cNvPr id="10" name="Conector recto 9"/>
          <p:cNvCxnSpPr>
            <a:cxnSpLocks/>
          </p:cNvCxnSpPr>
          <p:nvPr/>
        </p:nvCxnSpPr>
        <p:spPr>
          <a:xfrm>
            <a:off x="5590095" y="1620520"/>
            <a:ext cx="355390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6" y="1891034"/>
            <a:ext cx="7739104" cy="3508653"/>
          </a:xfrm>
          <a:prstGeom prst="rect">
            <a:avLst/>
          </a:prstGeom>
        </p:spPr>
        <p:txBody>
          <a:bodyPr wrap="square">
            <a:spAutoFit/>
          </a:bodyPr>
          <a:lstStyle/>
          <a:p>
            <a:pPr marL="285750" indent="-285750">
              <a:spcBef>
                <a:spcPts val="600"/>
              </a:spcBef>
              <a:buFont typeface="Arial" panose="020B0604020202020204" pitchFamily="34" charset="0"/>
              <a:buChar char="•"/>
            </a:pPr>
            <a:r>
              <a:rPr lang="es-ES" sz="1600" b="1" dirty="0"/>
              <a:t>Normalizar</a:t>
            </a:r>
            <a:r>
              <a:rPr lang="es-ES" sz="1600" dirty="0"/>
              <a:t>. Transformar los datos a distribuciones normalizadas.</a:t>
            </a:r>
          </a:p>
          <a:p>
            <a:pPr marL="285750" indent="-285750">
              <a:spcBef>
                <a:spcPts val="600"/>
              </a:spcBef>
              <a:buFont typeface="Arial" panose="020B0604020202020204" pitchFamily="34" charset="0"/>
              <a:buChar char="•"/>
            </a:pPr>
            <a:r>
              <a:rPr lang="es-ES" sz="1600" b="1" dirty="0"/>
              <a:t>Reducir dimensiones</a:t>
            </a:r>
            <a:r>
              <a:rPr lang="es-ES" sz="1600" dirty="0"/>
              <a:t>. Muchas variables nos pueden causar problemas en Machine </a:t>
            </a:r>
            <a:r>
              <a:rPr lang="es-ES" sz="1600" dirty="0" err="1"/>
              <a:t>Learning</a:t>
            </a:r>
            <a:r>
              <a:rPr lang="es-ES" sz="1600" dirty="0"/>
              <a:t>. Para eliminar variables podemos:</a:t>
            </a:r>
          </a:p>
          <a:p>
            <a:pPr marL="800100" lvl="1" indent="-342900">
              <a:spcBef>
                <a:spcPts val="600"/>
              </a:spcBef>
              <a:buFont typeface="+mj-lt"/>
              <a:buAutoNum type="alphaLcParenR"/>
            </a:pPr>
            <a:r>
              <a:rPr lang="es-ES" sz="1600" dirty="0"/>
              <a:t>Eliminar variables irrelevantes.</a:t>
            </a:r>
          </a:p>
          <a:p>
            <a:pPr marL="800100" lvl="1" indent="-342900">
              <a:spcBef>
                <a:spcPts val="600"/>
              </a:spcBef>
              <a:buFont typeface="+mj-lt"/>
              <a:buAutoNum type="alphaLcParenR"/>
            </a:pPr>
            <a:r>
              <a:rPr lang="es-ES" sz="1600" dirty="0"/>
              <a:t>Eliminar variables redundantes.</a:t>
            </a:r>
          </a:p>
          <a:p>
            <a:pPr marL="285750" indent="-285750">
              <a:spcBef>
                <a:spcPts val="600"/>
              </a:spcBef>
              <a:buFont typeface="Arial" panose="020B0604020202020204" pitchFamily="34" charset="0"/>
              <a:buChar char="•"/>
            </a:pPr>
            <a:r>
              <a:rPr lang="es-ES" sz="1600" b="1" dirty="0"/>
              <a:t>Añadir dimensiones</a:t>
            </a:r>
            <a:r>
              <a:rPr lang="es-ES" sz="1600" dirty="0"/>
              <a:t>. En otros casos haremos lo contrario y transformaremos o añadiremos variables (convertir un código postal coordenadas en unas coordenadas, crear grupos, etc.).</a:t>
            </a:r>
          </a:p>
          <a:p>
            <a:pPr marL="285750" indent="-285750">
              <a:spcBef>
                <a:spcPts val="600"/>
              </a:spcBef>
              <a:buFont typeface="Arial" panose="020B0604020202020204" pitchFamily="34" charset="0"/>
              <a:buChar char="•"/>
            </a:pPr>
            <a:r>
              <a:rPr lang="es-ES" sz="1600" b="1" dirty="0"/>
              <a:t>Discretizar variables numéricas en categorías</a:t>
            </a:r>
            <a:r>
              <a:rPr lang="es-ES" sz="1600" dirty="0"/>
              <a:t>. Pasar de una variable continua a categórica (edad a tramos de edad).</a:t>
            </a:r>
          </a:p>
          <a:p>
            <a:pPr marL="285750" indent="-285750">
              <a:spcBef>
                <a:spcPts val="600"/>
              </a:spcBef>
              <a:buFont typeface="Arial" panose="020B0604020202020204" pitchFamily="34" charset="0"/>
              <a:buChar char="•"/>
            </a:pPr>
            <a:r>
              <a:rPr lang="es-ES" sz="1600" b="1" dirty="0" err="1"/>
              <a:t>Binarizar</a:t>
            </a:r>
            <a:r>
              <a:rPr lang="es-ES" sz="1600" b="1" dirty="0"/>
              <a:t> categorías</a:t>
            </a:r>
            <a:r>
              <a:rPr lang="es-ES" sz="1600" dirty="0"/>
              <a:t>. En algunos casos de machine </a:t>
            </a:r>
            <a:r>
              <a:rPr lang="es-ES" sz="1600" dirty="0" err="1"/>
              <a:t>learning</a:t>
            </a:r>
            <a:r>
              <a:rPr lang="es-ES" sz="1600" dirty="0"/>
              <a:t>, tendremos que usar variables binarias.</a:t>
            </a:r>
          </a:p>
        </p:txBody>
      </p:sp>
      <p:pic>
        <p:nvPicPr>
          <p:cNvPr id="11270" name="Picture 6" descr="Stop One-Hot Encoding Your Categorical Variables. | by Andre Ye | Analytics  Vidhya | Medium">
            <a:extLst>
              <a:ext uri="{FF2B5EF4-FFF2-40B4-BE49-F238E27FC236}">
                <a16:creationId xmlns:a16="http://schemas.microsoft.com/office/drawing/2014/main" id="{4893A6D0-2435-416D-BFDF-D7DAA3AE36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9378" y="5399687"/>
            <a:ext cx="4025245" cy="127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6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15</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ítulo 1"/>
          <p:cNvSpPr txBox="1">
            <a:spLocks/>
          </p:cNvSpPr>
          <p:nvPr/>
        </p:nvSpPr>
        <p:spPr>
          <a:xfrm>
            <a:off x="1080253" y="1238792"/>
            <a:ext cx="2181422"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Estadística descriptiva</a:t>
            </a:r>
          </a:p>
        </p:txBody>
      </p:sp>
      <p:cxnSp>
        <p:nvCxnSpPr>
          <p:cNvPr id="10" name="Conector recto 9"/>
          <p:cNvCxnSpPr>
            <a:cxnSpLocks/>
            <a:stCxn id="9" idx="3"/>
          </p:cNvCxnSpPr>
          <p:nvPr/>
        </p:nvCxnSpPr>
        <p:spPr>
          <a:xfrm>
            <a:off x="3261675" y="1620520"/>
            <a:ext cx="588232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723275"/>
          </a:xfrm>
          <a:prstGeom prst="rect">
            <a:avLst/>
          </a:prstGeom>
        </p:spPr>
        <p:txBody>
          <a:bodyPr wrap="square">
            <a:spAutoFit/>
          </a:bodyPr>
          <a:lstStyle/>
          <a:p>
            <a:pPr algn="just">
              <a:spcAft>
                <a:spcPts val="600"/>
              </a:spcAft>
            </a:pPr>
            <a:r>
              <a:rPr lang="es-ES" b="1" dirty="0"/>
              <a:t>Tipos de variables</a:t>
            </a:r>
          </a:p>
          <a:p>
            <a:pPr algn="just">
              <a:spcAft>
                <a:spcPts val="600"/>
              </a:spcAft>
            </a:pPr>
            <a:r>
              <a:rPr lang="es-ES" dirty="0"/>
              <a:t>Las variables pueden ser nominales, ordinales, continuas o discretas.</a:t>
            </a:r>
          </a:p>
        </p:txBody>
      </p:sp>
      <p:pic>
        <p:nvPicPr>
          <p:cNvPr id="13316" name="Picture 4" descr="descriptive statistics Icon - Download descriptive statistics Icon 3061229  | Noun Project">
            <a:extLst>
              <a:ext uri="{FF2B5EF4-FFF2-40B4-BE49-F238E27FC236}">
                <a16:creationId xmlns:a16="http://schemas.microsoft.com/office/drawing/2014/main" id="{48573120-7B38-449E-AB44-4FF10FE5E3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48" y="1436919"/>
            <a:ext cx="367200" cy="367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BB176F40-FAD1-4995-9F52-1033C8B50836}"/>
              </a:ext>
            </a:extLst>
          </p:cNvPr>
          <p:cNvGraphicFramePr>
            <a:graphicFrameLocks noGrp="1"/>
          </p:cNvGraphicFramePr>
          <p:nvPr>
            <p:extLst>
              <p:ext uri="{D42A27DB-BD31-4B8C-83A1-F6EECF244321}">
                <p14:modId xmlns:p14="http://schemas.microsoft.com/office/powerpoint/2010/main" val="4099445823"/>
              </p:ext>
            </p:extLst>
          </p:nvPr>
        </p:nvGraphicFramePr>
        <p:xfrm>
          <a:off x="750723" y="3018411"/>
          <a:ext cx="7642555" cy="2651760"/>
        </p:xfrm>
        <a:graphic>
          <a:graphicData uri="http://schemas.openxmlformats.org/drawingml/2006/table">
            <a:tbl>
              <a:tblPr firstRow="1" bandRow="1">
                <a:tableStyleId>{5C22544A-7EE6-4342-B048-85BDC9FD1C3A}</a:tableStyleId>
              </a:tblPr>
              <a:tblGrid>
                <a:gridCol w="880558">
                  <a:extLst>
                    <a:ext uri="{9D8B030D-6E8A-4147-A177-3AD203B41FA5}">
                      <a16:colId xmlns:a16="http://schemas.microsoft.com/office/drawing/2014/main" val="3901529475"/>
                    </a:ext>
                  </a:extLst>
                </a:gridCol>
                <a:gridCol w="1121572">
                  <a:extLst>
                    <a:ext uri="{9D8B030D-6E8A-4147-A177-3AD203B41FA5}">
                      <a16:colId xmlns:a16="http://schemas.microsoft.com/office/drawing/2014/main" val="2725659086"/>
                    </a:ext>
                  </a:extLst>
                </a:gridCol>
                <a:gridCol w="1121572">
                  <a:extLst>
                    <a:ext uri="{9D8B030D-6E8A-4147-A177-3AD203B41FA5}">
                      <a16:colId xmlns:a16="http://schemas.microsoft.com/office/drawing/2014/main" val="3347519584"/>
                    </a:ext>
                  </a:extLst>
                </a:gridCol>
                <a:gridCol w="1121572">
                  <a:extLst>
                    <a:ext uri="{9D8B030D-6E8A-4147-A177-3AD203B41FA5}">
                      <a16:colId xmlns:a16="http://schemas.microsoft.com/office/drawing/2014/main" val="234545562"/>
                    </a:ext>
                  </a:extLst>
                </a:gridCol>
                <a:gridCol w="1121572">
                  <a:extLst>
                    <a:ext uri="{9D8B030D-6E8A-4147-A177-3AD203B41FA5}">
                      <a16:colId xmlns:a16="http://schemas.microsoft.com/office/drawing/2014/main" val="1489327565"/>
                    </a:ext>
                  </a:extLst>
                </a:gridCol>
                <a:gridCol w="2275709">
                  <a:extLst>
                    <a:ext uri="{9D8B030D-6E8A-4147-A177-3AD203B41FA5}">
                      <a16:colId xmlns:a16="http://schemas.microsoft.com/office/drawing/2014/main" val="4054839880"/>
                    </a:ext>
                  </a:extLst>
                </a:gridCol>
              </a:tblGrid>
              <a:tr h="370840">
                <a:tc>
                  <a:txBody>
                    <a:bodyPr/>
                    <a:lstStyle/>
                    <a:p>
                      <a:r>
                        <a:rPr lang="es-ES" sz="1600" b="0" noProof="0" dirty="0"/>
                        <a:t>Tipo de variable</a:t>
                      </a:r>
                    </a:p>
                  </a:txBody>
                  <a:tcPr anchor="ctr"/>
                </a:tc>
                <a:tc>
                  <a:txBody>
                    <a:bodyPr/>
                    <a:lstStyle/>
                    <a:p>
                      <a:r>
                        <a:rPr lang="es-ES" sz="1600" b="0" noProof="0" dirty="0"/>
                        <a:t>Cero verdadero</a:t>
                      </a:r>
                    </a:p>
                  </a:txBody>
                  <a:tcPr anchor="ctr"/>
                </a:tc>
                <a:tc>
                  <a:txBody>
                    <a:bodyPr/>
                    <a:lstStyle/>
                    <a:p>
                      <a:r>
                        <a:rPr lang="es-ES" sz="1600" b="0" noProof="0" dirty="0"/>
                        <a:t>Intervalos iguales</a:t>
                      </a:r>
                    </a:p>
                  </a:txBody>
                  <a:tcPr anchor="ctr"/>
                </a:tc>
                <a:tc>
                  <a:txBody>
                    <a:bodyPr/>
                    <a:lstStyle/>
                    <a:p>
                      <a:r>
                        <a:rPr lang="es-ES" sz="1600" b="0" noProof="0" dirty="0"/>
                        <a:t>Orden</a:t>
                      </a:r>
                    </a:p>
                  </a:txBody>
                  <a:tcPr anchor="ctr"/>
                </a:tc>
                <a:tc>
                  <a:txBody>
                    <a:bodyPr/>
                    <a:lstStyle/>
                    <a:p>
                      <a:r>
                        <a:rPr lang="es-ES" sz="1600" b="0" noProof="0" dirty="0"/>
                        <a:t>Categoría</a:t>
                      </a:r>
                    </a:p>
                  </a:txBody>
                  <a:tcPr anchor="ctr"/>
                </a:tc>
                <a:tc>
                  <a:txBody>
                    <a:bodyPr/>
                    <a:lstStyle/>
                    <a:p>
                      <a:r>
                        <a:rPr lang="es-ES" sz="1600" b="0" noProof="0" dirty="0"/>
                        <a:t>Ejemplo</a:t>
                      </a:r>
                    </a:p>
                  </a:txBody>
                  <a:tcPr anchor="ctr"/>
                </a:tc>
                <a:extLst>
                  <a:ext uri="{0D108BD9-81ED-4DB2-BD59-A6C34878D82A}">
                    <a16:rowId xmlns:a16="http://schemas.microsoft.com/office/drawing/2014/main" val="57746766"/>
                  </a:ext>
                </a:extLst>
              </a:tr>
              <a:tr h="370840">
                <a:tc>
                  <a:txBody>
                    <a:bodyPr/>
                    <a:lstStyle/>
                    <a:p>
                      <a:r>
                        <a:rPr lang="es-ES" sz="1400" b="1" noProof="0" dirty="0"/>
                        <a:t>Nominal</a:t>
                      </a:r>
                    </a:p>
                  </a:txBody>
                  <a:tcPr anchor="ctr"/>
                </a:tc>
                <a:tc>
                  <a:txBody>
                    <a:bodyPr/>
                    <a:lstStyle/>
                    <a:p>
                      <a:pPr algn="ctr"/>
                      <a:r>
                        <a:rPr lang="es-ES" sz="1400" b="1" noProof="0" dirty="0"/>
                        <a:t>No</a:t>
                      </a:r>
                    </a:p>
                  </a:txBody>
                  <a:tcPr anchor="ctr"/>
                </a:tc>
                <a:tc>
                  <a:txBody>
                    <a:bodyPr/>
                    <a:lstStyle/>
                    <a:p>
                      <a:pPr algn="ctr"/>
                      <a:r>
                        <a:rPr lang="es-ES" sz="1400" b="1" noProof="0" dirty="0"/>
                        <a:t>No</a:t>
                      </a:r>
                    </a:p>
                  </a:txBody>
                  <a:tcPr anchor="ctr"/>
                </a:tc>
                <a:tc>
                  <a:txBody>
                    <a:bodyPr/>
                    <a:lstStyle/>
                    <a:p>
                      <a:pPr algn="ctr"/>
                      <a:r>
                        <a:rPr lang="es-ES" sz="1400" b="1" noProof="0" dirty="0"/>
                        <a:t>No</a:t>
                      </a:r>
                    </a:p>
                  </a:txBody>
                  <a:tcPr anchor="ctr"/>
                </a:tc>
                <a:tc>
                  <a:txBody>
                    <a:bodyPr/>
                    <a:lstStyle/>
                    <a:p>
                      <a:pPr algn="ctr"/>
                      <a:r>
                        <a:rPr lang="es-ES" sz="1400" b="1" noProof="0" dirty="0">
                          <a:solidFill>
                            <a:srgbClr val="00B050"/>
                          </a:solidFill>
                        </a:rPr>
                        <a:t>Sí</a:t>
                      </a:r>
                    </a:p>
                  </a:txBody>
                  <a:tcPr anchor="ctr"/>
                </a:tc>
                <a:tc>
                  <a:txBody>
                    <a:bodyPr/>
                    <a:lstStyle/>
                    <a:p>
                      <a:r>
                        <a:rPr lang="es-ES" sz="1400" b="1" noProof="0" dirty="0"/>
                        <a:t>Estado civil, género, nacionalidad</a:t>
                      </a:r>
                    </a:p>
                  </a:txBody>
                  <a:tcPr anchor="ctr"/>
                </a:tc>
                <a:extLst>
                  <a:ext uri="{0D108BD9-81ED-4DB2-BD59-A6C34878D82A}">
                    <a16:rowId xmlns:a16="http://schemas.microsoft.com/office/drawing/2014/main" val="3046327934"/>
                  </a:ext>
                </a:extLst>
              </a:tr>
              <a:tr h="370840">
                <a:tc>
                  <a:txBody>
                    <a:bodyPr/>
                    <a:lstStyle/>
                    <a:p>
                      <a:r>
                        <a:rPr lang="es-ES" sz="1400" b="1" noProof="0" dirty="0"/>
                        <a:t>Ordinal</a:t>
                      </a:r>
                    </a:p>
                  </a:txBody>
                  <a:tcPr anchor="ctr"/>
                </a:tc>
                <a:tc>
                  <a:txBody>
                    <a:bodyPr/>
                    <a:lstStyle/>
                    <a:p>
                      <a:pPr algn="ctr"/>
                      <a:r>
                        <a:rPr lang="es-ES" sz="1400" b="1" noProof="0" dirty="0"/>
                        <a:t>No</a:t>
                      </a:r>
                    </a:p>
                  </a:txBody>
                  <a:tcPr anchor="ctr"/>
                </a:tc>
                <a:tc>
                  <a:txBody>
                    <a:bodyPr/>
                    <a:lstStyle/>
                    <a:p>
                      <a:pPr algn="ctr"/>
                      <a:r>
                        <a:rPr lang="es-ES" sz="1400" b="1" noProof="0" dirty="0"/>
                        <a:t>No</a:t>
                      </a:r>
                    </a:p>
                  </a:txBody>
                  <a:tcPr anchor="ctr"/>
                </a:tc>
                <a:tc>
                  <a:txBody>
                    <a:bodyPr/>
                    <a:lstStyle/>
                    <a:p>
                      <a:pPr algn="ctr"/>
                      <a:r>
                        <a:rPr lang="es-ES" sz="1400" b="1" noProof="0" dirty="0">
                          <a:solidFill>
                            <a:srgbClr val="00B050"/>
                          </a:solidFill>
                        </a:rPr>
                        <a:t>Sí</a:t>
                      </a:r>
                    </a:p>
                  </a:txBody>
                  <a:tcPr anchor="ctr"/>
                </a:tc>
                <a:tc>
                  <a:txBody>
                    <a:bodyPr/>
                    <a:lstStyle/>
                    <a:p>
                      <a:pPr algn="ctr"/>
                      <a:r>
                        <a:rPr lang="es-ES" sz="1400" b="1" noProof="0" dirty="0">
                          <a:solidFill>
                            <a:srgbClr val="00B050"/>
                          </a:solidFill>
                        </a:rPr>
                        <a:t>Sí</a:t>
                      </a:r>
                    </a:p>
                  </a:txBody>
                  <a:tcPr anchor="ctr"/>
                </a:tc>
                <a:tc>
                  <a:txBody>
                    <a:bodyPr/>
                    <a:lstStyle/>
                    <a:p>
                      <a:r>
                        <a:rPr lang="es-ES" sz="1400" b="1" noProof="0" dirty="0"/>
                        <a:t>Estrato socioeconómico, nivel educación, satisfacción</a:t>
                      </a:r>
                    </a:p>
                  </a:txBody>
                  <a:tcPr anchor="ctr"/>
                </a:tc>
                <a:extLst>
                  <a:ext uri="{0D108BD9-81ED-4DB2-BD59-A6C34878D82A}">
                    <a16:rowId xmlns:a16="http://schemas.microsoft.com/office/drawing/2014/main" val="245733975"/>
                  </a:ext>
                </a:extLst>
              </a:tr>
              <a:tr h="370840">
                <a:tc>
                  <a:txBody>
                    <a:bodyPr/>
                    <a:lstStyle/>
                    <a:p>
                      <a:r>
                        <a:rPr lang="es-ES" sz="1400" b="1" noProof="0" dirty="0"/>
                        <a:t>Discreta</a:t>
                      </a:r>
                    </a:p>
                  </a:txBody>
                  <a:tcPr anchor="ctr"/>
                </a:tc>
                <a:tc>
                  <a:txBody>
                    <a:bodyPr/>
                    <a:lstStyle/>
                    <a:p>
                      <a:pPr algn="ctr"/>
                      <a:r>
                        <a:rPr lang="es-ES" sz="1400" b="1" noProof="0" dirty="0"/>
                        <a:t>No</a:t>
                      </a:r>
                    </a:p>
                  </a:txBody>
                  <a:tcPr anchor="ctr"/>
                </a:tc>
                <a:tc>
                  <a:txBody>
                    <a:bodyPr/>
                    <a:lstStyle/>
                    <a:p>
                      <a:pPr algn="ctr"/>
                      <a:r>
                        <a:rPr lang="es-ES" sz="1400" b="1" noProof="0" dirty="0">
                          <a:solidFill>
                            <a:srgbClr val="00B050"/>
                          </a:solidFill>
                        </a:rPr>
                        <a:t>Sí</a:t>
                      </a:r>
                    </a:p>
                  </a:txBody>
                  <a:tcPr anchor="ctr"/>
                </a:tc>
                <a:tc>
                  <a:txBody>
                    <a:bodyPr/>
                    <a:lstStyle/>
                    <a:p>
                      <a:pPr algn="ctr"/>
                      <a:r>
                        <a:rPr lang="es-ES" sz="1400" b="1" noProof="0" dirty="0">
                          <a:solidFill>
                            <a:srgbClr val="00B050"/>
                          </a:solidFill>
                        </a:rPr>
                        <a:t>Sí</a:t>
                      </a:r>
                    </a:p>
                  </a:txBody>
                  <a:tcPr anchor="ctr"/>
                </a:tc>
                <a:tc>
                  <a:txBody>
                    <a:bodyPr/>
                    <a:lstStyle/>
                    <a:p>
                      <a:pPr algn="ctr"/>
                      <a:r>
                        <a:rPr lang="es-ES" sz="1400" b="1" noProof="0" dirty="0">
                          <a:solidFill>
                            <a:srgbClr val="00B050"/>
                          </a:solidFill>
                        </a:rPr>
                        <a:t>Sí</a:t>
                      </a:r>
                    </a:p>
                  </a:txBody>
                  <a:tcPr anchor="ctr"/>
                </a:tc>
                <a:tc>
                  <a:txBody>
                    <a:bodyPr/>
                    <a:lstStyle/>
                    <a:p>
                      <a:r>
                        <a:rPr lang="es-ES" sz="1400" b="1" noProof="0" dirty="0"/>
                        <a:t>Años, número de hijos, páginas de un libro</a:t>
                      </a:r>
                    </a:p>
                  </a:txBody>
                  <a:tcPr anchor="ctr"/>
                </a:tc>
                <a:extLst>
                  <a:ext uri="{0D108BD9-81ED-4DB2-BD59-A6C34878D82A}">
                    <a16:rowId xmlns:a16="http://schemas.microsoft.com/office/drawing/2014/main" val="1936779094"/>
                  </a:ext>
                </a:extLst>
              </a:tr>
              <a:tr h="370840">
                <a:tc>
                  <a:txBody>
                    <a:bodyPr/>
                    <a:lstStyle/>
                    <a:p>
                      <a:r>
                        <a:rPr lang="es-ES" sz="1400" b="1" noProof="0" dirty="0"/>
                        <a:t>Continua</a:t>
                      </a:r>
                    </a:p>
                  </a:txBody>
                  <a:tcPr anchor="ctr"/>
                </a:tc>
                <a:tc>
                  <a:txBody>
                    <a:bodyPr/>
                    <a:lstStyle/>
                    <a:p>
                      <a:pPr algn="ctr"/>
                      <a:r>
                        <a:rPr lang="es-ES" sz="1400" b="1" noProof="0" dirty="0">
                          <a:solidFill>
                            <a:srgbClr val="00B050"/>
                          </a:solidFill>
                        </a:rPr>
                        <a:t>Sí</a:t>
                      </a:r>
                    </a:p>
                  </a:txBody>
                  <a:tcPr anchor="ctr"/>
                </a:tc>
                <a:tc>
                  <a:txBody>
                    <a:bodyPr/>
                    <a:lstStyle/>
                    <a:p>
                      <a:pPr algn="ctr"/>
                      <a:r>
                        <a:rPr lang="es-ES" sz="1400" b="1" noProof="0" dirty="0">
                          <a:solidFill>
                            <a:srgbClr val="00B050"/>
                          </a:solidFill>
                        </a:rPr>
                        <a:t>Sí</a:t>
                      </a:r>
                    </a:p>
                  </a:txBody>
                  <a:tcPr anchor="ctr"/>
                </a:tc>
                <a:tc>
                  <a:txBody>
                    <a:bodyPr/>
                    <a:lstStyle/>
                    <a:p>
                      <a:pPr algn="ctr"/>
                      <a:r>
                        <a:rPr lang="es-ES" sz="1400" b="1" noProof="0" dirty="0">
                          <a:solidFill>
                            <a:srgbClr val="00B050"/>
                          </a:solidFill>
                        </a:rPr>
                        <a:t>Sí</a:t>
                      </a:r>
                    </a:p>
                  </a:txBody>
                  <a:tcPr anchor="ctr"/>
                </a:tc>
                <a:tc>
                  <a:txBody>
                    <a:bodyPr/>
                    <a:lstStyle/>
                    <a:p>
                      <a:pPr algn="ctr"/>
                      <a:r>
                        <a:rPr lang="es-ES" sz="1400" b="1" noProof="0" dirty="0">
                          <a:solidFill>
                            <a:srgbClr val="00B050"/>
                          </a:solidFill>
                        </a:rPr>
                        <a:t>Sí</a:t>
                      </a:r>
                    </a:p>
                  </a:txBody>
                  <a:tcPr anchor="ctr"/>
                </a:tc>
                <a:tc>
                  <a:txBody>
                    <a:bodyPr/>
                    <a:lstStyle/>
                    <a:p>
                      <a:r>
                        <a:rPr lang="es-ES" sz="1400" b="1" noProof="0" dirty="0"/>
                        <a:t>Altura, peso, consumo mensual, temperatura (</a:t>
                      </a:r>
                      <a:r>
                        <a:rPr lang="es-ES" sz="1400" b="1" noProof="0" dirty="0" err="1"/>
                        <a:t>ºC</a:t>
                      </a:r>
                      <a:r>
                        <a:rPr lang="es-ES" sz="1400" b="1" noProof="0" dirty="0"/>
                        <a:t>)</a:t>
                      </a:r>
                    </a:p>
                  </a:txBody>
                  <a:tcPr anchor="ctr"/>
                </a:tc>
                <a:extLst>
                  <a:ext uri="{0D108BD9-81ED-4DB2-BD59-A6C34878D82A}">
                    <a16:rowId xmlns:a16="http://schemas.microsoft.com/office/drawing/2014/main" val="2225627722"/>
                  </a:ext>
                </a:extLst>
              </a:tr>
            </a:tbl>
          </a:graphicData>
        </a:graphic>
      </p:graphicFrame>
    </p:spTree>
    <p:extLst>
      <p:ext uri="{BB962C8B-B14F-4D97-AF65-F5344CB8AC3E}">
        <p14:creationId xmlns:p14="http://schemas.microsoft.com/office/powerpoint/2010/main" val="367290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16</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ítulo 1"/>
          <p:cNvSpPr txBox="1">
            <a:spLocks/>
          </p:cNvSpPr>
          <p:nvPr/>
        </p:nvSpPr>
        <p:spPr>
          <a:xfrm>
            <a:off x="1080253" y="1238792"/>
            <a:ext cx="2181422"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Estadística descriptiva</a:t>
            </a:r>
          </a:p>
        </p:txBody>
      </p:sp>
      <p:cxnSp>
        <p:nvCxnSpPr>
          <p:cNvPr id="10" name="Conector recto 9"/>
          <p:cNvCxnSpPr>
            <a:cxnSpLocks/>
            <a:stCxn id="9" idx="3"/>
          </p:cNvCxnSpPr>
          <p:nvPr/>
        </p:nvCxnSpPr>
        <p:spPr>
          <a:xfrm>
            <a:off x="3261675" y="1620520"/>
            <a:ext cx="5882325"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3316" name="Picture 4" descr="descriptive statistics Icon - Download descriptive statistics Icon 3061229  | Noun Project">
            <a:extLst>
              <a:ext uri="{FF2B5EF4-FFF2-40B4-BE49-F238E27FC236}">
                <a16:creationId xmlns:a16="http://schemas.microsoft.com/office/drawing/2014/main" id="{48573120-7B38-449E-AB44-4FF10FE5E3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48" y="1436919"/>
            <a:ext cx="3672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1BFAC96-313E-4DD6-83E0-43B7A864F6B7}"/>
              </a:ext>
            </a:extLst>
          </p:cNvPr>
          <p:cNvPicPr>
            <a:picLocks noChangeAspect="1"/>
          </p:cNvPicPr>
          <p:nvPr/>
        </p:nvPicPr>
        <p:blipFill rotWithShape="1">
          <a:blip r:embed="rId4">
            <a:extLst>
              <a:ext uri="{28A0092B-C50C-407E-A947-70E740481C1C}">
                <a14:useLocalDpi xmlns:a14="http://schemas.microsoft.com/office/drawing/2010/main" val="0"/>
              </a:ext>
            </a:extLst>
          </a:blip>
          <a:srcRect t="8797" b="12668"/>
          <a:stretch/>
        </p:blipFill>
        <p:spPr>
          <a:xfrm>
            <a:off x="1480962" y="1905873"/>
            <a:ext cx="6182075" cy="4234736"/>
          </a:xfrm>
          <a:prstGeom prst="rect">
            <a:avLst/>
          </a:prstGeom>
        </p:spPr>
      </p:pic>
    </p:spTree>
    <p:extLst>
      <p:ext uri="{BB962C8B-B14F-4D97-AF65-F5344CB8AC3E}">
        <p14:creationId xmlns:p14="http://schemas.microsoft.com/office/powerpoint/2010/main" val="349666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17</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ítulo 1"/>
          <p:cNvSpPr txBox="1">
            <a:spLocks/>
          </p:cNvSpPr>
          <p:nvPr/>
        </p:nvSpPr>
        <p:spPr>
          <a:xfrm>
            <a:off x="1080253" y="1238792"/>
            <a:ext cx="2181422"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Estadística descriptiva</a:t>
            </a:r>
          </a:p>
        </p:txBody>
      </p:sp>
      <p:cxnSp>
        <p:nvCxnSpPr>
          <p:cNvPr id="10" name="Conector recto 9"/>
          <p:cNvCxnSpPr>
            <a:cxnSpLocks/>
            <a:stCxn id="9" idx="3"/>
          </p:cNvCxnSpPr>
          <p:nvPr/>
        </p:nvCxnSpPr>
        <p:spPr>
          <a:xfrm>
            <a:off x="3261675" y="1620520"/>
            <a:ext cx="588232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2339102"/>
          </a:xfrm>
          <a:prstGeom prst="rect">
            <a:avLst/>
          </a:prstGeom>
        </p:spPr>
        <p:txBody>
          <a:bodyPr wrap="square">
            <a:spAutoFit/>
          </a:bodyPr>
          <a:lstStyle/>
          <a:p>
            <a:pPr>
              <a:spcAft>
                <a:spcPts val="600"/>
              </a:spcAft>
            </a:pPr>
            <a:r>
              <a:rPr lang="es-ES" b="1" dirty="0"/>
              <a:t>Media, mediana y moda</a:t>
            </a:r>
          </a:p>
          <a:p>
            <a:pPr>
              <a:spcAft>
                <a:spcPts val="600"/>
              </a:spcAft>
            </a:pPr>
            <a:r>
              <a:rPr lang="es-ES" dirty="0"/>
              <a:t>Una vez tenemos un resumen de los datos usados, unos parámetros que nos pueden ser muy útiles para conocer como se distribuyen ciertas características de nuestro </a:t>
            </a:r>
            <a:r>
              <a:rPr lang="es-ES" i="1" dirty="0" err="1"/>
              <a:t>dataset</a:t>
            </a:r>
            <a:r>
              <a:rPr lang="es-ES" dirty="0"/>
              <a:t> son:</a:t>
            </a:r>
          </a:p>
          <a:p>
            <a:pPr marL="285750" indent="-285750">
              <a:spcAft>
                <a:spcPts val="600"/>
              </a:spcAft>
              <a:buFont typeface="Arial" panose="020B0604020202020204" pitchFamily="34" charset="0"/>
              <a:buChar char="•"/>
            </a:pPr>
            <a:r>
              <a:rPr lang="es-ES" dirty="0"/>
              <a:t>Media aritmética</a:t>
            </a:r>
          </a:p>
          <a:p>
            <a:pPr marL="285750" indent="-285750">
              <a:spcAft>
                <a:spcPts val="600"/>
              </a:spcAft>
              <a:buFont typeface="Arial" panose="020B0604020202020204" pitchFamily="34" charset="0"/>
              <a:buChar char="•"/>
            </a:pPr>
            <a:r>
              <a:rPr lang="es-ES" dirty="0"/>
              <a:t>Mediana</a:t>
            </a:r>
          </a:p>
          <a:p>
            <a:pPr marL="285750" indent="-285750">
              <a:spcAft>
                <a:spcPts val="600"/>
              </a:spcAft>
              <a:buFont typeface="Arial" panose="020B0604020202020204" pitchFamily="34" charset="0"/>
              <a:buChar char="•"/>
            </a:pPr>
            <a:r>
              <a:rPr lang="es-ES" dirty="0"/>
              <a:t>Moda</a:t>
            </a:r>
          </a:p>
        </p:txBody>
      </p:sp>
      <p:pic>
        <p:nvPicPr>
          <p:cNvPr id="13316" name="Picture 4" descr="descriptive statistics Icon - Download descriptive statistics Icon 3061229  | Noun Project">
            <a:extLst>
              <a:ext uri="{FF2B5EF4-FFF2-40B4-BE49-F238E27FC236}">
                <a16:creationId xmlns:a16="http://schemas.microsoft.com/office/drawing/2014/main" id="{48573120-7B38-449E-AB44-4FF10FE5E3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48" y="1436919"/>
            <a:ext cx="3672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Media aritmética - Wikipedia, la enciclopedia libre">
            <a:extLst>
              <a:ext uri="{FF2B5EF4-FFF2-40B4-BE49-F238E27FC236}">
                <a16:creationId xmlns:a16="http://schemas.microsoft.com/office/drawing/2014/main" id="{E5A6986B-A4A5-4C8C-94F4-3B1F9A0D9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253" y="3047228"/>
            <a:ext cx="1969493" cy="337499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4216685-933C-44D4-BED9-83F61D63D2FC}"/>
              </a:ext>
            </a:extLst>
          </p:cNvPr>
          <p:cNvSpPr/>
          <p:nvPr/>
        </p:nvSpPr>
        <p:spPr>
          <a:xfrm>
            <a:off x="691717" y="4353386"/>
            <a:ext cx="2024978" cy="369332"/>
          </a:xfrm>
          <a:prstGeom prst="rect">
            <a:avLst/>
          </a:prstGeom>
        </p:spPr>
        <p:txBody>
          <a:bodyPr wrap="none">
            <a:spAutoFit/>
          </a:bodyPr>
          <a:lstStyle/>
          <a:p>
            <a:pPr>
              <a:spcAft>
                <a:spcPts val="600"/>
              </a:spcAft>
            </a:pPr>
            <a:r>
              <a:rPr lang="es-ES" dirty="0"/>
              <a:t>+ Media ponderada</a:t>
            </a:r>
          </a:p>
        </p:txBody>
      </p:sp>
    </p:spTree>
    <p:extLst>
      <p:ext uri="{BB962C8B-B14F-4D97-AF65-F5344CB8AC3E}">
        <p14:creationId xmlns:p14="http://schemas.microsoft.com/office/powerpoint/2010/main" val="210113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18</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ítulo 1"/>
          <p:cNvSpPr txBox="1">
            <a:spLocks/>
          </p:cNvSpPr>
          <p:nvPr/>
        </p:nvSpPr>
        <p:spPr>
          <a:xfrm>
            <a:off x="1080253" y="1238792"/>
            <a:ext cx="2181422"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Estadística descriptiva</a:t>
            </a:r>
          </a:p>
        </p:txBody>
      </p:sp>
      <p:cxnSp>
        <p:nvCxnSpPr>
          <p:cNvPr id="10" name="Conector recto 9"/>
          <p:cNvCxnSpPr>
            <a:cxnSpLocks/>
            <a:stCxn id="9" idx="3"/>
          </p:cNvCxnSpPr>
          <p:nvPr/>
        </p:nvCxnSpPr>
        <p:spPr>
          <a:xfrm>
            <a:off x="3261675" y="1620520"/>
            <a:ext cx="588232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2416046"/>
          </a:xfrm>
          <a:prstGeom prst="rect">
            <a:avLst/>
          </a:prstGeom>
        </p:spPr>
        <p:txBody>
          <a:bodyPr wrap="square">
            <a:spAutoFit/>
          </a:bodyPr>
          <a:lstStyle/>
          <a:p>
            <a:pPr>
              <a:spcAft>
                <a:spcPts val="600"/>
              </a:spcAft>
            </a:pPr>
            <a:r>
              <a:rPr lang="es-ES" b="1" dirty="0"/>
              <a:t>Variabilidad</a:t>
            </a:r>
          </a:p>
          <a:p>
            <a:pPr>
              <a:spcAft>
                <a:spcPts val="600"/>
              </a:spcAft>
            </a:pPr>
            <a:r>
              <a:rPr lang="es-ES" dirty="0"/>
              <a:t>La variabilidad es una medida de la dispersión de los datos en una distribución, sea esta teórica o de una muestra; medidas de variabilidad son </a:t>
            </a:r>
          </a:p>
          <a:p>
            <a:pPr marL="285750" indent="-285750">
              <a:spcAft>
                <a:spcPts val="600"/>
              </a:spcAft>
              <a:buFont typeface="Arial" panose="020B0604020202020204" pitchFamily="34" charset="0"/>
              <a:buChar char="•"/>
            </a:pPr>
            <a:r>
              <a:rPr lang="es-ES" dirty="0"/>
              <a:t>la varianza</a:t>
            </a:r>
          </a:p>
          <a:p>
            <a:pPr marL="285750" indent="-285750">
              <a:spcAft>
                <a:spcPts val="600"/>
              </a:spcAft>
              <a:buFont typeface="Arial" panose="020B0604020202020204" pitchFamily="34" charset="0"/>
              <a:buChar char="•"/>
            </a:pPr>
            <a:r>
              <a:rPr lang="es-ES" dirty="0"/>
              <a:t>la desviación estándar</a:t>
            </a:r>
          </a:p>
          <a:p>
            <a:pPr marL="285750" indent="-285750">
              <a:spcAft>
                <a:spcPts val="600"/>
              </a:spcAft>
              <a:buFont typeface="Arial" panose="020B0604020202020204" pitchFamily="34" charset="0"/>
              <a:buChar char="•"/>
            </a:pPr>
            <a:r>
              <a:rPr lang="es-ES" dirty="0"/>
              <a:t>cuartiles o deciles</a:t>
            </a:r>
          </a:p>
          <a:p>
            <a:pPr marL="285750" indent="-285750">
              <a:spcAft>
                <a:spcPts val="600"/>
              </a:spcAft>
              <a:buFont typeface="Arial" panose="020B0604020202020204" pitchFamily="34" charset="0"/>
              <a:buChar char="•"/>
            </a:pPr>
            <a:r>
              <a:rPr lang="es-ES" dirty="0"/>
              <a:t>rango.</a:t>
            </a:r>
          </a:p>
        </p:txBody>
      </p:sp>
      <p:pic>
        <p:nvPicPr>
          <p:cNvPr id="13316" name="Picture 4" descr="descriptive statistics Icon - Download descriptive statistics Icon 3061229  | Noun Project">
            <a:extLst>
              <a:ext uri="{FF2B5EF4-FFF2-40B4-BE49-F238E27FC236}">
                <a16:creationId xmlns:a16="http://schemas.microsoft.com/office/drawing/2014/main" id="{48573120-7B38-449E-AB44-4FF10FE5E3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48" y="1436919"/>
            <a:ext cx="3672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ile:Jupyter logo.svg - Wikimedia Commons">
            <a:extLst>
              <a:ext uri="{FF2B5EF4-FFF2-40B4-BE49-F238E27FC236}">
                <a16:creationId xmlns:a16="http://schemas.microsoft.com/office/drawing/2014/main" id="{29545D52-BEB9-4D8E-B504-276DD66F88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9160" y="5737951"/>
            <a:ext cx="865679" cy="1003416"/>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Variability | Calculating Range, IQR, Variance, Standard Deviation">
            <a:extLst>
              <a:ext uri="{FF2B5EF4-FFF2-40B4-BE49-F238E27FC236}">
                <a16:creationId xmlns:a16="http://schemas.microsoft.com/office/drawing/2014/main" id="{41A9D370-4AF9-4514-9F6D-480081827C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889" t="29196" r="6860" b="15289"/>
          <a:stretch/>
        </p:blipFill>
        <p:spPr bwMode="auto">
          <a:xfrm>
            <a:off x="3632705" y="3222307"/>
            <a:ext cx="4293758" cy="216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19</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ítulo 1"/>
          <p:cNvSpPr txBox="1">
            <a:spLocks/>
          </p:cNvSpPr>
          <p:nvPr/>
        </p:nvSpPr>
        <p:spPr>
          <a:xfrm>
            <a:off x="1080253" y="1238792"/>
            <a:ext cx="2181422"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Estadística descriptiva</a:t>
            </a:r>
          </a:p>
        </p:txBody>
      </p:sp>
      <p:cxnSp>
        <p:nvCxnSpPr>
          <p:cNvPr id="10" name="Conector recto 9"/>
          <p:cNvCxnSpPr>
            <a:cxnSpLocks/>
            <a:stCxn id="9" idx="3"/>
          </p:cNvCxnSpPr>
          <p:nvPr/>
        </p:nvCxnSpPr>
        <p:spPr>
          <a:xfrm>
            <a:off x="3261675" y="1620520"/>
            <a:ext cx="588232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5142171" cy="3877985"/>
          </a:xfrm>
          <a:prstGeom prst="rect">
            <a:avLst/>
          </a:prstGeom>
        </p:spPr>
        <p:txBody>
          <a:bodyPr wrap="square">
            <a:spAutoFit/>
          </a:bodyPr>
          <a:lstStyle/>
          <a:p>
            <a:pPr>
              <a:spcAft>
                <a:spcPts val="600"/>
              </a:spcAft>
            </a:pPr>
            <a:r>
              <a:rPr lang="es-ES" b="1" dirty="0"/>
              <a:t>Tablas de frecuencia</a:t>
            </a:r>
          </a:p>
          <a:p>
            <a:pPr>
              <a:spcAft>
                <a:spcPts val="600"/>
              </a:spcAft>
            </a:pPr>
            <a:r>
              <a:rPr lang="es-ES" dirty="0"/>
              <a:t>Las tabla de frecuencias muestran de forma ordenada un conjunto de datos estadísticos y a cada uno de ellos le asigna una frecuencia (las veces que se repite un número o dato). Hay distintos tipos de frecuencias:</a:t>
            </a:r>
          </a:p>
          <a:p>
            <a:pPr marL="285750" indent="-285750">
              <a:spcAft>
                <a:spcPts val="600"/>
              </a:spcAft>
              <a:buFont typeface="Arial" panose="020B0604020202020204" pitchFamily="34" charset="0"/>
              <a:buChar char="•"/>
            </a:pPr>
            <a:r>
              <a:rPr lang="es-ES" dirty="0"/>
              <a:t>Frecuencia absoluta</a:t>
            </a:r>
          </a:p>
          <a:p>
            <a:pPr marL="285750" indent="-285750">
              <a:spcAft>
                <a:spcPts val="600"/>
              </a:spcAft>
              <a:buFont typeface="Arial" panose="020B0604020202020204" pitchFamily="34" charset="0"/>
              <a:buChar char="•"/>
            </a:pPr>
            <a:r>
              <a:rPr lang="es-ES" dirty="0"/>
              <a:t>Frecuencia absoluta acumulada</a:t>
            </a:r>
          </a:p>
          <a:p>
            <a:pPr marL="285750" indent="-285750">
              <a:spcAft>
                <a:spcPts val="600"/>
              </a:spcAft>
              <a:buFont typeface="Arial" panose="020B0604020202020204" pitchFamily="34" charset="0"/>
              <a:buChar char="•"/>
            </a:pPr>
            <a:r>
              <a:rPr lang="es-ES" dirty="0"/>
              <a:t>Frecuencia relativa</a:t>
            </a:r>
          </a:p>
          <a:p>
            <a:pPr marL="285750" indent="-285750">
              <a:spcAft>
                <a:spcPts val="600"/>
              </a:spcAft>
              <a:buFont typeface="Arial" panose="020B0604020202020204" pitchFamily="34" charset="0"/>
              <a:buChar char="•"/>
            </a:pPr>
            <a:r>
              <a:rPr lang="es-ES" dirty="0"/>
              <a:t>Frecuencia relativa acumulada</a:t>
            </a:r>
          </a:p>
          <a:p>
            <a:pPr>
              <a:spcAft>
                <a:spcPts val="600"/>
              </a:spcAft>
            </a:pPr>
            <a:r>
              <a:rPr lang="es-ES" dirty="0"/>
              <a:t>La mejor manera de comparar y evaluar distintas tablas de frecuencia es visualizarlas.</a:t>
            </a:r>
          </a:p>
        </p:txBody>
      </p:sp>
      <p:pic>
        <p:nvPicPr>
          <p:cNvPr id="13316" name="Picture 4" descr="descriptive statistics Icon - Download descriptive statistics Icon 3061229  | Noun Project">
            <a:extLst>
              <a:ext uri="{FF2B5EF4-FFF2-40B4-BE49-F238E27FC236}">
                <a16:creationId xmlns:a16="http://schemas.microsoft.com/office/drawing/2014/main" id="{48573120-7B38-449E-AB44-4FF10FE5E3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48" y="1436919"/>
            <a:ext cx="3672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ile:Jupyter logo.svg - Wikimedia Commons">
            <a:extLst>
              <a:ext uri="{FF2B5EF4-FFF2-40B4-BE49-F238E27FC236}">
                <a16:creationId xmlns:a16="http://schemas.microsoft.com/office/drawing/2014/main" id="{29545D52-BEB9-4D8E-B504-276DD66F88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4751" y="5904306"/>
            <a:ext cx="734497" cy="8513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8C17DAD-C73F-4EC0-AA2C-A04C3C541855}"/>
              </a:ext>
            </a:extLst>
          </p:cNvPr>
          <p:cNvPicPr>
            <a:picLocks noChangeAspect="1"/>
          </p:cNvPicPr>
          <p:nvPr/>
        </p:nvPicPr>
        <p:blipFill>
          <a:blip r:embed="rId5"/>
          <a:stretch>
            <a:fillRect/>
          </a:stretch>
        </p:blipFill>
        <p:spPr>
          <a:xfrm>
            <a:off x="5656083" y="2086199"/>
            <a:ext cx="3408706" cy="1835055"/>
          </a:xfrm>
          <a:prstGeom prst="rect">
            <a:avLst/>
          </a:prstGeom>
        </p:spPr>
      </p:pic>
      <p:pic>
        <p:nvPicPr>
          <p:cNvPr id="14" name="Picture 13">
            <a:extLst>
              <a:ext uri="{FF2B5EF4-FFF2-40B4-BE49-F238E27FC236}">
                <a16:creationId xmlns:a16="http://schemas.microsoft.com/office/drawing/2014/main" id="{A78ADE4B-6D5A-4F80-8922-9B4FA07A8DAD}"/>
              </a:ext>
            </a:extLst>
          </p:cNvPr>
          <p:cNvPicPr>
            <a:picLocks noChangeAspect="1"/>
          </p:cNvPicPr>
          <p:nvPr/>
        </p:nvPicPr>
        <p:blipFill>
          <a:blip r:embed="rId6"/>
          <a:stretch>
            <a:fillRect/>
          </a:stretch>
        </p:blipFill>
        <p:spPr>
          <a:xfrm>
            <a:off x="5788372" y="4002448"/>
            <a:ext cx="3144127" cy="1889821"/>
          </a:xfrm>
          <a:prstGeom prst="rect">
            <a:avLst/>
          </a:prstGeom>
        </p:spPr>
      </p:pic>
    </p:spTree>
    <p:extLst>
      <p:ext uri="{BB962C8B-B14F-4D97-AF65-F5344CB8AC3E}">
        <p14:creationId xmlns:p14="http://schemas.microsoft.com/office/powerpoint/2010/main" val="396803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oogle Shape;70;p2">
            <a:extLst>
              <a:ext uri="{FF2B5EF4-FFF2-40B4-BE49-F238E27FC236}">
                <a16:creationId xmlns:a16="http://schemas.microsoft.com/office/drawing/2014/main" id="{8821314E-B38D-4D74-B4FD-06867E1B186D}"/>
              </a:ext>
            </a:extLst>
          </p:cNvPr>
          <p:cNvGraphicFramePr/>
          <p:nvPr>
            <p:extLst/>
          </p:nvPr>
        </p:nvGraphicFramePr>
        <p:xfrm>
          <a:off x="962909" y="1755056"/>
          <a:ext cx="7780840" cy="4162527"/>
        </p:xfrm>
        <a:graphic>
          <a:graphicData uri="http://schemas.openxmlformats.org/drawingml/2006/table">
            <a:tbl>
              <a:tblPr>
                <a:noFill/>
              </a:tblPr>
              <a:tblGrid>
                <a:gridCol w="2901206">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gridCol w="3187634">
                  <a:extLst>
                    <a:ext uri="{9D8B030D-6E8A-4147-A177-3AD203B41FA5}">
                      <a16:colId xmlns:a16="http://schemas.microsoft.com/office/drawing/2014/main" val="20002"/>
                    </a:ext>
                  </a:extLst>
                </a:gridCol>
                <a:gridCol w="828000">
                  <a:extLst>
                    <a:ext uri="{9D8B030D-6E8A-4147-A177-3AD203B41FA5}">
                      <a16:colId xmlns:a16="http://schemas.microsoft.com/office/drawing/2014/main" val="20003"/>
                    </a:ext>
                  </a:extLst>
                </a:gridCol>
              </a:tblGrid>
              <a:tr h="468000">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dirty="0">
                          <a:solidFill>
                            <a:srgbClr val="FFFFFF"/>
                          </a:solidFill>
                          <a:latin typeface="Calibri"/>
                          <a:ea typeface="Calibri"/>
                          <a:cs typeface="Calibri"/>
                          <a:sym typeface="Calibri"/>
                        </a:rPr>
                        <a:t>Lunes</a:t>
                      </a:r>
                      <a:endParaRPr dirty="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dirty="0">
                          <a:solidFill>
                            <a:srgbClr val="FFFFFF"/>
                          </a:solidFill>
                          <a:latin typeface="Calibri"/>
                          <a:ea typeface="Calibri"/>
                          <a:cs typeface="Calibri"/>
                          <a:sym typeface="Calibri"/>
                        </a:rPr>
                        <a:t>Martes</a:t>
                      </a:r>
                      <a:endParaRPr dirty="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dirty="0" err="1">
                          <a:solidFill>
                            <a:srgbClr val="FFFFFF"/>
                          </a:solidFill>
                          <a:latin typeface="Calibri"/>
                          <a:ea typeface="Calibri"/>
                          <a:cs typeface="Calibri"/>
                          <a:sym typeface="Calibri"/>
                        </a:rPr>
                        <a:t>Miércoles</a:t>
                      </a:r>
                      <a:endParaRPr dirty="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dirty="0">
                          <a:solidFill>
                            <a:srgbClr val="FFFFFF"/>
                          </a:solidFill>
                          <a:latin typeface="Calibri"/>
                          <a:ea typeface="Calibri"/>
                          <a:cs typeface="Calibri"/>
                          <a:sym typeface="Calibri"/>
                        </a:rPr>
                        <a:t>Jueves</a:t>
                      </a:r>
                      <a:endParaRPr dirty="0"/>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27525">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18</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19</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20</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21</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1"/>
                  </a:ext>
                </a:extLst>
              </a:tr>
              <a:tr h="701287">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25</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26</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27</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28</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2"/>
                  </a:ext>
                </a:extLst>
              </a:tr>
              <a:tr h="716437">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dirty="0">
                          <a:solidFill>
                            <a:srgbClr val="000000"/>
                          </a:solidFill>
                          <a:latin typeface="Calibri" panose="020F0502020204030204" pitchFamily="34" charset="0"/>
                          <a:cs typeface="Calibri" panose="020F0502020204030204" pitchFamily="34" charset="0"/>
                          <a:sym typeface="Calibri"/>
                        </a:rPr>
                        <a:t>2</a:t>
                      </a:r>
                      <a:endParaRPr sz="110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dirty="0">
                          <a:solidFill>
                            <a:srgbClr val="000000"/>
                          </a:solidFill>
                          <a:latin typeface="Calibri" panose="020F0502020204030204" pitchFamily="34" charset="0"/>
                          <a:cs typeface="Calibri" panose="020F0502020204030204" pitchFamily="34" charset="0"/>
                          <a:sym typeface="Calibri"/>
                        </a:rPr>
                        <a:t>3</a:t>
                      </a:r>
                      <a:endParaRPr sz="110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dirty="0">
                          <a:solidFill>
                            <a:srgbClr val="000000"/>
                          </a:solidFill>
                          <a:latin typeface="Calibri" panose="020F0502020204030204" pitchFamily="34" charset="0"/>
                          <a:cs typeface="Calibri" panose="020F0502020204030204" pitchFamily="34" charset="0"/>
                          <a:sym typeface="Calibri"/>
                        </a:rPr>
                        <a:t>4</a:t>
                      </a:r>
                      <a:endParaRPr sz="110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dirty="0">
                          <a:solidFill>
                            <a:srgbClr val="000000"/>
                          </a:solidFill>
                          <a:latin typeface="Calibri" panose="020F0502020204030204" pitchFamily="34" charset="0"/>
                          <a:cs typeface="Calibri" panose="020F0502020204030204" pitchFamily="34" charset="0"/>
                          <a:sym typeface="Calibri"/>
                        </a:rPr>
                        <a:t>5</a:t>
                      </a:r>
                      <a:endParaRPr sz="1100"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0003"/>
                  </a:ext>
                </a:extLst>
              </a:tr>
              <a:tr h="801278">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9</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10</a:t>
                      </a:r>
                      <a:endParaRPr sz="1400" b="1" dirty="0">
                        <a:latin typeface="Calibri" panose="020F0502020204030204" pitchFamily="34" charset="0"/>
                        <a:cs typeface="Calibri" panose="020F0502020204030204" pitchFamily="34" charset="0"/>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11</a:t>
                      </a:r>
                      <a:endParaRPr sz="1400" b="1" dirty="0">
                        <a:latin typeface="Calibri" panose="020F0502020204030204" pitchFamily="34" charset="0"/>
                        <a:cs typeface="Calibri" panose="020F0502020204030204" pitchFamily="34" charset="0"/>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gl-ES" sz="1400" b="1" dirty="0">
                          <a:latin typeface="Calibri" panose="020F0502020204030204" pitchFamily="34" charset="0"/>
                          <a:cs typeface="Calibri" panose="020F0502020204030204" pitchFamily="34" charset="0"/>
                        </a:rPr>
                        <a:t>12</a:t>
                      </a:r>
                      <a:endParaRPr sz="1400" b="1" dirty="0">
                        <a:latin typeface="Calibri" panose="020F0502020204030204" pitchFamily="34" charset="0"/>
                        <a:cs typeface="Calibri" panose="020F0502020204030204" pitchFamily="34" charset="0"/>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3145527913"/>
                  </a:ext>
                </a:extLst>
              </a:tr>
              <a:tr h="648000">
                <a:tc>
                  <a:txBody>
                    <a:bodyPr/>
                    <a:lstStyle/>
                    <a:p>
                      <a:pPr marL="0" marR="0" lvl="0" indent="0" algn="l" rtl="0">
                        <a:lnSpc>
                          <a:spcPct val="100000"/>
                        </a:lnSpc>
                        <a:spcBef>
                          <a:spcPts val="0"/>
                        </a:spcBef>
                        <a:spcAft>
                          <a:spcPts val="0"/>
                        </a:spcAft>
                        <a:buClr>
                          <a:srgbClr val="000000"/>
                        </a:buClr>
                        <a:buSzPts val="1800"/>
                        <a:buFont typeface="Calibri"/>
                        <a:buNone/>
                      </a:pPr>
                      <a:r>
                        <a:rPr lang="es-ES" sz="1400" b="1" dirty="0">
                          <a:latin typeface="Calibri" panose="020F0502020204030204" pitchFamily="34" charset="0"/>
                          <a:cs typeface="Calibri" panose="020F0502020204030204" pitchFamily="34" charset="0"/>
                        </a:rPr>
                        <a:t>16</a:t>
                      </a:r>
                      <a:endParaRPr sz="1400" b="1" dirty="0">
                        <a:latin typeface="Calibri" panose="020F0502020204030204" pitchFamily="34" charset="0"/>
                        <a:cs typeface="Calibri" panose="020F050202020403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endParaRPr sz="1400" b="1" dirty="0">
                        <a:latin typeface="Calibri" panose="020F0502020204030204" pitchFamily="34" charset="0"/>
                        <a:cs typeface="Calibri" panose="020F0502020204030204" pitchFamily="34" charset="0"/>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endParaRPr sz="1400" b="1" dirty="0">
                        <a:latin typeface="Calibri" panose="020F0502020204030204" pitchFamily="34" charset="0"/>
                        <a:cs typeface="Calibri" panose="020F0502020204030204" pitchFamily="34" charset="0"/>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endParaRPr sz="1400" b="1" dirty="0">
                        <a:latin typeface="Calibri" panose="020F0502020204030204" pitchFamily="34" charset="0"/>
                        <a:cs typeface="Calibri" panose="020F0502020204030204" pitchFamily="34" charset="0"/>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chemeClr val="accent5">
                        <a:lumMod val="20000"/>
                        <a:lumOff val="80000"/>
                      </a:schemeClr>
                    </a:solidFill>
                  </a:tcPr>
                </a:tc>
                <a:extLst>
                  <a:ext uri="{0D108BD9-81ED-4DB2-BD59-A6C34878D82A}">
                    <a16:rowId xmlns:a16="http://schemas.microsoft.com/office/drawing/2014/main" val="1107242099"/>
                  </a:ext>
                </a:extLst>
              </a:tr>
            </a:tbl>
          </a:graphicData>
        </a:graphic>
      </p:graphicFrame>
      <p:sp>
        <p:nvSpPr>
          <p:cNvPr id="34" name="Google Shape;71;p2">
            <a:extLst>
              <a:ext uri="{FF2B5EF4-FFF2-40B4-BE49-F238E27FC236}">
                <a16:creationId xmlns:a16="http://schemas.microsoft.com/office/drawing/2014/main" id="{161C2AD6-11C5-494A-A89B-A2960CC1531B}"/>
              </a:ext>
            </a:extLst>
          </p:cNvPr>
          <p:cNvSpPr txBox="1">
            <a:spLocks noGrp="1"/>
          </p:cNvSpPr>
          <p:nvPr>
            <p:ph type="title"/>
          </p:nvPr>
        </p:nvSpPr>
        <p:spPr>
          <a:xfrm>
            <a:off x="885825" y="1122903"/>
            <a:ext cx="7886700" cy="7634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2800" dirty="0" err="1">
                <a:latin typeface="+mn-lt"/>
              </a:rPr>
              <a:t>Calendario</a:t>
            </a:r>
            <a:r>
              <a:rPr lang="en-US" sz="2800" dirty="0"/>
              <a:t> </a:t>
            </a:r>
            <a:endParaRPr sz="2800" dirty="0"/>
          </a:p>
        </p:txBody>
      </p:sp>
      <p:sp>
        <p:nvSpPr>
          <p:cNvPr id="35" name="CuadroTexto 34">
            <a:extLst>
              <a:ext uri="{FF2B5EF4-FFF2-40B4-BE49-F238E27FC236}">
                <a16:creationId xmlns:a16="http://schemas.microsoft.com/office/drawing/2014/main" id="{237A1EBF-6D94-4EFA-A935-5217138CF522}"/>
              </a:ext>
            </a:extLst>
          </p:cNvPr>
          <p:cNvSpPr txBox="1"/>
          <p:nvPr/>
        </p:nvSpPr>
        <p:spPr>
          <a:xfrm>
            <a:off x="5129994" y="2353488"/>
            <a:ext cx="2627841" cy="584775"/>
          </a:xfrm>
          <a:prstGeom prst="rect">
            <a:avLst/>
          </a:prstGeom>
          <a:noFill/>
          <a:ln w="38100">
            <a:noFill/>
          </a:ln>
        </p:spPr>
        <p:txBody>
          <a:bodyPr wrap="square" rtlCol="0">
            <a:spAutoFit/>
          </a:bodyPr>
          <a:lstStyle>
            <a:defPPr>
              <a:defRPr lang="es-ES"/>
            </a:defPPr>
            <a:lvl1pPr>
              <a:defRPr b="1">
                <a:solidFill>
                  <a:schemeClr val="accent5">
                    <a:lumMod val="75000"/>
                  </a:schemeClr>
                </a:solidFill>
                <a:latin typeface="Calibri" panose="020F0502020204030204" pitchFamily="34" charset="0"/>
                <a:cs typeface="Calibri" panose="020F0502020204030204" pitchFamily="34" charset="0"/>
              </a:defRPr>
            </a:lvl1pPr>
          </a:lstStyle>
          <a:p>
            <a:r>
              <a:rPr lang="en-US" sz="1600" dirty="0"/>
              <a:t>S1 – </a:t>
            </a:r>
            <a:r>
              <a:rPr lang="es-ES" sz="1600" dirty="0">
                <a:sym typeface="Calibri"/>
              </a:rPr>
              <a:t>Introducción a Machine </a:t>
            </a:r>
            <a:r>
              <a:rPr lang="es-ES" sz="1600" dirty="0" err="1">
                <a:sym typeface="Calibri"/>
              </a:rPr>
              <a:t>Learning</a:t>
            </a:r>
            <a:r>
              <a:rPr lang="es-ES" sz="1600" dirty="0">
                <a:sym typeface="Calibri"/>
              </a:rPr>
              <a:t> </a:t>
            </a:r>
            <a:r>
              <a:rPr lang="en-US" sz="1600" dirty="0"/>
              <a:t> </a:t>
            </a:r>
          </a:p>
        </p:txBody>
      </p:sp>
      <p:sp>
        <p:nvSpPr>
          <p:cNvPr id="36" name="Google Shape;80;p2">
            <a:extLst>
              <a:ext uri="{FF2B5EF4-FFF2-40B4-BE49-F238E27FC236}">
                <a16:creationId xmlns:a16="http://schemas.microsoft.com/office/drawing/2014/main" id="{F2CD396D-6945-4F23-9B28-0D456D626841}"/>
              </a:ext>
            </a:extLst>
          </p:cNvPr>
          <p:cNvSpPr txBox="1"/>
          <p:nvPr/>
        </p:nvSpPr>
        <p:spPr>
          <a:xfrm>
            <a:off x="1224305" y="3268022"/>
            <a:ext cx="2627841" cy="541046"/>
          </a:xfrm>
          <a:prstGeom prst="rect">
            <a:avLst/>
          </a:prstGeom>
          <a:noFill/>
          <a:ln>
            <a:noFill/>
          </a:ln>
        </p:spPr>
        <p:txBody>
          <a:bodyPr spcFirstLastPara="1" wrap="square" lIns="91425" tIns="45700" rIns="91425" bIns="45700" anchor="t" anchorCtr="0">
            <a:noAutofit/>
          </a:bodyPr>
          <a:lstStyle>
            <a:defPPr>
              <a:defRPr lang="es-ES"/>
            </a:defPPr>
            <a:lvl1pPr lvl="0">
              <a:lnSpc>
                <a:spcPct val="80000"/>
              </a:lnSpc>
              <a:defRPr b="1">
                <a:solidFill>
                  <a:schemeClr val="accent5">
                    <a:lumMod val="75000"/>
                  </a:schemeClr>
                </a:solidFill>
                <a:latin typeface="Calibri" panose="020F0502020204030204" pitchFamily="34" charset="0"/>
                <a:cs typeface="Calibri" panose="020F0502020204030204" pitchFamily="34" charset="0"/>
              </a:defRPr>
            </a:lvl1pPr>
          </a:lstStyle>
          <a:p>
            <a:r>
              <a:rPr lang="es-ES" sz="1600" dirty="0">
                <a:sym typeface="Calibri"/>
              </a:rPr>
              <a:t>S2 – </a:t>
            </a:r>
            <a:r>
              <a:rPr lang="en-US" sz="1600" dirty="0" err="1"/>
              <a:t>Introducción</a:t>
            </a:r>
            <a:r>
              <a:rPr lang="en-US" sz="1600" dirty="0"/>
              <a:t> a Python</a:t>
            </a:r>
            <a:endParaRPr lang="es-ES" sz="1600" dirty="0">
              <a:sym typeface="Calibri"/>
            </a:endParaRPr>
          </a:p>
        </p:txBody>
      </p:sp>
      <p:sp>
        <p:nvSpPr>
          <p:cNvPr id="37" name="Google Shape;80;p2">
            <a:extLst>
              <a:ext uri="{FF2B5EF4-FFF2-40B4-BE49-F238E27FC236}">
                <a16:creationId xmlns:a16="http://schemas.microsoft.com/office/drawing/2014/main" id="{91E6C4A7-65B1-4FE1-99E6-6D18EF31DEC3}"/>
              </a:ext>
            </a:extLst>
          </p:cNvPr>
          <p:cNvSpPr txBox="1"/>
          <p:nvPr/>
        </p:nvSpPr>
        <p:spPr>
          <a:xfrm>
            <a:off x="5115648" y="3272363"/>
            <a:ext cx="2627841" cy="365126"/>
          </a:xfrm>
          <a:prstGeom prst="rect">
            <a:avLst/>
          </a:prstGeom>
          <a:noFill/>
          <a:ln w="38100">
            <a:solidFill>
              <a:srgbClr val="66CCFF"/>
            </a:solid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None/>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S3 – Estadística descriptiva</a:t>
            </a:r>
          </a:p>
        </p:txBody>
      </p:sp>
      <p:sp>
        <p:nvSpPr>
          <p:cNvPr id="38" name="Google Shape;80;p2">
            <a:extLst>
              <a:ext uri="{FF2B5EF4-FFF2-40B4-BE49-F238E27FC236}">
                <a16:creationId xmlns:a16="http://schemas.microsoft.com/office/drawing/2014/main" id="{EFA14F23-1AD6-4759-8CA0-9A70D3930CA1}"/>
              </a:ext>
            </a:extLst>
          </p:cNvPr>
          <p:cNvSpPr txBox="1"/>
          <p:nvPr/>
        </p:nvSpPr>
        <p:spPr>
          <a:xfrm>
            <a:off x="1221830" y="3962737"/>
            <a:ext cx="2627841" cy="524330"/>
          </a:xfrm>
          <a:prstGeom prst="rect">
            <a:avLst/>
          </a:prstGeom>
          <a:noFill/>
          <a:ln>
            <a:noFill/>
          </a:ln>
        </p:spPr>
        <p:txBody>
          <a:bodyPr spcFirstLastPara="1" wrap="square" lIns="91425" tIns="45700" rIns="91425" bIns="45700" anchor="t" anchorCtr="0">
            <a:noAutofit/>
          </a:bodyPr>
          <a:lstStyle/>
          <a:p>
            <a:pPr lvl="0">
              <a:lnSpc>
                <a:spcPct val="80000"/>
              </a:lnSpc>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S4 – Modelos de aprendizaje</a:t>
            </a:r>
          </a:p>
          <a:p>
            <a:pPr lvl="0">
              <a:lnSpc>
                <a:spcPct val="80000"/>
              </a:lnSpc>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supervisado (I): Clasificación</a:t>
            </a:r>
          </a:p>
        </p:txBody>
      </p:sp>
      <p:sp>
        <p:nvSpPr>
          <p:cNvPr id="39" name="Google Shape;80;p2">
            <a:extLst>
              <a:ext uri="{FF2B5EF4-FFF2-40B4-BE49-F238E27FC236}">
                <a16:creationId xmlns:a16="http://schemas.microsoft.com/office/drawing/2014/main" id="{8670CA47-ACDE-4317-B162-0A23DE40A5B6}"/>
              </a:ext>
            </a:extLst>
          </p:cNvPr>
          <p:cNvSpPr txBox="1"/>
          <p:nvPr/>
        </p:nvSpPr>
        <p:spPr>
          <a:xfrm>
            <a:off x="5067408" y="3943157"/>
            <a:ext cx="2627841" cy="5243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0" indent="0">
              <a:lnSpc>
                <a:spcPct val="80000"/>
              </a:lnSpc>
              <a:buNone/>
              <a:defRPr sz="1800" b="1">
                <a:solidFill>
                  <a:schemeClr val="accent5">
                    <a:lumMod val="75000"/>
                  </a:schemeClr>
                </a:solidFill>
                <a:latin typeface="Calibri" panose="020F0502020204030204" pitchFamily="34" charset="0"/>
                <a:cs typeface="Calibri" panose="020F0502020204030204" pitchFamily="34" charset="0"/>
              </a:defRPr>
            </a:lvl1pPr>
          </a:lstStyle>
          <a:p>
            <a:r>
              <a:rPr lang="es-ES" sz="1600" dirty="0">
                <a:sym typeface="Calibri"/>
              </a:rPr>
              <a:t>S5 – Modelos de aprendizaje</a:t>
            </a:r>
          </a:p>
          <a:p>
            <a:r>
              <a:rPr lang="es-ES" sz="1600" dirty="0">
                <a:sym typeface="Calibri"/>
              </a:rPr>
              <a:t>supervisado (II): Regresión</a:t>
            </a:r>
          </a:p>
          <a:p>
            <a:endParaRPr lang="es-ES" sz="1600" dirty="0">
              <a:sym typeface="Calibri"/>
            </a:endParaRPr>
          </a:p>
        </p:txBody>
      </p:sp>
      <p:sp>
        <p:nvSpPr>
          <p:cNvPr id="40" name="Google Shape;80;p2">
            <a:extLst>
              <a:ext uri="{FF2B5EF4-FFF2-40B4-BE49-F238E27FC236}">
                <a16:creationId xmlns:a16="http://schemas.microsoft.com/office/drawing/2014/main" id="{316E84BB-5556-429C-BCCD-90644DB86A74}"/>
              </a:ext>
            </a:extLst>
          </p:cNvPr>
          <p:cNvSpPr txBox="1"/>
          <p:nvPr/>
        </p:nvSpPr>
        <p:spPr>
          <a:xfrm>
            <a:off x="5067407" y="4711749"/>
            <a:ext cx="2887539" cy="524330"/>
          </a:xfrm>
          <a:prstGeom prst="rect">
            <a:avLst/>
          </a:prstGeom>
          <a:noFill/>
          <a:ln>
            <a:noFill/>
          </a:ln>
        </p:spPr>
        <p:txBody>
          <a:bodyPr spcFirstLastPara="1" wrap="square" lIns="91425" tIns="45700" rIns="91425" bIns="45700" anchor="t" anchorCtr="0">
            <a:normAutofit/>
          </a:bodyPr>
          <a:lstStyle/>
          <a:p>
            <a:pPr lvl="0">
              <a:lnSpc>
                <a:spcPct val="80000"/>
              </a:lnSpc>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S7 – Modelos de aprendizaje no</a:t>
            </a:r>
          </a:p>
          <a:p>
            <a:pPr lvl="0">
              <a:lnSpc>
                <a:spcPct val="80000"/>
              </a:lnSpc>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supervisado</a:t>
            </a:r>
          </a:p>
        </p:txBody>
      </p:sp>
      <p:sp>
        <p:nvSpPr>
          <p:cNvPr id="41" name="Google Shape;79;p2">
            <a:extLst>
              <a:ext uri="{FF2B5EF4-FFF2-40B4-BE49-F238E27FC236}">
                <a16:creationId xmlns:a16="http://schemas.microsoft.com/office/drawing/2014/main" id="{2E489288-AA67-421B-99ED-F166C63C3D51}"/>
              </a:ext>
            </a:extLst>
          </p:cNvPr>
          <p:cNvSpPr txBox="1"/>
          <p:nvPr/>
        </p:nvSpPr>
        <p:spPr>
          <a:xfrm>
            <a:off x="1212305" y="4690131"/>
            <a:ext cx="2658891" cy="541047"/>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S6 – Aplicación de AI en el sector eléctrico: </a:t>
            </a:r>
            <a:r>
              <a:rPr lang="es-ES" sz="1600" b="1" dirty="0" err="1">
                <a:solidFill>
                  <a:schemeClr val="accent5">
                    <a:lumMod val="75000"/>
                  </a:schemeClr>
                </a:solidFill>
                <a:latin typeface="Calibri" panose="020F0502020204030204" pitchFamily="34" charset="0"/>
                <a:cs typeface="Calibri" panose="020F0502020204030204" pitchFamily="34" charset="0"/>
                <a:sym typeface="Calibri"/>
              </a:rPr>
              <a:t>Odit</a:t>
            </a:r>
            <a:r>
              <a:rPr lang="es-ES" sz="1600" b="1" dirty="0">
                <a:solidFill>
                  <a:schemeClr val="accent5">
                    <a:lumMod val="75000"/>
                  </a:schemeClr>
                </a:solidFill>
                <a:latin typeface="Calibri" panose="020F0502020204030204" pitchFamily="34" charset="0"/>
                <a:cs typeface="Calibri" panose="020F0502020204030204" pitchFamily="34" charset="0"/>
                <a:sym typeface="Calibri"/>
              </a:rPr>
              <a:t>-e</a:t>
            </a:r>
            <a:endParaRPr lang="es-ES" sz="1600" b="1" dirty="0">
              <a:solidFill>
                <a:schemeClr val="accent5">
                  <a:lumMod val="75000"/>
                </a:schemeClr>
              </a:solidFill>
              <a:latin typeface="Calibri" panose="020F0502020204030204" pitchFamily="34" charset="0"/>
              <a:cs typeface="Calibri" panose="020F0502020204030204" pitchFamily="34" charset="0"/>
            </a:endParaRPr>
          </a:p>
        </p:txBody>
      </p:sp>
      <p:sp>
        <p:nvSpPr>
          <p:cNvPr id="42" name="Google Shape;80;p2">
            <a:extLst>
              <a:ext uri="{FF2B5EF4-FFF2-40B4-BE49-F238E27FC236}">
                <a16:creationId xmlns:a16="http://schemas.microsoft.com/office/drawing/2014/main" id="{12121381-DBF6-4734-9F19-BF49E63BF1F7}"/>
              </a:ext>
            </a:extLst>
          </p:cNvPr>
          <p:cNvSpPr txBox="1"/>
          <p:nvPr/>
        </p:nvSpPr>
        <p:spPr>
          <a:xfrm>
            <a:off x="1257106" y="5537032"/>
            <a:ext cx="1945199" cy="365126"/>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r>
              <a:rPr lang="es-ES" sz="1600" b="1" dirty="0">
                <a:solidFill>
                  <a:schemeClr val="accent5">
                    <a:lumMod val="75000"/>
                  </a:schemeClr>
                </a:solidFill>
                <a:latin typeface="Calibri" panose="020F0502020204030204" pitchFamily="34" charset="0"/>
                <a:cs typeface="Calibri" panose="020F0502020204030204" pitchFamily="34" charset="0"/>
                <a:sym typeface="Calibri"/>
              </a:rPr>
              <a:t>S8 – Ejercicio final</a:t>
            </a:r>
          </a:p>
        </p:txBody>
      </p:sp>
      <p:sp>
        <p:nvSpPr>
          <p:cNvPr id="43" name="CuadroTexto 42">
            <a:extLst>
              <a:ext uri="{FF2B5EF4-FFF2-40B4-BE49-F238E27FC236}">
                <a16:creationId xmlns:a16="http://schemas.microsoft.com/office/drawing/2014/main" id="{E0E252D6-6BB3-40BC-BEB2-716F0A9462ED}"/>
              </a:ext>
            </a:extLst>
          </p:cNvPr>
          <p:cNvSpPr txBox="1"/>
          <p:nvPr/>
        </p:nvSpPr>
        <p:spPr>
          <a:xfrm rot="16200000">
            <a:off x="-275786" y="2815710"/>
            <a:ext cx="1517652" cy="369332"/>
          </a:xfrm>
          <a:prstGeom prst="rect">
            <a:avLst/>
          </a:prstGeom>
          <a:solidFill>
            <a:srgbClr val="A3E0FF"/>
          </a:solidFill>
        </p:spPr>
        <p:txBody>
          <a:bodyPr wrap="square" rtlCol="0">
            <a:spAutoFit/>
          </a:bodyPr>
          <a:lstStyle/>
          <a:p>
            <a:pPr algn="ctr"/>
            <a:r>
              <a:rPr lang="en-US" b="1" dirty="0"/>
              <a:t>ABRIL</a:t>
            </a:r>
          </a:p>
        </p:txBody>
      </p:sp>
      <p:sp>
        <p:nvSpPr>
          <p:cNvPr id="44" name="CuadroTexto 43">
            <a:extLst>
              <a:ext uri="{FF2B5EF4-FFF2-40B4-BE49-F238E27FC236}">
                <a16:creationId xmlns:a16="http://schemas.microsoft.com/office/drawing/2014/main" id="{8C2DA489-75E1-4346-BE14-BF5243E2E70B}"/>
              </a:ext>
            </a:extLst>
          </p:cNvPr>
          <p:cNvSpPr txBox="1"/>
          <p:nvPr/>
        </p:nvSpPr>
        <p:spPr>
          <a:xfrm rot="16200000">
            <a:off x="-588413" y="4646015"/>
            <a:ext cx="2142955" cy="369332"/>
          </a:xfrm>
          <a:prstGeom prst="rect">
            <a:avLst/>
          </a:prstGeom>
          <a:solidFill>
            <a:srgbClr val="B3FFB5"/>
          </a:solidFill>
        </p:spPr>
        <p:txBody>
          <a:bodyPr wrap="square" rtlCol="0">
            <a:spAutoFit/>
          </a:bodyPr>
          <a:lstStyle/>
          <a:p>
            <a:pPr algn="ctr"/>
            <a:r>
              <a:rPr lang="en-US" b="1" dirty="0"/>
              <a:t>MAYO</a:t>
            </a:r>
          </a:p>
        </p:txBody>
      </p:sp>
      <p:sp>
        <p:nvSpPr>
          <p:cNvPr id="2" name="Elipse 1">
            <a:extLst>
              <a:ext uri="{FF2B5EF4-FFF2-40B4-BE49-F238E27FC236}">
                <a16:creationId xmlns:a16="http://schemas.microsoft.com/office/drawing/2014/main" id="{6B42BCBA-6EC5-433F-B03D-704E6A721E9A}"/>
              </a:ext>
            </a:extLst>
          </p:cNvPr>
          <p:cNvSpPr/>
          <p:nvPr/>
        </p:nvSpPr>
        <p:spPr>
          <a:xfrm>
            <a:off x="3643381" y="5384240"/>
            <a:ext cx="111040" cy="111040"/>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D174B6C1-4D52-4F5E-8DD2-F26129D8F218}"/>
              </a:ext>
            </a:extLst>
          </p:cNvPr>
          <p:cNvSpPr/>
          <p:nvPr/>
        </p:nvSpPr>
        <p:spPr>
          <a:xfrm>
            <a:off x="1000125" y="6146511"/>
            <a:ext cx="111040" cy="111040"/>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A01FD81-6811-482D-A42A-4BB7CF4D3081}"/>
              </a:ext>
            </a:extLst>
          </p:cNvPr>
          <p:cNvSpPr txBox="1"/>
          <p:nvPr/>
        </p:nvSpPr>
        <p:spPr>
          <a:xfrm>
            <a:off x="1201034" y="6040127"/>
            <a:ext cx="4015818" cy="307777"/>
          </a:xfrm>
          <a:prstGeom prst="rect">
            <a:avLst/>
          </a:prstGeom>
          <a:noFill/>
        </p:spPr>
        <p:txBody>
          <a:bodyPr wrap="square" rtlCol="0">
            <a:spAutoFit/>
          </a:bodyPr>
          <a:lstStyle/>
          <a:p>
            <a:r>
              <a:rPr lang="es-ES" sz="1400" dirty="0"/>
              <a:t>Entrega Práctica</a:t>
            </a:r>
          </a:p>
        </p:txBody>
      </p:sp>
      <p:sp>
        <p:nvSpPr>
          <p:cNvPr id="18" name="Marcador de número de diapositiva 3">
            <a:extLst>
              <a:ext uri="{FF2B5EF4-FFF2-40B4-BE49-F238E27FC236}">
                <a16:creationId xmlns:a16="http://schemas.microsoft.com/office/drawing/2014/main" id="{19593A66-38C6-43D3-94D6-2F0902E35088}"/>
              </a:ext>
            </a:extLst>
          </p:cNvPr>
          <p:cNvSpPr>
            <a:spLocks noGrp="1"/>
          </p:cNvSpPr>
          <p:nvPr>
            <p:ph type="sldNum" sz="quarter" idx="12"/>
          </p:nvPr>
        </p:nvSpPr>
        <p:spPr>
          <a:xfrm>
            <a:off x="6095307" y="6057097"/>
            <a:ext cx="2057400" cy="365125"/>
          </a:xfrm>
        </p:spPr>
        <p:txBody>
          <a:bodyPr/>
          <a:lstStyle/>
          <a:p>
            <a:fld id="{F72B40EF-D53A-41AA-87B6-B9F74BA43E09}" type="slidenum">
              <a:rPr lang="es-ES" smtClean="0"/>
              <a:t>2</a:t>
            </a:fld>
            <a:endParaRPr lang="es-ES" dirty="0"/>
          </a:p>
        </p:txBody>
      </p:sp>
    </p:spTree>
    <p:extLst>
      <p:ext uri="{BB962C8B-B14F-4D97-AF65-F5344CB8AC3E}">
        <p14:creationId xmlns:p14="http://schemas.microsoft.com/office/powerpoint/2010/main" val="140857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20</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ítulo 1"/>
          <p:cNvSpPr txBox="1">
            <a:spLocks/>
          </p:cNvSpPr>
          <p:nvPr/>
        </p:nvSpPr>
        <p:spPr>
          <a:xfrm>
            <a:off x="1080253" y="1238792"/>
            <a:ext cx="2181422"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Estadística descriptiva</a:t>
            </a:r>
          </a:p>
        </p:txBody>
      </p:sp>
      <p:cxnSp>
        <p:nvCxnSpPr>
          <p:cNvPr id="10" name="Conector recto 9"/>
          <p:cNvCxnSpPr>
            <a:cxnSpLocks/>
            <a:stCxn id="9" idx="3"/>
          </p:cNvCxnSpPr>
          <p:nvPr/>
        </p:nvCxnSpPr>
        <p:spPr>
          <a:xfrm>
            <a:off x="3261675" y="1620520"/>
            <a:ext cx="5882325"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1788310"/>
          </a:xfrm>
          <a:prstGeom prst="rect">
            <a:avLst/>
          </a:prstGeom>
        </p:spPr>
        <p:txBody>
          <a:bodyPr wrap="square">
            <a:spAutoFit/>
          </a:bodyPr>
          <a:lstStyle/>
          <a:p>
            <a:pPr>
              <a:lnSpc>
                <a:spcPct val="150000"/>
              </a:lnSpc>
              <a:spcAft>
                <a:spcPts val="600"/>
              </a:spcAft>
            </a:pPr>
            <a:r>
              <a:rPr lang="es-ES" b="1" dirty="0"/>
              <a:t>Asimetría (</a:t>
            </a:r>
            <a:r>
              <a:rPr lang="es-ES" b="1" i="1" dirty="0" err="1"/>
              <a:t>skewness</a:t>
            </a:r>
            <a:r>
              <a:rPr lang="es-ES" b="1" dirty="0"/>
              <a:t>)</a:t>
            </a:r>
          </a:p>
          <a:p>
            <a:pPr>
              <a:lnSpc>
                <a:spcPct val="150000"/>
              </a:lnSpc>
              <a:spcAft>
                <a:spcPts val="600"/>
              </a:spcAft>
            </a:pPr>
            <a:r>
              <a:rPr lang="es-ES" i="1" dirty="0" err="1"/>
              <a:t>Skewness</a:t>
            </a:r>
            <a:r>
              <a:rPr lang="es-ES" dirty="0"/>
              <a:t> se refiere a una distorsión o asimetría que se desvía de la curva de campana simétrica, o distribución normal, en un conjunto de datos. Si la curva se desplaza hacia la izquierda o hacia la derecha, se dice que está sesgada.</a:t>
            </a:r>
          </a:p>
        </p:txBody>
      </p:sp>
      <p:pic>
        <p:nvPicPr>
          <p:cNvPr id="13316" name="Picture 4" descr="descriptive statistics Icon - Download descriptive statistics Icon 3061229  | Noun Project">
            <a:extLst>
              <a:ext uri="{FF2B5EF4-FFF2-40B4-BE49-F238E27FC236}">
                <a16:creationId xmlns:a16="http://schemas.microsoft.com/office/drawing/2014/main" id="{48573120-7B38-449E-AB44-4FF10FE5E3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48" y="1436919"/>
            <a:ext cx="367200" cy="36720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GitHub - manvendra7/Skewness-and-kurtosis: Transformations to reduce  skewness and kurtosis">
            <a:extLst>
              <a:ext uri="{FF2B5EF4-FFF2-40B4-BE49-F238E27FC236}">
                <a16:creationId xmlns:a16="http://schemas.microsoft.com/office/drawing/2014/main" id="{DDE7128E-C934-4054-A9A2-91399514FE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63" b="6002"/>
          <a:stretch/>
        </p:blipFill>
        <p:spPr bwMode="auto">
          <a:xfrm>
            <a:off x="1830064" y="4348671"/>
            <a:ext cx="5483871" cy="22406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ile:Jupyter logo.svg - Wikimedia Commons">
            <a:extLst>
              <a:ext uri="{FF2B5EF4-FFF2-40B4-BE49-F238E27FC236}">
                <a16:creationId xmlns:a16="http://schemas.microsoft.com/office/drawing/2014/main" id="{0C7FE533-63AE-40EE-B25C-C724C96A393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7055" y="4078483"/>
            <a:ext cx="734497" cy="85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21</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1510547"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Probabilidad</a:t>
            </a:r>
          </a:p>
        </p:txBody>
      </p:sp>
      <p:cxnSp>
        <p:nvCxnSpPr>
          <p:cNvPr id="10" name="Conector recto 9"/>
          <p:cNvCxnSpPr>
            <a:cxnSpLocks/>
            <a:stCxn id="9" idx="3"/>
          </p:cNvCxnSpPr>
          <p:nvPr/>
        </p:nvCxnSpPr>
        <p:spPr>
          <a:xfrm>
            <a:off x="2590799" y="1620520"/>
            <a:ext cx="655320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923330"/>
          </a:xfrm>
          <a:prstGeom prst="rect">
            <a:avLst/>
          </a:prstGeom>
        </p:spPr>
        <p:txBody>
          <a:bodyPr wrap="square">
            <a:spAutoFit/>
          </a:bodyPr>
          <a:lstStyle/>
          <a:p>
            <a:pPr algn="just"/>
            <a:r>
              <a:rPr lang="es-ES" dirty="0"/>
              <a:t>Aunque hay muchas veces que somos capaces de predecir el resultado de una operación, en muchas ocasiones solo podremos trabajar con probabilidades. Por ejemplo, para una moneda tenemos:</a:t>
            </a:r>
          </a:p>
        </p:txBody>
      </p:sp>
      <p:grpSp>
        <p:nvGrpSpPr>
          <p:cNvPr id="5" name="Group 4">
            <a:extLst>
              <a:ext uri="{FF2B5EF4-FFF2-40B4-BE49-F238E27FC236}">
                <a16:creationId xmlns:a16="http://schemas.microsoft.com/office/drawing/2014/main" id="{E4159B9E-614B-405F-BA82-162537C9239D}"/>
              </a:ext>
            </a:extLst>
          </p:cNvPr>
          <p:cNvGrpSpPr/>
          <p:nvPr/>
        </p:nvGrpSpPr>
        <p:grpSpPr>
          <a:xfrm>
            <a:off x="2749841" y="3217284"/>
            <a:ext cx="3644318" cy="2967114"/>
            <a:chOff x="1827923" y="3217284"/>
            <a:chExt cx="3644318" cy="2967114"/>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631548-36B4-4DF7-B169-3D21DF414228}"/>
                    </a:ext>
                  </a:extLst>
                </p:cNvPr>
                <p:cNvSpPr txBox="1"/>
                <p:nvPr/>
              </p:nvSpPr>
              <p:spPr>
                <a:xfrm>
                  <a:off x="3840609" y="3504888"/>
                  <a:ext cx="14627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𝑐𝑟𝑢𝑧</m:t>
                            </m:r>
                          </m:e>
                        </m:d>
                        <m:r>
                          <a:rPr lang="ca-ES" b="0" i="1" smtClean="0">
                            <a:latin typeface="Cambria Math" panose="02040503050406030204" pitchFamily="18" charset="0"/>
                          </a:rPr>
                          <m:t>=0.5</m:t>
                        </m:r>
                      </m:oMath>
                    </m:oMathPara>
                  </a14:m>
                  <a:endParaRPr lang="ca-ES" b="0" dirty="0"/>
                </a:p>
              </p:txBody>
            </p:sp>
          </mc:Choice>
          <mc:Fallback xmlns="">
            <p:sp>
              <p:nvSpPr>
                <p:cNvPr id="3" name="TextBox 2">
                  <a:extLst>
                    <a:ext uri="{FF2B5EF4-FFF2-40B4-BE49-F238E27FC236}">
                      <a16:creationId xmlns:a16="http://schemas.microsoft.com/office/drawing/2014/main" id="{3C631548-36B4-4DF7-B169-3D21DF414228}"/>
                    </a:ext>
                  </a:extLst>
                </p:cNvPr>
                <p:cNvSpPr txBox="1">
                  <a:spLocks noRot="1" noChangeAspect="1" noMove="1" noResize="1" noEditPoints="1" noAdjustHandles="1" noChangeArrowheads="1" noChangeShapeType="1" noTextEdit="1"/>
                </p:cNvSpPr>
                <p:nvPr/>
              </p:nvSpPr>
              <p:spPr>
                <a:xfrm>
                  <a:off x="3840609" y="3504888"/>
                  <a:ext cx="1462773" cy="276999"/>
                </a:xfrm>
                <a:prstGeom prst="rect">
                  <a:avLst/>
                </a:prstGeom>
                <a:blipFill>
                  <a:blip r:embed="rId4"/>
                  <a:stretch>
                    <a:fillRect l="-3333" r="-375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33BD95F-7DD5-4FE9-A20B-328F826C749B}"/>
                    </a:ext>
                  </a:extLst>
                </p:cNvPr>
                <p:cNvSpPr txBox="1"/>
                <p:nvPr/>
              </p:nvSpPr>
              <p:spPr>
                <a:xfrm>
                  <a:off x="3671748" y="4587326"/>
                  <a:ext cx="1800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𝑁</m:t>
                            </m:r>
                            <m:r>
                              <a:rPr lang="ca-ES" b="0" i="1" smtClean="0">
                                <a:latin typeface="Cambria Math" panose="02040503050406030204" pitchFamily="18" charset="0"/>
                              </a:rPr>
                              <m:t>ú</m:t>
                            </m:r>
                            <m:r>
                              <a:rPr lang="ca-ES" b="0" i="1" smtClean="0">
                                <a:latin typeface="Cambria Math" panose="02040503050406030204" pitchFamily="18" charset="0"/>
                              </a:rPr>
                              <m:t>𝑚𝑒𝑟𝑜</m:t>
                            </m:r>
                            <m:r>
                              <a:rPr lang="ca-ES" b="0" i="1" smtClean="0">
                                <a:latin typeface="Cambria Math" panose="02040503050406030204" pitchFamily="18" charset="0"/>
                              </a:rPr>
                              <m:t> 2</m:t>
                            </m:r>
                          </m:e>
                        </m:d>
                        <m:r>
                          <a:rPr lang="ca-ES" b="0" i="1" smtClean="0">
                            <a:latin typeface="Cambria Math" panose="02040503050406030204" pitchFamily="18" charset="0"/>
                          </a:rPr>
                          <m:t>= </m:t>
                        </m:r>
                        <m:r>
                          <a:rPr lang="ca-ES" i="1">
                            <a:latin typeface="Cambria Math" panose="02040503050406030204" pitchFamily="18" charset="0"/>
                          </a:rPr>
                          <m:t>?</m:t>
                        </m:r>
                      </m:oMath>
                    </m:oMathPara>
                  </a14:m>
                  <a:endParaRPr lang="ca-ES" b="0" dirty="0"/>
                </a:p>
              </p:txBody>
            </p:sp>
          </mc:Choice>
          <mc:Fallback xmlns="">
            <p:sp>
              <p:nvSpPr>
                <p:cNvPr id="12" name="TextBox 11">
                  <a:extLst>
                    <a:ext uri="{FF2B5EF4-FFF2-40B4-BE49-F238E27FC236}">
                      <a16:creationId xmlns:a16="http://schemas.microsoft.com/office/drawing/2014/main" id="{E33BD95F-7DD5-4FE9-A20B-328F826C749B}"/>
                    </a:ext>
                  </a:extLst>
                </p:cNvPr>
                <p:cNvSpPr txBox="1">
                  <a:spLocks noRot="1" noChangeAspect="1" noMove="1" noResize="1" noEditPoints="1" noAdjustHandles="1" noChangeArrowheads="1" noChangeShapeType="1" noTextEdit="1"/>
                </p:cNvSpPr>
                <p:nvPr/>
              </p:nvSpPr>
              <p:spPr>
                <a:xfrm>
                  <a:off x="3671748" y="4587326"/>
                  <a:ext cx="1800493" cy="276999"/>
                </a:xfrm>
                <a:prstGeom prst="rect">
                  <a:avLst/>
                </a:prstGeom>
                <a:blipFill>
                  <a:blip r:embed="rId5"/>
                  <a:stretch>
                    <a:fillRect l="-2712" t="-2222" r="-2712" b="-8889"/>
                  </a:stretch>
                </a:blipFill>
              </p:spPr>
              <p:txBody>
                <a:bodyPr/>
                <a:lstStyle/>
                <a:p>
                  <a:r>
                    <a:rPr lang="en-US">
                      <a:noFill/>
                    </a:rPr>
                    <a:t> </a:t>
                  </a:r>
                </a:p>
              </p:txBody>
            </p:sp>
          </mc:Fallback>
        </mc:AlternateContent>
        <p:pic>
          <p:nvPicPr>
            <p:cNvPr id="20482" name="Picture 2" descr="Free Heads Or Tails Icon, Symbol. PNG, SVG Download.">
              <a:extLst>
                <a:ext uri="{FF2B5EF4-FFF2-40B4-BE49-F238E27FC236}">
                  <a16:creationId xmlns:a16="http://schemas.microsoft.com/office/drawing/2014/main" id="{1B35C37A-6169-41FB-B504-1800FEAE694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3525" y="3217284"/>
              <a:ext cx="853381" cy="85338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Dice Icon Vector #168409 - Free Icons Library">
              <a:extLst>
                <a:ext uri="{FF2B5EF4-FFF2-40B4-BE49-F238E27FC236}">
                  <a16:creationId xmlns:a16="http://schemas.microsoft.com/office/drawing/2014/main" id="{DFD56F2C-CC13-4102-979C-550C4458F90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78037" y="4299134"/>
              <a:ext cx="853382" cy="853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ice Icon Vector #168409 - Free Icons Library">
              <a:extLst>
                <a:ext uri="{FF2B5EF4-FFF2-40B4-BE49-F238E27FC236}">
                  <a16:creationId xmlns:a16="http://schemas.microsoft.com/office/drawing/2014/main" id="{0363A8F1-2AC6-41C0-B9B4-AF98D5970F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7923" y="5331016"/>
              <a:ext cx="853382" cy="8533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Dice Icon Vector #168409 - Free Icons Library">
              <a:extLst>
                <a:ext uri="{FF2B5EF4-FFF2-40B4-BE49-F238E27FC236}">
                  <a16:creationId xmlns:a16="http://schemas.microsoft.com/office/drawing/2014/main" id="{25F3EFC9-7526-44B4-AC66-D251911A2D5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98731" y="5331016"/>
              <a:ext cx="853382" cy="8533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1628ACC-063F-43B3-BBC0-A4B8263BBFF9}"/>
                    </a:ext>
                  </a:extLst>
                </p:cNvPr>
                <p:cNvSpPr txBox="1"/>
                <p:nvPr/>
              </p:nvSpPr>
              <p:spPr>
                <a:xfrm>
                  <a:off x="2630216" y="561920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1" i="1" smtClean="0">
                            <a:latin typeface="Cambria Math" panose="02040503050406030204" pitchFamily="18" charset="0"/>
                          </a:rPr>
                          <m:t>+</m:t>
                        </m:r>
                      </m:oMath>
                    </m:oMathPara>
                  </a14:m>
                  <a:endParaRPr lang="ca-ES" b="1" dirty="0"/>
                </a:p>
              </p:txBody>
            </p:sp>
          </mc:Choice>
          <mc:Fallback xmlns="">
            <p:sp>
              <p:nvSpPr>
                <p:cNvPr id="16" name="TextBox 15">
                  <a:extLst>
                    <a:ext uri="{FF2B5EF4-FFF2-40B4-BE49-F238E27FC236}">
                      <a16:creationId xmlns:a16="http://schemas.microsoft.com/office/drawing/2014/main" id="{D1628ACC-063F-43B3-BBC0-A4B8263BBFF9}"/>
                    </a:ext>
                  </a:extLst>
                </p:cNvPr>
                <p:cNvSpPr txBox="1">
                  <a:spLocks noRot="1" noChangeAspect="1" noMove="1" noResize="1" noEditPoints="1" noAdjustHandles="1" noChangeArrowheads="1" noChangeShapeType="1" noTextEdit="1"/>
                </p:cNvSpPr>
                <p:nvPr/>
              </p:nvSpPr>
              <p:spPr>
                <a:xfrm>
                  <a:off x="2630216" y="5619208"/>
                  <a:ext cx="226024" cy="276999"/>
                </a:xfrm>
                <a:prstGeom prst="rect">
                  <a:avLst/>
                </a:prstGeom>
                <a:blipFill>
                  <a:blip r:embed="rId8"/>
                  <a:stretch>
                    <a:fillRect l="-24324" r="-1891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D7DCA8-9649-4EF4-9CB2-9FF057CAEFB1}"/>
                    </a:ext>
                  </a:extLst>
                </p:cNvPr>
                <p:cNvSpPr txBox="1"/>
                <p:nvPr/>
              </p:nvSpPr>
              <p:spPr>
                <a:xfrm>
                  <a:off x="3691396" y="5619207"/>
                  <a:ext cx="12192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2 </m:t>
                            </m:r>
                            <m:r>
                              <a:rPr lang="ca-ES" b="0" i="1" smtClean="0">
                                <a:latin typeface="Cambria Math" panose="02040503050406030204" pitchFamily="18" charset="0"/>
                              </a:rPr>
                              <m:t>𝑖</m:t>
                            </m:r>
                            <m:r>
                              <a:rPr lang="ca-ES" b="0" i="1" smtClean="0">
                                <a:latin typeface="Cambria Math" panose="02040503050406030204" pitchFamily="18" charset="0"/>
                              </a:rPr>
                              <m:t> 2</m:t>
                            </m:r>
                          </m:e>
                        </m:d>
                        <m:r>
                          <a:rPr lang="ca-ES" b="0" i="1" smtClean="0">
                            <a:latin typeface="Cambria Math" panose="02040503050406030204" pitchFamily="18" charset="0"/>
                          </a:rPr>
                          <m:t>= </m:t>
                        </m:r>
                        <m:r>
                          <a:rPr lang="ca-ES" i="1">
                            <a:latin typeface="Cambria Math" panose="02040503050406030204" pitchFamily="18" charset="0"/>
                          </a:rPr>
                          <m:t>?</m:t>
                        </m:r>
                      </m:oMath>
                    </m:oMathPara>
                  </a14:m>
                  <a:endParaRPr lang="ca-ES" b="0" dirty="0"/>
                </a:p>
              </p:txBody>
            </p:sp>
          </mc:Choice>
          <mc:Fallback xmlns="">
            <p:sp>
              <p:nvSpPr>
                <p:cNvPr id="17" name="TextBox 16">
                  <a:extLst>
                    <a:ext uri="{FF2B5EF4-FFF2-40B4-BE49-F238E27FC236}">
                      <a16:creationId xmlns:a16="http://schemas.microsoft.com/office/drawing/2014/main" id="{0ED7DCA8-9649-4EF4-9CB2-9FF057CAEFB1}"/>
                    </a:ext>
                  </a:extLst>
                </p:cNvPr>
                <p:cNvSpPr txBox="1">
                  <a:spLocks noRot="1" noChangeAspect="1" noMove="1" noResize="1" noEditPoints="1" noAdjustHandles="1" noChangeArrowheads="1" noChangeShapeType="1" noTextEdit="1"/>
                </p:cNvSpPr>
                <p:nvPr/>
              </p:nvSpPr>
              <p:spPr>
                <a:xfrm>
                  <a:off x="3691396" y="5619207"/>
                  <a:ext cx="1219245" cy="276999"/>
                </a:xfrm>
                <a:prstGeom prst="rect">
                  <a:avLst/>
                </a:prstGeom>
                <a:blipFill>
                  <a:blip r:embed="rId9"/>
                  <a:stretch>
                    <a:fillRect l="-4500" r="-4000" b="-8889"/>
                  </a:stretch>
                </a:blipFill>
              </p:spPr>
              <p:txBody>
                <a:bodyPr/>
                <a:lstStyle/>
                <a:p>
                  <a:r>
                    <a:rPr lang="en-US">
                      <a:noFill/>
                    </a:rPr>
                    <a:t> </a:t>
                  </a:r>
                </a:p>
              </p:txBody>
            </p:sp>
          </mc:Fallback>
        </mc:AlternateContent>
      </p:grpSp>
      <p:pic>
        <p:nvPicPr>
          <p:cNvPr id="19" name="Picture 2" descr="File:Jupyter logo.svg - Wikimedia Commons">
            <a:extLst>
              <a:ext uri="{FF2B5EF4-FFF2-40B4-BE49-F238E27FC236}">
                <a16:creationId xmlns:a16="http://schemas.microsoft.com/office/drawing/2014/main" id="{4529C4B6-F587-4D3F-9AE2-90CA3FE503E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31618" y="5757706"/>
            <a:ext cx="734497" cy="85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85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22</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1510547"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Probabilidad</a:t>
            </a:r>
          </a:p>
        </p:txBody>
      </p:sp>
      <p:cxnSp>
        <p:nvCxnSpPr>
          <p:cNvPr id="10" name="Conector recto 9"/>
          <p:cNvCxnSpPr>
            <a:cxnSpLocks/>
            <a:stCxn id="9" idx="3"/>
          </p:cNvCxnSpPr>
          <p:nvPr/>
        </p:nvCxnSpPr>
        <p:spPr>
          <a:xfrm>
            <a:off x="2590799" y="1620520"/>
            <a:ext cx="655320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ángulo 10">
            <a:extLst>
              <a:ext uri="{FF2B5EF4-FFF2-40B4-BE49-F238E27FC236}">
                <a16:creationId xmlns:a16="http://schemas.microsoft.com/office/drawing/2014/main" id="{64D02508-8F45-469A-8225-8247DBDADAC2}"/>
              </a:ext>
            </a:extLst>
          </p:cNvPr>
          <p:cNvSpPr/>
          <p:nvPr/>
        </p:nvSpPr>
        <p:spPr>
          <a:xfrm>
            <a:off x="702448" y="2014284"/>
            <a:ext cx="7739104" cy="3693319"/>
          </a:xfrm>
          <a:prstGeom prst="rect">
            <a:avLst/>
          </a:prstGeom>
        </p:spPr>
        <p:txBody>
          <a:bodyPr wrap="square">
            <a:spAutoFit/>
          </a:bodyPr>
          <a:lstStyle/>
          <a:p>
            <a:pPr algn="just"/>
            <a:r>
              <a:rPr lang="es-ES" dirty="0"/>
              <a:t>Hay dos normas básicas para calcular probabilidades combinado dos posibles eventos.</a:t>
            </a:r>
          </a:p>
          <a:p>
            <a:pPr algn="just"/>
            <a:endParaRPr lang="es-ES" dirty="0"/>
          </a:p>
          <a:p>
            <a:pPr algn="just"/>
            <a:endParaRPr lang="es-ES" dirty="0"/>
          </a:p>
          <a:p>
            <a:pPr algn="just"/>
            <a:endParaRPr lang="es-ES" dirty="0"/>
          </a:p>
          <a:p>
            <a:pPr algn="just"/>
            <a:endParaRPr lang="es-ES" dirty="0"/>
          </a:p>
          <a:p>
            <a:pPr algn="just"/>
            <a:r>
              <a:rPr lang="es-ES" dirty="0"/>
              <a:t>O introduciendo una nueva notación:</a:t>
            </a:r>
          </a:p>
          <a:p>
            <a:pPr algn="just"/>
            <a:endParaRPr lang="es-ES" dirty="0"/>
          </a:p>
          <a:p>
            <a:pPr algn="just"/>
            <a:endParaRPr lang="es-ES" dirty="0"/>
          </a:p>
          <a:p>
            <a:pPr algn="just"/>
            <a:endParaRPr lang="es-ES" dirty="0"/>
          </a:p>
          <a:p>
            <a:pPr algn="just"/>
            <a:r>
              <a:rPr lang="es-ES" dirty="0"/>
              <a:t>Otra norma importante es:</a:t>
            </a:r>
          </a:p>
          <a:p>
            <a:pPr algn="just"/>
            <a:endParaRPr lang="es-ES" dirty="0"/>
          </a:p>
          <a:p>
            <a:pPr algn="just"/>
            <a:endParaRPr lang="es-E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AF73AF5-87BF-41C6-8CE0-D234F2027B6D}"/>
                  </a:ext>
                </a:extLst>
              </p:cNvPr>
              <p:cNvSpPr txBox="1"/>
              <p:nvPr/>
            </p:nvSpPr>
            <p:spPr>
              <a:xfrm>
                <a:off x="3349999" y="2637324"/>
                <a:ext cx="24440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r>
                            <a:rPr lang="ca-ES" b="0" i="1" smtClean="0">
                              <a:latin typeface="Cambria Math" panose="02040503050406030204" pitchFamily="18" charset="0"/>
                            </a:rPr>
                            <m:t> </m:t>
                          </m:r>
                          <m:r>
                            <a:rPr lang="ca-ES" b="0" i="1" smtClean="0">
                              <a:latin typeface="Cambria Math" panose="02040503050406030204" pitchFamily="18" charset="0"/>
                            </a:rPr>
                            <m:t>𝑦</m:t>
                          </m:r>
                          <m:r>
                            <a:rPr lang="ca-ES" b="0" i="1" smtClean="0">
                              <a:latin typeface="Cambria Math" panose="02040503050406030204" pitchFamily="18" charset="0"/>
                            </a:rPr>
                            <m:t> </m:t>
                          </m:r>
                          <m:r>
                            <a:rPr lang="ca-ES" b="0" i="1" smtClean="0">
                              <a:latin typeface="Cambria Math" panose="02040503050406030204" pitchFamily="18" charset="0"/>
                            </a:rPr>
                            <m:t>𝐵</m:t>
                          </m:r>
                        </m:e>
                      </m:d>
                      <m:r>
                        <a:rPr lang="ca-ES" b="0" i="1" smtClean="0">
                          <a:latin typeface="Cambria Math" panose="02040503050406030204" pitchFamily="18" charset="0"/>
                        </a:rPr>
                        <m:t>=</m:t>
                      </m:r>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e>
                      </m:d>
                      <m:r>
                        <a:rPr lang="ca-ES" b="0" i="1" smtClean="0">
                          <a:latin typeface="Cambria Math" panose="02040503050406030204" pitchFamily="18" charset="0"/>
                        </a:rPr>
                        <m:t>·</m:t>
                      </m:r>
                      <m:r>
                        <a:rPr lang="ca-ES" b="0" i="1" smtClean="0">
                          <a:latin typeface="Cambria Math" panose="02040503050406030204" pitchFamily="18" charset="0"/>
                        </a:rPr>
                        <m:t>𝑃</m:t>
                      </m:r>
                      <m:r>
                        <a:rPr lang="ca-ES" b="0" i="1" smtClean="0">
                          <a:latin typeface="Cambria Math" panose="02040503050406030204" pitchFamily="18" charset="0"/>
                        </a:rPr>
                        <m:t>(</m:t>
                      </m:r>
                      <m:r>
                        <a:rPr lang="ca-ES" b="0" i="1" smtClean="0">
                          <a:latin typeface="Cambria Math" panose="02040503050406030204" pitchFamily="18" charset="0"/>
                        </a:rPr>
                        <m:t>𝐵</m:t>
                      </m:r>
                      <m:r>
                        <a:rPr lang="ca-E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CAF73AF5-87BF-41C6-8CE0-D234F2027B6D}"/>
                  </a:ext>
                </a:extLst>
              </p:cNvPr>
              <p:cNvSpPr txBox="1">
                <a:spLocks noRot="1" noChangeAspect="1" noMove="1" noResize="1" noEditPoints="1" noAdjustHandles="1" noChangeArrowheads="1" noChangeShapeType="1" noTextEdit="1"/>
              </p:cNvSpPr>
              <p:nvPr/>
            </p:nvSpPr>
            <p:spPr>
              <a:xfrm>
                <a:off x="3349999" y="2637324"/>
                <a:ext cx="2444002" cy="276999"/>
              </a:xfrm>
              <a:prstGeom prst="rect">
                <a:avLst/>
              </a:prstGeom>
              <a:blipFill>
                <a:blip r:embed="rId4"/>
                <a:stretch>
                  <a:fillRect l="-2000" t="-4444" r="-325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5FBF72F-40B6-4BA2-BA43-49DCF9B87040}"/>
                  </a:ext>
                </a:extLst>
              </p:cNvPr>
              <p:cNvSpPr txBox="1"/>
              <p:nvPr/>
            </p:nvSpPr>
            <p:spPr>
              <a:xfrm>
                <a:off x="2583731" y="3139571"/>
                <a:ext cx="39765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r>
                            <a:rPr lang="ca-ES" b="0" i="1" smtClean="0">
                              <a:latin typeface="Cambria Math" panose="02040503050406030204" pitchFamily="18" charset="0"/>
                            </a:rPr>
                            <m:t> </m:t>
                          </m:r>
                          <m:r>
                            <a:rPr lang="ca-ES" b="0" i="1" smtClean="0">
                              <a:latin typeface="Cambria Math" panose="02040503050406030204" pitchFamily="18" charset="0"/>
                            </a:rPr>
                            <m:t>𝑜</m:t>
                          </m:r>
                          <m:r>
                            <a:rPr lang="ca-ES" b="0" i="1" smtClean="0">
                              <a:latin typeface="Cambria Math" panose="02040503050406030204" pitchFamily="18" charset="0"/>
                            </a:rPr>
                            <m:t> </m:t>
                          </m:r>
                          <m:r>
                            <a:rPr lang="ca-ES" b="0" i="1" smtClean="0">
                              <a:latin typeface="Cambria Math" panose="02040503050406030204" pitchFamily="18" charset="0"/>
                            </a:rPr>
                            <m:t>𝐵</m:t>
                          </m:r>
                        </m:e>
                      </m:d>
                      <m:r>
                        <a:rPr lang="ca-ES" b="0" i="1" smtClean="0">
                          <a:latin typeface="Cambria Math" panose="02040503050406030204" pitchFamily="18" charset="0"/>
                        </a:rPr>
                        <m:t>=</m:t>
                      </m:r>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e>
                      </m:d>
                      <m:r>
                        <a:rPr lang="ca-ES" b="0" i="1" smtClean="0">
                          <a:latin typeface="Cambria Math" panose="02040503050406030204" pitchFamily="18" charset="0"/>
                        </a:rPr>
                        <m:t>+</m:t>
                      </m:r>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𝐵</m:t>
                          </m:r>
                        </m:e>
                      </m:d>
                      <m:r>
                        <a:rPr lang="ca-ES" b="0" i="1" smtClean="0">
                          <a:latin typeface="Cambria Math" panose="02040503050406030204" pitchFamily="18" charset="0"/>
                        </a:rPr>
                        <m:t>−</m:t>
                      </m:r>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e>
                      </m:d>
                      <m:r>
                        <a:rPr lang="ca-ES" b="0" i="1" smtClean="0">
                          <a:latin typeface="Cambria Math" panose="02040503050406030204" pitchFamily="18" charset="0"/>
                        </a:rPr>
                        <m:t>·</m:t>
                      </m:r>
                      <m:r>
                        <a:rPr lang="ca-ES" b="0" i="1" smtClean="0">
                          <a:latin typeface="Cambria Math" panose="02040503050406030204" pitchFamily="18" charset="0"/>
                        </a:rPr>
                        <m:t>𝑃</m:t>
                      </m:r>
                      <m:r>
                        <a:rPr lang="ca-ES" b="0" i="1" smtClean="0">
                          <a:latin typeface="Cambria Math" panose="02040503050406030204" pitchFamily="18" charset="0"/>
                        </a:rPr>
                        <m:t>(</m:t>
                      </m:r>
                      <m:r>
                        <a:rPr lang="ca-ES" b="0" i="1" smtClean="0">
                          <a:latin typeface="Cambria Math" panose="02040503050406030204" pitchFamily="18" charset="0"/>
                        </a:rPr>
                        <m:t>𝐵</m:t>
                      </m:r>
                      <m:r>
                        <a:rPr lang="ca-E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05FBF72F-40B6-4BA2-BA43-49DCF9B87040}"/>
                  </a:ext>
                </a:extLst>
              </p:cNvPr>
              <p:cNvSpPr txBox="1">
                <a:spLocks noRot="1" noChangeAspect="1" noMove="1" noResize="1" noEditPoints="1" noAdjustHandles="1" noChangeArrowheads="1" noChangeShapeType="1" noTextEdit="1"/>
              </p:cNvSpPr>
              <p:nvPr/>
            </p:nvSpPr>
            <p:spPr>
              <a:xfrm>
                <a:off x="2583731" y="3139571"/>
                <a:ext cx="3976538" cy="276999"/>
              </a:xfrm>
              <a:prstGeom prst="rect">
                <a:avLst/>
              </a:prstGeom>
              <a:blipFill>
                <a:blip r:embed="rId5"/>
                <a:stretch>
                  <a:fillRect l="-1074" t="-2222" r="-168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CF4AC8C-9124-42AE-BBBA-40721D260DC1}"/>
                  </a:ext>
                </a:extLst>
              </p:cNvPr>
              <p:cNvSpPr txBox="1"/>
              <p:nvPr/>
            </p:nvSpPr>
            <p:spPr>
              <a:xfrm>
                <a:off x="2472451" y="4179093"/>
                <a:ext cx="41990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r>
                            <a:rPr lang="ca-ES" b="0" i="1" smtClean="0">
                              <a:latin typeface="Cambria Math" panose="02040503050406030204" pitchFamily="18" charset="0"/>
                              <a:ea typeface="Cambria Math" panose="02040503050406030204" pitchFamily="18" charset="0"/>
                            </a:rPr>
                            <m:t>∪</m:t>
                          </m:r>
                          <m:r>
                            <a:rPr lang="ca-ES" b="0" i="1" smtClean="0">
                              <a:latin typeface="Cambria Math" panose="02040503050406030204" pitchFamily="18" charset="0"/>
                            </a:rPr>
                            <m:t>𝐵</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𝐴</m:t>
                          </m:r>
                        </m:e>
                      </m:d>
                      <m:r>
                        <a:rPr lang="ca-ES" i="1">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𝐵</m:t>
                          </m:r>
                        </m:e>
                      </m:d>
                      <m:r>
                        <a:rPr lang="ca-ES" i="1">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𝐴</m:t>
                          </m:r>
                        </m:e>
                      </m:d>
                      <m:r>
                        <a:rPr lang="ca-ES" i="1" smtClean="0">
                          <a:latin typeface="Cambria Math" panose="02040503050406030204" pitchFamily="18" charset="0"/>
                          <a:ea typeface="Cambria Math" panose="02040503050406030204" pitchFamily="18" charset="0"/>
                        </a:rPr>
                        <m:t>∩</m:t>
                      </m:r>
                      <m:r>
                        <a:rPr lang="ca-ES" i="1">
                          <a:latin typeface="Cambria Math" panose="02040503050406030204" pitchFamily="18" charset="0"/>
                        </a:rPr>
                        <m:t>𝑃</m:t>
                      </m:r>
                      <m:r>
                        <a:rPr lang="ca-ES" i="1">
                          <a:latin typeface="Cambria Math" panose="02040503050406030204" pitchFamily="18" charset="0"/>
                        </a:rPr>
                        <m:t>(</m:t>
                      </m:r>
                      <m:r>
                        <a:rPr lang="ca-ES" i="1">
                          <a:latin typeface="Cambria Math" panose="02040503050406030204" pitchFamily="18" charset="0"/>
                        </a:rPr>
                        <m:t>𝐵</m:t>
                      </m:r>
                      <m:r>
                        <a:rPr lang="ca-ES" i="1">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5CF4AC8C-9124-42AE-BBBA-40721D260DC1}"/>
                  </a:ext>
                </a:extLst>
              </p:cNvPr>
              <p:cNvSpPr txBox="1">
                <a:spLocks noRot="1" noChangeAspect="1" noMove="1" noResize="1" noEditPoints="1" noAdjustHandles="1" noChangeArrowheads="1" noChangeShapeType="1" noTextEdit="1"/>
              </p:cNvSpPr>
              <p:nvPr/>
            </p:nvSpPr>
            <p:spPr>
              <a:xfrm>
                <a:off x="2472451" y="4179093"/>
                <a:ext cx="4199098" cy="276999"/>
              </a:xfrm>
              <a:prstGeom prst="rect">
                <a:avLst/>
              </a:prstGeom>
              <a:blipFill>
                <a:blip r:embed="rId6"/>
                <a:stretch>
                  <a:fillRect t="-4444" r="-436"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3C48925-EA42-4743-A7EF-0544E7501281}"/>
                  </a:ext>
                </a:extLst>
              </p:cNvPr>
              <p:cNvSpPr txBox="1"/>
              <p:nvPr/>
            </p:nvSpPr>
            <p:spPr>
              <a:xfrm>
                <a:off x="2472451" y="5304380"/>
                <a:ext cx="36597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r>
                            <a:rPr lang="ca-ES" b="0" i="1" smtClean="0">
                              <a:latin typeface="Cambria Math" panose="02040503050406030204" pitchFamily="18" charset="0"/>
                              <a:ea typeface="Cambria Math" panose="02040503050406030204" pitchFamily="18" charset="0"/>
                            </a:rPr>
                            <m:t>∪</m:t>
                          </m:r>
                          <m:r>
                            <a:rPr lang="ca-ES" b="0" i="1" smtClean="0">
                              <a:latin typeface="Cambria Math" panose="02040503050406030204" pitchFamily="18" charset="0"/>
                            </a:rPr>
                            <m:t>𝑛𝑜</m:t>
                          </m:r>
                          <m:r>
                            <a:rPr lang="ca-ES" b="0" i="1" smtClean="0">
                              <a:latin typeface="Cambria Math" panose="02040503050406030204" pitchFamily="18" charset="0"/>
                            </a:rPr>
                            <m:t> </m:t>
                          </m:r>
                          <m:r>
                            <a:rPr lang="ca-ES" b="0" i="1" smtClean="0">
                              <a:latin typeface="Cambria Math" panose="02040503050406030204" pitchFamily="18" charset="0"/>
                            </a:rPr>
                            <m:t>𝐴</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𝐴</m:t>
                          </m:r>
                        </m:e>
                      </m:d>
                      <m:r>
                        <a:rPr lang="ca-ES" i="1">
                          <a:latin typeface="Cambria Math" panose="02040503050406030204" pitchFamily="18" charset="0"/>
                        </a:rPr>
                        <m:t>+</m:t>
                      </m:r>
                      <m:r>
                        <a:rPr lang="ca-ES" i="1">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𝑛𝑜</m:t>
                          </m:r>
                          <m:r>
                            <a:rPr lang="ca-ES" b="0" i="1" smtClean="0">
                              <a:latin typeface="Cambria Math" panose="02040503050406030204" pitchFamily="18" charset="0"/>
                            </a:rPr>
                            <m:t> </m:t>
                          </m:r>
                          <m:r>
                            <a:rPr lang="ca-ES" b="0" i="1" smtClean="0">
                              <a:latin typeface="Cambria Math" panose="02040503050406030204" pitchFamily="18" charset="0"/>
                            </a:rPr>
                            <m:t>𝐴</m:t>
                          </m:r>
                        </m:e>
                      </m:d>
                      <m:r>
                        <a:rPr lang="ca-ES" b="0" i="1" smtClean="0">
                          <a:latin typeface="Cambria Math" panose="02040503050406030204" pitchFamily="18" charset="0"/>
                        </a:rPr>
                        <m:t>=1</m:t>
                      </m:r>
                    </m:oMath>
                  </m:oMathPara>
                </a14:m>
                <a:endParaRPr lang="en-US" dirty="0"/>
              </a:p>
            </p:txBody>
          </p:sp>
        </mc:Choice>
        <mc:Fallback xmlns="">
          <p:sp>
            <p:nvSpPr>
              <p:cNvPr id="24" name="TextBox 23">
                <a:extLst>
                  <a:ext uri="{FF2B5EF4-FFF2-40B4-BE49-F238E27FC236}">
                    <a16:creationId xmlns:a16="http://schemas.microsoft.com/office/drawing/2014/main" id="{93C48925-EA42-4743-A7EF-0544E7501281}"/>
                  </a:ext>
                </a:extLst>
              </p:cNvPr>
              <p:cNvSpPr txBox="1">
                <a:spLocks noRot="1" noChangeAspect="1" noMove="1" noResize="1" noEditPoints="1" noAdjustHandles="1" noChangeArrowheads="1" noChangeShapeType="1" noTextEdit="1"/>
              </p:cNvSpPr>
              <p:nvPr/>
            </p:nvSpPr>
            <p:spPr>
              <a:xfrm>
                <a:off x="2472451" y="5304380"/>
                <a:ext cx="3659720" cy="276999"/>
              </a:xfrm>
              <a:prstGeom prst="rect">
                <a:avLst/>
              </a:prstGeom>
              <a:blipFill>
                <a:blip r:embed="rId7"/>
                <a:stretch>
                  <a:fillRect l="-500" r="-333" b="-6522"/>
                </a:stretch>
              </a:blipFill>
            </p:spPr>
            <p:txBody>
              <a:bodyPr/>
              <a:lstStyle/>
              <a:p>
                <a:r>
                  <a:rPr lang="en-US">
                    <a:noFill/>
                  </a:rPr>
                  <a:t> </a:t>
                </a:r>
              </a:p>
            </p:txBody>
          </p:sp>
        </mc:Fallback>
      </mc:AlternateContent>
    </p:spTree>
    <p:extLst>
      <p:ext uri="{BB962C8B-B14F-4D97-AF65-F5344CB8AC3E}">
        <p14:creationId xmlns:p14="http://schemas.microsoft.com/office/powerpoint/2010/main" val="56634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23</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1510547"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Probabilidad</a:t>
            </a:r>
          </a:p>
        </p:txBody>
      </p:sp>
      <p:cxnSp>
        <p:nvCxnSpPr>
          <p:cNvPr id="10" name="Conector recto 9"/>
          <p:cNvCxnSpPr>
            <a:cxnSpLocks/>
            <a:stCxn id="9" idx="3"/>
          </p:cNvCxnSpPr>
          <p:nvPr/>
        </p:nvCxnSpPr>
        <p:spPr>
          <a:xfrm>
            <a:off x="2590799" y="1620520"/>
            <a:ext cx="655320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ángulo 10">
            <a:extLst>
              <a:ext uri="{FF2B5EF4-FFF2-40B4-BE49-F238E27FC236}">
                <a16:creationId xmlns:a16="http://schemas.microsoft.com/office/drawing/2014/main" id="{64D02508-8F45-469A-8225-8247DBDADAC2}"/>
              </a:ext>
            </a:extLst>
          </p:cNvPr>
          <p:cNvSpPr/>
          <p:nvPr/>
        </p:nvSpPr>
        <p:spPr>
          <a:xfrm>
            <a:off x="702448" y="2014284"/>
            <a:ext cx="7739104" cy="3693319"/>
          </a:xfrm>
          <a:prstGeom prst="rect">
            <a:avLst/>
          </a:prstGeom>
        </p:spPr>
        <p:txBody>
          <a:bodyPr wrap="square">
            <a:spAutoFit/>
          </a:bodyPr>
          <a:lstStyle/>
          <a:p>
            <a:pPr algn="just"/>
            <a:r>
              <a:rPr lang="es-ES" b="1" dirty="0"/>
              <a:t>Eventos independientes</a:t>
            </a:r>
          </a:p>
          <a:p>
            <a:pPr algn="just"/>
            <a:r>
              <a:rPr lang="es-ES" dirty="0"/>
              <a:t>Cuando los eventos son independientes es cuando podemos usar la fórmula</a:t>
            </a:r>
          </a:p>
          <a:p>
            <a:pPr algn="just"/>
            <a:endParaRPr lang="es-ES" dirty="0"/>
          </a:p>
          <a:p>
            <a:pPr algn="just"/>
            <a:endParaRPr lang="es-ES" dirty="0"/>
          </a:p>
          <a:p>
            <a:pPr algn="just"/>
            <a:endParaRPr lang="es-ES" dirty="0"/>
          </a:p>
          <a:p>
            <a:pPr algn="just"/>
            <a:r>
              <a:rPr lang="es-ES" dirty="0"/>
              <a:t>Por ejemplo, la probabilidad de sacar 4 veces una cruz:</a:t>
            </a:r>
          </a:p>
          <a:p>
            <a:pPr algn="just"/>
            <a:endParaRPr lang="es-ES" dirty="0"/>
          </a:p>
          <a:p>
            <a:pPr algn="just"/>
            <a:endParaRPr lang="es-ES" dirty="0"/>
          </a:p>
          <a:p>
            <a:pPr algn="just"/>
            <a:endParaRPr lang="es-ES" dirty="0"/>
          </a:p>
          <a:p>
            <a:pPr algn="just"/>
            <a:r>
              <a:rPr lang="es-ES" dirty="0"/>
              <a:t>Pero si los eventos no son independientes, no podemos usarla directamente. Por ejemplo:</a:t>
            </a:r>
          </a:p>
          <a:p>
            <a:pPr algn="just"/>
            <a:endParaRPr lang="es-ES" dirty="0"/>
          </a:p>
          <a:p>
            <a:pPr algn="just"/>
            <a:endParaRPr lang="es-E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AF73AF5-87BF-41C6-8CE0-D234F2027B6D}"/>
                  </a:ext>
                </a:extLst>
              </p:cNvPr>
              <p:cNvSpPr txBox="1"/>
              <p:nvPr/>
            </p:nvSpPr>
            <p:spPr>
              <a:xfrm>
                <a:off x="3349999" y="2789082"/>
                <a:ext cx="24440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r>
                            <a:rPr lang="ca-ES" b="0" i="1" smtClean="0">
                              <a:latin typeface="Cambria Math" panose="02040503050406030204" pitchFamily="18" charset="0"/>
                            </a:rPr>
                            <m:t> </m:t>
                          </m:r>
                          <m:r>
                            <a:rPr lang="ca-ES" b="0" i="1" smtClean="0">
                              <a:latin typeface="Cambria Math" panose="02040503050406030204" pitchFamily="18" charset="0"/>
                            </a:rPr>
                            <m:t>𝑦</m:t>
                          </m:r>
                          <m:r>
                            <a:rPr lang="ca-ES" b="0" i="1" smtClean="0">
                              <a:latin typeface="Cambria Math" panose="02040503050406030204" pitchFamily="18" charset="0"/>
                            </a:rPr>
                            <m:t> </m:t>
                          </m:r>
                          <m:r>
                            <a:rPr lang="ca-ES" b="0" i="1" smtClean="0">
                              <a:latin typeface="Cambria Math" panose="02040503050406030204" pitchFamily="18" charset="0"/>
                            </a:rPr>
                            <m:t>𝐵</m:t>
                          </m:r>
                        </m:e>
                      </m:d>
                      <m:r>
                        <a:rPr lang="ca-ES" b="0" i="1" smtClean="0">
                          <a:latin typeface="Cambria Math" panose="02040503050406030204" pitchFamily="18" charset="0"/>
                        </a:rPr>
                        <m:t>=</m:t>
                      </m:r>
                      <m:r>
                        <a:rPr lang="ca-ES" b="0" i="1" smtClean="0">
                          <a:latin typeface="Cambria Math" panose="02040503050406030204" pitchFamily="18" charset="0"/>
                        </a:rPr>
                        <m:t>𝑃</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e>
                      </m:d>
                      <m:r>
                        <a:rPr lang="ca-ES" b="0" i="1" smtClean="0">
                          <a:latin typeface="Cambria Math" panose="02040503050406030204" pitchFamily="18" charset="0"/>
                        </a:rPr>
                        <m:t>·</m:t>
                      </m:r>
                      <m:r>
                        <a:rPr lang="ca-ES" b="0" i="1" smtClean="0">
                          <a:latin typeface="Cambria Math" panose="02040503050406030204" pitchFamily="18" charset="0"/>
                        </a:rPr>
                        <m:t>𝑃</m:t>
                      </m:r>
                      <m:r>
                        <a:rPr lang="ca-ES" b="0" i="1" smtClean="0">
                          <a:latin typeface="Cambria Math" panose="02040503050406030204" pitchFamily="18" charset="0"/>
                        </a:rPr>
                        <m:t>(</m:t>
                      </m:r>
                      <m:r>
                        <a:rPr lang="ca-ES" b="0" i="1" smtClean="0">
                          <a:latin typeface="Cambria Math" panose="02040503050406030204" pitchFamily="18" charset="0"/>
                        </a:rPr>
                        <m:t>𝐵</m:t>
                      </m:r>
                      <m:r>
                        <a:rPr lang="ca-E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CAF73AF5-87BF-41C6-8CE0-D234F2027B6D}"/>
                  </a:ext>
                </a:extLst>
              </p:cNvPr>
              <p:cNvSpPr txBox="1">
                <a:spLocks noRot="1" noChangeAspect="1" noMove="1" noResize="1" noEditPoints="1" noAdjustHandles="1" noChangeArrowheads="1" noChangeShapeType="1" noTextEdit="1"/>
              </p:cNvSpPr>
              <p:nvPr/>
            </p:nvSpPr>
            <p:spPr>
              <a:xfrm>
                <a:off x="3349999" y="2789082"/>
                <a:ext cx="2444002" cy="276999"/>
              </a:xfrm>
              <a:prstGeom prst="rect">
                <a:avLst/>
              </a:prstGeom>
              <a:blipFill>
                <a:blip r:embed="rId4"/>
                <a:stretch>
                  <a:fillRect l="-2000" t="-4444" r="-325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CF4AC8C-9124-42AE-BBBA-40721D260DC1}"/>
                  </a:ext>
                </a:extLst>
              </p:cNvPr>
              <p:cNvSpPr txBox="1"/>
              <p:nvPr/>
            </p:nvSpPr>
            <p:spPr>
              <a:xfrm>
                <a:off x="1626033" y="3963547"/>
                <a:ext cx="58919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𝐶𝑟𝑢𝑧</m:t>
                          </m:r>
                          <m:r>
                            <a:rPr lang="ca-ES" b="0" i="1" smtClean="0">
                              <a:latin typeface="Cambria Math" panose="02040503050406030204" pitchFamily="18" charset="0"/>
                            </a:rPr>
                            <m:t> 4 </m:t>
                          </m:r>
                          <m:r>
                            <a:rPr lang="ca-ES" b="0" i="1" smtClean="0">
                              <a:latin typeface="Cambria Math" panose="02040503050406030204" pitchFamily="18" charset="0"/>
                            </a:rPr>
                            <m:t>𝑣𝑒𝑐𝑒𝑠</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b="0" i="1" smtClean="0">
                              <a:latin typeface="Cambria Math" panose="02040503050406030204" pitchFamily="18" charset="0"/>
                            </a:rPr>
                            <m:t>𝐶𝑟𝑢𝑧</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𝐶𝑟𝑢𝑧</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𝐶𝑟𝑢𝑧</m:t>
                          </m:r>
                        </m:e>
                      </m:d>
                      <m:r>
                        <a:rPr lang="ca-ES" b="0" i="0"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i="1">
                              <a:latin typeface="Cambria Math" panose="02040503050406030204" pitchFamily="18" charset="0"/>
                            </a:rPr>
                            <m:t>𝐶𝑟𝑢𝑧</m:t>
                          </m:r>
                        </m:e>
                      </m:d>
                    </m:oMath>
                  </m:oMathPara>
                </a14:m>
                <a:endParaRPr lang="en-US" dirty="0"/>
              </a:p>
            </p:txBody>
          </p:sp>
        </mc:Choice>
        <mc:Fallback xmlns="">
          <p:sp>
            <p:nvSpPr>
              <p:cNvPr id="23" name="TextBox 22">
                <a:extLst>
                  <a:ext uri="{FF2B5EF4-FFF2-40B4-BE49-F238E27FC236}">
                    <a16:creationId xmlns:a16="http://schemas.microsoft.com/office/drawing/2014/main" id="{5CF4AC8C-9124-42AE-BBBA-40721D260DC1}"/>
                  </a:ext>
                </a:extLst>
              </p:cNvPr>
              <p:cNvSpPr txBox="1">
                <a:spLocks noRot="1" noChangeAspect="1" noMove="1" noResize="1" noEditPoints="1" noAdjustHandles="1" noChangeArrowheads="1" noChangeShapeType="1" noTextEdit="1"/>
              </p:cNvSpPr>
              <p:nvPr/>
            </p:nvSpPr>
            <p:spPr>
              <a:xfrm>
                <a:off x="1626033" y="3963547"/>
                <a:ext cx="5891934" cy="276999"/>
              </a:xfrm>
              <a:prstGeom prst="rect">
                <a:avLst/>
              </a:prstGeom>
              <a:blipFill>
                <a:blip r:embed="rId5"/>
                <a:stretch>
                  <a:fillRect l="-51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3C48925-EA42-4743-A7EF-0544E7501281}"/>
                  </a:ext>
                </a:extLst>
              </p:cNvPr>
              <p:cNvSpPr txBox="1"/>
              <p:nvPr/>
            </p:nvSpPr>
            <p:spPr>
              <a:xfrm>
                <a:off x="779447" y="5144478"/>
                <a:ext cx="2926763"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b="0" i="1" smtClean="0">
                              <a:latin typeface="Cambria Math" panose="02040503050406030204" pitchFamily="18" charset="0"/>
                            </a:rPr>
                            <m:t>𝑁</m:t>
                          </m:r>
                          <m:r>
                            <a:rPr lang="ca-ES" b="0" i="1" smtClean="0">
                              <a:latin typeface="Cambria Math" panose="02040503050406030204" pitchFamily="18" charset="0"/>
                            </a:rPr>
                            <m:t>ú</m:t>
                          </m:r>
                          <m:r>
                            <a:rPr lang="ca-ES" b="0" i="1" smtClean="0">
                              <a:latin typeface="Cambria Math" panose="02040503050406030204" pitchFamily="18" charset="0"/>
                            </a:rPr>
                            <m:t>𝑚𝑒𝑟𝑜</m:t>
                          </m:r>
                          <m:r>
                            <a:rPr lang="ca-ES" b="0" i="1" smtClean="0">
                              <a:latin typeface="Cambria Math" panose="02040503050406030204" pitchFamily="18" charset="0"/>
                            </a:rPr>
                            <m:t> </m:t>
                          </m:r>
                          <m:r>
                            <a:rPr lang="ca-ES" b="0" i="1" smtClean="0">
                              <a:latin typeface="Cambria Math" panose="02040503050406030204" pitchFamily="18" charset="0"/>
                            </a:rPr>
                            <m:t>𝑝𝑎𝑟</m:t>
                          </m:r>
                        </m:e>
                      </m:d>
                      <m:r>
                        <a:rPr lang="ca-ES" b="0" i="1" smtClean="0">
                          <a:latin typeface="Cambria Math" panose="02040503050406030204" pitchFamily="18" charset="0"/>
                        </a:rPr>
                        <m:t>=</m:t>
                      </m:r>
                      <m:f>
                        <m:fPr>
                          <m:ctrlPr>
                            <a:rPr lang="ca-ES" b="0" i="1" smtClean="0">
                              <a:latin typeface="Cambria Math" panose="02040503050406030204" pitchFamily="18" charset="0"/>
                            </a:rPr>
                          </m:ctrlPr>
                        </m:fPr>
                        <m:num>
                          <m:r>
                            <a:rPr lang="ca-ES" b="0" i="1" smtClean="0">
                              <a:latin typeface="Cambria Math" panose="02040503050406030204" pitchFamily="18" charset="0"/>
                            </a:rPr>
                            <m:t>3</m:t>
                          </m:r>
                        </m:num>
                        <m:den>
                          <m:r>
                            <a:rPr lang="ca-ES" b="0" i="1" smtClean="0">
                              <a:latin typeface="Cambria Math" panose="02040503050406030204" pitchFamily="18" charset="0"/>
                            </a:rPr>
                            <m:t>6</m:t>
                          </m:r>
                        </m:den>
                      </m:f>
                    </m:oMath>
                  </m:oMathPara>
                </a14:m>
                <a:endParaRPr lang="en-US" dirty="0"/>
              </a:p>
            </p:txBody>
          </p:sp>
        </mc:Choice>
        <mc:Fallback xmlns="">
          <p:sp>
            <p:nvSpPr>
              <p:cNvPr id="24" name="TextBox 23">
                <a:extLst>
                  <a:ext uri="{FF2B5EF4-FFF2-40B4-BE49-F238E27FC236}">
                    <a16:creationId xmlns:a16="http://schemas.microsoft.com/office/drawing/2014/main" id="{93C48925-EA42-4743-A7EF-0544E7501281}"/>
                  </a:ext>
                </a:extLst>
              </p:cNvPr>
              <p:cNvSpPr txBox="1">
                <a:spLocks noRot="1" noChangeAspect="1" noMove="1" noResize="1" noEditPoints="1" noAdjustHandles="1" noChangeArrowheads="1" noChangeShapeType="1" noTextEdit="1"/>
              </p:cNvSpPr>
              <p:nvPr/>
            </p:nvSpPr>
            <p:spPr>
              <a:xfrm>
                <a:off x="779447" y="5144478"/>
                <a:ext cx="2926763" cy="5203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4EC99CC-4B9F-4B5D-927C-4CCD56CDE8D4}"/>
                  </a:ext>
                </a:extLst>
              </p:cNvPr>
              <p:cNvSpPr txBox="1"/>
              <p:nvPr/>
            </p:nvSpPr>
            <p:spPr>
              <a:xfrm>
                <a:off x="768717" y="5962002"/>
                <a:ext cx="3609643"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𝐵</m:t>
                          </m:r>
                        </m:e>
                      </m:d>
                      <m:r>
                        <a:rPr lang="ca-ES" b="0" i="1" smtClean="0">
                          <a:latin typeface="Cambria Math" panose="02040503050406030204" pitchFamily="18" charset="0"/>
                        </a:rPr>
                        <m:t>=</m:t>
                      </m:r>
                      <m:r>
                        <a:rPr lang="ca-ES" i="1">
                          <a:latin typeface="Cambria Math" panose="02040503050406030204" pitchFamily="18" charset="0"/>
                        </a:rPr>
                        <m:t>𝑃</m:t>
                      </m:r>
                      <m:d>
                        <m:dPr>
                          <m:ctrlPr>
                            <a:rPr lang="ca-ES" i="1">
                              <a:latin typeface="Cambria Math" panose="02040503050406030204" pitchFamily="18" charset="0"/>
                            </a:rPr>
                          </m:ctrlPr>
                        </m:dPr>
                        <m:e>
                          <m:r>
                            <a:rPr lang="ca-ES" b="0" i="1" smtClean="0">
                              <a:latin typeface="Cambria Math" panose="02040503050406030204" pitchFamily="18" charset="0"/>
                            </a:rPr>
                            <m:t>𝑁</m:t>
                          </m:r>
                          <m:r>
                            <a:rPr lang="ca-ES" b="0" i="1" smtClean="0">
                              <a:latin typeface="Cambria Math" panose="02040503050406030204" pitchFamily="18" charset="0"/>
                            </a:rPr>
                            <m:t>ú</m:t>
                          </m:r>
                          <m:r>
                            <a:rPr lang="ca-ES" b="0" i="1" smtClean="0">
                              <a:latin typeface="Cambria Math" panose="02040503050406030204" pitchFamily="18" charset="0"/>
                            </a:rPr>
                            <m:t>𝑚𝑒𝑟𝑜</m:t>
                          </m:r>
                          <m:r>
                            <a:rPr lang="ca-ES" b="0" i="1" smtClean="0">
                              <a:latin typeface="Cambria Math" panose="02040503050406030204" pitchFamily="18" charset="0"/>
                            </a:rPr>
                            <m:t> </m:t>
                          </m:r>
                          <m:r>
                            <a:rPr lang="ca-ES" b="0" i="1" smtClean="0">
                              <a:latin typeface="Cambria Math" panose="02040503050406030204" pitchFamily="18" charset="0"/>
                            </a:rPr>
                            <m:t>𝑚𝑒𝑛𝑜𝑟</m:t>
                          </m:r>
                          <m:r>
                            <a:rPr lang="ca-ES" b="0" i="1" smtClean="0">
                              <a:latin typeface="Cambria Math" panose="02040503050406030204" pitchFamily="18" charset="0"/>
                            </a:rPr>
                            <m:t> </m:t>
                          </m:r>
                          <m:r>
                            <a:rPr lang="ca-ES" b="0" i="1" smtClean="0">
                              <a:latin typeface="Cambria Math" panose="02040503050406030204" pitchFamily="18" charset="0"/>
                            </a:rPr>
                            <m:t>𝑎</m:t>
                          </m:r>
                          <m:r>
                            <a:rPr lang="ca-ES" b="0" i="1" smtClean="0">
                              <a:latin typeface="Cambria Math" panose="02040503050406030204" pitchFamily="18" charset="0"/>
                            </a:rPr>
                            <m:t> 4</m:t>
                          </m:r>
                        </m:e>
                      </m:d>
                      <m:r>
                        <a:rPr lang="ca-ES" b="0" i="1" smtClean="0">
                          <a:latin typeface="Cambria Math" panose="02040503050406030204" pitchFamily="18" charset="0"/>
                        </a:rPr>
                        <m:t>=</m:t>
                      </m:r>
                      <m:f>
                        <m:fPr>
                          <m:ctrlPr>
                            <a:rPr lang="ca-ES" b="0" i="1" smtClean="0">
                              <a:latin typeface="Cambria Math" panose="02040503050406030204" pitchFamily="18" charset="0"/>
                            </a:rPr>
                          </m:ctrlPr>
                        </m:fPr>
                        <m:num>
                          <m:r>
                            <a:rPr lang="ca-ES" b="0" i="1" smtClean="0">
                              <a:latin typeface="Cambria Math" panose="02040503050406030204" pitchFamily="18" charset="0"/>
                            </a:rPr>
                            <m:t>3</m:t>
                          </m:r>
                        </m:num>
                        <m:den>
                          <m:r>
                            <a:rPr lang="ca-ES" b="0" i="1" smtClean="0">
                              <a:latin typeface="Cambria Math" panose="02040503050406030204" pitchFamily="18" charset="0"/>
                            </a:rPr>
                            <m:t>6</m:t>
                          </m:r>
                        </m:den>
                      </m:f>
                    </m:oMath>
                  </m:oMathPara>
                </a14:m>
                <a:endParaRPr lang="en-US" dirty="0"/>
              </a:p>
            </p:txBody>
          </p:sp>
        </mc:Choice>
        <mc:Fallback xmlns="">
          <p:sp>
            <p:nvSpPr>
              <p:cNvPr id="14" name="TextBox 13">
                <a:extLst>
                  <a:ext uri="{FF2B5EF4-FFF2-40B4-BE49-F238E27FC236}">
                    <a16:creationId xmlns:a16="http://schemas.microsoft.com/office/drawing/2014/main" id="{64EC99CC-4B9F-4B5D-927C-4CCD56CDE8D4}"/>
                  </a:ext>
                </a:extLst>
              </p:cNvPr>
              <p:cNvSpPr txBox="1">
                <a:spLocks noRot="1" noChangeAspect="1" noMove="1" noResize="1" noEditPoints="1" noAdjustHandles="1" noChangeArrowheads="1" noChangeShapeType="1" noTextEdit="1"/>
              </p:cNvSpPr>
              <p:nvPr/>
            </p:nvSpPr>
            <p:spPr>
              <a:xfrm>
                <a:off x="768717" y="5962002"/>
                <a:ext cx="3609643" cy="5203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7BAE3F9-7454-4F24-B084-363F8DD2C1E2}"/>
                  </a:ext>
                </a:extLst>
              </p:cNvPr>
              <p:cNvSpPr txBox="1"/>
              <p:nvPr/>
            </p:nvSpPr>
            <p:spPr>
              <a:xfrm>
                <a:off x="5354463" y="5674940"/>
                <a:ext cx="14816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ca-ES" b="0" i="1" smtClean="0">
                          <a:latin typeface="Cambria Math" panose="02040503050406030204" pitchFamily="18" charset="0"/>
                        </a:rPr>
                        <m:t>𝑃</m:t>
                      </m:r>
                      <m:r>
                        <a:rPr lang="ca-ES" b="0" i="1" smtClean="0">
                          <a:latin typeface="Cambria Math" panose="02040503050406030204" pitchFamily="18" charset="0"/>
                        </a:rPr>
                        <m:t> </m:t>
                      </m:r>
                      <m:d>
                        <m:dPr>
                          <m:ctrlPr>
                            <a:rPr lang="ca-ES" b="0" i="1" smtClean="0">
                              <a:latin typeface="Cambria Math" panose="02040503050406030204" pitchFamily="18" charset="0"/>
                            </a:rPr>
                          </m:ctrlPr>
                        </m:dPr>
                        <m:e>
                          <m:r>
                            <a:rPr lang="ca-ES" b="0" i="1" smtClean="0">
                              <a:latin typeface="Cambria Math" panose="02040503050406030204" pitchFamily="18" charset="0"/>
                            </a:rPr>
                            <m:t>𝐴</m:t>
                          </m:r>
                          <m:r>
                            <a:rPr lang="ca-ES" b="0" i="1" smtClean="0">
                              <a:latin typeface="Cambria Math" panose="02040503050406030204" pitchFamily="18" charset="0"/>
                              <a:ea typeface="Cambria Math" panose="02040503050406030204" pitchFamily="18" charset="0"/>
                            </a:rPr>
                            <m:t>∩</m:t>
                          </m:r>
                          <m:r>
                            <a:rPr lang="ca-ES" b="0" i="1" smtClean="0">
                              <a:latin typeface="Cambria Math" panose="02040503050406030204" pitchFamily="18" charset="0"/>
                              <a:ea typeface="Cambria Math" panose="02040503050406030204" pitchFamily="18" charset="0"/>
                            </a:rPr>
                            <m:t>𝐵</m:t>
                          </m:r>
                        </m:e>
                      </m:d>
                      <m:r>
                        <a:rPr lang="ca-E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07BAE3F9-7454-4F24-B084-363F8DD2C1E2}"/>
                  </a:ext>
                </a:extLst>
              </p:cNvPr>
              <p:cNvSpPr txBox="1">
                <a:spLocks noRot="1" noChangeAspect="1" noMove="1" noResize="1" noEditPoints="1" noAdjustHandles="1" noChangeArrowheads="1" noChangeShapeType="1" noTextEdit="1"/>
              </p:cNvSpPr>
              <p:nvPr/>
            </p:nvSpPr>
            <p:spPr>
              <a:xfrm>
                <a:off x="5354463" y="5674940"/>
                <a:ext cx="1481688" cy="276999"/>
              </a:xfrm>
              <a:prstGeom prst="rect">
                <a:avLst/>
              </a:prstGeom>
              <a:blipFill>
                <a:blip r:embed="rId8"/>
                <a:stretch>
                  <a:fillRect l="-3292" r="-3704" b="-6667"/>
                </a:stretch>
              </a:blipFill>
            </p:spPr>
            <p:txBody>
              <a:bodyPr/>
              <a:lstStyle/>
              <a:p>
                <a:r>
                  <a:rPr lang="en-US">
                    <a:noFill/>
                  </a:rPr>
                  <a:t> </a:t>
                </a:r>
              </a:p>
            </p:txBody>
          </p:sp>
        </mc:Fallback>
      </mc:AlternateContent>
    </p:spTree>
    <p:extLst>
      <p:ext uri="{BB962C8B-B14F-4D97-AF65-F5344CB8AC3E}">
        <p14:creationId xmlns:p14="http://schemas.microsoft.com/office/powerpoint/2010/main" val="251803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24</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1510547"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Probabilidad</a:t>
            </a:r>
          </a:p>
        </p:txBody>
      </p:sp>
      <p:cxnSp>
        <p:nvCxnSpPr>
          <p:cNvPr id="10" name="Conector recto 9"/>
          <p:cNvCxnSpPr>
            <a:cxnSpLocks/>
            <a:stCxn id="9" idx="3"/>
          </p:cNvCxnSpPr>
          <p:nvPr/>
        </p:nvCxnSpPr>
        <p:spPr>
          <a:xfrm>
            <a:off x="2590799" y="1620520"/>
            <a:ext cx="655320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Rectángulo 10">
            <a:extLst>
              <a:ext uri="{FF2B5EF4-FFF2-40B4-BE49-F238E27FC236}">
                <a16:creationId xmlns:a16="http://schemas.microsoft.com/office/drawing/2014/main" id="{64D02508-8F45-469A-8225-8247DBDADAC2}"/>
              </a:ext>
            </a:extLst>
          </p:cNvPr>
          <p:cNvSpPr/>
          <p:nvPr/>
        </p:nvSpPr>
        <p:spPr>
          <a:xfrm>
            <a:off x="702448" y="2014284"/>
            <a:ext cx="7739104" cy="369332"/>
          </a:xfrm>
          <a:prstGeom prst="rect">
            <a:avLst/>
          </a:prstGeom>
        </p:spPr>
        <p:txBody>
          <a:bodyPr wrap="square">
            <a:spAutoFit/>
          </a:bodyPr>
          <a:lstStyle/>
          <a:p>
            <a:pPr algn="just"/>
            <a:r>
              <a:rPr lang="es-ES" b="1" dirty="0"/>
              <a:t>Combinatorias y permutaciones</a:t>
            </a:r>
          </a:p>
        </p:txBody>
      </p:sp>
      <p:pic>
        <p:nvPicPr>
          <p:cNvPr id="3" name="Picture 2">
            <a:extLst>
              <a:ext uri="{FF2B5EF4-FFF2-40B4-BE49-F238E27FC236}">
                <a16:creationId xmlns:a16="http://schemas.microsoft.com/office/drawing/2014/main" id="{B6FDC828-A8BD-4565-9C60-BE57A99DC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541" y="2464900"/>
            <a:ext cx="6140917" cy="3592197"/>
          </a:xfrm>
          <a:prstGeom prst="rect">
            <a:avLst/>
          </a:prstGeom>
        </p:spPr>
      </p:pic>
    </p:spTree>
    <p:extLst>
      <p:ext uri="{BB962C8B-B14F-4D97-AF65-F5344CB8AC3E}">
        <p14:creationId xmlns:p14="http://schemas.microsoft.com/office/powerpoint/2010/main" val="318221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1F97961-164A-4E0E-A36E-9F432FCEE76E}"/>
              </a:ext>
            </a:extLst>
          </p:cNvPr>
          <p:cNvSpPr/>
          <p:nvPr/>
        </p:nvSpPr>
        <p:spPr>
          <a:xfrm>
            <a:off x="691717" y="3888606"/>
            <a:ext cx="7749835" cy="87589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25</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1220186"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Entregable</a:t>
            </a:r>
          </a:p>
        </p:txBody>
      </p:sp>
      <p:cxnSp>
        <p:nvCxnSpPr>
          <p:cNvPr id="10" name="Conector recto 9"/>
          <p:cNvCxnSpPr>
            <a:cxnSpLocks/>
            <a:stCxn id="9" idx="3"/>
          </p:cNvCxnSpPr>
          <p:nvPr/>
        </p:nvCxnSpPr>
        <p:spPr>
          <a:xfrm>
            <a:off x="2300438" y="1620520"/>
            <a:ext cx="684356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4078039"/>
          </a:xfrm>
          <a:prstGeom prst="rect">
            <a:avLst/>
          </a:prstGeom>
        </p:spPr>
        <p:txBody>
          <a:bodyPr wrap="square">
            <a:spAutoFit/>
          </a:bodyPr>
          <a:lstStyle/>
          <a:p>
            <a:pPr algn="just">
              <a:spcBef>
                <a:spcPts val="600"/>
              </a:spcBef>
            </a:pPr>
            <a:r>
              <a:rPr lang="es-ES" sz="2000" b="1" i="1" dirty="0"/>
              <a:t>Clasificación de usuarios a través del consumo eléctrico de contadores.</a:t>
            </a:r>
          </a:p>
          <a:p>
            <a:pPr algn="just">
              <a:spcBef>
                <a:spcPts val="600"/>
              </a:spcBef>
            </a:pPr>
            <a:r>
              <a:rPr lang="es-ES" sz="1700" b="1" dirty="0"/>
              <a:t>Objetivo: </a:t>
            </a:r>
            <a:r>
              <a:rPr lang="es-ES" sz="1700" dirty="0"/>
              <a:t>Desarrollar un modelo de ML de tipo Supervisado para </a:t>
            </a:r>
            <a:r>
              <a:rPr lang="es-ES" sz="1700" b="1" dirty="0"/>
              <a:t>Clasificar </a:t>
            </a:r>
            <a:r>
              <a:rPr lang="es-ES" sz="1700" dirty="0"/>
              <a:t>a los usuarios de una Comercializadora, según su perfil de consumo eléctrico horario durante un día. Dos tipos de perfiles de cliente: usuarios con un perfil de consumo </a:t>
            </a:r>
            <a:r>
              <a:rPr lang="es-ES" sz="1700" b="1" dirty="0"/>
              <a:t>alto </a:t>
            </a:r>
            <a:r>
              <a:rPr lang="es-ES" sz="1700" dirty="0"/>
              <a:t>y usuarios con un perfil de consumo </a:t>
            </a:r>
            <a:r>
              <a:rPr lang="es-ES" sz="1700" b="1" dirty="0"/>
              <a:t>no alto</a:t>
            </a:r>
            <a:r>
              <a:rPr lang="es-ES" sz="1700" dirty="0"/>
              <a:t>. </a:t>
            </a:r>
          </a:p>
          <a:p>
            <a:pPr algn="just">
              <a:spcBef>
                <a:spcPts val="600"/>
              </a:spcBef>
            </a:pPr>
            <a:r>
              <a:rPr lang="es-ES" sz="1700" dirty="0"/>
              <a:t>A continuación, se detallan algunas pautas generales para desarrollar el modelo. </a:t>
            </a:r>
          </a:p>
          <a:p>
            <a:pPr marL="342900" indent="-342900" algn="just">
              <a:spcBef>
                <a:spcPts val="600"/>
              </a:spcBef>
              <a:buFont typeface="+mj-lt"/>
              <a:buAutoNum type="arabicParenR"/>
            </a:pPr>
            <a:r>
              <a:rPr lang="es-ES" sz="1700" dirty="0"/>
              <a:t>Entender el conjunto de datos. Utilice estadísticas descriptivas y herramientas de visualización de datos. </a:t>
            </a:r>
          </a:p>
          <a:p>
            <a:pPr marL="342900" indent="-342900" algn="just">
              <a:spcBef>
                <a:spcPts val="600"/>
              </a:spcBef>
              <a:buFont typeface="+mj-lt"/>
              <a:buAutoNum type="arabicParenR"/>
            </a:pPr>
            <a:r>
              <a:rPr lang="es-ES" sz="1700" dirty="0"/>
              <a:t>Preparar el conjunto de datos. Limpiar y transformarlo, si fuera necesario. </a:t>
            </a:r>
          </a:p>
          <a:p>
            <a:pPr marL="342900" indent="-342900" algn="just">
              <a:spcBef>
                <a:spcPts val="600"/>
              </a:spcBef>
              <a:buFont typeface="+mj-lt"/>
              <a:buAutoNum type="arabicParenR"/>
            </a:pPr>
            <a:r>
              <a:rPr lang="es-ES" sz="1700" dirty="0"/>
              <a:t>Pensar en la posible selección y creación de nuevas características para su modelo. Podría ser, por ejemplo, la media de consumo diario. </a:t>
            </a:r>
          </a:p>
          <a:p>
            <a:pPr marL="342900" indent="-342900" algn="just">
              <a:spcBef>
                <a:spcPts val="600"/>
              </a:spcBef>
              <a:buFont typeface="+mj-lt"/>
              <a:buAutoNum type="arabicParenR"/>
            </a:pPr>
            <a:r>
              <a:rPr lang="es-ES" sz="1700" dirty="0"/>
              <a:t>Dividir el conjunto de datos en entrenamiento y prueba (y validación). </a:t>
            </a:r>
          </a:p>
          <a:p>
            <a:pPr algn="just">
              <a:spcBef>
                <a:spcPts val="600"/>
              </a:spcBef>
            </a:pPr>
            <a:r>
              <a:rPr lang="es-ES" sz="1700" dirty="0"/>
              <a:t>+ …</a:t>
            </a:r>
          </a:p>
        </p:txBody>
      </p:sp>
      <p:sp>
        <p:nvSpPr>
          <p:cNvPr id="23" name="Rectangle 22">
            <a:extLst>
              <a:ext uri="{FF2B5EF4-FFF2-40B4-BE49-F238E27FC236}">
                <a16:creationId xmlns:a16="http://schemas.microsoft.com/office/drawing/2014/main" id="{1A561CDC-6907-4A6B-86B0-C9829CC24332}"/>
              </a:ext>
            </a:extLst>
          </p:cNvPr>
          <p:cNvSpPr/>
          <p:nvPr/>
        </p:nvSpPr>
        <p:spPr>
          <a:xfrm>
            <a:off x="691717" y="4834415"/>
            <a:ext cx="7749835" cy="507606"/>
          </a:xfrm>
          <a:prstGeom prst="rect">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16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26</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1220186"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Entregable</a:t>
            </a:r>
          </a:p>
        </p:txBody>
      </p:sp>
      <p:cxnSp>
        <p:nvCxnSpPr>
          <p:cNvPr id="10" name="Conector recto 9"/>
          <p:cNvCxnSpPr>
            <a:cxnSpLocks/>
            <a:stCxn id="9" idx="3"/>
          </p:cNvCxnSpPr>
          <p:nvPr/>
        </p:nvCxnSpPr>
        <p:spPr>
          <a:xfrm>
            <a:off x="2300438" y="1620520"/>
            <a:ext cx="684356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400110"/>
          </a:xfrm>
          <a:prstGeom prst="rect">
            <a:avLst/>
          </a:prstGeom>
        </p:spPr>
        <p:txBody>
          <a:bodyPr wrap="square">
            <a:spAutoFit/>
          </a:bodyPr>
          <a:lstStyle/>
          <a:p>
            <a:pPr algn="just">
              <a:spcBef>
                <a:spcPts val="600"/>
              </a:spcBef>
            </a:pPr>
            <a:r>
              <a:rPr lang="es-ES" sz="2000" b="1" i="1" dirty="0"/>
              <a:t>Clasificación de usuarios a través del consumo eléctrico de contadores.</a:t>
            </a:r>
          </a:p>
        </p:txBody>
      </p:sp>
      <p:pic>
        <p:nvPicPr>
          <p:cNvPr id="21506" name="Picture 2" descr="File:Jupyter logo.svg - Wikimedia Commons">
            <a:extLst>
              <a:ext uri="{FF2B5EF4-FFF2-40B4-BE49-F238E27FC236}">
                <a16:creationId xmlns:a16="http://schemas.microsoft.com/office/drawing/2014/main" id="{DE0A820A-D415-4B4D-992F-46DA9FED1B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7072" y="2641276"/>
            <a:ext cx="3109855" cy="3604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0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gl-ES" dirty="0"/>
              <a:t>Bibliografía recomendada</a:t>
            </a:r>
            <a:endParaRPr lang="en-US" dirty="0"/>
          </a:p>
        </p:txBody>
      </p:sp>
      <p:sp>
        <p:nvSpPr>
          <p:cNvPr id="3" name="Marcador de contenido 2"/>
          <p:cNvSpPr>
            <a:spLocks noGrp="1"/>
          </p:cNvSpPr>
          <p:nvPr>
            <p:ph idx="1"/>
          </p:nvPr>
        </p:nvSpPr>
        <p:spPr/>
        <p:txBody>
          <a:bodyPr>
            <a:normAutofit/>
          </a:bodyPr>
          <a:lstStyle/>
          <a:p>
            <a:pPr marL="514350" indent="-514350">
              <a:buFont typeface="+mj-lt"/>
              <a:buAutoNum type="arabicPeriod"/>
            </a:pPr>
            <a:r>
              <a:rPr lang="es-ES" sz="2000" dirty="0"/>
              <a:t>EDA </a:t>
            </a:r>
            <a:r>
              <a:rPr lang="es-ES" sz="2000" dirty="0">
                <a:hlinkClick r:id="rId2"/>
              </a:rPr>
              <a:t>https://towardsdatascience.com/exploratory-data-analysis-8fc1cb20fd15</a:t>
            </a:r>
            <a:r>
              <a:rPr lang="es-ES" sz="2000" dirty="0"/>
              <a:t> </a:t>
            </a:r>
          </a:p>
          <a:p>
            <a:pPr marL="514350" indent="-514350">
              <a:buFont typeface="+mj-lt"/>
              <a:buAutoNum type="arabicPeriod"/>
            </a:pPr>
            <a:r>
              <a:rPr lang="es-ES" sz="2000" dirty="0"/>
              <a:t>EDA y limpieza de datos </a:t>
            </a:r>
            <a:r>
              <a:rPr lang="es-ES" sz="2000" dirty="0">
                <a:hlinkClick r:id="rId3"/>
              </a:rPr>
              <a:t>https://towardsdatascience.com/exploratory-data-analysis-and-data-cleaning-practical-workout-2a20442b42fb</a:t>
            </a:r>
            <a:endParaRPr lang="es-ES" sz="2000" dirty="0"/>
          </a:p>
          <a:p>
            <a:pPr marL="514350" indent="-514350">
              <a:buFont typeface="+mj-lt"/>
              <a:buAutoNum type="arabicPeriod"/>
            </a:pPr>
            <a:r>
              <a:rPr lang="es-ES" sz="2000" dirty="0"/>
              <a:t>Pipeline de EDA y limpieza de datos </a:t>
            </a:r>
            <a:r>
              <a:rPr lang="es-ES" sz="2000" dirty="0">
                <a:hlinkClick r:id="rId4"/>
              </a:rPr>
              <a:t>https://medium.com/@oluwabukunmige/pipeline-for-exploratory-data-analysis-and-data-cleaning-6adce7ac0594</a:t>
            </a:r>
            <a:r>
              <a:rPr lang="es-ES" sz="2000" dirty="0"/>
              <a:t> </a:t>
            </a:r>
          </a:p>
          <a:p>
            <a:pPr marL="514350" indent="-514350">
              <a:buFont typeface="+mj-lt"/>
              <a:buAutoNum type="arabicPeriod"/>
            </a:pPr>
            <a:r>
              <a:rPr lang="es-ES" sz="2000" dirty="0"/>
              <a:t>Funciones pandas </a:t>
            </a:r>
            <a:r>
              <a:rPr lang="es-ES" sz="2000" dirty="0">
                <a:hlinkClick r:id="rId5"/>
              </a:rPr>
              <a:t>https://pandas.pydata.org/docs/reference/frame.html</a:t>
            </a:r>
            <a:r>
              <a:rPr lang="es-ES" sz="2000" dirty="0"/>
              <a:t> </a:t>
            </a:r>
          </a:p>
          <a:p>
            <a:pPr marL="514350" indent="-514350">
              <a:buFont typeface="+mj-lt"/>
              <a:buAutoNum type="arabicPeriod"/>
            </a:pPr>
            <a:endParaRPr lang="en-US" sz="2000" dirty="0"/>
          </a:p>
        </p:txBody>
      </p:sp>
      <p:sp>
        <p:nvSpPr>
          <p:cNvPr id="4" name="Marcador de número de diapositiva 3"/>
          <p:cNvSpPr>
            <a:spLocks noGrp="1"/>
          </p:cNvSpPr>
          <p:nvPr>
            <p:ph type="sldNum" sz="quarter" idx="12"/>
          </p:nvPr>
        </p:nvSpPr>
        <p:spPr/>
        <p:txBody>
          <a:bodyPr/>
          <a:lstStyle/>
          <a:p>
            <a:fld id="{F72B40EF-D53A-41AA-87B6-B9F74BA43E09}" type="slidenum">
              <a:rPr lang="es-ES" smtClean="0"/>
              <a:t>27</a:t>
            </a:fld>
            <a:endParaRPr lang="es-ES"/>
          </a:p>
        </p:txBody>
      </p:sp>
    </p:spTree>
    <p:extLst>
      <p:ext uri="{BB962C8B-B14F-4D97-AF65-F5344CB8AC3E}">
        <p14:creationId xmlns:p14="http://schemas.microsoft.com/office/powerpoint/2010/main" val="121979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688593"/>
            <a:ext cx="7886700" cy="763455"/>
          </a:xfrm>
        </p:spPr>
        <p:txBody>
          <a:bodyPr/>
          <a:lstStyle/>
          <a:p>
            <a:r>
              <a:rPr lang="es-ES" dirty="0"/>
              <a:t>Objetivos del módulo</a:t>
            </a:r>
          </a:p>
        </p:txBody>
      </p:sp>
      <p:sp>
        <p:nvSpPr>
          <p:cNvPr id="3" name="CuadroTexto 2"/>
          <p:cNvSpPr txBox="1"/>
          <p:nvPr/>
        </p:nvSpPr>
        <p:spPr>
          <a:xfrm>
            <a:off x="727982" y="2627723"/>
            <a:ext cx="7688036" cy="32762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2000"/>
              <a:t>Diferenciar muestra de población.</a:t>
            </a:r>
          </a:p>
          <a:p>
            <a:pPr marL="285750" indent="-285750">
              <a:lnSpc>
                <a:spcPct val="150000"/>
              </a:lnSpc>
              <a:buFont typeface="Arial" panose="020B0604020202020204" pitchFamily="34" charset="0"/>
              <a:buChar char="•"/>
            </a:pPr>
            <a:r>
              <a:rPr lang="es-ES" sz="2000"/>
              <a:t>Aprender a limpiar datasets y obtener resumen de datos mediante la librería pandas.</a:t>
            </a:r>
          </a:p>
          <a:p>
            <a:pPr marL="285750" indent="-285750">
              <a:lnSpc>
                <a:spcPct val="150000"/>
              </a:lnSpc>
              <a:buFont typeface="Arial" panose="020B0604020202020204" pitchFamily="34" charset="0"/>
              <a:buChar char="•"/>
            </a:pPr>
            <a:r>
              <a:rPr lang="es-ES" sz="2000"/>
              <a:t>Diferenciar tipos de variables.</a:t>
            </a:r>
          </a:p>
          <a:p>
            <a:pPr marL="285750" indent="-285750">
              <a:lnSpc>
                <a:spcPct val="150000"/>
              </a:lnSpc>
              <a:buFont typeface="Arial" panose="020B0604020202020204" pitchFamily="34" charset="0"/>
              <a:buChar char="•"/>
            </a:pPr>
            <a:r>
              <a:rPr lang="es-ES" sz="2000"/>
              <a:t>Conocer parámetros básicos de estadística descriptiva: la media, la mediana, la moda, la variabilidad...</a:t>
            </a:r>
          </a:p>
          <a:p>
            <a:pPr marL="285750" indent="-285750">
              <a:lnSpc>
                <a:spcPct val="150000"/>
              </a:lnSpc>
              <a:buFont typeface="Arial" panose="020B0604020202020204" pitchFamily="34" charset="0"/>
              <a:buChar char="•"/>
            </a:pPr>
            <a:r>
              <a:rPr lang="es-ES" sz="2000"/>
              <a:t>Introducción a la probabilidad.</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0946" y="1671471"/>
            <a:ext cx="797698" cy="797698"/>
          </a:xfrm>
          <a:prstGeom prst="rect">
            <a:avLst/>
          </a:prstGeom>
        </p:spPr>
      </p:pic>
      <p:sp>
        <p:nvSpPr>
          <p:cNvPr id="6" name="Marcador de número de diapositiva 3">
            <a:extLst>
              <a:ext uri="{FF2B5EF4-FFF2-40B4-BE49-F238E27FC236}">
                <a16:creationId xmlns:a16="http://schemas.microsoft.com/office/drawing/2014/main" id="{1AB4B57F-0B2E-4F59-A403-D48A5EE8CF4D}"/>
              </a:ext>
            </a:extLst>
          </p:cNvPr>
          <p:cNvSpPr>
            <a:spLocks noGrp="1"/>
          </p:cNvSpPr>
          <p:nvPr>
            <p:ph type="sldNum" sz="quarter" idx="12"/>
          </p:nvPr>
        </p:nvSpPr>
        <p:spPr>
          <a:xfrm>
            <a:off x="6095307" y="6057097"/>
            <a:ext cx="2057400" cy="365125"/>
          </a:xfrm>
        </p:spPr>
        <p:txBody>
          <a:bodyPr/>
          <a:lstStyle/>
          <a:p>
            <a:fld id="{F72B40EF-D53A-41AA-87B6-B9F74BA43E09}" type="slidenum">
              <a:rPr lang="es-ES" smtClean="0"/>
              <a:t>3</a:t>
            </a:fld>
            <a:endParaRPr lang="es-ES" dirty="0"/>
          </a:p>
        </p:txBody>
      </p:sp>
    </p:spTree>
    <p:extLst>
      <p:ext uri="{BB962C8B-B14F-4D97-AF65-F5344CB8AC3E}">
        <p14:creationId xmlns:p14="http://schemas.microsoft.com/office/powerpoint/2010/main" val="173320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4</a:t>
            </a:fld>
            <a:endParaRPr lang="es-ES" dirty="0"/>
          </a:p>
        </p:txBody>
      </p:sp>
      <p:sp>
        <p:nvSpPr>
          <p:cNvPr id="11" name="CuadroTexto 10"/>
          <p:cNvSpPr txBox="1"/>
          <p:nvPr/>
        </p:nvSpPr>
        <p:spPr>
          <a:xfrm>
            <a:off x="852055" y="2135201"/>
            <a:ext cx="7439891" cy="3416320"/>
          </a:xfrm>
          <a:prstGeom prst="rect">
            <a:avLst/>
          </a:prstGeom>
          <a:noFill/>
        </p:spPr>
        <p:txBody>
          <a:bodyPr wrap="square" rtlCol="0">
            <a:spAutoFit/>
          </a:bodyPr>
          <a:lstStyle/>
          <a:p>
            <a:pPr marL="285750" indent="-285750" algn="just">
              <a:buFontTx/>
              <a:buChar char="-"/>
            </a:pPr>
            <a:r>
              <a:rPr lang="es-ES" dirty="0"/>
              <a:t>¿Qué es el análisis exploratorio de datos?</a:t>
            </a:r>
          </a:p>
          <a:p>
            <a:pPr algn="just"/>
            <a:endParaRPr lang="es-ES" dirty="0"/>
          </a:p>
          <a:p>
            <a:pPr marL="285750" indent="-285750" algn="just">
              <a:buFontTx/>
              <a:buChar char="-"/>
            </a:pPr>
            <a:endParaRPr lang="es-ES" dirty="0"/>
          </a:p>
          <a:p>
            <a:pPr algn="just"/>
            <a:r>
              <a:rPr lang="es-ES" dirty="0"/>
              <a:t>El </a:t>
            </a:r>
            <a:r>
              <a:rPr lang="es-ES" b="1" dirty="0"/>
              <a:t>EDA</a:t>
            </a:r>
            <a:r>
              <a:rPr lang="es-ES" dirty="0"/>
              <a:t> (</a:t>
            </a:r>
            <a:r>
              <a:rPr lang="es-ES" dirty="0" err="1"/>
              <a:t>Exploratory</a:t>
            </a:r>
            <a:r>
              <a:rPr lang="es-ES" dirty="0"/>
              <a:t> Data </a:t>
            </a:r>
            <a:r>
              <a:rPr lang="es-ES" dirty="0" err="1"/>
              <a:t>Analysis</a:t>
            </a:r>
            <a:r>
              <a:rPr lang="es-ES" dirty="0"/>
              <a:t>) es una forma de analizar datos, un proceso crítico que consiste en realizar </a:t>
            </a:r>
            <a:r>
              <a:rPr lang="es-ES" b="1" dirty="0"/>
              <a:t>investigaciones iniciales</a:t>
            </a:r>
            <a:r>
              <a:rPr lang="es-ES" dirty="0"/>
              <a:t> sobre los datos para descubrir patrones, detectar anomalías, probar hipótesis y comprobar supuestos con la ayuda de estadísticas de resumen y representaciones gráficas.</a:t>
            </a:r>
          </a:p>
          <a:p>
            <a:pPr algn="just"/>
            <a:r>
              <a:rPr lang="es-ES" dirty="0"/>
              <a:t>Es una buena práctica </a:t>
            </a:r>
            <a:r>
              <a:rPr lang="es-ES" b="1" dirty="0"/>
              <a:t>entender primero los datos</a:t>
            </a:r>
            <a:r>
              <a:rPr lang="es-ES" dirty="0"/>
              <a:t> y tratar de obtener la mayor cantidad de información posible de ellos. El EDA consiste en </a:t>
            </a:r>
            <a:r>
              <a:rPr lang="es-ES" b="1" dirty="0"/>
              <a:t>dar sentido a los datos que se tienen a mano, antes de empezar a tratarlos y ensuciarlos.</a:t>
            </a:r>
            <a:endParaRPr lang="es-ES" dirty="0"/>
          </a:p>
        </p:txBody>
      </p:sp>
      <p:sp>
        <p:nvSpPr>
          <p:cNvPr id="9" name="Título 1"/>
          <p:cNvSpPr>
            <a:spLocks noGrp="1"/>
          </p:cNvSpPr>
          <p:nvPr>
            <p:ph type="title"/>
          </p:nvPr>
        </p:nvSpPr>
        <p:spPr>
          <a:xfrm>
            <a:off x="1044392" y="1248952"/>
            <a:ext cx="4584605" cy="763455"/>
          </a:xfrm>
        </p:spPr>
        <p:txBody>
          <a:bodyPr>
            <a:normAutofit/>
          </a:bodyPr>
          <a:lstStyle/>
          <a:p>
            <a:pPr algn="l"/>
            <a:r>
              <a:rPr lang="es-ES" sz="1800" b="1" dirty="0"/>
              <a:t>Análisis Exploratorio de Datos</a:t>
            </a:r>
          </a:p>
        </p:txBody>
      </p:sp>
      <p:sp>
        <p:nvSpPr>
          <p:cNvPr id="12" name="Elipse 5">
            <a:extLst>
              <a:ext uri="{FF2B5EF4-FFF2-40B4-BE49-F238E27FC236}">
                <a16:creationId xmlns:a16="http://schemas.microsoft.com/office/drawing/2014/main" id="{D546E08F-FD41-4BFD-8A13-2C5FFF6F455D}"/>
              </a:ext>
            </a:extLst>
          </p:cNvPr>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Conector recto 6">
            <a:extLst>
              <a:ext uri="{FF2B5EF4-FFF2-40B4-BE49-F238E27FC236}">
                <a16:creationId xmlns:a16="http://schemas.microsoft.com/office/drawing/2014/main" id="{1CB49A28-1DC7-4572-976F-3A5EA70EEDA4}"/>
              </a:ext>
            </a:extLst>
          </p:cNvPr>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Conector recto 9">
            <a:extLst>
              <a:ext uri="{FF2B5EF4-FFF2-40B4-BE49-F238E27FC236}">
                <a16:creationId xmlns:a16="http://schemas.microsoft.com/office/drawing/2014/main" id="{26022B91-5E45-44F1-8A16-B3ECBC67FE4F}"/>
              </a:ext>
            </a:extLst>
          </p:cNvPr>
          <p:cNvCxnSpPr>
            <a:cxnSpLocks/>
          </p:cNvCxnSpPr>
          <p:nvPr/>
        </p:nvCxnSpPr>
        <p:spPr>
          <a:xfrm>
            <a:off x="3952240" y="1622238"/>
            <a:ext cx="519176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3" name="Imagen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44456"/>
            <a:ext cx="365928" cy="365928"/>
          </a:xfrm>
          <a:prstGeom prst="rect">
            <a:avLst/>
          </a:prstGeom>
        </p:spPr>
      </p:pic>
    </p:spTree>
    <p:extLst>
      <p:ext uri="{BB962C8B-B14F-4D97-AF65-F5344CB8AC3E}">
        <p14:creationId xmlns:p14="http://schemas.microsoft.com/office/powerpoint/2010/main" val="97242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5</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Muestra vs. Población</a:t>
            </a:r>
          </a:p>
        </p:txBody>
      </p:sp>
      <p:cxnSp>
        <p:nvCxnSpPr>
          <p:cNvPr id="10" name="Conector recto 9"/>
          <p:cNvCxnSpPr>
            <a:cxnSpLocks/>
          </p:cNvCxnSpPr>
          <p:nvPr/>
        </p:nvCxnSpPr>
        <p:spPr>
          <a:xfrm>
            <a:off x="3263317" y="1620520"/>
            <a:ext cx="588068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646331"/>
          </a:xfrm>
          <a:prstGeom prst="rect">
            <a:avLst/>
          </a:prstGeom>
        </p:spPr>
        <p:txBody>
          <a:bodyPr wrap="square">
            <a:spAutoFit/>
          </a:bodyPr>
          <a:lstStyle/>
          <a:p>
            <a:pPr algn="just"/>
            <a:r>
              <a:rPr lang="es-ES" dirty="0"/>
              <a:t>Normalmente nos encontraremos en una situación donde deseamos responder preguntas sobre una </a:t>
            </a:r>
            <a:r>
              <a:rPr lang="es-ES" i="1" dirty="0"/>
              <a:t>población</a:t>
            </a:r>
            <a:r>
              <a:rPr lang="es-ES" dirty="0"/>
              <a:t> pero solo tenemos acceso a una </a:t>
            </a:r>
            <a:r>
              <a:rPr lang="es-ES" i="1" dirty="0"/>
              <a:t>muestra</a:t>
            </a:r>
            <a:r>
              <a:rPr lang="es-ES" dirty="0"/>
              <a:t>.</a:t>
            </a:r>
          </a:p>
        </p:txBody>
      </p:sp>
      <p:grpSp>
        <p:nvGrpSpPr>
          <p:cNvPr id="18" name="Group 17">
            <a:extLst>
              <a:ext uri="{FF2B5EF4-FFF2-40B4-BE49-F238E27FC236}">
                <a16:creationId xmlns:a16="http://schemas.microsoft.com/office/drawing/2014/main" id="{F224964F-AFB2-4BEE-B9CD-904DB8206B9E}"/>
              </a:ext>
            </a:extLst>
          </p:cNvPr>
          <p:cNvGrpSpPr/>
          <p:nvPr/>
        </p:nvGrpSpPr>
        <p:grpSpPr>
          <a:xfrm>
            <a:off x="1191274" y="2773170"/>
            <a:ext cx="6761452" cy="3899475"/>
            <a:chOff x="1308114" y="2773170"/>
            <a:chExt cx="6761452" cy="3899475"/>
          </a:xfrm>
        </p:grpSpPr>
        <p:pic>
          <p:nvPicPr>
            <p:cNvPr id="1028" name="Picture 4" descr="Difference between Population and Sample in Inferential Statistics | by  Vaidehi Bharti | Medium">
              <a:extLst>
                <a:ext uri="{FF2B5EF4-FFF2-40B4-BE49-F238E27FC236}">
                  <a16:creationId xmlns:a16="http://schemas.microsoft.com/office/drawing/2014/main" id="{991E419E-4309-4E80-8F5D-85C9D7A0A7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04" b="4041"/>
            <a:stretch/>
          </p:blipFill>
          <p:spPr bwMode="auto">
            <a:xfrm>
              <a:off x="1308114" y="3719469"/>
              <a:ext cx="6527772" cy="2953176"/>
            </a:xfrm>
            <a:prstGeom prst="corner">
              <a:avLst>
                <a:gd name="adj1" fmla="val 92958"/>
                <a:gd name="adj2" fmla="val 129030"/>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12E4D2E-D3D3-46F2-B7B3-6C3A1C9303C5}"/>
                </a:ext>
              </a:extLst>
            </p:cNvPr>
            <p:cNvSpPr txBox="1"/>
            <p:nvPr/>
          </p:nvSpPr>
          <p:spPr>
            <a:xfrm>
              <a:off x="2153262" y="3376338"/>
              <a:ext cx="1434517" cy="369332"/>
            </a:xfrm>
            <a:prstGeom prst="rect">
              <a:avLst/>
            </a:prstGeom>
            <a:noFill/>
          </p:spPr>
          <p:txBody>
            <a:bodyPr wrap="square" rtlCol="0">
              <a:spAutoFit/>
            </a:bodyPr>
            <a:lstStyle/>
            <a:p>
              <a:pPr algn="ctr"/>
              <a:r>
                <a:rPr lang="es-ES" b="1" dirty="0"/>
                <a:t>Población</a:t>
              </a:r>
            </a:p>
          </p:txBody>
        </p:sp>
        <p:sp>
          <p:nvSpPr>
            <p:cNvPr id="20" name="TextBox 19">
              <a:extLst>
                <a:ext uri="{FF2B5EF4-FFF2-40B4-BE49-F238E27FC236}">
                  <a16:creationId xmlns:a16="http://schemas.microsoft.com/office/drawing/2014/main" id="{064BBE18-3B9E-487A-95E0-1C8C236DB011}"/>
                </a:ext>
              </a:extLst>
            </p:cNvPr>
            <p:cNvSpPr txBox="1"/>
            <p:nvPr/>
          </p:nvSpPr>
          <p:spPr>
            <a:xfrm>
              <a:off x="6142939" y="3562312"/>
              <a:ext cx="1434517" cy="369332"/>
            </a:xfrm>
            <a:prstGeom prst="rect">
              <a:avLst/>
            </a:prstGeom>
            <a:noFill/>
          </p:spPr>
          <p:txBody>
            <a:bodyPr wrap="square" rtlCol="0">
              <a:spAutoFit/>
            </a:bodyPr>
            <a:lstStyle/>
            <a:p>
              <a:pPr algn="ctr"/>
              <a:r>
                <a:rPr lang="es-ES" b="1"/>
                <a:t>Muestra</a:t>
              </a:r>
            </a:p>
          </p:txBody>
        </p:sp>
        <p:sp>
          <p:nvSpPr>
            <p:cNvPr id="21" name="TextBox 20">
              <a:extLst>
                <a:ext uri="{FF2B5EF4-FFF2-40B4-BE49-F238E27FC236}">
                  <a16:creationId xmlns:a16="http://schemas.microsoft.com/office/drawing/2014/main" id="{1F5D5C4C-9C81-4C97-9F43-23B795770484}"/>
                </a:ext>
              </a:extLst>
            </p:cNvPr>
            <p:cNvSpPr txBox="1"/>
            <p:nvPr/>
          </p:nvSpPr>
          <p:spPr>
            <a:xfrm>
              <a:off x="1661151" y="2773170"/>
              <a:ext cx="2418738" cy="646331"/>
            </a:xfrm>
            <a:prstGeom prst="rect">
              <a:avLst/>
            </a:prstGeom>
            <a:noFill/>
          </p:spPr>
          <p:txBody>
            <a:bodyPr wrap="square" rtlCol="0">
              <a:spAutoFit/>
            </a:bodyPr>
            <a:lstStyle/>
            <a:p>
              <a:pPr algn="ctr"/>
              <a:r>
                <a:rPr lang="es-ES" dirty="0"/>
                <a:t>Para responder preguntas sobre una</a:t>
              </a:r>
            </a:p>
          </p:txBody>
        </p:sp>
        <p:sp>
          <p:nvSpPr>
            <p:cNvPr id="22" name="TextBox 21">
              <a:extLst>
                <a:ext uri="{FF2B5EF4-FFF2-40B4-BE49-F238E27FC236}">
                  <a16:creationId xmlns:a16="http://schemas.microsoft.com/office/drawing/2014/main" id="{9980E467-DA6E-4AF7-B871-B3B63FAE1697}"/>
                </a:ext>
              </a:extLst>
            </p:cNvPr>
            <p:cNvSpPr txBox="1"/>
            <p:nvPr/>
          </p:nvSpPr>
          <p:spPr>
            <a:xfrm>
              <a:off x="5650828" y="2964227"/>
              <a:ext cx="2418738" cy="646331"/>
            </a:xfrm>
            <a:prstGeom prst="rect">
              <a:avLst/>
            </a:prstGeom>
            <a:noFill/>
          </p:spPr>
          <p:txBody>
            <a:bodyPr wrap="square" rtlCol="0">
              <a:spAutoFit/>
            </a:bodyPr>
            <a:lstStyle/>
            <a:p>
              <a:pPr algn="ctr"/>
              <a:r>
                <a:rPr lang="es-ES" dirty="0"/>
                <a:t>Tenemos que aprender a trabajar con una</a:t>
              </a:r>
            </a:p>
          </p:txBody>
        </p:sp>
      </p:grpSp>
    </p:spTree>
    <p:extLst>
      <p:ext uri="{BB962C8B-B14F-4D97-AF65-F5344CB8AC3E}">
        <p14:creationId xmlns:p14="http://schemas.microsoft.com/office/powerpoint/2010/main" val="309650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6</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Muestra vs. Población</a:t>
            </a:r>
          </a:p>
        </p:txBody>
      </p:sp>
      <p:cxnSp>
        <p:nvCxnSpPr>
          <p:cNvPr id="10" name="Conector recto 9"/>
          <p:cNvCxnSpPr>
            <a:cxnSpLocks/>
          </p:cNvCxnSpPr>
          <p:nvPr/>
        </p:nvCxnSpPr>
        <p:spPr>
          <a:xfrm>
            <a:off x="3263317" y="1620520"/>
            <a:ext cx="588068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2031325"/>
          </a:xfrm>
          <a:prstGeom prst="rect">
            <a:avLst/>
          </a:prstGeom>
        </p:spPr>
        <p:txBody>
          <a:bodyPr wrap="square">
            <a:spAutoFit/>
          </a:bodyPr>
          <a:lstStyle/>
          <a:p>
            <a:pPr algn="just"/>
            <a:r>
              <a:rPr lang="es-ES" dirty="0"/>
              <a:t>La </a:t>
            </a:r>
            <a:r>
              <a:rPr lang="es-ES" i="1" dirty="0"/>
              <a:t>población</a:t>
            </a:r>
            <a:r>
              <a:rPr lang="es-ES" dirty="0"/>
              <a:t> se refiere a todos los individuos que son relevantes para una pregunta en concreto, mientras que una </a:t>
            </a:r>
            <a:r>
              <a:rPr lang="es-ES" i="1" dirty="0"/>
              <a:t>muestra</a:t>
            </a:r>
            <a:r>
              <a:rPr lang="es-ES" dirty="0"/>
              <a:t> será solo un </a:t>
            </a:r>
            <a:r>
              <a:rPr lang="es-ES" dirty="0" err="1"/>
              <a:t>subset</a:t>
            </a:r>
            <a:r>
              <a:rPr lang="es-ES" dirty="0"/>
              <a:t> de estos. Por ejemplo, todos los clientes de una compañía de distribución serán la población, mientras que para hacer un estudio a lo mejor solo usamos una muestra de ellos. A veces lo que para una pregunta es una </a:t>
            </a:r>
            <a:r>
              <a:rPr lang="es-ES" i="1" dirty="0"/>
              <a:t>población</a:t>
            </a:r>
            <a:r>
              <a:rPr lang="es-ES" dirty="0"/>
              <a:t>, para otra será una muestra (en nuestro ejemplo todos los clientes de una distribuidora son solo una muestra de la población de un país).</a:t>
            </a:r>
          </a:p>
        </p:txBody>
      </p:sp>
      <p:pic>
        <p:nvPicPr>
          <p:cNvPr id="2050" name="Picture 2" descr="Appendix B.1 Population Sampling">
            <a:extLst>
              <a:ext uri="{FF2B5EF4-FFF2-40B4-BE49-F238E27FC236}">
                <a16:creationId xmlns:a16="http://schemas.microsoft.com/office/drawing/2014/main" id="{38B6ACFA-5864-4C67-A82B-CFE6F9AC3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69871"/>
            <a:ext cx="57150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23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7</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Muestra vs. Población</a:t>
            </a:r>
          </a:p>
        </p:txBody>
      </p:sp>
      <p:cxnSp>
        <p:nvCxnSpPr>
          <p:cNvPr id="10" name="Conector recto 9"/>
          <p:cNvCxnSpPr>
            <a:cxnSpLocks/>
          </p:cNvCxnSpPr>
          <p:nvPr/>
        </p:nvCxnSpPr>
        <p:spPr>
          <a:xfrm>
            <a:off x="3263317" y="1620520"/>
            <a:ext cx="588068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509546" y="2014284"/>
            <a:ext cx="4742076" cy="3139321"/>
          </a:xfrm>
          <a:prstGeom prst="rect">
            <a:avLst/>
          </a:prstGeom>
        </p:spPr>
        <p:txBody>
          <a:bodyPr wrap="square">
            <a:spAutoFit/>
          </a:bodyPr>
          <a:lstStyle/>
          <a:p>
            <a:pPr algn="just"/>
            <a:r>
              <a:rPr lang="es-ES" dirty="0"/>
              <a:t>Las poblaciones y las muestras están formadas por varias observaciones, individuos, elementos, etc.</a:t>
            </a:r>
          </a:p>
          <a:p>
            <a:pPr algn="just"/>
            <a:endParaRPr lang="es-ES" dirty="0"/>
          </a:p>
          <a:p>
            <a:pPr algn="just"/>
            <a:r>
              <a:rPr lang="es-ES" dirty="0"/>
              <a:t>Siempre que se pueda, será mejor usar la población para responder a nuestras preguntas, pero a veces esto no es posible (no se tienen todos los datos, no todos los clientes tienen un Smart meter, recopilar todos los datos en una misma fuente es difícil, etc.). En estos casos usaremos una muestra.</a:t>
            </a:r>
          </a:p>
        </p:txBody>
      </p:sp>
      <p:pic>
        <p:nvPicPr>
          <p:cNvPr id="3" name="Graphic 2">
            <a:extLst>
              <a:ext uri="{FF2B5EF4-FFF2-40B4-BE49-F238E27FC236}">
                <a16:creationId xmlns:a16="http://schemas.microsoft.com/office/drawing/2014/main" id="{E604AE5A-EB16-462A-A82F-2170816553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83814" y="2053185"/>
            <a:ext cx="3416083" cy="3087226"/>
          </a:xfrm>
          <a:prstGeom prst="rect">
            <a:avLst/>
          </a:prstGeom>
        </p:spPr>
      </p:pic>
      <p:pic>
        <p:nvPicPr>
          <p:cNvPr id="3074" name="Picture 2" descr="File:Jupyter logo.svg - Wikimedia Commons">
            <a:extLst>
              <a:ext uri="{FF2B5EF4-FFF2-40B4-BE49-F238E27FC236}">
                <a16:creationId xmlns:a16="http://schemas.microsoft.com/office/drawing/2014/main" id="{1C096C95-D258-4E54-A9EA-7BF1439321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9360" y="5140411"/>
            <a:ext cx="1345279" cy="155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73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8</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Muestra vs. Población - Resumen</a:t>
            </a:r>
          </a:p>
        </p:txBody>
      </p:sp>
      <p:cxnSp>
        <p:nvCxnSpPr>
          <p:cNvPr id="10" name="Conector recto 9"/>
          <p:cNvCxnSpPr>
            <a:cxnSpLocks/>
          </p:cNvCxnSpPr>
          <p:nvPr/>
        </p:nvCxnSpPr>
        <p:spPr>
          <a:xfrm>
            <a:off x="4287520" y="1620520"/>
            <a:ext cx="485648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457904" y="2055402"/>
            <a:ext cx="8228192" cy="4158190"/>
          </a:xfrm>
          <a:prstGeom prst="rect">
            <a:avLst/>
          </a:prstGeom>
        </p:spPr>
        <p:txBody>
          <a:bodyPr wrap="square">
            <a:spAutoFit/>
          </a:bodyPr>
          <a:lstStyle/>
          <a:p>
            <a:pPr algn="just">
              <a:lnSpc>
                <a:spcPct val="150000"/>
              </a:lnSpc>
            </a:pPr>
            <a:r>
              <a:rPr lang="es-ES" b="1" dirty="0"/>
              <a:t>Población</a:t>
            </a:r>
            <a:r>
              <a:rPr lang="es-ES" dirty="0"/>
              <a:t>: todos los individuos que son relevantes para una pregunta en concreto. </a:t>
            </a:r>
          </a:p>
          <a:p>
            <a:pPr algn="just">
              <a:lnSpc>
                <a:spcPct val="150000"/>
              </a:lnSpc>
            </a:pPr>
            <a:r>
              <a:rPr lang="es-ES" b="1" dirty="0"/>
              <a:t>Muestra</a:t>
            </a:r>
            <a:r>
              <a:rPr lang="es-ES" dirty="0"/>
              <a:t>: </a:t>
            </a:r>
            <a:r>
              <a:rPr lang="es-ES" dirty="0" err="1"/>
              <a:t>subset</a:t>
            </a:r>
            <a:r>
              <a:rPr lang="es-ES" dirty="0"/>
              <a:t> de la población.</a:t>
            </a:r>
          </a:p>
          <a:p>
            <a:pPr algn="just">
              <a:lnSpc>
                <a:spcPct val="150000"/>
              </a:lnSpc>
            </a:pPr>
            <a:r>
              <a:rPr lang="es-ES" b="1" dirty="0"/>
              <a:t>Muestreo</a:t>
            </a:r>
            <a:r>
              <a:rPr lang="es-ES" dirty="0"/>
              <a:t>: obtener muestra de población.</a:t>
            </a:r>
          </a:p>
          <a:p>
            <a:pPr algn="just">
              <a:lnSpc>
                <a:spcPct val="150000"/>
              </a:lnSpc>
            </a:pPr>
            <a:r>
              <a:rPr lang="es-ES" b="1" dirty="0"/>
              <a:t>Inferencia</a:t>
            </a:r>
            <a:r>
              <a:rPr lang="es-ES" dirty="0"/>
              <a:t>: obtener conclusiones para una población partiendo de una muestra.</a:t>
            </a:r>
          </a:p>
          <a:p>
            <a:pPr algn="ctr">
              <a:lnSpc>
                <a:spcPct val="150000"/>
              </a:lnSpc>
            </a:pPr>
            <a:endParaRPr lang="es-ES" sz="800" b="1" dirty="0"/>
          </a:p>
          <a:p>
            <a:pPr algn="ctr">
              <a:lnSpc>
                <a:spcPct val="150000"/>
              </a:lnSpc>
            </a:pPr>
            <a:r>
              <a:rPr lang="es-ES" b="1" dirty="0"/>
              <a:t>error de estimación = parámetro </a:t>
            </a:r>
            <a:r>
              <a:rPr lang="es-ES" dirty="0"/>
              <a:t>(población)</a:t>
            </a:r>
            <a:r>
              <a:rPr lang="es-ES" b="1" dirty="0"/>
              <a:t> – estadística </a:t>
            </a:r>
            <a:r>
              <a:rPr lang="es-ES" dirty="0"/>
              <a:t>(muestra)</a:t>
            </a:r>
          </a:p>
          <a:p>
            <a:pPr algn="just">
              <a:lnSpc>
                <a:spcPct val="150000"/>
              </a:lnSpc>
            </a:pPr>
            <a:endParaRPr lang="es-ES" sz="800" dirty="0"/>
          </a:p>
          <a:p>
            <a:pPr algn="just">
              <a:lnSpc>
                <a:spcPct val="150000"/>
              </a:lnSpc>
            </a:pPr>
            <a:r>
              <a:rPr lang="es-ES" dirty="0"/>
              <a:t>Para mejorar el muestreo:</a:t>
            </a:r>
          </a:p>
          <a:p>
            <a:pPr marL="285750" indent="-285750" algn="just">
              <a:lnSpc>
                <a:spcPct val="150000"/>
              </a:lnSpc>
              <a:buFont typeface="Arial" panose="020B0604020202020204" pitchFamily="34" charset="0"/>
              <a:buChar char="•"/>
            </a:pPr>
            <a:r>
              <a:rPr lang="es-ES" dirty="0"/>
              <a:t>Varias muestras y trabajar con promedios.</a:t>
            </a:r>
          </a:p>
          <a:p>
            <a:pPr marL="285750" indent="-285750" algn="just">
              <a:lnSpc>
                <a:spcPct val="150000"/>
              </a:lnSpc>
              <a:buFont typeface="Arial" panose="020B0604020202020204" pitchFamily="34" charset="0"/>
              <a:buChar char="•"/>
            </a:pPr>
            <a:r>
              <a:rPr lang="es-ES" dirty="0"/>
              <a:t>Intentar acercarnos al máximo a toda la población (más observaciones).</a:t>
            </a:r>
          </a:p>
          <a:p>
            <a:pPr marL="285750" indent="-285750" algn="just">
              <a:lnSpc>
                <a:spcPct val="150000"/>
              </a:lnSpc>
              <a:buFont typeface="Arial" panose="020B0604020202020204" pitchFamily="34" charset="0"/>
              <a:buChar char="•"/>
            </a:pPr>
            <a:r>
              <a:rPr lang="es-ES" dirty="0"/>
              <a:t>Muestreo estratificado (</a:t>
            </a:r>
            <a:r>
              <a:rPr lang="es-ES" i="1" dirty="0" err="1"/>
              <a:t>stratified</a:t>
            </a:r>
            <a:r>
              <a:rPr lang="es-ES" i="1" dirty="0"/>
              <a:t> </a:t>
            </a:r>
            <a:r>
              <a:rPr lang="es-ES" i="1" dirty="0" err="1"/>
              <a:t>sampling</a:t>
            </a:r>
            <a:r>
              <a:rPr lang="es-ES" dirty="0"/>
              <a:t>), para que sea significativo.</a:t>
            </a:r>
          </a:p>
        </p:txBody>
      </p:sp>
    </p:spTree>
    <p:extLst>
      <p:ext uri="{BB962C8B-B14F-4D97-AF65-F5344CB8AC3E}">
        <p14:creationId xmlns:p14="http://schemas.microsoft.com/office/powerpoint/2010/main" val="422818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095307" y="6057097"/>
            <a:ext cx="2057400" cy="365125"/>
          </a:xfrm>
        </p:spPr>
        <p:txBody>
          <a:bodyPr/>
          <a:lstStyle/>
          <a:p>
            <a:fld id="{F72B40EF-D53A-41AA-87B6-B9F74BA43E09}" type="slidenum">
              <a:rPr lang="es-ES" smtClean="0"/>
              <a:t>9</a:t>
            </a:fld>
            <a:endParaRPr lang="es-ES" dirty="0"/>
          </a:p>
        </p:txBody>
      </p:sp>
      <p:sp>
        <p:nvSpPr>
          <p:cNvPr id="6" name="Elipse 5"/>
          <p:cNvSpPr/>
          <p:nvPr/>
        </p:nvSpPr>
        <p:spPr>
          <a:xfrm>
            <a:off x="406364" y="1335167"/>
            <a:ext cx="570706" cy="570706"/>
          </a:xfrm>
          <a:prstGeom prst="ellipse">
            <a:avLst/>
          </a:prstGeom>
          <a:solidFill>
            <a:schemeClr val="accent1">
              <a:lumMod val="40000"/>
              <a:lumOff val="60000"/>
            </a:schemeClr>
          </a:solidFill>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Conector recto 6"/>
          <p:cNvCxnSpPr>
            <a:endCxn id="6" idx="2"/>
          </p:cNvCxnSpPr>
          <p:nvPr/>
        </p:nvCxnSpPr>
        <p:spPr>
          <a:xfrm flipV="1">
            <a:off x="-37" y="1620520"/>
            <a:ext cx="406401" cy="343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546" y="1434296"/>
            <a:ext cx="365928" cy="365928"/>
          </a:xfrm>
          <a:prstGeom prst="rect">
            <a:avLst/>
          </a:prstGeom>
        </p:spPr>
      </p:pic>
      <p:sp>
        <p:nvSpPr>
          <p:cNvPr id="9" name="Título 1"/>
          <p:cNvSpPr txBox="1">
            <a:spLocks/>
          </p:cNvSpPr>
          <p:nvPr/>
        </p:nvSpPr>
        <p:spPr>
          <a:xfrm>
            <a:off x="1080252" y="1238792"/>
            <a:ext cx="5015055" cy="763455"/>
          </a:xfrm>
          <a:prstGeom prst="rect">
            <a:avLst/>
          </a:prstGeom>
        </p:spPr>
        <p:txBody>
          <a:bodyPr vert="horz" lIns="91440" tIns="45720" rIns="91440" bIns="45720" rtlCol="0" anchor="ctr">
            <a:normAutofit/>
          </a:bodyPr>
          <a:lstStyle>
            <a:lvl1pPr algn="ctr" defTabSz="914377" rtl="0" eaLnBrk="1" latinLnBrk="0" hangingPunct="1">
              <a:lnSpc>
                <a:spcPct val="90000"/>
              </a:lnSpc>
              <a:spcBef>
                <a:spcPct val="0"/>
              </a:spcBef>
              <a:buNone/>
              <a:defRPr sz="4000" kern="1200">
                <a:solidFill>
                  <a:schemeClr val="tx1"/>
                </a:solidFill>
                <a:latin typeface="+mj-lt"/>
                <a:ea typeface="+mj-ea"/>
                <a:cs typeface="+mj-cs"/>
              </a:defRPr>
            </a:lvl1pPr>
          </a:lstStyle>
          <a:p>
            <a:pPr algn="l"/>
            <a:r>
              <a:rPr lang="es-ES" sz="1800" b="1" dirty="0"/>
              <a:t>Limpieza y resumen de datos</a:t>
            </a:r>
          </a:p>
        </p:txBody>
      </p:sp>
      <p:cxnSp>
        <p:nvCxnSpPr>
          <p:cNvPr id="10" name="Conector recto 9"/>
          <p:cNvCxnSpPr>
            <a:cxnSpLocks/>
          </p:cNvCxnSpPr>
          <p:nvPr/>
        </p:nvCxnSpPr>
        <p:spPr>
          <a:xfrm>
            <a:off x="3924000" y="1620520"/>
            <a:ext cx="5220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702448" y="2014284"/>
            <a:ext cx="7739104" cy="3970318"/>
          </a:xfrm>
          <a:prstGeom prst="rect">
            <a:avLst/>
          </a:prstGeom>
        </p:spPr>
        <p:txBody>
          <a:bodyPr wrap="square">
            <a:spAutoFit/>
          </a:bodyPr>
          <a:lstStyle/>
          <a:p>
            <a:pPr algn="just"/>
            <a:r>
              <a:rPr lang="es-ES" dirty="0"/>
              <a:t>Antes de ajustar un modelo de ML, </a:t>
            </a:r>
            <a:r>
              <a:rPr lang="es-ES" b="1" dirty="0"/>
              <a:t>siempre tenemos que limpiar los datos. </a:t>
            </a:r>
            <a:r>
              <a:rPr lang="es-ES" dirty="0"/>
              <a:t>Ningún análisis crea resultados significativos con datos confusos.</a:t>
            </a:r>
          </a:p>
          <a:p>
            <a:pPr algn="just"/>
            <a:endParaRPr lang="es-ES" dirty="0"/>
          </a:p>
          <a:p>
            <a:pPr algn="just"/>
            <a:r>
              <a:rPr lang="es-ES" dirty="0"/>
              <a:t>La limpieza de datos (</a:t>
            </a:r>
            <a:r>
              <a:rPr lang="es-ES" i="1" dirty="0"/>
              <a:t>data </a:t>
            </a:r>
            <a:r>
              <a:rPr lang="es-ES" i="1" dirty="0" err="1"/>
              <a:t>cleaning</a:t>
            </a:r>
            <a:r>
              <a:rPr lang="es-ES" dirty="0"/>
              <a:t>) o depuración de datos (</a:t>
            </a:r>
            <a:r>
              <a:rPr lang="es-ES" i="1" dirty="0"/>
              <a:t>data </a:t>
            </a:r>
            <a:r>
              <a:rPr lang="es-ES" dirty="0" err="1"/>
              <a:t>cleansing</a:t>
            </a:r>
            <a:r>
              <a:rPr lang="es-ES" dirty="0"/>
              <a:t>) es el proceso de detectar y corregir (o eliminar) los datos corruptos o inexactos de un </a:t>
            </a:r>
            <a:r>
              <a:rPr lang="es-ES" dirty="0" err="1"/>
              <a:t>dataset</a:t>
            </a:r>
            <a:r>
              <a:rPr lang="es-ES" dirty="0"/>
              <a:t>. </a:t>
            </a:r>
          </a:p>
          <a:p>
            <a:pPr algn="just"/>
            <a:r>
              <a:rPr lang="es-ES" dirty="0"/>
              <a:t>Consta de dos procesos básicos:</a:t>
            </a:r>
          </a:p>
          <a:p>
            <a:pPr marL="285750" indent="-285750" algn="just">
              <a:buFont typeface="Arial" panose="020B0604020202020204" pitchFamily="34" charset="0"/>
              <a:buChar char="•"/>
            </a:pPr>
            <a:r>
              <a:rPr lang="es-ES" dirty="0"/>
              <a:t>Identificación de las partes incompletas, incorrectas, inexactas o irrelevantes de los datos.</a:t>
            </a:r>
          </a:p>
          <a:p>
            <a:pPr marL="285750" indent="-285750" algn="just">
              <a:buFont typeface="Arial" panose="020B0604020202020204" pitchFamily="34" charset="0"/>
              <a:buChar char="•"/>
            </a:pPr>
            <a:r>
              <a:rPr lang="es-ES" dirty="0"/>
              <a:t>Sustitución, modificación o eliminación de los datos sucios o inadecuados.</a:t>
            </a:r>
          </a:p>
          <a:p>
            <a:pPr algn="just"/>
            <a:endParaRPr lang="es-ES" dirty="0"/>
          </a:p>
          <a:p>
            <a:pPr algn="just"/>
            <a:r>
              <a:rPr lang="es-ES" dirty="0"/>
              <a:t>A la práctica, los datos brutos son casi siempre desordenados. Si utilizas esos datos para el análisis, por ejemplo, alimentando un modelo de aprendizaje automático, obtendrás conocimientos inútiles o erróneos la mayoría de las veces.</a:t>
            </a:r>
          </a:p>
        </p:txBody>
      </p:sp>
    </p:spTree>
    <p:extLst>
      <p:ext uri="{BB962C8B-B14F-4D97-AF65-F5344CB8AC3E}">
        <p14:creationId xmlns:p14="http://schemas.microsoft.com/office/powerpoint/2010/main" val="3016087558"/>
      </p:ext>
    </p:extLst>
  </p:cSld>
  <p:clrMapOvr>
    <a:masterClrMapping/>
  </p:clrMapOvr>
</p:sld>
</file>

<file path=ppt/theme/theme1.xml><?xml version="1.0" encoding="utf-8"?>
<a:theme xmlns:a="http://schemas.openxmlformats.org/drawingml/2006/main" name="Tema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1" id="{EA6F462D-65E8-4C26-95CD-2D3D2413B20E}" vid="{C5BA857B-F713-422A-9ED6-EFEF4C09E75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28958</TotalTime>
  <Words>1999</Words>
  <Application>Microsoft Office PowerPoint</Application>
  <PresentationFormat>On-screen Show (4:3)</PresentationFormat>
  <Paragraphs>283</Paragraphs>
  <Slides>27</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Tema1</vt:lpstr>
      <vt:lpstr>PowerPoint Presentation</vt:lpstr>
      <vt:lpstr>Calendario </vt:lpstr>
      <vt:lpstr>Objetivos del módulo</vt:lpstr>
      <vt:lpstr>Análisis Exploratorio de Datos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Bibliografía recomendada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dc:creator>
  <cp:lastModifiedBy>Marc Jené</cp:lastModifiedBy>
  <cp:revision>463</cp:revision>
  <cp:lastPrinted>2020-06-29T14:52:55Z</cp:lastPrinted>
  <dcterms:created xsi:type="dcterms:W3CDTF">2019-10-15T08:45:43Z</dcterms:created>
  <dcterms:modified xsi:type="dcterms:W3CDTF">2022-04-27T13:28:35Z</dcterms:modified>
</cp:coreProperties>
</file>