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4" r:id="rId6"/>
    <p:sldId id="263" r:id="rId7"/>
    <p:sldId id="265" r:id="rId8"/>
    <p:sldId id="266" r:id="rId9"/>
    <p:sldId id="262" r:id="rId10"/>
    <p:sldId id="267" r:id="rId11"/>
    <p:sldId id="26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E7126F9-0AD0-4D66-A24D-CE31AA30DA4C}"/>
    <pc:docChg chg="modSld">
      <pc:chgData name="" userId="" providerId="" clId="Web-{DE7126F9-0AD0-4D66-A24D-CE31AA30DA4C}" dt="2019-05-08T19:17:00.810" v="51" actId="20577"/>
      <pc:docMkLst>
        <pc:docMk/>
      </pc:docMkLst>
      <pc:sldChg chg="modSp">
        <pc:chgData name="" userId="" providerId="" clId="Web-{DE7126F9-0AD0-4D66-A24D-CE31AA30DA4C}" dt="2019-05-08T19:16:58.622" v="49" actId="20577"/>
        <pc:sldMkLst>
          <pc:docMk/>
          <pc:sldMk cId="3513261082" sldId="258"/>
        </pc:sldMkLst>
        <pc:spChg chg="mod">
          <ac:chgData name="" userId="" providerId="" clId="Web-{DE7126F9-0AD0-4D66-A24D-CE31AA30DA4C}" dt="2019-05-08T19:16:12.716" v="2" actId="20577"/>
          <ac:spMkLst>
            <pc:docMk/>
            <pc:sldMk cId="3513261082" sldId="258"/>
            <ac:spMk id="2" creationId="{00000000-0000-0000-0000-000000000000}"/>
          </ac:spMkLst>
        </pc:spChg>
        <pc:spChg chg="mod">
          <ac:chgData name="" userId="" providerId="" clId="Web-{DE7126F9-0AD0-4D66-A24D-CE31AA30DA4C}" dt="2019-05-08T19:16:58.622" v="49" actId="20577"/>
          <ac:spMkLst>
            <pc:docMk/>
            <pc:sldMk cId="3513261082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3B520-3C3B-164E-9DFF-ED5AA57A9F3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E0FF-CE8F-FB4C-B26B-B4432AC7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CE0FF-CE8F-FB4C-B26B-B4432AC71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612E0D0-523E-6840-B62A-8EC5B4D1088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531A02D8-78A7-914E-B1B3-53856548C9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v0.0.4/index.html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500" y="369842"/>
            <a:ext cx="3238500" cy="1914144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M-209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-Ian </a:t>
            </a:r>
            <a:r>
              <a:rPr lang="en-US" sz="2000" dirty="0">
                <a:latin typeface="Courier"/>
                <a:cs typeface="Courier"/>
              </a:rPr>
              <a:t>Schwartz, Lucas Martin, Sam Barnes, Shannon Bull, Nicholas </a:t>
            </a:r>
            <a:r>
              <a:rPr lang="en-US" sz="2000" dirty="0" err="1">
                <a:latin typeface="Courier"/>
                <a:cs typeface="Courier"/>
              </a:rPr>
              <a:t>Perna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301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M-209 to understand how it works</a:t>
            </a:r>
          </a:p>
          <a:p>
            <a:r>
              <a:rPr lang="en-US" dirty="0"/>
              <a:t>Wrote algorithms what happens internally</a:t>
            </a:r>
          </a:p>
          <a:p>
            <a:r>
              <a:rPr lang="en-US" dirty="0"/>
              <a:t>Python implementation</a:t>
            </a:r>
          </a:p>
          <a:p>
            <a:r>
              <a:rPr lang="en-US" dirty="0"/>
              <a:t>Split up:</a:t>
            </a:r>
          </a:p>
          <a:p>
            <a:pPr lvl="1"/>
            <a:r>
              <a:rPr lang="en-US" dirty="0"/>
              <a:t>3 working on JavaScript implementation</a:t>
            </a:r>
          </a:p>
          <a:p>
            <a:pPr lvl="1"/>
            <a:r>
              <a:rPr lang="en-US" dirty="0"/>
              <a:t>2 working on the website skeleton</a:t>
            </a:r>
          </a:p>
          <a:p>
            <a:r>
              <a:rPr lang="en-US" dirty="0"/>
              <a:t>Merge two working pieces together to have a functioning website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  <a:hlinkClick r:id="rId2" action="ppaction://hlinkfile"/>
              </a:rPr>
              <a:t>Demo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5EE4E2-289F-46B9-A29E-5465449FF894}"/>
              </a:ext>
            </a:extLst>
          </p:cNvPr>
          <p:cNvGrpSpPr/>
          <p:nvPr/>
        </p:nvGrpSpPr>
        <p:grpSpPr>
          <a:xfrm>
            <a:off x="-9676556" y="2147879"/>
            <a:ext cx="5537455" cy="4091759"/>
            <a:chOff x="985266" y="2196692"/>
            <a:chExt cx="5537455" cy="40917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AB2131-91CD-4553-99E1-C1153DF82290}"/>
                </a:ext>
              </a:extLst>
            </p:cNvPr>
            <p:cNvGrpSpPr/>
            <p:nvPr/>
          </p:nvGrpSpPr>
          <p:grpSpPr>
            <a:xfrm>
              <a:off x="4248787" y="3749040"/>
              <a:ext cx="2273934" cy="1173162"/>
              <a:chOff x="3854133" y="3878688"/>
              <a:chExt cx="4801740" cy="23321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CA4E56-C255-4F27-93A0-45DFA5AA1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843" b="90850" l="7619" r="93095">
                            <a14:foregroundMark x1="53095" y1="8497" x2="53095" y2="8497"/>
                            <a14:foregroundMark x1="91190" y1="53813" x2="91190" y2="53813"/>
                            <a14:foregroundMark x1="54524" y1="90196" x2="54524" y2="90196"/>
                            <a14:foregroundMark x1="37143" y1="90850" x2="37143" y2="90850"/>
                            <a14:foregroundMark x1="8095" y1="57952" x2="8095" y2="57952"/>
                            <a14:foregroundMark x1="26429" y1="61220" x2="26429" y2="61220"/>
                            <a14:foregroundMark x1="28333" y1="61438" x2="28333" y2="61438"/>
                            <a14:foregroundMark x1="34048" y1="69281" x2="55000" y2="65795"/>
                            <a14:foregroundMark x1="55000" y1="65795" x2="55000" y2="65795"/>
                            <a14:foregroundMark x1="55000" y1="65795" x2="55000" y2="65795"/>
                            <a14:foregroundMark x1="34762" y1="73420" x2="47143" y2="72767"/>
                            <a14:foregroundMark x1="47143" y1="72767" x2="47381" y2="72767"/>
                            <a14:foregroundMark x1="42381" y1="75381" x2="41667" y2="80610"/>
                            <a14:foregroundMark x1="93333" y1="57734" x2="93333" y2="57734"/>
                            <a14:foregroundMark x1="50476" y1="21351" x2="41667" y2="12418"/>
                            <a14:foregroundMark x1="41667" y1="12418" x2="37857" y2="11329"/>
                            <a14:foregroundMark x1="49286" y1="15468" x2="42857" y2="20697"/>
                            <a14:foregroundMark x1="39048" y1="18301" x2="41905" y2="17647"/>
                            <a14:foregroundMark x1="48810" y1="9150" x2="45476" y2="7843"/>
                            <a14:foregroundMark x1="45476" y1="8932" x2="46905" y2="100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04560" y="3878688"/>
                <a:ext cx="1588770" cy="1736299"/>
              </a:xfrm>
              <a:prstGeom prst="rect">
                <a:avLst/>
              </a:prstGeom>
            </p:spPr>
          </p:pic>
          <p:pic>
            <p:nvPicPr>
              <p:cNvPr id="2050" name="Picture 2" descr="Image result for ww2 plane">
                <a:extLst>
                  <a:ext uri="{FF2B5EF4-FFF2-40B4-BE49-F238E27FC236}">
                    <a16:creationId xmlns:a16="http://schemas.microsoft.com/office/drawing/2014/main" id="{5936192C-53CB-4CA2-A282-142A64BA04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12" b="89875" l="6927" r="93854">
                            <a14:foregroundMark x1="6979" y1="46973" x2="6979" y2="46973"/>
                            <a14:foregroundMark x1="93854" y1="36952" x2="93854" y2="369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80"/>
              <a:stretch/>
            </p:blipFill>
            <p:spPr bwMode="auto">
              <a:xfrm flipH="1">
                <a:off x="3854133" y="4358640"/>
                <a:ext cx="4801740" cy="185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5DBAB3-932C-415D-A899-DAAC73E3E990}"/>
                </a:ext>
              </a:extLst>
            </p:cNvPr>
            <p:cNvGrpSpPr/>
            <p:nvPr/>
          </p:nvGrpSpPr>
          <p:grpSpPr>
            <a:xfrm>
              <a:off x="2993219" y="4622485"/>
              <a:ext cx="2273934" cy="1173162"/>
              <a:chOff x="3854133" y="3878688"/>
              <a:chExt cx="4801740" cy="23321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20EADE2-FFC4-46E3-96EB-A45EAC60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843" b="90850" l="7619" r="93095">
                            <a14:foregroundMark x1="53095" y1="8497" x2="53095" y2="8497"/>
                            <a14:foregroundMark x1="91190" y1="53813" x2="91190" y2="53813"/>
                            <a14:foregroundMark x1="54524" y1="90196" x2="54524" y2="90196"/>
                            <a14:foregroundMark x1="37143" y1="90850" x2="37143" y2="90850"/>
                            <a14:foregroundMark x1="8095" y1="57952" x2="8095" y2="57952"/>
                            <a14:foregroundMark x1="26429" y1="61220" x2="26429" y2="61220"/>
                            <a14:foregroundMark x1="28333" y1="61438" x2="28333" y2="61438"/>
                            <a14:foregroundMark x1="34048" y1="69281" x2="55000" y2="65795"/>
                            <a14:foregroundMark x1="55000" y1="65795" x2="55000" y2="65795"/>
                            <a14:foregroundMark x1="55000" y1="65795" x2="55000" y2="65795"/>
                            <a14:foregroundMark x1="34762" y1="73420" x2="47143" y2="72767"/>
                            <a14:foregroundMark x1="47143" y1="72767" x2="47381" y2="72767"/>
                            <a14:foregroundMark x1="42381" y1="75381" x2="41667" y2="80610"/>
                            <a14:foregroundMark x1="93333" y1="57734" x2="93333" y2="57734"/>
                            <a14:foregroundMark x1="50476" y1="21351" x2="41667" y2="12418"/>
                            <a14:foregroundMark x1="41667" y1="12418" x2="37857" y2="11329"/>
                            <a14:foregroundMark x1="49286" y1="15468" x2="42857" y2="20697"/>
                            <a14:foregroundMark x1="39048" y1="18301" x2="41905" y2="17647"/>
                            <a14:foregroundMark x1="48810" y1="9150" x2="45476" y2="7843"/>
                            <a14:foregroundMark x1="45476" y1="8932" x2="46905" y2="100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04560" y="3878688"/>
                <a:ext cx="1588770" cy="1736299"/>
              </a:xfrm>
              <a:prstGeom prst="rect">
                <a:avLst/>
              </a:prstGeom>
            </p:spPr>
          </p:pic>
          <p:pic>
            <p:nvPicPr>
              <p:cNvPr id="10" name="Picture 2" descr="Image result for ww2 plane">
                <a:extLst>
                  <a:ext uri="{FF2B5EF4-FFF2-40B4-BE49-F238E27FC236}">
                    <a16:creationId xmlns:a16="http://schemas.microsoft.com/office/drawing/2014/main" id="{089815EB-F2E3-457F-BC91-3D7ACB034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12" b="89875" l="6927" r="93854">
                            <a14:foregroundMark x1="6979" y1="46973" x2="6979" y2="46973"/>
                            <a14:foregroundMark x1="93854" y1="36952" x2="93854" y2="369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80"/>
              <a:stretch/>
            </p:blipFill>
            <p:spPr bwMode="auto">
              <a:xfrm flipH="1">
                <a:off x="3854133" y="4358640"/>
                <a:ext cx="4801740" cy="185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7BC5F2-5FED-4CDD-876E-96DFE52CFAE8}"/>
                </a:ext>
              </a:extLst>
            </p:cNvPr>
            <p:cNvGrpSpPr/>
            <p:nvPr/>
          </p:nvGrpSpPr>
          <p:grpSpPr>
            <a:xfrm>
              <a:off x="2993219" y="2875595"/>
              <a:ext cx="2273934" cy="1173162"/>
              <a:chOff x="3854133" y="3878688"/>
              <a:chExt cx="4801740" cy="23321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506A660-1D3F-4718-859B-6F9518ADD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843" b="90850" l="7619" r="93095">
                            <a14:foregroundMark x1="53095" y1="8497" x2="53095" y2="8497"/>
                            <a14:foregroundMark x1="91190" y1="53813" x2="91190" y2="53813"/>
                            <a14:foregroundMark x1="54524" y1="90196" x2="54524" y2="90196"/>
                            <a14:foregroundMark x1="37143" y1="90850" x2="37143" y2="90850"/>
                            <a14:foregroundMark x1="8095" y1="57952" x2="8095" y2="57952"/>
                            <a14:foregroundMark x1="26429" y1="61220" x2="26429" y2="61220"/>
                            <a14:foregroundMark x1="28333" y1="61438" x2="28333" y2="61438"/>
                            <a14:foregroundMark x1="34048" y1="69281" x2="55000" y2="65795"/>
                            <a14:foregroundMark x1="55000" y1="65795" x2="55000" y2="65795"/>
                            <a14:foregroundMark x1="55000" y1="65795" x2="55000" y2="65795"/>
                            <a14:foregroundMark x1="34762" y1="73420" x2="47143" y2="72767"/>
                            <a14:foregroundMark x1="47143" y1="72767" x2="47381" y2="72767"/>
                            <a14:foregroundMark x1="42381" y1="75381" x2="41667" y2="80610"/>
                            <a14:foregroundMark x1="93333" y1="57734" x2="93333" y2="57734"/>
                            <a14:foregroundMark x1="50476" y1="21351" x2="41667" y2="12418"/>
                            <a14:foregroundMark x1="41667" y1="12418" x2="37857" y2="11329"/>
                            <a14:foregroundMark x1="49286" y1="15468" x2="42857" y2="20697"/>
                            <a14:foregroundMark x1="39048" y1="18301" x2="41905" y2="17647"/>
                            <a14:foregroundMark x1="48810" y1="9150" x2="45476" y2="7843"/>
                            <a14:foregroundMark x1="45476" y1="8932" x2="46905" y2="100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04560" y="3878688"/>
                <a:ext cx="1588770" cy="1736299"/>
              </a:xfrm>
              <a:prstGeom prst="rect">
                <a:avLst/>
              </a:prstGeom>
            </p:spPr>
          </p:pic>
          <p:pic>
            <p:nvPicPr>
              <p:cNvPr id="13" name="Picture 2" descr="Image result for ww2 plane">
                <a:extLst>
                  <a:ext uri="{FF2B5EF4-FFF2-40B4-BE49-F238E27FC236}">
                    <a16:creationId xmlns:a16="http://schemas.microsoft.com/office/drawing/2014/main" id="{9FD19CA6-4D57-4AC7-ADC9-AF8551377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12" b="89875" l="6927" r="93854">
                            <a14:foregroundMark x1="6979" y1="46973" x2="6979" y2="46973"/>
                            <a14:foregroundMark x1="93854" y1="36952" x2="93854" y2="369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80"/>
              <a:stretch/>
            </p:blipFill>
            <p:spPr bwMode="auto">
              <a:xfrm flipH="1">
                <a:off x="3854133" y="4358640"/>
                <a:ext cx="4801740" cy="185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5325B60-270D-4A17-82B4-1B924B9CEF5D}"/>
                </a:ext>
              </a:extLst>
            </p:cNvPr>
            <p:cNvGrpSpPr/>
            <p:nvPr/>
          </p:nvGrpSpPr>
          <p:grpSpPr>
            <a:xfrm>
              <a:off x="1103867" y="2196692"/>
              <a:ext cx="2273934" cy="1173162"/>
              <a:chOff x="3854133" y="3878688"/>
              <a:chExt cx="4801740" cy="23321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2F864B-F6F4-4C69-AD1E-A8795A9AC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843" b="90850" l="7619" r="93095">
                            <a14:foregroundMark x1="53095" y1="8497" x2="53095" y2="8497"/>
                            <a14:foregroundMark x1="91190" y1="53813" x2="91190" y2="53813"/>
                            <a14:foregroundMark x1="54524" y1="90196" x2="54524" y2="90196"/>
                            <a14:foregroundMark x1="37143" y1="90850" x2="37143" y2="90850"/>
                            <a14:foregroundMark x1="8095" y1="57952" x2="8095" y2="57952"/>
                            <a14:foregroundMark x1="26429" y1="61220" x2="26429" y2="61220"/>
                            <a14:foregroundMark x1="28333" y1="61438" x2="28333" y2="61438"/>
                            <a14:foregroundMark x1="34048" y1="69281" x2="55000" y2="65795"/>
                            <a14:foregroundMark x1="55000" y1="65795" x2="55000" y2="65795"/>
                            <a14:foregroundMark x1="55000" y1="65795" x2="55000" y2="65795"/>
                            <a14:foregroundMark x1="34762" y1="73420" x2="47143" y2="72767"/>
                            <a14:foregroundMark x1="47143" y1="72767" x2="47381" y2="72767"/>
                            <a14:foregroundMark x1="42381" y1="75381" x2="41667" y2="80610"/>
                            <a14:foregroundMark x1="93333" y1="57734" x2="93333" y2="57734"/>
                            <a14:foregroundMark x1="50476" y1="21351" x2="41667" y2="12418"/>
                            <a14:foregroundMark x1="41667" y1="12418" x2="37857" y2="11329"/>
                            <a14:foregroundMark x1="49286" y1="15468" x2="42857" y2="20697"/>
                            <a14:foregroundMark x1="39048" y1="18301" x2="41905" y2="17647"/>
                            <a14:foregroundMark x1="48810" y1="9150" x2="45476" y2="7843"/>
                            <a14:foregroundMark x1="45476" y1="8932" x2="46905" y2="100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04560" y="3878688"/>
                <a:ext cx="1588770" cy="1736299"/>
              </a:xfrm>
              <a:prstGeom prst="rect">
                <a:avLst/>
              </a:prstGeom>
            </p:spPr>
          </p:pic>
          <p:pic>
            <p:nvPicPr>
              <p:cNvPr id="16" name="Picture 2" descr="Image result for ww2 plane">
                <a:extLst>
                  <a:ext uri="{FF2B5EF4-FFF2-40B4-BE49-F238E27FC236}">
                    <a16:creationId xmlns:a16="http://schemas.microsoft.com/office/drawing/2014/main" id="{9EF0D31A-2BEF-49F6-8C00-DBD17299C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12" b="89875" l="6927" r="93854">
                            <a14:foregroundMark x1="6979" y1="46973" x2="6979" y2="46973"/>
                            <a14:foregroundMark x1="93854" y1="36952" x2="93854" y2="369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80"/>
              <a:stretch/>
            </p:blipFill>
            <p:spPr bwMode="auto">
              <a:xfrm flipH="1">
                <a:off x="3854133" y="4358640"/>
                <a:ext cx="4801740" cy="185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1A5109-A25D-409C-9651-507668E3D88C}"/>
                </a:ext>
              </a:extLst>
            </p:cNvPr>
            <p:cNvGrpSpPr/>
            <p:nvPr/>
          </p:nvGrpSpPr>
          <p:grpSpPr>
            <a:xfrm>
              <a:off x="985266" y="5115289"/>
              <a:ext cx="2273934" cy="1173162"/>
              <a:chOff x="3854133" y="3878688"/>
              <a:chExt cx="4801740" cy="23321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75C5CA1-61EB-4C84-8234-1D53EC9D0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843" b="90850" l="7619" r="93095">
                            <a14:foregroundMark x1="53095" y1="8497" x2="53095" y2="8497"/>
                            <a14:foregroundMark x1="91190" y1="53813" x2="91190" y2="53813"/>
                            <a14:foregroundMark x1="54524" y1="90196" x2="54524" y2="90196"/>
                            <a14:foregroundMark x1="37143" y1="90850" x2="37143" y2="90850"/>
                            <a14:foregroundMark x1="8095" y1="57952" x2="8095" y2="57952"/>
                            <a14:foregroundMark x1="26429" y1="61220" x2="26429" y2="61220"/>
                            <a14:foregroundMark x1="28333" y1="61438" x2="28333" y2="61438"/>
                            <a14:foregroundMark x1="34048" y1="69281" x2="55000" y2="65795"/>
                            <a14:foregroundMark x1="55000" y1="65795" x2="55000" y2="65795"/>
                            <a14:foregroundMark x1="55000" y1="65795" x2="55000" y2="65795"/>
                            <a14:foregroundMark x1="34762" y1="73420" x2="47143" y2="72767"/>
                            <a14:foregroundMark x1="47143" y1="72767" x2="47381" y2="72767"/>
                            <a14:foregroundMark x1="42381" y1="75381" x2="41667" y2="80610"/>
                            <a14:foregroundMark x1="93333" y1="57734" x2="93333" y2="57734"/>
                            <a14:foregroundMark x1="50476" y1="21351" x2="41667" y2="12418"/>
                            <a14:foregroundMark x1="41667" y1="12418" x2="37857" y2="11329"/>
                            <a14:foregroundMark x1="49286" y1="15468" x2="42857" y2="20697"/>
                            <a14:foregroundMark x1="39048" y1="18301" x2="41905" y2="17647"/>
                            <a14:foregroundMark x1="48810" y1="9150" x2="45476" y2="7843"/>
                            <a14:foregroundMark x1="45476" y1="8932" x2="46905" y2="1002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04560" y="3878688"/>
                <a:ext cx="1588770" cy="1736299"/>
              </a:xfrm>
              <a:prstGeom prst="rect">
                <a:avLst/>
              </a:prstGeom>
            </p:spPr>
          </p:pic>
          <p:pic>
            <p:nvPicPr>
              <p:cNvPr id="19" name="Picture 2" descr="Image result for ww2 plane">
                <a:extLst>
                  <a:ext uri="{FF2B5EF4-FFF2-40B4-BE49-F238E27FC236}">
                    <a16:creationId xmlns:a16="http://schemas.microsoft.com/office/drawing/2014/main" id="{706FBC67-957A-48AE-8606-2CEB274FFA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812" b="89875" l="6927" r="93854">
                            <a14:foregroundMark x1="6979" y1="46973" x2="6979" y2="46973"/>
                            <a14:foregroundMark x1="93854" y1="36952" x2="93854" y2="369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80"/>
              <a:stretch/>
            </p:blipFill>
            <p:spPr bwMode="auto">
              <a:xfrm flipH="1">
                <a:off x="3854133" y="4358640"/>
                <a:ext cx="4801740" cy="185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055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0044 L 0.31041 0.00463 C 0.3592 0.01875 0.32153 0.01042 0.40781 0.00787 L 0.56666 0.0044 L 0.60781 0.00093 C 0.61632 0.00023 0.62482 -0.00185 0.63333 -0.00231 C 0.65816 -0.00416 0.68298 -0.00463 0.70781 -0.00578 L 0.72309 -0.00926 C 0.72743 -0.01041 0.7316 -0.01227 0.73611 -0.01273 C 0.76163 -0.01458 0.78732 -0.01504 0.81285 -0.0162 C 0.90798 -0.02754 0.81701 -0.01759 1.03594 -0.02291 C 1.06423 -0.02361 1.09236 -0.02523 1.12066 -0.02639 C 1.12673 -0.02916 1.13489 -0.0331 1.14114 -0.0331 C 1.15399 -0.0331 1.16684 -0.03102 1.17951 -0.02986 C 1.18212 -0.0287 1.18455 -0.02639 1.18732 -0.02639 C 1.23368 -0.02639 1.22587 -0.02477 1.25139 -0.0331 C 1.25903 -0.03102 1.26666 -0.02708 1.27448 -0.02639 C 1.31545 -0.02245 1.39757 -0.01944 1.39757 -0.01921 C 1.41319 -0.0125 1.40087 -0.01736 1.4283 -0.01273 C 1.43437 -0.01157 1.44028 -0.01041 1.44618 -0.00926 L 1.46684 -0.00578 C 1.46927 -0.00463 1.47187 -0.00347 1.47448 -0.00231 C 1.54774 0.02547 1.69479 -0.00208 1.71041 -0.00231 C 1.75503 -0.01435 1.72569 -0.00787 1.82326 -0.00231 C 1.83576 -0.00162 1.84913 0.00162 1.86163 0.0044 C 1.90312 -0.00347 1.85347 0.0044 1.9283 0.0044 C 1.97101 0.0044 2.01371 0.00209 2.0566 0.00093 C 2.06041 -0.00023 2.07639 -0.00578 2.07969 -0.00578 C 2.09323 -0.00578 2.10694 -0.00347 2.12066 -0.00231 C 2.12326 -0.00139 2.12569 0.00093 2.1283 0.00093 C 2.22673 0.00764 2.20069 -0.02546 2.22569 0.00787 L 2.23611 0.00093 " pathEditMode="relative" rAng="0" ptsTypes="AAAAAA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85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993E-38C2-4E12-B9F7-2BA4DABA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user interface for a more true-to-life display when using the machine</a:t>
            </a:r>
          </a:p>
          <a:p>
            <a:pPr lvl="1"/>
            <a:r>
              <a:rPr lang="en-US" dirty="0"/>
              <a:t>Add graphics to simulate turning of wheels and spinning of knobs</a:t>
            </a:r>
          </a:p>
          <a:p>
            <a:r>
              <a:rPr lang="en-US" dirty="0"/>
              <a:t>Research SIGABA electric cipher machine (WWII)</a:t>
            </a:r>
          </a:p>
          <a:p>
            <a:r>
              <a:rPr lang="en-US" dirty="0"/>
              <a:t>Develop a similar web application to replicate how the SIGABA machine was used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84C10-1080-4A75-8864-87410E75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371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History(background)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M-209 is a Cipher machine that was used mostly in WWII by the Americans to encrypt and decrypt secret messages throughout the war.</a:t>
            </a:r>
          </a:p>
          <a:p>
            <a:r>
              <a:rPr lang="en-US" dirty="0"/>
              <a:t>The M-209 was designed by Swedish Boris </a:t>
            </a:r>
            <a:r>
              <a:rPr lang="en-US" dirty="0" err="1"/>
              <a:t>Hagelin</a:t>
            </a:r>
            <a:endParaRPr lang="en-US" dirty="0"/>
          </a:p>
          <a:p>
            <a:r>
              <a:rPr lang="en-US" dirty="0"/>
              <a:t>Weight: 6lb’s</a:t>
            </a:r>
          </a:p>
          <a:p>
            <a:r>
              <a:rPr lang="en-US" dirty="0"/>
              <a:t>Size: Lunchbox</a:t>
            </a:r>
          </a:p>
          <a:p>
            <a:r>
              <a:rPr lang="en-US" dirty="0"/>
              <a:t>Lifetime: Late 1930’s </a:t>
            </a:r>
            <a:r>
              <a:rPr lang="mr-IN" dirty="0"/>
              <a:t>–</a:t>
            </a:r>
            <a:r>
              <a:rPr lang="en-US" dirty="0"/>
              <a:t> Early 1960’s</a:t>
            </a:r>
          </a:p>
        </p:txBody>
      </p:sp>
      <p:pic>
        <p:nvPicPr>
          <p:cNvPr id="4" name="Picture 3" descr="A picture containing person, indoor, man, wall&#10;&#10;Description automatically generated">
            <a:extLst>
              <a:ext uri="{FF2B5EF4-FFF2-40B4-BE49-F238E27FC236}">
                <a16:creationId xmlns:a16="http://schemas.microsoft.com/office/drawing/2014/main" id="{FA2450BE-7A8F-4EFE-B800-76CB9448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39" y="3667433"/>
            <a:ext cx="2107767" cy="30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">
            <a:extLst>
              <a:ext uri="{FF2B5EF4-FFF2-40B4-BE49-F238E27FC236}">
                <a16:creationId xmlns:a16="http://schemas.microsoft.com/office/drawing/2014/main" id="{3D97572A-EBC6-450B-AA0A-0881D290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24" y="3894749"/>
            <a:ext cx="3614584" cy="30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What Our Product is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website mimics the M-209 for usage and a better understanding of how the cipher machine works.</a:t>
            </a:r>
          </a:p>
          <a:p>
            <a:r>
              <a:rPr lang="en-US" dirty="0"/>
              <a:t>It allows users to learn how the original machine was operated and used in wartime by replicating the characteristics and logic that the real machine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m209">
            <a:extLst>
              <a:ext uri="{FF2B5EF4-FFF2-40B4-BE49-F238E27FC236}">
                <a16:creationId xmlns:a16="http://schemas.microsoft.com/office/drawing/2014/main" id="{BEED41C5-A3F1-4BE1-B097-8AA72DBA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0000" l="9732" r="89933">
                        <a14:foregroundMark x1="59060" y1="12500" x2="59060" y2="12500"/>
                        <a14:foregroundMark x1="42617" y1="5000" x2="42617" y2="5000"/>
                        <a14:foregroundMark x1="30872" y1="61000" x2="30872" y2="6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778">
            <a:off x="4401473" y="5802206"/>
            <a:ext cx="725259" cy="48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2" name="bomb.wav"/>
          </p:stSnd>
        </p:sndAc>
      </p:transition>
    </mc:Choice>
    <mc:Fallback xmlns="">
      <p:transition spd="slow"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-0.03866 L 0.01007 -0.03866 C 0.00902 -0.04329 0.00798 -0.04815 0.00694 -0.05278 C 0.00364 -0.0669 0.00573 -0.05625 0.00364 -0.06713 C 0.00191 -0.08912 0.00191 -0.08217 0.00364 -0.11458 C 0.00382 -0.11643 0.00434 -0.11829 0.00468 -0.12037 C 0.00538 -0.12315 0.00694 -0.12893 0.00694 -0.12893 C 0.00729 -0.13657 0.00798 -0.14421 0.00798 -0.15185 C 0.00798 -0.15509 0.00694 -0.15856 0.00694 -0.1618 C 0.00694 -0.16667 0.00764 -0.17129 0.00798 -0.17616 C 0.00798 -0.17708 0.00798 -0.17801 0.00798 -0.17917 L 0.38107 -0.48148 L 0.67239 -0.21065 L 0.35746 0.05046 L 0.70364 -0.07014 " pathEditMode="relative" ptsTypes="AAAAAAAAAAAAAAA">
                                      <p:cBhvr>
                                        <p:cTn id="6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"/>
                <a:cs typeface="Courier"/>
              </a:rPr>
              <a:t>How it works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has the option to learn about the machine or explore how it is used</a:t>
            </a:r>
          </a:p>
          <a:p>
            <a:r>
              <a:rPr lang="en-US" dirty="0"/>
              <a:t>They will be asked to configure the pins, lugs, and wheels as was completed during the war</a:t>
            </a:r>
          </a:p>
          <a:p>
            <a:r>
              <a:rPr lang="en-US" dirty="0"/>
              <a:t>Upon completing their configuration, they have the option to experiment with the machine by encoding and decoding various messages with our emulator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D15-2D89-41F2-BB70-A6DEA8E6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79" b="93130" l="586" r="98047">
                        <a14:foregroundMark x1="5176" y1="31807" x2="5176" y2="31807"/>
                        <a14:foregroundMark x1="586" y1="30789" x2="586" y2="30789"/>
                        <a14:foregroundMark x1="38477" y1="89313" x2="38477" y2="89313"/>
                        <a14:foregroundMark x1="49023" y1="87277" x2="49023" y2="87277"/>
                        <a14:foregroundMark x1="59473" y1="84987" x2="59473" y2="84987"/>
                        <a14:foregroundMark x1="69336" y1="84987" x2="69336" y2="84987"/>
                        <a14:foregroundMark x1="81250" y1="85496" x2="81250" y2="85496"/>
                        <a14:foregroundMark x1="93750" y1="62341" x2="93750" y2="62341"/>
                        <a14:foregroundMark x1="98047" y1="60051" x2="98047" y2="60051"/>
                        <a14:foregroundMark x1="79590" y1="93384" x2="79590" y2="93384"/>
                        <a14:foregroundMark x1="63086" y1="7379" x2="63086" y2="7379"/>
                        <a14:backgroundMark x1="1660" y1="31552" x2="1660" y2="31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4131135" y="5183683"/>
            <a:ext cx="4219624" cy="16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08 0.00231 L 0.23108 0.00231 C 0.23594 0.00301 0.24098 0.00301 0.24601 0.0044 C 0.24948 0.00532 0.25591 0.00879 0.25591 0.00879 C 0.26424 0.0081 0.27275 0.00787 0.28091 0.00671 C 0.28334 0.00625 0.28542 0.00509 0.28768 0.0044 C 0.29045 0.0037 0.29323 0.00301 0.29601 0.00231 C 0.30313 0.00301 0.31042 0.00301 0.31771 0.0044 C 0.32118 0.00509 0.32414 0.00879 0.32761 0.00879 L 0.37934 0.01111 C 0.42292 0.02291 0.39341 0.01551 0.49757 0.01551 C 0.51164 0.01551 0.52535 0.01389 0.53924 0.01342 L 0.62604 0.01111 C 0.63993 0.01041 0.65382 0.00879 0.66771 0.00879 C 0.71216 0.00879 0.73854 0.01088 0.77934 0.01342 C 0.79775 0.01967 0.77657 0.01296 0.81771 0.01782 C 0.81997 0.01805 0.82205 0.01944 0.82431 0.02014 C 0.82604 0.02222 0.82743 0.025 0.82934 0.02685 C 0.83403 0.03102 0.83924 0.02824 0.84427 0.02685 C 0.84601 0.02616 0.84757 0.02523 0.84931 0.02454 C 0.85382 0.02268 0.86164 0.0206 0.86598 0.02014 C 0.87813 0.01898 0.89045 0.01852 0.90261 0.01782 C 0.93403 0.0118 0.89358 0.01898 0.96094 0.01342 C 0.9632 0.01319 0.96545 0.0118 0.96771 0.01111 C 0.98664 0.00555 0.96632 0.01204 0.98264 0.00671 L 1.06927 0.00879 C 1.07101 0.00903 1.07257 0.01088 1.07431 0.01111 C 1.08316 0.0125 1.09202 0.01273 1.10104 0.01342 C 1.12848 0.02569 1.10608 0.01643 1.17761 0.01342 C 1.19323 0.01273 1.21493 0.01041 1.23091 0.00879 C 1.23264 0.0081 1.2342 0.00671 1.23594 0.00671 C 1.28316 0.00278 1.29445 0.00486 1.34427 0.00671 C 1.35035 0.00926 1.34757 0.00879 1.35261 0.00879 L 1.44271 0.02454 " pathEditMode="relative" ptsTypes="AAAAAAAAAAAAAAAAAAAAAAAAAAAAAA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ZeQZCoSdaDtajEwx0HKcK8FNB9WQT3uow7zvwtqiPaTBTSp_nScBFm-3MPCC-1p7IDb-w4DENa8puoj2vY5FXjXlAtJsnjtpAiMWyyAAxY9ATdSmx7LpbiZ2u4PpEn69etbZhq3Y">
            <a:extLst>
              <a:ext uri="{FF2B5EF4-FFF2-40B4-BE49-F238E27FC236}">
                <a16:creationId xmlns:a16="http://schemas.microsoft.com/office/drawing/2014/main" id="{CF3D4BC8-F5BA-4503-9107-3703C360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1989471"/>
            <a:ext cx="4581831" cy="30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4432ccdS_glo7COPiKrrDKeKs0-uR3t__6z2eddYq-wcN_NlFzeLc3WYKL-Byolc8v4mzSVb0hb5fGQUEOrLdjsCenSLUWzEJMz0qussANvhNnzoSL-t_2eE4Si_0F06iiGR-Pez">
            <a:extLst>
              <a:ext uri="{FF2B5EF4-FFF2-40B4-BE49-F238E27FC236}">
                <a16:creationId xmlns:a16="http://schemas.microsoft.com/office/drawing/2014/main" id="{2B98975D-5334-485B-BB28-E0BE9427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89" y="1989471"/>
            <a:ext cx="4404853" cy="30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F90BD31-04C1-460F-AC2A-5E9DC24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M-209 Hardware</a:t>
            </a:r>
          </a:p>
        </p:txBody>
      </p:sp>
    </p:spTree>
    <p:extLst>
      <p:ext uri="{BB962C8B-B14F-4D97-AF65-F5344CB8AC3E}">
        <p14:creationId xmlns:p14="http://schemas.microsoft.com/office/powerpoint/2010/main" val="11200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jfbouch.fr/crypto/m209/keys/tm1138047keylist.jpeg">
            <a:extLst>
              <a:ext uri="{FF2B5EF4-FFF2-40B4-BE49-F238E27FC236}">
                <a16:creationId xmlns:a16="http://schemas.microsoft.com/office/drawing/2014/main" id="{02960C42-B580-4064-81E5-3F688112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7" y="1273660"/>
            <a:ext cx="3946525" cy="55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B38784-DB51-4F2B-9531-25F5492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Operator’s Charts </a:t>
            </a:r>
          </a:p>
        </p:txBody>
      </p:sp>
    </p:spTree>
    <p:extLst>
      <p:ext uri="{BB962C8B-B14F-4D97-AF65-F5344CB8AC3E}">
        <p14:creationId xmlns:p14="http://schemas.microsoft.com/office/powerpoint/2010/main" val="33859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38784-DB51-4F2B-9531-25F5492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89" y="503238"/>
            <a:ext cx="7747819" cy="868362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Machine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5F4A5-93FE-4E94-8C90-9E9E404D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59" y="1371600"/>
            <a:ext cx="6912078" cy="2206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B70FC7-5F3F-4109-9CA5-D0A88C63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41" y="3671068"/>
            <a:ext cx="6606114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38784-DB51-4F2B-9531-25F5492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89" y="503238"/>
            <a:ext cx="7747819" cy="868362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Machine Emulator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ACC4E-9380-4D75-AB3E-BD11BEF9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9" y="1701875"/>
            <a:ext cx="7747819" cy="40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BootStrap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03174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7377</TotalTime>
  <Words>284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</vt:lpstr>
      <vt:lpstr>Goudy Old Style</vt:lpstr>
      <vt:lpstr>Impact</vt:lpstr>
      <vt:lpstr>Rockwell</vt:lpstr>
      <vt:lpstr>Inkwell</vt:lpstr>
      <vt:lpstr>M-209</vt:lpstr>
      <vt:lpstr>History(background)</vt:lpstr>
      <vt:lpstr>What Our Product is Used For</vt:lpstr>
      <vt:lpstr>How it works</vt:lpstr>
      <vt:lpstr>M-209 Hardware</vt:lpstr>
      <vt:lpstr>Operator’s Charts </vt:lpstr>
      <vt:lpstr>Machine Configuration</vt:lpstr>
      <vt:lpstr>Machine Emulator</vt:lpstr>
      <vt:lpstr>Technology Used</vt:lpstr>
      <vt:lpstr>Our Process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M-209</dc:title>
  <dc:creator>Nick Perna</dc:creator>
  <cp:lastModifiedBy>Shannon Bull</cp:lastModifiedBy>
  <cp:revision>53</cp:revision>
  <dcterms:created xsi:type="dcterms:W3CDTF">2019-05-01T19:26:46Z</dcterms:created>
  <dcterms:modified xsi:type="dcterms:W3CDTF">2019-05-21T17:23:48Z</dcterms:modified>
</cp:coreProperties>
</file>