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Nuni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Jack Stoetze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uni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italic.fntdata"/><Relationship Id="rId21" Type="http://schemas.openxmlformats.org/officeDocument/2006/relationships/slide" Target="slides/slide15.xml"/><Relationship Id="rId43" Type="http://schemas.openxmlformats.org/officeDocument/2006/relationships/font" Target="fonts/Nuni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09T18:29:27.442">
    <p:pos x="6000" y="0"/>
    <p:text>Need to shorten PPTP and L2TP.</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5-09T14:42:39.313">
    <p:pos x="6000" y="0"/>
    <p:text>Don't know how much we want to include on this slide in terms of the nitty-gritty of how the algorithm works.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1652ee9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1652ee9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1652ee9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1652ee9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d12aef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d12aef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9d12aef8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9d12aef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9d12aef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9d12aef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d12aef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d12aef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9d12aef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9d12aef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9d12aef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9d12aef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9d12aef8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9d12aef8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9d12aef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9d12aef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c7c6a42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c7c6a42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9d12aef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9d12aef8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9d12aef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9d12aef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9d12aef8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9d12aef8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9d12aef8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9d12aef8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9d12aef8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9d12aef8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9d12aef8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9d12aef8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9d12aef8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9d12aef8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9d12aef8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9d12aef8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9d12aef8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9d12aef8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9d12aef8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9d12aef8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c7c6a42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c7c6a42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9c7c6a42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9c7c6a42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9c7c6a42c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9c7c6a42c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9d12aef8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9d12aef8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9d12aef8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9d12aef8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9c7c6a42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9c7c6a42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751e47557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751e4755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51e4755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51e4755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c7c6a42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c7c6a42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9c7c6a42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9c7c6a42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1652ee9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1652ee9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652ee9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1652ee9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1652ee9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1652ee9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14700" y="1847700"/>
            <a:ext cx="5649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Virtual Private Networks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Samuel Barnes, Ian Schwartz, Jack Stoetzel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PPTP Security Level</a:t>
            </a:r>
            <a:endParaRPr/>
          </a:p>
        </p:txBody>
      </p:sp>
      <p:sp>
        <p:nvSpPr>
          <p:cNvPr id="190" name="Google Shape;190;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PPTP was the first protocol for virtual private networks and was </a:t>
            </a:r>
            <a:r>
              <a:rPr lang="en"/>
              <a:t>therefore</a:t>
            </a:r>
            <a:r>
              <a:rPr lang="en"/>
              <a:t> one of the weaker protocols </a:t>
            </a:r>
            <a:endParaRPr/>
          </a:p>
          <a:p>
            <a:pPr indent="0" lvl="0" marL="0" rtl="0" algn="l">
              <a:spcBef>
                <a:spcPts val="1600"/>
              </a:spcBef>
              <a:spcAft>
                <a:spcPts val="0"/>
              </a:spcAft>
              <a:buNone/>
            </a:pPr>
            <a:r>
              <a:rPr lang="en"/>
              <a:t>The protocol was easily cracked when it was first created so there was a need to upgrade the security of the protocol</a:t>
            </a:r>
            <a:endParaRPr/>
          </a:p>
          <a:p>
            <a:pPr indent="0" lvl="0" marL="0" rtl="0" algn="l">
              <a:spcBef>
                <a:spcPts val="1600"/>
              </a:spcBef>
              <a:spcAft>
                <a:spcPts val="1600"/>
              </a:spcAft>
              <a:buNone/>
            </a:pPr>
            <a:r>
              <a:rPr lang="en"/>
              <a:t>By upgrading the bit encryption, the protocol is slightly safer now, but still not as safe as the more popular protocols used today</a:t>
            </a:r>
            <a:endParaRPr/>
          </a:p>
        </p:txBody>
      </p:sp>
      <p:pic>
        <p:nvPicPr>
          <p:cNvPr id="191" name="Google Shape;191;p22"/>
          <p:cNvPicPr preferRelativeResize="0"/>
          <p:nvPr/>
        </p:nvPicPr>
        <p:blipFill>
          <a:blip r:embed="rId3">
            <a:alphaModFix/>
          </a:blip>
          <a:stretch>
            <a:fillRect/>
          </a:stretch>
        </p:blipFill>
        <p:spPr>
          <a:xfrm>
            <a:off x="4572000" y="588334"/>
            <a:ext cx="3752850" cy="12118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a:t>
            </a:r>
            <a:endParaRPr/>
          </a:p>
        </p:txBody>
      </p:sp>
      <p:sp>
        <p:nvSpPr>
          <p:cNvPr id="197" name="Google Shape;197;p23"/>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Extremely fast</a:t>
            </a:r>
            <a:endParaRPr/>
          </a:p>
          <a:p>
            <a:pPr indent="0" lvl="0" marL="0" rtl="0" algn="l">
              <a:spcBef>
                <a:spcPts val="1600"/>
              </a:spcBef>
              <a:spcAft>
                <a:spcPts val="0"/>
              </a:spcAft>
              <a:buNone/>
            </a:pPr>
            <a:r>
              <a:rPr lang="en"/>
              <a:t>Easy to setup and configure on most OS</a:t>
            </a:r>
            <a:endParaRPr/>
          </a:p>
          <a:p>
            <a:pPr indent="0" lvl="0" marL="0" rtl="0" algn="l">
              <a:spcBef>
                <a:spcPts val="1600"/>
              </a:spcBef>
              <a:spcAft>
                <a:spcPts val="1600"/>
              </a:spcAft>
              <a:buNone/>
            </a:pPr>
            <a:r>
              <a:rPr lang="en"/>
              <a:t>High rate of cross platform compatibility</a:t>
            </a:r>
            <a:endParaRPr/>
          </a:p>
        </p:txBody>
      </p:sp>
      <p:sp>
        <p:nvSpPr>
          <p:cNvPr id="198" name="Google Shape;198;p23"/>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Encryption is sub par and not suitable for securing online data</a:t>
            </a:r>
            <a:endParaRPr/>
          </a:p>
          <a:p>
            <a:pPr indent="0" lvl="0" marL="0" rtl="0" algn="l">
              <a:spcBef>
                <a:spcPts val="1600"/>
              </a:spcBef>
              <a:spcAft>
                <a:spcPts val="0"/>
              </a:spcAft>
              <a:buNone/>
            </a:pPr>
            <a:r>
              <a:rPr lang="en"/>
              <a:t>Connection can be exploited by hackers</a:t>
            </a:r>
            <a:endParaRPr/>
          </a:p>
          <a:p>
            <a:pPr indent="0" lvl="0" marL="0" rtl="0" algn="l">
              <a:spcBef>
                <a:spcPts val="1600"/>
              </a:spcBef>
              <a:spcAft>
                <a:spcPts val="0"/>
              </a:spcAft>
              <a:buNone/>
            </a:pPr>
            <a:r>
              <a:rPr lang="en"/>
              <a:t>Routers with PPTP Passthrough is usually required</a:t>
            </a:r>
            <a:endParaRPr/>
          </a:p>
          <a:p>
            <a:pPr indent="0" lvl="0" marL="0" rtl="0" algn="l">
              <a:spcBef>
                <a:spcPts val="1600"/>
              </a:spcBef>
              <a:spcAft>
                <a:spcPts val="1600"/>
              </a:spcAft>
              <a:buNone/>
            </a:pPr>
            <a:r>
              <a:rPr lang="en"/>
              <a:t>Connection can easily be blocked by firewalls</a:t>
            </a:r>
            <a:endParaRPr/>
          </a:p>
        </p:txBody>
      </p:sp>
      <p:pic>
        <p:nvPicPr>
          <p:cNvPr id="199" name="Google Shape;199;p23"/>
          <p:cNvPicPr preferRelativeResize="0"/>
          <p:nvPr/>
        </p:nvPicPr>
        <p:blipFill>
          <a:blip r:embed="rId3">
            <a:alphaModFix/>
          </a:blip>
          <a:stretch>
            <a:fillRect/>
          </a:stretch>
        </p:blipFill>
        <p:spPr>
          <a:xfrm>
            <a:off x="4572000" y="588334"/>
            <a:ext cx="3752850" cy="12118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Layer Two Tunneling Protocol (</a:t>
            </a:r>
            <a:r>
              <a:rPr lang="en"/>
              <a:t>L2TP</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210" name="Google Shape;210;p25"/>
          <p:cNvSpPr txBox="1"/>
          <p:nvPr>
            <p:ph idx="1" type="body"/>
          </p:nvPr>
        </p:nvSpPr>
        <p:spPr>
          <a:xfrm>
            <a:off x="819150" y="1990725"/>
            <a:ext cx="7505700" cy="25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L2TP defines an extension to PPTP that an </a:t>
            </a:r>
            <a:r>
              <a:rPr lang="en"/>
              <a:t>internet service provider uses to allow a virtual private network to operate.</a:t>
            </a:r>
            <a:endParaRPr/>
          </a:p>
          <a:p>
            <a:pPr indent="0" lvl="0" marL="0" rtl="0" algn="l">
              <a:spcBef>
                <a:spcPts val="1600"/>
              </a:spcBef>
              <a:spcAft>
                <a:spcPts val="0"/>
              </a:spcAft>
              <a:buNone/>
            </a:pPr>
            <a:r>
              <a:rPr lang="en"/>
              <a:t>The combination of L2F from Cisco and PPTP from Microsoft allows a single protocol to operate as a virtual private network.</a:t>
            </a:r>
            <a:endParaRPr/>
          </a:p>
          <a:p>
            <a:pPr indent="0" lvl="0" marL="0" rtl="0" algn="l">
              <a:spcBef>
                <a:spcPts val="1600"/>
              </a:spcBef>
              <a:spcAft>
                <a:spcPts val="0"/>
              </a:spcAft>
              <a:buNone/>
            </a:pPr>
            <a:r>
              <a:rPr lang="en">
                <a:solidFill>
                  <a:srgbClr val="333333"/>
                </a:solidFill>
                <a:highlight>
                  <a:srgbClr val="FFFFFF"/>
                </a:highlight>
              </a:rPr>
              <a:t>The L2TP initiates a tunnel between an LAC and an LNS on the Internet to enable a Point-to-Point Protocol (PPP) link layer to be encapsulated and then carried across the Internet.</a:t>
            </a:r>
            <a:endParaRPr>
              <a:solidFill>
                <a:srgbClr val="333333"/>
              </a:solidFill>
              <a:highlight>
                <a:srgbClr val="FFFFFF"/>
              </a:highlight>
            </a:endParaRPr>
          </a:p>
          <a:p>
            <a:pPr indent="0" lvl="0" marL="0" rtl="0" algn="l">
              <a:spcBef>
                <a:spcPts val="1600"/>
              </a:spcBef>
              <a:spcAft>
                <a:spcPts val="1600"/>
              </a:spcAft>
              <a:buNone/>
            </a:pPr>
            <a:r>
              <a:rPr lang="en">
                <a:solidFill>
                  <a:srgbClr val="333333"/>
                </a:solidFill>
                <a:highlight>
                  <a:srgbClr val="FFFFFF"/>
                </a:highlight>
              </a:rPr>
              <a:t>The end user initiates a PPP connection to an internet service provider through either an ISDN or PSTN service.</a:t>
            </a:r>
            <a:endParaRPr>
              <a:solidFill>
                <a:srgbClr val="333333"/>
              </a:solidFill>
              <a:highlight>
                <a:srgbClr val="FFFFFF"/>
              </a:highlight>
            </a:endParaRPr>
          </a:p>
        </p:txBody>
      </p:sp>
      <p:pic>
        <p:nvPicPr>
          <p:cNvPr id="211" name="Google Shape;211;p25"/>
          <p:cNvPicPr preferRelativeResize="0"/>
          <p:nvPr/>
        </p:nvPicPr>
        <p:blipFill>
          <a:blip r:embed="rId3">
            <a:alphaModFix/>
          </a:blip>
          <a:stretch>
            <a:fillRect/>
          </a:stretch>
        </p:blipFill>
        <p:spPr>
          <a:xfrm>
            <a:off x="4572000" y="796835"/>
            <a:ext cx="3752850" cy="10033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733800" y="845600"/>
            <a:ext cx="7590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 (cont’d)</a:t>
            </a:r>
            <a:endParaRPr/>
          </a:p>
        </p:txBody>
      </p:sp>
      <p:sp>
        <p:nvSpPr>
          <p:cNvPr id="217" name="Google Shape;217;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connection process, the respective internet service provider conducts partial authentication in order to gain the connected users username.</a:t>
            </a:r>
            <a:endParaRPr/>
          </a:p>
          <a:p>
            <a:pPr indent="0" lvl="0" marL="0" rtl="0" algn="l">
              <a:spcBef>
                <a:spcPts val="1600"/>
              </a:spcBef>
              <a:spcAft>
                <a:spcPts val="0"/>
              </a:spcAft>
              <a:buNone/>
            </a:pPr>
            <a:r>
              <a:rPr lang="en"/>
              <a:t>Once the username has been collected, the information of the username can be used to grant access based on the user.</a:t>
            </a:r>
            <a:endParaRPr/>
          </a:p>
          <a:p>
            <a:pPr indent="0" lvl="0" marL="0" rtl="0" algn="l">
              <a:spcBef>
                <a:spcPts val="1600"/>
              </a:spcBef>
              <a:spcAft>
                <a:spcPts val="1600"/>
              </a:spcAft>
              <a:buNone/>
            </a:pPr>
            <a:r>
              <a:rPr lang="en"/>
              <a:t>A free slot is then assigned within the network to accept or reject the connection.</a:t>
            </a:r>
            <a:endParaRPr/>
          </a:p>
        </p:txBody>
      </p:sp>
      <p:pic>
        <p:nvPicPr>
          <p:cNvPr id="218" name="Google Shape;218;p26"/>
          <p:cNvPicPr preferRelativeResize="0"/>
          <p:nvPr/>
        </p:nvPicPr>
        <p:blipFill>
          <a:blip r:embed="rId3">
            <a:alphaModFix/>
          </a:blip>
          <a:stretch>
            <a:fillRect/>
          </a:stretch>
        </p:blipFill>
        <p:spPr>
          <a:xfrm>
            <a:off x="4572000" y="796835"/>
            <a:ext cx="3752850" cy="10033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a:t>
            </a:r>
            <a:endParaRPr/>
          </a:p>
        </p:txBody>
      </p:sp>
      <p:sp>
        <p:nvSpPr>
          <p:cNvPr id="224" name="Google Shape;224;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L2TP is primarily used to integrate multi protocol dial up services into an existing internet service providers point of presence.</a:t>
            </a:r>
            <a:endParaRPr/>
          </a:p>
          <a:p>
            <a:pPr indent="0" lvl="0" marL="0" rtl="0" algn="l">
              <a:spcBef>
                <a:spcPts val="1600"/>
              </a:spcBef>
              <a:spcAft>
                <a:spcPts val="0"/>
              </a:spcAft>
              <a:buNone/>
            </a:pPr>
            <a:r>
              <a:rPr lang="en"/>
              <a:t>The protocol is commonly used however, to resell ADSL endpoint and cable connectivity by being located between the end user and the internet service provider.</a:t>
            </a:r>
            <a:endParaRPr/>
          </a:p>
          <a:p>
            <a:pPr indent="0" lvl="0" marL="0" rtl="0" algn="l">
              <a:spcBef>
                <a:spcPts val="1600"/>
              </a:spcBef>
              <a:spcAft>
                <a:spcPts val="1600"/>
              </a:spcAft>
              <a:buNone/>
            </a:pPr>
            <a:r>
              <a:rPr lang="en"/>
              <a:t>Because this sits between the end user and the ISP, the reselling provider does not seem to be the one doing the </a:t>
            </a:r>
            <a:r>
              <a:rPr lang="en"/>
              <a:t>transport</a:t>
            </a:r>
            <a:r>
              <a:rPr lang="en"/>
              <a:t>.</a:t>
            </a:r>
            <a:endParaRPr/>
          </a:p>
        </p:txBody>
      </p:sp>
      <p:pic>
        <p:nvPicPr>
          <p:cNvPr id="225" name="Google Shape;225;p27"/>
          <p:cNvPicPr preferRelativeResize="0"/>
          <p:nvPr/>
        </p:nvPicPr>
        <p:blipFill>
          <a:blip r:embed="rId3">
            <a:alphaModFix/>
          </a:blip>
          <a:stretch>
            <a:fillRect/>
          </a:stretch>
        </p:blipFill>
        <p:spPr>
          <a:xfrm>
            <a:off x="4572000" y="796835"/>
            <a:ext cx="3752850" cy="10033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Level</a:t>
            </a:r>
            <a:endParaRPr/>
          </a:p>
        </p:txBody>
      </p:sp>
      <p:sp>
        <p:nvSpPr>
          <p:cNvPr id="231" name="Google Shape;231;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L2TP’s extension of PPTP utilizes a process called double encapsulation where the first encapsulation establishes a PPP connection while the second contains the IPSec encryption.</a:t>
            </a:r>
            <a:endParaRPr/>
          </a:p>
          <a:p>
            <a:pPr indent="0" lvl="0" marL="0" rtl="0" algn="l">
              <a:spcBef>
                <a:spcPts val="1600"/>
              </a:spcBef>
              <a:spcAft>
                <a:spcPts val="0"/>
              </a:spcAft>
              <a:buNone/>
            </a:pPr>
            <a:r>
              <a:rPr lang="en"/>
              <a:t>L2TP supports AES-256 bit encryption algorithms but can slow down the overall performance.</a:t>
            </a:r>
            <a:endParaRPr/>
          </a:p>
          <a:p>
            <a:pPr indent="0" lvl="0" marL="0" rtl="0" algn="l">
              <a:spcBef>
                <a:spcPts val="1600"/>
              </a:spcBef>
              <a:spcAft>
                <a:spcPts val="0"/>
              </a:spcAft>
              <a:buNone/>
            </a:pPr>
            <a:r>
              <a:rPr lang="en"/>
              <a:t>Only uses UDP port 500, so it can easily be blocked by firewalls.</a:t>
            </a:r>
            <a:endParaRPr/>
          </a:p>
          <a:p>
            <a:pPr indent="0" lvl="0" marL="0" rtl="0" algn="l">
              <a:spcBef>
                <a:spcPts val="1600"/>
              </a:spcBef>
              <a:spcAft>
                <a:spcPts val="1600"/>
              </a:spcAft>
              <a:buNone/>
            </a:pPr>
            <a:r>
              <a:rPr lang="en"/>
              <a:t>The style of connection prevents the possibility of a middle man hack.</a:t>
            </a:r>
            <a:endParaRPr/>
          </a:p>
        </p:txBody>
      </p:sp>
      <p:pic>
        <p:nvPicPr>
          <p:cNvPr id="232" name="Google Shape;232;p28"/>
          <p:cNvPicPr preferRelativeResize="0"/>
          <p:nvPr/>
        </p:nvPicPr>
        <p:blipFill>
          <a:blip r:embed="rId3">
            <a:alphaModFix/>
          </a:blip>
          <a:stretch>
            <a:fillRect/>
          </a:stretch>
        </p:blipFill>
        <p:spPr>
          <a:xfrm>
            <a:off x="4572000" y="796835"/>
            <a:ext cx="3752850" cy="10033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a:t>
            </a:r>
            <a:endParaRPr/>
          </a:p>
        </p:txBody>
      </p:sp>
      <p:sp>
        <p:nvSpPr>
          <p:cNvPr id="238" name="Google Shape;238;p29"/>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0" lvl="0" marL="0" rtl="0" algn="l">
              <a:spcBef>
                <a:spcPts val="1600"/>
              </a:spcBef>
              <a:spcAft>
                <a:spcPts val="0"/>
              </a:spcAft>
              <a:buNone/>
            </a:pPr>
            <a:r>
              <a:rPr lang="en"/>
              <a:t>	Available on most all devices</a:t>
            </a:r>
            <a:endParaRPr/>
          </a:p>
          <a:p>
            <a:pPr indent="0" lvl="0" marL="0" rtl="0" algn="l">
              <a:spcBef>
                <a:spcPts val="1600"/>
              </a:spcBef>
              <a:spcAft>
                <a:spcPts val="0"/>
              </a:spcAft>
              <a:buNone/>
            </a:pPr>
            <a:r>
              <a:rPr lang="en"/>
              <a:t>	Easy setup</a:t>
            </a:r>
            <a:endParaRPr/>
          </a:p>
          <a:p>
            <a:pPr indent="0" lvl="0" marL="0" rtl="0" algn="l">
              <a:spcBef>
                <a:spcPts val="1600"/>
              </a:spcBef>
              <a:spcAft>
                <a:spcPts val="0"/>
              </a:spcAft>
              <a:buNone/>
            </a:pPr>
            <a:r>
              <a:rPr lang="en"/>
              <a:t>	High levels of security</a:t>
            </a:r>
            <a:endParaRPr/>
          </a:p>
          <a:p>
            <a:pPr indent="0" lvl="0" marL="0" rtl="0" algn="l">
              <a:spcBef>
                <a:spcPts val="1600"/>
              </a:spcBef>
              <a:spcAft>
                <a:spcPts val="1600"/>
              </a:spcAft>
              <a:buNone/>
            </a:pPr>
            <a:r>
              <a:rPr lang="en"/>
              <a:t>	Supports multi threading 	</a:t>
            </a:r>
            <a:endParaRPr/>
          </a:p>
        </p:txBody>
      </p:sp>
      <p:sp>
        <p:nvSpPr>
          <p:cNvPr id="239" name="Google Shape;239;p29"/>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0" lvl="0" marL="0" rtl="0" algn="l">
              <a:spcBef>
                <a:spcPts val="1600"/>
              </a:spcBef>
              <a:spcAft>
                <a:spcPts val="0"/>
              </a:spcAft>
              <a:buNone/>
            </a:pPr>
            <a:r>
              <a:rPr lang="en"/>
              <a:t>	Can be blocked by firewalls</a:t>
            </a:r>
            <a:endParaRPr/>
          </a:p>
          <a:p>
            <a:pPr indent="0" lvl="0" marL="0" rtl="0" algn="l">
              <a:spcBef>
                <a:spcPts val="1600"/>
              </a:spcBef>
              <a:spcAft>
                <a:spcPts val="0"/>
              </a:spcAft>
              <a:buNone/>
            </a:pPr>
            <a:r>
              <a:rPr lang="en"/>
              <a:t>	NSA may have weakened the protocol</a:t>
            </a:r>
            <a:endParaRPr/>
          </a:p>
          <a:p>
            <a:pPr indent="0" lvl="0" marL="0" rtl="0" algn="l">
              <a:spcBef>
                <a:spcPts val="1600"/>
              </a:spcBef>
              <a:spcAft>
                <a:spcPts val="1600"/>
              </a:spcAft>
              <a:buNone/>
            </a:pPr>
            <a:r>
              <a:rPr lang="en"/>
              <a:t>	Not the fastest due to double encapsulation</a:t>
            </a:r>
            <a:endParaRPr/>
          </a:p>
        </p:txBody>
      </p:sp>
      <p:pic>
        <p:nvPicPr>
          <p:cNvPr id="240" name="Google Shape;240;p29"/>
          <p:cNvPicPr preferRelativeResize="0"/>
          <p:nvPr/>
        </p:nvPicPr>
        <p:blipFill>
          <a:blip r:embed="rId3">
            <a:alphaModFix/>
          </a:blip>
          <a:stretch>
            <a:fillRect/>
          </a:stretch>
        </p:blipFill>
        <p:spPr>
          <a:xfrm>
            <a:off x="4572000" y="796835"/>
            <a:ext cx="3752850" cy="10033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t>Secure Socket Tunneling Protocol (SSTP)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251" name="Google Shape;251;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SSTP works by establishing a secure connection between a VPN client and a VPN server.</a:t>
            </a:r>
            <a:endParaRPr/>
          </a:p>
          <a:p>
            <a:pPr indent="0" lvl="0" marL="0" rtl="0" algn="l">
              <a:spcBef>
                <a:spcPts val="1600"/>
              </a:spcBef>
              <a:spcAft>
                <a:spcPts val="0"/>
              </a:spcAft>
              <a:buNone/>
            </a:pPr>
            <a:r>
              <a:rPr lang="en"/>
              <a:t>The protocol creates a secure and encrypted tunnel between the client and server to send all data and traffic through.</a:t>
            </a:r>
            <a:endParaRPr/>
          </a:p>
          <a:p>
            <a:pPr indent="0" lvl="0" marL="0" rtl="0" algn="l">
              <a:spcBef>
                <a:spcPts val="1600"/>
              </a:spcBef>
              <a:spcAft>
                <a:spcPts val="0"/>
              </a:spcAft>
              <a:buNone/>
            </a:pPr>
            <a:r>
              <a:rPr lang="en"/>
              <a:t>SSTP transports PPP traffic, but does it through a SSL/TLS channel.</a:t>
            </a:r>
            <a:endParaRPr/>
          </a:p>
          <a:p>
            <a:pPr indent="0" lvl="0" marL="0" rtl="0" algn="l">
              <a:spcBef>
                <a:spcPts val="1600"/>
              </a:spcBef>
              <a:spcAft>
                <a:spcPts val="1600"/>
              </a:spcAft>
              <a:buNone/>
            </a:pPr>
            <a:r>
              <a:t/>
            </a:r>
            <a:endParaRPr/>
          </a:p>
        </p:txBody>
      </p:sp>
      <p:pic>
        <p:nvPicPr>
          <p:cNvPr id="252" name="Google Shape;252;p31"/>
          <p:cNvPicPr preferRelativeResize="0"/>
          <p:nvPr/>
        </p:nvPicPr>
        <p:blipFill>
          <a:blip r:embed="rId3">
            <a:alphaModFix/>
          </a:blip>
          <a:stretch>
            <a:fillRect/>
          </a:stretch>
        </p:blipFill>
        <p:spPr>
          <a:xfrm>
            <a:off x="5493250" y="217250"/>
            <a:ext cx="2831600" cy="158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VPN?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virtual private network is an extension of a private network across a public network that enables users to send and receive data across shared or public networks.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Connecting to a virtual private network allows for a secure connection to a public network for the end user through encryption.</a:t>
            </a:r>
            <a:endParaRPr/>
          </a:p>
        </p:txBody>
      </p:sp>
      <p:pic>
        <p:nvPicPr>
          <p:cNvPr id="136" name="Google Shape;136;p14"/>
          <p:cNvPicPr preferRelativeResize="0"/>
          <p:nvPr/>
        </p:nvPicPr>
        <p:blipFill>
          <a:blip r:embed="rId3">
            <a:alphaModFix/>
          </a:blip>
          <a:stretch>
            <a:fillRect/>
          </a:stretch>
        </p:blipFill>
        <p:spPr>
          <a:xfrm>
            <a:off x="7112925" y="262000"/>
            <a:ext cx="1705975" cy="1728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SSTP Security Level</a:t>
            </a:r>
            <a:endParaRPr/>
          </a:p>
        </p:txBody>
      </p:sp>
      <p:sp>
        <p:nvSpPr>
          <p:cNvPr id="258" name="Google Shape;258;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SSTP offers a significantly higher security level than PPTP and the SSL/TLS channel provides secure key negotiation and encryption.</a:t>
            </a:r>
            <a:endParaRPr/>
          </a:p>
          <a:p>
            <a:pPr indent="0" lvl="0" marL="0" rtl="0" algn="l">
              <a:spcBef>
                <a:spcPts val="1600"/>
              </a:spcBef>
              <a:spcAft>
                <a:spcPts val="0"/>
              </a:spcAft>
              <a:buNone/>
            </a:pPr>
            <a:r>
              <a:rPr lang="en"/>
              <a:t>There are a few issues with the protocol including the TCP Meltdown problem </a:t>
            </a:r>
            <a:endParaRPr/>
          </a:p>
          <a:p>
            <a:pPr indent="0" lvl="0" marL="0" rtl="0" algn="l">
              <a:spcBef>
                <a:spcPts val="1600"/>
              </a:spcBef>
              <a:spcAft>
                <a:spcPts val="0"/>
              </a:spcAft>
              <a:buNone/>
            </a:pPr>
            <a:r>
              <a:rPr lang="en"/>
              <a:t>The problem occurs when there is a TCP connection within a TCP connection that causes connectivity issues.</a:t>
            </a:r>
            <a:endParaRPr/>
          </a:p>
          <a:p>
            <a:pPr indent="0" lvl="0" marL="0" rtl="0" algn="l">
              <a:spcBef>
                <a:spcPts val="1600"/>
              </a:spcBef>
              <a:spcAft>
                <a:spcPts val="1600"/>
              </a:spcAft>
              <a:buNone/>
            </a:pPr>
            <a:r>
              <a:rPr lang="en"/>
              <a:t>TCP Meltdown is not a huge problem but can cause issues when needed for 24/7 security.</a:t>
            </a:r>
            <a:endParaRPr/>
          </a:p>
        </p:txBody>
      </p:sp>
      <p:pic>
        <p:nvPicPr>
          <p:cNvPr id="259" name="Google Shape;259;p32"/>
          <p:cNvPicPr preferRelativeResize="0"/>
          <p:nvPr/>
        </p:nvPicPr>
        <p:blipFill>
          <a:blip r:embed="rId3">
            <a:alphaModFix/>
          </a:blip>
          <a:stretch>
            <a:fillRect/>
          </a:stretch>
        </p:blipFill>
        <p:spPr>
          <a:xfrm>
            <a:off x="5493250" y="217250"/>
            <a:ext cx="2831600" cy="1582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SSTP Pros and Cons</a:t>
            </a:r>
            <a:endParaRPr/>
          </a:p>
        </p:txBody>
      </p:sp>
      <p:sp>
        <p:nvSpPr>
          <p:cNvPr id="265" name="Google Shape;265;p33"/>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457200" lvl="0" marL="0" rtl="0" algn="l">
              <a:spcBef>
                <a:spcPts val="1600"/>
              </a:spcBef>
              <a:spcAft>
                <a:spcPts val="0"/>
              </a:spcAft>
              <a:buNone/>
            </a:pPr>
            <a:r>
              <a:rPr lang="en"/>
              <a:t>Encryption almost on par with OpenVPN</a:t>
            </a:r>
            <a:endParaRPr/>
          </a:p>
          <a:p>
            <a:pPr indent="457200" lvl="0" marL="0" rtl="0" algn="l">
              <a:spcBef>
                <a:spcPts val="1600"/>
              </a:spcBef>
              <a:spcAft>
                <a:spcPts val="0"/>
              </a:spcAft>
              <a:buNone/>
            </a:pPr>
            <a:r>
              <a:rPr lang="en"/>
              <a:t>Easily configured</a:t>
            </a:r>
            <a:endParaRPr/>
          </a:p>
          <a:p>
            <a:pPr indent="457200" lvl="0" marL="0" rtl="0" algn="l">
              <a:spcBef>
                <a:spcPts val="1600"/>
              </a:spcBef>
              <a:spcAft>
                <a:spcPts val="0"/>
              </a:spcAft>
              <a:buNone/>
            </a:pPr>
            <a:r>
              <a:rPr lang="en"/>
              <a:t>Difficult to block </a:t>
            </a:r>
            <a:r>
              <a:rPr lang="en"/>
              <a:t>because</a:t>
            </a:r>
            <a:r>
              <a:rPr lang="en"/>
              <a:t> it uses TCP port 443 which is same as HTTPS</a:t>
            </a:r>
            <a:endParaRPr/>
          </a:p>
          <a:p>
            <a:pPr indent="457200" lvl="0" marL="0" rtl="0" algn="l">
              <a:spcBef>
                <a:spcPts val="1600"/>
              </a:spcBef>
              <a:spcAft>
                <a:spcPts val="1600"/>
              </a:spcAft>
              <a:buNone/>
            </a:pPr>
            <a:r>
              <a:rPr lang="en"/>
              <a:t>Good speeds if the correct amount of bandwidth is available</a:t>
            </a:r>
            <a:endParaRPr/>
          </a:p>
        </p:txBody>
      </p:sp>
      <p:sp>
        <p:nvSpPr>
          <p:cNvPr id="266" name="Google Shape;266;p33"/>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457200" lvl="0" marL="0" rtl="0" algn="l">
              <a:spcBef>
                <a:spcPts val="1600"/>
              </a:spcBef>
              <a:spcAft>
                <a:spcPts val="0"/>
              </a:spcAft>
              <a:buNone/>
            </a:pPr>
            <a:r>
              <a:rPr lang="en"/>
              <a:t>Closed source and solely owned by Microsoft</a:t>
            </a:r>
            <a:endParaRPr/>
          </a:p>
          <a:p>
            <a:pPr indent="457200" lvl="0" marL="0" rtl="0" algn="l">
              <a:spcBef>
                <a:spcPts val="1600"/>
              </a:spcBef>
              <a:spcAft>
                <a:spcPts val="0"/>
              </a:spcAft>
              <a:buNone/>
            </a:pPr>
            <a:r>
              <a:rPr lang="en"/>
              <a:t>Limited number of platforms available- windows, linux, android, and routers</a:t>
            </a:r>
            <a:endParaRPr/>
          </a:p>
          <a:p>
            <a:pPr indent="457200" lvl="0" marL="0" rtl="0" algn="l">
              <a:spcBef>
                <a:spcPts val="1600"/>
              </a:spcBef>
              <a:spcAft>
                <a:spcPts val="0"/>
              </a:spcAft>
              <a:buNone/>
            </a:pPr>
            <a:r>
              <a:rPr lang="en"/>
              <a:t>Connection can be dropped if network admin spots the SSTP header</a:t>
            </a:r>
            <a:endParaRPr/>
          </a:p>
          <a:p>
            <a:pPr indent="457200" lvl="0" marL="0" rtl="0" algn="l">
              <a:spcBef>
                <a:spcPts val="1600"/>
              </a:spcBef>
              <a:spcAft>
                <a:spcPts val="1600"/>
              </a:spcAft>
              <a:buNone/>
            </a:pPr>
            <a:r>
              <a:rPr lang="en"/>
              <a:t>Susceptible</a:t>
            </a:r>
            <a:r>
              <a:rPr lang="en"/>
              <a:t> to the TCP Meltdown</a:t>
            </a:r>
            <a:endParaRPr/>
          </a:p>
        </p:txBody>
      </p:sp>
      <p:pic>
        <p:nvPicPr>
          <p:cNvPr id="267" name="Google Shape;267;p33"/>
          <p:cNvPicPr preferRelativeResize="0"/>
          <p:nvPr/>
        </p:nvPicPr>
        <p:blipFill>
          <a:blip r:embed="rId3">
            <a:alphaModFix/>
          </a:blip>
          <a:stretch>
            <a:fillRect/>
          </a:stretch>
        </p:blipFill>
        <p:spPr>
          <a:xfrm>
            <a:off x="5493250" y="217250"/>
            <a:ext cx="2831600" cy="158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t>
            </a:r>
            <a:r>
              <a:rPr lang="en"/>
              <a:t>nternet Key Exchange Version 2 (</a:t>
            </a:r>
            <a:r>
              <a:rPr lang="en"/>
              <a:t>IKEv2)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278" name="Google Shape;278;p35"/>
          <p:cNvSpPr txBox="1"/>
          <p:nvPr>
            <p:ph idx="1" type="body"/>
          </p:nvPr>
        </p:nvSpPr>
        <p:spPr>
          <a:xfrm>
            <a:off x="819150" y="1990725"/>
            <a:ext cx="7505700" cy="26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IKEv2 has a very high security level after its failing predecessor IKEv1’s many issues with security and encryption.</a:t>
            </a:r>
            <a:endParaRPr/>
          </a:p>
          <a:p>
            <a:pPr indent="0" lvl="0" marL="0" rtl="0" algn="l">
              <a:spcBef>
                <a:spcPts val="1600"/>
              </a:spcBef>
              <a:spcAft>
                <a:spcPts val="0"/>
              </a:spcAft>
              <a:buNone/>
            </a:pPr>
            <a:r>
              <a:rPr lang="en"/>
              <a:t>The protocol dynamically establishes and maintains a shared state between the </a:t>
            </a:r>
            <a:r>
              <a:rPr lang="en"/>
              <a:t>endpoints</a:t>
            </a:r>
            <a:r>
              <a:rPr lang="en"/>
              <a:t> of an IP datagram. </a:t>
            </a:r>
            <a:endParaRPr/>
          </a:p>
          <a:p>
            <a:pPr indent="0" lvl="0" marL="0" rtl="0" algn="l">
              <a:spcBef>
                <a:spcPts val="1600"/>
              </a:spcBef>
              <a:spcAft>
                <a:spcPts val="0"/>
              </a:spcAft>
              <a:buNone/>
            </a:pPr>
            <a:r>
              <a:rPr lang="en"/>
              <a:t>Its mobile support allows for mobile security where a user can move from one network to another and still maintain their secure connection without drop. </a:t>
            </a:r>
            <a:endParaRPr/>
          </a:p>
          <a:p>
            <a:pPr indent="0" lvl="0" marL="0" rtl="0" algn="l">
              <a:spcBef>
                <a:spcPts val="1600"/>
              </a:spcBef>
              <a:spcAft>
                <a:spcPts val="1600"/>
              </a:spcAft>
              <a:buNone/>
            </a:pPr>
            <a:r>
              <a:rPr lang="en"/>
              <a:t>The IKE </a:t>
            </a:r>
            <a:r>
              <a:rPr lang="en"/>
              <a:t>security</a:t>
            </a:r>
            <a:r>
              <a:rPr lang="en"/>
              <a:t> association (SA) uses shared secret information that it stores to establish CHILD-SAs for the encapsulated security payload (ESP) protocol, and defines the cryptographic algorithm to be used by the SAs.</a:t>
            </a:r>
            <a:endParaRPr/>
          </a:p>
        </p:txBody>
      </p:sp>
      <p:pic>
        <p:nvPicPr>
          <p:cNvPr id="279" name="Google Shape;279;p35"/>
          <p:cNvPicPr preferRelativeResize="0"/>
          <p:nvPr/>
        </p:nvPicPr>
        <p:blipFill>
          <a:blip r:embed="rId3">
            <a:alphaModFix/>
          </a:blip>
          <a:stretch>
            <a:fillRect/>
          </a:stretch>
        </p:blipFill>
        <p:spPr>
          <a:xfrm>
            <a:off x="5491725" y="377200"/>
            <a:ext cx="2787400" cy="139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 (cont’d)</a:t>
            </a:r>
            <a:endParaRPr/>
          </a:p>
        </p:txBody>
      </p:sp>
      <p:sp>
        <p:nvSpPr>
          <p:cNvPr id="285" name="Google Shape;285;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protocol is a request response pair protocol that are referred as exchanges.</a:t>
            </a:r>
            <a:endParaRPr/>
          </a:p>
          <a:p>
            <a:pPr indent="0" lvl="0" marL="0" rtl="0" algn="l">
              <a:spcBef>
                <a:spcPts val="1600"/>
              </a:spcBef>
              <a:spcAft>
                <a:spcPts val="0"/>
              </a:spcAft>
              <a:buNone/>
            </a:pPr>
            <a:r>
              <a:rPr lang="en"/>
              <a:t>The requester ensures reliability and decides to either retransmit or abandon connection.</a:t>
            </a:r>
            <a:endParaRPr/>
          </a:p>
          <a:p>
            <a:pPr indent="0" lvl="0" marL="0" rtl="0" algn="l">
              <a:spcBef>
                <a:spcPts val="1600"/>
              </a:spcBef>
              <a:spcAft>
                <a:spcPts val="0"/>
              </a:spcAft>
              <a:buNone/>
            </a:pPr>
            <a:r>
              <a:rPr lang="en"/>
              <a:t>The four types of exchanges are IKE_SA_INIT, IKE_AUTH, CREATE_CHILD_SA, and INFORMATIONAL.</a:t>
            </a:r>
            <a:endParaRPr/>
          </a:p>
          <a:p>
            <a:pPr indent="0" lvl="0" marL="0" rtl="0" algn="l">
              <a:spcBef>
                <a:spcPts val="1600"/>
              </a:spcBef>
              <a:spcAft>
                <a:spcPts val="1600"/>
              </a:spcAft>
              <a:buNone/>
            </a:pPr>
            <a:r>
              <a:rPr lang="en"/>
              <a:t>Once the first two necessary exchanges have been completed, all exchanges can happen in any order necessary.</a:t>
            </a:r>
            <a:endParaRPr/>
          </a:p>
        </p:txBody>
      </p:sp>
      <p:pic>
        <p:nvPicPr>
          <p:cNvPr id="286" name="Google Shape;286;p36"/>
          <p:cNvPicPr preferRelativeResize="0"/>
          <p:nvPr/>
        </p:nvPicPr>
        <p:blipFill>
          <a:blip r:embed="rId4">
            <a:alphaModFix/>
          </a:blip>
          <a:stretch>
            <a:fillRect/>
          </a:stretch>
        </p:blipFill>
        <p:spPr>
          <a:xfrm>
            <a:off x="5491725" y="377200"/>
            <a:ext cx="2787400" cy="1393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IKEv2 Pros and Cons</a:t>
            </a:r>
            <a:endParaRPr/>
          </a:p>
        </p:txBody>
      </p:sp>
      <p:sp>
        <p:nvSpPr>
          <p:cNvPr id="292" name="Google Shape;292;p3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457200" lvl="0" marL="0" rtl="0" algn="l">
              <a:spcBef>
                <a:spcPts val="1600"/>
              </a:spcBef>
              <a:spcAft>
                <a:spcPts val="0"/>
              </a:spcAft>
              <a:buNone/>
            </a:pPr>
            <a:r>
              <a:rPr lang="en"/>
              <a:t>Very secure and supports wide range of encryption protocols</a:t>
            </a:r>
            <a:endParaRPr/>
          </a:p>
          <a:p>
            <a:pPr indent="457200" lvl="0" marL="0" rtl="0" algn="l">
              <a:spcBef>
                <a:spcPts val="1600"/>
              </a:spcBef>
              <a:spcAft>
                <a:spcPts val="0"/>
              </a:spcAft>
              <a:buNone/>
            </a:pPr>
            <a:r>
              <a:rPr lang="en"/>
              <a:t>Stable even after network connection loss</a:t>
            </a:r>
            <a:endParaRPr/>
          </a:p>
          <a:p>
            <a:pPr indent="457200" lvl="0" marL="0" rtl="0" algn="l">
              <a:spcBef>
                <a:spcPts val="1600"/>
              </a:spcBef>
              <a:spcAft>
                <a:spcPts val="0"/>
              </a:spcAft>
              <a:buNone/>
            </a:pPr>
            <a:r>
              <a:rPr lang="en"/>
              <a:t>Easy to </a:t>
            </a:r>
            <a:r>
              <a:rPr lang="en"/>
              <a:t>set up</a:t>
            </a:r>
            <a:endParaRPr/>
          </a:p>
          <a:p>
            <a:pPr indent="457200" lvl="0" marL="0" rtl="0" algn="l">
              <a:spcBef>
                <a:spcPts val="1600"/>
              </a:spcBef>
              <a:spcAft>
                <a:spcPts val="1600"/>
              </a:spcAft>
              <a:buNone/>
            </a:pPr>
            <a:r>
              <a:rPr lang="en"/>
              <a:t>One of the fastest protocols</a:t>
            </a:r>
            <a:endParaRPr/>
          </a:p>
        </p:txBody>
      </p:sp>
      <p:sp>
        <p:nvSpPr>
          <p:cNvPr id="293" name="Google Shape;293;p3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457200" lvl="0" marL="0" rtl="0" algn="l">
              <a:spcBef>
                <a:spcPts val="1600"/>
              </a:spcBef>
              <a:spcAft>
                <a:spcPts val="0"/>
              </a:spcAft>
              <a:buNone/>
            </a:pPr>
            <a:r>
              <a:rPr lang="en"/>
              <a:t>Limited platform support</a:t>
            </a:r>
            <a:endParaRPr/>
          </a:p>
          <a:p>
            <a:pPr indent="457200" lvl="0" marL="0" rtl="0" algn="l">
              <a:spcBef>
                <a:spcPts val="1600"/>
              </a:spcBef>
              <a:spcAft>
                <a:spcPts val="0"/>
              </a:spcAft>
              <a:buNone/>
            </a:pPr>
            <a:r>
              <a:rPr lang="en"/>
              <a:t>Same drawbacks as IPSec </a:t>
            </a:r>
            <a:endParaRPr/>
          </a:p>
          <a:p>
            <a:pPr indent="457200" lvl="0" marL="0" rtl="0" algn="l">
              <a:spcBef>
                <a:spcPts val="1600"/>
              </a:spcBef>
              <a:spcAft>
                <a:spcPts val="1600"/>
              </a:spcAft>
              <a:buNone/>
            </a:pPr>
            <a:r>
              <a:rPr lang="en"/>
              <a:t>Can be blocked by firewalls</a:t>
            </a:r>
            <a:endParaRPr/>
          </a:p>
        </p:txBody>
      </p:sp>
      <p:pic>
        <p:nvPicPr>
          <p:cNvPr id="294" name="Google Shape;294;p37"/>
          <p:cNvPicPr preferRelativeResize="0"/>
          <p:nvPr/>
        </p:nvPicPr>
        <p:blipFill>
          <a:blip r:embed="rId3">
            <a:alphaModFix/>
          </a:blip>
          <a:stretch>
            <a:fillRect/>
          </a:stretch>
        </p:blipFill>
        <p:spPr>
          <a:xfrm>
            <a:off x="5491725" y="377200"/>
            <a:ext cx="2787400" cy="1393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OpenVPN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305" name="Google Shape;305;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OpenVPN is an open source protocol responsible for handling client-server communications by establishing a secure </a:t>
            </a:r>
            <a:r>
              <a:rPr lang="en"/>
              <a:t>tunnel</a:t>
            </a:r>
            <a:r>
              <a:rPr lang="en"/>
              <a:t> between the VPN client and the VPN server.</a:t>
            </a:r>
            <a:endParaRPr/>
          </a:p>
          <a:p>
            <a:pPr indent="0" lvl="0" marL="0" rtl="0" algn="l">
              <a:spcBef>
                <a:spcPts val="1600"/>
              </a:spcBef>
              <a:spcAft>
                <a:spcPts val="0"/>
              </a:spcAft>
              <a:buNone/>
            </a:pPr>
            <a:r>
              <a:rPr lang="en"/>
              <a:t>The protocol </a:t>
            </a:r>
            <a:r>
              <a:rPr lang="en"/>
              <a:t>supports an improved login and authentication processes by using third party plug-ins and scripts.</a:t>
            </a:r>
            <a:endParaRPr/>
          </a:p>
          <a:p>
            <a:pPr indent="0" lvl="0" marL="0" rtl="0" algn="l">
              <a:spcBef>
                <a:spcPts val="1600"/>
              </a:spcBef>
              <a:spcAft>
                <a:spcPts val="1600"/>
              </a:spcAft>
              <a:buNone/>
            </a:pPr>
            <a:r>
              <a:rPr lang="en"/>
              <a:t>OpenVPN uses its own custom protocol based on the TLS and SSL and transports data through TCP or UDP.</a:t>
            </a:r>
            <a:endParaRPr/>
          </a:p>
        </p:txBody>
      </p:sp>
      <p:pic>
        <p:nvPicPr>
          <p:cNvPr id="306" name="Google Shape;306;p39"/>
          <p:cNvPicPr preferRelativeResize="0"/>
          <p:nvPr/>
        </p:nvPicPr>
        <p:blipFill>
          <a:blip r:embed="rId3">
            <a:alphaModFix/>
          </a:blip>
          <a:stretch>
            <a:fillRect/>
          </a:stretch>
        </p:blipFill>
        <p:spPr>
          <a:xfrm>
            <a:off x="5026925" y="345900"/>
            <a:ext cx="3297925" cy="1454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312" name="Google Shape;312;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OpenVPN is one of the safest VPN protocols currently available after undergoing several security audits and only finding minor setbacks that did not endanger user data and bugs that were quickly fixed.</a:t>
            </a:r>
            <a:endParaRPr/>
          </a:p>
          <a:p>
            <a:pPr indent="0" lvl="0" marL="0" rtl="0" algn="l">
              <a:spcBef>
                <a:spcPts val="1600"/>
              </a:spcBef>
              <a:spcAft>
                <a:spcPts val="0"/>
              </a:spcAft>
              <a:buNone/>
            </a:pPr>
            <a:r>
              <a:rPr lang="en"/>
              <a:t>The protocol uses 256 bit encryption of the SSL library to strengthen the security of the connection and can be implemented several different cypher algorithms.</a:t>
            </a:r>
            <a:endParaRPr/>
          </a:p>
          <a:p>
            <a:pPr indent="0" lvl="0" marL="0" rtl="0" algn="l">
              <a:spcBef>
                <a:spcPts val="1600"/>
              </a:spcBef>
              <a:spcAft>
                <a:spcPts val="0"/>
              </a:spcAft>
              <a:buNone/>
            </a:pPr>
            <a:r>
              <a:rPr lang="en"/>
              <a:t>OpenVPN offers a private subnet configuration to connect to servers beyond the OpenVPN server.</a:t>
            </a:r>
            <a:endParaRPr/>
          </a:p>
          <a:p>
            <a:pPr indent="0" lvl="0" marL="0" rtl="0" algn="l">
              <a:spcBef>
                <a:spcPts val="1600"/>
              </a:spcBef>
              <a:spcAft>
                <a:spcPts val="1600"/>
              </a:spcAft>
              <a:buNone/>
            </a:pPr>
            <a:r>
              <a:rPr lang="en"/>
              <a:t>OpenVPN relies on TLS-authentication to protect from the vulnerabilities of the internet.</a:t>
            </a:r>
            <a:endParaRPr/>
          </a:p>
        </p:txBody>
      </p:sp>
      <p:pic>
        <p:nvPicPr>
          <p:cNvPr id="313" name="Google Shape;313;p40"/>
          <p:cNvPicPr preferRelativeResize="0"/>
          <p:nvPr/>
        </p:nvPicPr>
        <p:blipFill>
          <a:blip r:embed="rId3">
            <a:alphaModFix/>
          </a:blip>
          <a:stretch>
            <a:fillRect/>
          </a:stretch>
        </p:blipFill>
        <p:spPr>
          <a:xfrm>
            <a:off x="5026925" y="345900"/>
            <a:ext cx="3297925" cy="1454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a:t>
            </a:r>
            <a:endParaRPr/>
          </a:p>
        </p:txBody>
      </p:sp>
      <p:sp>
        <p:nvSpPr>
          <p:cNvPr id="319" name="Google Shape;319;p41"/>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secure using 256 bit encryption keys and high end cyphers</a:t>
            </a:r>
            <a:endParaRPr/>
          </a:p>
          <a:p>
            <a:pPr indent="0" lvl="0" marL="0" rtl="0" algn="l">
              <a:spcBef>
                <a:spcPts val="1600"/>
              </a:spcBef>
              <a:spcAft>
                <a:spcPts val="0"/>
              </a:spcAft>
              <a:buNone/>
            </a:pPr>
            <a:r>
              <a:rPr lang="en"/>
              <a:t>Easily bypasses many firewalls</a:t>
            </a:r>
            <a:endParaRPr/>
          </a:p>
          <a:p>
            <a:pPr indent="0" lvl="0" marL="0" rtl="0" algn="l">
              <a:spcBef>
                <a:spcPts val="1600"/>
              </a:spcBef>
              <a:spcAft>
                <a:spcPts val="0"/>
              </a:spcAft>
              <a:buNone/>
            </a:pPr>
            <a:r>
              <a:rPr lang="en"/>
              <a:t>Uses both TCP and UDP to offer more control over the connections</a:t>
            </a:r>
            <a:endParaRPr/>
          </a:p>
          <a:p>
            <a:pPr indent="0" lvl="0" marL="0" rtl="0" algn="l">
              <a:spcBef>
                <a:spcPts val="1600"/>
              </a:spcBef>
              <a:spcAft>
                <a:spcPts val="1600"/>
              </a:spcAft>
              <a:buNone/>
            </a:pPr>
            <a:r>
              <a:rPr lang="en"/>
              <a:t>Runs on a large number of platforms</a:t>
            </a:r>
            <a:endParaRPr/>
          </a:p>
        </p:txBody>
      </p:sp>
      <p:sp>
        <p:nvSpPr>
          <p:cNvPr id="320" name="Google Shape;320;p41"/>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setup can be difficult</a:t>
            </a:r>
            <a:endParaRPr/>
          </a:p>
          <a:p>
            <a:pPr indent="0" lvl="0" marL="0" rtl="0" algn="l">
              <a:spcBef>
                <a:spcPts val="1600"/>
              </a:spcBef>
              <a:spcAft>
                <a:spcPts val="0"/>
              </a:spcAft>
              <a:buNone/>
            </a:pPr>
            <a:r>
              <a:rPr lang="en"/>
              <a:t>Can encounter drops in connection due to strong encryption</a:t>
            </a:r>
            <a:endParaRPr/>
          </a:p>
          <a:p>
            <a:pPr indent="0" lvl="0" marL="0" rtl="0" algn="l">
              <a:spcBef>
                <a:spcPts val="1600"/>
              </a:spcBef>
              <a:spcAft>
                <a:spcPts val="1600"/>
              </a:spcAft>
              <a:buNone/>
            </a:pPr>
            <a:r>
              <a:rPr lang="en"/>
              <a:t>Requires third party apps to run</a:t>
            </a:r>
            <a:endParaRPr/>
          </a:p>
        </p:txBody>
      </p:sp>
      <p:pic>
        <p:nvPicPr>
          <p:cNvPr id="321" name="Google Shape;321;p41"/>
          <p:cNvPicPr preferRelativeResize="0"/>
          <p:nvPr/>
        </p:nvPicPr>
        <p:blipFill>
          <a:blip r:embed="rId3">
            <a:alphaModFix/>
          </a:blip>
          <a:stretch>
            <a:fillRect/>
          </a:stretch>
        </p:blipFill>
        <p:spPr>
          <a:xfrm>
            <a:off x="5026925" y="345900"/>
            <a:ext cx="3297925" cy="145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main uses to virtual private networks is allowing companies to communicate with their fellow employees without having to be on the same network or in the same building as you.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Another use for virtual private networks that has become more popular is the everyday user wanting to protect their data by using a virtual private network to freely browse the internet without the many dangers of publically surfing the internet.</a:t>
            </a:r>
            <a:endParaRPr/>
          </a:p>
          <a:p>
            <a:pPr indent="0" lvl="0" marL="0" rtl="0" algn="l">
              <a:spcBef>
                <a:spcPts val="1600"/>
              </a:spcBef>
              <a:spcAft>
                <a:spcPts val="1600"/>
              </a:spcAft>
              <a:buNone/>
            </a:pPr>
            <a:r>
              <a:t/>
            </a:r>
            <a:endParaRPr/>
          </a:p>
        </p:txBody>
      </p:sp>
      <p:pic>
        <p:nvPicPr>
          <p:cNvPr id="143" name="Google Shape;143;p15"/>
          <p:cNvPicPr preferRelativeResize="0"/>
          <p:nvPr/>
        </p:nvPicPr>
        <p:blipFill>
          <a:blip r:embed="rId3">
            <a:alphaModFix/>
          </a:blip>
          <a:stretch>
            <a:fillRect/>
          </a:stretch>
        </p:blipFill>
        <p:spPr>
          <a:xfrm>
            <a:off x="6219307" y="173752"/>
            <a:ext cx="2723318" cy="1816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327" name="Google Shape;327;p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a Raspberry Pi VPN server on school network (FAILED - due to school network)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Use a personal router to set it up between two school computers (FAILED - due to admin restrictions)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Simulation of a VPN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Cited</a:t>
            </a:r>
            <a:endParaRPr/>
          </a:p>
        </p:txBody>
      </p:sp>
      <p:sp>
        <p:nvSpPr>
          <p:cNvPr id="333" name="Google Shape;333;p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“IKEv2 VPN - What Is IKEv2 &amp; Benefits of IKEv2 Protocol.” </a:t>
            </a:r>
            <a:r>
              <a:rPr i="1" lang="en" sz="1100">
                <a:solidFill>
                  <a:srgbClr val="000000"/>
                </a:solidFill>
                <a:latin typeface="Arial"/>
                <a:ea typeface="Arial"/>
                <a:cs typeface="Arial"/>
                <a:sym typeface="Arial"/>
              </a:rPr>
              <a:t>Img</a:t>
            </a:r>
            <a:r>
              <a:rPr lang="en" sz="1100">
                <a:solidFill>
                  <a:srgbClr val="000000"/>
                </a:solidFill>
                <a:latin typeface="Arial"/>
                <a:ea typeface="Arial"/>
                <a:cs typeface="Arial"/>
                <a:sym typeface="Arial"/>
              </a:rPr>
              <a:t>, www.purevpn.com/what-is-vpn/protocols/ikev2.</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“Layer 2 Tunneling Protocol.” </a:t>
            </a:r>
            <a:r>
              <a:rPr i="1" lang="en" sz="1100">
                <a:solidFill>
                  <a:srgbClr val="000000"/>
                </a:solidFill>
                <a:latin typeface="Arial"/>
                <a:ea typeface="Arial"/>
                <a:cs typeface="Arial"/>
                <a:sym typeface="Arial"/>
              </a:rPr>
              <a:t>Wikipedia</a:t>
            </a:r>
            <a:r>
              <a:rPr lang="en" sz="1100">
                <a:solidFill>
                  <a:srgbClr val="000000"/>
                </a:solidFill>
                <a:latin typeface="Arial"/>
                <a:ea typeface="Arial"/>
                <a:cs typeface="Arial"/>
                <a:sym typeface="Arial"/>
              </a:rPr>
              <a:t>, Wikimedia Foundation, 10 Apr. 2019, en.wikipedia.org/wiki/Layer_2_Tunneling_Protocol.</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Mocan, Tim. “What Is IKEv2? (Your Guide to the IKEV2 VPN Protocol).” </a:t>
            </a:r>
            <a:r>
              <a:rPr i="1" lang="en" sz="1100">
                <a:solidFill>
                  <a:srgbClr val="000000"/>
                </a:solidFill>
                <a:latin typeface="Arial"/>
                <a:ea typeface="Arial"/>
                <a:cs typeface="Arial"/>
                <a:sym typeface="Arial"/>
              </a:rPr>
              <a:t>CactusVPN</a:t>
            </a:r>
            <a:r>
              <a:rPr lang="en" sz="1100">
                <a:solidFill>
                  <a:srgbClr val="000000"/>
                </a:solidFill>
                <a:latin typeface="Arial"/>
                <a:ea typeface="Arial"/>
                <a:cs typeface="Arial"/>
                <a:sym typeface="Arial"/>
              </a:rPr>
              <a:t>, 20 Feb. 2019, www.cactusvpn.com/beginners-guide-to-vpn/what-is-ikev2/.</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Mocan, Tim. “What Is L2TP (Layer 2 Tunneling Protocol)?” </a:t>
            </a:r>
            <a:r>
              <a:rPr i="1" lang="en" sz="1100">
                <a:solidFill>
                  <a:srgbClr val="000000"/>
                </a:solidFill>
                <a:latin typeface="Arial"/>
                <a:ea typeface="Arial"/>
                <a:cs typeface="Arial"/>
                <a:sym typeface="Arial"/>
              </a:rPr>
              <a:t>CactusVPN</a:t>
            </a:r>
            <a:r>
              <a:rPr lang="en" sz="1100">
                <a:solidFill>
                  <a:srgbClr val="000000"/>
                </a:solidFill>
                <a:latin typeface="Arial"/>
                <a:ea typeface="Arial"/>
                <a:cs typeface="Arial"/>
                <a:sym typeface="Arial"/>
              </a:rPr>
              <a:t>, 25 Feb. 2016, www.cactusvpn.com/beginners-guide-to-vpn/what-is-l2tp/.</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 (cont’d)</a:t>
            </a:r>
            <a:endParaRPr/>
          </a:p>
        </p:txBody>
      </p:sp>
      <p:sp>
        <p:nvSpPr>
          <p:cNvPr id="339" name="Google Shape;339;p4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Mocan, Tim. “What Is OpenVPN &amp; How Does OpenVPN Work?” </a:t>
            </a:r>
            <a:r>
              <a:rPr i="1" lang="en" sz="1100">
                <a:solidFill>
                  <a:srgbClr val="000000"/>
                </a:solidFill>
                <a:latin typeface="Arial"/>
                <a:ea typeface="Arial"/>
                <a:cs typeface="Arial"/>
                <a:sym typeface="Arial"/>
              </a:rPr>
              <a:t>CactusVPN</a:t>
            </a:r>
            <a:r>
              <a:rPr lang="en" sz="1100">
                <a:solidFill>
                  <a:srgbClr val="000000"/>
                </a:solidFill>
                <a:latin typeface="Arial"/>
                <a:ea typeface="Arial"/>
                <a:cs typeface="Arial"/>
                <a:sym typeface="Arial"/>
              </a:rPr>
              <a:t>, 1 Feb. 2019, www.cactusvpn.com/beginners-guide-to-vpn/what-is-openvpn/#safety.</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Mocan, Tim. “What Is PPTP? (Everything You Need to Know).” </a:t>
            </a:r>
            <a:r>
              <a:rPr i="1" lang="en" sz="1100">
                <a:solidFill>
                  <a:srgbClr val="000000"/>
                </a:solidFill>
                <a:latin typeface="Arial"/>
                <a:ea typeface="Arial"/>
                <a:cs typeface="Arial"/>
                <a:sym typeface="Arial"/>
              </a:rPr>
              <a:t>CactusVPN</a:t>
            </a:r>
            <a:r>
              <a:rPr lang="en" sz="1100">
                <a:solidFill>
                  <a:srgbClr val="000000"/>
                </a:solidFill>
                <a:latin typeface="Arial"/>
                <a:ea typeface="Arial"/>
                <a:cs typeface="Arial"/>
                <a:sym typeface="Arial"/>
              </a:rPr>
              <a:t>, 22 Jan. 2019, www.cactusvpn.com/beginners-guide-to-vpn/what-is-pptp/.</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Mocan, Tim. “What Is SSTP? (Your Guide to the SSTP VPN Protocol).” </a:t>
            </a:r>
            <a:r>
              <a:rPr i="1" lang="en" sz="1100">
                <a:solidFill>
                  <a:srgbClr val="000000"/>
                </a:solidFill>
                <a:latin typeface="Arial"/>
                <a:ea typeface="Arial"/>
                <a:cs typeface="Arial"/>
                <a:sym typeface="Arial"/>
              </a:rPr>
              <a:t>CactusVPN</a:t>
            </a:r>
            <a:r>
              <a:rPr lang="en" sz="1100">
                <a:solidFill>
                  <a:srgbClr val="000000"/>
                </a:solidFill>
                <a:latin typeface="Arial"/>
                <a:ea typeface="Arial"/>
                <a:cs typeface="Arial"/>
                <a:sym typeface="Arial"/>
              </a:rPr>
              <a:t>, 5 Feb. 2019, www.cactusvpn.com/beginners-guide-to-vpn/what-is-sstp/.</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“Secure Socket Tunneling Protocol.” </a:t>
            </a:r>
            <a:r>
              <a:rPr i="1" lang="en" sz="1100">
                <a:solidFill>
                  <a:srgbClr val="000000"/>
                </a:solidFill>
                <a:latin typeface="Arial"/>
                <a:ea typeface="Arial"/>
                <a:cs typeface="Arial"/>
                <a:sym typeface="Arial"/>
              </a:rPr>
              <a:t>Wikipedia</a:t>
            </a:r>
            <a:r>
              <a:rPr lang="en" sz="1100">
                <a:solidFill>
                  <a:srgbClr val="000000"/>
                </a:solidFill>
                <a:latin typeface="Arial"/>
                <a:ea typeface="Arial"/>
                <a:cs typeface="Arial"/>
                <a:sym typeface="Arial"/>
              </a:rPr>
              <a:t>, Wikimedia Foundation, 11 Apr. 2019, en.wikipedia.org/wiki/Secure_Socket_Tunneling_Protocol.</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 (cont’d)</a:t>
            </a:r>
            <a:endParaRPr/>
          </a:p>
        </p:txBody>
      </p:sp>
      <p:sp>
        <p:nvSpPr>
          <p:cNvPr id="345" name="Google Shape;345;p4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t>
            </a:r>
            <a:r>
              <a:rPr lang="en" sz="1100">
                <a:solidFill>
                  <a:srgbClr val="000000"/>
                </a:solidFill>
                <a:latin typeface="Arial"/>
                <a:ea typeface="Arial"/>
                <a:cs typeface="Arial"/>
                <a:sym typeface="Arial"/>
              </a:rPr>
              <a:t>Virtual Private Network.” </a:t>
            </a:r>
            <a:r>
              <a:rPr i="1" lang="en" sz="1100">
                <a:solidFill>
                  <a:srgbClr val="000000"/>
                </a:solidFill>
                <a:latin typeface="Arial"/>
                <a:ea typeface="Arial"/>
                <a:cs typeface="Arial"/>
                <a:sym typeface="Arial"/>
              </a:rPr>
              <a:t>Wikipedia</a:t>
            </a:r>
            <a:r>
              <a:rPr lang="en" sz="1100">
                <a:solidFill>
                  <a:srgbClr val="000000"/>
                </a:solidFill>
                <a:latin typeface="Arial"/>
                <a:ea typeface="Arial"/>
                <a:cs typeface="Arial"/>
                <a:sym typeface="Arial"/>
              </a:rPr>
              <a:t>, Wikimedia Foundation, 2 May 2019, en.wikipedia.org/wiki/Virtual_private_network.</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“VPN Software Solutions &amp; Services For Business.” </a:t>
            </a:r>
            <a:r>
              <a:rPr i="1" lang="en" sz="1100">
                <a:solidFill>
                  <a:srgbClr val="000000"/>
                </a:solidFill>
                <a:latin typeface="Arial"/>
                <a:ea typeface="Arial"/>
                <a:cs typeface="Arial"/>
                <a:sym typeface="Arial"/>
              </a:rPr>
              <a:t>OpenVPN</a:t>
            </a:r>
            <a:r>
              <a:rPr lang="en" sz="1100">
                <a:solidFill>
                  <a:srgbClr val="000000"/>
                </a:solidFill>
                <a:latin typeface="Arial"/>
                <a:ea typeface="Arial"/>
                <a:cs typeface="Arial"/>
                <a:sym typeface="Arial"/>
              </a:rPr>
              <a:t>, openvpn.net/.</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“What Is L2TP VPN And How To Setup L2TP with VPN.” </a:t>
            </a:r>
            <a:r>
              <a:rPr i="1" lang="en" sz="1100">
                <a:solidFill>
                  <a:srgbClr val="000000"/>
                </a:solidFill>
                <a:latin typeface="Arial"/>
                <a:ea typeface="Arial"/>
                <a:cs typeface="Arial"/>
                <a:sym typeface="Arial"/>
              </a:rPr>
              <a:t>What Is L2TP VPN And How To Setup L2TP with VPN</a:t>
            </a:r>
            <a:r>
              <a:rPr lang="en" sz="1100">
                <a:solidFill>
                  <a:srgbClr val="000000"/>
                </a:solidFill>
                <a:latin typeface="Arial"/>
                <a:ea typeface="Arial"/>
                <a:cs typeface="Arial"/>
                <a:sym typeface="Arial"/>
              </a:rPr>
              <a:t>, www.purevpn.com/what-is-vpn/protocols/l2tp.</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“What Is PPTP And How To Setup a PPTP VPN.” </a:t>
            </a:r>
            <a:r>
              <a:rPr i="1" lang="en" sz="1100">
                <a:solidFill>
                  <a:srgbClr val="000000"/>
                </a:solidFill>
                <a:latin typeface="Arial"/>
                <a:ea typeface="Arial"/>
                <a:cs typeface="Arial"/>
                <a:sym typeface="Arial"/>
              </a:rPr>
              <a:t>What Is PPTP And How To Setup a PPTP VPN</a:t>
            </a:r>
            <a:r>
              <a:rPr lang="en" sz="1100">
                <a:solidFill>
                  <a:srgbClr val="000000"/>
                </a:solidFill>
                <a:latin typeface="Arial"/>
                <a:ea typeface="Arial"/>
                <a:cs typeface="Arial"/>
                <a:sym typeface="Arial"/>
              </a:rPr>
              <a:t>, www.purevpn.com/what-is-vpn/protocols/pptp.</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“What Is SSTP And How To Setup VPN With SSTP.” </a:t>
            </a:r>
            <a:r>
              <a:rPr i="1" lang="en" sz="1100">
                <a:solidFill>
                  <a:srgbClr val="000000"/>
                </a:solidFill>
                <a:latin typeface="Arial"/>
                <a:ea typeface="Arial"/>
                <a:cs typeface="Arial"/>
                <a:sym typeface="Arial"/>
              </a:rPr>
              <a:t>PureVPN</a:t>
            </a:r>
            <a:r>
              <a:rPr lang="en" sz="1100">
                <a:solidFill>
                  <a:srgbClr val="000000"/>
                </a:solidFill>
                <a:latin typeface="Arial"/>
                <a:ea typeface="Arial"/>
                <a:cs typeface="Arial"/>
                <a:sym typeface="Arial"/>
              </a:rPr>
              <a:t>, www.purevpn.com/what-is-vpn/protocols/sstp.</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819150" y="845600"/>
            <a:ext cx="7505700" cy="3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Comments/Questions</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Matching Quiz</a:t>
            </a:r>
            <a:endParaRPr/>
          </a:p>
        </p:txBody>
      </p:sp>
      <p:sp>
        <p:nvSpPr>
          <p:cNvPr id="356" name="Google Shape;356;p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L2TP</a:t>
            </a:r>
            <a:endParaRPr/>
          </a:p>
          <a:p>
            <a:pPr indent="0" lvl="0" marL="0" rtl="0" algn="l">
              <a:spcBef>
                <a:spcPts val="1600"/>
              </a:spcBef>
              <a:spcAft>
                <a:spcPts val="0"/>
              </a:spcAft>
              <a:buNone/>
            </a:pPr>
            <a:r>
              <a:rPr lang="en"/>
              <a:t>OpenVPN</a:t>
            </a:r>
            <a:endParaRPr/>
          </a:p>
          <a:p>
            <a:pPr indent="0" lvl="0" marL="0" rtl="0" algn="l">
              <a:spcBef>
                <a:spcPts val="1600"/>
              </a:spcBef>
              <a:spcAft>
                <a:spcPts val="0"/>
              </a:spcAft>
              <a:buNone/>
            </a:pPr>
            <a:r>
              <a:rPr lang="en"/>
              <a:t>SSTP</a:t>
            </a:r>
            <a:endParaRPr/>
          </a:p>
          <a:p>
            <a:pPr indent="0" lvl="0" marL="0" rtl="0" algn="l">
              <a:spcBef>
                <a:spcPts val="1600"/>
              </a:spcBef>
              <a:spcAft>
                <a:spcPts val="0"/>
              </a:spcAft>
              <a:buNone/>
            </a:pPr>
            <a:r>
              <a:rPr lang="en"/>
              <a:t>PPTP</a:t>
            </a:r>
            <a:endParaRPr/>
          </a:p>
          <a:p>
            <a:pPr indent="0" lvl="0" marL="0" rtl="0" algn="l">
              <a:spcBef>
                <a:spcPts val="1600"/>
              </a:spcBef>
              <a:spcAft>
                <a:spcPts val="1600"/>
              </a:spcAft>
              <a:buNone/>
            </a:pPr>
            <a:r>
              <a:rPr lang="en"/>
              <a:t>IKEv2</a:t>
            </a:r>
            <a:endParaRPr/>
          </a:p>
        </p:txBody>
      </p:sp>
      <p:pic>
        <p:nvPicPr>
          <p:cNvPr id="357" name="Google Shape;357;p47"/>
          <p:cNvPicPr preferRelativeResize="0"/>
          <p:nvPr/>
        </p:nvPicPr>
        <p:blipFill>
          <a:blip r:embed="rId3">
            <a:alphaModFix/>
          </a:blip>
          <a:stretch>
            <a:fillRect/>
          </a:stretch>
        </p:blipFill>
        <p:spPr>
          <a:xfrm flipH="1">
            <a:off x="5293100" y="2122750"/>
            <a:ext cx="2971225" cy="959475"/>
          </a:xfrm>
          <a:prstGeom prst="rect">
            <a:avLst/>
          </a:prstGeom>
          <a:noFill/>
          <a:ln>
            <a:noFill/>
          </a:ln>
        </p:spPr>
      </p:pic>
      <p:pic>
        <p:nvPicPr>
          <p:cNvPr id="358" name="Google Shape;358;p47"/>
          <p:cNvPicPr preferRelativeResize="0"/>
          <p:nvPr/>
        </p:nvPicPr>
        <p:blipFill>
          <a:blip r:embed="rId4">
            <a:alphaModFix/>
          </a:blip>
          <a:stretch>
            <a:fillRect/>
          </a:stretch>
        </p:blipFill>
        <p:spPr>
          <a:xfrm>
            <a:off x="5957412" y="3146550"/>
            <a:ext cx="1763650" cy="777725"/>
          </a:xfrm>
          <a:prstGeom prst="rect">
            <a:avLst/>
          </a:prstGeom>
          <a:noFill/>
          <a:ln>
            <a:noFill/>
          </a:ln>
        </p:spPr>
      </p:pic>
      <p:pic>
        <p:nvPicPr>
          <p:cNvPr id="359" name="Google Shape;359;p47"/>
          <p:cNvPicPr preferRelativeResize="0"/>
          <p:nvPr/>
        </p:nvPicPr>
        <p:blipFill>
          <a:blip r:embed="rId5">
            <a:alphaModFix/>
          </a:blip>
          <a:stretch>
            <a:fillRect/>
          </a:stretch>
        </p:blipFill>
        <p:spPr>
          <a:xfrm>
            <a:off x="6016600" y="3966675"/>
            <a:ext cx="1918950" cy="959475"/>
          </a:xfrm>
          <a:prstGeom prst="rect">
            <a:avLst/>
          </a:prstGeom>
          <a:noFill/>
          <a:ln>
            <a:noFill/>
          </a:ln>
        </p:spPr>
      </p:pic>
      <p:pic>
        <p:nvPicPr>
          <p:cNvPr id="360" name="Google Shape;360;p47"/>
          <p:cNvPicPr preferRelativeResize="0"/>
          <p:nvPr/>
        </p:nvPicPr>
        <p:blipFill>
          <a:blip r:embed="rId6">
            <a:alphaModFix/>
          </a:blip>
          <a:stretch>
            <a:fillRect/>
          </a:stretch>
        </p:blipFill>
        <p:spPr>
          <a:xfrm>
            <a:off x="4884175" y="171525"/>
            <a:ext cx="3380150" cy="1014925"/>
          </a:xfrm>
          <a:prstGeom prst="rect">
            <a:avLst/>
          </a:prstGeom>
          <a:noFill/>
          <a:ln>
            <a:noFill/>
          </a:ln>
        </p:spPr>
      </p:pic>
      <p:pic>
        <p:nvPicPr>
          <p:cNvPr id="361" name="Google Shape;361;p47"/>
          <p:cNvPicPr preferRelativeResize="0"/>
          <p:nvPr/>
        </p:nvPicPr>
        <p:blipFill>
          <a:blip r:embed="rId7">
            <a:alphaModFix/>
          </a:blip>
          <a:stretch>
            <a:fillRect/>
          </a:stretch>
        </p:blipFill>
        <p:spPr>
          <a:xfrm>
            <a:off x="4572000" y="987360"/>
            <a:ext cx="3752850" cy="10033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VPN vs. Proxy Server</a:t>
            </a:r>
            <a:endParaRPr/>
          </a:p>
          <a:p>
            <a:pPr indent="0" lvl="0" marL="0" rtl="0" algn="l">
              <a:spcBef>
                <a:spcPts val="0"/>
              </a:spcBef>
              <a:spcAft>
                <a:spcPts val="0"/>
              </a:spcAft>
              <a:buNone/>
            </a:pPr>
            <a:r>
              <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16"/>
          <p:cNvPicPr preferRelativeResize="0"/>
          <p:nvPr/>
        </p:nvPicPr>
        <p:blipFill>
          <a:blip r:embed="rId3">
            <a:alphaModFix/>
          </a:blip>
          <a:stretch>
            <a:fillRect/>
          </a:stretch>
        </p:blipFill>
        <p:spPr>
          <a:xfrm>
            <a:off x="4572000" y="2548382"/>
            <a:ext cx="4095751" cy="1890343"/>
          </a:xfrm>
          <a:prstGeom prst="rect">
            <a:avLst/>
          </a:prstGeom>
          <a:noFill/>
          <a:ln>
            <a:noFill/>
          </a:ln>
        </p:spPr>
      </p:pic>
      <p:pic>
        <p:nvPicPr>
          <p:cNvPr id="151" name="Google Shape;151;p16"/>
          <p:cNvPicPr preferRelativeResize="0"/>
          <p:nvPr/>
        </p:nvPicPr>
        <p:blipFill>
          <a:blip r:embed="rId4">
            <a:alphaModFix/>
          </a:blip>
          <a:stretch>
            <a:fillRect/>
          </a:stretch>
        </p:blipFill>
        <p:spPr>
          <a:xfrm>
            <a:off x="456225" y="2548375"/>
            <a:ext cx="4095746" cy="1890350"/>
          </a:xfrm>
          <a:prstGeom prst="rect">
            <a:avLst/>
          </a:prstGeom>
          <a:noFill/>
          <a:ln>
            <a:noFill/>
          </a:ln>
        </p:spPr>
      </p:pic>
      <p:sp>
        <p:nvSpPr>
          <p:cNvPr id="152" name="Google Shape;152;p16"/>
          <p:cNvSpPr/>
          <p:nvPr/>
        </p:nvSpPr>
        <p:spPr>
          <a:xfrm>
            <a:off x="363475" y="2493550"/>
            <a:ext cx="4334400" cy="2019000"/>
          </a:xfrm>
          <a:prstGeom prst="frame">
            <a:avLst>
              <a:gd fmla="val 1250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4452675" y="2484050"/>
            <a:ext cx="4334400" cy="2019000"/>
          </a:xfrm>
          <a:prstGeom prst="frame">
            <a:avLst>
              <a:gd fmla="val 1250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Virtual Private Networks</a:t>
            </a:r>
            <a:endParaRPr/>
          </a:p>
        </p:txBody>
      </p:sp>
      <p:sp>
        <p:nvSpPr>
          <p:cNvPr id="159" name="Google Shape;159;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virtual private network was created in 1996 by an employee at Microsoft during the creation of the Peer to Peer Tunneling Protocol (PPTP).</a:t>
            </a:r>
            <a:endParaRPr/>
          </a:p>
          <a:p>
            <a:pPr indent="0" lvl="0" marL="0" rtl="0" algn="l">
              <a:spcBef>
                <a:spcPts val="1600"/>
              </a:spcBef>
              <a:spcAft>
                <a:spcPts val="0"/>
              </a:spcAft>
              <a:buNone/>
            </a:pPr>
            <a:r>
              <a:rPr lang="en"/>
              <a:t>Virtual private networks were originally created and used only by big corporations for their personal goals which made </a:t>
            </a:r>
            <a:r>
              <a:rPr lang="en"/>
              <a:t>accessibility</a:t>
            </a:r>
            <a:r>
              <a:rPr lang="en"/>
              <a:t> to the end user difficult.</a:t>
            </a:r>
            <a:endParaRPr/>
          </a:p>
          <a:p>
            <a:pPr indent="0" lvl="0" marL="0" rtl="0" algn="l">
              <a:spcBef>
                <a:spcPts val="1600"/>
              </a:spcBef>
              <a:spcAft>
                <a:spcPts val="0"/>
              </a:spcAft>
              <a:buNone/>
            </a:pPr>
            <a:r>
              <a:rPr lang="en"/>
              <a:t>Companies needed a secure way to share files and communicate with others within the company from different locations.</a:t>
            </a:r>
            <a:endParaRPr/>
          </a:p>
          <a:p>
            <a:pPr indent="0" lvl="0" marL="0" rtl="0" algn="l">
              <a:spcBef>
                <a:spcPts val="1600"/>
              </a:spcBef>
              <a:spcAft>
                <a:spcPts val="1600"/>
              </a:spcAft>
              <a:buNone/>
            </a:pPr>
            <a:r>
              <a:rPr lang="en"/>
              <a:t>The previous issues were the security of sharing files that were important to others without a virtual private network.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(cont’d)</a:t>
            </a:r>
            <a:endParaRPr/>
          </a:p>
        </p:txBody>
      </p:sp>
      <p:sp>
        <p:nvSpPr>
          <p:cNvPr id="165" name="Google Shape;165;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needed a safe way to share their files and communicate without the threat of hackers stealing sensitive data and accessing information that is private to big companies.</a:t>
            </a:r>
            <a:endParaRPr/>
          </a:p>
          <a:p>
            <a:pPr indent="0" lvl="0" marL="0" rtl="0" algn="l">
              <a:spcBef>
                <a:spcPts val="1600"/>
              </a:spcBef>
              <a:spcAft>
                <a:spcPts val="0"/>
              </a:spcAft>
              <a:buNone/>
            </a:pPr>
            <a:r>
              <a:rPr lang="en"/>
              <a:t>Virtual private networks solved this issue and allowed for a secure access of important files from virtually anywhere with the use of VPN’s.</a:t>
            </a:r>
            <a:endParaRPr/>
          </a:p>
          <a:p>
            <a:pPr indent="0" lvl="0" marL="0" rtl="0" algn="l">
              <a:spcBef>
                <a:spcPts val="1600"/>
              </a:spcBef>
              <a:spcAft>
                <a:spcPts val="1600"/>
              </a:spcAft>
              <a:buNone/>
            </a:pPr>
            <a:r>
              <a:rPr lang="en"/>
              <a:t>At the beginning stages of virtual private networks, encryption methods were weak and could easily be broken by someone with previous knowledge.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Point - to - Point Tunneling Protocol (</a:t>
            </a:r>
            <a:r>
              <a:rPr lang="en"/>
              <a:t>PPTP)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PPTP was one of the first virtual private network protocols developed and founded by Microsoft and quickly became the standard for virtual private networks.</a:t>
            </a:r>
            <a:endParaRPr/>
          </a:p>
          <a:p>
            <a:pPr indent="0" lvl="0" marL="0" rtl="0" algn="l">
              <a:spcBef>
                <a:spcPts val="1600"/>
              </a:spcBef>
              <a:spcAft>
                <a:spcPts val="0"/>
              </a:spcAft>
              <a:buNone/>
            </a:pPr>
            <a:r>
              <a:rPr lang="en"/>
              <a:t>PPTP is more than 20 years old and is still one of the top choices for large businesses due to its pre installation on devices and platforms.</a:t>
            </a:r>
            <a:endParaRPr/>
          </a:p>
          <a:p>
            <a:pPr indent="0" lvl="0" marL="0" rtl="0" algn="l">
              <a:spcBef>
                <a:spcPts val="1600"/>
              </a:spcBef>
              <a:spcAft>
                <a:spcPts val="1600"/>
              </a:spcAft>
              <a:buNone/>
            </a:pPr>
            <a:r>
              <a:rPr lang="en"/>
              <a:t>The only thing needed to setup is a username, password, and server address.</a:t>
            </a:r>
            <a:endParaRPr/>
          </a:p>
        </p:txBody>
      </p:sp>
      <p:pic>
        <p:nvPicPr>
          <p:cNvPr id="177" name="Google Shape;177;p20"/>
          <p:cNvPicPr preferRelativeResize="0"/>
          <p:nvPr/>
        </p:nvPicPr>
        <p:blipFill>
          <a:blip r:embed="rId3">
            <a:alphaModFix/>
          </a:blip>
          <a:stretch>
            <a:fillRect/>
          </a:stretch>
        </p:blipFill>
        <p:spPr>
          <a:xfrm>
            <a:off x="4572000" y="588334"/>
            <a:ext cx="3752850" cy="12118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183" name="Google Shape;183;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PPTP encapsulates network protocol datagrams within an IP envelope.</a:t>
            </a:r>
            <a:endParaRPr/>
          </a:p>
          <a:p>
            <a:pPr indent="0" lvl="0" marL="0" rtl="0" algn="l">
              <a:spcBef>
                <a:spcPts val="1600"/>
              </a:spcBef>
              <a:spcAft>
                <a:spcPts val="0"/>
              </a:spcAft>
              <a:buNone/>
            </a:pPr>
            <a:r>
              <a:rPr lang="en"/>
              <a:t>After encapsulated, the router treats it as an IP packet allowing for many different protocols to be routed.</a:t>
            </a:r>
            <a:endParaRPr/>
          </a:p>
          <a:p>
            <a:pPr indent="0" lvl="0" marL="0" rtl="0" algn="l">
              <a:spcBef>
                <a:spcPts val="1600"/>
              </a:spcBef>
              <a:spcAft>
                <a:spcPts val="0"/>
              </a:spcAft>
              <a:buNone/>
            </a:pPr>
            <a:r>
              <a:rPr lang="en"/>
              <a:t>From then on, every encounter treats the data as an IP packet and once received by the PPTP server, forwards to the web or the destination service.</a:t>
            </a:r>
            <a:endParaRPr/>
          </a:p>
          <a:p>
            <a:pPr indent="0" lvl="0" marL="0" rtl="0" algn="l">
              <a:spcBef>
                <a:spcPts val="1600"/>
              </a:spcBef>
              <a:spcAft>
                <a:spcPts val="0"/>
              </a:spcAft>
              <a:buNone/>
            </a:pPr>
            <a:r>
              <a:rPr lang="en"/>
              <a:t>Connection is established by communicating with the peer on TCP port 1723, the connection is used to establish and manage the encapsulating tunnel to the same peer.</a:t>
            </a:r>
            <a:endParaRPr/>
          </a:p>
          <a:p>
            <a:pPr indent="0" lvl="0" marL="0" rtl="0" algn="l">
              <a:spcBef>
                <a:spcPts val="1600"/>
              </a:spcBef>
              <a:spcAft>
                <a:spcPts val="1600"/>
              </a:spcAft>
              <a:buNone/>
            </a:pPr>
            <a:r>
              <a:rPr lang="en"/>
              <a:t>Each end of the tunnel is used to authenticate and the data being sent through.</a:t>
            </a:r>
            <a:endParaRPr/>
          </a:p>
        </p:txBody>
      </p:sp>
      <p:pic>
        <p:nvPicPr>
          <p:cNvPr id="184" name="Google Shape;184;p21"/>
          <p:cNvPicPr preferRelativeResize="0"/>
          <p:nvPr/>
        </p:nvPicPr>
        <p:blipFill>
          <a:blip r:embed="rId3">
            <a:alphaModFix/>
          </a:blip>
          <a:stretch>
            <a:fillRect/>
          </a:stretch>
        </p:blipFill>
        <p:spPr>
          <a:xfrm>
            <a:off x="4572000" y="588334"/>
            <a:ext cx="3752850" cy="12118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