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://www.epa.gov/safewater%3B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8600" y="228600"/>
            <a:ext cx="1783080" cy="9601200"/>
            <a:chOff x="228600" y="228600"/>
            <a:chExt cx="1783080" cy="96012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396239"/>
              <a:ext cx="1783080" cy="943356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228600"/>
              <a:ext cx="1783079" cy="54863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40" y="746759"/>
              <a:ext cx="906780" cy="33527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2159000" y="185419"/>
            <a:ext cx="1290955" cy="3911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80"/>
              </a:spcBef>
            </a:pPr>
            <a:r>
              <a:rPr dirty="0" sz="900" spc="-10">
                <a:latin typeface="Arial"/>
                <a:cs typeface="Arial"/>
              </a:rPr>
              <a:t>United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States Environmental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Protection Agency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87800" y="185419"/>
            <a:ext cx="787400" cy="2768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80"/>
              </a:spcBef>
            </a:pPr>
            <a:r>
              <a:rPr dirty="0" sz="900">
                <a:latin typeface="Arial"/>
                <a:cs typeface="Arial"/>
              </a:rPr>
              <a:t>Office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-10">
                <a:latin typeface="Arial"/>
                <a:cs typeface="Arial"/>
              </a:rPr>
              <a:t> Water (4606)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816600" y="185419"/>
            <a:ext cx="95504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9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EPA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816-F-01-</a:t>
            </a:r>
            <a:r>
              <a:rPr dirty="0" sz="900" spc="-25">
                <a:latin typeface="Arial"/>
                <a:cs typeface="Arial"/>
              </a:rPr>
              <a:t>003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990"/>
              </a:lnSpc>
            </a:pPr>
            <a:r>
              <a:rPr dirty="0" sz="900">
                <a:latin typeface="Arial"/>
                <a:cs typeface="Arial"/>
              </a:rPr>
              <a:t>June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2001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171700" y="678180"/>
            <a:ext cx="5372100" cy="0"/>
          </a:xfrm>
          <a:custGeom>
            <a:avLst/>
            <a:gdLst/>
            <a:ahLst/>
            <a:cxnLst/>
            <a:rect l="l" t="t" r="r" b="b"/>
            <a:pathLst>
              <a:path w="5372100" h="0">
                <a:moveTo>
                  <a:pt x="0" y="0"/>
                </a:moveTo>
                <a:lnTo>
                  <a:pt x="537210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159000" y="711199"/>
            <a:ext cx="4208780" cy="830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150"/>
              </a:lnSpc>
              <a:spcBef>
                <a:spcPts val="130"/>
              </a:spcBef>
            </a:pPr>
            <a:r>
              <a:rPr dirty="0" sz="2850" spc="-55" b="1">
                <a:latin typeface="Arial"/>
                <a:cs typeface="Arial"/>
              </a:rPr>
              <a:t>Radionuclides</a:t>
            </a:r>
            <a:r>
              <a:rPr dirty="0" sz="2850" spc="-75" b="1">
                <a:latin typeface="Arial"/>
                <a:cs typeface="Arial"/>
              </a:rPr>
              <a:t> </a:t>
            </a:r>
            <a:r>
              <a:rPr dirty="0" sz="2850" spc="-10" b="1">
                <a:latin typeface="Arial"/>
                <a:cs typeface="Arial"/>
              </a:rPr>
              <a:t>Rule: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ts val="3150"/>
              </a:lnSpc>
            </a:pPr>
            <a:r>
              <a:rPr dirty="0" sz="2850" b="1">
                <a:latin typeface="Arial"/>
                <a:cs typeface="Arial"/>
              </a:rPr>
              <a:t>A</a:t>
            </a:r>
            <a:r>
              <a:rPr dirty="0" sz="2850" spc="-125" b="1">
                <a:latin typeface="Arial"/>
                <a:cs typeface="Arial"/>
              </a:rPr>
              <a:t> </a:t>
            </a:r>
            <a:r>
              <a:rPr dirty="0" sz="2850" spc="-45" b="1">
                <a:latin typeface="Arial"/>
                <a:cs typeface="Arial"/>
              </a:rPr>
              <a:t>Quick</a:t>
            </a:r>
            <a:r>
              <a:rPr dirty="0" sz="2850" spc="-120" b="1">
                <a:latin typeface="Arial"/>
                <a:cs typeface="Arial"/>
              </a:rPr>
              <a:t> </a:t>
            </a:r>
            <a:r>
              <a:rPr dirty="0" sz="2850" spc="-50" b="1">
                <a:latin typeface="Arial"/>
                <a:cs typeface="Arial"/>
              </a:rPr>
              <a:t>Reference</a:t>
            </a:r>
            <a:r>
              <a:rPr dirty="0" sz="2850" spc="-120" b="1">
                <a:latin typeface="Arial"/>
                <a:cs typeface="Arial"/>
              </a:rPr>
              <a:t> </a:t>
            </a:r>
            <a:r>
              <a:rPr dirty="0" sz="2850" spc="-45" b="1">
                <a:latin typeface="Arial"/>
                <a:cs typeface="Arial"/>
              </a:rPr>
              <a:t>Guide</a:t>
            </a:r>
            <a:endParaRPr sz="2850">
              <a:latin typeface="Arial"/>
              <a:cs typeface="Arial"/>
            </a:endParaRPr>
          </a:p>
        </p:txBody>
      </p: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2160270" y="1573530"/>
          <a:ext cx="2602230" cy="350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570"/>
                <a:gridCol w="1836420"/>
              </a:tblGrid>
              <a:tr h="320040">
                <a:tc gridSpan="2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50" spc="-2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O</a:t>
                      </a:r>
                      <a:r>
                        <a:rPr dirty="0" sz="1450" spc="-19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v</a:t>
                      </a:r>
                      <a:r>
                        <a:rPr dirty="0" sz="1450" spc="-18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e</a:t>
                      </a:r>
                      <a:r>
                        <a:rPr dirty="0" sz="1450" spc="-17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r</a:t>
                      </a:r>
                      <a:r>
                        <a:rPr dirty="0" sz="1450" spc="-16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v</a:t>
                      </a:r>
                      <a:r>
                        <a:rPr dirty="0" sz="1450" spc="-18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i</a:t>
                      </a:r>
                      <a:r>
                        <a:rPr dirty="0" sz="1450" spc="-18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e</a:t>
                      </a:r>
                      <a:r>
                        <a:rPr dirty="0" sz="1450" spc="-18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w</a:t>
                      </a:r>
                      <a:r>
                        <a:rPr dirty="0" sz="1450" spc="46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o</a:t>
                      </a:r>
                      <a:r>
                        <a:rPr dirty="0" sz="1450" spc="-19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f</a:t>
                      </a:r>
                      <a:r>
                        <a:rPr dirty="0" sz="1450" spc="459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t</a:t>
                      </a:r>
                      <a:r>
                        <a:rPr dirty="0" sz="1450" spc="-16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h</a:t>
                      </a:r>
                      <a:r>
                        <a:rPr dirty="0" sz="1450" spc="-17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e</a:t>
                      </a:r>
                      <a:r>
                        <a:rPr dirty="0" sz="1450" spc="44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R</a:t>
                      </a:r>
                      <a:r>
                        <a:rPr dirty="0" sz="1450" spc="-15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u</a:t>
                      </a:r>
                      <a:r>
                        <a:rPr dirty="0" sz="1450" spc="-17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l</a:t>
                      </a:r>
                      <a:r>
                        <a:rPr dirty="0" sz="1450" spc="-18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e</a:t>
                      </a:r>
                      <a:endParaRPr sz="1450">
                        <a:latin typeface="Maiandra GD"/>
                        <a:cs typeface="Maiandra GD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0C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5468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Title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7391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900" spc="-20" b="1">
                          <a:latin typeface="Arial"/>
                          <a:cs typeface="Arial"/>
                        </a:rPr>
                        <a:t>Radionuclides</a:t>
                      </a:r>
                      <a:r>
                        <a:rPr dirty="0" sz="900" spc="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Rule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66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FR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76708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December</a:t>
                      </a:r>
                      <a:r>
                        <a:rPr dirty="0" sz="9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7,</a:t>
                      </a:r>
                      <a:r>
                        <a:rPr dirty="0" sz="9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2000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Vol.</a:t>
                      </a:r>
                      <a:r>
                        <a:rPr dirty="0" sz="900" spc="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65,</a:t>
                      </a:r>
                      <a:r>
                        <a:rPr dirty="0" sz="900" spc="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No.</a:t>
                      </a:r>
                      <a:r>
                        <a:rPr dirty="0" sz="900" spc="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236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8204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Purpose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99060">
                        <a:lnSpc>
                          <a:spcPct val="102800"/>
                        </a:lnSpc>
                        <a:spcBef>
                          <a:spcPts val="30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Reducing</a:t>
                      </a:r>
                      <a:r>
                        <a:rPr dirty="0" sz="9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exposure</a:t>
                      </a:r>
                      <a:r>
                        <a:rPr dirty="0" sz="9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radionuclides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drinking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water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will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reduce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risk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cancer.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This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rule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will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also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improve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public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health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protection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by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reducing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exposure</a:t>
                      </a:r>
                      <a:r>
                        <a:rPr dirty="0" sz="9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9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all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radionuclides.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81405">
                <a:tc>
                  <a:txBody>
                    <a:bodyPr/>
                    <a:lstStyle/>
                    <a:p>
                      <a:pPr marL="57150" marR="609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General Description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60960">
                        <a:lnSpc>
                          <a:spcPct val="102800"/>
                        </a:lnSpc>
                        <a:spcBef>
                          <a:spcPts val="30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rule</a:t>
                      </a:r>
                      <a:r>
                        <a:rPr dirty="0" sz="900" spc="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retains</a:t>
                      </a:r>
                      <a:r>
                        <a:rPr dirty="0" sz="900" spc="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existing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MCLs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combined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radium-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226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radium-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228,</a:t>
                      </a:r>
                      <a:r>
                        <a:rPr dirty="0" sz="9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gross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alpha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particle radioactivity, and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beta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particle</a:t>
                      </a:r>
                      <a:r>
                        <a:rPr dirty="0" sz="9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9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photon</a:t>
                      </a:r>
                      <a:r>
                        <a:rPr dirty="0" sz="9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activity.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0325" marR="106680" indent="-7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rule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regulates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uranium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the first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time.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57150" marR="2286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Utilities Covered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12953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Community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water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systems,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all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size</a:t>
                      </a:r>
                      <a:r>
                        <a:rPr dirty="0" sz="9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categories.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4911090" y="1588769"/>
          <a:ext cx="2632710" cy="1877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5390"/>
                <a:gridCol w="1402080"/>
              </a:tblGrid>
              <a:tr h="304800">
                <a:tc gridSpan="2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30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P</a:t>
                      </a:r>
                      <a:r>
                        <a:rPr dirty="0" sz="1300" spc="-1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u</a:t>
                      </a:r>
                      <a:r>
                        <a:rPr dirty="0" sz="1300" spc="-17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b</a:t>
                      </a:r>
                      <a:r>
                        <a:rPr dirty="0" sz="1300" spc="-17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l</a:t>
                      </a:r>
                      <a:r>
                        <a:rPr dirty="0" sz="1300" spc="-18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i</a:t>
                      </a:r>
                      <a:r>
                        <a:rPr dirty="0" sz="1300" spc="-17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c</a:t>
                      </a:r>
                      <a:r>
                        <a:rPr dirty="0" sz="1300" spc="36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H</a:t>
                      </a:r>
                      <a:r>
                        <a:rPr dirty="0" sz="1300" spc="-16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e</a:t>
                      </a:r>
                      <a:r>
                        <a:rPr dirty="0" sz="1300" spc="-17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a</a:t>
                      </a:r>
                      <a:r>
                        <a:rPr dirty="0" sz="1300" spc="-17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l</a:t>
                      </a:r>
                      <a:r>
                        <a:rPr dirty="0" sz="1300" spc="-18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t</a:t>
                      </a:r>
                      <a:r>
                        <a:rPr dirty="0" sz="1300" spc="-16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h</a:t>
                      </a:r>
                      <a:r>
                        <a:rPr dirty="0" sz="1300" spc="38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B</a:t>
                      </a:r>
                      <a:r>
                        <a:rPr dirty="0" sz="1300" spc="-16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e</a:t>
                      </a:r>
                      <a:r>
                        <a:rPr dirty="0" sz="1300" spc="-17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n</a:t>
                      </a:r>
                      <a:r>
                        <a:rPr dirty="0" sz="1300" spc="-16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e</a:t>
                      </a:r>
                      <a:r>
                        <a:rPr dirty="0" sz="1300" spc="-17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f</a:t>
                      </a:r>
                      <a:r>
                        <a:rPr dirty="0" sz="1300" spc="-15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i</a:t>
                      </a:r>
                      <a:r>
                        <a:rPr dirty="0" sz="1300" spc="-17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0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t</a:t>
                      </a:r>
                      <a:r>
                        <a:rPr dirty="0" sz="1300" spc="-16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00" spc="-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s</a:t>
                      </a:r>
                      <a:endParaRPr sz="1300">
                        <a:latin typeface="Maiandra GD"/>
                        <a:cs typeface="Maiandra GD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0C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5895">
                <a:tc>
                  <a:txBody>
                    <a:bodyPr/>
                    <a:lstStyle/>
                    <a:p>
                      <a:pPr marL="48895">
                        <a:lnSpc>
                          <a:spcPts val="969"/>
                        </a:lnSpc>
                        <a:spcBef>
                          <a:spcPts val="320"/>
                        </a:spcBef>
                      </a:pPr>
                      <a:r>
                        <a:rPr dirty="0" sz="850" spc="-10" b="1">
                          <a:latin typeface="Arial"/>
                          <a:cs typeface="Arial"/>
                        </a:rPr>
                        <a:t>Implementation</a:t>
                      </a:r>
                      <a:r>
                        <a:rPr dirty="0" sz="850" spc="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25" b="1">
                          <a:latin typeface="Arial"/>
                          <a:cs typeface="Arial"/>
                        </a:rPr>
                        <a:t>of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969"/>
                        </a:lnSpc>
                        <a:spcBef>
                          <a:spcPts val="32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Reduced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 uranium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marL="57150">
                        <a:lnSpc>
                          <a:spcPts val="950"/>
                        </a:lnSpc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50" spc="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Radionuclides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950"/>
                        </a:lnSpc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exposure</a:t>
                      </a:r>
                      <a:r>
                        <a:rPr dirty="0" sz="85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85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620,000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marL="48895">
                        <a:lnSpc>
                          <a:spcPts val="950"/>
                        </a:lnSpc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Rule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will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result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50" b="1">
                          <a:latin typeface="Arial"/>
                          <a:cs typeface="Arial"/>
                        </a:rPr>
                        <a:t>.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950"/>
                        </a:lnSpc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persons,</a:t>
                      </a:r>
                      <a:r>
                        <a:rPr dirty="0" sz="850" spc="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protection</a:t>
                      </a:r>
                      <a:r>
                        <a:rPr dirty="0" sz="85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20" b="1">
                          <a:latin typeface="Arial"/>
                          <a:cs typeface="Arial"/>
                        </a:rPr>
                        <a:t>from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50"/>
                        </a:lnSpc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toxic</a:t>
                      </a:r>
                      <a:r>
                        <a:rPr dirty="0" sz="85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kidney</a:t>
                      </a:r>
                      <a:r>
                        <a:rPr dirty="0" sz="85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effects</a:t>
                      </a:r>
                      <a:r>
                        <a:rPr dirty="0" sz="85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25" b="1">
                          <a:latin typeface="Arial"/>
                          <a:cs typeface="Arial"/>
                        </a:rPr>
                        <a:t>of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950"/>
                        </a:lnSpc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uranium, and</a:t>
                      </a:r>
                      <a:r>
                        <a:rPr dirty="0" sz="85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reduced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969"/>
                        </a:lnSpc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risk</a:t>
                      </a:r>
                      <a:r>
                        <a:rPr dirty="0" sz="8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cancer.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9610">
                <a:tc>
                  <a:txBody>
                    <a:bodyPr/>
                    <a:lstStyle/>
                    <a:p>
                      <a:pPr marL="49530" marR="67945">
                        <a:lnSpc>
                          <a:spcPct val="102899"/>
                        </a:lnSpc>
                        <a:spcBef>
                          <a:spcPts val="29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Estimated</a:t>
                      </a:r>
                      <a:r>
                        <a:rPr dirty="0" sz="8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impacts</a:t>
                      </a:r>
                      <a:r>
                        <a:rPr dirty="0" sz="8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25" b="1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50" spc="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Radionuclides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Rule</a:t>
                      </a:r>
                      <a:r>
                        <a:rPr dirty="0" sz="85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include</a:t>
                      </a:r>
                      <a:r>
                        <a:rPr dirty="0" sz="85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5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50" b="1">
                          <a:latin typeface="Arial"/>
                          <a:cs typeface="Arial"/>
                        </a:rPr>
                        <a:t>.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marR="53340" indent="76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850" spc="-10" b="1">
                          <a:latin typeface="Arial"/>
                          <a:cs typeface="Arial"/>
                        </a:rPr>
                        <a:t>Annual</a:t>
                      </a:r>
                      <a:r>
                        <a:rPr dirty="0" sz="8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compliance</a:t>
                      </a:r>
                      <a:r>
                        <a:rPr dirty="0" sz="85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costs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5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$81</a:t>
                      </a:r>
                      <a:r>
                        <a:rPr dirty="0" sz="8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million.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45720" marR="67945">
                        <a:lnSpc>
                          <a:spcPct val="105900"/>
                        </a:lnSpc>
                        <a:spcBef>
                          <a:spcPts val="540"/>
                        </a:spcBef>
                      </a:pPr>
                      <a:r>
                        <a:rPr dirty="0" sz="850" spc="-10" b="1"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850" spc="-1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ly</a:t>
                      </a:r>
                      <a:r>
                        <a:rPr dirty="0" sz="85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795</a:t>
                      </a:r>
                      <a:r>
                        <a:rPr dirty="0" sz="850" spc="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systems</a:t>
                      </a:r>
                      <a:r>
                        <a:rPr dirty="0" sz="850" spc="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20" b="1">
                          <a:latin typeface="Arial"/>
                          <a:cs typeface="Arial"/>
                        </a:rPr>
                        <a:t>will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have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install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 treatment.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2160270" y="5772150"/>
          <a:ext cx="5383530" cy="384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3589"/>
                <a:gridCol w="3314700"/>
              </a:tblGrid>
              <a:tr h="304800">
                <a:tc gridSpan="2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50" spc="7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Cr</a:t>
                      </a:r>
                      <a:r>
                        <a:rPr dirty="0" sz="1450" spc="-21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i</a:t>
                      </a:r>
                      <a:r>
                        <a:rPr dirty="0" sz="1450" spc="-24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t</a:t>
                      </a:r>
                      <a:r>
                        <a:rPr dirty="0" sz="1450" spc="-21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i</a:t>
                      </a:r>
                      <a:r>
                        <a:rPr dirty="0" sz="1450" spc="-24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c</a:t>
                      </a:r>
                      <a:r>
                        <a:rPr dirty="0" sz="1450" spc="-24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a</a:t>
                      </a:r>
                      <a:r>
                        <a:rPr dirty="0" sz="1450" spc="-24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l</a:t>
                      </a:r>
                      <a:r>
                        <a:rPr dirty="0" sz="1450" spc="34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2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D</a:t>
                      </a:r>
                      <a:r>
                        <a:rPr dirty="0" sz="1450" spc="-22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e</a:t>
                      </a:r>
                      <a:r>
                        <a:rPr dirty="0" sz="1450" spc="-229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a</a:t>
                      </a:r>
                      <a:r>
                        <a:rPr dirty="0" sz="1450" spc="-24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d</a:t>
                      </a:r>
                      <a:r>
                        <a:rPr dirty="0" sz="1450" spc="-24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l</a:t>
                      </a:r>
                      <a:r>
                        <a:rPr dirty="0" sz="1450" spc="-24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i</a:t>
                      </a:r>
                      <a:r>
                        <a:rPr dirty="0" sz="1450" spc="-23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n</a:t>
                      </a:r>
                      <a:r>
                        <a:rPr dirty="0" sz="1450" spc="-22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e</a:t>
                      </a:r>
                      <a:r>
                        <a:rPr dirty="0" sz="1450" spc="-229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s</a:t>
                      </a:r>
                      <a:r>
                        <a:rPr dirty="0" sz="1450" spc="34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&amp;</a:t>
                      </a:r>
                      <a:r>
                        <a:rPr dirty="0" sz="1450" spc="38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R</a:t>
                      </a:r>
                      <a:r>
                        <a:rPr dirty="0" sz="1450" spc="-204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e</a:t>
                      </a:r>
                      <a:r>
                        <a:rPr dirty="0" sz="1450" spc="-23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q</a:t>
                      </a:r>
                      <a:r>
                        <a:rPr dirty="0" sz="1450" spc="-229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u</a:t>
                      </a:r>
                      <a:r>
                        <a:rPr dirty="0" sz="1450" spc="-229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i</a:t>
                      </a:r>
                      <a:r>
                        <a:rPr dirty="0" sz="1450" spc="-24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r</a:t>
                      </a:r>
                      <a:r>
                        <a:rPr dirty="0" sz="1450" spc="-2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e</a:t>
                      </a:r>
                      <a:r>
                        <a:rPr dirty="0" sz="1450" spc="-23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2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m</a:t>
                      </a:r>
                      <a:r>
                        <a:rPr dirty="0" sz="1450" spc="-2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e</a:t>
                      </a:r>
                      <a:r>
                        <a:rPr dirty="0" sz="1450" spc="-23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n</a:t>
                      </a:r>
                      <a:r>
                        <a:rPr dirty="0" sz="1450" spc="-22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t</a:t>
                      </a:r>
                      <a:r>
                        <a:rPr dirty="0" sz="1450" spc="-22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450" spc="-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s</a:t>
                      </a:r>
                      <a:endParaRPr sz="1450">
                        <a:latin typeface="Maiandra GD"/>
                        <a:cs typeface="Maiandra GD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0C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355">
                <a:tc gridSpan="2"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350" b="1">
                          <a:latin typeface="Maiandra GD"/>
                          <a:cs typeface="Maiandra GD"/>
                        </a:rPr>
                        <a:t>For</a:t>
                      </a:r>
                      <a:r>
                        <a:rPr dirty="0" sz="1350" spc="215" b="1"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latin typeface="Maiandra GD"/>
                          <a:cs typeface="Maiandra GD"/>
                        </a:rPr>
                        <a:t>Drinking</a:t>
                      </a:r>
                      <a:r>
                        <a:rPr dirty="0" sz="1350" spc="170" b="1"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latin typeface="Maiandra GD"/>
                          <a:cs typeface="Maiandra GD"/>
                        </a:rPr>
                        <a:t>Water</a:t>
                      </a:r>
                      <a:r>
                        <a:rPr dirty="0" sz="1350" spc="220" b="1"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spc="-10" b="1">
                          <a:latin typeface="Maiandra GD"/>
                          <a:cs typeface="Maiandra GD"/>
                        </a:rPr>
                        <a:t>Systems</a:t>
                      </a:r>
                      <a:endParaRPr sz="1350">
                        <a:latin typeface="Maiandra GD"/>
                        <a:cs typeface="Maiandra GD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D9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9109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50" b="1">
                          <a:latin typeface="Arial"/>
                          <a:cs typeface="Arial"/>
                        </a:rPr>
                        <a:t>June</a:t>
                      </a:r>
                      <a:r>
                        <a:rPr dirty="0" sz="9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2000</a:t>
                      </a:r>
                      <a:r>
                        <a:rPr dirty="0" sz="9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9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December</a:t>
                      </a:r>
                      <a:r>
                        <a:rPr dirty="0" sz="9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8,</a:t>
                      </a:r>
                      <a:r>
                        <a:rPr dirty="0" sz="9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2003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marR="53340" indent="76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50" b="1">
                          <a:latin typeface="Arial"/>
                          <a:cs typeface="Arial"/>
                        </a:rPr>
                        <a:t>When</a:t>
                      </a:r>
                      <a:r>
                        <a:rPr dirty="0" sz="95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allowed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95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State,</a:t>
                      </a:r>
                      <a:r>
                        <a:rPr dirty="0" sz="95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collected</a:t>
                      </a:r>
                      <a:r>
                        <a:rPr dirty="0" sz="95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between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5" b="1">
                          <a:latin typeface="Arial"/>
                          <a:cs typeface="Arial"/>
                        </a:rPr>
                        <a:t>these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dates</a:t>
                      </a:r>
                      <a:r>
                        <a:rPr dirty="0" sz="9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may</a:t>
                      </a:r>
                      <a:r>
                        <a:rPr dirty="0" sz="9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9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eligible</a:t>
                      </a:r>
                      <a:r>
                        <a:rPr dirty="0" sz="9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9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use</a:t>
                      </a:r>
                      <a:r>
                        <a:rPr dirty="0" sz="9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as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grandfathered</a:t>
                      </a:r>
                      <a:r>
                        <a:rPr dirty="0" sz="9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data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(excluding</a:t>
                      </a:r>
                      <a:r>
                        <a:rPr dirty="0" sz="95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beta</a:t>
                      </a:r>
                      <a:r>
                        <a:rPr dirty="0" sz="95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particle</a:t>
                      </a:r>
                      <a:r>
                        <a:rPr dirty="0" sz="95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95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photon</a:t>
                      </a:r>
                      <a:r>
                        <a:rPr dirty="0" sz="95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emitters).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2284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950" spc="-10" b="1">
                          <a:latin typeface="Arial"/>
                          <a:cs typeface="Arial"/>
                        </a:rPr>
                        <a:t>December</a:t>
                      </a:r>
                      <a:r>
                        <a:rPr dirty="0" sz="95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8,</a:t>
                      </a:r>
                      <a:r>
                        <a:rPr dirty="0" sz="95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2003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marR="22097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950" spc="-10" b="1">
                          <a:latin typeface="Arial"/>
                          <a:cs typeface="Arial"/>
                        </a:rPr>
                        <a:t>Systems begin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initial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monitoring</a:t>
                      </a:r>
                      <a:r>
                        <a:rPr dirty="0" sz="95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under </a:t>
                      </a:r>
                      <a:r>
                        <a:rPr dirty="0" sz="950" spc="-30" b="1">
                          <a:latin typeface="Arial"/>
                          <a:cs typeface="Arial"/>
                        </a:rPr>
                        <a:t>State-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specified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monitoring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plan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unless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State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permits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use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5" b="1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grandfathered</a:t>
                      </a:r>
                      <a:r>
                        <a:rPr dirty="0" sz="95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data.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50" spc="-10" b="1">
                          <a:latin typeface="Arial"/>
                          <a:cs typeface="Arial"/>
                        </a:rPr>
                        <a:t>December</a:t>
                      </a:r>
                      <a:r>
                        <a:rPr dirty="0" sz="95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31,</a:t>
                      </a:r>
                      <a:r>
                        <a:rPr dirty="0" sz="95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2007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50" b="1">
                          <a:latin typeface="Arial"/>
                          <a:cs typeface="Arial"/>
                        </a:rPr>
                        <a:t>All</a:t>
                      </a:r>
                      <a:r>
                        <a:rPr dirty="0" sz="95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systems</a:t>
                      </a:r>
                      <a:r>
                        <a:rPr dirty="0" sz="95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must</a:t>
                      </a:r>
                      <a:r>
                        <a:rPr dirty="0" sz="95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complete</a:t>
                      </a:r>
                      <a:r>
                        <a:rPr dirty="0" sz="95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initial</a:t>
                      </a:r>
                      <a:r>
                        <a:rPr dirty="0" sz="95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monitoring.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0990">
                <a:tc gridSpan="2"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350" b="1">
                          <a:latin typeface="Maiandra GD"/>
                          <a:cs typeface="Maiandra GD"/>
                        </a:rPr>
                        <a:t>For</a:t>
                      </a:r>
                      <a:r>
                        <a:rPr dirty="0" sz="1350" spc="70" b="1"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spc="-10" b="1">
                          <a:latin typeface="Maiandra GD"/>
                          <a:cs typeface="Maiandra GD"/>
                        </a:rPr>
                        <a:t>States</a:t>
                      </a:r>
                      <a:endParaRPr sz="1350">
                        <a:latin typeface="Maiandra GD"/>
                        <a:cs typeface="Maiandra GD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D9E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433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50" spc="-10" b="1">
                          <a:latin typeface="Arial"/>
                          <a:cs typeface="Arial"/>
                        </a:rPr>
                        <a:t>December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2000</a:t>
                      </a:r>
                      <a:r>
                        <a:rPr dirty="0" sz="95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95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December</a:t>
                      </a:r>
                      <a:r>
                        <a:rPr dirty="0" sz="95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2003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marR="4953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50" spc="-10" b="1">
                          <a:latin typeface="Arial"/>
                          <a:cs typeface="Arial"/>
                        </a:rPr>
                        <a:t>States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work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systems</a:t>
                      </a:r>
                      <a:r>
                        <a:rPr dirty="0" sz="95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establish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monitoring schedules.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950" spc="-10" b="1">
                          <a:latin typeface="Arial"/>
                          <a:cs typeface="Arial"/>
                        </a:rPr>
                        <a:t>December</a:t>
                      </a:r>
                      <a:r>
                        <a:rPr dirty="0" sz="95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8,</a:t>
                      </a:r>
                      <a:r>
                        <a:rPr dirty="0" sz="95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2000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53340" marR="8382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950" spc="-10" b="1">
                          <a:latin typeface="Arial"/>
                          <a:cs typeface="Arial"/>
                        </a:rPr>
                        <a:t>States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should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begin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update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 vulnerability assessments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beta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photon</a:t>
                      </a:r>
                      <a:r>
                        <a:rPr dirty="0" sz="95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particle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emitters</a:t>
                      </a:r>
                      <a:r>
                        <a:rPr dirty="0" sz="95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notify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systems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9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monitoring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 requirements.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9109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50" b="1">
                          <a:latin typeface="Arial"/>
                          <a:cs typeface="Arial"/>
                        </a:rPr>
                        <a:t>Spring</a:t>
                      </a:r>
                      <a:r>
                        <a:rPr dirty="0" sz="95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2001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marR="22097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50" b="1">
                          <a:latin typeface="Arial"/>
                          <a:cs typeface="Arial"/>
                        </a:rPr>
                        <a:t>EPA</a:t>
                      </a:r>
                      <a:r>
                        <a:rPr dirty="0" sz="9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meets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works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States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explain</a:t>
                      </a:r>
                      <a:r>
                        <a:rPr dirty="0" sz="9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new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rules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 requirements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initiate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adoption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5" b="1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implementation</a:t>
                      </a:r>
                      <a:r>
                        <a:rPr dirty="0" sz="950" spc="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activities.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950" spc="-10" b="1">
                          <a:latin typeface="Arial"/>
                          <a:cs typeface="Arial"/>
                        </a:rPr>
                        <a:t>December</a:t>
                      </a:r>
                      <a:r>
                        <a:rPr dirty="0" sz="95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8,</a:t>
                      </a:r>
                      <a:r>
                        <a:rPr dirty="0" sz="95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2002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marR="12192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950" spc="-10" b="1">
                          <a:latin typeface="Arial"/>
                          <a:cs typeface="Arial"/>
                        </a:rPr>
                        <a:t>State</a:t>
                      </a:r>
                      <a:r>
                        <a:rPr dirty="0" sz="9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submits</a:t>
                      </a:r>
                      <a:r>
                        <a:rPr dirty="0" sz="9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primacy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revision</a:t>
                      </a:r>
                      <a:r>
                        <a:rPr dirty="0" sz="9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5" b="1">
                          <a:latin typeface="Arial"/>
                          <a:cs typeface="Arial"/>
                        </a:rPr>
                        <a:t>application</a:t>
                      </a:r>
                      <a:r>
                        <a:rPr dirty="0" sz="9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 EPA.</a:t>
                      </a:r>
                      <a:r>
                        <a:rPr dirty="0" sz="9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(EPA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approves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within</a:t>
                      </a:r>
                      <a:r>
                        <a:rPr dirty="0" sz="95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90</a:t>
                      </a:r>
                      <a:r>
                        <a:rPr dirty="0" sz="9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days.)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793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4911090" y="3623309"/>
          <a:ext cx="2632710" cy="1990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540"/>
                <a:gridCol w="674370"/>
                <a:gridCol w="670560"/>
              </a:tblGrid>
              <a:tr h="297180">
                <a:tc gridSpan="3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300" spc="114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Regulated</a:t>
                      </a:r>
                      <a:r>
                        <a:rPr dirty="0" sz="1300" spc="2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00" spc="11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Contaminants</a:t>
                      </a:r>
                      <a:endParaRPr sz="1300">
                        <a:latin typeface="Maiandra GD"/>
                        <a:cs typeface="Maiandra GD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0C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7505">
                <a:tc>
                  <a:txBody>
                    <a:bodyPr/>
                    <a:lstStyle/>
                    <a:p>
                      <a:pPr marL="48895" marR="392430">
                        <a:lnSpc>
                          <a:spcPts val="1019"/>
                        </a:lnSpc>
                        <a:spcBef>
                          <a:spcPts val="475"/>
                        </a:spcBef>
                      </a:pPr>
                      <a:r>
                        <a:rPr dirty="0" sz="1050" spc="-10" b="1">
                          <a:latin typeface="Arial"/>
                          <a:cs typeface="Arial"/>
                        </a:rPr>
                        <a:t>Regulated </a:t>
                      </a:r>
                      <a:r>
                        <a:rPr dirty="0" sz="1050" spc="-20" b="1">
                          <a:latin typeface="Arial"/>
                          <a:cs typeface="Arial"/>
                        </a:rPr>
                        <a:t>Radionuclide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10795">
                        <a:lnSpc>
                          <a:spcPct val="100000"/>
                        </a:lnSpc>
                      </a:pPr>
                      <a:r>
                        <a:rPr dirty="0" sz="1050" spc="-25" b="1">
                          <a:latin typeface="Arial"/>
                          <a:cs typeface="Arial"/>
                        </a:rPr>
                        <a:t>MCL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14604">
                        <a:lnSpc>
                          <a:spcPct val="100000"/>
                        </a:lnSpc>
                      </a:pPr>
                      <a:r>
                        <a:rPr dirty="0" sz="1050" spc="-20" b="1">
                          <a:latin typeface="Arial"/>
                          <a:cs typeface="Arial"/>
                        </a:rPr>
                        <a:t>MCLG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Beta/photon</a:t>
                      </a:r>
                      <a:r>
                        <a:rPr dirty="0" sz="85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emitters*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5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mrem/yr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Gross alpha</a:t>
                      </a:r>
                      <a:r>
                        <a:rPr dirty="0" sz="85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particle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15</a:t>
                      </a:r>
                      <a:r>
                        <a:rPr dirty="0" sz="85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20" b="1">
                          <a:latin typeface="Arial"/>
                          <a:cs typeface="Arial"/>
                        </a:rPr>
                        <a:t>pCi/L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48895" marR="2628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Combined</a:t>
                      </a:r>
                      <a:r>
                        <a:rPr dirty="0" sz="85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radium- 226/228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5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pCi/L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850" spc="-10" b="1">
                          <a:latin typeface="Arial"/>
                          <a:cs typeface="Arial"/>
                        </a:rPr>
                        <a:t>Uranium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30</a:t>
                      </a:r>
                      <a:r>
                        <a:rPr dirty="0" sz="850" spc="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20" b="1">
                          <a:latin typeface="Arial"/>
                          <a:cs typeface="Arial"/>
                        </a:rPr>
                        <a:t>µg/L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0530">
                <a:tc gridSpan="3">
                  <a:txBody>
                    <a:bodyPr/>
                    <a:lstStyle/>
                    <a:p>
                      <a:pPr algn="just" marL="48895" marR="403225" indent="7620">
                        <a:lnSpc>
                          <a:spcPts val="960"/>
                        </a:lnSpc>
                        <a:spcBef>
                          <a:spcPts val="280"/>
                        </a:spcBef>
                      </a:pPr>
                      <a:r>
                        <a:rPr dirty="0" sz="850" b="1">
                          <a:latin typeface="Arial"/>
                          <a:cs typeface="Arial"/>
                        </a:rPr>
                        <a:t>*A</a:t>
                      </a:r>
                      <a:r>
                        <a:rPr dirty="0" sz="8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8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8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168</a:t>
                      </a:r>
                      <a:r>
                        <a:rPr dirty="0" sz="8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individual</a:t>
                      </a:r>
                      <a:r>
                        <a:rPr dirty="0" sz="8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beta</a:t>
                      </a:r>
                      <a:r>
                        <a:rPr dirty="0" sz="8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particle</a:t>
                      </a:r>
                      <a:r>
                        <a:rPr dirty="0" sz="85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25" b="1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photon</a:t>
                      </a:r>
                      <a:r>
                        <a:rPr dirty="0" sz="85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emitters</a:t>
                      </a:r>
                      <a:r>
                        <a:rPr dirty="0" sz="85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may</a:t>
                      </a:r>
                      <a:r>
                        <a:rPr dirty="0" sz="850" spc="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85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used</a:t>
                      </a:r>
                      <a:r>
                        <a:rPr dirty="0" sz="85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50" spc="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spc="-10" b="1">
                          <a:latin typeface="Arial"/>
                          <a:cs typeface="Arial"/>
                        </a:rPr>
                        <a:t>calculate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compliance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85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50" b="1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50" spc="-20" b="1">
                          <a:latin typeface="Arial"/>
                          <a:cs typeface="Arial"/>
                        </a:rPr>
                        <a:t>MCL.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8600" y="228600"/>
            <a:ext cx="1828800" cy="9601200"/>
            <a:chOff x="228600" y="228600"/>
            <a:chExt cx="1828800" cy="96012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396239"/>
              <a:ext cx="1828800" cy="943356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228600"/>
              <a:ext cx="1828800" cy="548639"/>
            </a:xfrm>
            <a:prstGeom prst="rect">
              <a:avLst/>
            </a:prstGeom>
          </p:spPr>
        </p:pic>
      </p:grpSp>
      <p:grpSp>
        <p:nvGrpSpPr>
          <p:cNvPr id="5" name="object 5" descr=""/>
          <p:cNvGrpSpPr/>
          <p:nvPr/>
        </p:nvGrpSpPr>
        <p:grpSpPr>
          <a:xfrm>
            <a:off x="4194809" y="6739890"/>
            <a:ext cx="1028700" cy="419100"/>
            <a:chOff x="4194809" y="6739890"/>
            <a:chExt cx="1028700" cy="419100"/>
          </a:xfrm>
        </p:grpSpPr>
        <p:sp>
          <p:nvSpPr>
            <p:cNvPr id="6" name="object 6" descr=""/>
            <p:cNvSpPr/>
            <p:nvPr/>
          </p:nvSpPr>
          <p:spPr>
            <a:xfrm>
              <a:off x="4198619" y="6743700"/>
              <a:ext cx="1021080" cy="411480"/>
            </a:xfrm>
            <a:custGeom>
              <a:avLst/>
              <a:gdLst/>
              <a:ahLst/>
              <a:cxnLst/>
              <a:rect l="l" t="t" r="r" b="b"/>
              <a:pathLst>
                <a:path w="1021079" h="411479">
                  <a:moveTo>
                    <a:pt x="1021079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1021079" y="411480"/>
                  </a:lnTo>
                  <a:lnTo>
                    <a:pt x="10210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198619" y="6743700"/>
              <a:ext cx="1021080" cy="411480"/>
            </a:xfrm>
            <a:custGeom>
              <a:avLst/>
              <a:gdLst/>
              <a:ahLst/>
              <a:cxnLst/>
              <a:rect l="l" t="t" r="r" b="b"/>
              <a:pathLst>
                <a:path w="1021079" h="411479">
                  <a:moveTo>
                    <a:pt x="0" y="411480"/>
                  </a:moveTo>
                  <a:lnTo>
                    <a:pt x="1021079" y="411480"/>
                  </a:lnTo>
                  <a:lnTo>
                    <a:pt x="1021079" y="0"/>
                  </a:lnTo>
                  <a:lnTo>
                    <a:pt x="0" y="0"/>
                  </a:lnTo>
                  <a:lnTo>
                    <a:pt x="0" y="41148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198620" y="6743700"/>
            <a:ext cx="1021080" cy="41148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420"/>
              </a:spcBef>
            </a:pPr>
            <a:r>
              <a:rPr dirty="0" sz="600" spc="-10" b="1">
                <a:latin typeface="Arial"/>
                <a:cs typeface="Arial"/>
              </a:rPr>
              <a:t>Initial</a:t>
            </a:r>
            <a:r>
              <a:rPr dirty="0" sz="600" spc="-5" b="1">
                <a:latin typeface="Arial"/>
                <a:cs typeface="Arial"/>
              </a:rPr>
              <a:t> </a:t>
            </a:r>
            <a:r>
              <a:rPr dirty="0" sz="600" spc="-10" b="1">
                <a:latin typeface="Arial"/>
                <a:cs typeface="Arial"/>
              </a:rPr>
              <a:t>Monitoring</a:t>
            </a:r>
            <a:r>
              <a:rPr dirty="0" sz="600" b="1">
                <a:latin typeface="Arial"/>
                <a:cs typeface="Arial"/>
              </a:rPr>
              <a:t> </a:t>
            </a:r>
            <a:r>
              <a:rPr dirty="0" sz="600" spc="-10" b="1">
                <a:latin typeface="Arial"/>
                <a:cs typeface="Arial"/>
              </a:rPr>
              <a:t>Results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582159" y="8117840"/>
            <a:ext cx="2540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740" indent="-66675">
              <a:lnSpc>
                <a:spcPct val="100000"/>
              </a:lnSpc>
              <a:spcBef>
                <a:spcPts val="100"/>
              </a:spcBef>
              <a:buChar char="&gt;"/>
              <a:tabLst>
                <a:tab pos="79375" algn="l"/>
              </a:tabLst>
            </a:pPr>
            <a:r>
              <a:rPr dirty="0" sz="600" spc="-25" b="1">
                <a:latin typeface="Arial"/>
                <a:cs typeface="Arial"/>
              </a:rPr>
              <a:t>MCL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239259" y="7355840"/>
            <a:ext cx="963930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8735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latin typeface="Arial"/>
                <a:cs typeface="Arial"/>
              </a:rPr>
              <a:t>&lt;</a:t>
            </a:r>
            <a:r>
              <a:rPr dirty="0" sz="600" spc="-10" b="1">
                <a:latin typeface="Arial"/>
                <a:cs typeface="Arial"/>
              </a:rPr>
              <a:t> Detection Limit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Arial"/>
              <a:cs typeface="Arial"/>
            </a:endParaRPr>
          </a:p>
          <a:p>
            <a:pPr marL="86360" marR="5080" indent="-74295">
              <a:lnSpc>
                <a:spcPct val="100000"/>
              </a:lnSpc>
              <a:buChar char="&gt;"/>
              <a:tabLst>
                <a:tab pos="309245" algn="l"/>
              </a:tabLst>
            </a:pPr>
            <a:r>
              <a:rPr dirty="0" sz="600" spc="-20" b="1">
                <a:latin typeface="Arial"/>
                <a:cs typeface="Arial"/>
              </a:rPr>
              <a:t>Detection</a:t>
            </a:r>
            <a:r>
              <a:rPr dirty="0" sz="600" b="1">
                <a:latin typeface="Arial"/>
                <a:cs typeface="Arial"/>
              </a:rPr>
              <a:t> </a:t>
            </a:r>
            <a:r>
              <a:rPr dirty="0" sz="600" spc="-10" b="1">
                <a:latin typeface="Arial"/>
                <a:cs typeface="Arial"/>
              </a:rPr>
              <a:t>Limit</a:t>
            </a:r>
            <a:r>
              <a:rPr dirty="0" sz="600" b="1">
                <a:latin typeface="Arial"/>
                <a:cs typeface="Arial"/>
              </a:rPr>
              <a:t> but</a:t>
            </a:r>
            <a:r>
              <a:rPr dirty="0" sz="600" spc="130" b="1">
                <a:latin typeface="Arial"/>
                <a:cs typeface="Arial"/>
              </a:rPr>
              <a:t> </a:t>
            </a:r>
            <a:r>
              <a:rPr dirty="0" sz="600" spc="-10" b="1">
                <a:latin typeface="Symbol"/>
                <a:cs typeface="Symbol"/>
              </a:rPr>
              <a:t></a:t>
            </a:r>
            <a:r>
              <a:rPr dirty="0" sz="600" spc="-85">
                <a:latin typeface="Times New Roman"/>
                <a:cs typeface="Times New Roman"/>
              </a:rPr>
              <a:t> </a:t>
            </a:r>
            <a:r>
              <a:rPr dirty="0" sz="600" spc="-25" b="1">
                <a:latin typeface="Arial"/>
                <a:cs typeface="Arial"/>
              </a:rPr>
              <a:t>1/2</a:t>
            </a:r>
            <a:r>
              <a:rPr dirty="0" sz="600" spc="500" b="1">
                <a:latin typeface="Arial"/>
                <a:cs typeface="Arial"/>
              </a:rPr>
              <a:t> </a:t>
            </a:r>
            <a:r>
              <a:rPr dirty="0" sz="600" spc="500" b="1">
                <a:latin typeface="Arial"/>
                <a:cs typeface="Arial"/>
              </a:rPr>
              <a:t>	</a:t>
            </a:r>
            <a:r>
              <a:rPr dirty="0" sz="600" b="1">
                <a:latin typeface="Arial"/>
                <a:cs typeface="Arial"/>
              </a:rPr>
              <a:t>the</a:t>
            </a:r>
            <a:r>
              <a:rPr dirty="0" sz="600" spc="-25" b="1">
                <a:latin typeface="Arial"/>
                <a:cs typeface="Arial"/>
              </a:rPr>
              <a:t> MCL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&gt;"/>
            </a:pPr>
            <a:endParaRPr sz="500">
              <a:latin typeface="Arial"/>
              <a:cs typeface="Arial"/>
            </a:endParaRPr>
          </a:p>
          <a:p>
            <a:pPr algn="ctr" marL="43180" marR="83185" indent="62865">
              <a:lnSpc>
                <a:spcPct val="100000"/>
              </a:lnSpc>
              <a:buChar char="&gt;"/>
              <a:tabLst>
                <a:tab pos="106045" algn="l"/>
              </a:tabLst>
            </a:pPr>
            <a:r>
              <a:rPr dirty="0" sz="600" b="1">
                <a:latin typeface="Arial"/>
                <a:cs typeface="Arial"/>
              </a:rPr>
              <a:t>1/2</a:t>
            </a:r>
            <a:r>
              <a:rPr dirty="0" sz="600" spc="-30" b="1">
                <a:latin typeface="Arial"/>
                <a:cs typeface="Arial"/>
              </a:rPr>
              <a:t> </a:t>
            </a:r>
            <a:r>
              <a:rPr dirty="0" sz="600" b="1">
                <a:latin typeface="Arial"/>
                <a:cs typeface="Arial"/>
              </a:rPr>
              <a:t>the</a:t>
            </a:r>
            <a:r>
              <a:rPr dirty="0" sz="600" spc="-30" b="1">
                <a:latin typeface="Arial"/>
                <a:cs typeface="Arial"/>
              </a:rPr>
              <a:t> </a:t>
            </a:r>
            <a:r>
              <a:rPr dirty="0" sz="600" b="1">
                <a:latin typeface="Arial"/>
                <a:cs typeface="Arial"/>
              </a:rPr>
              <a:t>MCL</a:t>
            </a:r>
            <a:r>
              <a:rPr dirty="0" sz="600" spc="-25" b="1">
                <a:latin typeface="Arial"/>
                <a:cs typeface="Arial"/>
              </a:rPr>
              <a:t> </a:t>
            </a:r>
            <a:r>
              <a:rPr dirty="0" sz="600" b="1">
                <a:latin typeface="Arial"/>
                <a:cs typeface="Arial"/>
              </a:rPr>
              <a:t>but</a:t>
            </a:r>
            <a:r>
              <a:rPr dirty="0" sz="600" spc="90" b="1">
                <a:latin typeface="Arial"/>
                <a:cs typeface="Arial"/>
              </a:rPr>
              <a:t> </a:t>
            </a:r>
            <a:r>
              <a:rPr dirty="0" sz="600" b="1">
                <a:latin typeface="Arial"/>
                <a:cs typeface="Arial"/>
              </a:rPr>
              <a:t>&lt;</a:t>
            </a:r>
            <a:r>
              <a:rPr dirty="0" sz="600" spc="5" b="1">
                <a:latin typeface="Arial"/>
                <a:cs typeface="Arial"/>
              </a:rPr>
              <a:t> </a:t>
            </a:r>
            <a:r>
              <a:rPr dirty="0" sz="600" spc="-30" b="1">
                <a:latin typeface="Arial"/>
                <a:cs typeface="Arial"/>
              </a:rPr>
              <a:t>the</a:t>
            </a:r>
            <a:r>
              <a:rPr dirty="0" sz="600" spc="500" b="1">
                <a:latin typeface="Arial"/>
                <a:cs typeface="Arial"/>
              </a:rPr>
              <a:t> </a:t>
            </a:r>
            <a:r>
              <a:rPr dirty="0" sz="600" spc="-25" b="1">
                <a:latin typeface="Arial"/>
                <a:cs typeface="Arial"/>
              </a:rPr>
              <a:t>MCL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194809" y="6739890"/>
            <a:ext cx="3162300" cy="1508760"/>
            <a:chOff x="4194809" y="6739890"/>
            <a:chExt cx="3162300" cy="1508760"/>
          </a:xfrm>
        </p:grpSpPr>
        <p:sp>
          <p:nvSpPr>
            <p:cNvPr id="12" name="object 12" descr=""/>
            <p:cNvSpPr/>
            <p:nvPr/>
          </p:nvSpPr>
          <p:spPr>
            <a:xfrm>
              <a:off x="5250179" y="6743700"/>
              <a:ext cx="2103120" cy="411480"/>
            </a:xfrm>
            <a:custGeom>
              <a:avLst/>
              <a:gdLst/>
              <a:ahLst/>
              <a:cxnLst/>
              <a:rect l="l" t="t" r="r" b="b"/>
              <a:pathLst>
                <a:path w="2103120" h="411479">
                  <a:moveTo>
                    <a:pt x="2103120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2103120" y="411480"/>
                  </a:lnTo>
                  <a:lnTo>
                    <a:pt x="210312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198619" y="6743700"/>
              <a:ext cx="3154680" cy="1501140"/>
            </a:xfrm>
            <a:custGeom>
              <a:avLst/>
              <a:gdLst/>
              <a:ahLst/>
              <a:cxnLst/>
              <a:rect l="l" t="t" r="r" b="b"/>
              <a:pathLst>
                <a:path w="3154679" h="1501140">
                  <a:moveTo>
                    <a:pt x="1051559" y="411480"/>
                  </a:moveTo>
                  <a:lnTo>
                    <a:pt x="3154679" y="411480"/>
                  </a:lnTo>
                  <a:lnTo>
                    <a:pt x="3154679" y="0"/>
                  </a:lnTo>
                  <a:lnTo>
                    <a:pt x="1051559" y="0"/>
                  </a:lnTo>
                  <a:lnTo>
                    <a:pt x="1051559" y="411480"/>
                  </a:lnTo>
                  <a:close/>
                </a:path>
                <a:path w="3154679" h="1501140">
                  <a:moveTo>
                    <a:pt x="0" y="769619"/>
                  </a:moveTo>
                  <a:lnTo>
                    <a:pt x="1021079" y="769619"/>
                  </a:lnTo>
                  <a:lnTo>
                    <a:pt x="1021079" y="563880"/>
                  </a:lnTo>
                  <a:lnTo>
                    <a:pt x="0" y="563880"/>
                  </a:lnTo>
                  <a:lnTo>
                    <a:pt x="0" y="769619"/>
                  </a:lnTo>
                  <a:close/>
                </a:path>
                <a:path w="3154679" h="1501140">
                  <a:moveTo>
                    <a:pt x="0" y="1036319"/>
                  </a:moveTo>
                  <a:lnTo>
                    <a:pt x="1021079" y="1036319"/>
                  </a:lnTo>
                  <a:lnTo>
                    <a:pt x="1021079" y="838200"/>
                  </a:lnTo>
                  <a:lnTo>
                    <a:pt x="0" y="838200"/>
                  </a:lnTo>
                  <a:lnTo>
                    <a:pt x="0" y="1036319"/>
                  </a:lnTo>
                  <a:close/>
                </a:path>
                <a:path w="3154679" h="1501140">
                  <a:moveTo>
                    <a:pt x="0" y="1295400"/>
                  </a:moveTo>
                  <a:lnTo>
                    <a:pt x="1021079" y="1295400"/>
                  </a:lnTo>
                  <a:lnTo>
                    <a:pt x="1021079" y="1089660"/>
                  </a:lnTo>
                  <a:lnTo>
                    <a:pt x="0" y="1089660"/>
                  </a:lnTo>
                  <a:lnTo>
                    <a:pt x="0" y="1295400"/>
                  </a:lnTo>
                  <a:close/>
                </a:path>
                <a:path w="3154679" h="1501140">
                  <a:moveTo>
                    <a:pt x="0" y="1501139"/>
                  </a:moveTo>
                  <a:lnTo>
                    <a:pt x="1021079" y="1501139"/>
                  </a:lnTo>
                  <a:lnTo>
                    <a:pt x="1021079" y="1371600"/>
                  </a:lnTo>
                  <a:lnTo>
                    <a:pt x="0" y="1371600"/>
                  </a:lnTo>
                  <a:lnTo>
                    <a:pt x="0" y="1501139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5250179" y="6776719"/>
            <a:ext cx="210312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600" spc="-10" b="1">
                <a:latin typeface="Arial"/>
                <a:cs typeface="Arial"/>
              </a:rPr>
              <a:t>First</a:t>
            </a:r>
            <a:r>
              <a:rPr dirty="0" sz="600" spc="-15" b="1">
                <a:latin typeface="Arial"/>
                <a:cs typeface="Arial"/>
              </a:rPr>
              <a:t> </a:t>
            </a:r>
            <a:r>
              <a:rPr dirty="0" sz="600" spc="-10" b="1">
                <a:latin typeface="Arial"/>
                <a:cs typeface="Arial"/>
              </a:rPr>
              <a:t>Compliance</a:t>
            </a:r>
            <a:r>
              <a:rPr dirty="0" sz="600" spc="-15" b="1">
                <a:latin typeface="Arial"/>
                <a:cs typeface="Arial"/>
              </a:rPr>
              <a:t> </a:t>
            </a:r>
            <a:r>
              <a:rPr dirty="0" sz="600" spc="-10" b="1">
                <a:latin typeface="Arial"/>
                <a:cs typeface="Arial"/>
              </a:rPr>
              <a:t>Cycle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algn="ctr" marL="15240">
              <a:lnSpc>
                <a:spcPct val="100000"/>
              </a:lnSpc>
            </a:pPr>
            <a:r>
              <a:rPr dirty="0" sz="600">
                <a:latin typeface="Arial"/>
                <a:cs typeface="Arial"/>
              </a:rPr>
              <a:t>2008</a:t>
            </a:r>
            <a:r>
              <a:rPr dirty="0" sz="600" spc="3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2009</a:t>
            </a:r>
            <a:r>
              <a:rPr dirty="0" sz="600" spc="34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2010</a:t>
            </a:r>
            <a:r>
              <a:rPr dirty="0" sz="600" spc="3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2011</a:t>
            </a:r>
            <a:r>
              <a:rPr dirty="0" sz="600" spc="34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2012</a:t>
            </a:r>
            <a:r>
              <a:rPr dirty="0" sz="600" spc="3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2013</a:t>
            </a:r>
            <a:r>
              <a:rPr dirty="0" sz="600" spc="34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2014</a:t>
            </a:r>
            <a:r>
              <a:rPr dirty="0" sz="600" spc="3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2015</a:t>
            </a:r>
            <a:r>
              <a:rPr dirty="0" sz="600" spc="39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2016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5246370" y="7303769"/>
            <a:ext cx="2110740" cy="952500"/>
            <a:chOff x="5246370" y="7303769"/>
            <a:chExt cx="2110740" cy="952500"/>
          </a:xfrm>
        </p:grpSpPr>
        <p:sp>
          <p:nvSpPr>
            <p:cNvPr id="16" name="object 16" descr=""/>
            <p:cNvSpPr/>
            <p:nvPr/>
          </p:nvSpPr>
          <p:spPr>
            <a:xfrm>
              <a:off x="6309360" y="7391399"/>
              <a:ext cx="114300" cy="45720"/>
            </a:xfrm>
            <a:custGeom>
              <a:avLst/>
              <a:gdLst/>
              <a:ahLst/>
              <a:cxnLst/>
              <a:rect l="l" t="t" r="r" b="b"/>
              <a:pathLst>
                <a:path w="114300" h="45720">
                  <a:moveTo>
                    <a:pt x="1143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14300" y="4571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250180" y="7307579"/>
              <a:ext cx="2103120" cy="472440"/>
            </a:xfrm>
            <a:custGeom>
              <a:avLst/>
              <a:gdLst/>
              <a:ahLst/>
              <a:cxnLst/>
              <a:rect l="l" t="t" r="r" b="b"/>
              <a:pathLst>
                <a:path w="2103120" h="472440">
                  <a:moveTo>
                    <a:pt x="1059180" y="129540"/>
                  </a:moveTo>
                  <a:lnTo>
                    <a:pt x="1173480" y="129540"/>
                  </a:lnTo>
                  <a:lnTo>
                    <a:pt x="1173480" y="83820"/>
                  </a:lnTo>
                  <a:lnTo>
                    <a:pt x="1059180" y="83820"/>
                  </a:lnTo>
                  <a:lnTo>
                    <a:pt x="1059180" y="129540"/>
                  </a:lnTo>
                  <a:close/>
                </a:path>
                <a:path w="2103120" h="472440">
                  <a:moveTo>
                    <a:pt x="0" y="213360"/>
                  </a:moveTo>
                  <a:lnTo>
                    <a:pt x="2103120" y="213360"/>
                  </a:lnTo>
                  <a:lnTo>
                    <a:pt x="2103120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  <a:path w="2103120" h="472440">
                  <a:moveTo>
                    <a:pt x="1424940" y="281940"/>
                  </a:moveTo>
                  <a:lnTo>
                    <a:pt x="1424940" y="472440"/>
                  </a:lnTo>
                </a:path>
                <a:path w="2103120" h="472440">
                  <a:moveTo>
                    <a:pt x="1424940" y="281940"/>
                  </a:moveTo>
                  <a:lnTo>
                    <a:pt x="2103120" y="281940"/>
                  </a:lnTo>
                </a:path>
                <a:path w="2103120" h="472440">
                  <a:moveTo>
                    <a:pt x="1424940" y="464820"/>
                  </a:moveTo>
                  <a:lnTo>
                    <a:pt x="2103120" y="47244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010400" y="7665719"/>
              <a:ext cx="114300" cy="45720"/>
            </a:xfrm>
            <a:custGeom>
              <a:avLst/>
              <a:gdLst/>
              <a:ahLst/>
              <a:cxnLst/>
              <a:rect l="l" t="t" r="r" b="b"/>
              <a:pathLst>
                <a:path w="114300" h="45720">
                  <a:moveTo>
                    <a:pt x="1143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14300" y="4571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010400" y="7665719"/>
              <a:ext cx="114300" cy="45720"/>
            </a:xfrm>
            <a:custGeom>
              <a:avLst/>
              <a:gdLst/>
              <a:ahLst/>
              <a:cxnLst/>
              <a:rect l="l" t="t" r="r" b="b"/>
              <a:pathLst>
                <a:path w="114300" h="45720">
                  <a:moveTo>
                    <a:pt x="0" y="45719"/>
                  </a:moveTo>
                  <a:lnTo>
                    <a:pt x="114300" y="45719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935980" y="7665719"/>
              <a:ext cx="114300" cy="45720"/>
            </a:xfrm>
            <a:custGeom>
              <a:avLst/>
              <a:gdLst/>
              <a:ahLst/>
              <a:cxnLst/>
              <a:rect l="l" t="t" r="r" b="b"/>
              <a:pathLst>
                <a:path w="114300" h="45720">
                  <a:moveTo>
                    <a:pt x="1143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14300" y="4571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250180" y="7589519"/>
              <a:ext cx="1386840" cy="190500"/>
            </a:xfrm>
            <a:custGeom>
              <a:avLst/>
              <a:gdLst/>
              <a:ahLst/>
              <a:cxnLst/>
              <a:rect l="l" t="t" r="r" b="b"/>
              <a:pathLst>
                <a:path w="1386840" h="190500">
                  <a:moveTo>
                    <a:pt x="685800" y="121919"/>
                  </a:moveTo>
                  <a:lnTo>
                    <a:pt x="800100" y="121919"/>
                  </a:lnTo>
                  <a:lnTo>
                    <a:pt x="800100" y="76199"/>
                  </a:lnTo>
                  <a:lnTo>
                    <a:pt x="685800" y="76199"/>
                  </a:lnTo>
                  <a:lnTo>
                    <a:pt x="685800" y="121919"/>
                  </a:lnTo>
                  <a:close/>
                </a:path>
                <a:path w="1386840" h="190500">
                  <a:moveTo>
                    <a:pt x="0" y="190499"/>
                  </a:moveTo>
                  <a:lnTo>
                    <a:pt x="1386840" y="190499"/>
                  </a:lnTo>
                  <a:lnTo>
                    <a:pt x="1386840" y="0"/>
                  </a:lnTo>
                  <a:lnTo>
                    <a:pt x="0" y="0"/>
                  </a:lnTo>
                  <a:lnTo>
                    <a:pt x="0" y="190499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539740" y="7924799"/>
              <a:ext cx="114300" cy="45720"/>
            </a:xfrm>
            <a:custGeom>
              <a:avLst/>
              <a:gdLst/>
              <a:ahLst/>
              <a:cxnLst/>
              <a:rect l="l" t="t" r="r" b="b"/>
              <a:pathLst>
                <a:path w="114300" h="45720">
                  <a:moveTo>
                    <a:pt x="1143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14300" y="4571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250180" y="7848599"/>
              <a:ext cx="678180" cy="190500"/>
            </a:xfrm>
            <a:custGeom>
              <a:avLst/>
              <a:gdLst/>
              <a:ahLst/>
              <a:cxnLst/>
              <a:rect l="l" t="t" r="r" b="b"/>
              <a:pathLst>
                <a:path w="678179" h="190500">
                  <a:moveTo>
                    <a:pt x="289560" y="121919"/>
                  </a:moveTo>
                  <a:lnTo>
                    <a:pt x="403860" y="121919"/>
                  </a:lnTo>
                  <a:lnTo>
                    <a:pt x="403860" y="76200"/>
                  </a:lnTo>
                  <a:lnTo>
                    <a:pt x="289560" y="76200"/>
                  </a:lnTo>
                  <a:lnTo>
                    <a:pt x="289560" y="121919"/>
                  </a:lnTo>
                  <a:close/>
                </a:path>
                <a:path w="678179" h="190500">
                  <a:moveTo>
                    <a:pt x="0" y="190500"/>
                  </a:moveTo>
                  <a:lnTo>
                    <a:pt x="678179" y="190500"/>
                  </a:lnTo>
                  <a:lnTo>
                    <a:pt x="678179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248400" y="7924799"/>
              <a:ext cx="114300" cy="45720"/>
            </a:xfrm>
            <a:custGeom>
              <a:avLst/>
              <a:gdLst/>
              <a:ahLst/>
              <a:cxnLst/>
              <a:rect l="l" t="t" r="r" b="b"/>
              <a:pathLst>
                <a:path w="114300" h="45720">
                  <a:moveTo>
                    <a:pt x="1143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14300" y="4571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248400" y="7924799"/>
              <a:ext cx="114300" cy="45720"/>
            </a:xfrm>
            <a:custGeom>
              <a:avLst/>
              <a:gdLst/>
              <a:ahLst/>
              <a:cxnLst/>
              <a:rect l="l" t="t" r="r" b="b"/>
              <a:pathLst>
                <a:path w="114300" h="45720">
                  <a:moveTo>
                    <a:pt x="0" y="45719"/>
                  </a:moveTo>
                  <a:lnTo>
                    <a:pt x="114300" y="45719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957060" y="7924799"/>
              <a:ext cx="114300" cy="45720"/>
            </a:xfrm>
            <a:custGeom>
              <a:avLst/>
              <a:gdLst/>
              <a:ahLst/>
              <a:cxnLst/>
              <a:rect l="l" t="t" r="r" b="b"/>
              <a:pathLst>
                <a:path w="114300" h="45720">
                  <a:moveTo>
                    <a:pt x="1143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14300" y="4571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250180" y="7848599"/>
              <a:ext cx="2103120" cy="403860"/>
            </a:xfrm>
            <a:custGeom>
              <a:avLst/>
              <a:gdLst/>
              <a:ahLst/>
              <a:cxnLst/>
              <a:rect l="l" t="t" r="r" b="b"/>
              <a:pathLst>
                <a:path w="2103120" h="403859">
                  <a:moveTo>
                    <a:pt x="1706879" y="121919"/>
                  </a:moveTo>
                  <a:lnTo>
                    <a:pt x="1821179" y="121919"/>
                  </a:lnTo>
                  <a:lnTo>
                    <a:pt x="1821179" y="76200"/>
                  </a:lnTo>
                  <a:lnTo>
                    <a:pt x="1706879" y="76200"/>
                  </a:lnTo>
                  <a:lnTo>
                    <a:pt x="1706879" y="121919"/>
                  </a:lnTo>
                  <a:close/>
                </a:path>
                <a:path w="2103120" h="403859">
                  <a:moveTo>
                    <a:pt x="1424940" y="190500"/>
                  </a:moveTo>
                  <a:lnTo>
                    <a:pt x="2103120" y="190500"/>
                  </a:lnTo>
                  <a:lnTo>
                    <a:pt x="2103120" y="7619"/>
                  </a:lnTo>
                  <a:lnTo>
                    <a:pt x="1424940" y="7619"/>
                  </a:lnTo>
                  <a:lnTo>
                    <a:pt x="1424940" y="190500"/>
                  </a:lnTo>
                  <a:close/>
                </a:path>
                <a:path w="2103120" h="403859">
                  <a:moveTo>
                    <a:pt x="708660" y="190500"/>
                  </a:moveTo>
                  <a:lnTo>
                    <a:pt x="1394460" y="190500"/>
                  </a:lnTo>
                  <a:lnTo>
                    <a:pt x="1394460" y="0"/>
                  </a:lnTo>
                  <a:lnTo>
                    <a:pt x="708660" y="0"/>
                  </a:lnTo>
                  <a:lnTo>
                    <a:pt x="708660" y="190500"/>
                  </a:lnTo>
                  <a:close/>
                </a:path>
                <a:path w="2103120" h="403859">
                  <a:moveTo>
                    <a:pt x="0" y="259080"/>
                  </a:moveTo>
                  <a:lnTo>
                    <a:pt x="0" y="40386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334000" y="8153399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40">
                  <a:moveTo>
                    <a:pt x="22860" y="0"/>
                  </a:moveTo>
                  <a:lnTo>
                    <a:pt x="0" y="53339"/>
                  </a:lnTo>
                  <a:lnTo>
                    <a:pt x="53339" y="5333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334000" y="8153399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40">
                  <a:moveTo>
                    <a:pt x="22860" y="0"/>
                  </a:moveTo>
                  <a:lnTo>
                    <a:pt x="0" y="53339"/>
                  </a:lnTo>
                  <a:lnTo>
                    <a:pt x="53339" y="53339"/>
                  </a:lnTo>
                  <a:lnTo>
                    <a:pt x="22860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250180" y="8115299"/>
              <a:ext cx="205740" cy="129539"/>
            </a:xfrm>
            <a:custGeom>
              <a:avLst/>
              <a:gdLst/>
              <a:ahLst/>
              <a:cxnLst/>
              <a:rect l="l" t="t" r="r" b="b"/>
              <a:pathLst>
                <a:path w="205739" h="129540">
                  <a:moveTo>
                    <a:pt x="0" y="129539"/>
                  </a:moveTo>
                  <a:lnTo>
                    <a:pt x="205739" y="129539"/>
                  </a:lnTo>
                  <a:lnTo>
                    <a:pt x="205739" y="0"/>
                  </a:lnTo>
                  <a:lnTo>
                    <a:pt x="0" y="0"/>
                  </a:lnTo>
                  <a:lnTo>
                    <a:pt x="0" y="129539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400800" y="8115299"/>
              <a:ext cx="7620" cy="137160"/>
            </a:xfrm>
            <a:custGeom>
              <a:avLst/>
              <a:gdLst/>
              <a:ahLst/>
              <a:cxnLst/>
              <a:rect l="l" t="t" r="r" b="b"/>
              <a:pathLst>
                <a:path w="7620" h="137159">
                  <a:moveTo>
                    <a:pt x="762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620" y="1371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806440" y="8153399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40">
                  <a:moveTo>
                    <a:pt x="22860" y="0"/>
                  </a:moveTo>
                  <a:lnTo>
                    <a:pt x="0" y="53339"/>
                  </a:lnTo>
                  <a:lnTo>
                    <a:pt x="53339" y="5333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806440" y="8153399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40">
                  <a:moveTo>
                    <a:pt x="22860" y="0"/>
                  </a:moveTo>
                  <a:lnTo>
                    <a:pt x="0" y="53339"/>
                  </a:lnTo>
                  <a:lnTo>
                    <a:pt x="53339" y="53339"/>
                  </a:lnTo>
                  <a:lnTo>
                    <a:pt x="22860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730240" y="8115299"/>
              <a:ext cx="205740" cy="129539"/>
            </a:xfrm>
            <a:custGeom>
              <a:avLst/>
              <a:gdLst/>
              <a:ahLst/>
              <a:cxnLst/>
              <a:rect l="l" t="t" r="r" b="b"/>
              <a:pathLst>
                <a:path w="205739" h="129540">
                  <a:moveTo>
                    <a:pt x="0" y="129539"/>
                  </a:moveTo>
                  <a:lnTo>
                    <a:pt x="205739" y="129539"/>
                  </a:lnTo>
                  <a:lnTo>
                    <a:pt x="205739" y="0"/>
                  </a:lnTo>
                  <a:lnTo>
                    <a:pt x="0" y="0"/>
                  </a:lnTo>
                  <a:lnTo>
                    <a:pt x="0" y="129539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042660" y="8153399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40">
                  <a:moveTo>
                    <a:pt x="22860" y="0"/>
                  </a:moveTo>
                  <a:lnTo>
                    <a:pt x="0" y="53339"/>
                  </a:lnTo>
                  <a:lnTo>
                    <a:pt x="53339" y="5333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042660" y="8153399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40">
                  <a:moveTo>
                    <a:pt x="22860" y="0"/>
                  </a:moveTo>
                  <a:lnTo>
                    <a:pt x="0" y="53339"/>
                  </a:lnTo>
                  <a:lnTo>
                    <a:pt x="53339" y="53339"/>
                  </a:lnTo>
                  <a:lnTo>
                    <a:pt x="22860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966460" y="8115299"/>
              <a:ext cx="205740" cy="129539"/>
            </a:xfrm>
            <a:custGeom>
              <a:avLst/>
              <a:gdLst/>
              <a:ahLst/>
              <a:cxnLst/>
              <a:rect l="l" t="t" r="r" b="b"/>
              <a:pathLst>
                <a:path w="205739" h="129540">
                  <a:moveTo>
                    <a:pt x="0" y="129539"/>
                  </a:moveTo>
                  <a:lnTo>
                    <a:pt x="205739" y="129539"/>
                  </a:lnTo>
                  <a:lnTo>
                    <a:pt x="205739" y="0"/>
                  </a:lnTo>
                  <a:lnTo>
                    <a:pt x="0" y="0"/>
                  </a:lnTo>
                  <a:lnTo>
                    <a:pt x="0" y="129539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278880" y="8153399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40">
                  <a:moveTo>
                    <a:pt x="30480" y="0"/>
                  </a:moveTo>
                  <a:lnTo>
                    <a:pt x="0" y="53339"/>
                  </a:lnTo>
                  <a:lnTo>
                    <a:pt x="53340" y="53339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278880" y="8153399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40">
                  <a:moveTo>
                    <a:pt x="30480" y="0"/>
                  </a:moveTo>
                  <a:lnTo>
                    <a:pt x="0" y="53339"/>
                  </a:lnTo>
                  <a:lnTo>
                    <a:pt x="53340" y="53339"/>
                  </a:lnTo>
                  <a:lnTo>
                    <a:pt x="30480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195060" y="8115299"/>
              <a:ext cx="205740" cy="129539"/>
            </a:xfrm>
            <a:custGeom>
              <a:avLst/>
              <a:gdLst/>
              <a:ahLst/>
              <a:cxnLst/>
              <a:rect l="l" t="t" r="r" b="b"/>
              <a:pathLst>
                <a:path w="205739" h="129540">
                  <a:moveTo>
                    <a:pt x="0" y="129539"/>
                  </a:moveTo>
                  <a:lnTo>
                    <a:pt x="205739" y="129539"/>
                  </a:lnTo>
                  <a:lnTo>
                    <a:pt x="205739" y="0"/>
                  </a:lnTo>
                  <a:lnTo>
                    <a:pt x="0" y="0"/>
                  </a:lnTo>
                  <a:lnTo>
                    <a:pt x="0" y="129539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515100" y="8153399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30479" y="0"/>
                  </a:moveTo>
                  <a:lnTo>
                    <a:pt x="0" y="53339"/>
                  </a:lnTo>
                  <a:lnTo>
                    <a:pt x="53340" y="53339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515100" y="8153399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30479" y="0"/>
                  </a:moveTo>
                  <a:lnTo>
                    <a:pt x="0" y="53339"/>
                  </a:lnTo>
                  <a:lnTo>
                    <a:pt x="53340" y="53339"/>
                  </a:lnTo>
                  <a:lnTo>
                    <a:pt x="30479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431280" y="8115299"/>
              <a:ext cx="205740" cy="129539"/>
            </a:xfrm>
            <a:custGeom>
              <a:avLst/>
              <a:gdLst/>
              <a:ahLst/>
              <a:cxnLst/>
              <a:rect l="l" t="t" r="r" b="b"/>
              <a:pathLst>
                <a:path w="205740" h="129540">
                  <a:moveTo>
                    <a:pt x="0" y="129539"/>
                  </a:moveTo>
                  <a:lnTo>
                    <a:pt x="205740" y="129539"/>
                  </a:lnTo>
                  <a:lnTo>
                    <a:pt x="205740" y="0"/>
                  </a:lnTo>
                  <a:lnTo>
                    <a:pt x="0" y="0"/>
                  </a:lnTo>
                  <a:lnTo>
                    <a:pt x="0" y="129539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751320" y="8153399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30479" y="0"/>
                  </a:moveTo>
                  <a:lnTo>
                    <a:pt x="0" y="53339"/>
                  </a:lnTo>
                  <a:lnTo>
                    <a:pt x="53339" y="53339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751320" y="8153399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40" h="53340">
                  <a:moveTo>
                    <a:pt x="30479" y="0"/>
                  </a:moveTo>
                  <a:lnTo>
                    <a:pt x="0" y="53339"/>
                  </a:lnTo>
                  <a:lnTo>
                    <a:pt x="53339" y="53339"/>
                  </a:lnTo>
                  <a:lnTo>
                    <a:pt x="30479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675120" y="8115299"/>
              <a:ext cx="205740" cy="129539"/>
            </a:xfrm>
            <a:custGeom>
              <a:avLst/>
              <a:gdLst/>
              <a:ahLst/>
              <a:cxnLst/>
              <a:rect l="l" t="t" r="r" b="b"/>
              <a:pathLst>
                <a:path w="205740" h="129540">
                  <a:moveTo>
                    <a:pt x="0" y="129539"/>
                  </a:moveTo>
                  <a:lnTo>
                    <a:pt x="205740" y="129539"/>
                  </a:lnTo>
                  <a:lnTo>
                    <a:pt x="205740" y="0"/>
                  </a:lnTo>
                  <a:lnTo>
                    <a:pt x="0" y="0"/>
                  </a:lnTo>
                  <a:lnTo>
                    <a:pt x="0" y="129539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987540" y="8153399"/>
              <a:ext cx="60960" cy="53340"/>
            </a:xfrm>
            <a:custGeom>
              <a:avLst/>
              <a:gdLst/>
              <a:ahLst/>
              <a:cxnLst/>
              <a:rect l="l" t="t" r="r" b="b"/>
              <a:pathLst>
                <a:path w="60959" h="53340">
                  <a:moveTo>
                    <a:pt x="30479" y="0"/>
                  </a:moveTo>
                  <a:lnTo>
                    <a:pt x="0" y="53339"/>
                  </a:lnTo>
                  <a:lnTo>
                    <a:pt x="60959" y="53339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987540" y="8153399"/>
              <a:ext cx="60960" cy="53340"/>
            </a:xfrm>
            <a:custGeom>
              <a:avLst/>
              <a:gdLst/>
              <a:ahLst/>
              <a:cxnLst/>
              <a:rect l="l" t="t" r="r" b="b"/>
              <a:pathLst>
                <a:path w="60959" h="53340">
                  <a:moveTo>
                    <a:pt x="30479" y="0"/>
                  </a:moveTo>
                  <a:lnTo>
                    <a:pt x="0" y="53339"/>
                  </a:lnTo>
                  <a:lnTo>
                    <a:pt x="60959" y="53339"/>
                  </a:lnTo>
                  <a:lnTo>
                    <a:pt x="30479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911340" y="8115299"/>
              <a:ext cx="205740" cy="129539"/>
            </a:xfrm>
            <a:custGeom>
              <a:avLst/>
              <a:gdLst/>
              <a:ahLst/>
              <a:cxnLst/>
              <a:rect l="l" t="t" r="r" b="b"/>
              <a:pathLst>
                <a:path w="205740" h="129540">
                  <a:moveTo>
                    <a:pt x="0" y="129539"/>
                  </a:moveTo>
                  <a:lnTo>
                    <a:pt x="205740" y="129539"/>
                  </a:lnTo>
                  <a:lnTo>
                    <a:pt x="205740" y="0"/>
                  </a:lnTo>
                  <a:lnTo>
                    <a:pt x="0" y="0"/>
                  </a:lnTo>
                  <a:lnTo>
                    <a:pt x="0" y="129539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223760" y="8153399"/>
              <a:ext cx="60960" cy="53340"/>
            </a:xfrm>
            <a:custGeom>
              <a:avLst/>
              <a:gdLst/>
              <a:ahLst/>
              <a:cxnLst/>
              <a:rect l="l" t="t" r="r" b="b"/>
              <a:pathLst>
                <a:path w="60959" h="53340">
                  <a:moveTo>
                    <a:pt x="30480" y="0"/>
                  </a:moveTo>
                  <a:lnTo>
                    <a:pt x="0" y="53339"/>
                  </a:lnTo>
                  <a:lnTo>
                    <a:pt x="60960" y="53339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7223760" y="8153399"/>
              <a:ext cx="60960" cy="53340"/>
            </a:xfrm>
            <a:custGeom>
              <a:avLst/>
              <a:gdLst/>
              <a:ahLst/>
              <a:cxnLst/>
              <a:rect l="l" t="t" r="r" b="b"/>
              <a:pathLst>
                <a:path w="60959" h="53340">
                  <a:moveTo>
                    <a:pt x="30480" y="0"/>
                  </a:moveTo>
                  <a:lnTo>
                    <a:pt x="0" y="53339"/>
                  </a:lnTo>
                  <a:lnTo>
                    <a:pt x="60960" y="53339"/>
                  </a:lnTo>
                  <a:lnTo>
                    <a:pt x="30480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7147560" y="8115299"/>
              <a:ext cx="205740" cy="129539"/>
            </a:xfrm>
            <a:custGeom>
              <a:avLst/>
              <a:gdLst/>
              <a:ahLst/>
              <a:cxnLst/>
              <a:rect l="l" t="t" r="r" b="b"/>
              <a:pathLst>
                <a:path w="205740" h="129540">
                  <a:moveTo>
                    <a:pt x="0" y="129539"/>
                  </a:moveTo>
                  <a:lnTo>
                    <a:pt x="205740" y="129539"/>
                  </a:lnTo>
                  <a:lnTo>
                    <a:pt x="205740" y="0"/>
                  </a:lnTo>
                  <a:lnTo>
                    <a:pt x="0" y="0"/>
                  </a:lnTo>
                  <a:lnTo>
                    <a:pt x="0" y="129539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5570220" y="8153399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40">
                  <a:moveTo>
                    <a:pt x="22859" y="0"/>
                  </a:moveTo>
                  <a:lnTo>
                    <a:pt x="0" y="53339"/>
                  </a:lnTo>
                  <a:lnTo>
                    <a:pt x="53339" y="53339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5570220" y="8153399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40">
                  <a:moveTo>
                    <a:pt x="22859" y="0"/>
                  </a:moveTo>
                  <a:lnTo>
                    <a:pt x="0" y="53339"/>
                  </a:lnTo>
                  <a:lnTo>
                    <a:pt x="53339" y="53339"/>
                  </a:lnTo>
                  <a:lnTo>
                    <a:pt x="22859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5494020" y="8115299"/>
              <a:ext cx="205740" cy="129539"/>
            </a:xfrm>
            <a:custGeom>
              <a:avLst/>
              <a:gdLst/>
              <a:ahLst/>
              <a:cxnLst/>
              <a:rect l="l" t="t" r="r" b="b"/>
              <a:pathLst>
                <a:path w="205739" h="129540">
                  <a:moveTo>
                    <a:pt x="0" y="129539"/>
                  </a:moveTo>
                  <a:lnTo>
                    <a:pt x="205739" y="129539"/>
                  </a:lnTo>
                  <a:lnTo>
                    <a:pt x="205739" y="0"/>
                  </a:lnTo>
                  <a:lnTo>
                    <a:pt x="0" y="0"/>
                  </a:lnTo>
                  <a:lnTo>
                    <a:pt x="0" y="129539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6289040" y="8529319"/>
            <a:ext cx="1854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 b="1">
                <a:latin typeface="Arial"/>
                <a:cs typeface="Arial"/>
              </a:rPr>
              <a:t>KEY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5557520" y="8696959"/>
            <a:ext cx="70421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One</a:t>
            </a:r>
            <a:r>
              <a:rPr dirty="0" sz="600" spc="-2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sampling</a:t>
            </a:r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event.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5557520" y="8864600"/>
            <a:ext cx="1842135" cy="3149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30"/>
              </a:spcBef>
            </a:pPr>
            <a:r>
              <a:rPr dirty="0" sz="600">
                <a:latin typeface="Arial"/>
                <a:cs typeface="Arial"/>
              </a:rPr>
              <a:t>4</a:t>
            </a:r>
            <a:r>
              <a:rPr dirty="0" sz="600" spc="-2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consecutive</a:t>
            </a:r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quarterly</a:t>
            </a:r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samples.</a:t>
            </a:r>
            <a:r>
              <a:rPr dirty="0" sz="600" spc="13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Systems</a:t>
            </a:r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with</a:t>
            </a:r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MCL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violations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must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continue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to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take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quarterly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samples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until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4</a:t>
            </a:r>
            <a:r>
              <a:rPr dirty="0" sz="600" spc="-10">
                <a:latin typeface="Arial"/>
                <a:cs typeface="Arial"/>
              </a:rPr>
              <a:t> consecutive samples </a:t>
            </a:r>
            <a:r>
              <a:rPr dirty="0" sz="600">
                <a:latin typeface="Arial"/>
                <a:cs typeface="Arial"/>
              </a:rPr>
              <a:t>are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at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or</a:t>
            </a:r>
            <a:r>
              <a:rPr dirty="0" sz="600" spc="-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below </a:t>
            </a:r>
            <a:r>
              <a:rPr dirty="0" sz="600">
                <a:latin typeface="Arial"/>
                <a:cs typeface="Arial"/>
              </a:rPr>
              <a:t>the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MCL.</a:t>
            </a:r>
            <a:endParaRPr sz="600">
              <a:latin typeface="Arial"/>
              <a:cs typeface="Arial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5557520" y="9237980"/>
            <a:ext cx="1823720" cy="3073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70"/>
              </a:spcBef>
            </a:pPr>
            <a:r>
              <a:rPr dirty="0" sz="600">
                <a:latin typeface="Arial"/>
                <a:cs typeface="Arial"/>
              </a:rPr>
              <a:t>When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allowed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by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the</a:t>
            </a:r>
            <a:r>
              <a:rPr dirty="0" sz="600" spc="-10">
                <a:latin typeface="Arial"/>
                <a:cs typeface="Arial"/>
              </a:rPr>
              <a:t> State,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data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collected between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6/00</a:t>
            </a:r>
            <a:r>
              <a:rPr dirty="0" sz="600" spc="-2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and</a:t>
            </a:r>
            <a:r>
              <a:rPr dirty="0" sz="600" spc="-10">
                <a:latin typeface="Arial"/>
                <a:cs typeface="Arial"/>
              </a:rPr>
              <a:t> 12/08/03 </a:t>
            </a:r>
            <a:r>
              <a:rPr dirty="0" sz="600">
                <a:latin typeface="Arial"/>
                <a:cs typeface="Arial"/>
              </a:rPr>
              <a:t>may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be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used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as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grandfathered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data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to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satisfy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the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initial</a:t>
            </a:r>
            <a:r>
              <a:rPr dirty="0" sz="600" spc="-10">
                <a:latin typeface="Arial"/>
                <a:cs typeface="Arial"/>
              </a:rPr>
              <a:t> monitoring</a:t>
            </a:r>
            <a:r>
              <a:rPr dirty="0" sz="600" spc="-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requirements.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2396489" y="6739890"/>
            <a:ext cx="5071110" cy="2853690"/>
            <a:chOff x="2396489" y="6739890"/>
            <a:chExt cx="5071110" cy="2853690"/>
          </a:xfrm>
        </p:grpSpPr>
        <p:sp>
          <p:nvSpPr>
            <p:cNvPr id="61" name="object 61" descr=""/>
            <p:cNvSpPr/>
            <p:nvPr/>
          </p:nvSpPr>
          <p:spPr>
            <a:xfrm>
              <a:off x="2400299" y="6743700"/>
              <a:ext cx="792480" cy="411480"/>
            </a:xfrm>
            <a:custGeom>
              <a:avLst/>
              <a:gdLst/>
              <a:ahLst/>
              <a:cxnLst/>
              <a:rect l="l" t="t" r="r" b="b"/>
              <a:pathLst>
                <a:path w="792480" h="411479">
                  <a:moveTo>
                    <a:pt x="792480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792480" y="411480"/>
                  </a:lnTo>
                  <a:lnTo>
                    <a:pt x="79248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2400299" y="6743700"/>
              <a:ext cx="792480" cy="411480"/>
            </a:xfrm>
            <a:custGeom>
              <a:avLst/>
              <a:gdLst/>
              <a:ahLst/>
              <a:cxnLst/>
              <a:rect l="l" t="t" r="r" b="b"/>
              <a:pathLst>
                <a:path w="792480" h="411479">
                  <a:moveTo>
                    <a:pt x="0" y="411480"/>
                  </a:moveTo>
                  <a:lnTo>
                    <a:pt x="792480" y="411480"/>
                  </a:lnTo>
                  <a:lnTo>
                    <a:pt x="792480" y="0"/>
                  </a:lnTo>
                  <a:lnTo>
                    <a:pt x="0" y="0"/>
                  </a:lnTo>
                  <a:lnTo>
                    <a:pt x="0" y="41148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2400299" y="7307580"/>
              <a:ext cx="792480" cy="731520"/>
            </a:xfrm>
            <a:custGeom>
              <a:avLst/>
              <a:gdLst/>
              <a:ahLst/>
              <a:cxnLst/>
              <a:rect l="l" t="t" r="r" b="b"/>
              <a:pathLst>
                <a:path w="792480" h="731520">
                  <a:moveTo>
                    <a:pt x="79248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792480" y="731520"/>
                  </a:lnTo>
                  <a:lnTo>
                    <a:pt x="79248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2400299" y="7307580"/>
              <a:ext cx="792480" cy="1371600"/>
            </a:xfrm>
            <a:custGeom>
              <a:avLst/>
              <a:gdLst/>
              <a:ahLst/>
              <a:cxnLst/>
              <a:rect l="l" t="t" r="r" b="b"/>
              <a:pathLst>
                <a:path w="792480" h="1371600">
                  <a:moveTo>
                    <a:pt x="0" y="731520"/>
                  </a:moveTo>
                  <a:lnTo>
                    <a:pt x="792480" y="731520"/>
                  </a:lnTo>
                  <a:lnTo>
                    <a:pt x="79248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  <a:path w="792480" h="1371600">
                  <a:moveTo>
                    <a:pt x="53339" y="1371600"/>
                  </a:moveTo>
                  <a:lnTo>
                    <a:pt x="556259" y="1371600"/>
                  </a:lnTo>
                  <a:lnTo>
                    <a:pt x="556259" y="1135380"/>
                  </a:lnTo>
                  <a:lnTo>
                    <a:pt x="53339" y="1135380"/>
                  </a:lnTo>
                  <a:lnTo>
                    <a:pt x="53339" y="137160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5356860" y="8747760"/>
              <a:ext cx="114300" cy="45720"/>
            </a:xfrm>
            <a:custGeom>
              <a:avLst/>
              <a:gdLst/>
              <a:ahLst/>
              <a:cxnLst/>
              <a:rect l="l" t="t" r="r" b="b"/>
              <a:pathLst>
                <a:path w="114300" h="45720">
                  <a:moveTo>
                    <a:pt x="1143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14300" y="4572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5356860" y="8747760"/>
              <a:ext cx="114300" cy="45720"/>
            </a:xfrm>
            <a:custGeom>
              <a:avLst/>
              <a:gdLst/>
              <a:ahLst/>
              <a:cxnLst/>
              <a:rect l="l" t="t" r="r" b="b"/>
              <a:pathLst>
                <a:path w="114300" h="45720">
                  <a:moveTo>
                    <a:pt x="0" y="45720"/>
                  </a:moveTo>
                  <a:lnTo>
                    <a:pt x="114300" y="4572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0669" y="8980170"/>
              <a:ext cx="121920" cy="76199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5341619" y="9273540"/>
              <a:ext cx="175260" cy="190500"/>
            </a:xfrm>
            <a:custGeom>
              <a:avLst/>
              <a:gdLst/>
              <a:ahLst/>
              <a:cxnLst/>
              <a:rect l="l" t="t" r="r" b="b"/>
              <a:pathLst>
                <a:path w="175260" h="190500">
                  <a:moveTo>
                    <a:pt x="175260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175260" y="190499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5341619" y="9273540"/>
              <a:ext cx="175260" cy="190500"/>
            </a:xfrm>
            <a:custGeom>
              <a:avLst/>
              <a:gdLst/>
              <a:ahLst/>
              <a:cxnLst/>
              <a:rect l="l" t="t" r="r" b="b"/>
              <a:pathLst>
                <a:path w="175260" h="190500">
                  <a:moveTo>
                    <a:pt x="0" y="190499"/>
                  </a:moveTo>
                  <a:lnTo>
                    <a:pt x="175260" y="190499"/>
                  </a:lnTo>
                  <a:lnTo>
                    <a:pt x="175260" y="0"/>
                  </a:lnTo>
                  <a:lnTo>
                    <a:pt x="0" y="0"/>
                  </a:lnTo>
                  <a:lnTo>
                    <a:pt x="0" y="190499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5273039" y="8496300"/>
              <a:ext cx="2186940" cy="1089660"/>
            </a:xfrm>
            <a:custGeom>
              <a:avLst/>
              <a:gdLst/>
              <a:ahLst/>
              <a:cxnLst/>
              <a:rect l="l" t="t" r="r" b="b"/>
              <a:pathLst>
                <a:path w="2186940" h="1089659">
                  <a:moveTo>
                    <a:pt x="0" y="1089660"/>
                  </a:moveTo>
                  <a:lnTo>
                    <a:pt x="2186940" y="1089660"/>
                  </a:lnTo>
                  <a:lnTo>
                    <a:pt x="2186940" y="0"/>
                  </a:lnTo>
                  <a:lnTo>
                    <a:pt x="0" y="0"/>
                  </a:lnTo>
                  <a:lnTo>
                    <a:pt x="0" y="108966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2524760" y="8445500"/>
            <a:ext cx="36131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" marR="5080" indent="-22860">
              <a:lnSpc>
                <a:spcPct val="108300"/>
              </a:lnSpc>
              <a:spcBef>
                <a:spcPts val="100"/>
              </a:spcBef>
            </a:pPr>
            <a:r>
              <a:rPr dirty="0" sz="600">
                <a:latin typeface="Arial"/>
                <a:cs typeface="Arial"/>
              </a:rPr>
              <a:t>Final</a:t>
            </a:r>
            <a:r>
              <a:rPr dirty="0" sz="600" spc="-3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Rule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12/07/00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 descr=""/>
          <p:cNvSpPr/>
          <p:nvPr/>
        </p:nvSpPr>
        <p:spPr>
          <a:xfrm>
            <a:off x="2766060" y="8747759"/>
            <a:ext cx="967740" cy="327660"/>
          </a:xfrm>
          <a:custGeom>
            <a:avLst/>
            <a:gdLst/>
            <a:ahLst/>
            <a:cxnLst/>
            <a:rect l="l" t="t" r="r" b="b"/>
            <a:pathLst>
              <a:path w="967739" h="327659">
                <a:moveTo>
                  <a:pt x="0" y="327660"/>
                </a:moveTo>
                <a:lnTo>
                  <a:pt x="967739" y="327660"/>
                </a:lnTo>
                <a:lnTo>
                  <a:pt x="967739" y="0"/>
                </a:lnTo>
                <a:lnTo>
                  <a:pt x="0" y="0"/>
                </a:lnTo>
                <a:lnTo>
                  <a:pt x="0" y="32766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 txBox="1"/>
          <p:nvPr/>
        </p:nvSpPr>
        <p:spPr>
          <a:xfrm>
            <a:off x="2806700" y="8742680"/>
            <a:ext cx="925194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720">
              <a:lnSpc>
                <a:spcPct val="1083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Initial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Monitoring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Begins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unless</a:t>
            </a:r>
            <a:r>
              <a:rPr dirty="0" sz="600" spc="-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State</a:t>
            </a:r>
            <a:r>
              <a:rPr dirty="0" sz="600" spc="-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Permits</a:t>
            </a:r>
            <a:r>
              <a:rPr dirty="0" sz="600" spc="-5">
                <a:latin typeface="Arial"/>
                <a:cs typeface="Arial"/>
              </a:rPr>
              <a:t> </a:t>
            </a:r>
            <a:r>
              <a:rPr dirty="0" sz="600" spc="-25">
                <a:latin typeface="Arial"/>
                <a:cs typeface="Arial"/>
              </a:rPr>
              <a:t>the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Use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of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Grandfathered</a:t>
            </a:r>
            <a:r>
              <a:rPr dirty="0" sz="600" spc="3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Data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4" name="object 74" descr=""/>
          <p:cNvGrpSpPr/>
          <p:nvPr/>
        </p:nvGrpSpPr>
        <p:grpSpPr>
          <a:xfrm>
            <a:off x="2651760" y="6739890"/>
            <a:ext cx="1512570" cy="2007870"/>
            <a:chOff x="2651760" y="6739890"/>
            <a:chExt cx="1512570" cy="2007870"/>
          </a:xfrm>
        </p:grpSpPr>
        <p:sp>
          <p:nvSpPr>
            <p:cNvPr id="75" name="object 75" descr=""/>
            <p:cNvSpPr/>
            <p:nvPr/>
          </p:nvSpPr>
          <p:spPr>
            <a:xfrm>
              <a:off x="2651760" y="7139940"/>
              <a:ext cx="533400" cy="1607820"/>
            </a:xfrm>
            <a:custGeom>
              <a:avLst/>
              <a:gdLst/>
              <a:ahLst/>
              <a:cxnLst/>
              <a:rect l="l" t="t" r="r" b="b"/>
              <a:pathLst>
                <a:path w="533400" h="1607820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30480" y="76200"/>
                  </a:lnTo>
                  <a:lnTo>
                    <a:pt x="30480" y="1310640"/>
                  </a:lnTo>
                  <a:lnTo>
                    <a:pt x="45707" y="1310640"/>
                  </a:lnTo>
                  <a:lnTo>
                    <a:pt x="45707" y="76200"/>
                  </a:lnTo>
                  <a:lnTo>
                    <a:pt x="76200" y="76200"/>
                  </a:lnTo>
                  <a:close/>
                </a:path>
                <a:path w="533400" h="1607820">
                  <a:moveTo>
                    <a:pt x="533400" y="99060"/>
                  </a:moveTo>
                  <a:lnTo>
                    <a:pt x="495300" y="15240"/>
                  </a:lnTo>
                  <a:lnTo>
                    <a:pt x="449580" y="99060"/>
                  </a:lnTo>
                  <a:lnTo>
                    <a:pt x="487680" y="99060"/>
                  </a:lnTo>
                  <a:lnTo>
                    <a:pt x="487680" y="1607820"/>
                  </a:lnTo>
                  <a:lnTo>
                    <a:pt x="502907" y="1607820"/>
                  </a:lnTo>
                  <a:lnTo>
                    <a:pt x="502907" y="99060"/>
                  </a:lnTo>
                  <a:lnTo>
                    <a:pt x="533400" y="99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3238500" y="6743700"/>
              <a:ext cx="922019" cy="411480"/>
            </a:xfrm>
            <a:custGeom>
              <a:avLst/>
              <a:gdLst/>
              <a:ahLst/>
              <a:cxnLst/>
              <a:rect l="l" t="t" r="r" b="b"/>
              <a:pathLst>
                <a:path w="922020" h="411479">
                  <a:moveTo>
                    <a:pt x="922020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922020" y="411480"/>
                  </a:lnTo>
                  <a:lnTo>
                    <a:pt x="92202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3238500" y="6743700"/>
              <a:ext cx="922019" cy="411480"/>
            </a:xfrm>
            <a:custGeom>
              <a:avLst/>
              <a:gdLst/>
              <a:ahLst/>
              <a:cxnLst/>
              <a:rect l="l" t="t" r="r" b="b"/>
              <a:pathLst>
                <a:path w="922020" h="411479">
                  <a:moveTo>
                    <a:pt x="0" y="411480"/>
                  </a:moveTo>
                  <a:lnTo>
                    <a:pt x="922020" y="411480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41148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 descr=""/>
          <p:cNvSpPr txBox="1"/>
          <p:nvPr/>
        </p:nvSpPr>
        <p:spPr>
          <a:xfrm>
            <a:off x="2400300" y="6769100"/>
            <a:ext cx="1739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325" marR="123825" indent="-15240">
              <a:lnSpc>
                <a:spcPct val="108300"/>
              </a:lnSpc>
              <a:spcBef>
                <a:spcPts val="100"/>
              </a:spcBef>
              <a:tabLst>
                <a:tab pos="967105" algn="l"/>
                <a:tab pos="1104265" algn="l"/>
              </a:tabLst>
            </a:pPr>
            <a:r>
              <a:rPr dirty="0" sz="600" spc="-10" b="1">
                <a:latin typeface="Arial"/>
                <a:cs typeface="Arial"/>
              </a:rPr>
              <a:t>Grandfathered</a:t>
            </a:r>
            <a:r>
              <a:rPr dirty="0" sz="600" spc="5" b="1">
                <a:latin typeface="Arial"/>
                <a:cs typeface="Arial"/>
              </a:rPr>
              <a:t> </a:t>
            </a:r>
            <a:r>
              <a:rPr dirty="0" sz="600" spc="-20" b="1">
                <a:latin typeface="Arial"/>
                <a:cs typeface="Arial"/>
              </a:rPr>
              <a:t>Data</a:t>
            </a:r>
            <a:r>
              <a:rPr dirty="0" sz="600" b="1">
                <a:latin typeface="Arial"/>
                <a:cs typeface="Arial"/>
              </a:rPr>
              <a:t>	</a:t>
            </a:r>
            <a:r>
              <a:rPr dirty="0" sz="600" spc="-10" b="1">
                <a:latin typeface="Arial"/>
                <a:cs typeface="Arial"/>
              </a:rPr>
              <a:t>Initial Compliance</a:t>
            </a:r>
            <a:r>
              <a:rPr dirty="0" sz="600" spc="500" b="1">
                <a:latin typeface="Arial"/>
                <a:cs typeface="Arial"/>
              </a:rPr>
              <a:t> </a:t>
            </a:r>
            <a:r>
              <a:rPr dirty="0" sz="600" spc="-10" b="1">
                <a:latin typeface="Arial"/>
                <a:cs typeface="Arial"/>
              </a:rPr>
              <a:t>Collected</a:t>
            </a:r>
            <a:r>
              <a:rPr dirty="0" sz="600" spc="-15" b="1">
                <a:latin typeface="Arial"/>
                <a:cs typeface="Arial"/>
              </a:rPr>
              <a:t> </a:t>
            </a:r>
            <a:r>
              <a:rPr dirty="0" sz="600" spc="-10" b="1">
                <a:latin typeface="Arial"/>
                <a:cs typeface="Arial"/>
              </a:rPr>
              <a:t>between</a:t>
            </a:r>
            <a:r>
              <a:rPr dirty="0" sz="600" b="1">
                <a:latin typeface="Arial"/>
                <a:cs typeface="Arial"/>
              </a:rPr>
              <a:t>		</a:t>
            </a:r>
            <a:r>
              <a:rPr dirty="0" sz="600" spc="-10" b="1">
                <a:latin typeface="Arial"/>
                <a:cs typeface="Arial"/>
              </a:rPr>
              <a:t>Monitoring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tabLst>
                <a:tab pos="441325" algn="l"/>
                <a:tab pos="868044" algn="l"/>
              </a:tabLst>
            </a:pPr>
            <a:r>
              <a:rPr dirty="0" sz="600" spc="-10">
                <a:latin typeface="Arial"/>
                <a:cs typeface="Arial"/>
              </a:rPr>
              <a:t>06/00</a:t>
            </a:r>
            <a:r>
              <a:rPr dirty="0" sz="600">
                <a:latin typeface="Arial"/>
                <a:cs typeface="Arial"/>
              </a:rPr>
              <a:t>	</a:t>
            </a:r>
            <a:r>
              <a:rPr dirty="0" sz="600" spc="-10">
                <a:latin typeface="Arial"/>
                <a:cs typeface="Arial"/>
              </a:rPr>
              <a:t>12/08/03</a:t>
            </a:r>
            <a:r>
              <a:rPr dirty="0" sz="600">
                <a:latin typeface="Arial"/>
                <a:cs typeface="Arial"/>
              </a:rPr>
              <a:t>	2004</a:t>
            </a:r>
            <a:r>
              <a:rPr dirty="0" sz="600" spc="32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2005</a:t>
            </a:r>
            <a:r>
              <a:rPr dirty="0" sz="600" spc="33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2006</a:t>
            </a:r>
            <a:r>
              <a:rPr dirty="0" sz="600" spc="340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2007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9" name="object 79" descr=""/>
          <p:cNvGrpSpPr/>
          <p:nvPr/>
        </p:nvGrpSpPr>
        <p:grpSpPr>
          <a:xfrm>
            <a:off x="3310890" y="7593330"/>
            <a:ext cx="1143000" cy="1074420"/>
            <a:chOff x="3310890" y="7593330"/>
            <a:chExt cx="1143000" cy="1074420"/>
          </a:xfrm>
        </p:grpSpPr>
        <p:pic>
          <p:nvPicPr>
            <p:cNvPr id="80" name="object 8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5690" y="7593330"/>
              <a:ext cx="160020" cy="167640"/>
            </a:xfrm>
            <a:prstGeom prst="rect">
              <a:avLst/>
            </a:prstGeom>
          </p:spPr>
        </p:pic>
        <p:sp>
          <p:nvSpPr>
            <p:cNvPr id="81" name="object 81" descr=""/>
            <p:cNvSpPr/>
            <p:nvPr/>
          </p:nvSpPr>
          <p:spPr>
            <a:xfrm>
              <a:off x="3314700" y="8153400"/>
              <a:ext cx="60960" cy="53340"/>
            </a:xfrm>
            <a:custGeom>
              <a:avLst/>
              <a:gdLst/>
              <a:ahLst/>
              <a:cxnLst/>
              <a:rect l="l" t="t" r="r" b="b"/>
              <a:pathLst>
                <a:path w="60960" h="53340">
                  <a:moveTo>
                    <a:pt x="30479" y="0"/>
                  </a:moveTo>
                  <a:lnTo>
                    <a:pt x="0" y="53339"/>
                  </a:lnTo>
                  <a:lnTo>
                    <a:pt x="60960" y="53339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3314700" y="8153400"/>
              <a:ext cx="60960" cy="53340"/>
            </a:xfrm>
            <a:custGeom>
              <a:avLst/>
              <a:gdLst/>
              <a:ahLst/>
              <a:cxnLst/>
              <a:rect l="l" t="t" r="r" b="b"/>
              <a:pathLst>
                <a:path w="60960" h="53340">
                  <a:moveTo>
                    <a:pt x="30479" y="0"/>
                  </a:moveTo>
                  <a:lnTo>
                    <a:pt x="0" y="53339"/>
                  </a:lnTo>
                  <a:lnTo>
                    <a:pt x="60960" y="53339"/>
                  </a:lnTo>
                  <a:lnTo>
                    <a:pt x="30479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3550920" y="8153400"/>
              <a:ext cx="60960" cy="53340"/>
            </a:xfrm>
            <a:custGeom>
              <a:avLst/>
              <a:gdLst/>
              <a:ahLst/>
              <a:cxnLst/>
              <a:rect l="l" t="t" r="r" b="b"/>
              <a:pathLst>
                <a:path w="60960" h="53340">
                  <a:moveTo>
                    <a:pt x="30479" y="0"/>
                  </a:moveTo>
                  <a:lnTo>
                    <a:pt x="0" y="53339"/>
                  </a:lnTo>
                  <a:lnTo>
                    <a:pt x="60959" y="53339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3550920" y="8153400"/>
              <a:ext cx="60960" cy="53340"/>
            </a:xfrm>
            <a:custGeom>
              <a:avLst/>
              <a:gdLst/>
              <a:ahLst/>
              <a:cxnLst/>
              <a:rect l="l" t="t" r="r" b="b"/>
              <a:pathLst>
                <a:path w="60960" h="53340">
                  <a:moveTo>
                    <a:pt x="30479" y="0"/>
                  </a:moveTo>
                  <a:lnTo>
                    <a:pt x="0" y="53339"/>
                  </a:lnTo>
                  <a:lnTo>
                    <a:pt x="60959" y="53339"/>
                  </a:lnTo>
                  <a:lnTo>
                    <a:pt x="30479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3794760" y="8153400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40">
                  <a:moveTo>
                    <a:pt x="22860" y="0"/>
                  </a:moveTo>
                  <a:lnTo>
                    <a:pt x="0" y="53339"/>
                  </a:lnTo>
                  <a:lnTo>
                    <a:pt x="53339" y="53339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3794760" y="8153400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40">
                  <a:moveTo>
                    <a:pt x="22860" y="0"/>
                  </a:moveTo>
                  <a:lnTo>
                    <a:pt x="0" y="53339"/>
                  </a:lnTo>
                  <a:lnTo>
                    <a:pt x="53339" y="53339"/>
                  </a:lnTo>
                  <a:lnTo>
                    <a:pt x="22860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4030980" y="8153400"/>
              <a:ext cx="60960" cy="53340"/>
            </a:xfrm>
            <a:custGeom>
              <a:avLst/>
              <a:gdLst/>
              <a:ahLst/>
              <a:cxnLst/>
              <a:rect l="l" t="t" r="r" b="b"/>
              <a:pathLst>
                <a:path w="60960" h="53340">
                  <a:moveTo>
                    <a:pt x="30480" y="0"/>
                  </a:moveTo>
                  <a:lnTo>
                    <a:pt x="0" y="53339"/>
                  </a:lnTo>
                  <a:lnTo>
                    <a:pt x="60960" y="53339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4030980" y="8153400"/>
              <a:ext cx="60960" cy="53340"/>
            </a:xfrm>
            <a:custGeom>
              <a:avLst/>
              <a:gdLst/>
              <a:ahLst/>
              <a:cxnLst/>
              <a:rect l="l" t="t" r="r" b="b"/>
              <a:pathLst>
                <a:path w="60960" h="53340">
                  <a:moveTo>
                    <a:pt x="30480" y="0"/>
                  </a:moveTo>
                  <a:lnTo>
                    <a:pt x="0" y="53339"/>
                  </a:lnTo>
                  <a:lnTo>
                    <a:pt x="60960" y="53339"/>
                  </a:lnTo>
                  <a:lnTo>
                    <a:pt x="30480" y="0"/>
                  </a:lnTo>
                  <a:close/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3421380" y="8427720"/>
              <a:ext cx="1028700" cy="236220"/>
            </a:xfrm>
            <a:custGeom>
              <a:avLst/>
              <a:gdLst/>
              <a:ahLst/>
              <a:cxnLst/>
              <a:rect l="l" t="t" r="r" b="b"/>
              <a:pathLst>
                <a:path w="1028700" h="236220">
                  <a:moveTo>
                    <a:pt x="0" y="236219"/>
                  </a:moveTo>
                  <a:lnTo>
                    <a:pt x="1028700" y="236219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236219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 descr=""/>
          <p:cNvSpPr txBox="1"/>
          <p:nvPr/>
        </p:nvSpPr>
        <p:spPr>
          <a:xfrm>
            <a:off x="3477259" y="8422640"/>
            <a:ext cx="94805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5080" indent="-304800">
              <a:lnSpc>
                <a:spcPct val="108300"/>
              </a:lnSpc>
              <a:spcBef>
                <a:spcPts val="100"/>
              </a:spcBef>
            </a:pPr>
            <a:r>
              <a:rPr dirty="0" sz="600" spc="-10">
                <a:latin typeface="Arial"/>
                <a:cs typeface="Arial"/>
              </a:rPr>
              <a:t>Initial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Monitoring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Completed</a:t>
            </a:r>
            <a:r>
              <a:rPr dirty="0" sz="600" spc="5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12/31/07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1" name="object 91" descr=""/>
          <p:cNvGrpSpPr/>
          <p:nvPr/>
        </p:nvGrpSpPr>
        <p:grpSpPr>
          <a:xfrm>
            <a:off x="2209800" y="6271259"/>
            <a:ext cx="5334000" cy="3467100"/>
            <a:chOff x="2209800" y="6271259"/>
            <a:chExt cx="5334000" cy="3467100"/>
          </a:xfrm>
        </p:grpSpPr>
        <p:sp>
          <p:nvSpPr>
            <p:cNvPr id="92" name="object 92" descr=""/>
            <p:cNvSpPr/>
            <p:nvPr/>
          </p:nvSpPr>
          <p:spPr>
            <a:xfrm>
              <a:off x="3238500" y="7307579"/>
              <a:ext cx="914400" cy="937260"/>
            </a:xfrm>
            <a:custGeom>
              <a:avLst/>
              <a:gdLst/>
              <a:ahLst/>
              <a:cxnLst/>
              <a:rect l="l" t="t" r="r" b="b"/>
              <a:pathLst>
                <a:path w="914400" h="937259">
                  <a:moveTo>
                    <a:pt x="0" y="731520"/>
                  </a:moveTo>
                  <a:lnTo>
                    <a:pt x="914400" y="73152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  <a:path w="914400" h="937259">
                  <a:moveTo>
                    <a:pt x="7619" y="937260"/>
                  </a:moveTo>
                  <a:lnTo>
                    <a:pt x="213360" y="937260"/>
                  </a:lnTo>
                  <a:lnTo>
                    <a:pt x="213360" y="807720"/>
                  </a:lnTo>
                  <a:lnTo>
                    <a:pt x="7619" y="807720"/>
                  </a:lnTo>
                  <a:lnTo>
                    <a:pt x="7619" y="937260"/>
                  </a:lnTo>
                  <a:close/>
                </a:path>
                <a:path w="914400" h="937259">
                  <a:moveTo>
                    <a:pt x="480060" y="937260"/>
                  </a:moveTo>
                  <a:lnTo>
                    <a:pt x="685800" y="937260"/>
                  </a:lnTo>
                  <a:lnTo>
                    <a:pt x="685800" y="807720"/>
                  </a:lnTo>
                  <a:lnTo>
                    <a:pt x="480060" y="807720"/>
                  </a:lnTo>
                  <a:lnTo>
                    <a:pt x="480060" y="937260"/>
                  </a:lnTo>
                  <a:close/>
                </a:path>
                <a:path w="914400" h="937259">
                  <a:moveTo>
                    <a:pt x="243839" y="937260"/>
                  </a:moveTo>
                  <a:lnTo>
                    <a:pt x="449579" y="937260"/>
                  </a:lnTo>
                  <a:lnTo>
                    <a:pt x="449579" y="807720"/>
                  </a:lnTo>
                  <a:lnTo>
                    <a:pt x="243839" y="807720"/>
                  </a:lnTo>
                  <a:lnTo>
                    <a:pt x="243839" y="93726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4114800" y="7132319"/>
              <a:ext cx="83820" cy="1287780"/>
            </a:xfrm>
            <a:custGeom>
              <a:avLst/>
              <a:gdLst/>
              <a:ahLst/>
              <a:cxnLst/>
              <a:rect l="l" t="t" r="r" b="b"/>
              <a:pathLst>
                <a:path w="83820" h="1287779">
                  <a:moveTo>
                    <a:pt x="83820" y="83820"/>
                  </a:moveTo>
                  <a:lnTo>
                    <a:pt x="38100" y="0"/>
                  </a:lnTo>
                  <a:lnTo>
                    <a:pt x="0" y="83820"/>
                  </a:lnTo>
                  <a:lnTo>
                    <a:pt x="30480" y="83820"/>
                  </a:lnTo>
                  <a:lnTo>
                    <a:pt x="30480" y="1287780"/>
                  </a:lnTo>
                  <a:lnTo>
                    <a:pt x="45707" y="1287780"/>
                  </a:lnTo>
                  <a:lnTo>
                    <a:pt x="45707" y="83820"/>
                  </a:lnTo>
                  <a:lnTo>
                    <a:pt x="83820" y="83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3947160" y="8107679"/>
              <a:ext cx="190500" cy="137160"/>
            </a:xfrm>
            <a:custGeom>
              <a:avLst/>
              <a:gdLst/>
              <a:ahLst/>
              <a:cxnLst/>
              <a:rect l="l" t="t" r="r" b="b"/>
              <a:pathLst>
                <a:path w="190500" h="137159">
                  <a:moveTo>
                    <a:pt x="0" y="137160"/>
                  </a:moveTo>
                  <a:lnTo>
                    <a:pt x="190500" y="137160"/>
                  </a:lnTo>
                  <a:lnTo>
                    <a:pt x="190500" y="0"/>
                  </a:lnTo>
                  <a:lnTo>
                    <a:pt x="0" y="0"/>
                  </a:lnTo>
                  <a:lnTo>
                    <a:pt x="0" y="13716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2209800" y="6271259"/>
              <a:ext cx="5334000" cy="3467100"/>
            </a:xfrm>
            <a:custGeom>
              <a:avLst/>
              <a:gdLst/>
              <a:ahLst/>
              <a:cxnLst/>
              <a:rect l="l" t="t" r="r" b="b"/>
              <a:pathLst>
                <a:path w="5334000" h="3467100">
                  <a:moveTo>
                    <a:pt x="0" y="0"/>
                  </a:moveTo>
                  <a:lnTo>
                    <a:pt x="0" y="3467100"/>
                  </a:lnTo>
                  <a:lnTo>
                    <a:pt x="5334000" y="3467100"/>
                  </a:lnTo>
                  <a:lnTo>
                    <a:pt x="5334000" y="3451860"/>
                  </a:lnTo>
                  <a:lnTo>
                    <a:pt x="15239" y="3451860"/>
                  </a:lnTo>
                  <a:lnTo>
                    <a:pt x="0" y="0"/>
                  </a:lnTo>
                  <a:close/>
                </a:path>
                <a:path w="5334000" h="3467100">
                  <a:moveTo>
                    <a:pt x="5334000" y="0"/>
                  </a:moveTo>
                  <a:lnTo>
                    <a:pt x="0" y="0"/>
                  </a:lnTo>
                  <a:lnTo>
                    <a:pt x="15239" y="3451860"/>
                  </a:lnTo>
                  <a:lnTo>
                    <a:pt x="15239" y="15239"/>
                  </a:lnTo>
                  <a:lnTo>
                    <a:pt x="5334000" y="15239"/>
                  </a:lnTo>
                  <a:lnTo>
                    <a:pt x="5334000" y="0"/>
                  </a:lnTo>
                  <a:close/>
                </a:path>
                <a:path w="5334000" h="3467100">
                  <a:moveTo>
                    <a:pt x="5334000" y="15239"/>
                  </a:moveTo>
                  <a:lnTo>
                    <a:pt x="5318759" y="15239"/>
                  </a:lnTo>
                  <a:lnTo>
                    <a:pt x="5318759" y="3451860"/>
                  </a:lnTo>
                  <a:lnTo>
                    <a:pt x="5334000" y="3451860"/>
                  </a:lnTo>
                  <a:lnTo>
                    <a:pt x="533400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 descr=""/>
          <p:cNvSpPr/>
          <p:nvPr/>
        </p:nvSpPr>
        <p:spPr>
          <a:xfrm>
            <a:off x="228600" y="8008619"/>
            <a:ext cx="1836420" cy="1676400"/>
          </a:xfrm>
          <a:custGeom>
            <a:avLst/>
            <a:gdLst/>
            <a:ahLst/>
            <a:cxnLst/>
            <a:rect l="l" t="t" r="r" b="b"/>
            <a:pathLst>
              <a:path w="1836420" h="1676400">
                <a:moveTo>
                  <a:pt x="0" y="1676399"/>
                </a:moveTo>
                <a:lnTo>
                  <a:pt x="1836420" y="1676399"/>
                </a:lnTo>
                <a:lnTo>
                  <a:pt x="1836420" y="0"/>
                </a:lnTo>
                <a:lnTo>
                  <a:pt x="0" y="0"/>
                </a:lnTo>
                <a:lnTo>
                  <a:pt x="0" y="1676399"/>
                </a:lnTo>
                <a:close/>
              </a:path>
            </a:pathLst>
          </a:custGeom>
          <a:solidFill>
            <a:srgbClr val="CCEC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 txBox="1"/>
          <p:nvPr/>
        </p:nvSpPr>
        <p:spPr>
          <a:xfrm>
            <a:off x="228600" y="8034019"/>
            <a:ext cx="1836420" cy="15830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37160" marR="114300">
              <a:lnSpc>
                <a:spcPts val="1140"/>
              </a:lnSpc>
              <a:spcBef>
                <a:spcPts val="204"/>
              </a:spcBef>
            </a:pPr>
            <a:r>
              <a:rPr dirty="0" sz="1000" b="1">
                <a:solidFill>
                  <a:srgbClr val="00A0C6"/>
                </a:solidFill>
                <a:latin typeface="Arial"/>
                <a:cs typeface="Arial"/>
              </a:rPr>
              <a:t>For</a:t>
            </a:r>
            <a:r>
              <a:rPr dirty="0" sz="1000" spc="-30" b="1">
                <a:solidFill>
                  <a:srgbClr val="00A0C6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00A0C6"/>
                </a:solidFill>
                <a:latin typeface="Arial"/>
                <a:cs typeface="Arial"/>
              </a:rPr>
              <a:t>additional</a:t>
            </a:r>
            <a:r>
              <a:rPr dirty="0" sz="1000" spc="-30" b="1">
                <a:solidFill>
                  <a:srgbClr val="00A0C6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00A0C6"/>
                </a:solidFill>
                <a:latin typeface="Arial"/>
                <a:cs typeface="Arial"/>
              </a:rPr>
              <a:t>information </a:t>
            </a:r>
            <a:r>
              <a:rPr dirty="0" sz="1000" b="1">
                <a:solidFill>
                  <a:srgbClr val="00A0C6"/>
                </a:solidFill>
                <a:latin typeface="Arial"/>
                <a:cs typeface="Arial"/>
              </a:rPr>
              <a:t>on</a:t>
            </a:r>
            <a:r>
              <a:rPr dirty="0" sz="1000" spc="5" b="1">
                <a:solidFill>
                  <a:srgbClr val="00A0C6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00A0C6"/>
                </a:solidFill>
                <a:latin typeface="Arial"/>
                <a:cs typeface="Arial"/>
              </a:rPr>
              <a:t>the</a:t>
            </a:r>
            <a:r>
              <a:rPr dirty="0" sz="1000" spc="10" b="1">
                <a:solidFill>
                  <a:srgbClr val="00A0C6"/>
                </a:solidFill>
                <a:latin typeface="Arial"/>
                <a:cs typeface="Arial"/>
              </a:rPr>
              <a:t> </a:t>
            </a:r>
            <a:r>
              <a:rPr dirty="0" sz="1000" spc="-20" b="1">
                <a:solidFill>
                  <a:srgbClr val="00A0C6"/>
                </a:solidFill>
                <a:latin typeface="Arial"/>
                <a:cs typeface="Arial"/>
              </a:rPr>
              <a:t>Radionuclides</a:t>
            </a:r>
            <a:r>
              <a:rPr dirty="0" sz="1000" spc="10" b="1">
                <a:solidFill>
                  <a:srgbClr val="00A0C6"/>
                </a:solidFill>
                <a:latin typeface="Arial"/>
                <a:cs typeface="Arial"/>
              </a:rPr>
              <a:t> </a:t>
            </a:r>
            <a:r>
              <a:rPr dirty="0" sz="1000" spc="-20" b="1">
                <a:solidFill>
                  <a:srgbClr val="00A0C6"/>
                </a:solidFill>
                <a:latin typeface="Arial"/>
                <a:cs typeface="Arial"/>
              </a:rPr>
              <a:t>Rule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Arial"/>
              <a:cs typeface="Arial"/>
            </a:endParaRPr>
          </a:p>
          <a:p>
            <a:pPr marL="137160" marR="90805">
              <a:lnSpc>
                <a:spcPct val="92100"/>
              </a:lnSpc>
            </a:pPr>
            <a:r>
              <a:rPr dirty="0" sz="1000">
                <a:latin typeface="Arial"/>
                <a:cs typeface="Arial"/>
              </a:rPr>
              <a:t>Call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Safe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Drinking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Water Hotline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at </a:t>
            </a:r>
            <a:r>
              <a:rPr dirty="0" sz="1000" spc="-25">
                <a:latin typeface="Arial"/>
                <a:cs typeface="Arial"/>
              </a:rPr>
              <a:t>1-</a:t>
            </a:r>
            <a:r>
              <a:rPr dirty="0" sz="1000" spc="-15">
                <a:latin typeface="Arial"/>
                <a:cs typeface="Arial"/>
              </a:rPr>
              <a:t>800-426-</a:t>
            </a:r>
            <a:r>
              <a:rPr dirty="0" sz="1000" spc="-10">
                <a:latin typeface="Arial"/>
                <a:cs typeface="Arial"/>
              </a:rPr>
              <a:t>4791; </a:t>
            </a:r>
            <a:r>
              <a:rPr dirty="0" sz="1000">
                <a:latin typeface="Arial"/>
                <a:cs typeface="Arial"/>
              </a:rPr>
              <a:t>visit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EPA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Web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site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at </a:t>
            </a:r>
            <a:r>
              <a:rPr dirty="0" sz="1000" spc="-20">
                <a:latin typeface="Arial"/>
                <a:cs typeface="Arial"/>
                <a:hlinkClick r:id="rId6"/>
              </a:rPr>
              <a:t>www.epa.gov/safewater;</a:t>
            </a:r>
            <a:r>
              <a:rPr dirty="0" sz="1000" spc="12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or </a:t>
            </a:r>
            <a:r>
              <a:rPr dirty="0" sz="1000">
                <a:latin typeface="Arial"/>
                <a:cs typeface="Arial"/>
              </a:rPr>
              <a:t>contact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your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State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drinking </a:t>
            </a:r>
            <a:r>
              <a:rPr dirty="0" sz="1000">
                <a:latin typeface="Arial"/>
                <a:cs typeface="Arial"/>
              </a:rPr>
              <a:t>water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representative.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EPA </a:t>
            </a:r>
            <a:r>
              <a:rPr dirty="0" sz="1000">
                <a:latin typeface="Arial"/>
                <a:cs typeface="Arial"/>
              </a:rPr>
              <a:t>will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provide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radionuclide </a:t>
            </a:r>
            <a:r>
              <a:rPr dirty="0" sz="1000">
                <a:latin typeface="Arial"/>
                <a:cs typeface="Arial"/>
              </a:rPr>
              <a:t>training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over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next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year.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8" name="object 98" descr=""/>
          <p:cNvSpPr/>
          <p:nvPr/>
        </p:nvSpPr>
        <p:spPr>
          <a:xfrm>
            <a:off x="228600" y="7962900"/>
            <a:ext cx="1828800" cy="1775460"/>
          </a:xfrm>
          <a:custGeom>
            <a:avLst/>
            <a:gdLst/>
            <a:ahLst/>
            <a:cxnLst/>
            <a:rect l="l" t="t" r="r" b="b"/>
            <a:pathLst>
              <a:path w="1828800" h="1775459">
                <a:moveTo>
                  <a:pt x="1828800" y="1722120"/>
                </a:moveTo>
                <a:lnTo>
                  <a:pt x="0" y="1722120"/>
                </a:lnTo>
                <a:lnTo>
                  <a:pt x="0" y="1775460"/>
                </a:lnTo>
                <a:lnTo>
                  <a:pt x="1828800" y="1775460"/>
                </a:lnTo>
                <a:lnTo>
                  <a:pt x="1828800" y="1722120"/>
                </a:lnTo>
                <a:close/>
              </a:path>
              <a:path w="1828800" h="1775459">
                <a:moveTo>
                  <a:pt x="1828800" y="0"/>
                </a:moveTo>
                <a:lnTo>
                  <a:pt x="0" y="0"/>
                </a:lnTo>
                <a:lnTo>
                  <a:pt x="0" y="45720"/>
                </a:lnTo>
                <a:lnTo>
                  <a:pt x="1828800" y="45720"/>
                </a:lnTo>
                <a:lnTo>
                  <a:pt x="1828800" y="0"/>
                </a:lnTo>
                <a:close/>
              </a:path>
            </a:pathLst>
          </a:custGeom>
          <a:solidFill>
            <a:srgbClr val="00A0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 txBox="1"/>
          <p:nvPr/>
        </p:nvSpPr>
        <p:spPr>
          <a:xfrm>
            <a:off x="2661920" y="6273096"/>
            <a:ext cx="4422140" cy="32829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dirty="0" sz="1000" spc="-10" b="1">
                <a:latin typeface="Arial"/>
                <a:cs typeface="Arial"/>
              </a:rPr>
              <a:t>Applicability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of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the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Standardized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Monitoring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Framework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to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Radionuclides</a:t>
            </a:r>
            <a:endParaRPr sz="1000">
              <a:latin typeface="Arial"/>
              <a:cs typeface="Arial"/>
            </a:endParaRPr>
          </a:p>
          <a:p>
            <a:pPr algn="ctr" marL="8255">
              <a:lnSpc>
                <a:spcPct val="100000"/>
              </a:lnSpc>
              <a:spcBef>
                <a:spcPts val="130"/>
              </a:spcBef>
            </a:pPr>
            <a:r>
              <a:rPr dirty="0" sz="750">
                <a:latin typeface="Arial"/>
                <a:cs typeface="Arial"/>
              </a:rPr>
              <a:t>(Excluding</a:t>
            </a:r>
            <a:r>
              <a:rPr dirty="0" sz="750" spc="175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the</a:t>
            </a:r>
            <a:r>
              <a:rPr dirty="0" sz="750" spc="175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Beta</a:t>
            </a:r>
            <a:r>
              <a:rPr dirty="0" sz="750" spc="175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Particle</a:t>
            </a:r>
            <a:r>
              <a:rPr dirty="0" sz="750" spc="180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and</a:t>
            </a:r>
            <a:r>
              <a:rPr dirty="0" sz="750" spc="175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Photon</a:t>
            </a:r>
            <a:r>
              <a:rPr dirty="0" sz="750" spc="175">
                <a:latin typeface="Arial"/>
                <a:cs typeface="Arial"/>
              </a:rPr>
              <a:t> </a:t>
            </a:r>
            <a:r>
              <a:rPr dirty="0" sz="750" spc="-10">
                <a:latin typeface="Arial"/>
                <a:cs typeface="Arial"/>
              </a:rPr>
              <a:t>Emitters)</a:t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100" name="object 100" descr=""/>
          <p:cNvGraphicFramePr>
            <a:graphicFrameLocks noGrp="1"/>
          </p:cNvGraphicFramePr>
          <p:nvPr/>
        </p:nvGraphicFramePr>
        <p:xfrm>
          <a:off x="2205989" y="255270"/>
          <a:ext cx="5337810" cy="585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6540"/>
                <a:gridCol w="2526030"/>
              </a:tblGrid>
              <a:tr h="304800">
                <a:tc gridSpan="2"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M</a:t>
                      </a:r>
                      <a:r>
                        <a:rPr dirty="0" sz="1350" spc="-14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o</a:t>
                      </a:r>
                      <a:r>
                        <a:rPr dirty="0" sz="1350" spc="-16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n</a:t>
                      </a:r>
                      <a:r>
                        <a:rPr dirty="0" sz="1350" spc="-13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i</a:t>
                      </a:r>
                      <a:r>
                        <a:rPr dirty="0" sz="1350" spc="-1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t</a:t>
                      </a:r>
                      <a:r>
                        <a:rPr dirty="0" sz="1350" spc="-13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o</a:t>
                      </a:r>
                      <a:r>
                        <a:rPr dirty="0" sz="1350" spc="-16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r</a:t>
                      </a:r>
                      <a:r>
                        <a:rPr dirty="0" sz="1350" spc="-12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i</a:t>
                      </a:r>
                      <a:r>
                        <a:rPr dirty="0" sz="1350" spc="-14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n</a:t>
                      </a:r>
                      <a:r>
                        <a:rPr dirty="0" sz="1350" spc="-13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g</a:t>
                      </a:r>
                      <a:r>
                        <a:rPr dirty="0" sz="1350" spc="47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R</a:t>
                      </a:r>
                      <a:r>
                        <a:rPr dirty="0" sz="1350" spc="-12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e</a:t>
                      </a:r>
                      <a:r>
                        <a:rPr dirty="0" sz="1350" spc="-14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q</a:t>
                      </a:r>
                      <a:r>
                        <a:rPr dirty="0" sz="1350" spc="-14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u</a:t>
                      </a:r>
                      <a:r>
                        <a:rPr dirty="0" sz="1350" spc="-14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i</a:t>
                      </a:r>
                      <a:r>
                        <a:rPr dirty="0" sz="1350" spc="-14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r</a:t>
                      </a:r>
                      <a:r>
                        <a:rPr dirty="0" sz="1350" spc="-12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e</a:t>
                      </a:r>
                      <a:r>
                        <a:rPr dirty="0" sz="1350" spc="-14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m</a:t>
                      </a:r>
                      <a:r>
                        <a:rPr dirty="0" sz="1350" spc="-13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e</a:t>
                      </a:r>
                      <a:r>
                        <a:rPr dirty="0" sz="1350" spc="-14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n</a:t>
                      </a:r>
                      <a:r>
                        <a:rPr dirty="0" sz="1350" spc="-13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t</a:t>
                      </a:r>
                      <a:r>
                        <a:rPr dirty="0" sz="1350" spc="-13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spc="-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s</a:t>
                      </a:r>
                      <a:endParaRPr sz="1350">
                        <a:latin typeface="Maiandra GD"/>
                        <a:cs typeface="Maiandra GD"/>
                      </a:endParaRPr>
                    </a:p>
                  </a:txBody>
                  <a:tcPr marL="0" marR="0" marB="0" marT="45719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0C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125">
                <a:tc>
                  <a:txBody>
                    <a:bodyPr/>
                    <a:lstStyle/>
                    <a:p>
                      <a:pPr marL="1062355" marR="72390" indent="-975360">
                        <a:lnSpc>
                          <a:spcPts val="1019"/>
                        </a:lnSpc>
                        <a:spcBef>
                          <a:spcPts val="470"/>
                        </a:spcBef>
                      </a:pPr>
                      <a:r>
                        <a:rPr dirty="0" sz="950" b="1">
                          <a:latin typeface="Arial"/>
                          <a:cs typeface="Arial"/>
                        </a:rPr>
                        <a:t>Gross</a:t>
                      </a:r>
                      <a:r>
                        <a:rPr dirty="0" sz="950" spc="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Alpha,</a:t>
                      </a:r>
                      <a:r>
                        <a:rPr dirty="0" sz="950" spc="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Combined</a:t>
                      </a:r>
                      <a:r>
                        <a:rPr dirty="0" sz="950" spc="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Radium-226/228,</a:t>
                      </a:r>
                      <a:r>
                        <a:rPr dirty="0" sz="950" spc="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5" b="1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Uranium</a:t>
                      </a:r>
                      <a:r>
                        <a:rPr dirty="0" sz="9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5" b="1">
                          <a:latin typeface="Arial"/>
                          <a:cs typeface="Arial"/>
                        </a:rPr>
                        <a:t>(1)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F1F6"/>
                    </a:solidFill>
                  </a:tcPr>
                </a:tc>
                <a:tc>
                  <a:txBody>
                    <a:bodyPr/>
                    <a:lstStyle/>
                    <a:p>
                      <a:pPr marL="795655" marR="518159" indent="-251460">
                        <a:lnSpc>
                          <a:spcPts val="960"/>
                        </a:lnSpc>
                        <a:spcBef>
                          <a:spcPts val="520"/>
                        </a:spcBef>
                      </a:pPr>
                      <a:r>
                        <a:rPr dirty="0" sz="950" b="1">
                          <a:latin typeface="Arial"/>
                          <a:cs typeface="Arial"/>
                        </a:rPr>
                        <a:t>Beta</a:t>
                      </a:r>
                      <a:r>
                        <a:rPr dirty="0" sz="950" spc="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Particle</a:t>
                      </a:r>
                      <a:r>
                        <a:rPr dirty="0" sz="95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95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10" b="1">
                          <a:latin typeface="Arial"/>
                          <a:cs typeface="Arial"/>
                        </a:rPr>
                        <a:t>Photon </a:t>
                      </a:r>
                      <a:r>
                        <a:rPr dirty="0" sz="950" b="1">
                          <a:latin typeface="Arial"/>
                          <a:cs typeface="Arial"/>
                        </a:rPr>
                        <a:t>Radioactivity</a:t>
                      </a:r>
                      <a:r>
                        <a:rPr dirty="0" sz="950" spc="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25" b="1">
                          <a:latin typeface="Arial"/>
                          <a:cs typeface="Arial"/>
                        </a:rPr>
                        <a:t>(1)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F1F6"/>
                    </a:solidFill>
                  </a:tcPr>
                </a:tc>
              </a:tr>
              <a:tr h="259079">
                <a:tc gridSpan="2"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150" spc="75" b="1">
                          <a:latin typeface="Maiandra GD"/>
                          <a:cs typeface="Maiandra GD"/>
                        </a:rPr>
                        <a:t>Initial</a:t>
                      </a:r>
                      <a:r>
                        <a:rPr dirty="0" sz="1150" spc="185" b="1"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150" spc="65" b="1">
                          <a:latin typeface="Maiandra GD"/>
                          <a:cs typeface="Maiandra GD"/>
                        </a:rPr>
                        <a:t>Monitoring</a:t>
                      </a:r>
                      <a:endParaRPr sz="1150">
                        <a:latin typeface="Maiandra GD"/>
                        <a:cs typeface="Maiandra GD"/>
                      </a:endParaRPr>
                    </a:p>
                  </a:txBody>
                  <a:tcPr marL="0" marR="0" marB="0" marT="33019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D0E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93725"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900" spc="-20" b="1">
                          <a:latin typeface="Arial"/>
                          <a:cs typeface="Arial"/>
                        </a:rPr>
                        <a:t>Four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consecutive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quarters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monitoring.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F1F6"/>
                    </a:solidFill>
                  </a:tcPr>
                </a:tc>
                <a:tc>
                  <a:txBody>
                    <a:bodyPr/>
                    <a:lstStyle/>
                    <a:p>
                      <a:pPr marL="34290" marR="419100" indent="-7620">
                        <a:lnSpc>
                          <a:spcPts val="1019"/>
                        </a:lnSpc>
                        <a:spcBef>
                          <a:spcPts val="35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No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monitoring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required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most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CWSs. 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Vulnerable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CWSs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(2)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must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sample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for: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07010" indent="-106045">
                        <a:lnSpc>
                          <a:spcPts val="875"/>
                        </a:lnSpc>
                        <a:buChar char="•"/>
                        <a:tabLst>
                          <a:tab pos="207645" algn="l"/>
                        </a:tabLst>
                      </a:pPr>
                      <a:r>
                        <a:rPr dirty="0" sz="900" spc="-20" b="1">
                          <a:latin typeface="Arial"/>
                          <a:cs typeface="Arial"/>
                        </a:rPr>
                        <a:t>Gross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beta: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quarterly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samples.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04470" indent="-104139">
                        <a:lnSpc>
                          <a:spcPts val="1019"/>
                        </a:lnSpc>
                        <a:buChar char="•"/>
                        <a:tabLst>
                          <a:tab pos="205104" algn="l"/>
                        </a:tabLst>
                      </a:pPr>
                      <a:r>
                        <a:rPr dirty="0" sz="900" spc="-20" b="1">
                          <a:latin typeface="Arial"/>
                          <a:cs typeface="Arial"/>
                        </a:rPr>
                        <a:t>Tritium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Strontium-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90: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annual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samples.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F1F6"/>
                    </a:solidFill>
                  </a:tcPr>
                </a:tc>
              </a:tr>
              <a:tr h="258445">
                <a:tc gridSpan="2"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150" spc="55" b="1">
                          <a:latin typeface="Maiandra GD"/>
                          <a:cs typeface="Maiandra GD"/>
                        </a:rPr>
                        <a:t>Reduced</a:t>
                      </a:r>
                      <a:r>
                        <a:rPr dirty="0" sz="1150" spc="170" b="1"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150" spc="50" b="1">
                          <a:latin typeface="Maiandra GD"/>
                          <a:cs typeface="Maiandra GD"/>
                        </a:rPr>
                        <a:t>Monitoring</a:t>
                      </a:r>
                      <a:endParaRPr sz="1150">
                        <a:latin typeface="Maiandra GD"/>
                        <a:cs typeface="Maiandra GD"/>
                      </a:endParaRPr>
                    </a:p>
                  </a:txBody>
                  <a:tcPr marL="0" marR="0" marB="0" marT="33019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D0E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07820">
                <a:tc>
                  <a:txBody>
                    <a:bodyPr/>
                    <a:lstStyle/>
                    <a:p>
                      <a:pPr marL="26034" marR="102235">
                        <a:lnSpc>
                          <a:spcPct val="91700"/>
                        </a:lnSpc>
                        <a:spcBef>
                          <a:spcPts val="35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If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average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initial monitoring results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for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each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contaminant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below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detection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limit: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One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sample every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years.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algn="just" marL="26034" marR="208915">
                        <a:lnSpc>
                          <a:spcPct val="90700"/>
                        </a:lnSpc>
                        <a:spcBef>
                          <a:spcPts val="58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If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average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initial monitoring results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for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each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contaminant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greater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than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equal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the detection</a:t>
                      </a:r>
                      <a:r>
                        <a:rPr dirty="0" sz="9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limit,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but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less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than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equal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one-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half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MCL:</a:t>
                      </a:r>
                      <a:r>
                        <a:rPr dirty="0" sz="9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One</a:t>
                      </a:r>
                      <a:r>
                        <a:rPr dirty="0" sz="9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sample</a:t>
                      </a:r>
                      <a:r>
                        <a:rPr dirty="0" sz="9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every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9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years.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6034" marR="65405">
                        <a:lnSpc>
                          <a:spcPts val="960"/>
                        </a:lnSpc>
                        <a:spcBef>
                          <a:spcPts val="61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If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average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initial monitoring results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for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each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contaminant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greater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than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one-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half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MCL,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but</a:t>
                      </a:r>
                      <a:r>
                        <a:rPr dirty="0" sz="9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less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than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equal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9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MCL: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One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sample every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years.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571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F1F6"/>
                    </a:solidFill>
                  </a:tcPr>
                </a:tc>
                <a:tc>
                  <a:txBody>
                    <a:bodyPr/>
                    <a:lstStyle/>
                    <a:p>
                      <a:pPr marL="26670" marR="52705">
                        <a:lnSpc>
                          <a:spcPct val="90700"/>
                        </a:lnSpc>
                        <a:spcBef>
                          <a:spcPts val="37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If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running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annual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average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gross</a:t>
                      </a:r>
                      <a:r>
                        <a:rPr dirty="0" sz="900" spc="5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beta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particle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activity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minus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naturally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occurring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potassium-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40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activity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less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than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equal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50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pCi/L: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One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sample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every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years.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F1F6"/>
                    </a:solidFill>
                  </a:tcPr>
                </a:tc>
              </a:tr>
              <a:tr h="259079">
                <a:tc gridSpan="2"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150" spc="70" b="1">
                          <a:latin typeface="Maiandra GD"/>
                          <a:cs typeface="Maiandra GD"/>
                        </a:rPr>
                        <a:t>Increased</a:t>
                      </a:r>
                      <a:r>
                        <a:rPr dirty="0" sz="1150" spc="185" b="1"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150" spc="60" b="1">
                          <a:latin typeface="Maiandra GD"/>
                          <a:cs typeface="Maiandra GD"/>
                        </a:rPr>
                        <a:t>Monitoring</a:t>
                      </a:r>
                      <a:endParaRPr sz="1150">
                        <a:latin typeface="Maiandra GD"/>
                        <a:cs typeface="Maiandra GD"/>
                      </a:endParaRPr>
                    </a:p>
                  </a:txBody>
                  <a:tcPr marL="0" marR="0" marB="0" marT="33019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D0E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19455">
                <a:tc>
                  <a:txBody>
                    <a:bodyPr/>
                    <a:lstStyle/>
                    <a:p>
                      <a:pPr marL="26034" marR="102870" indent="7620">
                        <a:lnSpc>
                          <a:spcPts val="960"/>
                        </a:lnSpc>
                        <a:spcBef>
                          <a:spcPts val="45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system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an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entry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point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result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above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MCL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must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return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quarterly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sampling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until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0" b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consecutive quarterly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samples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are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below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MCL.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1F6"/>
                    </a:solidFill>
                  </a:tcPr>
                </a:tc>
                <a:tc>
                  <a:txBody>
                    <a:bodyPr/>
                    <a:lstStyle/>
                    <a:p>
                      <a:pPr marL="26670" marR="334645">
                        <a:lnSpc>
                          <a:spcPts val="960"/>
                        </a:lnSpc>
                        <a:spcBef>
                          <a:spcPts val="459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If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gross beta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particle activity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minus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the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naturally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occurring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potassium-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40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activity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exceeds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50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pCi/L,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system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must: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72085" indent="-71755">
                        <a:lnSpc>
                          <a:spcPts val="919"/>
                        </a:lnSpc>
                        <a:buChar char="•"/>
                        <a:tabLst>
                          <a:tab pos="172720" algn="l"/>
                        </a:tabLst>
                      </a:pPr>
                      <a:r>
                        <a:rPr dirty="0" sz="900" spc="-20" b="1">
                          <a:latin typeface="Arial"/>
                          <a:cs typeface="Arial"/>
                        </a:rPr>
                        <a:t>Speciate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as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required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State.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70815" indent="-70485">
                        <a:lnSpc>
                          <a:spcPts val="1050"/>
                        </a:lnSpc>
                        <a:buChar char="•"/>
                        <a:tabLst>
                          <a:tab pos="171450" algn="l"/>
                        </a:tabLst>
                      </a:pPr>
                      <a:r>
                        <a:rPr dirty="0" sz="900" spc="-25" b="1">
                          <a:latin typeface="Arial"/>
                          <a:cs typeface="Arial"/>
                        </a:rPr>
                        <a:t>Sample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at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initial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monitoring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frequency.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1F6"/>
                    </a:solidFill>
                  </a:tcPr>
                </a:tc>
              </a:tr>
              <a:tr h="315595">
                <a:tc gridSpan="2">
                  <a:txBody>
                    <a:bodyPr/>
                    <a:lstStyle/>
                    <a:p>
                      <a:pPr marL="182245" indent="-149225">
                        <a:lnSpc>
                          <a:spcPts val="869"/>
                        </a:lnSpc>
                        <a:spcBef>
                          <a:spcPts val="330"/>
                        </a:spcBef>
                        <a:buAutoNum type="arabicParenBoth"/>
                        <a:tabLst>
                          <a:tab pos="182880" algn="l"/>
                        </a:tabLst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All</a:t>
                      </a:r>
                      <a:r>
                        <a:rPr dirty="0" sz="750" spc="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samples</a:t>
                      </a:r>
                      <a:r>
                        <a:rPr dirty="0" sz="75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must</a:t>
                      </a:r>
                      <a:r>
                        <a:rPr dirty="0" sz="750" spc="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75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collected</a:t>
                      </a:r>
                      <a:r>
                        <a:rPr dirty="0" sz="750" spc="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at</a:t>
                      </a:r>
                      <a:r>
                        <a:rPr dirty="0" sz="75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each</a:t>
                      </a:r>
                      <a:r>
                        <a:rPr dirty="0" sz="75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entry</a:t>
                      </a:r>
                      <a:r>
                        <a:rPr dirty="0" sz="750" spc="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point</a:t>
                      </a:r>
                      <a:r>
                        <a:rPr dirty="0" sz="75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750" spc="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75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distribution</a:t>
                      </a:r>
                      <a:r>
                        <a:rPr dirty="0" sz="750" spc="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system.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 marL="184150" indent="-151130">
                        <a:lnSpc>
                          <a:spcPts val="869"/>
                        </a:lnSpc>
                        <a:buAutoNum type="arabicParenBoth"/>
                        <a:tabLst>
                          <a:tab pos="184785" algn="l"/>
                        </a:tabLst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750" spc="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rule</a:t>
                      </a:r>
                      <a:r>
                        <a:rPr dirty="0" sz="750" spc="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also</a:t>
                      </a:r>
                      <a:r>
                        <a:rPr dirty="0" sz="75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contains</a:t>
                      </a:r>
                      <a:r>
                        <a:rPr dirty="0" sz="75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requirements</a:t>
                      </a:r>
                      <a:r>
                        <a:rPr dirty="0" sz="75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75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CWSs</a:t>
                      </a:r>
                      <a:r>
                        <a:rPr dirty="0" sz="750" spc="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using</a:t>
                      </a:r>
                      <a:r>
                        <a:rPr dirty="0" sz="75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waters</a:t>
                      </a:r>
                      <a:r>
                        <a:rPr dirty="0" sz="75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contaminated</a:t>
                      </a:r>
                      <a:r>
                        <a:rPr dirty="0" sz="75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75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effluents</a:t>
                      </a:r>
                      <a:r>
                        <a:rPr dirty="0" sz="75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from</a:t>
                      </a:r>
                      <a:r>
                        <a:rPr dirty="0" sz="750" spc="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nuclear</a:t>
                      </a:r>
                      <a:r>
                        <a:rPr dirty="0" sz="75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facilities.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F1F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355">
                <a:tc gridSpan="2"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G</a:t>
                      </a:r>
                      <a:r>
                        <a:rPr dirty="0" sz="1350" spc="-17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r</a:t>
                      </a:r>
                      <a:r>
                        <a:rPr dirty="0" sz="1350" spc="-12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a</a:t>
                      </a:r>
                      <a:r>
                        <a:rPr dirty="0" sz="1350" spc="-1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n</a:t>
                      </a:r>
                      <a:r>
                        <a:rPr dirty="0" sz="1350" spc="-14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d</a:t>
                      </a:r>
                      <a:r>
                        <a:rPr dirty="0" sz="1350" spc="-16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f</a:t>
                      </a:r>
                      <a:r>
                        <a:rPr dirty="0" sz="1350" spc="-13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a</a:t>
                      </a:r>
                      <a:r>
                        <a:rPr dirty="0" sz="1350" spc="-1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t</a:t>
                      </a:r>
                      <a:r>
                        <a:rPr dirty="0" sz="1350" spc="-13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h</a:t>
                      </a:r>
                      <a:r>
                        <a:rPr dirty="0" sz="1350" spc="-14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e</a:t>
                      </a:r>
                      <a:r>
                        <a:rPr dirty="0" sz="1350" spc="-1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r</a:t>
                      </a:r>
                      <a:r>
                        <a:rPr dirty="0" sz="1350" spc="-13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i</a:t>
                      </a:r>
                      <a:r>
                        <a:rPr dirty="0" sz="1350" spc="-15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n</a:t>
                      </a:r>
                      <a:r>
                        <a:rPr dirty="0" sz="1350" spc="-14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g</a:t>
                      </a:r>
                      <a:r>
                        <a:rPr dirty="0" sz="1350" spc="45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o</a:t>
                      </a:r>
                      <a:r>
                        <a:rPr dirty="0" sz="1350" spc="-16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f</a:t>
                      </a:r>
                      <a:r>
                        <a:rPr dirty="0" sz="1350" spc="49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D</a:t>
                      </a:r>
                      <a:r>
                        <a:rPr dirty="0" sz="1350" spc="-14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a</a:t>
                      </a:r>
                      <a:r>
                        <a:rPr dirty="0" sz="1350" spc="-1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t</a:t>
                      </a:r>
                      <a:r>
                        <a:rPr dirty="0" sz="1350" spc="-135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 </a:t>
                      </a:r>
                      <a:r>
                        <a:rPr dirty="0" sz="1350" spc="-50" b="1">
                          <a:solidFill>
                            <a:srgbClr val="FFFFFF"/>
                          </a:solidFill>
                          <a:latin typeface="Maiandra GD"/>
                          <a:cs typeface="Maiandra GD"/>
                        </a:rPr>
                        <a:t>a</a:t>
                      </a:r>
                      <a:endParaRPr sz="1350">
                        <a:latin typeface="Maiandra GD"/>
                        <a:cs typeface="Maiandra GD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A0C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876300">
                <a:tc gridSpan="2">
                  <a:txBody>
                    <a:bodyPr/>
                    <a:lstStyle/>
                    <a:p>
                      <a:pPr marL="41275" marR="121920">
                        <a:lnSpc>
                          <a:spcPts val="1019"/>
                        </a:lnSpc>
                        <a:spcBef>
                          <a:spcPts val="380"/>
                        </a:spcBef>
                      </a:pPr>
                      <a:r>
                        <a:rPr dirty="0" sz="900" spc="-20" b="1">
                          <a:latin typeface="Arial"/>
                          <a:cs typeface="Arial"/>
                        </a:rPr>
                        <a:t>When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allowed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State,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collected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between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June,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2000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December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8,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2003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may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used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satisfy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initial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monitoring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requirements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if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samples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have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been 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collected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from: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76225" indent="-136525">
                        <a:lnSpc>
                          <a:spcPts val="965"/>
                        </a:lnSpc>
                        <a:buChar char="•"/>
                        <a:tabLst>
                          <a:tab pos="276860" algn="l"/>
                        </a:tabLst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Each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entry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point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distribution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system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(EPTDS).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85750" indent="-140970">
                        <a:lnSpc>
                          <a:spcPts val="1019"/>
                        </a:lnSpc>
                        <a:buChar char="•"/>
                        <a:tabLst>
                          <a:tab pos="286385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distribution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system,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provided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system</a:t>
                      </a:r>
                      <a:r>
                        <a:rPr dirty="0" sz="9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has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single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EPTDS.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85750" marR="243204" indent="-145415">
                        <a:lnSpc>
                          <a:spcPts val="1080"/>
                        </a:lnSpc>
                        <a:spcBef>
                          <a:spcPts val="10"/>
                        </a:spcBef>
                        <a:buChar char="•"/>
                        <a:tabLst>
                          <a:tab pos="299720" algn="l"/>
                        </a:tabLst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distribution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system,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provided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State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makes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written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justification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explaining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why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sample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representative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all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EPTDS.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F1F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01" name="object 101" descr=""/>
          <p:cNvGrpSpPr/>
          <p:nvPr/>
        </p:nvGrpSpPr>
        <p:grpSpPr>
          <a:xfrm>
            <a:off x="4251959" y="7667687"/>
            <a:ext cx="730885" cy="264795"/>
            <a:chOff x="4251959" y="7667687"/>
            <a:chExt cx="730885" cy="264795"/>
          </a:xfrm>
        </p:grpSpPr>
        <p:sp>
          <p:nvSpPr>
            <p:cNvPr id="102" name="object 102" descr=""/>
            <p:cNvSpPr/>
            <p:nvPr/>
          </p:nvSpPr>
          <p:spPr>
            <a:xfrm>
              <a:off x="4937754" y="7929545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500" y="0"/>
                  </a:lnTo>
                </a:path>
              </a:pathLst>
            </a:custGeom>
            <a:ln w="55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4251959" y="7670465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 h="0">
                  <a:moveTo>
                    <a:pt x="0" y="0"/>
                  </a:moveTo>
                  <a:lnTo>
                    <a:pt x="44500" y="0"/>
                  </a:lnTo>
                </a:path>
              </a:pathLst>
            </a:custGeom>
            <a:ln w="55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 descr=""/>
          <p:cNvSpPr txBox="1"/>
          <p:nvPr/>
        </p:nvSpPr>
        <p:spPr>
          <a:xfrm>
            <a:off x="4937759" y="7518398"/>
            <a:ext cx="2540000" cy="2540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dirty="0" sz="800" spc="-10" b="1" i="1">
                <a:latin typeface="Arial"/>
                <a:cs typeface="Arial"/>
              </a:rPr>
              <a:t>pscearce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dirty="0" sz="800" i="1">
                <a:latin typeface="Arial"/>
                <a:cs typeface="Arial"/>
              </a:rPr>
              <a:t>2003-01-07 </a:t>
            </a:r>
            <a:r>
              <a:rPr dirty="0" sz="800" spc="-10" i="1">
                <a:latin typeface="Arial"/>
                <a:cs typeface="Arial"/>
              </a:rPr>
              <a:t>22:31:33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dirty="0" sz="1000">
                <a:latin typeface="Arial"/>
                <a:cs typeface="Arial"/>
              </a:rPr>
              <a:t>-------------------------------------------</a:t>
            </a:r>
            <a:r>
              <a:rPr dirty="0" sz="1000" spc="-50"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&lt;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4251959" y="7518399"/>
            <a:ext cx="2540000" cy="2540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dirty="0" sz="800" spc="-10" b="1" i="1">
                <a:latin typeface="Arial"/>
                <a:cs typeface="Arial"/>
              </a:rPr>
              <a:t>pscearce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dirty="0" sz="800" i="1">
                <a:latin typeface="Arial"/>
                <a:cs typeface="Arial"/>
              </a:rPr>
              <a:t>2003-01-07 </a:t>
            </a:r>
            <a:r>
              <a:rPr dirty="0" sz="800" spc="-10" i="1">
                <a:latin typeface="Arial"/>
                <a:cs typeface="Arial"/>
              </a:rPr>
              <a:t>22:34:47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dirty="0" sz="1000">
                <a:latin typeface="Arial"/>
                <a:cs typeface="Arial"/>
              </a:rPr>
              <a:t>-------------------------------------------</a:t>
            </a:r>
            <a:r>
              <a:rPr dirty="0" sz="1000" spc="-50"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&gt;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EPA Office of Water</dc:creator>
  <dc:subject>Radionuclides Rule: A Quick Reference Guide, EPA 816-F-01-003, June 2001 </dc:subject>
  <dc:title>Radionuclides Rule: A Quick Reference Guide, EPA 816-F-01-003, June 2001 </dc:title>
  <dcterms:created xsi:type="dcterms:W3CDTF">2022-12-05T01:22:34Z</dcterms:created>
  <dcterms:modified xsi:type="dcterms:W3CDTF">2022-12-05T01:22:34Z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2001-06-07T00:00:00Z</vt:filetime>
  </property>
  <property fmtid="{D5CDD505-2E9C-101B-9397-08002B2CF9AE}" pid="3" name="Creator">
    <vt:lpwstr>S:\1</vt:lpwstr>
  </property>
  <property fmtid="{D5CDD505-2E9C-101B-9397-08002B2CF9AE}" pid="4" name="LastSaved">
    <vt:filetime>2022-12-05T00:00:00Z</vt:filetime>
  </property>
  <property fmtid="{D5CDD505-2E9C-101B-9397-08002B2CF9AE}" pid="5" name="Producer">
    <vt:lpwstr>Acrobat PDFWriter 4.05 for Windows</vt:lpwstr>
  </property>
</Properties>
</file>