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6870700" cy="8464550"/>
  <p:notesSz cx="6870700" cy="84645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5778" y="2624010"/>
            <a:ext cx="5845492" cy="177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31557" y="4740148"/>
            <a:ext cx="4813935" cy="2116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43852" y="1946846"/>
            <a:ext cx="2991516" cy="5586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541680" y="1946846"/>
            <a:ext cx="2991516" cy="5586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852" y="338582"/>
            <a:ext cx="6189345" cy="1354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852" y="1946846"/>
            <a:ext cx="6189345" cy="5586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338197" y="7872031"/>
            <a:ext cx="2200656" cy="4232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43852" y="7872031"/>
            <a:ext cx="1581721" cy="4232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951476" y="7872031"/>
            <a:ext cx="1581721" cy="4232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29464" y="687687"/>
            <a:ext cx="2381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5" b="1">
                <a:solidFill>
                  <a:srgbClr val="282526"/>
                </a:solidFill>
                <a:latin typeface="Century Gothic"/>
                <a:cs typeface="Century Gothic"/>
              </a:rPr>
              <a:t>736</a:t>
            </a:r>
            <a:endParaRPr sz="90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44013" y="687687"/>
            <a:ext cx="10541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solidFill>
                  <a:srgbClr val="282526"/>
                </a:solidFill>
                <a:latin typeface="Tahoma"/>
                <a:cs typeface="Tahoma"/>
              </a:rPr>
              <a:t>11</a:t>
            </a:r>
            <a:r>
              <a:rPr dirty="0" sz="900" spc="20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35">
                <a:solidFill>
                  <a:srgbClr val="282526"/>
                </a:solidFill>
                <a:latin typeface="Tahoma"/>
                <a:cs typeface="Tahoma"/>
              </a:rPr>
              <a:t>Granular</a:t>
            </a:r>
            <a:r>
              <a:rPr dirty="0" sz="9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900" spc="-25">
                <a:solidFill>
                  <a:srgbClr val="282526"/>
                </a:solidFill>
                <a:latin typeface="Tahoma"/>
                <a:cs typeface="Tahoma"/>
              </a:rPr>
              <a:t>Filtration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638693" y="6580199"/>
            <a:ext cx="294005" cy="45720"/>
            <a:chOff x="2638693" y="6580199"/>
            <a:chExt cx="294005" cy="45720"/>
          </a:xfrm>
        </p:grpSpPr>
        <p:sp>
          <p:nvSpPr>
            <p:cNvPr id="5" name="object 5" descr=""/>
            <p:cNvSpPr/>
            <p:nvPr/>
          </p:nvSpPr>
          <p:spPr>
            <a:xfrm>
              <a:off x="2645043" y="6603174"/>
              <a:ext cx="218440" cy="0"/>
            </a:xfrm>
            <a:custGeom>
              <a:avLst/>
              <a:gdLst/>
              <a:ahLst/>
              <a:cxnLst/>
              <a:rect l="l" t="t" r="r" b="b"/>
              <a:pathLst>
                <a:path w="218439" h="0">
                  <a:moveTo>
                    <a:pt x="0" y="0"/>
                  </a:moveTo>
                  <a:lnTo>
                    <a:pt x="218008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47582" y="6580199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402"/>
                  </a:lnTo>
                  <a:lnTo>
                    <a:pt x="84734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1152615" y="1623872"/>
            <a:ext cx="3792220" cy="694690"/>
            <a:chOff x="1152615" y="1623872"/>
            <a:chExt cx="3792220" cy="694690"/>
          </a:xfrm>
        </p:grpSpPr>
        <p:sp>
          <p:nvSpPr>
            <p:cNvPr id="8" name="object 8" descr=""/>
            <p:cNvSpPr/>
            <p:nvPr/>
          </p:nvSpPr>
          <p:spPr>
            <a:xfrm>
              <a:off x="2808111" y="2008428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 h="0">
                  <a:moveTo>
                    <a:pt x="0" y="0"/>
                  </a:moveTo>
                  <a:lnTo>
                    <a:pt x="246494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39124" y="1985454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19">
                  <a:moveTo>
                    <a:pt x="0" y="0"/>
                  </a:moveTo>
                  <a:lnTo>
                    <a:pt x="0" y="45389"/>
                  </a:lnTo>
                  <a:lnTo>
                    <a:pt x="84747" y="22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68767" y="1868931"/>
              <a:ext cx="733425" cy="34925"/>
            </a:xfrm>
            <a:custGeom>
              <a:avLst/>
              <a:gdLst/>
              <a:ahLst/>
              <a:cxnLst/>
              <a:rect l="l" t="t" r="r" b="b"/>
              <a:pathLst>
                <a:path w="733425" h="34925">
                  <a:moveTo>
                    <a:pt x="0" y="0"/>
                  </a:moveTo>
                  <a:lnTo>
                    <a:pt x="732917" y="0"/>
                  </a:lnTo>
                </a:path>
                <a:path w="733425" h="34925">
                  <a:moveTo>
                    <a:pt x="20243" y="17462"/>
                  </a:moveTo>
                  <a:lnTo>
                    <a:pt x="118465" y="17462"/>
                  </a:lnTo>
                </a:path>
                <a:path w="733425" h="34925">
                  <a:moveTo>
                    <a:pt x="34302" y="34302"/>
                  </a:moveTo>
                  <a:lnTo>
                    <a:pt x="106337" y="34302"/>
                  </a:lnTo>
                </a:path>
                <a:path w="733425" h="34925">
                  <a:moveTo>
                    <a:pt x="220840" y="17462"/>
                  </a:moveTo>
                  <a:lnTo>
                    <a:pt x="319062" y="17462"/>
                  </a:lnTo>
                </a:path>
                <a:path w="733425" h="34925">
                  <a:moveTo>
                    <a:pt x="234899" y="34302"/>
                  </a:moveTo>
                  <a:lnTo>
                    <a:pt x="306946" y="34302"/>
                  </a:lnTo>
                </a:path>
                <a:path w="733425" h="34925">
                  <a:moveTo>
                    <a:pt x="397967" y="17462"/>
                  </a:moveTo>
                  <a:lnTo>
                    <a:pt x="496189" y="17462"/>
                  </a:lnTo>
                </a:path>
                <a:path w="733425" h="34925">
                  <a:moveTo>
                    <a:pt x="412026" y="34302"/>
                  </a:moveTo>
                  <a:lnTo>
                    <a:pt x="484060" y="34302"/>
                  </a:lnTo>
                </a:path>
                <a:path w="733425" h="34925">
                  <a:moveTo>
                    <a:pt x="598551" y="17462"/>
                  </a:moveTo>
                  <a:lnTo>
                    <a:pt x="696772" y="17462"/>
                  </a:lnTo>
                </a:path>
                <a:path w="733425" h="34925">
                  <a:moveTo>
                    <a:pt x="612609" y="34302"/>
                  </a:moveTo>
                  <a:lnTo>
                    <a:pt x="684644" y="34302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099387" y="1825624"/>
              <a:ext cx="49530" cy="39370"/>
            </a:xfrm>
            <a:custGeom>
              <a:avLst/>
              <a:gdLst/>
              <a:ahLst/>
              <a:cxnLst/>
              <a:rect l="l" t="t" r="r" b="b"/>
              <a:pathLst>
                <a:path w="49530" h="39369">
                  <a:moveTo>
                    <a:pt x="0" y="0"/>
                  </a:moveTo>
                  <a:lnTo>
                    <a:pt x="24625" y="38849"/>
                  </a:lnTo>
                  <a:lnTo>
                    <a:pt x="49237" y="0"/>
                  </a:lnTo>
                  <a:lnTo>
                    <a:pt x="0" y="0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23251" y="1797570"/>
              <a:ext cx="812800" cy="514984"/>
            </a:xfrm>
            <a:custGeom>
              <a:avLst/>
              <a:gdLst/>
              <a:ahLst/>
              <a:cxnLst/>
              <a:rect l="l" t="t" r="r" b="b"/>
              <a:pathLst>
                <a:path w="812800" h="514985">
                  <a:moveTo>
                    <a:pt x="812609" y="0"/>
                  </a:moveTo>
                  <a:lnTo>
                    <a:pt x="781519" y="0"/>
                  </a:lnTo>
                  <a:lnTo>
                    <a:pt x="781519" y="514540"/>
                  </a:lnTo>
                  <a:lnTo>
                    <a:pt x="31089" y="514540"/>
                  </a:lnTo>
                  <a:lnTo>
                    <a:pt x="31089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35251" y="1868944"/>
              <a:ext cx="0" cy="443230"/>
            </a:xfrm>
            <a:custGeom>
              <a:avLst/>
              <a:gdLst/>
              <a:ahLst/>
              <a:cxnLst/>
              <a:rect l="l" t="t" r="r" b="b"/>
              <a:pathLst>
                <a:path w="0" h="443230">
                  <a:moveTo>
                    <a:pt x="0" y="0"/>
                  </a:moveTo>
                  <a:lnTo>
                    <a:pt x="0" y="443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435251" y="1868931"/>
              <a:ext cx="0" cy="443230"/>
            </a:xfrm>
            <a:custGeom>
              <a:avLst/>
              <a:gdLst/>
              <a:ahLst/>
              <a:cxnLst/>
              <a:rect l="l" t="t" r="r" b="b"/>
              <a:pathLst>
                <a:path w="0" h="443230">
                  <a:moveTo>
                    <a:pt x="0" y="0"/>
                  </a:moveTo>
                  <a:lnTo>
                    <a:pt x="0" y="443179"/>
                  </a:lnTo>
                </a:path>
              </a:pathLst>
            </a:custGeom>
            <a:ln w="12700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18348" y="2119515"/>
              <a:ext cx="267335" cy="34290"/>
            </a:xfrm>
            <a:custGeom>
              <a:avLst/>
              <a:gdLst/>
              <a:ahLst/>
              <a:cxnLst/>
              <a:rect l="l" t="t" r="r" b="b"/>
              <a:pathLst>
                <a:path w="267335" h="34289">
                  <a:moveTo>
                    <a:pt x="15709" y="7213"/>
                  </a:moveTo>
                  <a:lnTo>
                    <a:pt x="0" y="20447"/>
                  </a:lnTo>
                  <a:lnTo>
                    <a:pt x="94551" y="33807"/>
                  </a:lnTo>
                  <a:lnTo>
                    <a:pt x="145427" y="33807"/>
                  </a:lnTo>
                  <a:lnTo>
                    <a:pt x="121920" y="0"/>
                  </a:lnTo>
                  <a:lnTo>
                    <a:pt x="115290" y="0"/>
                  </a:lnTo>
                  <a:lnTo>
                    <a:pt x="15709" y="7213"/>
                  </a:lnTo>
                  <a:close/>
                </a:path>
                <a:path w="267335" h="34289">
                  <a:moveTo>
                    <a:pt x="251599" y="7213"/>
                  </a:moveTo>
                  <a:lnTo>
                    <a:pt x="267322" y="20447"/>
                  </a:lnTo>
                  <a:lnTo>
                    <a:pt x="172783" y="33807"/>
                  </a:lnTo>
                  <a:lnTo>
                    <a:pt x="145427" y="33807"/>
                  </a:lnTo>
                  <a:lnTo>
                    <a:pt x="121920" y="0"/>
                  </a:lnTo>
                  <a:lnTo>
                    <a:pt x="152044" y="0"/>
                  </a:lnTo>
                  <a:lnTo>
                    <a:pt x="251599" y="7213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251571" y="1709864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w="0" h="410210">
                  <a:moveTo>
                    <a:pt x="0" y="40966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3217" y="1623872"/>
              <a:ext cx="76708" cy="92341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2485251" y="2119515"/>
              <a:ext cx="267335" cy="34290"/>
            </a:xfrm>
            <a:custGeom>
              <a:avLst/>
              <a:gdLst/>
              <a:ahLst/>
              <a:cxnLst/>
              <a:rect l="l" t="t" r="r" b="b"/>
              <a:pathLst>
                <a:path w="267335" h="34289">
                  <a:moveTo>
                    <a:pt x="15697" y="7213"/>
                  </a:moveTo>
                  <a:lnTo>
                    <a:pt x="0" y="20447"/>
                  </a:lnTo>
                  <a:lnTo>
                    <a:pt x="94538" y="33807"/>
                  </a:lnTo>
                  <a:lnTo>
                    <a:pt x="145414" y="33807"/>
                  </a:lnTo>
                  <a:lnTo>
                    <a:pt x="121907" y="0"/>
                  </a:lnTo>
                  <a:lnTo>
                    <a:pt x="115277" y="0"/>
                  </a:lnTo>
                  <a:lnTo>
                    <a:pt x="15697" y="7213"/>
                  </a:lnTo>
                  <a:close/>
                </a:path>
                <a:path w="267335" h="34289">
                  <a:moveTo>
                    <a:pt x="251599" y="7213"/>
                  </a:moveTo>
                  <a:lnTo>
                    <a:pt x="267296" y="20447"/>
                  </a:lnTo>
                  <a:lnTo>
                    <a:pt x="172758" y="33807"/>
                  </a:lnTo>
                  <a:lnTo>
                    <a:pt x="145414" y="33807"/>
                  </a:lnTo>
                  <a:lnTo>
                    <a:pt x="121907" y="0"/>
                  </a:lnTo>
                  <a:lnTo>
                    <a:pt x="152031" y="0"/>
                  </a:lnTo>
                  <a:lnTo>
                    <a:pt x="251599" y="7213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618474" y="1709864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w="0" h="410210">
                  <a:moveTo>
                    <a:pt x="0" y="40966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497481" y="1752396"/>
              <a:ext cx="242570" cy="41275"/>
            </a:xfrm>
            <a:custGeom>
              <a:avLst/>
              <a:gdLst/>
              <a:ahLst/>
              <a:cxnLst/>
              <a:rect l="l" t="t" r="r" b="b"/>
              <a:pathLst>
                <a:path w="242569" h="41275">
                  <a:moveTo>
                    <a:pt x="95504" y="41097"/>
                  </a:moveTo>
                  <a:lnTo>
                    <a:pt x="57558" y="38486"/>
                  </a:lnTo>
                  <a:lnTo>
                    <a:pt x="27287" y="33937"/>
                  </a:lnTo>
                  <a:lnTo>
                    <a:pt x="7248" y="27888"/>
                  </a:lnTo>
                  <a:lnTo>
                    <a:pt x="0" y="20777"/>
                  </a:lnTo>
                  <a:lnTo>
                    <a:pt x="9509" y="12687"/>
                  </a:lnTo>
                  <a:lnTo>
                    <a:pt x="35440" y="6083"/>
                  </a:lnTo>
                  <a:lnTo>
                    <a:pt x="73900" y="1631"/>
                  </a:lnTo>
                  <a:lnTo>
                    <a:pt x="120992" y="0"/>
                  </a:lnTo>
                  <a:lnTo>
                    <a:pt x="168083" y="1631"/>
                  </a:lnTo>
                  <a:lnTo>
                    <a:pt x="206538" y="6083"/>
                  </a:lnTo>
                  <a:lnTo>
                    <a:pt x="232465" y="12687"/>
                  </a:lnTo>
                  <a:lnTo>
                    <a:pt x="241973" y="20777"/>
                  </a:lnTo>
                  <a:lnTo>
                    <a:pt x="236686" y="26874"/>
                  </a:lnTo>
                  <a:lnTo>
                    <a:pt x="221873" y="32259"/>
                  </a:lnTo>
                  <a:lnTo>
                    <a:pt x="199105" y="36655"/>
                  </a:lnTo>
                  <a:lnTo>
                    <a:pt x="169951" y="39789"/>
                  </a:lnTo>
                </a:path>
              </a:pathLst>
            </a:custGeom>
            <a:ln w="687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29206" y="1779155"/>
              <a:ext cx="48260" cy="25400"/>
            </a:xfrm>
            <a:custGeom>
              <a:avLst/>
              <a:gdLst/>
              <a:ahLst/>
              <a:cxnLst/>
              <a:rect l="l" t="t" r="r" b="b"/>
              <a:pathLst>
                <a:path w="48260" h="25400">
                  <a:moveTo>
                    <a:pt x="45834" y="0"/>
                  </a:moveTo>
                  <a:lnTo>
                    <a:pt x="0" y="16103"/>
                  </a:lnTo>
                  <a:lnTo>
                    <a:pt x="47739" y="25069"/>
                  </a:lnTo>
                  <a:lnTo>
                    <a:pt x="4583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130477" y="1752396"/>
              <a:ext cx="242570" cy="41275"/>
            </a:xfrm>
            <a:custGeom>
              <a:avLst/>
              <a:gdLst/>
              <a:ahLst/>
              <a:cxnLst/>
              <a:rect l="l" t="t" r="r" b="b"/>
              <a:pathLst>
                <a:path w="242569" h="41275">
                  <a:moveTo>
                    <a:pt x="95491" y="41097"/>
                  </a:moveTo>
                  <a:lnTo>
                    <a:pt x="57553" y="38486"/>
                  </a:lnTo>
                  <a:lnTo>
                    <a:pt x="27285" y="33937"/>
                  </a:lnTo>
                  <a:lnTo>
                    <a:pt x="7248" y="27888"/>
                  </a:lnTo>
                  <a:lnTo>
                    <a:pt x="0" y="20777"/>
                  </a:lnTo>
                  <a:lnTo>
                    <a:pt x="9507" y="12687"/>
                  </a:lnTo>
                  <a:lnTo>
                    <a:pt x="35436" y="6083"/>
                  </a:lnTo>
                  <a:lnTo>
                    <a:pt x="73894" y="1631"/>
                  </a:lnTo>
                  <a:lnTo>
                    <a:pt x="120992" y="0"/>
                  </a:lnTo>
                  <a:lnTo>
                    <a:pt x="168076" y="1631"/>
                  </a:lnTo>
                  <a:lnTo>
                    <a:pt x="206527" y="6083"/>
                  </a:lnTo>
                  <a:lnTo>
                    <a:pt x="232453" y="12687"/>
                  </a:lnTo>
                  <a:lnTo>
                    <a:pt x="241960" y="20777"/>
                  </a:lnTo>
                  <a:lnTo>
                    <a:pt x="236673" y="26874"/>
                  </a:lnTo>
                  <a:lnTo>
                    <a:pt x="221861" y="32259"/>
                  </a:lnTo>
                  <a:lnTo>
                    <a:pt x="199092" y="36655"/>
                  </a:lnTo>
                  <a:lnTo>
                    <a:pt x="169938" y="39789"/>
                  </a:lnTo>
                </a:path>
              </a:pathLst>
            </a:custGeom>
            <a:ln w="687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262201" y="1779155"/>
              <a:ext cx="48260" cy="25400"/>
            </a:xfrm>
            <a:custGeom>
              <a:avLst/>
              <a:gdLst/>
              <a:ahLst/>
              <a:cxnLst/>
              <a:rect l="l" t="t" r="r" b="b"/>
              <a:pathLst>
                <a:path w="48260" h="25400">
                  <a:moveTo>
                    <a:pt x="45821" y="0"/>
                  </a:moveTo>
                  <a:lnTo>
                    <a:pt x="0" y="16103"/>
                  </a:lnTo>
                  <a:lnTo>
                    <a:pt x="47739" y="25069"/>
                  </a:lnTo>
                  <a:lnTo>
                    <a:pt x="45821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80107" y="1623872"/>
              <a:ext cx="76720" cy="92341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3716491" y="2008695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 h="0">
                  <a:moveTo>
                    <a:pt x="0" y="0"/>
                  </a:moveTo>
                  <a:lnTo>
                    <a:pt x="246481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947504" y="1985733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19">
                  <a:moveTo>
                    <a:pt x="0" y="0"/>
                  </a:moveTo>
                  <a:lnTo>
                    <a:pt x="0" y="45389"/>
                  </a:lnTo>
                  <a:lnTo>
                    <a:pt x="84747" y="22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06014" y="1861858"/>
              <a:ext cx="610463" cy="44825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3106002" y="1861794"/>
              <a:ext cx="610870" cy="448945"/>
            </a:xfrm>
            <a:custGeom>
              <a:avLst/>
              <a:gdLst/>
              <a:ahLst/>
              <a:cxnLst/>
              <a:rect l="l" t="t" r="r" b="b"/>
              <a:pathLst>
                <a:path w="610870" h="448944">
                  <a:moveTo>
                    <a:pt x="610488" y="0"/>
                  </a:moveTo>
                  <a:lnTo>
                    <a:pt x="0" y="0"/>
                  </a:lnTo>
                  <a:lnTo>
                    <a:pt x="0" y="337197"/>
                  </a:lnTo>
                  <a:lnTo>
                    <a:pt x="305257" y="448348"/>
                  </a:lnTo>
                  <a:lnTo>
                    <a:pt x="610488" y="337197"/>
                  </a:lnTo>
                  <a:lnTo>
                    <a:pt x="610488" y="0"/>
                  </a:lnTo>
                  <a:close/>
                </a:path>
                <a:path w="610870" h="448944">
                  <a:moveTo>
                    <a:pt x="419646" y="16776"/>
                  </a:moveTo>
                  <a:lnTo>
                    <a:pt x="589648" y="16776"/>
                  </a:lnTo>
                </a:path>
                <a:path w="610870" h="448944">
                  <a:moveTo>
                    <a:pt x="444004" y="35610"/>
                  </a:moveTo>
                  <a:lnTo>
                    <a:pt x="568642" y="35610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072563" y="1797557"/>
              <a:ext cx="677545" cy="513080"/>
            </a:xfrm>
            <a:custGeom>
              <a:avLst/>
              <a:gdLst/>
              <a:ahLst/>
              <a:cxnLst/>
              <a:rect l="l" t="t" r="r" b="b"/>
              <a:pathLst>
                <a:path w="677545" h="513080">
                  <a:moveTo>
                    <a:pt x="643928" y="12"/>
                  </a:moveTo>
                  <a:lnTo>
                    <a:pt x="643928" y="401434"/>
                  </a:lnTo>
                </a:path>
                <a:path w="677545" h="513080">
                  <a:moveTo>
                    <a:pt x="33451" y="401421"/>
                  </a:moveTo>
                  <a:lnTo>
                    <a:pt x="33451" y="0"/>
                  </a:lnTo>
                  <a:lnTo>
                    <a:pt x="0" y="0"/>
                  </a:lnTo>
                </a:path>
                <a:path w="677545" h="513080">
                  <a:moveTo>
                    <a:pt x="33451" y="401421"/>
                  </a:moveTo>
                  <a:lnTo>
                    <a:pt x="338696" y="512572"/>
                  </a:lnTo>
                  <a:lnTo>
                    <a:pt x="643928" y="401421"/>
                  </a:lnTo>
                </a:path>
                <a:path w="677545" h="513080">
                  <a:moveTo>
                    <a:pt x="677392" y="12"/>
                  </a:moveTo>
                  <a:lnTo>
                    <a:pt x="643928" y="12"/>
                  </a:lnTo>
                </a:path>
              </a:pathLst>
            </a:custGeom>
            <a:ln w="11226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584385" y="1816887"/>
              <a:ext cx="49530" cy="39370"/>
            </a:xfrm>
            <a:custGeom>
              <a:avLst/>
              <a:gdLst/>
              <a:ahLst/>
              <a:cxnLst/>
              <a:rect l="l" t="t" r="r" b="b"/>
              <a:pathLst>
                <a:path w="49529" h="39369">
                  <a:moveTo>
                    <a:pt x="0" y="0"/>
                  </a:moveTo>
                  <a:lnTo>
                    <a:pt x="24612" y="38849"/>
                  </a:lnTo>
                  <a:lnTo>
                    <a:pt x="49237" y="0"/>
                  </a:lnTo>
                  <a:lnTo>
                    <a:pt x="0" y="0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030879" y="2047227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4">
                  <a:moveTo>
                    <a:pt x="597662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597662" y="0"/>
                  </a:lnTo>
                  <a:lnTo>
                    <a:pt x="597662" y="105575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030879" y="2047227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4">
                  <a:moveTo>
                    <a:pt x="597662" y="0"/>
                  </a:moveTo>
                  <a:lnTo>
                    <a:pt x="0" y="0"/>
                  </a:lnTo>
                  <a:lnTo>
                    <a:pt x="0" y="105575"/>
                  </a:lnTo>
                  <a:lnTo>
                    <a:pt x="597662" y="105575"/>
                  </a:lnTo>
                  <a:lnTo>
                    <a:pt x="597662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030879" y="2152806"/>
              <a:ext cx="598170" cy="92710"/>
            </a:xfrm>
            <a:custGeom>
              <a:avLst/>
              <a:gdLst/>
              <a:ahLst/>
              <a:cxnLst/>
              <a:rect l="l" t="t" r="r" b="b"/>
              <a:pathLst>
                <a:path w="598170" h="92710">
                  <a:moveTo>
                    <a:pt x="597662" y="92477"/>
                  </a:moveTo>
                  <a:lnTo>
                    <a:pt x="0" y="92477"/>
                  </a:lnTo>
                  <a:lnTo>
                    <a:pt x="0" y="0"/>
                  </a:lnTo>
                  <a:lnTo>
                    <a:pt x="597662" y="0"/>
                  </a:lnTo>
                  <a:lnTo>
                    <a:pt x="597662" y="92477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030879" y="1960067"/>
              <a:ext cx="598170" cy="285750"/>
            </a:xfrm>
            <a:custGeom>
              <a:avLst/>
              <a:gdLst/>
              <a:ahLst/>
              <a:cxnLst/>
              <a:rect l="l" t="t" r="r" b="b"/>
              <a:pathLst>
                <a:path w="598170" h="285750">
                  <a:moveTo>
                    <a:pt x="597662" y="285216"/>
                  </a:moveTo>
                  <a:lnTo>
                    <a:pt x="0" y="285216"/>
                  </a:lnTo>
                  <a:lnTo>
                    <a:pt x="0" y="192739"/>
                  </a:lnTo>
                  <a:lnTo>
                    <a:pt x="597662" y="192739"/>
                  </a:lnTo>
                  <a:lnTo>
                    <a:pt x="597662" y="285216"/>
                  </a:lnTo>
                  <a:close/>
                </a:path>
                <a:path w="598170" h="285750">
                  <a:moveTo>
                    <a:pt x="0" y="0"/>
                  </a:moveTo>
                  <a:lnTo>
                    <a:pt x="597662" y="0"/>
                  </a:lnTo>
                </a:path>
                <a:path w="598170" h="285750">
                  <a:moveTo>
                    <a:pt x="307822" y="19697"/>
                  </a:moveTo>
                  <a:lnTo>
                    <a:pt x="565975" y="19697"/>
                  </a:lnTo>
                </a:path>
                <a:path w="598170" h="285750">
                  <a:moveTo>
                    <a:pt x="344792" y="41808"/>
                  </a:moveTo>
                  <a:lnTo>
                    <a:pt x="534123" y="41808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27652" y="1916912"/>
              <a:ext cx="43180" cy="38735"/>
            </a:xfrm>
            <a:custGeom>
              <a:avLst/>
              <a:gdLst/>
              <a:ahLst/>
              <a:cxnLst/>
              <a:rect l="l" t="t" r="r" b="b"/>
              <a:pathLst>
                <a:path w="43179" h="38735">
                  <a:moveTo>
                    <a:pt x="0" y="0"/>
                  </a:moveTo>
                  <a:lnTo>
                    <a:pt x="21488" y="38722"/>
                  </a:lnTo>
                  <a:lnTo>
                    <a:pt x="42951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030879" y="2245296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70" h="65405">
                  <a:moveTo>
                    <a:pt x="0" y="42072"/>
                  </a:moveTo>
                  <a:lnTo>
                    <a:pt x="42070" y="0"/>
                  </a:lnTo>
                </a:path>
                <a:path w="598170" h="65405">
                  <a:moveTo>
                    <a:pt x="57243" y="64833"/>
                  </a:moveTo>
                  <a:lnTo>
                    <a:pt x="122074" y="0"/>
                  </a:lnTo>
                </a:path>
                <a:path w="598170" h="65405">
                  <a:moveTo>
                    <a:pt x="137256" y="64833"/>
                  </a:moveTo>
                  <a:lnTo>
                    <a:pt x="202088" y="0"/>
                  </a:lnTo>
                </a:path>
                <a:path w="598170" h="65405">
                  <a:moveTo>
                    <a:pt x="217265" y="64833"/>
                  </a:moveTo>
                  <a:lnTo>
                    <a:pt x="282098" y="0"/>
                  </a:lnTo>
                </a:path>
                <a:path w="598170" h="65405">
                  <a:moveTo>
                    <a:pt x="297275" y="64833"/>
                  </a:moveTo>
                  <a:lnTo>
                    <a:pt x="362107" y="0"/>
                  </a:lnTo>
                </a:path>
                <a:path w="598170" h="65405">
                  <a:moveTo>
                    <a:pt x="377284" y="64833"/>
                  </a:moveTo>
                  <a:lnTo>
                    <a:pt x="442117" y="0"/>
                  </a:lnTo>
                </a:path>
                <a:path w="598170" h="65405">
                  <a:moveTo>
                    <a:pt x="457286" y="64833"/>
                  </a:moveTo>
                  <a:lnTo>
                    <a:pt x="522118" y="0"/>
                  </a:lnTo>
                </a:path>
                <a:path w="598170" h="65405">
                  <a:moveTo>
                    <a:pt x="537303" y="64833"/>
                  </a:moveTo>
                  <a:lnTo>
                    <a:pt x="597662" y="4474"/>
                  </a:lnTo>
                </a:path>
              </a:pathLst>
            </a:custGeom>
            <a:ln w="381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030879" y="2245298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70" h="65405">
                  <a:moveTo>
                    <a:pt x="597662" y="64830"/>
                  </a:moveTo>
                  <a:lnTo>
                    <a:pt x="0" y="64830"/>
                  </a:lnTo>
                  <a:lnTo>
                    <a:pt x="0" y="0"/>
                  </a:lnTo>
                  <a:lnTo>
                    <a:pt x="597662" y="0"/>
                  </a:lnTo>
                  <a:lnTo>
                    <a:pt x="597662" y="64830"/>
                  </a:lnTo>
                  <a:close/>
                </a:path>
              </a:pathLst>
            </a:custGeom>
            <a:ln w="518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991141" y="1797291"/>
              <a:ext cx="883919" cy="513080"/>
            </a:xfrm>
            <a:custGeom>
              <a:avLst/>
              <a:gdLst/>
              <a:ahLst/>
              <a:cxnLst/>
              <a:rect l="l" t="t" r="r" b="b"/>
              <a:pathLst>
                <a:path w="883920" h="513080">
                  <a:moveTo>
                    <a:pt x="677125" y="0"/>
                  </a:moveTo>
                  <a:lnTo>
                    <a:pt x="637400" y="0"/>
                  </a:lnTo>
                  <a:lnTo>
                    <a:pt x="637400" y="512838"/>
                  </a:lnTo>
                  <a:lnTo>
                    <a:pt x="39738" y="512838"/>
                  </a:lnTo>
                  <a:lnTo>
                    <a:pt x="39738" y="0"/>
                  </a:lnTo>
                  <a:lnTo>
                    <a:pt x="0" y="0"/>
                  </a:lnTo>
                </a:path>
                <a:path w="883920" h="513080">
                  <a:moveTo>
                    <a:pt x="637400" y="211137"/>
                  </a:moveTo>
                  <a:lnTo>
                    <a:pt x="883869" y="21113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859542" y="1985454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19">
                  <a:moveTo>
                    <a:pt x="0" y="0"/>
                  </a:moveTo>
                  <a:lnTo>
                    <a:pt x="0" y="45389"/>
                  </a:lnTo>
                  <a:lnTo>
                    <a:pt x="84747" y="22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143020" y="1829282"/>
              <a:ext cx="354965" cy="53340"/>
            </a:xfrm>
            <a:custGeom>
              <a:avLst/>
              <a:gdLst/>
              <a:ahLst/>
              <a:cxnLst/>
              <a:rect l="l" t="t" r="r" b="b"/>
              <a:pathLst>
                <a:path w="354964" h="53339">
                  <a:moveTo>
                    <a:pt x="79959" y="0"/>
                  </a:moveTo>
                  <a:lnTo>
                    <a:pt x="76818" y="20543"/>
                  </a:lnTo>
                  <a:lnTo>
                    <a:pt x="68252" y="37320"/>
                  </a:lnTo>
                  <a:lnTo>
                    <a:pt x="55549" y="48632"/>
                  </a:lnTo>
                  <a:lnTo>
                    <a:pt x="39992" y="52781"/>
                  </a:lnTo>
                  <a:lnTo>
                    <a:pt x="24420" y="48632"/>
                  </a:lnTo>
                  <a:lnTo>
                    <a:pt x="11709" y="37320"/>
                  </a:lnTo>
                  <a:lnTo>
                    <a:pt x="3141" y="20543"/>
                  </a:lnTo>
                  <a:lnTo>
                    <a:pt x="0" y="0"/>
                  </a:lnTo>
                </a:path>
                <a:path w="354964" h="53339">
                  <a:moveTo>
                    <a:pt x="354444" y="0"/>
                  </a:moveTo>
                  <a:lnTo>
                    <a:pt x="351301" y="20543"/>
                  </a:lnTo>
                  <a:lnTo>
                    <a:pt x="342731" y="37320"/>
                  </a:lnTo>
                  <a:lnTo>
                    <a:pt x="330023" y="48632"/>
                  </a:lnTo>
                  <a:lnTo>
                    <a:pt x="314464" y="52781"/>
                  </a:lnTo>
                  <a:lnTo>
                    <a:pt x="298900" y="48632"/>
                  </a:lnTo>
                  <a:lnTo>
                    <a:pt x="286192" y="37320"/>
                  </a:lnTo>
                  <a:lnTo>
                    <a:pt x="277626" y="20543"/>
                  </a:lnTo>
                  <a:lnTo>
                    <a:pt x="274485" y="0"/>
                  </a:lnTo>
                </a:path>
              </a:pathLst>
            </a:custGeom>
            <a:ln w="87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771435" y="1882076"/>
              <a:ext cx="2686050" cy="127000"/>
            </a:xfrm>
            <a:custGeom>
              <a:avLst/>
              <a:gdLst/>
              <a:ahLst/>
              <a:cxnLst/>
              <a:rect l="l" t="t" r="r" b="b"/>
              <a:pathLst>
                <a:path w="2686050" h="127000">
                  <a:moveTo>
                    <a:pt x="2686049" y="0"/>
                  </a:moveTo>
                  <a:lnTo>
                    <a:pt x="2686049" y="39408"/>
                  </a:lnTo>
                  <a:lnTo>
                    <a:pt x="2410053" y="39408"/>
                  </a:lnTo>
                </a:path>
                <a:path w="2686050" h="127000">
                  <a:moveTo>
                    <a:pt x="2410053" y="39408"/>
                  </a:moveTo>
                  <a:lnTo>
                    <a:pt x="2410053" y="0"/>
                  </a:lnTo>
                </a:path>
                <a:path w="2686050" h="127000">
                  <a:moveTo>
                    <a:pt x="0" y="126860"/>
                  </a:moveTo>
                  <a:lnTo>
                    <a:pt x="218020" y="12686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973987" y="1985949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19">
                  <a:moveTo>
                    <a:pt x="0" y="0"/>
                  </a:moveTo>
                  <a:lnTo>
                    <a:pt x="0" y="45415"/>
                  </a:lnTo>
                  <a:lnTo>
                    <a:pt x="84721" y="22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158965" y="2006333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 h="0">
                  <a:moveTo>
                    <a:pt x="0" y="0"/>
                  </a:moveTo>
                  <a:lnTo>
                    <a:pt x="193573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336676" y="1982812"/>
              <a:ext cx="86995" cy="46990"/>
            </a:xfrm>
            <a:custGeom>
              <a:avLst/>
              <a:gdLst/>
              <a:ahLst/>
              <a:cxnLst/>
              <a:rect l="l" t="t" r="r" b="b"/>
              <a:pathLst>
                <a:path w="86994" h="46989">
                  <a:moveTo>
                    <a:pt x="0" y="0"/>
                  </a:moveTo>
                  <a:lnTo>
                    <a:pt x="0" y="46481"/>
                  </a:lnTo>
                  <a:lnTo>
                    <a:pt x="86728" y="2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1152615" y="3158274"/>
            <a:ext cx="2885440" cy="694690"/>
            <a:chOff x="1152615" y="3158274"/>
            <a:chExt cx="2885440" cy="694690"/>
          </a:xfrm>
        </p:grpSpPr>
        <p:sp>
          <p:nvSpPr>
            <p:cNvPr id="46" name="object 46" descr=""/>
            <p:cNvSpPr/>
            <p:nvPr/>
          </p:nvSpPr>
          <p:spPr>
            <a:xfrm>
              <a:off x="2808111" y="3542842"/>
              <a:ext cx="247015" cy="0"/>
            </a:xfrm>
            <a:custGeom>
              <a:avLst/>
              <a:gdLst/>
              <a:ahLst/>
              <a:cxnLst/>
              <a:rect l="l" t="t" r="r" b="b"/>
              <a:pathLst>
                <a:path w="247014" h="0">
                  <a:moveTo>
                    <a:pt x="0" y="0"/>
                  </a:moveTo>
                  <a:lnTo>
                    <a:pt x="246494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039124" y="3519868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389"/>
                  </a:lnTo>
                  <a:lnTo>
                    <a:pt x="84747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2068767" y="3403358"/>
              <a:ext cx="733425" cy="34290"/>
            </a:xfrm>
            <a:custGeom>
              <a:avLst/>
              <a:gdLst/>
              <a:ahLst/>
              <a:cxnLst/>
              <a:rect l="l" t="t" r="r" b="b"/>
              <a:pathLst>
                <a:path w="733425" h="34289">
                  <a:moveTo>
                    <a:pt x="0" y="0"/>
                  </a:moveTo>
                  <a:lnTo>
                    <a:pt x="732917" y="0"/>
                  </a:lnTo>
                </a:path>
                <a:path w="733425" h="34289">
                  <a:moveTo>
                    <a:pt x="20243" y="17462"/>
                  </a:moveTo>
                  <a:lnTo>
                    <a:pt x="118465" y="17462"/>
                  </a:lnTo>
                </a:path>
                <a:path w="733425" h="34289">
                  <a:moveTo>
                    <a:pt x="34302" y="34277"/>
                  </a:moveTo>
                  <a:lnTo>
                    <a:pt x="106337" y="34277"/>
                  </a:lnTo>
                </a:path>
                <a:path w="733425" h="34289">
                  <a:moveTo>
                    <a:pt x="220840" y="17462"/>
                  </a:moveTo>
                  <a:lnTo>
                    <a:pt x="319062" y="17462"/>
                  </a:lnTo>
                </a:path>
                <a:path w="733425" h="34289">
                  <a:moveTo>
                    <a:pt x="234899" y="34277"/>
                  </a:moveTo>
                  <a:lnTo>
                    <a:pt x="306946" y="34277"/>
                  </a:lnTo>
                </a:path>
                <a:path w="733425" h="34289">
                  <a:moveTo>
                    <a:pt x="397967" y="17462"/>
                  </a:moveTo>
                  <a:lnTo>
                    <a:pt x="496189" y="17462"/>
                  </a:lnTo>
                </a:path>
                <a:path w="733425" h="34289">
                  <a:moveTo>
                    <a:pt x="412026" y="34277"/>
                  </a:moveTo>
                  <a:lnTo>
                    <a:pt x="484060" y="34277"/>
                  </a:lnTo>
                </a:path>
                <a:path w="733425" h="34289">
                  <a:moveTo>
                    <a:pt x="598551" y="17462"/>
                  </a:moveTo>
                  <a:lnTo>
                    <a:pt x="696772" y="17462"/>
                  </a:lnTo>
                </a:path>
                <a:path w="733425" h="34289">
                  <a:moveTo>
                    <a:pt x="612609" y="34277"/>
                  </a:moveTo>
                  <a:lnTo>
                    <a:pt x="684644" y="34277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099387" y="3360038"/>
              <a:ext cx="49530" cy="39370"/>
            </a:xfrm>
            <a:custGeom>
              <a:avLst/>
              <a:gdLst/>
              <a:ahLst/>
              <a:cxnLst/>
              <a:rect l="l" t="t" r="r" b="b"/>
              <a:pathLst>
                <a:path w="49530" h="39370">
                  <a:moveTo>
                    <a:pt x="0" y="0"/>
                  </a:moveTo>
                  <a:lnTo>
                    <a:pt x="24625" y="38861"/>
                  </a:lnTo>
                  <a:lnTo>
                    <a:pt x="49237" y="0"/>
                  </a:lnTo>
                  <a:lnTo>
                    <a:pt x="0" y="0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023251" y="3331971"/>
              <a:ext cx="812800" cy="514984"/>
            </a:xfrm>
            <a:custGeom>
              <a:avLst/>
              <a:gdLst/>
              <a:ahLst/>
              <a:cxnLst/>
              <a:rect l="l" t="t" r="r" b="b"/>
              <a:pathLst>
                <a:path w="812800" h="514985">
                  <a:moveTo>
                    <a:pt x="812609" y="0"/>
                  </a:moveTo>
                  <a:lnTo>
                    <a:pt x="781519" y="0"/>
                  </a:lnTo>
                  <a:lnTo>
                    <a:pt x="781519" y="514565"/>
                  </a:lnTo>
                  <a:lnTo>
                    <a:pt x="31089" y="514565"/>
                  </a:lnTo>
                  <a:lnTo>
                    <a:pt x="31089" y="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2435251" y="3403358"/>
              <a:ext cx="0" cy="443230"/>
            </a:xfrm>
            <a:custGeom>
              <a:avLst/>
              <a:gdLst/>
              <a:ahLst/>
              <a:cxnLst/>
              <a:rect l="l" t="t" r="r" b="b"/>
              <a:pathLst>
                <a:path w="0" h="443229">
                  <a:moveTo>
                    <a:pt x="0" y="0"/>
                  </a:moveTo>
                  <a:lnTo>
                    <a:pt x="0" y="443166"/>
                  </a:lnTo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2435251" y="3403358"/>
              <a:ext cx="0" cy="443230"/>
            </a:xfrm>
            <a:custGeom>
              <a:avLst/>
              <a:gdLst/>
              <a:ahLst/>
              <a:cxnLst/>
              <a:rect l="l" t="t" r="r" b="b"/>
              <a:pathLst>
                <a:path w="0" h="443229">
                  <a:moveTo>
                    <a:pt x="0" y="0"/>
                  </a:moveTo>
                  <a:lnTo>
                    <a:pt x="0" y="443166"/>
                  </a:lnTo>
                </a:path>
              </a:pathLst>
            </a:custGeom>
            <a:ln w="12700">
              <a:solidFill>
                <a:srgbClr val="282526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2118348" y="3653942"/>
              <a:ext cx="267335" cy="34290"/>
            </a:xfrm>
            <a:custGeom>
              <a:avLst/>
              <a:gdLst/>
              <a:ahLst/>
              <a:cxnLst/>
              <a:rect l="l" t="t" r="r" b="b"/>
              <a:pathLst>
                <a:path w="267335" h="34289">
                  <a:moveTo>
                    <a:pt x="15709" y="7213"/>
                  </a:moveTo>
                  <a:lnTo>
                    <a:pt x="0" y="20434"/>
                  </a:lnTo>
                  <a:lnTo>
                    <a:pt x="94551" y="33794"/>
                  </a:lnTo>
                  <a:lnTo>
                    <a:pt x="145427" y="33794"/>
                  </a:lnTo>
                  <a:lnTo>
                    <a:pt x="121920" y="0"/>
                  </a:lnTo>
                  <a:lnTo>
                    <a:pt x="115290" y="0"/>
                  </a:lnTo>
                  <a:lnTo>
                    <a:pt x="15709" y="7213"/>
                  </a:lnTo>
                  <a:close/>
                </a:path>
                <a:path w="267335" h="34289">
                  <a:moveTo>
                    <a:pt x="251599" y="7213"/>
                  </a:moveTo>
                  <a:lnTo>
                    <a:pt x="267322" y="20434"/>
                  </a:lnTo>
                  <a:lnTo>
                    <a:pt x="172783" y="33794"/>
                  </a:lnTo>
                  <a:lnTo>
                    <a:pt x="145427" y="33794"/>
                  </a:lnTo>
                  <a:lnTo>
                    <a:pt x="121920" y="0"/>
                  </a:lnTo>
                  <a:lnTo>
                    <a:pt x="152044" y="0"/>
                  </a:lnTo>
                  <a:lnTo>
                    <a:pt x="251599" y="7213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2251571" y="3244278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w="0" h="410210">
                  <a:moveTo>
                    <a:pt x="0" y="40966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3217" y="3158274"/>
              <a:ext cx="76708" cy="92354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2485251" y="3653942"/>
              <a:ext cx="267335" cy="34290"/>
            </a:xfrm>
            <a:custGeom>
              <a:avLst/>
              <a:gdLst/>
              <a:ahLst/>
              <a:cxnLst/>
              <a:rect l="l" t="t" r="r" b="b"/>
              <a:pathLst>
                <a:path w="267335" h="34289">
                  <a:moveTo>
                    <a:pt x="15697" y="7213"/>
                  </a:moveTo>
                  <a:lnTo>
                    <a:pt x="0" y="20434"/>
                  </a:lnTo>
                  <a:lnTo>
                    <a:pt x="94538" y="33794"/>
                  </a:lnTo>
                  <a:lnTo>
                    <a:pt x="145414" y="33794"/>
                  </a:lnTo>
                  <a:lnTo>
                    <a:pt x="121907" y="0"/>
                  </a:lnTo>
                  <a:lnTo>
                    <a:pt x="115277" y="0"/>
                  </a:lnTo>
                  <a:lnTo>
                    <a:pt x="15697" y="7213"/>
                  </a:lnTo>
                  <a:close/>
                </a:path>
                <a:path w="267335" h="34289">
                  <a:moveTo>
                    <a:pt x="251599" y="7213"/>
                  </a:moveTo>
                  <a:lnTo>
                    <a:pt x="267296" y="20434"/>
                  </a:lnTo>
                  <a:lnTo>
                    <a:pt x="172758" y="33794"/>
                  </a:lnTo>
                  <a:lnTo>
                    <a:pt x="145414" y="33794"/>
                  </a:lnTo>
                  <a:lnTo>
                    <a:pt x="121907" y="0"/>
                  </a:lnTo>
                  <a:lnTo>
                    <a:pt x="152031" y="0"/>
                  </a:lnTo>
                  <a:lnTo>
                    <a:pt x="251599" y="7213"/>
                  </a:lnTo>
                  <a:close/>
                </a:path>
              </a:pathLst>
            </a:custGeom>
            <a:ln w="56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618474" y="3244278"/>
              <a:ext cx="0" cy="410209"/>
            </a:xfrm>
            <a:custGeom>
              <a:avLst/>
              <a:gdLst/>
              <a:ahLst/>
              <a:cxnLst/>
              <a:rect l="l" t="t" r="r" b="b"/>
              <a:pathLst>
                <a:path w="0" h="410210">
                  <a:moveTo>
                    <a:pt x="0" y="409663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497481" y="3286810"/>
              <a:ext cx="242570" cy="41275"/>
            </a:xfrm>
            <a:custGeom>
              <a:avLst/>
              <a:gdLst/>
              <a:ahLst/>
              <a:cxnLst/>
              <a:rect l="l" t="t" r="r" b="b"/>
              <a:pathLst>
                <a:path w="242569" h="41275">
                  <a:moveTo>
                    <a:pt x="95504" y="41097"/>
                  </a:moveTo>
                  <a:lnTo>
                    <a:pt x="57558" y="38486"/>
                  </a:lnTo>
                  <a:lnTo>
                    <a:pt x="27287" y="33939"/>
                  </a:lnTo>
                  <a:lnTo>
                    <a:pt x="7248" y="27893"/>
                  </a:lnTo>
                  <a:lnTo>
                    <a:pt x="0" y="20789"/>
                  </a:lnTo>
                  <a:lnTo>
                    <a:pt x="9509" y="12692"/>
                  </a:lnTo>
                  <a:lnTo>
                    <a:pt x="35440" y="6084"/>
                  </a:lnTo>
                  <a:lnTo>
                    <a:pt x="73900" y="1632"/>
                  </a:lnTo>
                  <a:lnTo>
                    <a:pt x="120992" y="0"/>
                  </a:lnTo>
                  <a:lnTo>
                    <a:pt x="168083" y="1632"/>
                  </a:lnTo>
                  <a:lnTo>
                    <a:pt x="206538" y="6084"/>
                  </a:lnTo>
                  <a:lnTo>
                    <a:pt x="232465" y="12692"/>
                  </a:lnTo>
                  <a:lnTo>
                    <a:pt x="241973" y="20789"/>
                  </a:lnTo>
                  <a:lnTo>
                    <a:pt x="236686" y="26883"/>
                  </a:lnTo>
                  <a:lnTo>
                    <a:pt x="221873" y="32261"/>
                  </a:lnTo>
                  <a:lnTo>
                    <a:pt x="199105" y="36652"/>
                  </a:lnTo>
                  <a:lnTo>
                    <a:pt x="169951" y="39789"/>
                  </a:lnTo>
                </a:path>
              </a:pathLst>
            </a:custGeom>
            <a:ln w="687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2629206" y="3313569"/>
              <a:ext cx="48260" cy="25400"/>
            </a:xfrm>
            <a:custGeom>
              <a:avLst/>
              <a:gdLst/>
              <a:ahLst/>
              <a:cxnLst/>
              <a:rect l="l" t="t" r="r" b="b"/>
              <a:pathLst>
                <a:path w="48260" h="25400">
                  <a:moveTo>
                    <a:pt x="45834" y="0"/>
                  </a:moveTo>
                  <a:lnTo>
                    <a:pt x="0" y="16103"/>
                  </a:lnTo>
                  <a:lnTo>
                    <a:pt x="47739" y="25082"/>
                  </a:lnTo>
                  <a:lnTo>
                    <a:pt x="4583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2130477" y="3286810"/>
              <a:ext cx="242570" cy="41275"/>
            </a:xfrm>
            <a:custGeom>
              <a:avLst/>
              <a:gdLst/>
              <a:ahLst/>
              <a:cxnLst/>
              <a:rect l="l" t="t" r="r" b="b"/>
              <a:pathLst>
                <a:path w="242569" h="41275">
                  <a:moveTo>
                    <a:pt x="95491" y="41097"/>
                  </a:moveTo>
                  <a:lnTo>
                    <a:pt x="57553" y="38486"/>
                  </a:lnTo>
                  <a:lnTo>
                    <a:pt x="27285" y="33939"/>
                  </a:lnTo>
                  <a:lnTo>
                    <a:pt x="7248" y="27893"/>
                  </a:lnTo>
                  <a:lnTo>
                    <a:pt x="0" y="20789"/>
                  </a:lnTo>
                  <a:lnTo>
                    <a:pt x="9507" y="12692"/>
                  </a:lnTo>
                  <a:lnTo>
                    <a:pt x="35436" y="6084"/>
                  </a:lnTo>
                  <a:lnTo>
                    <a:pt x="73894" y="1632"/>
                  </a:lnTo>
                  <a:lnTo>
                    <a:pt x="120992" y="0"/>
                  </a:lnTo>
                  <a:lnTo>
                    <a:pt x="168076" y="1632"/>
                  </a:lnTo>
                  <a:lnTo>
                    <a:pt x="206527" y="6084"/>
                  </a:lnTo>
                  <a:lnTo>
                    <a:pt x="232453" y="12692"/>
                  </a:lnTo>
                  <a:lnTo>
                    <a:pt x="241960" y="20789"/>
                  </a:lnTo>
                  <a:lnTo>
                    <a:pt x="236673" y="26883"/>
                  </a:lnTo>
                  <a:lnTo>
                    <a:pt x="221861" y="32261"/>
                  </a:lnTo>
                  <a:lnTo>
                    <a:pt x="199092" y="36652"/>
                  </a:lnTo>
                  <a:lnTo>
                    <a:pt x="169938" y="39789"/>
                  </a:lnTo>
                </a:path>
              </a:pathLst>
            </a:custGeom>
            <a:ln w="687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262201" y="3313569"/>
              <a:ext cx="48260" cy="25400"/>
            </a:xfrm>
            <a:custGeom>
              <a:avLst/>
              <a:gdLst/>
              <a:ahLst/>
              <a:cxnLst/>
              <a:rect l="l" t="t" r="r" b="b"/>
              <a:pathLst>
                <a:path w="48260" h="25400">
                  <a:moveTo>
                    <a:pt x="45821" y="0"/>
                  </a:moveTo>
                  <a:lnTo>
                    <a:pt x="0" y="16103"/>
                  </a:lnTo>
                  <a:lnTo>
                    <a:pt x="47739" y="25082"/>
                  </a:lnTo>
                  <a:lnTo>
                    <a:pt x="45821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0107" y="3158274"/>
              <a:ext cx="76720" cy="92354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3124595" y="3579533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5">
                  <a:moveTo>
                    <a:pt x="597649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105575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3124595" y="3579533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5">
                  <a:moveTo>
                    <a:pt x="597649" y="0"/>
                  </a:moveTo>
                  <a:lnTo>
                    <a:pt x="0" y="0"/>
                  </a:lnTo>
                  <a:lnTo>
                    <a:pt x="0" y="105575"/>
                  </a:lnTo>
                  <a:lnTo>
                    <a:pt x="597649" y="105575"/>
                  </a:lnTo>
                  <a:lnTo>
                    <a:pt x="597649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124595" y="3685108"/>
              <a:ext cx="598170" cy="92710"/>
            </a:xfrm>
            <a:custGeom>
              <a:avLst/>
              <a:gdLst/>
              <a:ahLst/>
              <a:cxnLst/>
              <a:rect l="l" t="t" r="r" b="b"/>
              <a:pathLst>
                <a:path w="598170" h="92710">
                  <a:moveTo>
                    <a:pt x="597649" y="92481"/>
                  </a:moveTo>
                  <a:lnTo>
                    <a:pt x="0" y="92481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92481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3124595" y="3492360"/>
              <a:ext cx="598170" cy="285750"/>
            </a:xfrm>
            <a:custGeom>
              <a:avLst/>
              <a:gdLst/>
              <a:ahLst/>
              <a:cxnLst/>
              <a:rect l="l" t="t" r="r" b="b"/>
              <a:pathLst>
                <a:path w="598170" h="285750">
                  <a:moveTo>
                    <a:pt x="597649" y="285229"/>
                  </a:moveTo>
                  <a:lnTo>
                    <a:pt x="0" y="285229"/>
                  </a:lnTo>
                  <a:lnTo>
                    <a:pt x="0" y="192747"/>
                  </a:lnTo>
                  <a:lnTo>
                    <a:pt x="597649" y="192747"/>
                  </a:lnTo>
                  <a:lnTo>
                    <a:pt x="597649" y="285229"/>
                  </a:lnTo>
                  <a:close/>
                </a:path>
                <a:path w="598170" h="285750">
                  <a:moveTo>
                    <a:pt x="0" y="0"/>
                  </a:moveTo>
                  <a:lnTo>
                    <a:pt x="597649" y="0"/>
                  </a:lnTo>
                </a:path>
                <a:path w="598170" h="285750">
                  <a:moveTo>
                    <a:pt x="307809" y="19697"/>
                  </a:moveTo>
                  <a:lnTo>
                    <a:pt x="565962" y="19697"/>
                  </a:lnTo>
                </a:path>
                <a:path w="598170" h="285750">
                  <a:moveTo>
                    <a:pt x="344779" y="41808"/>
                  </a:moveTo>
                  <a:lnTo>
                    <a:pt x="534123" y="41808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3621380" y="3449205"/>
              <a:ext cx="43180" cy="38735"/>
            </a:xfrm>
            <a:custGeom>
              <a:avLst/>
              <a:gdLst/>
              <a:ahLst/>
              <a:cxnLst/>
              <a:rect l="l" t="t" r="r" b="b"/>
              <a:pathLst>
                <a:path w="43179" h="38735">
                  <a:moveTo>
                    <a:pt x="0" y="0"/>
                  </a:moveTo>
                  <a:lnTo>
                    <a:pt x="21475" y="38722"/>
                  </a:lnTo>
                  <a:lnTo>
                    <a:pt x="42938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3124595" y="3777589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70" h="65404">
                  <a:moveTo>
                    <a:pt x="0" y="56144"/>
                  </a:moveTo>
                  <a:lnTo>
                    <a:pt x="56144" y="0"/>
                  </a:lnTo>
                </a:path>
                <a:path w="598170" h="65404">
                  <a:moveTo>
                    <a:pt x="71321" y="64833"/>
                  </a:moveTo>
                  <a:lnTo>
                    <a:pt x="136153" y="0"/>
                  </a:lnTo>
                </a:path>
                <a:path w="598170" h="65404">
                  <a:moveTo>
                    <a:pt x="151320" y="64833"/>
                  </a:moveTo>
                  <a:lnTo>
                    <a:pt x="216154" y="0"/>
                  </a:lnTo>
                </a:path>
                <a:path w="598170" h="65404">
                  <a:moveTo>
                    <a:pt x="231330" y="64833"/>
                  </a:moveTo>
                  <a:lnTo>
                    <a:pt x="296163" y="0"/>
                  </a:lnTo>
                </a:path>
                <a:path w="598170" h="65404">
                  <a:moveTo>
                    <a:pt x="311340" y="64833"/>
                  </a:moveTo>
                  <a:lnTo>
                    <a:pt x="376174" y="0"/>
                  </a:lnTo>
                </a:path>
                <a:path w="598170" h="65404">
                  <a:moveTo>
                    <a:pt x="391350" y="64833"/>
                  </a:moveTo>
                  <a:lnTo>
                    <a:pt x="456184" y="0"/>
                  </a:lnTo>
                </a:path>
                <a:path w="598170" h="65404">
                  <a:moveTo>
                    <a:pt x="471360" y="64833"/>
                  </a:moveTo>
                  <a:lnTo>
                    <a:pt x="536194" y="0"/>
                  </a:lnTo>
                </a:path>
                <a:path w="598170" h="65404">
                  <a:moveTo>
                    <a:pt x="551370" y="64833"/>
                  </a:moveTo>
                  <a:lnTo>
                    <a:pt x="597649" y="18554"/>
                  </a:lnTo>
                </a:path>
              </a:pathLst>
            </a:custGeom>
            <a:ln w="381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124595" y="3777589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70" h="65404">
                  <a:moveTo>
                    <a:pt x="597649" y="64833"/>
                  </a:moveTo>
                  <a:lnTo>
                    <a:pt x="0" y="64833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64833"/>
                  </a:lnTo>
                  <a:close/>
                </a:path>
              </a:pathLst>
            </a:custGeom>
            <a:ln w="518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3084869" y="3329584"/>
              <a:ext cx="883919" cy="513080"/>
            </a:xfrm>
            <a:custGeom>
              <a:avLst/>
              <a:gdLst/>
              <a:ahLst/>
              <a:cxnLst/>
              <a:rect l="l" t="t" r="r" b="b"/>
              <a:pathLst>
                <a:path w="883920" h="513079">
                  <a:moveTo>
                    <a:pt x="677100" y="0"/>
                  </a:moveTo>
                  <a:lnTo>
                    <a:pt x="637374" y="0"/>
                  </a:lnTo>
                  <a:lnTo>
                    <a:pt x="637374" y="512838"/>
                  </a:lnTo>
                  <a:lnTo>
                    <a:pt x="39725" y="512838"/>
                  </a:lnTo>
                  <a:lnTo>
                    <a:pt x="39725" y="0"/>
                  </a:lnTo>
                  <a:lnTo>
                    <a:pt x="0" y="0"/>
                  </a:lnTo>
                </a:path>
                <a:path w="883920" h="513079">
                  <a:moveTo>
                    <a:pt x="637374" y="211137"/>
                  </a:moveTo>
                  <a:lnTo>
                    <a:pt x="883856" y="21113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3953257" y="3517760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389"/>
                  </a:lnTo>
                  <a:lnTo>
                    <a:pt x="84747" y="22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3236748" y="3361575"/>
              <a:ext cx="354965" cy="53340"/>
            </a:xfrm>
            <a:custGeom>
              <a:avLst/>
              <a:gdLst/>
              <a:ahLst/>
              <a:cxnLst/>
              <a:rect l="l" t="t" r="r" b="b"/>
              <a:pathLst>
                <a:path w="354964" h="53339">
                  <a:moveTo>
                    <a:pt x="79959" y="0"/>
                  </a:moveTo>
                  <a:lnTo>
                    <a:pt x="76816" y="20548"/>
                  </a:lnTo>
                  <a:lnTo>
                    <a:pt x="68246" y="37325"/>
                  </a:lnTo>
                  <a:lnTo>
                    <a:pt x="55538" y="48634"/>
                  </a:lnTo>
                  <a:lnTo>
                    <a:pt x="39979" y="52781"/>
                  </a:lnTo>
                  <a:lnTo>
                    <a:pt x="24415" y="48634"/>
                  </a:lnTo>
                  <a:lnTo>
                    <a:pt x="11707" y="37325"/>
                  </a:lnTo>
                  <a:lnTo>
                    <a:pt x="3141" y="20548"/>
                  </a:lnTo>
                  <a:lnTo>
                    <a:pt x="0" y="0"/>
                  </a:lnTo>
                </a:path>
                <a:path w="354964" h="53339">
                  <a:moveTo>
                    <a:pt x="354431" y="0"/>
                  </a:moveTo>
                  <a:lnTo>
                    <a:pt x="351288" y="20548"/>
                  </a:lnTo>
                  <a:lnTo>
                    <a:pt x="342719" y="37325"/>
                  </a:lnTo>
                  <a:lnTo>
                    <a:pt x="330010" y="48634"/>
                  </a:lnTo>
                  <a:lnTo>
                    <a:pt x="314451" y="52781"/>
                  </a:lnTo>
                  <a:lnTo>
                    <a:pt x="298882" y="48634"/>
                  </a:lnTo>
                  <a:lnTo>
                    <a:pt x="286175" y="37325"/>
                  </a:lnTo>
                  <a:lnTo>
                    <a:pt x="277611" y="20548"/>
                  </a:lnTo>
                  <a:lnTo>
                    <a:pt x="274472" y="0"/>
                  </a:lnTo>
                </a:path>
              </a:pathLst>
            </a:custGeom>
            <a:ln w="87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771435" y="3414356"/>
              <a:ext cx="1779905" cy="140970"/>
            </a:xfrm>
            <a:custGeom>
              <a:avLst/>
              <a:gdLst/>
              <a:ahLst/>
              <a:cxnLst/>
              <a:rect l="l" t="t" r="r" b="b"/>
              <a:pathLst>
                <a:path w="1779904" h="140970">
                  <a:moveTo>
                    <a:pt x="1779765" y="0"/>
                  </a:moveTo>
                  <a:lnTo>
                    <a:pt x="1779765" y="39420"/>
                  </a:lnTo>
                  <a:lnTo>
                    <a:pt x="1503768" y="39420"/>
                  </a:lnTo>
                </a:path>
                <a:path w="1779904" h="140970">
                  <a:moveTo>
                    <a:pt x="1503768" y="39420"/>
                  </a:moveTo>
                  <a:lnTo>
                    <a:pt x="1503768" y="0"/>
                  </a:lnTo>
                </a:path>
                <a:path w="1779904" h="140970">
                  <a:moveTo>
                    <a:pt x="0" y="140462"/>
                  </a:moveTo>
                  <a:lnTo>
                    <a:pt x="218020" y="14046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973987" y="3531844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402"/>
                  </a:lnTo>
                  <a:lnTo>
                    <a:pt x="84721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158965" y="3552215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 h="0">
                  <a:moveTo>
                    <a:pt x="0" y="0"/>
                  </a:moveTo>
                  <a:lnTo>
                    <a:pt x="193573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336676" y="3528694"/>
              <a:ext cx="86995" cy="46990"/>
            </a:xfrm>
            <a:custGeom>
              <a:avLst/>
              <a:gdLst/>
              <a:ahLst/>
              <a:cxnLst/>
              <a:rect l="l" t="t" r="r" b="b"/>
              <a:pathLst>
                <a:path w="86994" h="46989">
                  <a:moveTo>
                    <a:pt x="0" y="0"/>
                  </a:moveTo>
                  <a:lnTo>
                    <a:pt x="0" y="46481"/>
                  </a:lnTo>
                  <a:lnTo>
                    <a:pt x="86728" y="23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 descr=""/>
          <p:cNvGrpSpPr/>
          <p:nvPr/>
        </p:nvGrpSpPr>
        <p:grpSpPr>
          <a:xfrm>
            <a:off x="1152615" y="4848809"/>
            <a:ext cx="1821814" cy="525780"/>
            <a:chOff x="1152615" y="4848809"/>
            <a:chExt cx="1821814" cy="525780"/>
          </a:xfrm>
        </p:grpSpPr>
        <p:sp>
          <p:nvSpPr>
            <p:cNvPr id="78" name="object 78" descr=""/>
            <p:cNvSpPr/>
            <p:nvPr/>
          </p:nvSpPr>
          <p:spPr>
            <a:xfrm>
              <a:off x="2060652" y="5105095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69" h="106045">
                  <a:moveTo>
                    <a:pt x="597649" y="105575"/>
                  </a:moveTo>
                  <a:lnTo>
                    <a:pt x="0" y="105575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105575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2060652" y="5105095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69" h="106045">
                  <a:moveTo>
                    <a:pt x="597649" y="0"/>
                  </a:moveTo>
                  <a:lnTo>
                    <a:pt x="0" y="0"/>
                  </a:lnTo>
                  <a:lnTo>
                    <a:pt x="0" y="105575"/>
                  </a:lnTo>
                  <a:lnTo>
                    <a:pt x="597649" y="105575"/>
                  </a:lnTo>
                  <a:lnTo>
                    <a:pt x="597649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2060652" y="5210670"/>
              <a:ext cx="598170" cy="92710"/>
            </a:xfrm>
            <a:custGeom>
              <a:avLst/>
              <a:gdLst/>
              <a:ahLst/>
              <a:cxnLst/>
              <a:rect l="l" t="t" r="r" b="b"/>
              <a:pathLst>
                <a:path w="598169" h="92710">
                  <a:moveTo>
                    <a:pt x="597649" y="92494"/>
                  </a:moveTo>
                  <a:lnTo>
                    <a:pt x="0" y="92494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92494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2060639" y="5017922"/>
              <a:ext cx="598170" cy="285750"/>
            </a:xfrm>
            <a:custGeom>
              <a:avLst/>
              <a:gdLst/>
              <a:ahLst/>
              <a:cxnLst/>
              <a:rect l="l" t="t" r="r" b="b"/>
              <a:pathLst>
                <a:path w="598169" h="285750">
                  <a:moveTo>
                    <a:pt x="597661" y="285241"/>
                  </a:moveTo>
                  <a:lnTo>
                    <a:pt x="12" y="285241"/>
                  </a:lnTo>
                  <a:lnTo>
                    <a:pt x="12" y="192747"/>
                  </a:lnTo>
                  <a:lnTo>
                    <a:pt x="597661" y="192747"/>
                  </a:lnTo>
                  <a:lnTo>
                    <a:pt x="597661" y="285241"/>
                  </a:lnTo>
                  <a:close/>
                </a:path>
                <a:path w="598169" h="285750">
                  <a:moveTo>
                    <a:pt x="0" y="0"/>
                  </a:moveTo>
                  <a:lnTo>
                    <a:pt x="597661" y="0"/>
                  </a:lnTo>
                </a:path>
                <a:path w="598169" h="285750">
                  <a:moveTo>
                    <a:pt x="307822" y="19710"/>
                  </a:moveTo>
                  <a:lnTo>
                    <a:pt x="565962" y="19710"/>
                  </a:lnTo>
                </a:path>
                <a:path w="598169" h="285750">
                  <a:moveTo>
                    <a:pt x="344792" y="41821"/>
                  </a:moveTo>
                  <a:lnTo>
                    <a:pt x="534123" y="41821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2557425" y="4974780"/>
              <a:ext cx="43180" cy="38735"/>
            </a:xfrm>
            <a:custGeom>
              <a:avLst/>
              <a:gdLst/>
              <a:ahLst/>
              <a:cxnLst/>
              <a:rect l="l" t="t" r="r" b="b"/>
              <a:pathLst>
                <a:path w="43180" h="38735">
                  <a:moveTo>
                    <a:pt x="0" y="0"/>
                  </a:moveTo>
                  <a:lnTo>
                    <a:pt x="21475" y="38709"/>
                  </a:lnTo>
                  <a:lnTo>
                    <a:pt x="42951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2094853" y="5303164"/>
              <a:ext cx="563880" cy="65405"/>
            </a:xfrm>
            <a:custGeom>
              <a:avLst/>
              <a:gdLst/>
              <a:ahLst/>
              <a:cxnLst/>
              <a:rect l="l" t="t" r="r" b="b"/>
              <a:pathLst>
                <a:path w="563880" h="65404">
                  <a:moveTo>
                    <a:pt x="0" y="40396"/>
                  </a:moveTo>
                  <a:lnTo>
                    <a:pt x="40395" y="0"/>
                  </a:lnTo>
                </a:path>
                <a:path w="563880" h="65404">
                  <a:moveTo>
                    <a:pt x="55585" y="64820"/>
                  </a:moveTo>
                  <a:lnTo>
                    <a:pt x="120404" y="0"/>
                  </a:lnTo>
                </a:path>
                <a:path w="563880" h="65404">
                  <a:moveTo>
                    <a:pt x="135594" y="64820"/>
                  </a:moveTo>
                  <a:lnTo>
                    <a:pt x="200413" y="0"/>
                  </a:lnTo>
                </a:path>
                <a:path w="563880" h="65404">
                  <a:moveTo>
                    <a:pt x="215603" y="64820"/>
                  </a:moveTo>
                  <a:lnTo>
                    <a:pt x="280423" y="0"/>
                  </a:lnTo>
                </a:path>
                <a:path w="563880" h="65404">
                  <a:moveTo>
                    <a:pt x="295612" y="64820"/>
                  </a:moveTo>
                  <a:lnTo>
                    <a:pt x="360432" y="0"/>
                  </a:lnTo>
                </a:path>
                <a:path w="563880" h="65404">
                  <a:moveTo>
                    <a:pt x="375622" y="64820"/>
                  </a:moveTo>
                  <a:lnTo>
                    <a:pt x="440442" y="0"/>
                  </a:lnTo>
                </a:path>
                <a:path w="563880" h="65404">
                  <a:moveTo>
                    <a:pt x="455625" y="64820"/>
                  </a:moveTo>
                  <a:lnTo>
                    <a:pt x="520446" y="0"/>
                  </a:lnTo>
                </a:path>
                <a:path w="563880" h="65404">
                  <a:moveTo>
                    <a:pt x="535635" y="64820"/>
                  </a:moveTo>
                  <a:lnTo>
                    <a:pt x="563448" y="37007"/>
                  </a:lnTo>
                </a:path>
              </a:pathLst>
            </a:custGeom>
            <a:ln w="381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2070429" y="5343556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0" y="24428"/>
                  </a:moveTo>
                  <a:lnTo>
                    <a:pt x="24428" y="0"/>
                  </a:lnTo>
                </a:path>
              </a:pathLst>
            </a:custGeom>
            <a:ln w="381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2060652" y="5303164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69" h="65404">
                  <a:moveTo>
                    <a:pt x="597649" y="64820"/>
                  </a:moveTo>
                  <a:lnTo>
                    <a:pt x="0" y="64820"/>
                  </a:lnTo>
                  <a:lnTo>
                    <a:pt x="0" y="0"/>
                  </a:lnTo>
                  <a:lnTo>
                    <a:pt x="597649" y="0"/>
                  </a:lnTo>
                  <a:lnTo>
                    <a:pt x="597649" y="64820"/>
                  </a:lnTo>
                  <a:close/>
                </a:path>
              </a:pathLst>
            </a:custGeom>
            <a:ln w="5181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2020926" y="4855159"/>
              <a:ext cx="883919" cy="513080"/>
            </a:xfrm>
            <a:custGeom>
              <a:avLst/>
              <a:gdLst/>
              <a:ahLst/>
              <a:cxnLst/>
              <a:rect l="l" t="t" r="r" b="b"/>
              <a:pathLst>
                <a:path w="883919" h="513079">
                  <a:moveTo>
                    <a:pt x="677113" y="0"/>
                  </a:moveTo>
                  <a:lnTo>
                    <a:pt x="637387" y="0"/>
                  </a:lnTo>
                  <a:lnTo>
                    <a:pt x="637387" y="512825"/>
                  </a:lnTo>
                  <a:lnTo>
                    <a:pt x="39712" y="512825"/>
                  </a:lnTo>
                  <a:lnTo>
                    <a:pt x="39712" y="0"/>
                  </a:lnTo>
                  <a:lnTo>
                    <a:pt x="0" y="0"/>
                  </a:lnTo>
                </a:path>
                <a:path w="883919" h="513079">
                  <a:moveTo>
                    <a:pt x="637374" y="211124"/>
                  </a:moveTo>
                  <a:lnTo>
                    <a:pt x="883843" y="21112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2889314" y="5043309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389"/>
                  </a:lnTo>
                  <a:lnTo>
                    <a:pt x="84734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2172793" y="4887137"/>
              <a:ext cx="354965" cy="53340"/>
            </a:xfrm>
            <a:custGeom>
              <a:avLst/>
              <a:gdLst/>
              <a:ahLst/>
              <a:cxnLst/>
              <a:rect l="l" t="t" r="r" b="b"/>
              <a:pathLst>
                <a:path w="354964" h="53339">
                  <a:moveTo>
                    <a:pt x="79959" y="0"/>
                  </a:moveTo>
                  <a:lnTo>
                    <a:pt x="76816" y="20545"/>
                  </a:lnTo>
                  <a:lnTo>
                    <a:pt x="68246" y="37326"/>
                  </a:lnTo>
                  <a:lnTo>
                    <a:pt x="55538" y="48643"/>
                  </a:lnTo>
                  <a:lnTo>
                    <a:pt x="39979" y="52793"/>
                  </a:lnTo>
                  <a:lnTo>
                    <a:pt x="24420" y="48643"/>
                  </a:lnTo>
                  <a:lnTo>
                    <a:pt x="11712" y="37326"/>
                  </a:lnTo>
                  <a:lnTo>
                    <a:pt x="3142" y="20545"/>
                  </a:lnTo>
                  <a:lnTo>
                    <a:pt x="0" y="0"/>
                  </a:lnTo>
                </a:path>
                <a:path w="354964" h="53339">
                  <a:moveTo>
                    <a:pt x="354431" y="0"/>
                  </a:moveTo>
                  <a:lnTo>
                    <a:pt x="351290" y="20545"/>
                  </a:lnTo>
                  <a:lnTo>
                    <a:pt x="342723" y="37326"/>
                  </a:lnTo>
                  <a:lnTo>
                    <a:pt x="330016" y="48643"/>
                  </a:lnTo>
                  <a:lnTo>
                    <a:pt x="314452" y="52793"/>
                  </a:lnTo>
                  <a:lnTo>
                    <a:pt x="298893" y="48643"/>
                  </a:lnTo>
                  <a:lnTo>
                    <a:pt x="286184" y="37326"/>
                  </a:lnTo>
                  <a:lnTo>
                    <a:pt x="277615" y="20545"/>
                  </a:lnTo>
                  <a:lnTo>
                    <a:pt x="274472" y="0"/>
                  </a:lnTo>
                </a:path>
              </a:pathLst>
            </a:custGeom>
            <a:ln w="87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771435" y="4939931"/>
              <a:ext cx="716280" cy="125730"/>
            </a:xfrm>
            <a:custGeom>
              <a:avLst/>
              <a:gdLst/>
              <a:ahLst/>
              <a:cxnLst/>
              <a:rect l="l" t="t" r="r" b="b"/>
              <a:pathLst>
                <a:path w="716280" h="125729">
                  <a:moveTo>
                    <a:pt x="715810" y="0"/>
                  </a:moveTo>
                  <a:lnTo>
                    <a:pt x="715810" y="39408"/>
                  </a:lnTo>
                  <a:lnTo>
                    <a:pt x="439826" y="39408"/>
                  </a:lnTo>
                </a:path>
                <a:path w="716280" h="125729">
                  <a:moveTo>
                    <a:pt x="439813" y="39408"/>
                  </a:moveTo>
                  <a:lnTo>
                    <a:pt x="439813" y="0"/>
                  </a:lnTo>
                </a:path>
                <a:path w="716280" h="125729">
                  <a:moveTo>
                    <a:pt x="0" y="125399"/>
                  </a:moveTo>
                  <a:lnTo>
                    <a:pt x="218020" y="125399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973987" y="5042357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415"/>
                  </a:lnTo>
                  <a:lnTo>
                    <a:pt x="84721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158965" y="5062727"/>
              <a:ext cx="193675" cy="0"/>
            </a:xfrm>
            <a:custGeom>
              <a:avLst/>
              <a:gdLst/>
              <a:ahLst/>
              <a:cxnLst/>
              <a:rect l="l" t="t" r="r" b="b"/>
              <a:pathLst>
                <a:path w="193675" h="0">
                  <a:moveTo>
                    <a:pt x="0" y="0"/>
                  </a:moveTo>
                  <a:lnTo>
                    <a:pt x="193573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336676" y="5039220"/>
              <a:ext cx="86995" cy="46990"/>
            </a:xfrm>
            <a:custGeom>
              <a:avLst/>
              <a:gdLst/>
              <a:ahLst/>
              <a:cxnLst/>
              <a:rect l="l" t="t" r="r" b="b"/>
              <a:pathLst>
                <a:path w="86994" h="46989">
                  <a:moveTo>
                    <a:pt x="0" y="0"/>
                  </a:moveTo>
                  <a:lnTo>
                    <a:pt x="0" y="46482"/>
                  </a:lnTo>
                  <a:lnTo>
                    <a:pt x="86728" y="23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3001049" y="6218034"/>
            <a:ext cx="434975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Filtration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1158965" y="6203606"/>
            <a:ext cx="2684145" cy="686435"/>
            <a:chOff x="1158965" y="6203606"/>
            <a:chExt cx="2684145" cy="686435"/>
          </a:xfrm>
        </p:grpSpPr>
        <p:sp>
          <p:nvSpPr>
            <p:cNvPr id="95" name="object 95" descr=""/>
            <p:cNvSpPr/>
            <p:nvPr/>
          </p:nvSpPr>
          <p:spPr>
            <a:xfrm>
              <a:off x="2929688" y="6619671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5">
                  <a:moveTo>
                    <a:pt x="597636" y="105600"/>
                  </a:moveTo>
                  <a:lnTo>
                    <a:pt x="0" y="105600"/>
                  </a:lnTo>
                  <a:lnTo>
                    <a:pt x="0" y="0"/>
                  </a:lnTo>
                  <a:lnTo>
                    <a:pt x="597636" y="0"/>
                  </a:lnTo>
                  <a:lnTo>
                    <a:pt x="597636" y="10560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2929688" y="6619671"/>
              <a:ext cx="598170" cy="106045"/>
            </a:xfrm>
            <a:custGeom>
              <a:avLst/>
              <a:gdLst/>
              <a:ahLst/>
              <a:cxnLst/>
              <a:rect l="l" t="t" r="r" b="b"/>
              <a:pathLst>
                <a:path w="598170" h="106045">
                  <a:moveTo>
                    <a:pt x="597636" y="0"/>
                  </a:moveTo>
                  <a:lnTo>
                    <a:pt x="0" y="0"/>
                  </a:lnTo>
                  <a:lnTo>
                    <a:pt x="0" y="105600"/>
                  </a:lnTo>
                  <a:lnTo>
                    <a:pt x="597636" y="105600"/>
                  </a:lnTo>
                  <a:lnTo>
                    <a:pt x="597636" y="0"/>
                  </a:lnTo>
                  <a:close/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2929688" y="6725272"/>
              <a:ext cx="598170" cy="92710"/>
            </a:xfrm>
            <a:custGeom>
              <a:avLst/>
              <a:gdLst/>
              <a:ahLst/>
              <a:cxnLst/>
              <a:rect l="l" t="t" r="r" b="b"/>
              <a:pathLst>
                <a:path w="598170" h="92709">
                  <a:moveTo>
                    <a:pt x="597636" y="92481"/>
                  </a:moveTo>
                  <a:lnTo>
                    <a:pt x="0" y="92481"/>
                  </a:lnTo>
                  <a:lnTo>
                    <a:pt x="0" y="0"/>
                  </a:lnTo>
                  <a:lnTo>
                    <a:pt x="597636" y="0"/>
                  </a:lnTo>
                  <a:lnTo>
                    <a:pt x="597636" y="92481"/>
                  </a:lnTo>
                  <a:close/>
                </a:path>
              </a:pathLst>
            </a:custGeom>
            <a:solidFill>
              <a:srgbClr val="A5A7A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2929688" y="6532524"/>
              <a:ext cx="598170" cy="285750"/>
            </a:xfrm>
            <a:custGeom>
              <a:avLst/>
              <a:gdLst/>
              <a:ahLst/>
              <a:cxnLst/>
              <a:rect l="l" t="t" r="r" b="b"/>
              <a:pathLst>
                <a:path w="598170" h="285750">
                  <a:moveTo>
                    <a:pt x="597636" y="285229"/>
                  </a:moveTo>
                  <a:lnTo>
                    <a:pt x="0" y="285229"/>
                  </a:lnTo>
                  <a:lnTo>
                    <a:pt x="0" y="192747"/>
                  </a:lnTo>
                  <a:lnTo>
                    <a:pt x="597636" y="192747"/>
                  </a:lnTo>
                  <a:lnTo>
                    <a:pt x="597636" y="285229"/>
                  </a:lnTo>
                  <a:close/>
                </a:path>
                <a:path w="598170" h="285750">
                  <a:moveTo>
                    <a:pt x="0" y="0"/>
                  </a:moveTo>
                  <a:lnTo>
                    <a:pt x="597636" y="0"/>
                  </a:lnTo>
                </a:path>
                <a:path w="598170" h="285750">
                  <a:moveTo>
                    <a:pt x="307809" y="19697"/>
                  </a:moveTo>
                  <a:lnTo>
                    <a:pt x="565975" y="19697"/>
                  </a:lnTo>
                </a:path>
                <a:path w="598170" h="285750">
                  <a:moveTo>
                    <a:pt x="344766" y="41808"/>
                  </a:moveTo>
                  <a:lnTo>
                    <a:pt x="534123" y="41808"/>
                  </a:lnTo>
                </a:path>
              </a:pathLst>
            </a:custGeom>
            <a:ln w="3175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3426448" y="6489356"/>
              <a:ext cx="43180" cy="38735"/>
            </a:xfrm>
            <a:custGeom>
              <a:avLst/>
              <a:gdLst/>
              <a:ahLst/>
              <a:cxnLst/>
              <a:rect l="l" t="t" r="r" b="b"/>
              <a:pathLst>
                <a:path w="43179" h="38734">
                  <a:moveTo>
                    <a:pt x="0" y="0"/>
                  </a:moveTo>
                  <a:lnTo>
                    <a:pt x="21501" y="38735"/>
                  </a:lnTo>
                  <a:lnTo>
                    <a:pt x="42951" y="0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2929688" y="6817753"/>
              <a:ext cx="598170" cy="65405"/>
            </a:xfrm>
            <a:custGeom>
              <a:avLst/>
              <a:gdLst/>
              <a:ahLst/>
              <a:cxnLst/>
              <a:rect l="l" t="t" r="r" b="b"/>
              <a:pathLst>
                <a:path w="598170" h="65404">
                  <a:moveTo>
                    <a:pt x="0" y="64817"/>
                  </a:moveTo>
                  <a:lnTo>
                    <a:pt x="64815" y="0"/>
                  </a:lnTo>
                </a:path>
                <a:path w="598170" h="65404">
                  <a:moveTo>
                    <a:pt x="80004" y="64820"/>
                  </a:moveTo>
                  <a:lnTo>
                    <a:pt x="144823" y="0"/>
                  </a:lnTo>
                </a:path>
                <a:path w="598170" h="65404">
                  <a:moveTo>
                    <a:pt x="160012" y="64820"/>
                  </a:moveTo>
                  <a:lnTo>
                    <a:pt x="224831" y="0"/>
                  </a:lnTo>
                </a:path>
                <a:path w="598170" h="65404">
                  <a:moveTo>
                    <a:pt x="240017" y="64820"/>
                  </a:moveTo>
                  <a:lnTo>
                    <a:pt x="304838" y="0"/>
                  </a:lnTo>
                </a:path>
                <a:path w="598170" h="65404">
                  <a:moveTo>
                    <a:pt x="320023" y="64820"/>
                  </a:moveTo>
                  <a:lnTo>
                    <a:pt x="384843" y="0"/>
                  </a:lnTo>
                </a:path>
                <a:path w="598170" h="65404">
                  <a:moveTo>
                    <a:pt x="400033" y="64820"/>
                  </a:moveTo>
                  <a:lnTo>
                    <a:pt x="464853" y="0"/>
                  </a:lnTo>
                </a:path>
                <a:path w="598170" h="65404">
                  <a:moveTo>
                    <a:pt x="480034" y="64820"/>
                  </a:moveTo>
                  <a:lnTo>
                    <a:pt x="544855" y="0"/>
                  </a:lnTo>
                </a:path>
                <a:path w="598170" h="65404">
                  <a:moveTo>
                    <a:pt x="560044" y="64820"/>
                  </a:moveTo>
                  <a:lnTo>
                    <a:pt x="597636" y="27228"/>
                  </a:lnTo>
                </a:path>
              </a:pathLst>
            </a:custGeom>
            <a:ln w="381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2889949" y="6369748"/>
              <a:ext cx="883919" cy="513080"/>
            </a:xfrm>
            <a:custGeom>
              <a:avLst/>
              <a:gdLst/>
              <a:ahLst/>
              <a:cxnLst/>
              <a:rect l="l" t="t" r="r" b="b"/>
              <a:pathLst>
                <a:path w="883920" h="513079">
                  <a:moveTo>
                    <a:pt x="677125" y="0"/>
                  </a:moveTo>
                  <a:lnTo>
                    <a:pt x="637374" y="0"/>
                  </a:lnTo>
                  <a:lnTo>
                    <a:pt x="637374" y="512825"/>
                  </a:lnTo>
                  <a:lnTo>
                    <a:pt x="39738" y="512825"/>
                  </a:lnTo>
                  <a:lnTo>
                    <a:pt x="39738" y="0"/>
                  </a:lnTo>
                  <a:lnTo>
                    <a:pt x="0" y="0"/>
                  </a:lnTo>
                </a:path>
                <a:path w="883920" h="513079">
                  <a:moveTo>
                    <a:pt x="637374" y="211112"/>
                  </a:moveTo>
                  <a:lnTo>
                    <a:pt x="883869" y="21111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758337" y="6557898"/>
              <a:ext cx="85090" cy="45720"/>
            </a:xfrm>
            <a:custGeom>
              <a:avLst/>
              <a:gdLst/>
              <a:ahLst/>
              <a:cxnLst/>
              <a:rect l="l" t="t" r="r" b="b"/>
              <a:pathLst>
                <a:path w="85089" h="45720">
                  <a:moveTo>
                    <a:pt x="0" y="0"/>
                  </a:moveTo>
                  <a:lnTo>
                    <a:pt x="0" y="45389"/>
                  </a:lnTo>
                  <a:lnTo>
                    <a:pt x="84759" y="22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3041829" y="6401739"/>
              <a:ext cx="354965" cy="53340"/>
            </a:xfrm>
            <a:custGeom>
              <a:avLst/>
              <a:gdLst/>
              <a:ahLst/>
              <a:cxnLst/>
              <a:rect l="l" t="t" r="r" b="b"/>
              <a:pathLst>
                <a:path w="354964" h="53339">
                  <a:moveTo>
                    <a:pt x="79959" y="0"/>
                  </a:moveTo>
                  <a:lnTo>
                    <a:pt x="76818" y="20537"/>
                  </a:lnTo>
                  <a:lnTo>
                    <a:pt x="68251" y="37315"/>
                  </a:lnTo>
                  <a:lnTo>
                    <a:pt x="55543" y="48631"/>
                  </a:lnTo>
                  <a:lnTo>
                    <a:pt x="39979" y="52781"/>
                  </a:lnTo>
                  <a:lnTo>
                    <a:pt x="24415" y="48631"/>
                  </a:lnTo>
                  <a:lnTo>
                    <a:pt x="11707" y="37315"/>
                  </a:lnTo>
                  <a:lnTo>
                    <a:pt x="3141" y="20537"/>
                  </a:lnTo>
                  <a:lnTo>
                    <a:pt x="0" y="0"/>
                  </a:lnTo>
                </a:path>
                <a:path w="354964" h="53339">
                  <a:moveTo>
                    <a:pt x="354444" y="0"/>
                  </a:moveTo>
                  <a:lnTo>
                    <a:pt x="351297" y="20537"/>
                  </a:lnTo>
                  <a:lnTo>
                    <a:pt x="342722" y="37315"/>
                  </a:lnTo>
                  <a:lnTo>
                    <a:pt x="330012" y="48631"/>
                  </a:lnTo>
                  <a:lnTo>
                    <a:pt x="314464" y="52781"/>
                  </a:lnTo>
                  <a:lnTo>
                    <a:pt x="298900" y="48631"/>
                  </a:lnTo>
                  <a:lnTo>
                    <a:pt x="286192" y="37315"/>
                  </a:lnTo>
                  <a:lnTo>
                    <a:pt x="277626" y="20537"/>
                  </a:lnTo>
                  <a:lnTo>
                    <a:pt x="274485" y="0"/>
                  </a:lnTo>
                </a:path>
              </a:pathLst>
            </a:custGeom>
            <a:ln w="875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3080297" y="6454520"/>
              <a:ext cx="276225" cy="40005"/>
            </a:xfrm>
            <a:custGeom>
              <a:avLst/>
              <a:gdLst/>
              <a:ahLst/>
              <a:cxnLst/>
              <a:rect l="l" t="t" r="r" b="b"/>
              <a:pathLst>
                <a:path w="276225" h="40004">
                  <a:moveTo>
                    <a:pt x="275996" y="0"/>
                  </a:moveTo>
                  <a:lnTo>
                    <a:pt x="275996" y="39420"/>
                  </a:lnTo>
                  <a:lnTo>
                    <a:pt x="0" y="39420"/>
                  </a:lnTo>
                </a:path>
                <a:path w="276225" h="40004">
                  <a:moveTo>
                    <a:pt x="0" y="3942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8965" y="6203606"/>
              <a:ext cx="1530692" cy="686155"/>
            </a:xfrm>
            <a:prstGeom prst="rect">
              <a:avLst/>
            </a:prstGeom>
          </p:spPr>
        </p:pic>
      </p:grpSp>
      <p:sp>
        <p:nvSpPr>
          <p:cNvPr id="106" name="object 106" descr=""/>
          <p:cNvSpPr/>
          <p:nvPr/>
        </p:nvSpPr>
        <p:spPr>
          <a:xfrm>
            <a:off x="1140169" y="3949623"/>
            <a:ext cx="4315460" cy="0"/>
          </a:xfrm>
          <a:custGeom>
            <a:avLst/>
            <a:gdLst/>
            <a:ahLst/>
            <a:cxnLst/>
            <a:rect l="l" t="t" r="r" b="b"/>
            <a:pathLst>
              <a:path w="4315460" h="0">
                <a:moveTo>
                  <a:pt x="0" y="0"/>
                </a:moveTo>
                <a:lnTo>
                  <a:pt x="4315142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1140169" y="2422779"/>
            <a:ext cx="4315460" cy="0"/>
          </a:xfrm>
          <a:custGeom>
            <a:avLst/>
            <a:gdLst/>
            <a:ahLst/>
            <a:cxnLst/>
            <a:rect l="l" t="t" r="r" b="b"/>
            <a:pathLst>
              <a:path w="4315460" h="0">
                <a:moveTo>
                  <a:pt x="0" y="0"/>
                </a:moveTo>
                <a:lnTo>
                  <a:pt x="4315142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1140169" y="5483161"/>
            <a:ext cx="4315460" cy="0"/>
          </a:xfrm>
          <a:custGeom>
            <a:avLst/>
            <a:gdLst/>
            <a:ahLst/>
            <a:cxnLst/>
            <a:rect l="l" t="t" r="r" b="b"/>
            <a:pathLst>
              <a:path w="4315460" h="0">
                <a:moveTo>
                  <a:pt x="0" y="0"/>
                </a:moveTo>
                <a:lnTo>
                  <a:pt x="4315142" y="0"/>
                </a:lnTo>
              </a:path>
            </a:pathLst>
          </a:custGeom>
          <a:ln w="12700">
            <a:solidFill>
              <a:srgbClr val="28252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 txBox="1"/>
          <p:nvPr/>
        </p:nvSpPr>
        <p:spPr>
          <a:xfrm>
            <a:off x="1127469" y="1003680"/>
            <a:ext cx="4128135" cy="795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35"/>
              </a:lnSpc>
              <a:spcBef>
                <a:spcPts val="100"/>
              </a:spcBef>
            </a:pPr>
            <a:r>
              <a:rPr dirty="0" sz="1050" b="1">
                <a:solidFill>
                  <a:srgbClr val="282426"/>
                </a:solidFill>
                <a:latin typeface="Arial"/>
                <a:cs typeface="Arial"/>
              </a:rPr>
              <a:t>Conventional </a:t>
            </a:r>
            <a:r>
              <a:rPr dirty="0" sz="1050" spc="-10" b="1">
                <a:solidFill>
                  <a:srgbClr val="282426"/>
                </a:solidFill>
                <a:latin typeface="Arial"/>
                <a:cs typeface="Arial"/>
              </a:rPr>
              <a:t>filtration.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950"/>
              </a:lnSpc>
              <a:spcBef>
                <a:spcPts val="65"/>
              </a:spcBef>
            </a:pP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Most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common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filtration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system.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Used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with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any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surface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water,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even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those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with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very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high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or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variable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turbidity.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Responds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well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to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rapid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changes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in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source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quality.</a:t>
            </a:r>
            <a:endParaRPr sz="85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445"/>
              </a:spcBef>
              <a:tabLst>
                <a:tab pos="975360" algn="l"/>
              </a:tabLst>
            </a:pPr>
            <a:r>
              <a:rPr dirty="0" baseline="3267" sz="1275" spc="-15">
                <a:solidFill>
                  <a:srgbClr val="282426"/>
                </a:solidFill>
                <a:latin typeface="Arial"/>
                <a:cs typeface="Arial"/>
              </a:rPr>
              <a:t>Coagulant</a:t>
            </a:r>
            <a:r>
              <a:rPr dirty="0" baseline="3267" sz="1275">
                <a:solidFill>
                  <a:srgbClr val="282426"/>
                </a:solidFill>
                <a:latin typeface="Arial"/>
                <a:cs typeface="Arial"/>
              </a:rPr>
              <a:t>	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Flocculation</a:t>
            </a:r>
            <a:endParaRPr sz="850">
              <a:latin typeface="Arial"/>
              <a:cs typeface="Arial"/>
            </a:endParaRPr>
          </a:p>
          <a:p>
            <a:pPr marL="1944370">
              <a:lnSpc>
                <a:spcPct val="100000"/>
              </a:lnSpc>
              <a:spcBef>
                <a:spcPts val="380"/>
              </a:spcBef>
              <a:tabLst>
                <a:tab pos="2987040" algn="l"/>
              </a:tabLst>
            </a:pPr>
            <a:r>
              <a:rPr dirty="0" baseline="3267" sz="1275" spc="-15">
                <a:solidFill>
                  <a:srgbClr val="282426"/>
                </a:solidFill>
                <a:latin typeface="Arial"/>
                <a:cs typeface="Arial"/>
              </a:rPr>
              <a:t>Sedimentation</a:t>
            </a:r>
            <a:r>
              <a:rPr dirty="0" baseline="3267" sz="1275">
                <a:solidFill>
                  <a:srgbClr val="282426"/>
                </a:solidFill>
                <a:latin typeface="Arial"/>
                <a:cs typeface="Arial"/>
              </a:rPr>
              <a:t>	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Filtration</a:t>
            </a:r>
            <a:endParaRPr sz="850">
              <a:latin typeface="Arial"/>
              <a:cs typeface="Arial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2093367" y="6126098"/>
            <a:ext cx="482600" cy="27368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39700" marR="5080" indent="-127635">
              <a:lnSpc>
                <a:spcPts val="950"/>
              </a:lnSpc>
              <a:spcBef>
                <a:spcPts val="18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Roughing filter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11" name="object 111" descr=""/>
          <p:cNvGrpSpPr/>
          <p:nvPr/>
        </p:nvGrpSpPr>
        <p:grpSpPr>
          <a:xfrm>
            <a:off x="1243337" y="1612912"/>
            <a:ext cx="568325" cy="511175"/>
            <a:chOff x="1243337" y="1612912"/>
            <a:chExt cx="568325" cy="511175"/>
          </a:xfrm>
        </p:grpSpPr>
        <p:pic>
          <p:nvPicPr>
            <p:cNvPr id="112" name="object 1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130" y="1838267"/>
              <a:ext cx="180213" cy="183680"/>
            </a:xfrm>
            <a:prstGeom prst="rect">
              <a:avLst/>
            </a:prstGeom>
          </p:spPr>
        </p:pic>
        <p:sp>
          <p:nvSpPr>
            <p:cNvPr id="113" name="object 113" descr=""/>
            <p:cNvSpPr/>
            <p:nvPr/>
          </p:nvSpPr>
          <p:spPr>
            <a:xfrm>
              <a:off x="1429538" y="1895043"/>
              <a:ext cx="375920" cy="222885"/>
            </a:xfrm>
            <a:custGeom>
              <a:avLst/>
              <a:gdLst/>
              <a:ahLst/>
              <a:cxnLst/>
              <a:rect l="l" t="t" r="r" b="b"/>
              <a:pathLst>
                <a:path w="375919" h="222885">
                  <a:moveTo>
                    <a:pt x="134061" y="0"/>
                  </a:moveTo>
                  <a:lnTo>
                    <a:pt x="345198" y="0"/>
                  </a:lnTo>
                  <a:lnTo>
                    <a:pt x="367430" y="35763"/>
                  </a:lnTo>
                  <a:lnTo>
                    <a:pt x="374840" y="59172"/>
                  </a:lnTo>
                  <a:lnTo>
                    <a:pt x="367430" y="80567"/>
                  </a:lnTo>
                  <a:lnTo>
                    <a:pt x="345198" y="110286"/>
                  </a:lnTo>
                  <a:lnTo>
                    <a:pt x="322910" y="155891"/>
                  </a:lnTo>
                  <a:lnTo>
                    <a:pt x="325386" y="191374"/>
                  </a:lnTo>
                  <a:lnTo>
                    <a:pt x="337769" y="214387"/>
                  </a:lnTo>
                  <a:lnTo>
                    <a:pt x="345198" y="222580"/>
                  </a:lnTo>
                  <a:lnTo>
                    <a:pt x="367858" y="182756"/>
                  </a:lnTo>
                  <a:lnTo>
                    <a:pt x="375412" y="157784"/>
                  </a:lnTo>
                  <a:lnTo>
                    <a:pt x="367858" y="137137"/>
                  </a:lnTo>
                  <a:lnTo>
                    <a:pt x="345198" y="110286"/>
                  </a:lnTo>
                </a:path>
                <a:path w="375919" h="222885">
                  <a:moveTo>
                    <a:pt x="0" y="0"/>
                  </a:moveTo>
                  <a:lnTo>
                    <a:pt x="93967" y="0"/>
                  </a:lnTo>
                </a:path>
                <a:path w="375919" h="222885">
                  <a:moveTo>
                    <a:pt x="345186" y="222580"/>
                  </a:moveTo>
                  <a:lnTo>
                    <a:pt x="0" y="22258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2975" y="1888693"/>
              <a:ext cx="65196" cy="235280"/>
            </a:xfrm>
            <a:prstGeom prst="rect">
              <a:avLst/>
            </a:prstGeom>
          </p:spPr>
        </p:pic>
        <p:sp>
          <p:nvSpPr>
            <p:cNvPr id="115" name="object 115" descr=""/>
            <p:cNvSpPr/>
            <p:nvPr/>
          </p:nvSpPr>
          <p:spPr>
            <a:xfrm>
              <a:off x="1293775" y="1691741"/>
              <a:ext cx="249554" cy="314325"/>
            </a:xfrm>
            <a:custGeom>
              <a:avLst/>
              <a:gdLst/>
              <a:ahLst/>
              <a:cxnLst/>
              <a:rect l="l" t="t" r="r" b="b"/>
              <a:pathLst>
                <a:path w="249555" h="314325">
                  <a:moveTo>
                    <a:pt x="0" y="313791"/>
                  </a:moveTo>
                  <a:lnTo>
                    <a:pt x="0" y="18021"/>
                  </a:lnTo>
                </a:path>
                <a:path w="249555" h="314325">
                  <a:moveTo>
                    <a:pt x="57772" y="0"/>
                  </a:moveTo>
                  <a:lnTo>
                    <a:pt x="248983" y="0"/>
                  </a:lnTo>
                  <a:lnTo>
                    <a:pt x="248983" y="7745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1523632" y="1755978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4" h="72389">
                  <a:moveTo>
                    <a:pt x="38734" y="0"/>
                  </a:moveTo>
                  <a:lnTo>
                    <a:pt x="0" y="0"/>
                  </a:lnTo>
                  <a:lnTo>
                    <a:pt x="19367" y="72275"/>
                  </a:lnTo>
                  <a:lnTo>
                    <a:pt x="3873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1694740" y="1612912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w="0" h="177164">
                  <a:moveTo>
                    <a:pt x="0" y="0"/>
                  </a:moveTo>
                  <a:lnTo>
                    <a:pt x="0" y="176834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1675613" y="1776526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38735" y="0"/>
                  </a:moveTo>
                  <a:lnTo>
                    <a:pt x="0" y="0"/>
                  </a:lnTo>
                  <a:lnTo>
                    <a:pt x="19367" y="72263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617435" y="1966468"/>
              <a:ext cx="43815" cy="80645"/>
            </a:xfrm>
            <a:custGeom>
              <a:avLst/>
              <a:gdLst/>
              <a:ahLst/>
              <a:cxnLst/>
              <a:rect l="l" t="t" r="r" b="b"/>
              <a:pathLst>
                <a:path w="43814" h="80644">
                  <a:moveTo>
                    <a:pt x="0" y="47091"/>
                  </a:moveTo>
                  <a:lnTo>
                    <a:pt x="14619" y="47074"/>
                  </a:lnTo>
                  <a:lnTo>
                    <a:pt x="24041" y="50528"/>
                  </a:lnTo>
                  <a:lnTo>
                    <a:pt x="32357" y="60566"/>
                  </a:lnTo>
                  <a:lnTo>
                    <a:pt x="43662" y="80302"/>
                  </a:lnTo>
                  <a:lnTo>
                    <a:pt x="43662" y="0"/>
                  </a:lnTo>
                  <a:lnTo>
                    <a:pt x="28873" y="19603"/>
                  </a:lnTo>
                  <a:lnTo>
                    <a:pt x="14749" y="29422"/>
                  </a:lnTo>
                  <a:lnTo>
                    <a:pt x="4166" y="32836"/>
                  </a:lnTo>
                  <a:lnTo>
                    <a:pt x="0" y="33223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247700" y="1674533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46088" y="0"/>
                  </a:moveTo>
                  <a:lnTo>
                    <a:pt x="28144" y="3622"/>
                  </a:lnTo>
                  <a:lnTo>
                    <a:pt x="13495" y="13500"/>
                  </a:lnTo>
                  <a:lnTo>
                    <a:pt x="3620" y="28149"/>
                  </a:lnTo>
                  <a:lnTo>
                    <a:pt x="0" y="46088"/>
                  </a:lnTo>
                  <a:lnTo>
                    <a:pt x="3620" y="64039"/>
                  </a:lnTo>
                  <a:lnTo>
                    <a:pt x="13495" y="78692"/>
                  </a:lnTo>
                  <a:lnTo>
                    <a:pt x="28144" y="88568"/>
                  </a:lnTo>
                  <a:lnTo>
                    <a:pt x="46088" y="92189"/>
                  </a:lnTo>
                  <a:lnTo>
                    <a:pt x="64024" y="88568"/>
                  </a:lnTo>
                  <a:lnTo>
                    <a:pt x="78670" y="78692"/>
                  </a:lnTo>
                  <a:lnTo>
                    <a:pt x="88543" y="64039"/>
                  </a:lnTo>
                  <a:lnTo>
                    <a:pt x="92163" y="46088"/>
                  </a:lnTo>
                  <a:lnTo>
                    <a:pt x="88543" y="28149"/>
                  </a:lnTo>
                  <a:lnTo>
                    <a:pt x="78670" y="13500"/>
                  </a:lnTo>
                  <a:lnTo>
                    <a:pt x="64024" y="3622"/>
                  </a:lnTo>
                  <a:lnTo>
                    <a:pt x="46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247700" y="1674533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92163" y="46088"/>
                  </a:moveTo>
                  <a:lnTo>
                    <a:pt x="88543" y="64039"/>
                  </a:lnTo>
                  <a:lnTo>
                    <a:pt x="78670" y="78692"/>
                  </a:lnTo>
                  <a:lnTo>
                    <a:pt x="64024" y="88568"/>
                  </a:lnTo>
                  <a:lnTo>
                    <a:pt x="46088" y="92189"/>
                  </a:lnTo>
                  <a:lnTo>
                    <a:pt x="28144" y="88568"/>
                  </a:lnTo>
                  <a:lnTo>
                    <a:pt x="13495" y="78692"/>
                  </a:lnTo>
                  <a:lnTo>
                    <a:pt x="3620" y="64039"/>
                  </a:lnTo>
                  <a:lnTo>
                    <a:pt x="0" y="46088"/>
                  </a:lnTo>
                  <a:lnTo>
                    <a:pt x="3620" y="28149"/>
                  </a:lnTo>
                  <a:lnTo>
                    <a:pt x="13495" y="13500"/>
                  </a:lnTo>
                  <a:lnTo>
                    <a:pt x="28144" y="3622"/>
                  </a:lnTo>
                  <a:lnTo>
                    <a:pt x="46088" y="0"/>
                  </a:lnTo>
                  <a:lnTo>
                    <a:pt x="64024" y="3622"/>
                  </a:lnTo>
                  <a:lnTo>
                    <a:pt x="78670" y="13500"/>
                  </a:lnTo>
                  <a:lnTo>
                    <a:pt x="88543" y="28149"/>
                  </a:lnTo>
                  <a:lnTo>
                    <a:pt x="92163" y="46088"/>
                  </a:lnTo>
                  <a:close/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293788" y="1674545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57759" y="0"/>
                  </a:moveTo>
                  <a:lnTo>
                    <a:pt x="0" y="0"/>
                  </a:lnTo>
                  <a:lnTo>
                    <a:pt x="35382" y="34404"/>
                  </a:lnTo>
                  <a:lnTo>
                    <a:pt x="57759" y="34404"/>
                  </a:lnTo>
                  <a:lnTo>
                    <a:pt x="57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293788" y="1674545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0" y="0"/>
                  </a:moveTo>
                  <a:lnTo>
                    <a:pt x="57759" y="0"/>
                  </a:lnTo>
                  <a:lnTo>
                    <a:pt x="57759" y="34404"/>
                  </a:lnTo>
                  <a:lnTo>
                    <a:pt x="35382" y="34404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 descr=""/>
          <p:cNvSpPr txBox="1"/>
          <p:nvPr/>
        </p:nvSpPr>
        <p:spPr>
          <a:xfrm>
            <a:off x="1127469" y="2104999"/>
            <a:ext cx="4246880" cy="1226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Mixing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235"/>
              </a:lnSpc>
            </a:pPr>
            <a:r>
              <a:rPr dirty="0" sz="1050" b="1">
                <a:solidFill>
                  <a:srgbClr val="282426"/>
                </a:solidFill>
                <a:latin typeface="Arial"/>
                <a:cs typeface="Arial"/>
              </a:rPr>
              <a:t>Direct</a:t>
            </a:r>
            <a:r>
              <a:rPr dirty="0" sz="1050" spc="-30" b="1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1050" spc="-10" b="1">
                <a:solidFill>
                  <a:srgbClr val="282426"/>
                </a:solidFill>
                <a:latin typeface="Arial"/>
                <a:cs typeface="Arial"/>
              </a:rPr>
              <a:t>filtration.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950"/>
              </a:lnSpc>
              <a:spcBef>
                <a:spcPts val="65"/>
              </a:spcBef>
            </a:pP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Good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for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surface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waters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without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high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or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variable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turbidity.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Typical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source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waters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are</a:t>
            </a:r>
            <a:r>
              <a:rPr dirty="0" sz="850" spc="-3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lakes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and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reservoirs,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but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usually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not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rivers.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Raw-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turbidity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&lt;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15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NTU.</a:t>
            </a:r>
            <a:endParaRPr sz="85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575"/>
              </a:spcBef>
              <a:tabLst>
                <a:tab pos="975360" algn="l"/>
              </a:tabLst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Coagulant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	</a:t>
            </a:r>
            <a:r>
              <a:rPr dirty="0" baseline="3267" sz="1275" spc="-15">
                <a:solidFill>
                  <a:srgbClr val="282426"/>
                </a:solidFill>
                <a:latin typeface="Arial"/>
                <a:cs typeface="Arial"/>
              </a:rPr>
              <a:t>Flocculation</a:t>
            </a:r>
            <a:endParaRPr baseline="3267" sz="1275">
              <a:latin typeface="Arial"/>
              <a:cs typeface="Arial"/>
            </a:endParaRPr>
          </a:p>
          <a:p>
            <a:pPr algn="ctr" marL="324485">
              <a:lnSpc>
                <a:spcPct val="100000"/>
              </a:lnSpc>
              <a:spcBef>
                <a:spcPts val="31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Filtration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25" name="object 125" descr=""/>
          <p:cNvGrpSpPr/>
          <p:nvPr/>
        </p:nvGrpSpPr>
        <p:grpSpPr>
          <a:xfrm>
            <a:off x="1243337" y="3158794"/>
            <a:ext cx="568325" cy="511175"/>
            <a:chOff x="1243337" y="3158794"/>
            <a:chExt cx="568325" cy="511175"/>
          </a:xfrm>
        </p:grpSpPr>
        <p:pic>
          <p:nvPicPr>
            <p:cNvPr id="126" name="object 1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9130" y="3384149"/>
              <a:ext cx="180213" cy="183680"/>
            </a:xfrm>
            <a:prstGeom prst="rect">
              <a:avLst/>
            </a:prstGeom>
          </p:spPr>
        </p:pic>
        <p:sp>
          <p:nvSpPr>
            <p:cNvPr id="127" name="object 127" descr=""/>
            <p:cNvSpPr/>
            <p:nvPr/>
          </p:nvSpPr>
          <p:spPr>
            <a:xfrm>
              <a:off x="1429538" y="3440925"/>
              <a:ext cx="375920" cy="222885"/>
            </a:xfrm>
            <a:custGeom>
              <a:avLst/>
              <a:gdLst/>
              <a:ahLst/>
              <a:cxnLst/>
              <a:rect l="l" t="t" r="r" b="b"/>
              <a:pathLst>
                <a:path w="375919" h="222885">
                  <a:moveTo>
                    <a:pt x="134061" y="0"/>
                  </a:moveTo>
                  <a:lnTo>
                    <a:pt x="345198" y="0"/>
                  </a:lnTo>
                  <a:lnTo>
                    <a:pt x="367430" y="35763"/>
                  </a:lnTo>
                  <a:lnTo>
                    <a:pt x="374840" y="59172"/>
                  </a:lnTo>
                  <a:lnTo>
                    <a:pt x="367430" y="80567"/>
                  </a:lnTo>
                  <a:lnTo>
                    <a:pt x="345198" y="110286"/>
                  </a:lnTo>
                  <a:lnTo>
                    <a:pt x="322910" y="155896"/>
                  </a:lnTo>
                  <a:lnTo>
                    <a:pt x="325386" y="191379"/>
                  </a:lnTo>
                  <a:lnTo>
                    <a:pt x="337769" y="214389"/>
                  </a:lnTo>
                  <a:lnTo>
                    <a:pt x="345198" y="222580"/>
                  </a:lnTo>
                  <a:lnTo>
                    <a:pt x="367858" y="182756"/>
                  </a:lnTo>
                  <a:lnTo>
                    <a:pt x="375412" y="157784"/>
                  </a:lnTo>
                  <a:lnTo>
                    <a:pt x="367858" y="137137"/>
                  </a:lnTo>
                  <a:lnTo>
                    <a:pt x="345198" y="110286"/>
                  </a:lnTo>
                </a:path>
                <a:path w="375919" h="222885">
                  <a:moveTo>
                    <a:pt x="0" y="0"/>
                  </a:moveTo>
                  <a:lnTo>
                    <a:pt x="93967" y="0"/>
                  </a:lnTo>
                </a:path>
                <a:path w="375919" h="222885">
                  <a:moveTo>
                    <a:pt x="345186" y="222580"/>
                  </a:moveTo>
                  <a:lnTo>
                    <a:pt x="0" y="22258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2975" y="3434575"/>
              <a:ext cx="65196" cy="235280"/>
            </a:xfrm>
            <a:prstGeom prst="rect">
              <a:avLst/>
            </a:prstGeom>
          </p:spPr>
        </p:pic>
        <p:sp>
          <p:nvSpPr>
            <p:cNvPr id="129" name="object 129" descr=""/>
            <p:cNvSpPr/>
            <p:nvPr/>
          </p:nvSpPr>
          <p:spPr>
            <a:xfrm>
              <a:off x="1293775" y="3237623"/>
              <a:ext cx="249554" cy="314325"/>
            </a:xfrm>
            <a:custGeom>
              <a:avLst/>
              <a:gdLst/>
              <a:ahLst/>
              <a:cxnLst/>
              <a:rect l="l" t="t" r="r" b="b"/>
              <a:pathLst>
                <a:path w="249555" h="314325">
                  <a:moveTo>
                    <a:pt x="0" y="313778"/>
                  </a:moveTo>
                  <a:lnTo>
                    <a:pt x="0" y="18021"/>
                  </a:lnTo>
                </a:path>
                <a:path w="249555" h="314325">
                  <a:moveTo>
                    <a:pt x="57772" y="0"/>
                  </a:moveTo>
                  <a:lnTo>
                    <a:pt x="248983" y="0"/>
                  </a:lnTo>
                  <a:lnTo>
                    <a:pt x="248983" y="7745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523632" y="3301860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4" h="72389">
                  <a:moveTo>
                    <a:pt x="38734" y="0"/>
                  </a:moveTo>
                  <a:lnTo>
                    <a:pt x="0" y="0"/>
                  </a:lnTo>
                  <a:lnTo>
                    <a:pt x="19367" y="72275"/>
                  </a:lnTo>
                  <a:lnTo>
                    <a:pt x="3873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694740" y="3158794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w="0" h="177164">
                  <a:moveTo>
                    <a:pt x="0" y="0"/>
                  </a:moveTo>
                  <a:lnTo>
                    <a:pt x="0" y="17682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1675613" y="3322408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38735" y="0"/>
                  </a:moveTo>
                  <a:lnTo>
                    <a:pt x="0" y="0"/>
                  </a:lnTo>
                  <a:lnTo>
                    <a:pt x="19367" y="72275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1617435" y="3512362"/>
              <a:ext cx="43815" cy="80645"/>
            </a:xfrm>
            <a:custGeom>
              <a:avLst/>
              <a:gdLst/>
              <a:ahLst/>
              <a:cxnLst/>
              <a:rect l="l" t="t" r="r" b="b"/>
              <a:pathLst>
                <a:path w="43814" h="80645">
                  <a:moveTo>
                    <a:pt x="0" y="47078"/>
                  </a:moveTo>
                  <a:lnTo>
                    <a:pt x="14619" y="47069"/>
                  </a:lnTo>
                  <a:lnTo>
                    <a:pt x="24041" y="50525"/>
                  </a:lnTo>
                  <a:lnTo>
                    <a:pt x="32357" y="60560"/>
                  </a:lnTo>
                  <a:lnTo>
                    <a:pt x="43662" y="80289"/>
                  </a:lnTo>
                  <a:lnTo>
                    <a:pt x="43662" y="0"/>
                  </a:lnTo>
                  <a:lnTo>
                    <a:pt x="28873" y="19601"/>
                  </a:lnTo>
                  <a:lnTo>
                    <a:pt x="14749" y="29416"/>
                  </a:lnTo>
                  <a:lnTo>
                    <a:pt x="4166" y="32825"/>
                  </a:lnTo>
                  <a:lnTo>
                    <a:pt x="0" y="33210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1247700" y="3220415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46088" y="0"/>
                  </a:moveTo>
                  <a:lnTo>
                    <a:pt x="28144" y="3624"/>
                  </a:lnTo>
                  <a:lnTo>
                    <a:pt x="13495" y="13504"/>
                  </a:lnTo>
                  <a:lnTo>
                    <a:pt x="3620" y="28155"/>
                  </a:lnTo>
                  <a:lnTo>
                    <a:pt x="0" y="46088"/>
                  </a:lnTo>
                  <a:lnTo>
                    <a:pt x="3620" y="64039"/>
                  </a:lnTo>
                  <a:lnTo>
                    <a:pt x="13495" y="78692"/>
                  </a:lnTo>
                  <a:lnTo>
                    <a:pt x="28144" y="88568"/>
                  </a:lnTo>
                  <a:lnTo>
                    <a:pt x="46088" y="92189"/>
                  </a:lnTo>
                  <a:lnTo>
                    <a:pt x="64024" y="88568"/>
                  </a:lnTo>
                  <a:lnTo>
                    <a:pt x="78670" y="78692"/>
                  </a:lnTo>
                  <a:lnTo>
                    <a:pt x="88543" y="64039"/>
                  </a:lnTo>
                  <a:lnTo>
                    <a:pt x="92163" y="46088"/>
                  </a:lnTo>
                  <a:lnTo>
                    <a:pt x="88543" y="28155"/>
                  </a:lnTo>
                  <a:lnTo>
                    <a:pt x="78670" y="13504"/>
                  </a:lnTo>
                  <a:lnTo>
                    <a:pt x="64024" y="3624"/>
                  </a:lnTo>
                  <a:lnTo>
                    <a:pt x="46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1247700" y="3220415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92163" y="46088"/>
                  </a:moveTo>
                  <a:lnTo>
                    <a:pt x="88543" y="64039"/>
                  </a:lnTo>
                  <a:lnTo>
                    <a:pt x="78670" y="78692"/>
                  </a:lnTo>
                  <a:lnTo>
                    <a:pt x="64024" y="88568"/>
                  </a:lnTo>
                  <a:lnTo>
                    <a:pt x="46088" y="92189"/>
                  </a:lnTo>
                  <a:lnTo>
                    <a:pt x="28144" y="88568"/>
                  </a:lnTo>
                  <a:lnTo>
                    <a:pt x="13495" y="78692"/>
                  </a:lnTo>
                  <a:lnTo>
                    <a:pt x="3620" y="64039"/>
                  </a:lnTo>
                  <a:lnTo>
                    <a:pt x="0" y="46088"/>
                  </a:lnTo>
                  <a:lnTo>
                    <a:pt x="3620" y="28155"/>
                  </a:lnTo>
                  <a:lnTo>
                    <a:pt x="13495" y="13504"/>
                  </a:lnTo>
                  <a:lnTo>
                    <a:pt x="28144" y="3624"/>
                  </a:lnTo>
                  <a:lnTo>
                    <a:pt x="46088" y="0"/>
                  </a:lnTo>
                  <a:lnTo>
                    <a:pt x="64024" y="3624"/>
                  </a:lnTo>
                  <a:lnTo>
                    <a:pt x="78670" y="13504"/>
                  </a:lnTo>
                  <a:lnTo>
                    <a:pt x="88543" y="28155"/>
                  </a:lnTo>
                  <a:lnTo>
                    <a:pt x="92163" y="46088"/>
                  </a:lnTo>
                  <a:close/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1293788" y="3220427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57759" y="0"/>
                  </a:moveTo>
                  <a:lnTo>
                    <a:pt x="0" y="0"/>
                  </a:lnTo>
                  <a:lnTo>
                    <a:pt x="35382" y="34404"/>
                  </a:lnTo>
                  <a:lnTo>
                    <a:pt x="57759" y="34404"/>
                  </a:lnTo>
                  <a:lnTo>
                    <a:pt x="57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1293788" y="3220427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0" y="0"/>
                  </a:moveTo>
                  <a:lnTo>
                    <a:pt x="57759" y="0"/>
                  </a:lnTo>
                  <a:lnTo>
                    <a:pt x="57759" y="34404"/>
                  </a:lnTo>
                  <a:lnTo>
                    <a:pt x="35382" y="34404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8" name="object 138" descr=""/>
          <p:cNvSpPr txBox="1"/>
          <p:nvPr/>
        </p:nvSpPr>
        <p:spPr>
          <a:xfrm>
            <a:off x="1127469" y="5161407"/>
            <a:ext cx="3974465" cy="853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Mixing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ts val="1235"/>
              </a:lnSpc>
            </a:pPr>
            <a:r>
              <a:rPr dirty="0" sz="1050" spc="-20" b="1">
                <a:solidFill>
                  <a:srgbClr val="282426"/>
                </a:solidFill>
                <a:latin typeface="Arial"/>
                <a:cs typeface="Arial"/>
              </a:rPr>
              <a:t>Two-</a:t>
            </a:r>
            <a:r>
              <a:rPr dirty="0" sz="1050" b="1">
                <a:solidFill>
                  <a:srgbClr val="282426"/>
                </a:solidFill>
                <a:latin typeface="Arial"/>
                <a:cs typeface="Arial"/>
              </a:rPr>
              <a:t>stage </a:t>
            </a:r>
            <a:r>
              <a:rPr dirty="0" sz="1050" spc="-10" b="1">
                <a:solidFill>
                  <a:srgbClr val="282426"/>
                </a:solidFill>
                <a:latin typeface="Arial"/>
                <a:cs typeface="Arial"/>
              </a:rPr>
              <a:t>filtration.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950"/>
              </a:lnSpc>
              <a:spcBef>
                <a:spcPts val="65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Preengineered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systems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used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in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small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treatment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plants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(also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called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package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plants). Raw-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turbidity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&lt;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100</a:t>
            </a:r>
            <a:r>
              <a:rPr dirty="0" sz="850" spc="-1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NTU.</a:t>
            </a:r>
            <a:endParaRPr sz="850">
              <a:latin typeface="Arial"/>
              <a:cs typeface="Arial"/>
            </a:endParaRPr>
          </a:p>
        </p:txBody>
      </p:sp>
      <p:sp>
        <p:nvSpPr>
          <p:cNvPr id="139" name="object 139" descr=""/>
          <p:cNvSpPr txBox="1"/>
          <p:nvPr/>
        </p:nvSpPr>
        <p:spPr>
          <a:xfrm>
            <a:off x="1127469" y="3650881"/>
            <a:ext cx="3962400" cy="12065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0988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Mixing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ts val="1235"/>
              </a:lnSpc>
            </a:pPr>
            <a:r>
              <a:rPr dirty="0" sz="1050" b="1">
                <a:solidFill>
                  <a:srgbClr val="282426"/>
                </a:solidFill>
                <a:latin typeface="Arial"/>
                <a:cs typeface="Arial"/>
              </a:rPr>
              <a:t>In-line filtration (also called contact </a:t>
            </a:r>
            <a:r>
              <a:rPr dirty="0" sz="1050" spc="-10" b="1">
                <a:solidFill>
                  <a:srgbClr val="282426"/>
                </a:solidFill>
                <a:latin typeface="Arial"/>
                <a:cs typeface="Arial"/>
              </a:rPr>
              <a:t>filtration).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1010"/>
              </a:lnSpc>
              <a:spcBef>
                <a:spcPts val="15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Requires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high-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quality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surface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with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very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little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variation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and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no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clay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or</a:t>
            </a:r>
            <a:r>
              <a:rPr dirty="0" sz="850" spc="-2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sediment particles. Raw-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water</a:t>
            </a:r>
            <a:r>
              <a:rPr dirty="0" sz="850" spc="-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turbidity</a:t>
            </a:r>
            <a:r>
              <a:rPr dirty="0" sz="850" spc="-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&lt;</a:t>
            </a: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282426"/>
                </a:solidFill>
                <a:latin typeface="Arial"/>
                <a:cs typeface="Arial"/>
              </a:rPr>
              <a:t>10</a:t>
            </a:r>
            <a:r>
              <a:rPr dirty="0" sz="850" spc="-5">
                <a:solidFill>
                  <a:srgbClr val="282426"/>
                </a:solidFill>
                <a:latin typeface="Arial"/>
                <a:cs typeface="Arial"/>
              </a:rPr>
              <a:t> </a:t>
            </a:r>
            <a:r>
              <a:rPr dirty="0" sz="850" spc="-20">
                <a:solidFill>
                  <a:srgbClr val="282426"/>
                </a:solidFill>
                <a:latin typeface="Arial"/>
                <a:cs typeface="Arial"/>
              </a:rPr>
              <a:t>NTU.</a:t>
            </a:r>
            <a:endParaRPr sz="850">
              <a:latin typeface="Arial"/>
              <a:cs typeface="Arial"/>
            </a:endParaRPr>
          </a:p>
          <a:p>
            <a:pPr marL="283845">
              <a:lnSpc>
                <a:spcPct val="100000"/>
              </a:lnSpc>
              <a:spcBef>
                <a:spcPts val="32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Coagulant</a:t>
            </a:r>
            <a:endParaRPr sz="850">
              <a:latin typeface="Arial"/>
              <a:cs typeface="Arial"/>
            </a:endParaRPr>
          </a:p>
          <a:p>
            <a:pPr marL="1016635">
              <a:lnSpc>
                <a:spcPct val="100000"/>
              </a:lnSpc>
              <a:spcBef>
                <a:spcPts val="43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Filtration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40" name="object 140" descr=""/>
          <p:cNvGrpSpPr/>
          <p:nvPr/>
        </p:nvGrpSpPr>
        <p:grpSpPr>
          <a:xfrm>
            <a:off x="1243337" y="4669320"/>
            <a:ext cx="568325" cy="511175"/>
            <a:chOff x="1243337" y="4669320"/>
            <a:chExt cx="568325" cy="511175"/>
          </a:xfrm>
        </p:grpSpPr>
        <p:pic>
          <p:nvPicPr>
            <p:cNvPr id="141" name="object 1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19130" y="4894675"/>
              <a:ext cx="180213" cy="183680"/>
            </a:xfrm>
            <a:prstGeom prst="rect">
              <a:avLst/>
            </a:prstGeom>
          </p:spPr>
        </p:pic>
        <p:sp>
          <p:nvSpPr>
            <p:cNvPr id="142" name="object 142" descr=""/>
            <p:cNvSpPr/>
            <p:nvPr/>
          </p:nvSpPr>
          <p:spPr>
            <a:xfrm>
              <a:off x="1429538" y="4951450"/>
              <a:ext cx="375920" cy="222885"/>
            </a:xfrm>
            <a:custGeom>
              <a:avLst/>
              <a:gdLst/>
              <a:ahLst/>
              <a:cxnLst/>
              <a:rect l="l" t="t" r="r" b="b"/>
              <a:pathLst>
                <a:path w="375919" h="222885">
                  <a:moveTo>
                    <a:pt x="134061" y="0"/>
                  </a:moveTo>
                  <a:lnTo>
                    <a:pt x="345198" y="0"/>
                  </a:lnTo>
                  <a:lnTo>
                    <a:pt x="367430" y="35749"/>
                  </a:lnTo>
                  <a:lnTo>
                    <a:pt x="374840" y="59155"/>
                  </a:lnTo>
                  <a:lnTo>
                    <a:pt x="367430" y="80558"/>
                  </a:lnTo>
                  <a:lnTo>
                    <a:pt x="345198" y="110299"/>
                  </a:lnTo>
                  <a:lnTo>
                    <a:pt x="322910" y="155902"/>
                  </a:lnTo>
                  <a:lnTo>
                    <a:pt x="325386" y="191381"/>
                  </a:lnTo>
                  <a:lnTo>
                    <a:pt x="337769" y="214389"/>
                  </a:lnTo>
                  <a:lnTo>
                    <a:pt x="345198" y="222580"/>
                  </a:lnTo>
                  <a:lnTo>
                    <a:pt x="367858" y="182749"/>
                  </a:lnTo>
                  <a:lnTo>
                    <a:pt x="375412" y="157776"/>
                  </a:lnTo>
                  <a:lnTo>
                    <a:pt x="367858" y="137135"/>
                  </a:lnTo>
                  <a:lnTo>
                    <a:pt x="345198" y="110299"/>
                  </a:lnTo>
                </a:path>
                <a:path w="375919" h="222885">
                  <a:moveTo>
                    <a:pt x="0" y="0"/>
                  </a:moveTo>
                  <a:lnTo>
                    <a:pt x="93967" y="0"/>
                  </a:lnTo>
                </a:path>
                <a:path w="375919" h="222885">
                  <a:moveTo>
                    <a:pt x="345186" y="222580"/>
                  </a:moveTo>
                  <a:lnTo>
                    <a:pt x="0" y="222580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92975" y="4945100"/>
              <a:ext cx="65196" cy="235280"/>
            </a:xfrm>
            <a:prstGeom prst="rect">
              <a:avLst/>
            </a:prstGeom>
          </p:spPr>
        </p:pic>
        <p:sp>
          <p:nvSpPr>
            <p:cNvPr id="144" name="object 144" descr=""/>
            <p:cNvSpPr/>
            <p:nvPr/>
          </p:nvSpPr>
          <p:spPr>
            <a:xfrm>
              <a:off x="1293775" y="4748148"/>
              <a:ext cx="249554" cy="314325"/>
            </a:xfrm>
            <a:custGeom>
              <a:avLst/>
              <a:gdLst/>
              <a:ahLst/>
              <a:cxnLst/>
              <a:rect l="l" t="t" r="r" b="b"/>
              <a:pathLst>
                <a:path w="249555" h="314325">
                  <a:moveTo>
                    <a:pt x="0" y="313778"/>
                  </a:moveTo>
                  <a:lnTo>
                    <a:pt x="0" y="18034"/>
                  </a:lnTo>
                </a:path>
                <a:path w="249555" h="314325">
                  <a:moveTo>
                    <a:pt x="57772" y="0"/>
                  </a:moveTo>
                  <a:lnTo>
                    <a:pt x="248983" y="0"/>
                  </a:lnTo>
                  <a:lnTo>
                    <a:pt x="248983" y="77457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1523632" y="4812385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4" h="72389">
                  <a:moveTo>
                    <a:pt x="38734" y="0"/>
                  </a:moveTo>
                  <a:lnTo>
                    <a:pt x="0" y="0"/>
                  </a:lnTo>
                  <a:lnTo>
                    <a:pt x="19367" y="72288"/>
                  </a:lnTo>
                  <a:lnTo>
                    <a:pt x="38734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1694740" y="4669320"/>
              <a:ext cx="0" cy="177165"/>
            </a:xfrm>
            <a:custGeom>
              <a:avLst/>
              <a:gdLst/>
              <a:ahLst/>
              <a:cxnLst/>
              <a:rect l="l" t="t" r="r" b="b"/>
              <a:pathLst>
                <a:path w="0" h="177164">
                  <a:moveTo>
                    <a:pt x="0" y="0"/>
                  </a:moveTo>
                  <a:lnTo>
                    <a:pt x="0" y="176822"/>
                  </a:lnTo>
                </a:path>
              </a:pathLst>
            </a:custGeom>
            <a:ln w="12700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1675613" y="4832921"/>
              <a:ext cx="38735" cy="72390"/>
            </a:xfrm>
            <a:custGeom>
              <a:avLst/>
              <a:gdLst/>
              <a:ahLst/>
              <a:cxnLst/>
              <a:rect l="l" t="t" r="r" b="b"/>
              <a:pathLst>
                <a:path w="38735" h="72389">
                  <a:moveTo>
                    <a:pt x="38735" y="0"/>
                  </a:moveTo>
                  <a:lnTo>
                    <a:pt x="0" y="0"/>
                  </a:lnTo>
                  <a:lnTo>
                    <a:pt x="19367" y="72288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2825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1617435" y="5022875"/>
              <a:ext cx="43815" cy="80645"/>
            </a:xfrm>
            <a:custGeom>
              <a:avLst/>
              <a:gdLst/>
              <a:ahLst/>
              <a:cxnLst/>
              <a:rect l="l" t="t" r="r" b="b"/>
              <a:pathLst>
                <a:path w="43814" h="80645">
                  <a:moveTo>
                    <a:pt x="0" y="47078"/>
                  </a:moveTo>
                  <a:lnTo>
                    <a:pt x="14619" y="47076"/>
                  </a:lnTo>
                  <a:lnTo>
                    <a:pt x="24041" y="50536"/>
                  </a:lnTo>
                  <a:lnTo>
                    <a:pt x="32357" y="60573"/>
                  </a:lnTo>
                  <a:lnTo>
                    <a:pt x="43662" y="80302"/>
                  </a:lnTo>
                  <a:lnTo>
                    <a:pt x="43662" y="0"/>
                  </a:lnTo>
                  <a:lnTo>
                    <a:pt x="28873" y="19603"/>
                  </a:lnTo>
                  <a:lnTo>
                    <a:pt x="14749" y="29422"/>
                  </a:lnTo>
                  <a:lnTo>
                    <a:pt x="4166" y="32836"/>
                  </a:lnTo>
                  <a:lnTo>
                    <a:pt x="0" y="33223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1247700" y="4730953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46088" y="0"/>
                  </a:moveTo>
                  <a:lnTo>
                    <a:pt x="28144" y="3620"/>
                  </a:lnTo>
                  <a:lnTo>
                    <a:pt x="13495" y="13492"/>
                  </a:lnTo>
                  <a:lnTo>
                    <a:pt x="3620" y="28133"/>
                  </a:lnTo>
                  <a:lnTo>
                    <a:pt x="0" y="46062"/>
                  </a:lnTo>
                  <a:lnTo>
                    <a:pt x="3620" y="64013"/>
                  </a:lnTo>
                  <a:lnTo>
                    <a:pt x="13495" y="78666"/>
                  </a:lnTo>
                  <a:lnTo>
                    <a:pt x="28144" y="88543"/>
                  </a:lnTo>
                  <a:lnTo>
                    <a:pt x="46088" y="92163"/>
                  </a:lnTo>
                  <a:lnTo>
                    <a:pt x="64024" y="88543"/>
                  </a:lnTo>
                  <a:lnTo>
                    <a:pt x="78670" y="78666"/>
                  </a:lnTo>
                  <a:lnTo>
                    <a:pt x="88543" y="64013"/>
                  </a:lnTo>
                  <a:lnTo>
                    <a:pt x="92163" y="46062"/>
                  </a:lnTo>
                  <a:lnTo>
                    <a:pt x="88543" y="28133"/>
                  </a:lnTo>
                  <a:lnTo>
                    <a:pt x="78670" y="13492"/>
                  </a:lnTo>
                  <a:lnTo>
                    <a:pt x="64024" y="3620"/>
                  </a:lnTo>
                  <a:lnTo>
                    <a:pt x="46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1247700" y="4730953"/>
              <a:ext cx="92710" cy="92710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92163" y="46062"/>
                  </a:moveTo>
                  <a:lnTo>
                    <a:pt x="88543" y="64013"/>
                  </a:lnTo>
                  <a:lnTo>
                    <a:pt x="78670" y="78666"/>
                  </a:lnTo>
                  <a:lnTo>
                    <a:pt x="64024" y="88543"/>
                  </a:lnTo>
                  <a:lnTo>
                    <a:pt x="46088" y="92163"/>
                  </a:lnTo>
                  <a:lnTo>
                    <a:pt x="28144" y="88543"/>
                  </a:lnTo>
                  <a:lnTo>
                    <a:pt x="13495" y="78666"/>
                  </a:lnTo>
                  <a:lnTo>
                    <a:pt x="3620" y="64013"/>
                  </a:lnTo>
                  <a:lnTo>
                    <a:pt x="0" y="46062"/>
                  </a:lnTo>
                  <a:lnTo>
                    <a:pt x="3620" y="28133"/>
                  </a:lnTo>
                  <a:lnTo>
                    <a:pt x="13495" y="13492"/>
                  </a:lnTo>
                  <a:lnTo>
                    <a:pt x="28144" y="3620"/>
                  </a:lnTo>
                  <a:lnTo>
                    <a:pt x="46088" y="0"/>
                  </a:lnTo>
                  <a:lnTo>
                    <a:pt x="64024" y="3620"/>
                  </a:lnTo>
                  <a:lnTo>
                    <a:pt x="78670" y="13492"/>
                  </a:lnTo>
                  <a:lnTo>
                    <a:pt x="88543" y="28133"/>
                  </a:lnTo>
                  <a:lnTo>
                    <a:pt x="92163" y="46062"/>
                  </a:lnTo>
                  <a:close/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1293788" y="4730953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57759" y="0"/>
                  </a:moveTo>
                  <a:lnTo>
                    <a:pt x="0" y="0"/>
                  </a:lnTo>
                  <a:lnTo>
                    <a:pt x="35382" y="34404"/>
                  </a:lnTo>
                  <a:lnTo>
                    <a:pt x="57759" y="34404"/>
                  </a:lnTo>
                  <a:lnTo>
                    <a:pt x="57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1293788" y="4730953"/>
              <a:ext cx="57785" cy="34925"/>
            </a:xfrm>
            <a:custGeom>
              <a:avLst/>
              <a:gdLst/>
              <a:ahLst/>
              <a:cxnLst/>
              <a:rect l="l" t="t" r="r" b="b"/>
              <a:pathLst>
                <a:path w="57784" h="34925">
                  <a:moveTo>
                    <a:pt x="0" y="0"/>
                  </a:moveTo>
                  <a:lnTo>
                    <a:pt x="57759" y="0"/>
                  </a:lnTo>
                  <a:lnTo>
                    <a:pt x="57759" y="34404"/>
                  </a:lnTo>
                  <a:lnTo>
                    <a:pt x="35382" y="34404"/>
                  </a:lnTo>
                </a:path>
              </a:pathLst>
            </a:custGeom>
            <a:ln w="8724">
              <a:solidFill>
                <a:srgbClr val="28252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3" name="object 153" descr=""/>
          <p:cNvSpPr txBox="1"/>
          <p:nvPr/>
        </p:nvSpPr>
        <p:spPr>
          <a:xfrm>
            <a:off x="1399122" y="6053361"/>
            <a:ext cx="511809" cy="1536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Coagulant</a:t>
            </a:r>
            <a:endParaRPr sz="850">
              <a:latin typeface="Arial"/>
              <a:cs typeface="Arial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629464" y="6708622"/>
            <a:ext cx="2263775" cy="5219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330835">
              <a:lnSpc>
                <a:spcPct val="100000"/>
              </a:lnSpc>
              <a:spcBef>
                <a:spcPts val="90"/>
              </a:spcBef>
            </a:pPr>
            <a:r>
              <a:rPr dirty="0" sz="850" spc="-10">
                <a:solidFill>
                  <a:srgbClr val="282426"/>
                </a:solidFill>
                <a:latin typeface="Arial"/>
                <a:cs typeface="Arial"/>
              </a:rPr>
              <a:t>Mixing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>
              <a:latin typeface="Arial"/>
              <a:cs typeface="Arial"/>
            </a:endParaRPr>
          </a:p>
          <a:p>
            <a:pPr marL="12700">
              <a:lnSpc>
                <a:spcPts val="955"/>
              </a:lnSpc>
            </a:pP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Figure</a:t>
            </a:r>
            <a:r>
              <a:rPr dirty="0" sz="800" spc="65" b="1">
                <a:solidFill>
                  <a:srgbClr val="282526"/>
                </a:solidFill>
                <a:latin typeface="Century Gothic"/>
                <a:cs typeface="Century Gothic"/>
              </a:rPr>
              <a:t> </a:t>
            </a:r>
            <a:r>
              <a:rPr dirty="0" sz="800" b="1">
                <a:solidFill>
                  <a:srgbClr val="282526"/>
                </a:solidFill>
                <a:latin typeface="Century Gothic"/>
                <a:cs typeface="Century Gothic"/>
              </a:rPr>
              <a:t>11-</a:t>
            </a:r>
            <a:r>
              <a:rPr dirty="0" sz="800" spc="-50" b="1">
                <a:solidFill>
                  <a:srgbClr val="282526"/>
                </a:solidFill>
                <a:latin typeface="Century Gothic"/>
                <a:cs typeface="Century Gothic"/>
              </a:rPr>
              <a:t>3</a:t>
            </a:r>
            <a:endParaRPr sz="800">
              <a:latin typeface="Century Gothic"/>
              <a:cs typeface="Century Gothic"/>
            </a:endParaRPr>
          </a:p>
          <a:p>
            <a:pPr marL="12700">
              <a:lnSpc>
                <a:spcPts val="955"/>
              </a:lnSpc>
            </a:pP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Classiﬁcation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of </a:t>
            </a:r>
            <a:r>
              <a:rPr dirty="0" sz="800" spc="-25">
                <a:solidFill>
                  <a:srgbClr val="282526"/>
                </a:solidFill>
                <a:latin typeface="Tahoma"/>
                <a:cs typeface="Tahoma"/>
              </a:rPr>
              <a:t>rapid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5">
                <a:solidFill>
                  <a:srgbClr val="282526"/>
                </a:solidFill>
                <a:latin typeface="Tahoma"/>
                <a:cs typeface="Tahoma"/>
              </a:rPr>
              <a:t>ﬁltration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by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30">
                <a:solidFill>
                  <a:srgbClr val="282526"/>
                </a:solidFill>
                <a:latin typeface="Tahoma"/>
                <a:cs typeface="Tahoma"/>
              </a:rPr>
              <a:t>pretreatment</a:t>
            </a:r>
            <a:r>
              <a:rPr dirty="0" sz="800" spc="-5">
                <a:solidFill>
                  <a:srgbClr val="282526"/>
                </a:solidFill>
                <a:latin typeface="Tahoma"/>
                <a:cs typeface="Tahoma"/>
              </a:rPr>
              <a:t> </a:t>
            </a:r>
            <a:r>
              <a:rPr dirty="0" sz="800" spc="-10">
                <a:solidFill>
                  <a:srgbClr val="282526"/>
                </a:solidFill>
                <a:latin typeface="Tahoma"/>
                <a:cs typeface="Tahoma"/>
              </a:rPr>
              <a:t>level.</a:t>
            </a:r>
            <a:endParaRPr sz="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John C. Crittenden (Author); R. Rhodes Trussell (Author); David W. Hand (Author); Kerry J. Howe (Author); George Tchobanoglous (Author)</dc:creator>
  <dc:subject>All About Chemical Engineering</dc:subject>
  <dc:title>MWH's Water Treatment: Principles and Design, Third Edition</dc:title>
  <dcterms:created xsi:type="dcterms:W3CDTF">2023-05-28T23:38:42Z</dcterms:created>
  <dcterms:modified xsi:type="dcterms:W3CDTF">2023-05-28T23:38:42Z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2023-05-28T00:00:00Z</vt:filetime>
  </property>
  <property fmtid="{D5CDD505-2E9C-101B-9397-08002B2CF9AE}" pid="3" name="Creator">
    <vt:lpwstr>Adobe Acrobat 7.0</vt:lpwstr>
  </property>
  <property fmtid="{D5CDD505-2E9C-101B-9397-08002B2CF9AE}" pid="4" name="LastSaved">
    <vt:filetime>2023-05-28T00:00:00Z</vt:filetime>
  </property>
  <property fmtid="{D5CDD505-2E9C-101B-9397-08002B2CF9AE}" pid="5" name="Producer">
    <vt:lpwstr>PDFlib PLOP 2.0.0p6 (SunOS)/Acrobat Distiller 7.0.5 (Windows)</vt:lpwstr>
  </property>
</Properties>
</file>