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6870700" cy="8464550"/>
  <p:notesSz cx="6870700" cy="84645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5778" y="2624010"/>
            <a:ext cx="5845492" cy="177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31557" y="4740148"/>
            <a:ext cx="4813935" cy="2116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3852" y="1946846"/>
            <a:ext cx="2991516" cy="55866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541680" y="1946846"/>
            <a:ext cx="2991516" cy="55866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852" y="338582"/>
            <a:ext cx="6189345" cy="1354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852" y="1946846"/>
            <a:ext cx="6189345" cy="55866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338197" y="7872031"/>
            <a:ext cx="2200656" cy="4232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3852" y="7872031"/>
            <a:ext cx="1581721" cy="4232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951476" y="7872031"/>
            <a:ext cx="1581721" cy="4232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937970" y="305487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5">
                <a:moveTo>
                  <a:pt x="45943" y="45943"/>
                </a:moveTo>
                <a:lnTo>
                  <a:pt x="0" y="0"/>
                </a:lnTo>
              </a:path>
            </a:pathLst>
          </a:custGeom>
          <a:ln w="5562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929740" y="3122183"/>
            <a:ext cx="54610" cy="503555"/>
          </a:xfrm>
          <a:custGeom>
            <a:avLst/>
            <a:gdLst/>
            <a:ahLst/>
            <a:cxnLst/>
            <a:rect l="l" t="t" r="r" b="b"/>
            <a:pathLst>
              <a:path w="54610" h="503554">
                <a:moveTo>
                  <a:pt x="49976" y="503259"/>
                </a:moveTo>
                <a:lnTo>
                  <a:pt x="0" y="453281"/>
                </a:lnTo>
              </a:path>
              <a:path w="54610" h="503554">
                <a:moveTo>
                  <a:pt x="54173" y="431903"/>
                </a:moveTo>
                <a:lnTo>
                  <a:pt x="0" y="377729"/>
                </a:lnTo>
              </a:path>
              <a:path w="54610" h="503554">
                <a:moveTo>
                  <a:pt x="54173" y="356363"/>
                </a:moveTo>
                <a:lnTo>
                  <a:pt x="0" y="302189"/>
                </a:lnTo>
              </a:path>
              <a:path w="54610" h="503554">
                <a:moveTo>
                  <a:pt x="54173" y="280810"/>
                </a:moveTo>
                <a:lnTo>
                  <a:pt x="0" y="226636"/>
                </a:lnTo>
              </a:path>
              <a:path w="54610" h="503554">
                <a:moveTo>
                  <a:pt x="54173" y="205270"/>
                </a:moveTo>
                <a:lnTo>
                  <a:pt x="0" y="151095"/>
                </a:lnTo>
              </a:path>
              <a:path w="54610" h="503554">
                <a:moveTo>
                  <a:pt x="54173" y="129717"/>
                </a:moveTo>
                <a:lnTo>
                  <a:pt x="0" y="75541"/>
                </a:lnTo>
              </a:path>
              <a:path w="54610" h="503554">
                <a:moveTo>
                  <a:pt x="54173" y="54176"/>
                </a:moveTo>
                <a:lnTo>
                  <a:pt x="0" y="0"/>
                </a:lnTo>
              </a:path>
            </a:pathLst>
          </a:custGeom>
          <a:ln w="5562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5288" y="4071937"/>
            <a:ext cx="416877" cy="56763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535657" y="7075043"/>
            <a:ext cx="222250" cy="36639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9685" marR="5080" indent="-7620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Solids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disposal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72196" y="7305107"/>
            <a:ext cx="315595" cy="53467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algn="just" marL="12700" marR="5080" indent="87630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Raw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from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surface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source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711262" y="7264603"/>
            <a:ext cx="0" cy="278130"/>
          </a:xfrm>
          <a:custGeom>
            <a:avLst/>
            <a:gdLst/>
            <a:ahLst/>
            <a:cxnLst/>
            <a:rect l="l" t="t" r="r" b="b"/>
            <a:pathLst>
              <a:path w="0" h="278129">
                <a:moveTo>
                  <a:pt x="0" y="278041"/>
                </a:moveTo>
                <a:lnTo>
                  <a:pt x="0" y="0"/>
                </a:lnTo>
              </a:path>
            </a:pathLst>
          </a:custGeom>
          <a:ln w="11112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713345" y="5717946"/>
            <a:ext cx="0" cy="160655"/>
          </a:xfrm>
          <a:custGeom>
            <a:avLst/>
            <a:gdLst/>
            <a:ahLst/>
            <a:cxnLst/>
            <a:rect l="l" t="t" r="r" b="b"/>
            <a:pathLst>
              <a:path w="0" h="160654">
                <a:moveTo>
                  <a:pt x="0" y="160058"/>
                </a:moveTo>
                <a:lnTo>
                  <a:pt x="0" y="0"/>
                </a:lnTo>
              </a:path>
            </a:pathLst>
          </a:custGeom>
          <a:ln w="11112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1293140" y="1646288"/>
            <a:ext cx="1243965" cy="5629910"/>
            <a:chOff x="1293140" y="1646288"/>
            <a:chExt cx="1243965" cy="5629910"/>
          </a:xfrm>
        </p:grpSpPr>
        <p:sp>
          <p:nvSpPr>
            <p:cNvPr id="10" name="object 10" descr=""/>
            <p:cNvSpPr/>
            <p:nvPr/>
          </p:nvSpPr>
          <p:spPr>
            <a:xfrm>
              <a:off x="1694371" y="7213777"/>
              <a:ext cx="33655" cy="62230"/>
            </a:xfrm>
            <a:custGeom>
              <a:avLst/>
              <a:gdLst/>
              <a:ahLst/>
              <a:cxnLst/>
              <a:rect l="l" t="t" r="r" b="b"/>
              <a:pathLst>
                <a:path w="33655" h="62229">
                  <a:moveTo>
                    <a:pt x="16700" y="0"/>
                  </a:moveTo>
                  <a:lnTo>
                    <a:pt x="0" y="62204"/>
                  </a:lnTo>
                  <a:lnTo>
                    <a:pt x="33350" y="62204"/>
                  </a:lnTo>
                  <a:lnTo>
                    <a:pt x="1670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298855" y="6477127"/>
              <a:ext cx="361950" cy="0"/>
            </a:xfrm>
            <a:custGeom>
              <a:avLst/>
              <a:gdLst/>
              <a:ahLst/>
              <a:cxnLst/>
              <a:rect l="l" t="t" r="r" b="b"/>
              <a:pathLst>
                <a:path w="361950" h="0">
                  <a:moveTo>
                    <a:pt x="0" y="0"/>
                  </a:moveTo>
                  <a:lnTo>
                    <a:pt x="361721" y="0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649197" y="6460273"/>
              <a:ext cx="62230" cy="33655"/>
            </a:xfrm>
            <a:custGeom>
              <a:avLst/>
              <a:gdLst/>
              <a:ahLst/>
              <a:cxnLst/>
              <a:rect l="l" t="t" r="r" b="b"/>
              <a:pathLst>
                <a:path w="62230" h="33654">
                  <a:moveTo>
                    <a:pt x="0" y="0"/>
                  </a:moveTo>
                  <a:lnTo>
                    <a:pt x="0" y="33324"/>
                  </a:lnTo>
                  <a:lnTo>
                    <a:pt x="62217" y="16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549083" y="6659765"/>
              <a:ext cx="111125" cy="0"/>
            </a:xfrm>
            <a:custGeom>
              <a:avLst/>
              <a:gdLst/>
              <a:ahLst/>
              <a:cxnLst/>
              <a:rect l="l" t="t" r="r" b="b"/>
              <a:pathLst>
                <a:path w="111125" h="0">
                  <a:moveTo>
                    <a:pt x="0" y="0"/>
                  </a:moveTo>
                  <a:lnTo>
                    <a:pt x="111112" y="0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48842" y="6642899"/>
              <a:ext cx="62230" cy="33655"/>
            </a:xfrm>
            <a:custGeom>
              <a:avLst/>
              <a:gdLst/>
              <a:ahLst/>
              <a:cxnLst/>
              <a:rect l="l" t="t" r="r" b="b"/>
              <a:pathLst>
                <a:path w="62230" h="33654">
                  <a:moveTo>
                    <a:pt x="0" y="0"/>
                  </a:moveTo>
                  <a:lnTo>
                    <a:pt x="0" y="33324"/>
                  </a:lnTo>
                  <a:lnTo>
                    <a:pt x="62217" y="16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918666" y="7258405"/>
              <a:ext cx="567690" cy="0"/>
            </a:xfrm>
            <a:custGeom>
              <a:avLst/>
              <a:gdLst/>
              <a:ahLst/>
              <a:cxnLst/>
              <a:rect l="l" t="t" r="r" b="b"/>
              <a:pathLst>
                <a:path w="567689" h="0">
                  <a:moveTo>
                    <a:pt x="0" y="0"/>
                  </a:moveTo>
                  <a:lnTo>
                    <a:pt x="567258" y="0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474545" y="7241527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350"/>
                  </a:lnTo>
                  <a:lnTo>
                    <a:pt x="62242" y="16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10183" y="1697126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w="0" h="154305">
                  <a:moveTo>
                    <a:pt x="0" y="153758"/>
                  </a:moveTo>
                  <a:lnTo>
                    <a:pt x="0" y="0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693317" y="1646287"/>
              <a:ext cx="36830" cy="4083050"/>
            </a:xfrm>
            <a:custGeom>
              <a:avLst/>
              <a:gdLst/>
              <a:ahLst/>
              <a:cxnLst/>
              <a:rect l="l" t="t" r="r" b="b"/>
              <a:pathLst>
                <a:path w="36830" h="4083050">
                  <a:moveTo>
                    <a:pt x="33324" y="62230"/>
                  </a:moveTo>
                  <a:lnTo>
                    <a:pt x="16662" y="0"/>
                  </a:lnTo>
                  <a:lnTo>
                    <a:pt x="0" y="62230"/>
                  </a:lnTo>
                  <a:lnTo>
                    <a:pt x="33324" y="62230"/>
                  </a:lnTo>
                  <a:close/>
                </a:path>
                <a:path w="36830" h="4083050">
                  <a:moveTo>
                    <a:pt x="36474" y="4083012"/>
                  </a:moveTo>
                  <a:lnTo>
                    <a:pt x="19824" y="4020794"/>
                  </a:lnTo>
                  <a:lnTo>
                    <a:pt x="3136" y="4083012"/>
                  </a:lnTo>
                  <a:lnTo>
                    <a:pt x="36474" y="4083012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630935" y="1040676"/>
            <a:ext cx="331470" cy="574040"/>
          </a:xfrm>
          <a:prstGeom prst="rect">
            <a:avLst/>
          </a:prstGeom>
        </p:spPr>
        <p:txBody>
          <a:bodyPr wrap="square" lIns="0" tIns="13970" rIns="0" bIns="0" rtlCol="0" vert="vert270">
            <a:spAutoFit/>
          </a:bodyPr>
          <a:lstStyle/>
          <a:p>
            <a:pPr algn="just" marL="12700" marR="5080">
              <a:lnSpc>
                <a:spcPts val="800"/>
              </a:lnSpc>
              <a:spcBef>
                <a:spcPts val="11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Treated</a:t>
            </a:r>
            <a:r>
              <a:rPr dirty="0" sz="700" spc="-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distribution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system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978204" y="1193050"/>
            <a:ext cx="416559" cy="6614795"/>
            <a:chOff x="1978204" y="1193050"/>
            <a:chExt cx="416559" cy="6614795"/>
          </a:xfrm>
        </p:grpSpPr>
        <p:sp>
          <p:nvSpPr>
            <p:cNvPr id="21" name="object 21" descr=""/>
            <p:cNvSpPr/>
            <p:nvPr/>
          </p:nvSpPr>
          <p:spPr>
            <a:xfrm>
              <a:off x="2388718" y="1198765"/>
              <a:ext cx="0" cy="6603365"/>
            </a:xfrm>
            <a:custGeom>
              <a:avLst/>
              <a:gdLst/>
              <a:ahLst/>
              <a:cxnLst/>
              <a:rect l="l" t="t" r="r" b="b"/>
              <a:pathLst>
                <a:path w="0" h="6603365">
                  <a:moveTo>
                    <a:pt x="0" y="0"/>
                  </a:moveTo>
                  <a:lnTo>
                    <a:pt x="0" y="6603250"/>
                  </a:lnTo>
                </a:path>
              </a:pathLst>
            </a:custGeom>
            <a:ln w="11112">
              <a:solidFill>
                <a:srgbClr val="282526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983919" y="2226792"/>
              <a:ext cx="196215" cy="984250"/>
            </a:xfrm>
            <a:custGeom>
              <a:avLst/>
              <a:gdLst/>
              <a:ahLst/>
              <a:cxnLst/>
              <a:rect l="l" t="t" r="r" b="b"/>
              <a:pathLst>
                <a:path w="196214" h="984250">
                  <a:moveTo>
                    <a:pt x="50838" y="984008"/>
                  </a:moveTo>
                  <a:lnTo>
                    <a:pt x="195821" y="984008"/>
                  </a:lnTo>
                  <a:lnTo>
                    <a:pt x="195821" y="0"/>
                  </a:lnTo>
                  <a:lnTo>
                    <a:pt x="0" y="0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983919" y="3194342"/>
              <a:ext cx="62230" cy="33655"/>
            </a:xfrm>
            <a:custGeom>
              <a:avLst/>
              <a:gdLst/>
              <a:ahLst/>
              <a:cxnLst/>
              <a:rect l="l" t="t" r="r" b="b"/>
              <a:pathLst>
                <a:path w="62230" h="33655">
                  <a:moveTo>
                    <a:pt x="62230" y="0"/>
                  </a:moveTo>
                  <a:lnTo>
                    <a:pt x="0" y="16675"/>
                  </a:lnTo>
                  <a:lnTo>
                    <a:pt x="62230" y="33350"/>
                  </a:lnTo>
                  <a:lnTo>
                    <a:pt x="6223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1261174" y="1956638"/>
            <a:ext cx="222250" cy="39116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46355" marR="5080" indent="-34290">
              <a:lnSpc>
                <a:spcPts val="740"/>
              </a:lnSpc>
              <a:spcBef>
                <a:spcPts val="16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Clearwell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storage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237779" y="1143825"/>
            <a:ext cx="128270" cy="71755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Liquid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processing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402635" y="1139469"/>
            <a:ext cx="222250" cy="87058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63830" marR="5080" indent="-151765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Residuals</a:t>
            </a:r>
            <a:r>
              <a:rPr dirty="0" sz="700" spc="-3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processing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and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management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1485228" y="2502916"/>
            <a:ext cx="1013460" cy="4550410"/>
            <a:chOff x="1485228" y="2502916"/>
            <a:chExt cx="1013460" cy="4550410"/>
          </a:xfrm>
        </p:grpSpPr>
        <p:sp>
          <p:nvSpPr>
            <p:cNvPr id="28" name="object 28" descr=""/>
            <p:cNvSpPr/>
            <p:nvPr/>
          </p:nvSpPr>
          <p:spPr>
            <a:xfrm>
              <a:off x="1711427" y="6223101"/>
              <a:ext cx="0" cy="824865"/>
            </a:xfrm>
            <a:custGeom>
              <a:avLst/>
              <a:gdLst/>
              <a:ahLst/>
              <a:cxnLst/>
              <a:rect l="l" t="t" r="r" b="b"/>
              <a:pathLst>
                <a:path w="0" h="824865">
                  <a:moveTo>
                    <a:pt x="0" y="824356"/>
                  </a:moveTo>
                  <a:lnTo>
                    <a:pt x="0" y="0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694155" y="6171069"/>
              <a:ext cx="34290" cy="64135"/>
            </a:xfrm>
            <a:custGeom>
              <a:avLst/>
              <a:gdLst/>
              <a:ahLst/>
              <a:cxnLst/>
              <a:rect l="l" t="t" r="r" b="b"/>
              <a:pathLst>
                <a:path w="34289" h="64135">
                  <a:moveTo>
                    <a:pt x="17068" y="0"/>
                  </a:moveTo>
                  <a:lnTo>
                    <a:pt x="0" y="63677"/>
                  </a:lnTo>
                  <a:lnTo>
                    <a:pt x="34124" y="63677"/>
                  </a:lnTo>
                  <a:lnTo>
                    <a:pt x="17068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710183" y="2553766"/>
              <a:ext cx="246379" cy="501650"/>
            </a:xfrm>
            <a:custGeom>
              <a:avLst/>
              <a:gdLst/>
              <a:ahLst/>
              <a:cxnLst/>
              <a:rect l="l" t="t" r="r" b="b"/>
              <a:pathLst>
                <a:path w="246380" h="501650">
                  <a:moveTo>
                    <a:pt x="0" y="0"/>
                  </a:moveTo>
                  <a:lnTo>
                    <a:pt x="0" y="236334"/>
                  </a:lnTo>
                  <a:lnTo>
                    <a:pt x="245783" y="236334"/>
                  </a:lnTo>
                  <a:lnTo>
                    <a:pt x="245783" y="501103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693304" y="2502916"/>
              <a:ext cx="33655" cy="62230"/>
            </a:xfrm>
            <a:custGeom>
              <a:avLst/>
              <a:gdLst/>
              <a:ahLst/>
              <a:cxnLst/>
              <a:rect l="l" t="t" r="r" b="b"/>
              <a:pathLst>
                <a:path w="33655" h="62230">
                  <a:moveTo>
                    <a:pt x="16675" y="0"/>
                  </a:moveTo>
                  <a:lnTo>
                    <a:pt x="0" y="62229"/>
                  </a:lnTo>
                  <a:lnTo>
                    <a:pt x="33337" y="62229"/>
                  </a:lnTo>
                  <a:lnTo>
                    <a:pt x="16675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490943" y="2632456"/>
              <a:ext cx="168910" cy="0"/>
            </a:xfrm>
            <a:custGeom>
              <a:avLst/>
              <a:gdLst/>
              <a:ahLst/>
              <a:cxnLst/>
              <a:rect l="l" t="t" r="r" b="b"/>
              <a:pathLst>
                <a:path w="168910" h="0">
                  <a:moveTo>
                    <a:pt x="0" y="0"/>
                  </a:moveTo>
                  <a:lnTo>
                    <a:pt x="168376" y="0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647953" y="2615565"/>
              <a:ext cx="62230" cy="33655"/>
            </a:xfrm>
            <a:custGeom>
              <a:avLst/>
              <a:gdLst/>
              <a:ahLst/>
              <a:cxnLst/>
              <a:rect l="l" t="t" r="r" b="b"/>
              <a:pathLst>
                <a:path w="62230" h="33655">
                  <a:moveTo>
                    <a:pt x="0" y="0"/>
                  </a:moveTo>
                  <a:lnTo>
                    <a:pt x="0" y="33350"/>
                  </a:lnTo>
                  <a:lnTo>
                    <a:pt x="62230" y="16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494397" y="3861803"/>
              <a:ext cx="165100" cy="0"/>
            </a:xfrm>
            <a:custGeom>
              <a:avLst/>
              <a:gdLst/>
              <a:ahLst/>
              <a:cxnLst/>
              <a:rect l="l" t="t" r="r" b="b"/>
              <a:pathLst>
                <a:path w="165100" h="0">
                  <a:moveTo>
                    <a:pt x="0" y="0"/>
                  </a:moveTo>
                  <a:lnTo>
                    <a:pt x="164922" y="0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647953" y="3844925"/>
              <a:ext cx="62230" cy="33655"/>
            </a:xfrm>
            <a:custGeom>
              <a:avLst/>
              <a:gdLst/>
              <a:ahLst/>
              <a:cxnLst/>
              <a:rect l="l" t="t" r="r" b="b"/>
              <a:pathLst>
                <a:path w="62230" h="33654">
                  <a:moveTo>
                    <a:pt x="0" y="0"/>
                  </a:moveTo>
                  <a:lnTo>
                    <a:pt x="0" y="33337"/>
                  </a:lnTo>
                  <a:lnTo>
                    <a:pt x="62230" y="16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762278" y="6784555"/>
              <a:ext cx="730885" cy="0"/>
            </a:xfrm>
            <a:custGeom>
              <a:avLst/>
              <a:gdLst/>
              <a:ahLst/>
              <a:cxnLst/>
              <a:rect l="l" t="t" r="r" b="b"/>
              <a:pathLst>
                <a:path w="730885" h="0">
                  <a:moveTo>
                    <a:pt x="730656" y="0"/>
                  </a:moveTo>
                  <a:lnTo>
                    <a:pt x="0" y="0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711427" y="6768096"/>
              <a:ext cx="62230" cy="33655"/>
            </a:xfrm>
            <a:custGeom>
              <a:avLst/>
              <a:gdLst/>
              <a:ahLst/>
              <a:cxnLst/>
              <a:rect l="l" t="t" r="r" b="b"/>
              <a:pathLst>
                <a:path w="62230" h="33654">
                  <a:moveTo>
                    <a:pt x="62217" y="0"/>
                  </a:moveTo>
                  <a:lnTo>
                    <a:pt x="0" y="16662"/>
                  </a:lnTo>
                  <a:lnTo>
                    <a:pt x="62217" y="33350"/>
                  </a:lnTo>
                  <a:lnTo>
                    <a:pt x="62217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1225652" y="3154540"/>
            <a:ext cx="229870" cy="371475"/>
          </a:xfrm>
          <a:prstGeom prst="rect">
            <a:avLst/>
          </a:prstGeom>
        </p:spPr>
        <p:txBody>
          <a:bodyPr wrap="square" lIns="0" tIns="13970" rIns="0" bIns="0" rtlCol="0" vert="vert270">
            <a:spAutoFit/>
          </a:bodyPr>
          <a:lstStyle/>
          <a:p>
            <a:pPr marL="29845" marR="5080" indent="-17780">
              <a:lnSpc>
                <a:spcPts val="800"/>
              </a:lnSpc>
              <a:spcBef>
                <a:spcPts val="11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Granular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filtration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222745" y="5004522"/>
            <a:ext cx="128270" cy="49974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Flocculation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301075" y="4067036"/>
            <a:ext cx="128270" cy="59372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Sedimentation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333248" y="6523894"/>
            <a:ext cx="222250" cy="29273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2700" marR="5080" indent="88265">
              <a:lnSpc>
                <a:spcPts val="740"/>
              </a:lnSpc>
              <a:spcBef>
                <a:spcPts val="160"/>
              </a:spcBef>
            </a:pP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pH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control</a:t>
            </a:r>
            <a:endParaRPr sz="7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087662" y="6377494"/>
            <a:ext cx="222250" cy="47561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2700" marR="5080" indent="58419">
              <a:lnSpc>
                <a:spcPts val="740"/>
              </a:lnSpc>
              <a:spcBef>
                <a:spcPts val="16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Oxidant/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disinfectant</a:t>
            </a:r>
            <a:endParaRPr sz="70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366470" y="2401989"/>
            <a:ext cx="128270" cy="49022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Disinfectant</a:t>
            </a:r>
            <a:endParaRPr sz="70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398892" y="6951366"/>
            <a:ext cx="128270" cy="30734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Screen</a:t>
            </a:r>
            <a:endParaRPr sz="7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2494415" y="6209407"/>
            <a:ext cx="409575" cy="845819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algn="ctr" marL="12700" marR="5080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return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from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waste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washwater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recovery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system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and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solids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dewatering</a:t>
            </a:r>
            <a:endParaRPr sz="70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2555045" y="3274818"/>
            <a:ext cx="331470" cy="762000"/>
          </a:xfrm>
          <a:prstGeom prst="rect">
            <a:avLst/>
          </a:prstGeom>
        </p:spPr>
        <p:txBody>
          <a:bodyPr wrap="square" lIns="0" tIns="13970" rIns="0" bIns="0" rtlCol="0" vert="vert270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11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Waste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washwater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recovery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system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or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disposal</a:t>
            </a:r>
            <a:endParaRPr sz="7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2555063" y="2564062"/>
            <a:ext cx="331470" cy="648335"/>
          </a:xfrm>
          <a:prstGeom prst="rect">
            <a:avLst/>
          </a:prstGeom>
        </p:spPr>
        <p:txBody>
          <a:bodyPr wrap="square" lIns="0" tIns="13970" rIns="0" bIns="0" rtlCol="0" vert="vert270">
            <a:spAutoFit/>
          </a:bodyPr>
          <a:lstStyle/>
          <a:p>
            <a:pPr marL="12700" marR="5080" indent="29209">
              <a:lnSpc>
                <a:spcPts val="800"/>
              </a:lnSpc>
              <a:spcBef>
                <a:spcPts val="11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Filter-to-waste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recycle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head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of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plant</a:t>
            </a:r>
            <a:endParaRPr sz="700">
              <a:latin typeface="Arial"/>
              <a:cs typeface="Arial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1726337" y="3115563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180721"/>
                </a:moveTo>
                <a:lnTo>
                  <a:pt x="0" y="0"/>
                </a:lnTo>
              </a:path>
            </a:pathLst>
          </a:custGeom>
          <a:ln w="3175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1631240" y="1881136"/>
            <a:ext cx="19050" cy="247015"/>
          </a:xfrm>
          <a:custGeom>
            <a:avLst/>
            <a:gdLst/>
            <a:ahLst/>
            <a:cxnLst/>
            <a:rect l="l" t="t" r="r" b="b"/>
            <a:pathLst>
              <a:path w="19050" h="247014">
                <a:moveTo>
                  <a:pt x="0" y="246456"/>
                </a:moveTo>
                <a:lnTo>
                  <a:pt x="0" y="0"/>
                </a:lnTo>
              </a:path>
              <a:path w="19050" h="247014">
                <a:moveTo>
                  <a:pt x="18503" y="211162"/>
                </a:moveTo>
                <a:lnTo>
                  <a:pt x="18503" y="30416"/>
                </a:lnTo>
              </a:path>
            </a:pathLst>
          </a:custGeom>
          <a:ln w="3175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1630884" y="4091317"/>
            <a:ext cx="17780" cy="158115"/>
          </a:xfrm>
          <a:custGeom>
            <a:avLst/>
            <a:gdLst/>
            <a:ahLst/>
            <a:cxnLst/>
            <a:rect l="l" t="t" r="r" b="b"/>
            <a:pathLst>
              <a:path w="17780" h="158114">
                <a:moveTo>
                  <a:pt x="0" y="158076"/>
                </a:moveTo>
                <a:lnTo>
                  <a:pt x="0" y="0"/>
                </a:lnTo>
              </a:path>
              <a:path w="17780" h="158114">
                <a:moveTo>
                  <a:pt x="17500" y="135420"/>
                </a:moveTo>
                <a:lnTo>
                  <a:pt x="17500" y="19532"/>
                </a:lnTo>
              </a:path>
            </a:pathLst>
          </a:custGeom>
          <a:ln w="3175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1" name="object 51" descr=""/>
          <p:cNvGrpSpPr/>
          <p:nvPr/>
        </p:nvGrpSpPr>
        <p:grpSpPr>
          <a:xfrm>
            <a:off x="1426985" y="1807248"/>
            <a:ext cx="1122045" cy="5546725"/>
            <a:chOff x="1426985" y="1807248"/>
            <a:chExt cx="1122045" cy="5546725"/>
          </a:xfrm>
        </p:grpSpPr>
        <p:sp>
          <p:nvSpPr>
            <p:cNvPr id="52" name="object 52" descr=""/>
            <p:cNvSpPr/>
            <p:nvPr/>
          </p:nvSpPr>
          <p:spPr>
            <a:xfrm>
              <a:off x="1624966" y="6992950"/>
              <a:ext cx="294005" cy="354965"/>
            </a:xfrm>
            <a:custGeom>
              <a:avLst/>
              <a:gdLst/>
              <a:ahLst/>
              <a:cxnLst/>
              <a:rect l="l" t="t" r="r" b="b"/>
              <a:pathLst>
                <a:path w="294005" h="354965">
                  <a:moveTo>
                    <a:pt x="293839" y="185293"/>
                  </a:moveTo>
                  <a:lnTo>
                    <a:pt x="293839" y="354723"/>
                  </a:lnTo>
                  <a:lnTo>
                    <a:pt x="0" y="169430"/>
                  </a:lnTo>
                  <a:lnTo>
                    <a:pt x="0" y="0"/>
                  </a:lnTo>
                  <a:lnTo>
                    <a:pt x="293839" y="185293"/>
                  </a:lnTo>
                  <a:close/>
                </a:path>
                <a:path w="294005" h="354965">
                  <a:moveTo>
                    <a:pt x="0" y="169430"/>
                  </a:moveTo>
                  <a:lnTo>
                    <a:pt x="293827" y="354711"/>
                  </a:lnTo>
                </a:path>
                <a:path w="294005" h="354965">
                  <a:moveTo>
                    <a:pt x="0" y="141605"/>
                  </a:moveTo>
                  <a:lnTo>
                    <a:pt x="293827" y="326898"/>
                  </a:lnTo>
                </a:path>
                <a:path w="294005" h="354965">
                  <a:moveTo>
                    <a:pt x="0" y="113792"/>
                  </a:moveTo>
                  <a:lnTo>
                    <a:pt x="293827" y="299085"/>
                  </a:lnTo>
                </a:path>
                <a:path w="294005" h="354965">
                  <a:moveTo>
                    <a:pt x="0" y="85991"/>
                  </a:moveTo>
                  <a:lnTo>
                    <a:pt x="293827" y="271259"/>
                  </a:lnTo>
                </a:path>
                <a:path w="294005" h="354965">
                  <a:moveTo>
                    <a:pt x="0" y="58166"/>
                  </a:moveTo>
                  <a:lnTo>
                    <a:pt x="293827" y="243459"/>
                  </a:lnTo>
                </a:path>
                <a:path w="294005" h="354965">
                  <a:moveTo>
                    <a:pt x="0" y="30353"/>
                  </a:moveTo>
                  <a:lnTo>
                    <a:pt x="293827" y="215646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764249" y="3054870"/>
              <a:ext cx="88265" cy="570865"/>
            </a:xfrm>
            <a:custGeom>
              <a:avLst/>
              <a:gdLst/>
              <a:ahLst/>
              <a:cxnLst/>
              <a:rect l="l" t="t" r="r" b="b"/>
              <a:pathLst>
                <a:path w="88264" h="570864">
                  <a:moveTo>
                    <a:pt x="88237" y="570572"/>
                  </a:moveTo>
                  <a:lnTo>
                    <a:pt x="0" y="570572"/>
                  </a:lnTo>
                  <a:lnTo>
                    <a:pt x="0" y="0"/>
                  </a:lnTo>
                  <a:lnTo>
                    <a:pt x="88237" y="0"/>
                  </a:lnTo>
                  <a:lnTo>
                    <a:pt x="88237" y="570572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764249" y="3054870"/>
              <a:ext cx="88265" cy="570865"/>
            </a:xfrm>
            <a:custGeom>
              <a:avLst/>
              <a:gdLst/>
              <a:ahLst/>
              <a:cxnLst/>
              <a:rect l="l" t="t" r="r" b="b"/>
              <a:pathLst>
                <a:path w="88264" h="570864">
                  <a:moveTo>
                    <a:pt x="88237" y="0"/>
                  </a:moveTo>
                  <a:lnTo>
                    <a:pt x="0" y="0"/>
                  </a:lnTo>
                  <a:lnTo>
                    <a:pt x="0" y="570572"/>
                  </a:lnTo>
                  <a:lnTo>
                    <a:pt x="88237" y="570572"/>
                  </a:lnTo>
                  <a:lnTo>
                    <a:pt x="88237" y="0"/>
                  </a:lnTo>
                  <a:close/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852480" y="3054870"/>
              <a:ext cx="77470" cy="570865"/>
            </a:xfrm>
            <a:custGeom>
              <a:avLst/>
              <a:gdLst/>
              <a:ahLst/>
              <a:cxnLst/>
              <a:rect l="l" t="t" r="r" b="b"/>
              <a:pathLst>
                <a:path w="77469" h="570864">
                  <a:moveTo>
                    <a:pt x="77260" y="570572"/>
                  </a:moveTo>
                  <a:lnTo>
                    <a:pt x="0" y="570572"/>
                  </a:lnTo>
                  <a:lnTo>
                    <a:pt x="0" y="0"/>
                  </a:lnTo>
                  <a:lnTo>
                    <a:pt x="77260" y="0"/>
                  </a:lnTo>
                  <a:lnTo>
                    <a:pt x="77260" y="570572"/>
                  </a:lnTo>
                  <a:close/>
                </a:path>
              </a:pathLst>
            </a:custGeom>
            <a:solidFill>
              <a:srgbClr val="A5A7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691399" y="3054870"/>
              <a:ext cx="238760" cy="570865"/>
            </a:xfrm>
            <a:custGeom>
              <a:avLst/>
              <a:gdLst/>
              <a:ahLst/>
              <a:cxnLst/>
              <a:rect l="l" t="t" r="r" b="b"/>
              <a:pathLst>
                <a:path w="238760" h="570864">
                  <a:moveTo>
                    <a:pt x="161086" y="0"/>
                  </a:moveTo>
                  <a:lnTo>
                    <a:pt x="238347" y="0"/>
                  </a:lnTo>
                  <a:lnTo>
                    <a:pt x="238347" y="570572"/>
                  </a:lnTo>
                  <a:lnTo>
                    <a:pt x="161086" y="570572"/>
                  </a:lnTo>
                  <a:lnTo>
                    <a:pt x="161086" y="0"/>
                  </a:lnTo>
                  <a:close/>
                </a:path>
                <a:path w="238760" h="570864">
                  <a:moveTo>
                    <a:pt x="0" y="570572"/>
                  </a:moveTo>
                  <a:lnTo>
                    <a:pt x="0" y="0"/>
                  </a:lnTo>
                </a:path>
                <a:path w="238760" h="570864">
                  <a:moveTo>
                    <a:pt x="16459" y="276720"/>
                  </a:moveTo>
                  <a:lnTo>
                    <a:pt x="16459" y="30251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655331" y="3110166"/>
              <a:ext cx="32384" cy="41275"/>
            </a:xfrm>
            <a:custGeom>
              <a:avLst/>
              <a:gdLst/>
              <a:ahLst/>
              <a:cxnLst/>
              <a:rect l="l" t="t" r="r" b="b"/>
              <a:pathLst>
                <a:path w="32385" h="41275">
                  <a:moveTo>
                    <a:pt x="0" y="41008"/>
                  </a:moveTo>
                  <a:lnTo>
                    <a:pt x="32359" y="20497"/>
                  </a:lnTo>
                  <a:lnTo>
                    <a:pt x="0" y="0"/>
                  </a:lnTo>
                  <a:lnTo>
                    <a:pt x="0" y="41008"/>
                  </a:lnTo>
                  <a:close/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929740" y="3054870"/>
              <a:ext cx="54610" cy="570865"/>
            </a:xfrm>
            <a:custGeom>
              <a:avLst/>
              <a:gdLst/>
              <a:ahLst/>
              <a:cxnLst/>
              <a:rect l="l" t="t" r="r" b="b"/>
              <a:pathLst>
                <a:path w="54610" h="570864">
                  <a:moveTo>
                    <a:pt x="0" y="0"/>
                  </a:moveTo>
                  <a:lnTo>
                    <a:pt x="54173" y="0"/>
                  </a:lnTo>
                  <a:lnTo>
                    <a:pt x="54173" y="570572"/>
                  </a:lnTo>
                  <a:lnTo>
                    <a:pt x="0" y="57057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555370" y="3016935"/>
              <a:ext cx="428625" cy="647065"/>
            </a:xfrm>
            <a:custGeom>
              <a:avLst/>
              <a:gdLst/>
              <a:ahLst/>
              <a:cxnLst/>
              <a:rect l="l" t="t" r="r" b="b"/>
              <a:pathLst>
                <a:path w="428625" h="647064">
                  <a:moveTo>
                    <a:pt x="0" y="0"/>
                  </a:moveTo>
                  <a:lnTo>
                    <a:pt x="0" y="37934"/>
                  </a:lnTo>
                  <a:lnTo>
                    <a:pt x="428548" y="37934"/>
                  </a:lnTo>
                  <a:lnTo>
                    <a:pt x="428548" y="608507"/>
                  </a:lnTo>
                  <a:lnTo>
                    <a:pt x="0" y="608507"/>
                  </a:lnTo>
                  <a:lnTo>
                    <a:pt x="0" y="646455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614818" y="1850885"/>
              <a:ext cx="0" cy="643890"/>
            </a:xfrm>
            <a:custGeom>
              <a:avLst/>
              <a:gdLst/>
              <a:ahLst/>
              <a:cxnLst/>
              <a:rect l="l" t="t" r="r" b="b"/>
              <a:pathLst>
                <a:path w="0" h="643889">
                  <a:moveTo>
                    <a:pt x="0" y="6433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578725" y="1906193"/>
              <a:ext cx="32384" cy="41275"/>
            </a:xfrm>
            <a:custGeom>
              <a:avLst/>
              <a:gdLst/>
              <a:ahLst/>
              <a:cxnLst/>
              <a:rect l="l" t="t" r="r" b="b"/>
              <a:pathLst>
                <a:path w="32384" h="41275">
                  <a:moveTo>
                    <a:pt x="0" y="41008"/>
                  </a:moveTo>
                  <a:lnTo>
                    <a:pt x="32372" y="20497"/>
                  </a:lnTo>
                  <a:lnTo>
                    <a:pt x="0" y="0"/>
                  </a:lnTo>
                  <a:lnTo>
                    <a:pt x="0" y="41008"/>
                  </a:lnTo>
                  <a:close/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555370" y="1812963"/>
              <a:ext cx="428625" cy="3052445"/>
            </a:xfrm>
            <a:custGeom>
              <a:avLst/>
              <a:gdLst/>
              <a:ahLst/>
              <a:cxnLst/>
              <a:rect l="l" t="t" r="r" b="b"/>
              <a:pathLst>
                <a:path w="428625" h="3052445">
                  <a:moveTo>
                    <a:pt x="0" y="0"/>
                  </a:moveTo>
                  <a:lnTo>
                    <a:pt x="0" y="37922"/>
                  </a:lnTo>
                  <a:lnTo>
                    <a:pt x="428548" y="37922"/>
                  </a:lnTo>
                  <a:lnTo>
                    <a:pt x="428548" y="681304"/>
                  </a:lnTo>
                  <a:lnTo>
                    <a:pt x="0" y="681304"/>
                  </a:lnTo>
                  <a:lnTo>
                    <a:pt x="0" y="719226"/>
                  </a:lnTo>
                </a:path>
                <a:path w="428625" h="3052445">
                  <a:moveTo>
                    <a:pt x="155016" y="3051873"/>
                  </a:moveTo>
                  <a:lnTo>
                    <a:pt x="155016" y="2870898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693508" y="4632998"/>
              <a:ext cx="33655" cy="62230"/>
            </a:xfrm>
            <a:custGeom>
              <a:avLst/>
              <a:gdLst/>
              <a:ahLst/>
              <a:cxnLst/>
              <a:rect l="l" t="t" r="r" b="b"/>
              <a:pathLst>
                <a:path w="33655" h="62229">
                  <a:moveTo>
                    <a:pt x="16675" y="0"/>
                  </a:moveTo>
                  <a:lnTo>
                    <a:pt x="0" y="62230"/>
                  </a:lnTo>
                  <a:lnTo>
                    <a:pt x="33337" y="62230"/>
                  </a:lnTo>
                  <a:lnTo>
                    <a:pt x="16675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710386" y="3680586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w="0" h="391795">
                  <a:moveTo>
                    <a:pt x="0" y="391350"/>
                  </a:moveTo>
                  <a:lnTo>
                    <a:pt x="0" y="0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693508" y="3629736"/>
              <a:ext cx="33655" cy="62230"/>
            </a:xfrm>
            <a:custGeom>
              <a:avLst/>
              <a:gdLst/>
              <a:ahLst/>
              <a:cxnLst/>
              <a:rect l="l" t="t" r="r" b="b"/>
              <a:pathLst>
                <a:path w="33655" h="62229">
                  <a:moveTo>
                    <a:pt x="16675" y="0"/>
                  </a:moveTo>
                  <a:lnTo>
                    <a:pt x="0" y="62229"/>
                  </a:lnTo>
                  <a:lnTo>
                    <a:pt x="33337" y="62229"/>
                  </a:lnTo>
                  <a:lnTo>
                    <a:pt x="16675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626210" y="3480218"/>
              <a:ext cx="862965" cy="635"/>
            </a:xfrm>
            <a:custGeom>
              <a:avLst/>
              <a:gdLst/>
              <a:ahLst/>
              <a:cxnLst/>
              <a:rect l="l" t="t" r="r" b="b"/>
              <a:pathLst>
                <a:path w="862964" h="635">
                  <a:moveTo>
                    <a:pt x="0" y="0"/>
                  </a:moveTo>
                  <a:lnTo>
                    <a:pt x="862533" y="177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2477377" y="3463518"/>
              <a:ext cx="62230" cy="33655"/>
            </a:xfrm>
            <a:custGeom>
              <a:avLst/>
              <a:gdLst/>
              <a:ahLst/>
              <a:cxnLst/>
              <a:rect l="l" t="t" r="r" b="b"/>
              <a:pathLst>
                <a:path w="62230" h="33654">
                  <a:moveTo>
                    <a:pt x="0" y="0"/>
                  </a:moveTo>
                  <a:lnTo>
                    <a:pt x="0" y="33337"/>
                  </a:lnTo>
                  <a:lnTo>
                    <a:pt x="62217" y="1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2226603" y="2964205"/>
              <a:ext cx="262255" cy="635"/>
            </a:xfrm>
            <a:custGeom>
              <a:avLst/>
              <a:gdLst/>
              <a:ahLst/>
              <a:cxnLst/>
              <a:rect l="l" t="t" r="r" b="b"/>
              <a:pathLst>
                <a:path w="262255" h="635">
                  <a:moveTo>
                    <a:pt x="0" y="0"/>
                  </a:moveTo>
                  <a:lnTo>
                    <a:pt x="262140" y="215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2477377" y="2947530"/>
              <a:ext cx="62230" cy="33655"/>
            </a:xfrm>
            <a:custGeom>
              <a:avLst/>
              <a:gdLst/>
              <a:ahLst/>
              <a:cxnLst/>
              <a:rect l="l" t="t" r="r" b="b"/>
              <a:pathLst>
                <a:path w="62230" h="33655">
                  <a:moveTo>
                    <a:pt x="0" y="0"/>
                  </a:moveTo>
                  <a:lnTo>
                    <a:pt x="0" y="33324"/>
                  </a:lnTo>
                  <a:lnTo>
                    <a:pt x="62217" y="16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2032166" y="4355756"/>
              <a:ext cx="466090" cy="635"/>
            </a:xfrm>
            <a:custGeom>
              <a:avLst/>
              <a:gdLst/>
              <a:ahLst/>
              <a:cxnLst/>
              <a:rect l="l" t="t" r="r" b="b"/>
              <a:pathLst>
                <a:path w="466089" h="635">
                  <a:moveTo>
                    <a:pt x="0" y="0"/>
                  </a:moveTo>
                  <a:lnTo>
                    <a:pt x="465670" y="177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2486445" y="4339069"/>
              <a:ext cx="62230" cy="33655"/>
            </a:xfrm>
            <a:custGeom>
              <a:avLst/>
              <a:gdLst/>
              <a:ahLst/>
              <a:cxnLst/>
              <a:rect l="l" t="t" r="r" b="b"/>
              <a:pathLst>
                <a:path w="62230" h="33654">
                  <a:moveTo>
                    <a:pt x="0" y="0"/>
                  </a:moveTo>
                  <a:lnTo>
                    <a:pt x="0" y="33350"/>
                  </a:lnTo>
                  <a:lnTo>
                    <a:pt x="62230" y="16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615288" y="4071937"/>
              <a:ext cx="417195" cy="567690"/>
            </a:xfrm>
            <a:custGeom>
              <a:avLst/>
              <a:gdLst/>
              <a:ahLst/>
              <a:cxnLst/>
              <a:rect l="l" t="t" r="r" b="b"/>
              <a:pathLst>
                <a:path w="417194" h="567689">
                  <a:moveTo>
                    <a:pt x="0" y="0"/>
                  </a:moveTo>
                  <a:lnTo>
                    <a:pt x="0" y="567639"/>
                  </a:lnTo>
                  <a:lnTo>
                    <a:pt x="313512" y="567639"/>
                  </a:lnTo>
                  <a:lnTo>
                    <a:pt x="416877" y="283819"/>
                  </a:lnTo>
                  <a:lnTo>
                    <a:pt x="313512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555560" y="4040809"/>
              <a:ext cx="476884" cy="629920"/>
            </a:xfrm>
            <a:custGeom>
              <a:avLst/>
              <a:gdLst/>
              <a:ahLst/>
              <a:cxnLst/>
              <a:rect l="l" t="t" r="r" b="b"/>
              <a:pathLst>
                <a:path w="476885" h="629920">
                  <a:moveTo>
                    <a:pt x="12" y="31127"/>
                  </a:moveTo>
                  <a:lnTo>
                    <a:pt x="373253" y="31127"/>
                  </a:lnTo>
                </a:path>
                <a:path w="476885" h="629920">
                  <a:moveTo>
                    <a:pt x="373253" y="598766"/>
                  </a:moveTo>
                  <a:lnTo>
                    <a:pt x="0" y="598766"/>
                  </a:lnTo>
                  <a:lnTo>
                    <a:pt x="0" y="629869"/>
                  </a:lnTo>
                </a:path>
                <a:path w="476885" h="629920">
                  <a:moveTo>
                    <a:pt x="373253" y="598766"/>
                  </a:moveTo>
                  <a:lnTo>
                    <a:pt x="476605" y="314947"/>
                  </a:lnTo>
                  <a:lnTo>
                    <a:pt x="373253" y="31127"/>
                  </a:lnTo>
                </a:path>
                <a:path w="476885" h="629920">
                  <a:moveTo>
                    <a:pt x="12" y="0"/>
                  </a:moveTo>
                  <a:lnTo>
                    <a:pt x="12" y="31127"/>
                  </a:lnTo>
                </a:path>
              </a:pathLst>
            </a:custGeom>
            <a:ln w="8331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607973" y="4864836"/>
              <a:ext cx="0" cy="807720"/>
            </a:xfrm>
            <a:custGeom>
              <a:avLst/>
              <a:gdLst/>
              <a:ahLst/>
              <a:cxnLst/>
              <a:rect l="l" t="t" r="r" b="b"/>
              <a:pathLst>
                <a:path w="0" h="807720">
                  <a:moveTo>
                    <a:pt x="0" y="8071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576172" y="5613361"/>
              <a:ext cx="28575" cy="36195"/>
            </a:xfrm>
            <a:custGeom>
              <a:avLst/>
              <a:gdLst/>
              <a:ahLst/>
              <a:cxnLst/>
              <a:rect l="l" t="t" r="r" b="b"/>
              <a:pathLst>
                <a:path w="28575" h="36195">
                  <a:moveTo>
                    <a:pt x="0" y="36144"/>
                  </a:moveTo>
                  <a:lnTo>
                    <a:pt x="28524" y="18084"/>
                  </a:lnTo>
                  <a:lnTo>
                    <a:pt x="0" y="0"/>
                  </a:lnTo>
                  <a:lnTo>
                    <a:pt x="0" y="36144"/>
                  </a:lnTo>
                  <a:close/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555573" y="4831397"/>
              <a:ext cx="377825" cy="874394"/>
            </a:xfrm>
            <a:custGeom>
              <a:avLst/>
              <a:gdLst/>
              <a:ahLst/>
              <a:cxnLst/>
              <a:rect l="l" t="t" r="r" b="b"/>
              <a:pathLst>
                <a:path w="377825" h="874395">
                  <a:moveTo>
                    <a:pt x="0" y="0"/>
                  </a:moveTo>
                  <a:lnTo>
                    <a:pt x="0" y="33439"/>
                  </a:lnTo>
                  <a:lnTo>
                    <a:pt x="377761" y="33439"/>
                  </a:lnTo>
                  <a:lnTo>
                    <a:pt x="377761" y="840587"/>
                  </a:lnTo>
                  <a:lnTo>
                    <a:pt x="0" y="840587"/>
                  </a:lnTo>
                  <a:lnTo>
                    <a:pt x="0" y="874026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607973" y="5133898"/>
              <a:ext cx="325755" cy="0"/>
            </a:xfrm>
            <a:custGeom>
              <a:avLst/>
              <a:gdLst/>
              <a:ahLst/>
              <a:cxnLst/>
              <a:rect l="l" t="t" r="r" b="b"/>
              <a:pathLst>
                <a:path w="325755" h="0">
                  <a:moveTo>
                    <a:pt x="325374" y="0"/>
                  </a:moveTo>
                  <a:lnTo>
                    <a:pt x="0" y="0"/>
                  </a:lnTo>
                  <a:lnTo>
                    <a:pt x="32537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1607973" y="5133898"/>
              <a:ext cx="325755" cy="0"/>
            </a:xfrm>
            <a:custGeom>
              <a:avLst/>
              <a:gdLst/>
              <a:ahLst/>
              <a:cxnLst/>
              <a:rect l="l" t="t" r="r" b="b"/>
              <a:pathLst>
                <a:path w="325755" h="0">
                  <a:moveTo>
                    <a:pt x="0" y="0"/>
                  </a:moveTo>
                  <a:lnTo>
                    <a:pt x="325374" y="0"/>
                  </a:lnTo>
                </a:path>
              </a:pathLst>
            </a:custGeom>
            <a:ln w="11112">
              <a:solidFill>
                <a:srgbClr val="282526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1607973" y="5402935"/>
              <a:ext cx="325755" cy="0"/>
            </a:xfrm>
            <a:custGeom>
              <a:avLst/>
              <a:gdLst/>
              <a:ahLst/>
              <a:cxnLst/>
              <a:rect l="l" t="t" r="r" b="b"/>
              <a:pathLst>
                <a:path w="325755" h="0">
                  <a:moveTo>
                    <a:pt x="325374" y="0"/>
                  </a:moveTo>
                  <a:lnTo>
                    <a:pt x="0" y="0"/>
                  </a:lnTo>
                  <a:lnTo>
                    <a:pt x="32537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607973" y="5402935"/>
              <a:ext cx="325755" cy="0"/>
            </a:xfrm>
            <a:custGeom>
              <a:avLst/>
              <a:gdLst/>
              <a:ahLst/>
              <a:cxnLst/>
              <a:rect l="l" t="t" r="r" b="b"/>
              <a:pathLst>
                <a:path w="325755" h="0">
                  <a:moveTo>
                    <a:pt x="0" y="0"/>
                  </a:moveTo>
                  <a:lnTo>
                    <a:pt x="325374" y="0"/>
                  </a:lnTo>
                </a:path>
              </a:pathLst>
            </a:custGeom>
            <a:ln w="11112">
              <a:solidFill>
                <a:srgbClr val="282526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791958" y="5439346"/>
              <a:ext cx="25400" cy="196850"/>
            </a:xfrm>
            <a:custGeom>
              <a:avLst/>
              <a:gdLst/>
              <a:ahLst/>
              <a:cxnLst/>
              <a:rect l="l" t="t" r="r" b="b"/>
              <a:pathLst>
                <a:path w="25400" h="196850">
                  <a:moveTo>
                    <a:pt x="5283" y="184708"/>
                  </a:moveTo>
                  <a:lnTo>
                    <a:pt x="14998" y="196253"/>
                  </a:lnTo>
                  <a:lnTo>
                    <a:pt x="24803" y="126847"/>
                  </a:lnTo>
                  <a:lnTo>
                    <a:pt x="24803" y="89484"/>
                  </a:lnTo>
                  <a:lnTo>
                    <a:pt x="0" y="106756"/>
                  </a:lnTo>
                  <a:lnTo>
                    <a:pt x="0" y="111607"/>
                  </a:lnTo>
                  <a:lnTo>
                    <a:pt x="5283" y="184708"/>
                  </a:lnTo>
                  <a:close/>
                </a:path>
                <a:path w="25400" h="196850">
                  <a:moveTo>
                    <a:pt x="5283" y="11518"/>
                  </a:moveTo>
                  <a:lnTo>
                    <a:pt x="14998" y="0"/>
                  </a:lnTo>
                  <a:lnTo>
                    <a:pt x="24803" y="69405"/>
                  </a:lnTo>
                  <a:lnTo>
                    <a:pt x="24803" y="89484"/>
                  </a:lnTo>
                  <a:lnTo>
                    <a:pt x="0" y="106743"/>
                  </a:lnTo>
                  <a:lnTo>
                    <a:pt x="0" y="84645"/>
                  </a:lnTo>
                  <a:lnTo>
                    <a:pt x="5283" y="11518"/>
                  </a:lnTo>
                  <a:close/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491171" y="5537784"/>
              <a:ext cx="300990" cy="0"/>
            </a:xfrm>
            <a:custGeom>
              <a:avLst/>
              <a:gdLst/>
              <a:ahLst/>
              <a:cxnLst/>
              <a:rect l="l" t="t" r="r" b="b"/>
              <a:pathLst>
                <a:path w="300989" h="0">
                  <a:moveTo>
                    <a:pt x="300786" y="0"/>
                  </a:moveTo>
                  <a:lnTo>
                    <a:pt x="0" y="0"/>
                  </a:lnTo>
                </a:path>
              </a:pathLst>
            </a:custGeom>
            <a:ln w="8331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432700" y="5514289"/>
              <a:ext cx="59055" cy="46990"/>
            </a:xfrm>
            <a:custGeom>
              <a:avLst/>
              <a:gdLst/>
              <a:ahLst/>
              <a:cxnLst/>
              <a:rect l="l" t="t" r="r" b="b"/>
              <a:pathLst>
                <a:path w="59055" h="46989">
                  <a:moveTo>
                    <a:pt x="58483" y="0"/>
                  </a:moveTo>
                  <a:lnTo>
                    <a:pt x="23520" y="0"/>
                  </a:lnTo>
                  <a:lnTo>
                    <a:pt x="14364" y="1847"/>
                  </a:lnTo>
                  <a:lnTo>
                    <a:pt x="6888" y="6884"/>
                  </a:lnTo>
                  <a:lnTo>
                    <a:pt x="1848" y="14353"/>
                  </a:lnTo>
                  <a:lnTo>
                    <a:pt x="0" y="23494"/>
                  </a:lnTo>
                  <a:lnTo>
                    <a:pt x="1848" y="32641"/>
                  </a:lnTo>
                  <a:lnTo>
                    <a:pt x="6888" y="40109"/>
                  </a:lnTo>
                  <a:lnTo>
                    <a:pt x="14364" y="45144"/>
                  </a:lnTo>
                  <a:lnTo>
                    <a:pt x="23520" y="46989"/>
                  </a:lnTo>
                  <a:lnTo>
                    <a:pt x="58483" y="46989"/>
                  </a:lnTo>
                  <a:lnTo>
                    <a:pt x="58483" y="0"/>
                  </a:lnTo>
                  <a:close/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791958" y="5169966"/>
              <a:ext cx="25400" cy="196850"/>
            </a:xfrm>
            <a:custGeom>
              <a:avLst/>
              <a:gdLst/>
              <a:ahLst/>
              <a:cxnLst/>
              <a:rect l="l" t="t" r="r" b="b"/>
              <a:pathLst>
                <a:path w="25400" h="196850">
                  <a:moveTo>
                    <a:pt x="5283" y="184721"/>
                  </a:moveTo>
                  <a:lnTo>
                    <a:pt x="14998" y="196253"/>
                  </a:lnTo>
                  <a:lnTo>
                    <a:pt x="24803" y="126847"/>
                  </a:lnTo>
                  <a:lnTo>
                    <a:pt x="24803" y="89496"/>
                  </a:lnTo>
                  <a:lnTo>
                    <a:pt x="0" y="106756"/>
                  </a:lnTo>
                  <a:lnTo>
                    <a:pt x="0" y="111620"/>
                  </a:lnTo>
                  <a:lnTo>
                    <a:pt x="5283" y="184721"/>
                  </a:lnTo>
                  <a:close/>
                </a:path>
                <a:path w="25400" h="196850">
                  <a:moveTo>
                    <a:pt x="5283" y="11531"/>
                  </a:moveTo>
                  <a:lnTo>
                    <a:pt x="14998" y="0"/>
                  </a:lnTo>
                  <a:lnTo>
                    <a:pt x="24803" y="69418"/>
                  </a:lnTo>
                  <a:lnTo>
                    <a:pt x="24803" y="89496"/>
                  </a:lnTo>
                  <a:lnTo>
                    <a:pt x="0" y="106756"/>
                  </a:lnTo>
                  <a:lnTo>
                    <a:pt x="0" y="84645"/>
                  </a:lnTo>
                  <a:lnTo>
                    <a:pt x="5283" y="11531"/>
                  </a:lnTo>
                  <a:close/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491171" y="5268416"/>
              <a:ext cx="300990" cy="0"/>
            </a:xfrm>
            <a:custGeom>
              <a:avLst/>
              <a:gdLst/>
              <a:ahLst/>
              <a:cxnLst/>
              <a:rect l="l" t="t" r="r" b="b"/>
              <a:pathLst>
                <a:path w="300989" h="0">
                  <a:moveTo>
                    <a:pt x="300786" y="0"/>
                  </a:moveTo>
                  <a:lnTo>
                    <a:pt x="0" y="0"/>
                  </a:lnTo>
                </a:path>
              </a:pathLst>
            </a:custGeom>
            <a:ln w="8331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522401" y="5179580"/>
              <a:ext cx="30480" cy="177800"/>
            </a:xfrm>
            <a:custGeom>
              <a:avLst/>
              <a:gdLst/>
              <a:ahLst/>
              <a:cxnLst/>
              <a:rect l="l" t="t" r="r" b="b"/>
              <a:pathLst>
                <a:path w="30480" h="177800">
                  <a:moveTo>
                    <a:pt x="30175" y="107556"/>
                  </a:moveTo>
                  <a:lnTo>
                    <a:pt x="28258" y="135408"/>
                  </a:lnTo>
                  <a:lnTo>
                    <a:pt x="24915" y="157629"/>
                  </a:lnTo>
                  <a:lnTo>
                    <a:pt x="20475" y="172339"/>
                  </a:lnTo>
                  <a:lnTo>
                    <a:pt x="15265" y="177660"/>
                  </a:lnTo>
                  <a:lnTo>
                    <a:pt x="9322" y="170678"/>
                  </a:lnTo>
                  <a:lnTo>
                    <a:pt x="4470" y="151641"/>
                  </a:lnTo>
                  <a:lnTo>
                    <a:pt x="1199" y="123407"/>
                  </a:lnTo>
                  <a:lnTo>
                    <a:pt x="0" y="88836"/>
                  </a:lnTo>
                  <a:lnTo>
                    <a:pt x="1199" y="54258"/>
                  </a:lnTo>
                  <a:lnTo>
                    <a:pt x="4470" y="26020"/>
                  </a:lnTo>
                  <a:lnTo>
                    <a:pt x="9322" y="6981"/>
                  </a:lnTo>
                  <a:lnTo>
                    <a:pt x="15265" y="0"/>
                  </a:lnTo>
                  <a:lnTo>
                    <a:pt x="19744" y="3882"/>
                  </a:lnTo>
                  <a:lnTo>
                    <a:pt x="23695" y="14758"/>
                  </a:lnTo>
                  <a:lnTo>
                    <a:pt x="26916" y="31477"/>
                  </a:lnTo>
                  <a:lnTo>
                    <a:pt x="29209" y="52882"/>
                  </a:lnTo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1542060" y="5225478"/>
              <a:ext cx="18415" cy="35560"/>
            </a:xfrm>
            <a:custGeom>
              <a:avLst/>
              <a:gdLst/>
              <a:ahLst/>
              <a:cxnLst/>
              <a:rect l="l" t="t" r="r" b="b"/>
              <a:pathLst>
                <a:path w="18415" h="35560">
                  <a:moveTo>
                    <a:pt x="18402" y="0"/>
                  </a:moveTo>
                  <a:lnTo>
                    <a:pt x="0" y="1409"/>
                  </a:lnTo>
                  <a:lnTo>
                    <a:pt x="11811" y="35051"/>
                  </a:lnTo>
                  <a:lnTo>
                    <a:pt x="18402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1522401" y="5449049"/>
              <a:ext cx="30480" cy="177800"/>
            </a:xfrm>
            <a:custGeom>
              <a:avLst/>
              <a:gdLst/>
              <a:ahLst/>
              <a:cxnLst/>
              <a:rect l="l" t="t" r="r" b="b"/>
              <a:pathLst>
                <a:path w="30480" h="177800">
                  <a:moveTo>
                    <a:pt x="30175" y="107543"/>
                  </a:moveTo>
                  <a:lnTo>
                    <a:pt x="28258" y="135401"/>
                  </a:lnTo>
                  <a:lnTo>
                    <a:pt x="24915" y="157621"/>
                  </a:lnTo>
                  <a:lnTo>
                    <a:pt x="20475" y="172328"/>
                  </a:lnTo>
                  <a:lnTo>
                    <a:pt x="15265" y="177647"/>
                  </a:lnTo>
                  <a:lnTo>
                    <a:pt x="9322" y="170666"/>
                  </a:lnTo>
                  <a:lnTo>
                    <a:pt x="4470" y="151630"/>
                  </a:lnTo>
                  <a:lnTo>
                    <a:pt x="1199" y="123399"/>
                  </a:lnTo>
                  <a:lnTo>
                    <a:pt x="0" y="88836"/>
                  </a:lnTo>
                  <a:lnTo>
                    <a:pt x="1199" y="54253"/>
                  </a:lnTo>
                  <a:lnTo>
                    <a:pt x="4470" y="26015"/>
                  </a:lnTo>
                  <a:lnTo>
                    <a:pt x="9322" y="6979"/>
                  </a:lnTo>
                  <a:lnTo>
                    <a:pt x="15265" y="0"/>
                  </a:lnTo>
                  <a:lnTo>
                    <a:pt x="19744" y="3882"/>
                  </a:lnTo>
                  <a:lnTo>
                    <a:pt x="23695" y="14758"/>
                  </a:lnTo>
                  <a:lnTo>
                    <a:pt x="26916" y="31477"/>
                  </a:lnTo>
                  <a:lnTo>
                    <a:pt x="29209" y="52882"/>
                  </a:lnTo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1542060" y="5494934"/>
              <a:ext cx="18415" cy="35560"/>
            </a:xfrm>
            <a:custGeom>
              <a:avLst/>
              <a:gdLst/>
              <a:ahLst/>
              <a:cxnLst/>
              <a:rect l="l" t="t" r="r" b="b"/>
              <a:pathLst>
                <a:path w="18415" h="35560">
                  <a:moveTo>
                    <a:pt x="18402" y="0"/>
                  </a:moveTo>
                  <a:lnTo>
                    <a:pt x="0" y="1409"/>
                  </a:lnTo>
                  <a:lnTo>
                    <a:pt x="11811" y="35051"/>
                  </a:lnTo>
                  <a:lnTo>
                    <a:pt x="18402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1522401" y="4911204"/>
              <a:ext cx="30480" cy="177800"/>
            </a:xfrm>
            <a:custGeom>
              <a:avLst/>
              <a:gdLst/>
              <a:ahLst/>
              <a:cxnLst/>
              <a:rect l="l" t="t" r="r" b="b"/>
              <a:pathLst>
                <a:path w="30480" h="177800">
                  <a:moveTo>
                    <a:pt x="30175" y="107543"/>
                  </a:moveTo>
                  <a:lnTo>
                    <a:pt x="28258" y="135401"/>
                  </a:lnTo>
                  <a:lnTo>
                    <a:pt x="24915" y="157621"/>
                  </a:lnTo>
                  <a:lnTo>
                    <a:pt x="20475" y="172328"/>
                  </a:lnTo>
                  <a:lnTo>
                    <a:pt x="15265" y="177647"/>
                  </a:lnTo>
                  <a:lnTo>
                    <a:pt x="9322" y="170668"/>
                  </a:lnTo>
                  <a:lnTo>
                    <a:pt x="4470" y="151634"/>
                  </a:lnTo>
                  <a:lnTo>
                    <a:pt x="1199" y="123405"/>
                  </a:lnTo>
                  <a:lnTo>
                    <a:pt x="0" y="88836"/>
                  </a:lnTo>
                  <a:lnTo>
                    <a:pt x="1199" y="54258"/>
                  </a:lnTo>
                  <a:lnTo>
                    <a:pt x="4470" y="26020"/>
                  </a:lnTo>
                  <a:lnTo>
                    <a:pt x="9322" y="6981"/>
                  </a:lnTo>
                  <a:lnTo>
                    <a:pt x="15265" y="0"/>
                  </a:lnTo>
                  <a:lnTo>
                    <a:pt x="19744" y="3882"/>
                  </a:lnTo>
                  <a:lnTo>
                    <a:pt x="23695" y="14758"/>
                  </a:lnTo>
                  <a:lnTo>
                    <a:pt x="26916" y="31477"/>
                  </a:lnTo>
                  <a:lnTo>
                    <a:pt x="29209" y="52882"/>
                  </a:lnTo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1542060" y="4957089"/>
              <a:ext cx="18415" cy="35560"/>
            </a:xfrm>
            <a:custGeom>
              <a:avLst/>
              <a:gdLst/>
              <a:ahLst/>
              <a:cxnLst/>
              <a:rect l="l" t="t" r="r" b="b"/>
              <a:pathLst>
                <a:path w="18415" h="35560">
                  <a:moveTo>
                    <a:pt x="18402" y="0"/>
                  </a:moveTo>
                  <a:lnTo>
                    <a:pt x="0" y="1409"/>
                  </a:lnTo>
                  <a:lnTo>
                    <a:pt x="11811" y="35051"/>
                  </a:lnTo>
                  <a:lnTo>
                    <a:pt x="18402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432700" y="5244909"/>
              <a:ext cx="59055" cy="47625"/>
            </a:xfrm>
            <a:custGeom>
              <a:avLst/>
              <a:gdLst/>
              <a:ahLst/>
              <a:cxnLst/>
              <a:rect l="l" t="t" r="r" b="b"/>
              <a:pathLst>
                <a:path w="59055" h="47625">
                  <a:moveTo>
                    <a:pt x="58483" y="0"/>
                  </a:moveTo>
                  <a:lnTo>
                    <a:pt x="23520" y="0"/>
                  </a:lnTo>
                  <a:lnTo>
                    <a:pt x="14364" y="1848"/>
                  </a:lnTo>
                  <a:lnTo>
                    <a:pt x="6888" y="6888"/>
                  </a:lnTo>
                  <a:lnTo>
                    <a:pt x="1848" y="14364"/>
                  </a:lnTo>
                  <a:lnTo>
                    <a:pt x="0" y="23520"/>
                  </a:lnTo>
                  <a:lnTo>
                    <a:pt x="1848" y="32661"/>
                  </a:lnTo>
                  <a:lnTo>
                    <a:pt x="6888" y="40130"/>
                  </a:lnTo>
                  <a:lnTo>
                    <a:pt x="14364" y="45167"/>
                  </a:lnTo>
                  <a:lnTo>
                    <a:pt x="23520" y="47015"/>
                  </a:lnTo>
                  <a:lnTo>
                    <a:pt x="58483" y="47015"/>
                  </a:lnTo>
                  <a:lnTo>
                    <a:pt x="58483" y="0"/>
                  </a:lnTo>
                  <a:close/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1791958" y="4900599"/>
              <a:ext cx="25400" cy="196850"/>
            </a:xfrm>
            <a:custGeom>
              <a:avLst/>
              <a:gdLst/>
              <a:ahLst/>
              <a:cxnLst/>
              <a:rect l="l" t="t" r="r" b="b"/>
              <a:pathLst>
                <a:path w="25400" h="196850">
                  <a:moveTo>
                    <a:pt x="5283" y="184708"/>
                  </a:moveTo>
                  <a:lnTo>
                    <a:pt x="14998" y="196253"/>
                  </a:lnTo>
                  <a:lnTo>
                    <a:pt x="24803" y="126834"/>
                  </a:lnTo>
                  <a:lnTo>
                    <a:pt x="24803" y="89484"/>
                  </a:lnTo>
                  <a:lnTo>
                    <a:pt x="0" y="106756"/>
                  </a:lnTo>
                  <a:lnTo>
                    <a:pt x="0" y="111620"/>
                  </a:lnTo>
                  <a:lnTo>
                    <a:pt x="5283" y="184708"/>
                  </a:lnTo>
                  <a:close/>
                </a:path>
                <a:path w="25400" h="196850">
                  <a:moveTo>
                    <a:pt x="5283" y="11531"/>
                  </a:moveTo>
                  <a:lnTo>
                    <a:pt x="14998" y="0"/>
                  </a:lnTo>
                  <a:lnTo>
                    <a:pt x="24803" y="69405"/>
                  </a:lnTo>
                  <a:lnTo>
                    <a:pt x="24803" y="89484"/>
                  </a:lnTo>
                  <a:lnTo>
                    <a:pt x="0" y="106756"/>
                  </a:lnTo>
                  <a:lnTo>
                    <a:pt x="0" y="84658"/>
                  </a:lnTo>
                  <a:lnTo>
                    <a:pt x="5283" y="11531"/>
                  </a:lnTo>
                  <a:close/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1491171" y="4999037"/>
              <a:ext cx="300990" cy="0"/>
            </a:xfrm>
            <a:custGeom>
              <a:avLst/>
              <a:gdLst/>
              <a:ahLst/>
              <a:cxnLst/>
              <a:rect l="l" t="t" r="r" b="b"/>
              <a:pathLst>
                <a:path w="300989" h="0">
                  <a:moveTo>
                    <a:pt x="300786" y="0"/>
                  </a:moveTo>
                  <a:lnTo>
                    <a:pt x="0" y="0"/>
                  </a:lnTo>
                </a:path>
              </a:pathLst>
            </a:custGeom>
            <a:ln w="8331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1432700" y="4975542"/>
              <a:ext cx="59055" cy="47625"/>
            </a:xfrm>
            <a:custGeom>
              <a:avLst/>
              <a:gdLst/>
              <a:ahLst/>
              <a:cxnLst/>
              <a:rect l="l" t="t" r="r" b="b"/>
              <a:pathLst>
                <a:path w="59055" h="47625">
                  <a:moveTo>
                    <a:pt x="58483" y="0"/>
                  </a:moveTo>
                  <a:lnTo>
                    <a:pt x="23520" y="0"/>
                  </a:lnTo>
                  <a:lnTo>
                    <a:pt x="14364" y="1847"/>
                  </a:lnTo>
                  <a:lnTo>
                    <a:pt x="6888" y="6886"/>
                  </a:lnTo>
                  <a:lnTo>
                    <a:pt x="1848" y="14358"/>
                  </a:lnTo>
                  <a:lnTo>
                    <a:pt x="0" y="23507"/>
                  </a:lnTo>
                  <a:lnTo>
                    <a:pt x="1848" y="32649"/>
                  </a:lnTo>
                  <a:lnTo>
                    <a:pt x="6888" y="40117"/>
                  </a:lnTo>
                  <a:lnTo>
                    <a:pt x="14364" y="45155"/>
                  </a:lnTo>
                  <a:lnTo>
                    <a:pt x="23520" y="47002"/>
                  </a:lnTo>
                  <a:lnTo>
                    <a:pt x="58483" y="47002"/>
                  </a:lnTo>
                  <a:lnTo>
                    <a:pt x="58483" y="0"/>
                  </a:lnTo>
                  <a:close/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1579538" y="3180003"/>
              <a:ext cx="46990" cy="997585"/>
            </a:xfrm>
            <a:custGeom>
              <a:avLst/>
              <a:gdLst/>
              <a:ahLst/>
              <a:cxnLst/>
              <a:rect l="l" t="t" r="r" b="b"/>
              <a:pathLst>
                <a:path w="46989" h="997585">
                  <a:moveTo>
                    <a:pt x="0" y="997407"/>
                  </a:moveTo>
                  <a:lnTo>
                    <a:pt x="28536" y="979347"/>
                  </a:lnTo>
                  <a:lnTo>
                    <a:pt x="0" y="961250"/>
                  </a:lnTo>
                  <a:lnTo>
                    <a:pt x="0" y="997407"/>
                  </a:lnTo>
                  <a:close/>
                </a:path>
                <a:path w="46989" h="997585">
                  <a:moveTo>
                    <a:pt x="2552" y="262026"/>
                  </a:moveTo>
                  <a:lnTo>
                    <a:pt x="19728" y="265030"/>
                  </a:lnTo>
                  <a:lnTo>
                    <a:pt x="33751" y="273219"/>
                  </a:lnTo>
                  <a:lnTo>
                    <a:pt x="43205" y="285359"/>
                  </a:lnTo>
                  <a:lnTo>
                    <a:pt x="46672" y="300215"/>
                  </a:lnTo>
                  <a:lnTo>
                    <a:pt x="43205" y="315066"/>
                  </a:lnTo>
                  <a:lnTo>
                    <a:pt x="33751" y="327198"/>
                  </a:lnTo>
                  <a:lnTo>
                    <a:pt x="19728" y="335378"/>
                  </a:lnTo>
                  <a:lnTo>
                    <a:pt x="2552" y="338378"/>
                  </a:lnTo>
                </a:path>
                <a:path w="46989" h="997585">
                  <a:moveTo>
                    <a:pt x="2552" y="0"/>
                  </a:moveTo>
                  <a:lnTo>
                    <a:pt x="19728" y="2999"/>
                  </a:lnTo>
                  <a:lnTo>
                    <a:pt x="33751" y="11179"/>
                  </a:lnTo>
                  <a:lnTo>
                    <a:pt x="43205" y="23306"/>
                  </a:lnTo>
                  <a:lnTo>
                    <a:pt x="46672" y="38150"/>
                  </a:lnTo>
                  <a:lnTo>
                    <a:pt x="43205" y="53011"/>
                  </a:lnTo>
                  <a:lnTo>
                    <a:pt x="33751" y="65150"/>
                  </a:lnTo>
                  <a:lnTo>
                    <a:pt x="19728" y="73337"/>
                  </a:lnTo>
                  <a:lnTo>
                    <a:pt x="2552" y="76339"/>
                  </a:lnTo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1626210" y="2917342"/>
              <a:ext cx="600710" cy="564515"/>
            </a:xfrm>
            <a:custGeom>
              <a:avLst/>
              <a:gdLst/>
              <a:ahLst/>
              <a:cxnLst/>
              <a:rect l="l" t="t" r="r" b="b"/>
              <a:pathLst>
                <a:path w="600710" h="564514">
                  <a:moveTo>
                    <a:pt x="600392" y="46863"/>
                  </a:moveTo>
                  <a:lnTo>
                    <a:pt x="596707" y="28616"/>
                  </a:lnTo>
                  <a:lnTo>
                    <a:pt x="586660" y="13720"/>
                  </a:lnTo>
                  <a:lnTo>
                    <a:pt x="571760" y="3680"/>
                  </a:lnTo>
                  <a:lnTo>
                    <a:pt x="553516" y="0"/>
                  </a:lnTo>
                  <a:lnTo>
                    <a:pt x="535284" y="3680"/>
                  </a:lnTo>
                  <a:lnTo>
                    <a:pt x="520396" y="13720"/>
                  </a:lnTo>
                  <a:lnTo>
                    <a:pt x="510359" y="28616"/>
                  </a:lnTo>
                  <a:lnTo>
                    <a:pt x="506679" y="46863"/>
                  </a:lnTo>
                  <a:lnTo>
                    <a:pt x="329742" y="46863"/>
                  </a:lnTo>
                </a:path>
                <a:path w="600710" h="564514">
                  <a:moveTo>
                    <a:pt x="0" y="300812"/>
                  </a:moveTo>
                  <a:lnTo>
                    <a:pt x="32943" y="300812"/>
                  </a:lnTo>
                  <a:lnTo>
                    <a:pt x="32943" y="564311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 descr=""/>
          <p:cNvSpPr txBox="1"/>
          <p:nvPr/>
        </p:nvSpPr>
        <p:spPr>
          <a:xfrm>
            <a:off x="2575205" y="4125645"/>
            <a:ext cx="229870" cy="460375"/>
          </a:xfrm>
          <a:prstGeom prst="rect">
            <a:avLst/>
          </a:prstGeom>
        </p:spPr>
        <p:txBody>
          <a:bodyPr wrap="square" lIns="0" tIns="13970" rIns="0" bIns="0" rtlCol="0" vert="vert270">
            <a:spAutoFit/>
          </a:bodyPr>
          <a:lstStyle/>
          <a:p>
            <a:pPr marL="12700" marR="5080" indent="46355">
              <a:lnSpc>
                <a:spcPts val="800"/>
              </a:lnSpc>
              <a:spcBef>
                <a:spcPts val="11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Solids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dewatering</a:t>
            </a:r>
            <a:endParaRPr sz="700">
              <a:latin typeface="Arial"/>
              <a:cs typeface="Arial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1353408" y="3686097"/>
            <a:ext cx="128270" cy="35179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Polymer</a:t>
            </a:r>
            <a:endParaRPr sz="700">
              <a:latin typeface="Arial"/>
              <a:cs typeface="Arial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2196829" y="1969376"/>
            <a:ext cx="128270" cy="88519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Filter</a:t>
            </a:r>
            <a:r>
              <a:rPr dirty="0" sz="700" spc="-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backwash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endParaRPr sz="700">
              <a:latin typeface="Arial"/>
              <a:cs typeface="Arial"/>
            </a:endParaRPr>
          </a:p>
        </p:txBody>
      </p:sp>
      <p:sp>
        <p:nvSpPr>
          <p:cNvPr id="101" name="object 101" descr=""/>
          <p:cNvSpPr/>
          <p:nvPr/>
        </p:nvSpPr>
        <p:spPr>
          <a:xfrm>
            <a:off x="1620800" y="5585015"/>
            <a:ext cx="12700" cy="72390"/>
          </a:xfrm>
          <a:custGeom>
            <a:avLst/>
            <a:gdLst/>
            <a:ahLst/>
            <a:cxnLst/>
            <a:rect l="l" t="t" r="r" b="b"/>
            <a:pathLst>
              <a:path w="12700" h="72389">
                <a:moveTo>
                  <a:pt x="0" y="72123"/>
                </a:moveTo>
                <a:lnTo>
                  <a:pt x="0" y="0"/>
                </a:lnTo>
              </a:path>
              <a:path w="12700" h="72389">
                <a:moveTo>
                  <a:pt x="12357" y="61798"/>
                </a:moveTo>
                <a:lnTo>
                  <a:pt x="12357" y="8902"/>
                </a:lnTo>
              </a:path>
            </a:pathLst>
          </a:custGeom>
          <a:ln w="3175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1620800" y="5437746"/>
            <a:ext cx="12700" cy="72390"/>
          </a:xfrm>
          <a:custGeom>
            <a:avLst/>
            <a:gdLst/>
            <a:ahLst/>
            <a:cxnLst/>
            <a:rect l="l" t="t" r="r" b="b"/>
            <a:pathLst>
              <a:path w="12700" h="72389">
                <a:moveTo>
                  <a:pt x="0" y="72123"/>
                </a:moveTo>
                <a:lnTo>
                  <a:pt x="0" y="0"/>
                </a:lnTo>
              </a:path>
              <a:path w="12700" h="72389">
                <a:moveTo>
                  <a:pt x="12357" y="61785"/>
                </a:moveTo>
                <a:lnTo>
                  <a:pt x="12357" y="8889"/>
                </a:lnTo>
              </a:path>
            </a:pathLst>
          </a:custGeom>
          <a:ln w="3175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1620800" y="5307710"/>
            <a:ext cx="12700" cy="72390"/>
          </a:xfrm>
          <a:custGeom>
            <a:avLst/>
            <a:gdLst/>
            <a:ahLst/>
            <a:cxnLst/>
            <a:rect l="l" t="t" r="r" b="b"/>
            <a:pathLst>
              <a:path w="12700" h="72389">
                <a:moveTo>
                  <a:pt x="0" y="72097"/>
                </a:moveTo>
                <a:lnTo>
                  <a:pt x="0" y="0"/>
                </a:lnTo>
              </a:path>
              <a:path w="12700" h="72389">
                <a:moveTo>
                  <a:pt x="12357" y="61785"/>
                </a:moveTo>
                <a:lnTo>
                  <a:pt x="12357" y="8889"/>
                </a:lnTo>
              </a:path>
            </a:pathLst>
          </a:custGeom>
          <a:ln w="3175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1620800" y="5160441"/>
            <a:ext cx="12700" cy="72390"/>
          </a:xfrm>
          <a:custGeom>
            <a:avLst/>
            <a:gdLst/>
            <a:ahLst/>
            <a:cxnLst/>
            <a:rect l="l" t="t" r="r" b="b"/>
            <a:pathLst>
              <a:path w="12700" h="72389">
                <a:moveTo>
                  <a:pt x="0" y="72110"/>
                </a:moveTo>
                <a:lnTo>
                  <a:pt x="0" y="0"/>
                </a:lnTo>
              </a:path>
              <a:path w="12700" h="72389">
                <a:moveTo>
                  <a:pt x="12357" y="61785"/>
                </a:moveTo>
                <a:lnTo>
                  <a:pt x="12357" y="8889"/>
                </a:lnTo>
              </a:path>
            </a:pathLst>
          </a:custGeom>
          <a:ln w="3175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1620800" y="5036667"/>
            <a:ext cx="12700" cy="72390"/>
          </a:xfrm>
          <a:custGeom>
            <a:avLst/>
            <a:gdLst/>
            <a:ahLst/>
            <a:cxnLst/>
            <a:rect l="l" t="t" r="r" b="b"/>
            <a:pathLst>
              <a:path w="12700" h="72389">
                <a:moveTo>
                  <a:pt x="0" y="72110"/>
                </a:moveTo>
                <a:lnTo>
                  <a:pt x="0" y="0"/>
                </a:lnTo>
              </a:path>
              <a:path w="12700" h="72389">
                <a:moveTo>
                  <a:pt x="12357" y="61772"/>
                </a:moveTo>
                <a:lnTo>
                  <a:pt x="12357" y="8902"/>
                </a:lnTo>
              </a:path>
            </a:pathLst>
          </a:custGeom>
          <a:ln w="3175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/>
          <p:nvPr/>
        </p:nvSpPr>
        <p:spPr>
          <a:xfrm>
            <a:off x="1620800" y="4895659"/>
            <a:ext cx="12700" cy="72390"/>
          </a:xfrm>
          <a:custGeom>
            <a:avLst/>
            <a:gdLst/>
            <a:ahLst/>
            <a:cxnLst/>
            <a:rect l="l" t="t" r="r" b="b"/>
            <a:pathLst>
              <a:path w="12700" h="72389">
                <a:moveTo>
                  <a:pt x="0" y="72110"/>
                </a:moveTo>
                <a:lnTo>
                  <a:pt x="0" y="0"/>
                </a:lnTo>
              </a:path>
              <a:path w="12700" h="72389">
                <a:moveTo>
                  <a:pt x="12357" y="61772"/>
                </a:moveTo>
                <a:lnTo>
                  <a:pt x="12357" y="8902"/>
                </a:lnTo>
              </a:path>
            </a:pathLst>
          </a:custGeom>
          <a:ln w="3175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 txBox="1"/>
          <p:nvPr/>
        </p:nvSpPr>
        <p:spPr>
          <a:xfrm>
            <a:off x="1118881" y="5813501"/>
            <a:ext cx="268605" cy="49657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02870">
              <a:lnSpc>
                <a:spcPct val="100000"/>
              </a:lnSpc>
              <a:spcBef>
                <a:spcPts val="5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Flash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mix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Coagulant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08" name="object 108" descr=""/>
          <p:cNvGrpSpPr/>
          <p:nvPr/>
        </p:nvGrpSpPr>
        <p:grpSpPr>
          <a:xfrm>
            <a:off x="1374452" y="5859192"/>
            <a:ext cx="401955" cy="461645"/>
            <a:chOff x="1374452" y="5859192"/>
            <a:chExt cx="401955" cy="461645"/>
          </a:xfrm>
        </p:grpSpPr>
        <p:sp>
          <p:nvSpPr>
            <p:cNvPr id="109" name="object 109" descr=""/>
            <p:cNvSpPr/>
            <p:nvPr/>
          </p:nvSpPr>
          <p:spPr>
            <a:xfrm>
              <a:off x="1657529" y="5864748"/>
              <a:ext cx="113030" cy="321945"/>
            </a:xfrm>
            <a:custGeom>
              <a:avLst/>
              <a:gdLst/>
              <a:ahLst/>
              <a:cxnLst/>
              <a:rect l="l" t="t" r="r" b="b"/>
              <a:pathLst>
                <a:path w="113030" h="321945">
                  <a:moveTo>
                    <a:pt x="0" y="298789"/>
                  </a:moveTo>
                  <a:lnTo>
                    <a:pt x="0" y="19097"/>
                  </a:lnTo>
                  <a:lnTo>
                    <a:pt x="14596" y="5031"/>
                  </a:lnTo>
                  <a:lnTo>
                    <a:pt x="25280" y="342"/>
                  </a:lnTo>
                  <a:lnTo>
                    <a:pt x="37292" y="5031"/>
                  </a:lnTo>
                  <a:lnTo>
                    <a:pt x="55867" y="19097"/>
                  </a:lnTo>
                  <a:lnTo>
                    <a:pt x="82552" y="33194"/>
                  </a:lnTo>
                  <a:lnTo>
                    <a:pt x="100225" y="31627"/>
                  </a:lnTo>
                  <a:lnTo>
                    <a:pt x="110006" y="23796"/>
                  </a:lnTo>
                  <a:lnTo>
                    <a:pt x="113017" y="19097"/>
                  </a:lnTo>
                  <a:lnTo>
                    <a:pt x="95858" y="4774"/>
                  </a:lnTo>
                  <a:lnTo>
                    <a:pt x="84185" y="0"/>
                  </a:lnTo>
                  <a:lnTo>
                    <a:pt x="72640" y="4774"/>
                  </a:lnTo>
                  <a:lnTo>
                    <a:pt x="55867" y="19097"/>
                  </a:lnTo>
                </a:path>
                <a:path w="113030" h="321945">
                  <a:moveTo>
                    <a:pt x="113017" y="19097"/>
                  </a:moveTo>
                  <a:lnTo>
                    <a:pt x="113017" y="302269"/>
                  </a:lnTo>
                  <a:lnTo>
                    <a:pt x="98420" y="316335"/>
                  </a:lnTo>
                  <a:lnTo>
                    <a:pt x="87733" y="321024"/>
                  </a:lnTo>
                  <a:lnTo>
                    <a:pt x="75714" y="316335"/>
                  </a:lnTo>
                  <a:lnTo>
                    <a:pt x="57124" y="302269"/>
                  </a:lnTo>
                  <a:lnTo>
                    <a:pt x="30453" y="288167"/>
                  </a:lnTo>
                  <a:lnTo>
                    <a:pt x="12788" y="289734"/>
                  </a:lnTo>
                  <a:lnTo>
                    <a:pt x="3010" y="297568"/>
                  </a:lnTo>
                  <a:lnTo>
                    <a:pt x="0" y="302269"/>
                  </a:lnTo>
                  <a:lnTo>
                    <a:pt x="17158" y="316599"/>
                  </a:lnTo>
                  <a:lnTo>
                    <a:pt x="28829" y="321376"/>
                  </a:lnTo>
                  <a:lnTo>
                    <a:pt x="40365" y="316599"/>
                  </a:lnTo>
                  <a:lnTo>
                    <a:pt x="57124" y="302269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1473645" y="6047943"/>
              <a:ext cx="240029" cy="230504"/>
            </a:xfrm>
            <a:custGeom>
              <a:avLst/>
              <a:gdLst/>
              <a:ahLst/>
              <a:cxnLst/>
              <a:rect l="l" t="t" r="r" b="b"/>
              <a:pathLst>
                <a:path w="240030" h="230504">
                  <a:moveTo>
                    <a:pt x="239814" y="230200"/>
                  </a:moveTo>
                  <a:lnTo>
                    <a:pt x="14897" y="230200"/>
                  </a:lnTo>
                </a:path>
                <a:path w="240030" h="230504">
                  <a:moveTo>
                    <a:pt x="0" y="182460"/>
                  </a:moveTo>
                  <a:lnTo>
                    <a:pt x="0" y="0"/>
                  </a:lnTo>
                  <a:lnTo>
                    <a:pt x="83400" y="0"/>
                  </a:lnTo>
                </a:path>
              </a:pathLst>
            </a:custGeom>
            <a:ln w="8331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1546150" y="6031750"/>
              <a:ext cx="66675" cy="95250"/>
            </a:xfrm>
            <a:custGeom>
              <a:avLst/>
              <a:gdLst/>
              <a:ahLst/>
              <a:cxnLst/>
              <a:rect l="l" t="t" r="r" b="b"/>
              <a:pathLst>
                <a:path w="66675" h="95250">
                  <a:moveTo>
                    <a:pt x="59702" y="16002"/>
                  </a:moveTo>
                  <a:lnTo>
                    <a:pt x="0" y="0"/>
                  </a:lnTo>
                  <a:lnTo>
                    <a:pt x="0" y="32004"/>
                  </a:lnTo>
                  <a:lnTo>
                    <a:pt x="59702" y="16002"/>
                  </a:lnTo>
                  <a:close/>
                </a:path>
                <a:path w="66675" h="95250">
                  <a:moveTo>
                    <a:pt x="66370" y="79095"/>
                  </a:moveTo>
                  <a:lnTo>
                    <a:pt x="6667" y="63093"/>
                  </a:lnTo>
                  <a:lnTo>
                    <a:pt x="6667" y="95084"/>
                  </a:lnTo>
                  <a:lnTo>
                    <a:pt x="66370" y="79095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1686485" y="5947918"/>
              <a:ext cx="53975" cy="17780"/>
            </a:xfrm>
            <a:custGeom>
              <a:avLst/>
              <a:gdLst/>
              <a:ahLst/>
              <a:cxnLst/>
              <a:rect l="l" t="t" r="r" b="b"/>
              <a:pathLst>
                <a:path w="53975" h="17779">
                  <a:moveTo>
                    <a:pt x="27000" y="17652"/>
                  </a:moveTo>
                  <a:lnTo>
                    <a:pt x="29574" y="11740"/>
                  </a:lnTo>
                  <a:lnTo>
                    <a:pt x="33212" y="7931"/>
                  </a:lnTo>
                  <a:lnTo>
                    <a:pt x="40414" y="4569"/>
                  </a:lnTo>
                  <a:lnTo>
                    <a:pt x="53682" y="0"/>
                  </a:lnTo>
                  <a:lnTo>
                    <a:pt x="0" y="0"/>
                  </a:lnTo>
                  <a:lnTo>
                    <a:pt x="13811" y="5978"/>
                  </a:lnTo>
                  <a:lnTo>
                    <a:pt x="21921" y="11688"/>
                  </a:lnTo>
                  <a:lnTo>
                    <a:pt x="25747" y="15968"/>
                  </a:lnTo>
                  <a:lnTo>
                    <a:pt x="26708" y="17652"/>
                  </a:lnTo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1459421" y="624004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74" y="0"/>
                  </a:moveTo>
                  <a:lnTo>
                    <a:pt x="23263" y="2993"/>
                  </a:lnTo>
                  <a:lnTo>
                    <a:pt x="11160" y="11155"/>
                  </a:lnTo>
                  <a:lnTo>
                    <a:pt x="2995" y="23258"/>
                  </a:lnTo>
                  <a:lnTo>
                    <a:pt x="0" y="38074"/>
                  </a:lnTo>
                  <a:lnTo>
                    <a:pt x="2995" y="52901"/>
                  </a:lnTo>
                  <a:lnTo>
                    <a:pt x="11160" y="65003"/>
                  </a:lnTo>
                  <a:lnTo>
                    <a:pt x="23263" y="73159"/>
                  </a:lnTo>
                  <a:lnTo>
                    <a:pt x="38074" y="76149"/>
                  </a:lnTo>
                  <a:lnTo>
                    <a:pt x="52898" y="73159"/>
                  </a:lnTo>
                  <a:lnTo>
                    <a:pt x="65004" y="65003"/>
                  </a:lnTo>
                  <a:lnTo>
                    <a:pt x="73168" y="52901"/>
                  </a:lnTo>
                  <a:lnTo>
                    <a:pt x="76161" y="38074"/>
                  </a:lnTo>
                  <a:lnTo>
                    <a:pt x="73168" y="23258"/>
                  </a:lnTo>
                  <a:lnTo>
                    <a:pt x="65004" y="11155"/>
                  </a:lnTo>
                  <a:lnTo>
                    <a:pt x="52898" y="2993"/>
                  </a:lnTo>
                  <a:lnTo>
                    <a:pt x="38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1459421" y="624004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74" y="0"/>
                  </a:moveTo>
                  <a:lnTo>
                    <a:pt x="52898" y="2993"/>
                  </a:lnTo>
                  <a:lnTo>
                    <a:pt x="65004" y="11155"/>
                  </a:lnTo>
                  <a:lnTo>
                    <a:pt x="73168" y="23258"/>
                  </a:lnTo>
                  <a:lnTo>
                    <a:pt x="76161" y="38074"/>
                  </a:lnTo>
                  <a:lnTo>
                    <a:pt x="73168" y="52901"/>
                  </a:lnTo>
                  <a:lnTo>
                    <a:pt x="65004" y="65003"/>
                  </a:lnTo>
                  <a:lnTo>
                    <a:pt x="52898" y="73159"/>
                  </a:lnTo>
                  <a:lnTo>
                    <a:pt x="38074" y="76149"/>
                  </a:lnTo>
                  <a:lnTo>
                    <a:pt x="23263" y="73159"/>
                  </a:lnTo>
                  <a:lnTo>
                    <a:pt x="11160" y="65003"/>
                  </a:lnTo>
                  <a:lnTo>
                    <a:pt x="2995" y="52901"/>
                  </a:lnTo>
                  <a:lnTo>
                    <a:pt x="0" y="38074"/>
                  </a:lnTo>
                  <a:lnTo>
                    <a:pt x="2995" y="23258"/>
                  </a:lnTo>
                  <a:lnTo>
                    <a:pt x="11160" y="11155"/>
                  </a:lnTo>
                  <a:lnTo>
                    <a:pt x="23263" y="2993"/>
                  </a:lnTo>
                  <a:lnTo>
                    <a:pt x="38074" y="0"/>
                  </a:lnTo>
                  <a:close/>
                </a:path>
              </a:pathLst>
            </a:custGeom>
            <a:ln w="8331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1459421" y="6230391"/>
              <a:ext cx="28575" cy="48260"/>
            </a:xfrm>
            <a:custGeom>
              <a:avLst/>
              <a:gdLst/>
              <a:ahLst/>
              <a:cxnLst/>
              <a:rect l="l" t="t" r="r" b="b"/>
              <a:pathLst>
                <a:path w="28575" h="48260">
                  <a:moveTo>
                    <a:pt x="28422" y="0"/>
                  </a:moveTo>
                  <a:lnTo>
                    <a:pt x="0" y="0"/>
                  </a:lnTo>
                  <a:lnTo>
                    <a:pt x="0" y="47739"/>
                  </a:lnTo>
                  <a:lnTo>
                    <a:pt x="28422" y="18491"/>
                  </a:lnTo>
                  <a:lnTo>
                    <a:pt x="284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1459421" y="6230391"/>
              <a:ext cx="28575" cy="48260"/>
            </a:xfrm>
            <a:custGeom>
              <a:avLst/>
              <a:gdLst/>
              <a:ahLst/>
              <a:cxnLst/>
              <a:rect l="l" t="t" r="r" b="b"/>
              <a:pathLst>
                <a:path w="28575" h="48260">
                  <a:moveTo>
                    <a:pt x="0" y="47739"/>
                  </a:moveTo>
                  <a:lnTo>
                    <a:pt x="0" y="0"/>
                  </a:lnTo>
                  <a:lnTo>
                    <a:pt x="28422" y="0"/>
                  </a:lnTo>
                  <a:lnTo>
                    <a:pt x="28422" y="18491"/>
                  </a:lnTo>
                </a:path>
              </a:pathLst>
            </a:custGeom>
            <a:ln w="8331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1610475" y="5991771"/>
              <a:ext cx="119380" cy="73025"/>
            </a:xfrm>
            <a:custGeom>
              <a:avLst/>
              <a:gdLst/>
              <a:ahLst/>
              <a:cxnLst/>
              <a:rect l="l" t="t" r="r" b="b"/>
              <a:pathLst>
                <a:path w="119380" h="73025">
                  <a:moveTo>
                    <a:pt x="111048" y="0"/>
                  </a:moveTo>
                  <a:lnTo>
                    <a:pt x="94653" y="0"/>
                  </a:lnTo>
                  <a:lnTo>
                    <a:pt x="86334" y="34556"/>
                  </a:lnTo>
                  <a:lnTo>
                    <a:pt x="86334" y="37312"/>
                  </a:lnTo>
                  <a:lnTo>
                    <a:pt x="84099" y="39547"/>
                  </a:lnTo>
                  <a:lnTo>
                    <a:pt x="0" y="39547"/>
                  </a:lnTo>
                  <a:lnTo>
                    <a:pt x="0" y="72593"/>
                  </a:lnTo>
                  <a:lnTo>
                    <a:pt x="81343" y="72593"/>
                  </a:lnTo>
                  <a:lnTo>
                    <a:pt x="96137" y="69600"/>
                  </a:lnTo>
                  <a:lnTo>
                    <a:pt x="108229" y="61442"/>
                  </a:lnTo>
                  <a:lnTo>
                    <a:pt x="116387" y="49351"/>
                  </a:lnTo>
                  <a:lnTo>
                    <a:pt x="119380" y="34556"/>
                  </a:lnTo>
                  <a:lnTo>
                    <a:pt x="1110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1610475" y="5991771"/>
              <a:ext cx="119380" cy="73025"/>
            </a:xfrm>
            <a:custGeom>
              <a:avLst/>
              <a:gdLst/>
              <a:ahLst/>
              <a:cxnLst/>
              <a:rect l="l" t="t" r="r" b="b"/>
              <a:pathLst>
                <a:path w="119380" h="73025">
                  <a:moveTo>
                    <a:pt x="111048" y="0"/>
                  </a:moveTo>
                  <a:lnTo>
                    <a:pt x="119380" y="34556"/>
                  </a:lnTo>
                  <a:lnTo>
                    <a:pt x="116387" y="49351"/>
                  </a:lnTo>
                  <a:lnTo>
                    <a:pt x="108229" y="61442"/>
                  </a:lnTo>
                  <a:lnTo>
                    <a:pt x="96137" y="69600"/>
                  </a:lnTo>
                  <a:lnTo>
                    <a:pt x="81343" y="72593"/>
                  </a:lnTo>
                  <a:lnTo>
                    <a:pt x="0" y="72593"/>
                  </a:lnTo>
                  <a:lnTo>
                    <a:pt x="0" y="39547"/>
                  </a:lnTo>
                  <a:lnTo>
                    <a:pt x="81343" y="39547"/>
                  </a:lnTo>
                  <a:lnTo>
                    <a:pt x="84099" y="39547"/>
                  </a:lnTo>
                  <a:lnTo>
                    <a:pt x="86334" y="37312"/>
                  </a:lnTo>
                  <a:lnTo>
                    <a:pt x="86334" y="34556"/>
                  </a:lnTo>
                  <a:lnTo>
                    <a:pt x="94653" y="0"/>
                  </a:lnTo>
                  <a:lnTo>
                    <a:pt x="111048" y="0"/>
                  </a:lnTo>
                  <a:close/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1609764" y="5991758"/>
              <a:ext cx="102870" cy="119380"/>
            </a:xfrm>
            <a:custGeom>
              <a:avLst/>
              <a:gdLst/>
              <a:ahLst/>
              <a:cxnLst/>
              <a:rect l="l" t="t" r="r" b="b"/>
              <a:pathLst>
                <a:path w="102869" h="119379">
                  <a:moveTo>
                    <a:pt x="0" y="119075"/>
                  </a:moveTo>
                  <a:lnTo>
                    <a:pt x="81343" y="119075"/>
                  </a:lnTo>
                  <a:lnTo>
                    <a:pt x="89712" y="117385"/>
                  </a:lnTo>
                  <a:lnTo>
                    <a:pt x="96546" y="112777"/>
                  </a:lnTo>
                  <a:lnTo>
                    <a:pt x="101154" y="105943"/>
                  </a:lnTo>
                  <a:lnTo>
                    <a:pt x="102844" y="97574"/>
                  </a:lnTo>
                  <a:lnTo>
                    <a:pt x="102844" y="0"/>
                  </a:lnTo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1380008" y="6090208"/>
              <a:ext cx="184150" cy="20955"/>
            </a:xfrm>
            <a:custGeom>
              <a:avLst/>
              <a:gdLst/>
              <a:ahLst/>
              <a:cxnLst/>
              <a:rect l="l" t="t" r="r" b="b"/>
              <a:pathLst>
                <a:path w="184150" h="20954">
                  <a:moveTo>
                    <a:pt x="0" y="20827"/>
                  </a:moveTo>
                  <a:lnTo>
                    <a:pt x="73012" y="20827"/>
                  </a:lnTo>
                  <a:lnTo>
                    <a:pt x="73012" y="20624"/>
                  </a:lnTo>
                  <a:lnTo>
                    <a:pt x="74633" y="12596"/>
                  </a:lnTo>
                  <a:lnTo>
                    <a:pt x="79054" y="6040"/>
                  </a:lnTo>
                  <a:lnTo>
                    <a:pt x="85613" y="1620"/>
                  </a:lnTo>
                  <a:lnTo>
                    <a:pt x="93649" y="0"/>
                  </a:lnTo>
                  <a:lnTo>
                    <a:pt x="101680" y="1620"/>
                  </a:lnTo>
                  <a:lnTo>
                    <a:pt x="108240" y="6040"/>
                  </a:lnTo>
                  <a:lnTo>
                    <a:pt x="112664" y="12596"/>
                  </a:lnTo>
                  <a:lnTo>
                    <a:pt x="114287" y="20624"/>
                  </a:lnTo>
                  <a:lnTo>
                    <a:pt x="183705" y="20827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1" name="object 121" descr=""/>
          <p:cNvSpPr txBox="1"/>
          <p:nvPr/>
        </p:nvSpPr>
        <p:spPr>
          <a:xfrm>
            <a:off x="2924723" y="4463517"/>
            <a:ext cx="307975" cy="3376295"/>
          </a:xfrm>
          <a:prstGeom prst="rect">
            <a:avLst/>
          </a:prstGeom>
        </p:spPr>
        <p:txBody>
          <a:bodyPr wrap="square" lIns="0" tIns="158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b="1">
                <a:solidFill>
                  <a:srgbClr val="282526"/>
                </a:solidFill>
                <a:latin typeface="Century Gothic"/>
                <a:cs typeface="Century Gothic"/>
              </a:rPr>
              <a:t>Figure 4-</a:t>
            </a:r>
            <a:r>
              <a:rPr dirty="0" sz="800" spc="-50" b="1">
                <a:solidFill>
                  <a:srgbClr val="282526"/>
                </a:solidFill>
                <a:latin typeface="Century Gothic"/>
                <a:cs typeface="Century Gothic"/>
              </a:rPr>
              <a:t>4</a:t>
            </a:r>
            <a:endParaRPr sz="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Typical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process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train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for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treatment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of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surface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water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by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conventional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treatment.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2" name="object 122" descr=""/>
          <p:cNvSpPr txBox="1"/>
          <p:nvPr/>
        </p:nvSpPr>
        <p:spPr>
          <a:xfrm>
            <a:off x="5121593" y="7065746"/>
            <a:ext cx="222885" cy="36639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2700" marR="5080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Solids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disposal</a:t>
            </a:r>
            <a:endParaRPr sz="700">
              <a:latin typeface="Arial"/>
              <a:cs typeface="Arial"/>
            </a:endParaRPr>
          </a:p>
        </p:txBody>
      </p:sp>
      <p:sp>
        <p:nvSpPr>
          <p:cNvPr id="123" name="object 123" descr=""/>
          <p:cNvSpPr txBox="1"/>
          <p:nvPr/>
        </p:nvSpPr>
        <p:spPr>
          <a:xfrm>
            <a:off x="3947616" y="7305100"/>
            <a:ext cx="317500" cy="53467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algn="just" marL="12700" marR="5080" indent="88900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Raw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from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surface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source</a:t>
            </a:r>
            <a:endParaRPr sz="700">
              <a:latin typeface="Arial"/>
              <a:cs typeface="Arial"/>
            </a:endParaRPr>
          </a:p>
        </p:txBody>
      </p:sp>
      <p:sp>
        <p:nvSpPr>
          <p:cNvPr id="124" name="object 124" descr=""/>
          <p:cNvSpPr/>
          <p:nvPr/>
        </p:nvSpPr>
        <p:spPr>
          <a:xfrm>
            <a:off x="4288880" y="7259523"/>
            <a:ext cx="0" cy="280670"/>
          </a:xfrm>
          <a:custGeom>
            <a:avLst/>
            <a:gdLst/>
            <a:ahLst/>
            <a:cxnLst/>
            <a:rect l="l" t="t" r="r" b="b"/>
            <a:pathLst>
              <a:path w="0" h="280670">
                <a:moveTo>
                  <a:pt x="0" y="280555"/>
                </a:moveTo>
                <a:lnTo>
                  <a:pt x="0" y="0"/>
                </a:lnTo>
              </a:path>
            </a:pathLst>
          </a:custGeom>
          <a:ln w="11112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5" name="object 125" descr=""/>
          <p:cNvGrpSpPr/>
          <p:nvPr/>
        </p:nvGrpSpPr>
        <p:grpSpPr>
          <a:xfrm>
            <a:off x="3867036" y="2143658"/>
            <a:ext cx="1255395" cy="5127625"/>
            <a:chOff x="3867036" y="2143658"/>
            <a:chExt cx="1255395" cy="5127625"/>
          </a:xfrm>
        </p:grpSpPr>
        <p:sp>
          <p:nvSpPr>
            <p:cNvPr id="126" name="object 126" descr=""/>
            <p:cNvSpPr/>
            <p:nvPr/>
          </p:nvSpPr>
          <p:spPr>
            <a:xfrm>
              <a:off x="4271849" y="7208227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4" h="62865">
                  <a:moveTo>
                    <a:pt x="16827" y="0"/>
                  </a:moveTo>
                  <a:lnTo>
                    <a:pt x="0" y="62776"/>
                  </a:lnTo>
                  <a:lnTo>
                    <a:pt x="33642" y="62776"/>
                  </a:lnTo>
                  <a:lnTo>
                    <a:pt x="16827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3872751" y="6464922"/>
              <a:ext cx="365125" cy="0"/>
            </a:xfrm>
            <a:custGeom>
              <a:avLst/>
              <a:gdLst/>
              <a:ahLst/>
              <a:cxnLst/>
              <a:rect l="l" t="t" r="r" b="b"/>
              <a:pathLst>
                <a:path w="365125" h="0">
                  <a:moveTo>
                    <a:pt x="0" y="0"/>
                  </a:moveTo>
                  <a:lnTo>
                    <a:pt x="364985" y="0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4226269" y="6447904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642"/>
                  </a:lnTo>
                  <a:lnTo>
                    <a:pt x="62776" y="168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4125240" y="6649211"/>
              <a:ext cx="112395" cy="0"/>
            </a:xfrm>
            <a:custGeom>
              <a:avLst/>
              <a:gdLst/>
              <a:ahLst/>
              <a:cxnLst/>
              <a:rect l="l" t="t" r="r" b="b"/>
              <a:pathLst>
                <a:path w="112395" h="0">
                  <a:moveTo>
                    <a:pt x="0" y="0"/>
                  </a:moveTo>
                  <a:lnTo>
                    <a:pt x="112141" y="0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4225900" y="6632194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629"/>
                  </a:lnTo>
                  <a:lnTo>
                    <a:pt x="62788" y="168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4498176" y="7253274"/>
              <a:ext cx="572770" cy="0"/>
            </a:xfrm>
            <a:custGeom>
              <a:avLst/>
              <a:gdLst/>
              <a:ahLst/>
              <a:cxnLst/>
              <a:rect l="l" t="t" r="r" b="b"/>
              <a:pathLst>
                <a:path w="572770" h="0">
                  <a:moveTo>
                    <a:pt x="0" y="0"/>
                  </a:moveTo>
                  <a:lnTo>
                    <a:pt x="572363" y="0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5059071" y="7236243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629"/>
                  </a:lnTo>
                  <a:lnTo>
                    <a:pt x="62788" y="16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4287787" y="2194966"/>
              <a:ext cx="0" cy="155575"/>
            </a:xfrm>
            <a:custGeom>
              <a:avLst/>
              <a:gdLst/>
              <a:ahLst/>
              <a:cxnLst/>
              <a:rect l="l" t="t" r="r" b="b"/>
              <a:pathLst>
                <a:path w="0" h="155575">
                  <a:moveTo>
                    <a:pt x="0" y="155117"/>
                  </a:moveTo>
                  <a:lnTo>
                    <a:pt x="0" y="0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4270769" y="2143658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4" h="62864">
                  <a:moveTo>
                    <a:pt x="16814" y="0"/>
                  </a:moveTo>
                  <a:lnTo>
                    <a:pt x="0" y="62788"/>
                  </a:lnTo>
                  <a:lnTo>
                    <a:pt x="33629" y="62788"/>
                  </a:lnTo>
                  <a:lnTo>
                    <a:pt x="1681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4290975" y="5590209"/>
              <a:ext cx="0" cy="270510"/>
            </a:xfrm>
            <a:custGeom>
              <a:avLst/>
              <a:gdLst/>
              <a:ahLst/>
              <a:cxnLst/>
              <a:rect l="l" t="t" r="r" b="b"/>
              <a:pathLst>
                <a:path w="0" h="270510">
                  <a:moveTo>
                    <a:pt x="0" y="270179"/>
                  </a:moveTo>
                  <a:lnTo>
                    <a:pt x="0" y="0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4273944" y="5538901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4" h="62864">
                  <a:moveTo>
                    <a:pt x="16827" y="0"/>
                  </a:moveTo>
                  <a:lnTo>
                    <a:pt x="0" y="62763"/>
                  </a:lnTo>
                  <a:lnTo>
                    <a:pt x="33642" y="62763"/>
                  </a:lnTo>
                  <a:lnTo>
                    <a:pt x="16827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7" name="object 137" descr=""/>
          <p:cNvSpPr txBox="1"/>
          <p:nvPr/>
        </p:nvSpPr>
        <p:spPr>
          <a:xfrm>
            <a:off x="4208692" y="1537627"/>
            <a:ext cx="317500" cy="57404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algn="just" marL="12700" marR="5080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Treated</a:t>
            </a:r>
            <a:r>
              <a:rPr dirty="0" sz="700" spc="-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distribution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system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38" name="object 138" descr=""/>
          <p:cNvGrpSpPr/>
          <p:nvPr/>
        </p:nvGrpSpPr>
        <p:grpSpPr>
          <a:xfrm>
            <a:off x="4558285" y="1686382"/>
            <a:ext cx="420370" cy="6121400"/>
            <a:chOff x="4558285" y="1686382"/>
            <a:chExt cx="420370" cy="6121400"/>
          </a:xfrm>
        </p:grpSpPr>
        <p:sp>
          <p:nvSpPr>
            <p:cNvPr id="139" name="object 139" descr=""/>
            <p:cNvSpPr/>
            <p:nvPr/>
          </p:nvSpPr>
          <p:spPr>
            <a:xfrm>
              <a:off x="4972470" y="1692097"/>
              <a:ext cx="0" cy="6109970"/>
            </a:xfrm>
            <a:custGeom>
              <a:avLst/>
              <a:gdLst/>
              <a:ahLst/>
              <a:cxnLst/>
              <a:rect l="l" t="t" r="r" b="b"/>
              <a:pathLst>
                <a:path w="0" h="6109970">
                  <a:moveTo>
                    <a:pt x="0" y="0"/>
                  </a:moveTo>
                  <a:lnTo>
                    <a:pt x="0" y="6109703"/>
                  </a:lnTo>
                </a:path>
              </a:pathLst>
            </a:custGeom>
            <a:ln w="11112">
              <a:solidFill>
                <a:srgbClr val="282526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4564000" y="2729395"/>
              <a:ext cx="198120" cy="993140"/>
            </a:xfrm>
            <a:custGeom>
              <a:avLst/>
              <a:gdLst/>
              <a:ahLst/>
              <a:cxnLst/>
              <a:rect l="l" t="t" r="r" b="b"/>
              <a:pathLst>
                <a:path w="198120" h="993139">
                  <a:moveTo>
                    <a:pt x="51295" y="992911"/>
                  </a:moveTo>
                  <a:lnTo>
                    <a:pt x="197586" y="992911"/>
                  </a:lnTo>
                  <a:lnTo>
                    <a:pt x="197586" y="0"/>
                  </a:lnTo>
                  <a:lnTo>
                    <a:pt x="0" y="0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4564013" y="3705707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62776" y="0"/>
                  </a:moveTo>
                  <a:lnTo>
                    <a:pt x="0" y="16827"/>
                  </a:lnTo>
                  <a:lnTo>
                    <a:pt x="62776" y="33629"/>
                  </a:lnTo>
                  <a:lnTo>
                    <a:pt x="62776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2" name="object 142" descr=""/>
          <p:cNvSpPr txBox="1"/>
          <p:nvPr/>
        </p:nvSpPr>
        <p:spPr>
          <a:xfrm>
            <a:off x="4821035" y="1642998"/>
            <a:ext cx="128270" cy="71755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Liquid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processing</a:t>
            </a:r>
            <a:endParaRPr sz="700">
              <a:latin typeface="Arial"/>
              <a:cs typeface="Arial"/>
            </a:endParaRPr>
          </a:p>
        </p:txBody>
      </p:sp>
      <p:sp>
        <p:nvSpPr>
          <p:cNvPr id="143" name="object 143" descr=""/>
          <p:cNvSpPr txBox="1"/>
          <p:nvPr/>
        </p:nvSpPr>
        <p:spPr>
          <a:xfrm>
            <a:off x="4987394" y="1639887"/>
            <a:ext cx="222885" cy="87058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65735" marR="5080" indent="-153670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Residuals</a:t>
            </a:r>
            <a:r>
              <a:rPr dirty="0" sz="700" spc="-3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processing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and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management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44" name="object 144" descr=""/>
          <p:cNvGrpSpPr/>
          <p:nvPr/>
        </p:nvGrpSpPr>
        <p:grpSpPr>
          <a:xfrm>
            <a:off x="4270757" y="3008020"/>
            <a:ext cx="271145" cy="4038600"/>
            <a:chOff x="4270757" y="3008020"/>
            <a:chExt cx="271145" cy="4038600"/>
          </a:xfrm>
        </p:grpSpPr>
        <p:sp>
          <p:nvSpPr>
            <p:cNvPr id="145" name="object 145" descr=""/>
            <p:cNvSpPr/>
            <p:nvPr/>
          </p:nvSpPr>
          <p:spPr>
            <a:xfrm>
              <a:off x="4289045" y="6212319"/>
              <a:ext cx="0" cy="828675"/>
            </a:xfrm>
            <a:custGeom>
              <a:avLst/>
              <a:gdLst/>
              <a:ahLst/>
              <a:cxnLst/>
              <a:rect l="l" t="t" r="r" b="b"/>
              <a:pathLst>
                <a:path w="0" h="828675">
                  <a:moveTo>
                    <a:pt x="0" y="828103"/>
                  </a:moveTo>
                  <a:lnTo>
                    <a:pt x="0" y="0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4271620" y="6159804"/>
              <a:ext cx="34925" cy="64769"/>
            </a:xfrm>
            <a:custGeom>
              <a:avLst/>
              <a:gdLst/>
              <a:ahLst/>
              <a:cxnLst/>
              <a:rect l="l" t="t" r="r" b="b"/>
              <a:pathLst>
                <a:path w="34925" h="64770">
                  <a:moveTo>
                    <a:pt x="17221" y="0"/>
                  </a:moveTo>
                  <a:lnTo>
                    <a:pt x="0" y="64262"/>
                  </a:lnTo>
                  <a:lnTo>
                    <a:pt x="34429" y="64262"/>
                  </a:lnTo>
                  <a:lnTo>
                    <a:pt x="17221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4287787" y="3059328"/>
              <a:ext cx="248285" cy="506095"/>
            </a:xfrm>
            <a:custGeom>
              <a:avLst/>
              <a:gdLst/>
              <a:ahLst/>
              <a:cxnLst/>
              <a:rect l="l" t="t" r="r" b="b"/>
              <a:pathLst>
                <a:path w="248285" h="506095">
                  <a:moveTo>
                    <a:pt x="0" y="0"/>
                  </a:moveTo>
                  <a:lnTo>
                    <a:pt x="0" y="238467"/>
                  </a:lnTo>
                  <a:lnTo>
                    <a:pt x="247992" y="238467"/>
                  </a:lnTo>
                  <a:lnTo>
                    <a:pt x="247992" y="505637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4270757" y="3008020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4" h="62864">
                  <a:moveTo>
                    <a:pt x="16827" y="0"/>
                  </a:moveTo>
                  <a:lnTo>
                    <a:pt x="0" y="62776"/>
                  </a:lnTo>
                  <a:lnTo>
                    <a:pt x="33642" y="62776"/>
                  </a:lnTo>
                  <a:lnTo>
                    <a:pt x="16827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9" name="object 149" descr=""/>
          <p:cNvSpPr txBox="1"/>
          <p:nvPr/>
        </p:nvSpPr>
        <p:spPr>
          <a:xfrm>
            <a:off x="3770123" y="3644226"/>
            <a:ext cx="222885" cy="37147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29845" marR="5080" indent="-17780">
              <a:lnSpc>
                <a:spcPts val="740"/>
              </a:lnSpc>
              <a:spcBef>
                <a:spcPts val="16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Granular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filtration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150" name="object 150" descr=""/>
          <p:cNvSpPr txBox="1"/>
          <p:nvPr/>
        </p:nvSpPr>
        <p:spPr>
          <a:xfrm>
            <a:off x="3836264" y="4894516"/>
            <a:ext cx="128270" cy="49974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Flocculation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151" name="object 151" descr=""/>
          <p:cNvSpPr txBox="1"/>
          <p:nvPr/>
        </p:nvSpPr>
        <p:spPr>
          <a:xfrm>
            <a:off x="3908211" y="6514550"/>
            <a:ext cx="222885" cy="29273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2700" marR="5080" indent="88900">
              <a:lnSpc>
                <a:spcPts val="740"/>
              </a:lnSpc>
              <a:spcBef>
                <a:spcPts val="160"/>
              </a:spcBef>
            </a:pP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pH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control</a:t>
            </a:r>
            <a:endParaRPr sz="700">
              <a:latin typeface="Arial"/>
              <a:cs typeface="Arial"/>
            </a:endParaRPr>
          </a:p>
        </p:txBody>
      </p:sp>
      <p:sp>
        <p:nvSpPr>
          <p:cNvPr id="152" name="object 152" descr=""/>
          <p:cNvSpPr txBox="1"/>
          <p:nvPr/>
        </p:nvSpPr>
        <p:spPr>
          <a:xfrm>
            <a:off x="3660411" y="6310524"/>
            <a:ext cx="222885" cy="47561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2700" marR="5080" indent="59055">
              <a:lnSpc>
                <a:spcPts val="740"/>
              </a:lnSpc>
              <a:spcBef>
                <a:spcPts val="16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Oxidant/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disinfectant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53" name="object 153" descr=""/>
          <p:cNvGrpSpPr/>
          <p:nvPr/>
        </p:nvGrpSpPr>
        <p:grpSpPr>
          <a:xfrm>
            <a:off x="4035248" y="3121685"/>
            <a:ext cx="1048385" cy="3670935"/>
            <a:chOff x="4035248" y="3121685"/>
            <a:chExt cx="1048385" cy="3670935"/>
          </a:xfrm>
        </p:grpSpPr>
        <p:sp>
          <p:nvSpPr>
            <p:cNvPr id="154" name="object 154" descr=""/>
            <p:cNvSpPr/>
            <p:nvPr/>
          </p:nvSpPr>
          <p:spPr>
            <a:xfrm>
              <a:off x="4040963" y="3138728"/>
              <a:ext cx="195580" cy="0"/>
            </a:xfrm>
            <a:custGeom>
              <a:avLst/>
              <a:gdLst/>
              <a:ahLst/>
              <a:cxnLst/>
              <a:rect l="l" t="t" r="r" b="b"/>
              <a:pathLst>
                <a:path w="195579" h="0">
                  <a:moveTo>
                    <a:pt x="0" y="0"/>
                  </a:moveTo>
                  <a:lnTo>
                    <a:pt x="195503" y="0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4224999" y="3121685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5">
                  <a:moveTo>
                    <a:pt x="0" y="0"/>
                  </a:moveTo>
                  <a:lnTo>
                    <a:pt x="0" y="33654"/>
                  </a:lnTo>
                  <a:lnTo>
                    <a:pt x="62788" y="16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4070059" y="4379188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 h="0">
                  <a:moveTo>
                    <a:pt x="0" y="0"/>
                  </a:moveTo>
                  <a:lnTo>
                    <a:pt x="166420" y="0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4224999" y="4362145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655"/>
                  </a:lnTo>
                  <a:lnTo>
                    <a:pt x="62788" y="16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4340366" y="6775145"/>
              <a:ext cx="737870" cy="0"/>
            </a:xfrm>
            <a:custGeom>
              <a:avLst/>
              <a:gdLst/>
              <a:ahLst/>
              <a:cxnLst/>
              <a:rect l="l" t="t" r="r" b="b"/>
              <a:pathLst>
                <a:path w="737870" h="0">
                  <a:moveTo>
                    <a:pt x="737260" y="0"/>
                  </a:moveTo>
                  <a:lnTo>
                    <a:pt x="0" y="0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4289045" y="6758533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62788" y="0"/>
                  </a:moveTo>
                  <a:lnTo>
                    <a:pt x="0" y="16802"/>
                  </a:lnTo>
                  <a:lnTo>
                    <a:pt x="62788" y="33629"/>
                  </a:lnTo>
                  <a:lnTo>
                    <a:pt x="62788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0" name="object 160" descr=""/>
          <p:cNvSpPr txBox="1"/>
          <p:nvPr/>
        </p:nvSpPr>
        <p:spPr>
          <a:xfrm>
            <a:off x="3815843" y="2460244"/>
            <a:ext cx="222885" cy="92392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2700" marR="5080" indent="532765">
              <a:lnSpc>
                <a:spcPts val="740"/>
              </a:lnSpc>
              <a:spcBef>
                <a:spcPts val="16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Clearwell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Disinfectant</a:t>
            </a:r>
            <a:r>
              <a:rPr dirty="0" sz="700" spc="185">
                <a:solidFill>
                  <a:srgbClr val="282526"/>
                </a:solidFill>
                <a:latin typeface="Arial"/>
                <a:cs typeface="Arial"/>
              </a:rPr>
              <a:t> 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storage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161" name="object 161" descr=""/>
          <p:cNvSpPr txBox="1"/>
          <p:nvPr/>
        </p:nvSpPr>
        <p:spPr>
          <a:xfrm>
            <a:off x="3974589" y="6946174"/>
            <a:ext cx="128270" cy="30734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Screen</a:t>
            </a:r>
            <a:endParaRPr sz="700">
              <a:latin typeface="Arial"/>
              <a:cs typeface="Arial"/>
            </a:endParaRPr>
          </a:p>
        </p:txBody>
      </p:sp>
      <p:sp>
        <p:nvSpPr>
          <p:cNvPr id="162" name="object 162" descr=""/>
          <p:cNvSpPr txBox="1"/>
          <p:nvPr/>
        </p:nvSpPr>
        <p:spPr>
          <a:xfrm>
            <a:off x="5080025" y="6187475"/>
            <a:ext cx="411480" cy="845819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algn="ctr" marL="12700" marR="5080" indent="3175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return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from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waste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washwater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recovery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system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and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solids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dewatering</a:t>
            </a:r>
            <a:endParaRPr sz="700">
              <a:latin typeface="Arial"/>
              <a:cs typeface="Arial"/>
            </a:endParaRPr>
          </a:p>
        </p:txBody>
      </p:sp>
      <p:sp>
        <p:nvSpPr>
          <p:cNvPr id="163" name="object 163" descr=""/>
          <p:cNvSpPr txBox="1"/>
          <p:nvPr/>
        </p:nvSpPr>
        <p:spPr>
          <a:xfrm>
            <a:off x="5140926" y="3073505"/>
            <a:ext cx="317500" cy="150114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2700" marR="5080" indent="18415">
              <a:lnSpc>
                <a:spcPts val="740"/>
              </a:lnSpc>
              <a:spcBef>
                <a:spcPts val="160"/>
              </a:spcBef>
              <a:tabLst>
                <a:tab pos="838200" algn="l"/>
                <a:tab pos="894715" algn="l"/>
              </a:tabLst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Waste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washwater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		Filter-to-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waste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recovery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	water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recycle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system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or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disposal</a:t>
            </a:r>
            <a:r>
              <a:rPr dirty="0" sz="700" spc="270">
                <a:solidFill>
                  <a:srgbClr val="282526"/>
                </a:solidFill>
                <a:latin typeface="Arial"/>
                <a:cs typeface="Arial"/>
              </a:rPr>
              <a:t> 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head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of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plant</a:t>
            </a:r>
            <a:endParaRPr sz="700">
              <a:latin typeface="Arial"/>
              <a:cs typeface="Arial"/>
            </a:endParaRPr>
          </a:p>
        </p:txBody>
      </p:sp>
      <p:sp>
        <p:nvSpPr>
          <p:cNvPr id="164" name="object 164" descr=""/>
          <p:cNvSpPr/>
          <p:nvPr/>
        </p:nvSpPr>
        <p:spPr>
          <a:xfrm>
            <a:off x="4304082" y="3626167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79">
                <a:moveTo>
                  <a:pt x="0" y="182384"/>
                </a:moveTo>
                <a:lnTo>
                  <a:pt x="0" y="0"/>
                </a:lnTo>
              </a:path>
            </a:pathLst>
          </a:custGeom>
          <a:ln w="3175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 descr=""/>
          <p:cNvSpPr/>
          <p:nvPr/>
        </p:nvSpPr>
        <p:spPr>
          <a:xfrm>
            <a:off x="4208146" y="2380614"/>
            <a:ext cx="19050" cy="248920"/>
          </a:xfrm>
          <a:custGeom>
            <a:avLst/>
            <a:gdLst/>
            <a:ahLst/>
            <a:cxnLst/>
            <a:rect l="l" t="t" r="r" b="b"/>
            <a:pathLst>
              <a:path w="19050" h="248919">
                <a:moveTo>
                  <a:pt x="0" y="248691"/>
                </a:moveTo>
                <a:lnTo>
                  <a:pt x="0" y="0"/>
                </a:lnTo>
              </a:path>
              <a:path w="19050" h="248919">
                <a:moveTo>
                  <a:pt x="18668" y="213055"/>
                </a:moveTo>
                <a:lnTo>
                  <a:pt x="18668" y="30708"/>
                </a:lnTo>
              </a:path>
            </a:pathLst>
          </a:custGeom>
          <a:ln w="3175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6" name="object 166" descr=""/>
          <p:cNvGrpSpPr/>
          <p:nvPr/>
        </p:nvGrpSpPr>
        <p:grpSpPr>
          <a:xfrm>
            <a:off x="4002088" y="2306116"/>
            <a:ext cx="1122680" cy="5043170"/>
            <a:chOff x="4002088" y="2306116"/>
            <a:chExt cx="1122680" cy="5043170"/>
          </a:xfrm>
        </p:grpSpPr>
        <p:sp>
          <p:nvSpPr>
            <p:cNvPr id="167" name="object 167" descr=""/>
            <p:cNvSpPr/>
            <p:nvPr/>
          </p:nvSpPr>
          <p:spPr>
            <a:xfrm>
              <a:off x="4201796" y="6985406"/>
              <a:ext cx="296545" cy="358140"/>
            </a:xfrm>
            <a:custGeom>
              <a:avLst/>
              <a:gdLst/>
              <a:ahLst/>
              <a:cxnLst/>
              <a:rect l="l" t="t" r="r" b="b"/>
              <a:pathLst>
                <a:path w="296545" h="358140">
                  <a:moveTo>
                    <a:pt x="296506" y="186969"/>
                  </a:moveTo>
                  <a:lnTo>
                    <a:pt x="296506" y="357924"/>
                  </a:lnTo>
                  <a:lnTo>
                    <a:pt x="0" y="170967"/>
                  </a:lnTo>
                  <a:lnTo>
                    <a:pt x="0" y="0"/>
                  </a:lnTo>
                  <a:lnTo>
                    <a:pt x="296506" y="186969"/>
                  </a:lnTo>
                  <a:close/>
                </a:path>
                <a:path w="296545" h="358140">
                  <a:moveTo>
                    <a:pt x="0" y="170967"/>
                  </a:moveTo>
                  <a:lnTo>
                    <a:pt x="296506" y="357936"/>
                  </a:lnTo>
                </a:path>
                <a:path w="296545" h="358140">
                  <a:moveTo>
                    <a:pt x="0" y="142887"/>
                  </a:moveTo>
                  <a:lnTo>
                    <a:pt x="296506" y="329857"/>
                  </a:lnTo>
                </a:path>
                <a:path w="296545" h="358140">
                  <a:moveTo>
                    <a:pt x="0" y="114833"/>
                  </a:moveTo>
                  <a:lnTo>
                    <a:pt x="296506" y="301802"/>
                  </a:lnTo>
                </a:path>
                <a:path w="296545" h="358140">
                  <a:moveTo>
                    <a:pt x="0" y="86766"/>
                  </a:moveTo>
                  <a:lnTo>
                    <a:pt x="296506" y="273735"/>
                  </a:lnTo>
                </a:path>
                <a:path w="296545" h="358140">
                  <a:moveTo>
                    <a:pt x="0" y="58699"/>
                  </a:moveTo>
                  <a:lnTo>
                    <a:pt x="296506" y="245668"/>
                  </a:lnTo>
                </a:path>
                <a:path w="296545" h="358140">
                  <a:moveTo>
                    <a:pt x="0" y="30632"/>
                  </a:moveTo>
                  <a:lnTo>
                    <a:pt x="296506" y="217601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4342336" y="3564966"/>
              <a:ext cx="89535" cy="575945"/>
            </a:xfrm>
            <a:custGeom>
              <a:avLst/>
              <a:gdLst/>
              <a:ahLst/>
              <a:cxnLst/>
              <a:rect l="l" t="t" r="r" b="b"/>
              <a:pathLst>
                <a:path w="89535" h="575945">
                  <a:moveTo>
                    <a:pt x="89024" y="575729"/>
                  </a:moveTo>
                  <a:lnTo>
                    <a:pt x="0" y="575729"/>
                  </a:lnTo>
                  <a:lnTo>
                    <a:pt x="0" y="0"/>
                  </a:lnTo>
                  <a:lnTo>
                    <a:pt x="89024" y="0"/>
                  </a:lnTo>
                  <a:lnTo>
                    <a:pt x="89024" y="575729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4342336" y="3564966"/>
              <a:ext cx="89535" cy="575945"/>
            </a:xfrm>
            <a:custGeom>
              <a:avLst/>
              <a:gdLst/>
              <a:ahLst/>
              <a:cxnLst/>
              <a:rect l="l" t="t" r="r" b="b"/>
              <a:pathLst>
                <a:path w="89535" h="575945">
                  <a:moveTo>
                    <a:pt x="89024" y="0"/>
                  </a:moveTo>
                  <a:lnTo>
                    <a:pt x="0" y="0"/>
                  </a:lnTo>
                  <a:lnTo>
                    <a:pt x="0" y="575729"/>
                  </a:lnTo>
                  <a:lnTo>
                    <a:pt x="89024" y="575729"/>
                  </a:lnTo>
                  <a:lnTo>
                    <a:pt x="89024" y="0"/>
                  </a:lnTo>
                  <a:close/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4431360" y="3564966"/>
              <a:ext cx="78105" cy="575945"/>
            </a:xfrm>
            <a:custGeom>
              <a:avLst/>
              <a:gdLst/>
              <a:ahLst/>
              <a:cxnLst/>
              <a:rect l="l" t="t" r="r" b="b"/>
              <a:pathLst>
                <a:path w="78104" h="575945">
                  <a:moveTo>
                    <a:pt x="77979" y="575729"/>
                  </a:moveTo>
                  <a:lnTo>
                    <a:pt x="0" y="575729"/>
                  </a:lnTo>
                  <a:lnTo>
                    <a:pt x="0" y="0"/>
                  </a:lnTo>
                  <a:lnTo>
                    <a:pt x="77979" y="0"/>
                  </a:lnTo>
                  <a:lnTo>
                    <a:pt x="77979" y="575729"/>
                  </a:lnTo>
                  <a:close/>
                </a:path>
              </a:pathLst>
            </a:custGeom>
            <a:solidFill>
              <a:srgbClr val="A5A7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4268839" y="3564966"/>
              <a:ext cx="240665" cy="575945"/>
            </a:xfrm>
            <a:custGeom>
              <a:avLst/>
              <a:gdLst/>
              <a:ahLst/>
              <a:cxnLst/>
              <a:rect l="l" t="t" r="r" b="b"/>
              <a:pathLst>
                <a:path w="240664" h="575945">
                  <a:moveTo>
                    <a:pt x="162521" y="0"/>
                  </a:moveTo>
                  <a:lnTo>
                    <a:pt x="240501" y="0"/>
                  </a:lnTo>
                  <a:lnTo>
                    <a:pt x="240501" y="575729"/>
                  </a:lnTo>
                  <a:lnTo>
                    <a:pt x="162521" y="575729"/>
                  </a:lnTo>
                  <a:lnTo>
                    <a:pt x="162521" y="0"/>
                  </a:lnTo>
                  <a:close/>
                </a:path>
                <a:path w="240664" h="575945">
                  <a:moveTo>
                    <a:pt x="0" y="575729"/>
                  </a:moveTo>
                  <a:lnTo>
                    <a:pt x="0" y="0"/>
                  </a:lnTo>
                </a:path>
                <a:path w="240664" h="575945">
                  <a:moveTo>
                    <a:pt x="16611" y="279196"/>
                  </a:moveTo>
                  <a:lnTo>
                    <a:pt x="16611" y="30505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 descr=""/>
            <p:cNvSpPr/>
            <p:nvPr/>
          </p:nvSpPr>
          <p:spPr>
            <a:xfrm>
              <a:off x="4232441" y="3620757"/>
              <a:ext cx="33020" cy="41910"/>
            </a:xfrm>
            <a:custGeom>
              <a:avLst/>
              <a:gdLst/>
              <a:ahLst/>
              <a:cxnLst/>
              <a:rect l="l" t="t" r="r" b="b"/>
              <a:pathLst>
                <a:path w="33020" h="41910">
                  <a:moveTo>
                    <a:pt x="0" y="41363"/>
                  </a:moveTo>
                  <a:lnTo>
                    <a:pt x="32664" y="20688"/>
                  </a:lnTo>
                  <a:lnTo>
                    <a:pt x="0" y="0"/>
                  </a:lnTo>
                  <a:lnTo>
                    <a:pt x="0" y="41363"/>
                  </a:lnTo>
                  <a:close/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 descr=""/>
            <p:cNvSpPr/>
            <p:nvPr/>
          </p:nvSpPr>
          <p:spPr>
            <a:xfrm>
              <a:off x="4509339" y="3564966"/>
              <a:ext cx="55244" cy="575945"/>
            </a:xfrm>
            <a:custGeom>
              <a:avLst/>
              <a:gdLst/>
              <a:ahLst/>
              <a:cxnLst/>
              <a:rect l="l" t="t" r="r" b="b"/>
              <a:pathLst>
                <a:path w="55245" h="575945">
                  <a:moveTo>
                    <a:pt x="44913" y="575729"/>
                  </a:moveTo>
                  <a:lnTo>
                    <a:pt x="0" y="530816"/>
                  </a:lnTo>
                </a:path>
                <a:path w="55245" h="575945">
                  <a:moveTo>
                    <a:pt x="54676" y="509292"/>
                  </a:moveTo>
                  <a:lnTo>
                    <a:pt x="0" y="454617"/>
                  </a:lnTo>
                </a:path>
                <a:path w="55245" h="575945">
                  <a:moveTo>
                    <a:pt x="54676" y="433092"/>
                  </a:moveTo>
                  <a:lnTo>
                    <a:pt x="0" y="378417"/>
                  </a:lnTo>
                </a:path>
                <a:path w="55245" h="575945">
                  <a:moveTo>
                    <a:pt x="54676" y="356893"/>
                  </a:moveTo>
                  <a:lnTo>
                    <a:pt x="0" y="302218"/>
                  </a:lnTo>
                </a:path>
                <a:path w="55245" h="575945">
                  <a:moveTo>
                    <a:pt x="54676" y="280693"/>
                  </a:moveTo>
                  <a:lnTo>
                    <a:pt x="0" y="226018"/>
                  </a:lnTo>
                </a:path>
                <a:path w="55245" h="575945">
                  <a:moveTo>
                    <a:pt x="54676" y="204494"/>
                  </a:moveTo>
                  <a:lnTo>
                    <a:pt x="0" y="149819"/>
                  </a:lnTo>
                </a:path>
                <a:path w="55245" h="575945">
                  <a:moveTo>
                    <a:pt x="54676" y="128294"/>
                  </a:moveTo>
                  <a:lnTo>
                    <a:pt x="0" y="73619"/>
                  </a:lnTo>
                </a:path>
                <a:path w="55245" h="575945">
                  <a:moveTo>
                    <a:pt x="54676" y="52094"/>
                  </a:moveTo>
                  <a:lnTo>
                    <a:pt x="2580" y="0"/>
                  </a:lnTo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 descr=""/>
            <p:cNvSpPr/>
            <p:nvPr/>
          </p:nvSpPr>
          <p:spPr>
            <a:xfrm>
              <a:off x="4509339" y="3564966"/>
              <a:ext cx="55244" cy="575945"/>
            </a:xfrm>
            <a:custGeom>
              <a:avLst/>
              <a:gdLst/>
              <a:ahLst/>
              <a:cxnLst/>
              <a:rect l="l" t="t" r="r" b="b"/>
              <a:pathLst>
                <a:path w="55245" h="575945">
                  <a:moveTo>
                    <a:pt x="0" y="0"/>
                  </a:moveTo>
                  <a:lnTo>
                    <a:pt x="54676" y="0"/>
                  </a:lnTo>
                  <a:lnTo>
                    <a:pt x="54676" y="575729"/>
                  </a:lnTo>
                  <a:lnTo>
                    <a:pt x="0" y="575729"/>
                  </a:lnTo>
                  <a:lnTo>
                    <a:pt x="0" y="0"/>
                  </a:lnTo>
                  <a:close/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 descr=""/>
            <p:cNvSpPr/>
            <p:nvPr/>
          </p:nvSpPr>
          <p:spPr>
            <a:xfrm>
              <a:off x="4131577" y="3526688"/>
              <a:ext cx="432434" cy="652780"/>
            </a:xfrm>
            <a:custGeom>
              <a:avLst/>
              <a:gdLst/>
              <a:ahLst/>
              <a:cxnLst/>
              <a:rect l="l" t="t" r="r" b="b"/>
              <a:pathLst>
                <a:path w="432435" h="652779">
                  <a:moveTo>
                    <a:pt x="0" y="0"/>
                  </a:moveTo>
                  <a:lnTo>
                    <a:pt x="0" y="38277"/>
                  </a:lnTo>
                  <a:lnTo>
                    <a:pt x="432435" y="38277"/>
                  </a:lnTo>
                  <a:lnTo>
                    <a:pt x="432435" y="614006"/>
                  </a:lnTo>
                  <a:lnTo>
                    <a:pt x="0" y="614006"/>
                  </a:lnTo>
                  <a:lnTo>
                    <a:pt x="0" y="652272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4191572" y="2350084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w="0" h="649605">
                  <a:moveTo>
                    <a:pt x="0" y="6492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4155149" y="2405887"/>
              <a:ext cx="33020" cy="41910"/>
            </a:xfrm>
            <a:custGeom>
              <a:avLst/>
              <a:gdLst/>
              <a:ahLst/>
              <a:cxnLst/>
              <a:rect l="l" t="t" r="r" b="b"/>
              <a:pathLst>
                <a:path w="33020" h="41910">
                  <a:moveTo>
                    <a:pt x="0" y="41376"/>
                  </a:moveTo>
                  <a:lnTo>
                    <a:pt x="32664" y="20688"/>
                  </a:lnTo>
                  <a:lnTo>
                    <a:pt x="0" y="0"/>
                  </a:lnTo>
                  <a:lnTo>
                    <a:pt x="0" y="41376"/>
                  </a:lnTo>
                  <a:close/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4131577" y="2311831"/>
              <a:ext cx="432434" cy="2418080"/>
            </a:xfrm>
            <a:custGeom>
              <a:avLst/>
              <a:gdLst/>
              <a:ahLst/>
              <a:cxnLst/>
              <a:rect l="l" t="t" r="r" b="b"/>
              <a:pathLst>
                <a:path w="432435" h="2418079">
                  <a:moveTo>
                    <a:pt x="0" y="0"/>
                  </a:moveTo>
                  <a:lnTo>
                    <a:pt x="0" y="38252"/>
                  </a:lnTo>
                  <a:lnTo>
                    <a:pt x="432435" y="38252"/>
                  </a:lnTo>
                  <a:lnTo>
                    <a:pt x="432435" y="687463"/>
                  </a:lnTo>
                  <a:lnTo>
                    <a:pt x="0" y="687463"/>
                  </a:lnTo>
                  <a:lnTo>
                    <a:pt x="0" y="725728"/>
                  </a:lnTo>
                </a:path>
                <a:path w="432435" h="2418079">
                  <a:moveTo>
                    <a:pt x="156413" y="2417559"/>
                  </a:moveTo>
                  <a:lnTo>
                    <a:pt x="156413" y="1884502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4270973" y="4145013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4" h="62864">
                  <a:moveTo>
                    <a:pt x="16814" y="0"/>
                  </a:moveTo>
                  <a:lnTo>
                    <a:pt x="0" y="62788"/>
                  </a:lnTo>
                  <a:lnTo>
                    <a:pt x="33629" y="62788"/>
                  </a:lnTo>
                  <a:lnTo>
                    <a:pt x="1681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4203053" y="3994150"/>
              <a:ext cx="870585" cy="635"/>
            </a:xfrm>
            <a:custGeom>
              <a:avLst/>
              <a:gdLst/>
              <a:ahLst/>
              <a:cxnLst/>
              <a:rect l="l" t="t" r="r" b="b"/>
              <a:pathLst>
                <a:path w="870585" h="635">
                  <a:moveTo>
                    <a:pt x="0" y="0"/>
                  </a:moveTo>
                  <a:lnTo>
                    <a:pt x="870331" y="190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5061916" y="3977309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642"/>
                  </a:lnTo>
                  <a:lnTo>
                    <a:pt x="62776" y="16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 descr=""/>
            <p:cNvSpPr/>
            <p:nvPr/>
          </p:nvSpPr>
          <p:spPr>
            <a:xfrm>
              <a:off x="4808868" y="3473488"/>
              <a:ext cx="264795" cy="635"/>
            </a:xfrm>
            <a:custGeom>
              <a:avLst/>
              <a:gdLst/>
              <a:ahLst/>
              <a:cxnLst/>
              <a:rect l="l" t="t" r="r" b="b"/>
              <a:pathLst>
                <a:path w="264795" h="635">
                  <a:moveTo>
                    <a:pt x="0" y="0"/>
                  </a:moveTo>
                  <a:lnTo>
                    <a:pt x="264528" y="203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 descr=""/>
            <p:cNvSpPr/>
            <p:nvPr/>
          </p:nvSpPr>
          <p:spPr>
            <a:xfrm>
              <a:off x="5061916" y="3456660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642"/>
                  </a:lnTo>
                  <a:lnTo>
                    <a:pt x="62776" y="168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 descr=""/>
            <p:cNvSpPr/>
            <p:nvPr/>
          </p:nvSpPr>
          <p:spPr>
            <a:xfrm>
              <a:off x="4184651" y="4729403"/>
              <a:ext cx="0" cy="814705"/>
            </a:xfrm>
            <a:custGeom>
              <a:avLst/>
              <a:gdLst/>
              <a:ahLst/>
              <a:cxnLst/>
              <a:rect l="l" t="t" r="r" b="b"/>
              <a:pathLst>
                <a:path w="0" h="814704">
                  <a:moveTo>
                    <a:pt x="0" y="81445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4152558" y="5484698"/>
              <a:ext cx="29209" cy="36830"/>
            </a:xfrm>
            <a:custGeom>
              <a:avLst/>
              <a:gdLst/>
              <a:ahLst/>
              <a:cxnLst/>
              <a:rect l="l" t="t" r="r" b="b"/>
              <a:pathLst>
                <a:path w="29210" h="36829">
                  <a:moveTo>
                    <a:pt x="0" y="36474"/>
                  </a:moveTo>
                  <a:lnTo>
                    <a:pt x="28790" y="18237"/>
                  </a:lnTo>
                  <a:lnTo>
                    <a:pt x="0" y="0"/>
                  </a:lnTo>
                  <a:lnTo>
                    <a:pt x="0" y="36474"/>
                  </a:lnTo>
                  <a:close/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4131781" y="4695659"/>
              <a:ext cx="381635" cy="882015"/>
            </a:xfrm>
            <a:custGeom>
              <a:avLst/>
              <a:gdLst/>
              <a:ahLst/>
              <a:cxnLst/>
              <a:rect l="l" t="t" r="r" b="b"/>
              <a:pathLst>
                <a:path w="381635" h="882014">
                  <a:moveTo>
                    <a:pt x="0" y="0"/>
                  </a:moveTo>
                  <a:lnTo>
                    <a:pt x="0" y="33731"/>
                  </a:lnTo>
                  <a:lnTo>
                    <a:pt x="381190" y="33731"/>
                  </a:lnTo>
                  <a:lnTo>
                    <a:pt x="381190" y="848182"/>
                  </a:lnTo>
                  <a:lnTo>
                    <a:pt x="0" y="848182"/>
                  </a:lnTo>
                  <a:lnTo>
                    <a:pt x="0" y="881913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4184651" y="5000891"/>
              <a:ext cx="328930" cy="0"/>
            </a:xfrm>
            <a:custGeom>
              <a:avLst/>
              <a:gdLst/>
              <a:ahLst/>
              <a:cxnLst/>
              <a:rect l="l" t="t" r="r" b="b"/>
              <a:pathLst>
                <a:path w="328929" h="0">
                  <a:moveTo>
                    <a:pt x="328320" y="0"/>
                  </a:moveTo>
                  <a:lnTo>
                    <a:pt x="0" y="0"/>
                  </a:lnTo>
                  <a:lnTo>
                    <a:pt x="32832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 descr=""/>
            <p:cNvSpPr/>
            <p:nvPr/>
          </p:nvSpPr>
          <p:spPr>
            <a:xfrm>
              <a:off x="4184651" y="5000891"/>
              <a:ext cx="328930" cy="0"/>
            </a:xfrm>
            <a:custGeom>
              <a:avLst/>
              <a:gdLst/>
              <a:ahLst/>
              <a:cxnLst/>
              <a:rect l="l" t="t" r="r" b="b"/>
              <a:pathLst>
                <a:path w="328929" h="0">
                  <a:moveTo>
                    <a:pt x="0" y="0"/>
                  </a:moveTo>
                  <a:lnTo>
                    <a:pt x="328320" y="0"/>
                  </a:lnTo>
                </a:path>
              </a:pathLst>
            </a:custGeom>
            <a:ln w="11112">
              <a:solidFill>
                <a:srgbClr val="282526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 descr=""/>
            <p:cNvSpPr/>
            <p:nvPr/>
          </p:nvSpPr>
          <p:spPr>
            <a:xfrm>
              <a:off x="4184651" y="5272354"/>
              <a:ext cx="328930" cy="0"/>
            </a:xfrm>
            <a:custGeom>
              <a:avLst/>
              <a:gdLst/>
              <a:ahLst/>
              <a:cxnLst/>
              <a:rect l="l" t="t" r="r" b="b"/>
              <a:pathLst>
                <a:path w="328929" h="0">
                  <a:moveTo>
                    <a:pt x="328320" y="0"/>
                  </a:moveTo>
                  <a:lnTo>
                    <a:pt x="0" y="0"/>
                  </a:lnTo>
                  <a:lnTo>
                    <a:pt x="32832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 descr=""/>
            <p:cNvSpPr/>
            <p:nvPr/>
          </p:nvSpPr>
          <p:spPr>
            <a:xfrm>
              <a:off x="4184651" y="5272354"/>
              <a:ext cx="328930" cy="0"/>
            </a:xfrm>
            <a:custGeom>
              <a:avLst/>
              <a:gdLst/>
              <a:ahLst/>
              <a:cxnLst/>
              <a:rect l="l" t="t" r="r" b="b"/>
              <a:pathLst>
                <a:path w="328929" h="0">
                  <a:moveTo>
                    <a:pt x="0" y="0"/>
                  </a:moveTo>
                  <a:lnTo>
                    <a:pt x="328320" y="0"/>
                  </a:lnTo>
                </a:path>
              </a:pathLst>
            </a:custGeom>
            <a:ln w="11112">
              <a:solidFill>
                <a:srgbClr val="282526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 descr=""/>
            <p:cNvSpPr/>
            <p:nvPr/>
          </p:nvSpPr>
          <p:spPr>
            <a:xfrm>
              <a:off x="4370299" y="5309095"/>
              <a:ext cx="25400" cy="198120"/>
            </a:xfrm>
            <a:custGeom>
              <a:avLst/>
              <a:gdLst/>
              <a:ahLst/>
              <a:cxnLst/>
              <a:rect l="l" t="t" r="r" b="b"/>
              <a:pathLst>
                <a:path w="25400" h="198120">
                  <a:moveTo>
                    <a:pt x="5334" y="186385"/>
                  </a:moveTo>
                  <a:lnTo>
                    <a:pt x="15125" y="198031"/>
                  </a:lnTo>
                  <a:lnTo>
                    <a:pt x="25031" y="127990"/>
                  </a:lnTo>
                  <a:lnTo>
                    <a:pt x="25031" y="90297"/>
                  </a:lnTo>
                  <a:lnTo>
                    <a:pt x="0" y="107721"/>
                  </a:lnTo>
                  <a:lnTo>
                    <a:pt x="0" y="112623"/>
                  </a:lnTo>
                  <a:lnTo>
                    <a:pt x="5334" y="186385"/>
                  </a:lnTo>
                  <a:close/>
                </a:path>
                <a:path w="25400" h="198120">
                  <a:moveTo>
                    <a:pt x="5334" y="11633"/>
                  </a:moveTo>
                  <a:lnTo>
                    <a:pt x="15125" y="0"/>
                  </a:lnTo>
                  <a:lnTo>
                    <a:pt x="25031" y="70027"/>
                  </a:lnTo>
                  <a:lnTo>
                    <a:pt x="25031" y="90297"/>
                  </a:lnTo>
                  <a:lnTo>
                    <a:pt x="0" y="107721"/>
                  </a:lnTo>
                  <a:lnTo>
                    <a:pt x="0" y="85394"/>
                  </a:lnTo>
                  <a:lnTo>
                    <a:pt x="5334" y="11633"/>
                  </a:lnTo>
                  <a:close/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 descr=""/>
            <p:cNvSpPr/>
            <p:nvPr/>
          </p:nvSpPr>
          <p:spPr>
            <a:xfrm>
              <a:off x="4066820" y="5408422"/>
              <a:ext cx="303530" cy="635"/>
            </a:xfrm>
            <a:custGeom>
              <a:avLst/>
              <a:gdLst/>
              <a:ahLst/>
              <a:cxnLst/>
              <a:rect l="l" t="t" r="r" b="b"/>
              <a:pathLst>
                <a:path w="303529" h="635">
                  <a:moveTo>
                    <a:pt x="303479" y="0"/>
                  </a:moveTo>
                  <a:lnTo>
                    <a:pt x="0" y="12"/>
                  </a:lnTo>
                </a:path>
              </a:pathLst>
            </a:custGeom>
            <a:ln w="8331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 descr=""/>
            <p:cNvSpPr/>
            <p:nvPr/>
          </p:nvSpPr>
          <p:spPr>
            <a:xfrm>
              <a:off x="4007803" y="5384711"/>
              <a:ext cx="59055" cy="47625"/>
            </a:xfrm>
            <a:custGeom>
              <a:avLst/>
              <a:gdLst/>
              <a:ahLst/>
              <a:cxnLst/>
              <a:rect l="l" t="t" r="r" b="b"/>
              <a:pathLst>
                <a:path w="59054" h="47625">
                  <a:moveTo>
                    <a:pt x="59004" y="0"/>
                  </a:moveTo>
                  <a:lnTo>
                    <a:pt x="23723" y="0"/>
                  </a:lnTo>
                  <a:lnTo>
                    <a:pt x="14482" y="1863"/>
                  </a:lnTo>
                  <a:lnTo>
                    <a:pt x="6942" y="6946"/>
                  </a:lnTo>
                  <a:lnTo>
                    <a:pt x="1861" y="14487"/>
                  </a:lnTo>
                  <a:lnTo>
                    <a:pt x="0" y="23723"/>
                  </a:lnTo>
                  <a:lnTo>
                    <a:pt x="1861" y="32946"/>
                  </a:lnTo>
                  <a:lnTo>
                    <a:pt x="6942" y="40484"/>
                  </a:lnTo>
                  <a:lnTo>
                    <a:pt x="14482" y="45569"/>
                  </a:lnTo>
                  <a:lnTo>
                    <a:pt x="23723" y="47434"/>
                  </a:lnTo>
                  <a:lnTo>
                    <a:pt x="59004" y="47434"/>
                  </a:lnTo>
                  <a:lnTo>
                    <a:pt x="59004" y="0"/>
                  </a:lnTo>
                  <a:close/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 descr=""/>
            <p:cNvSpPr/>
            <p:nvPr/>
          </p:nvSpPr>
          <p:spPr>
            <a:xfrm>
              <a:off x="4370299" y="5037277"/>
              <a:ext cx="25400" cy="198120"/>
            </a:xfrm>
            <a:custGeom>
              <a:avLst/>
              <a:gdLst/>
              <a:ahLst/>
              <a:cxnLst/>
              <a:rect l="l" t="t" r="r" b="b"/>
              <a:pathLst>
                <a:path w="25400" h="198120">
                  <a:moveTo>
                    <a:pt x="5334" y="186397"/>
                  </a:moveTo>
                  <a:lnTo>
                    <a:pt x="15125" y="198031"/>
                  </a:lnTo>
                  <a:lnTo>
                    <a:pt x="25031" y="127990"/>
                  </a:lnTo>
                  <a:lnTo>
                    <a:pt x="25031" y="90309"/>
                  </a:lnTo>
                  <a:lnTo>
                    <a:pt x="0" y="107734"/>
                  </a:lnTo>
                  <a:lnTo>
                    <a:pt x="0" y="112623"/>
                  </a:lnTo>
                  <a:lnTo>
                    <a:pt x="5334" y="186397"/>
                  </a:lnTo>
                  <a:close/>
                </a:path>
                <a:path w="25400" h="198120">
                  <a:moveTo>
                    <a:pt x="5334" y="11633"/>
                  </a:moveTo>
                  <a:lnTo>
                    <a:pt x="15125" y="0"/>
                  </a:lnTo>
                  <a:lnTo>
                    <a:pt x="25031" y="70040"/>
                  </a:lnTo>
                  <a:lnTo>
                    <a:pt x="25031" y="90297"/>
                  </a:lnTo>
                  <a:lnTo>
                    <a:pt x="0" y="107721"/>
                  </a:lnTo>
                  <a:lnTo>
                    <a:pt x="0" y="85407"/>
                  </a:lnTo>
                  <a:lnTo>
                    <a:pt x="5334" y="11633"/>
                  </a:lnTo>
                  <a:close/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 descr=""/>
            <p:cNvSpPr/>
            <p:nvPr/>
          </p:nvSpPr>
          <p:spPr>
            <a:xfrm>
              <a:off x="4066820" y="5136616"/>
              <a:ext cx="303530" cy="635"/>
            </a:xfrm>
            <a:custGeom>
              <a:avLst/>
              <a:gdLst/>
              <a:ahLst/>
              <a:cxnLst/>
              <a:rect l="l" t="t" r="r" b="b"/>
              <a:pathLst>
                <a:path w="303529" h="635">
                  <a:moveTo>
                    <a:pt x="303479" y="0"/>
                  </a:moveTo>
                  <a:lnTo>
                    <a:pt x="0" y="12"/>
                  </a:lnTo>
                </a:path>
              </a:pathLst>
            </a:custGeom>
            <a:ln w="8331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 descr=""/>
            <p:cNvSpPr/>
            <p:nvPr/>
          </p:nvSpPr>
          <p:spPr>
            <a:xfrm>
              <a:off x="4098329" y="5046992"/>
              <a:ext cx="30480" cy="179705"/>
            </a:xfrm>
            <a:custGeom>
              <a:avLst/>
              <a:gdLst/>
              <a:ahLst/>
              <a:cxnLst/>
              <a:rect l="l" t="t" r="r" b="b"/>
              <a:pathLst>
                <a:path w="30479" h="179704">
                  <a:moveTo>
                    <a:pt x="30441" y="108508"/>
                  </a:moveTo>
                  <a:lnTo>
                    <a:pt x="28502" y="136615"/>
                  </a:lnTo>
                  <a:lnTo>
                    <a:pt x="25130" y="159037"/>
                  </a:lnTo>
                  <a:lnTo>
                    <a:pt x="20647" y="173879"/>
                  </a:lnTo>
                  <a:lnTo>
                    <a:pt x="15379" y="179247"/>
                  </a:lnTo>
                  <a:lnTo>
                    <a:pt x="9392" y="172205"/>
                  </a:lnTo>
                  <a:lnTo>
                    <a:pt x="4503" y="153000"/>
                  </a:lnTo>
                  <a:lnTo>
                    <a:pt x="1208" y="124512"/>
                  </a:lnTo>
                  <a:lnTo>
                    <a:pt x="0" y="89623"/>
                  </a:lnTo>
                  <a:lnTo>
                    <a:pt x="1208" y="54740"/>
                  </a:lnTo>
                  <a:lnTo>
                    <a:pt x="4503" y="26252"/>
                  </a:lnTo>
                  <a:lnTo>
                    <a:pt x="9392" y="7043"/>
                  </a:lnTo>
                  <a:lnTo>
                    <a:pt x="15379" y="0"/>
                  </a:lnTo>
                  <a:lnTo>
                    <a:pt x="19904" y="3917"/>
                  </a:lnTo>
                  <a:lnTo>
                    <a:pt x="23895" y="14893"/>
                  </a:lnTo>
                  <a:lnTo>
                    <a:pt x="27152" y="31761"/>
                  </a:lnTo>
                  <a:lnTo>
                    <a:pt x="29476" y="53352"/>
                  </a:lnTo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 descr=""/>
            <p:cNvSpPr/>
            <p:nvPr/>
          </p:nvSpPr>
          <p:spPr>
            <a:xfrm>
              <a:off x="4118141" y="5093296"/>
              <a:ext cx="19050" cy="35560"/>
            </a:xfrm>
            <a:custGeom>
              <a:avLst/>
              <a:gdLst/>
              <a:ahLst/>
              <a:cxnLst/>
              <a:rect l="l" t="t" r="r" b="b"/>
              <a:pathLst>
                <a:path w="19050" h="35560">
                  <a:moveTo>
                    <a:pt x="18580" y="0"/>
                  </a:moveTo>
                  <a:lnTo>
                    <a:pt x="0" y="1409"/>
                  </a:lnTo>
                  <a:lnTo>
                    <a:pt x="11925" y="35369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 descr=""/>
            <p:cNvSpPr/>
            <p:nvPr/>
          </p:nvSpPr>
          <p:spPr>
            <a:xfrm>
              <a:off x="4098329" y="5318886"/>
              <a:ext cx="30480" cy="179705"/>
            </a:xfrm>
            <a:custGeom>
              <a:avLst/>
              <a:gdLst/>
              <a:ahLst/>
              <a:cxnLst/>
              <a:rect l="l" t="t" r="r" b="b"/>
              <a:pathLst>
                <a:path w="30479" h="179704">
                  <a:moveTo>
                    <a:pt x="30441" y="108508"/>
                  </a:moveTo>
                  <a:lnTo>
                    <a:pt x="28502" y="136621"/>
                  </a:lnTo>
                  <a:lnTo>
                    <a:pt x="25130" y="159042"/>
                  </a:lnTo>
                  <a:lnTo>
                    <a:pt x="20647" y="173881"/>
                  </a:lnTo>
                  <a:lnTo>
                    <a:pt x="15379" y="179247"/>
                  </a:lnTo>
                  <a:lnTo>
                    <a:pt x="9392" y="172205"/>
                  </a:lnTo>
                  <a:lnTo>
                    <a:pt x="4503" y="153001"/>
                  </a:lnTo>
                  <a:lnTo>
                    <a:pt x="1208" y="124517"/>
                  </a:lnTo>
                  <a:lnTo>
                    <a:pt x="0" y="89636"/>
                  </a:lnTo>
                  <a:lnTo>
                    <a:pt x="1208" y="54746"/>
                  </a:lnTo>
                  <a:lnTo>
                    <a:pt x="4503" y="26254"/>
                  </a:lnTo>
                  <a:lnTo>
                    <a:pt x="9392" y="7044"/>
                  </a:lnTo>
                  <a:lnTo>
                    <a:pt x="15379" y="0"/>
                  </a:lnTo>
                  <a:lnTo>
                    <a:pt x="19904" y="3917"/>
                  </a:lnTo>
                  <a:lnTo>
                    <a:pt x="23895" y="14893"/>
                  </a:lnTo>
                  <a:lnTo>
                    <a:pt x="27152" y="31761"/>
                  </a:lnTo>
                  <a:lnTo>
                    <a:pt x="29476" y="53352"/>
                  </a:lnTo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 descr=""/>
            <p:cNvSpPr/>
            <p:nvPr/>
          </p:nvSpPr>
          <p:spPr>
            <a:xfrm>
              <a:off x="4118141" y="5365203"/>
              <a:ext cx="19050" cy="35560"/>
            </a:xfrm>
            <a:custGeom>
              <a:avLst/>
              <a:gdLst/>
              <a:ahLst/>
              <a:cxnLst/>
              <a:rect l="l" t="t" r="r" b="b"/>
              <a:pathLst>
                <a:path w="19050" h="35560">
                  <a:moveTo>
                    <a:pt x="18580" y="0"/>
                  </a:moveTo>
                  <a:lnTo>
                    <a:pt x="0" y="1397"/>
                  </a:lnTo>
                  <a:lnTo>
                    <a:pt x="11925" y="35344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 descr=""/>
            <p:cNvSpPr/>
            <p:nvPr/>
          </p:nvSpPr>
          <p:spPr>
            <a:xfrm>
              <a:off x="4098329" y="4776190"/>
              <a:ext cx="30480" cy="179705"/>
            </a:xfrm>
            <a:custGeom>
              <a:avLst/>
              <a:gdLst/>
              <a:ahLst/>
              <a:cxnLst/>
              <a:rect l="l" t="t" r="r" b="b"/>
              <a:pathLst>
                <a:path w="30479" h="179704">
                  <a:moveTo>
                    <a:pt x="30441" y="108508"/>
                  </a:moveTo>
                  <a:lnTo>
                    <a:pt x="28502" y="136613"/>
                  </a:lnTo>
                  <a:lnTo>
                    <a:pt x="25130" y="159030"/>
                  </a:lnTo>
                  <a:lnTo>
                    <a:pt x="20647" y="173868"/>
                  </a:lnTo>
                  <a:lnTo>
                    <a:pt x="15379" y="179235"/>
                  </a:lnTo>
                  <a:lnTo>
                    <a:pt x="9392" y="172194"/>
                  </a:lnTo>
                  <a:lnTo>
                    <a:pt x="4503" y="152992"/>
                  </a:lnTo>
                  <a:lnTo>
                    <a:pt x="1208" y="124505"/>
                  </a:lnTo>
                  <a:lnTo>
                    <a:pt x="0" y="89611"/>
                  </a:lnTo>
                  <a:lnTo>
                    <a:pt x="1208" y="54730"/>
                  </a:lnTo>
                  <a:lnTo>
                    <a:pt x="4503" y="26246"/>
                  </a:lnTo>
                  <a:lnTo>
                    <a:pt x="9392" y="7041"/>
                  </a:lnTo>
                  <a:lnTo>
                    <a:pt x="15379" y="0"/>
                  </a:lnTo>
                  <a:lnTo>
                    <a:pt x="19904" y="3917"/>
                  </a:lnTo>
                  <a:lnTo>
                    <a:pt x="23895" y="14892"/>
                  </a:lnTo>
                  <a:lnTo>
                    <a:pt x="27152" y="31755"/>
                  </a:lnTo>
                  <a:lnTo>
                    <a:pt x="29476" y="53339"/>
                  </a:lnTo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 descr=""/>
            <p:cNvSpPr/>
            <p:nvPr/>
          </p:nvSpPr>
          <p:spPr>
            <a:xfrm>
              <a:off x="4118141" y="4822494"/>
              <a:ext cx="19050" cy="35560"/>
            </a:xfrm>
            <a:custGeom>
              <a:avLst/>
              <a:gdLst/>
              <a:ahLst/>
              <a:cxnLst/>
              <a:rect l="l" t="t" r="r" b="b"/>
              <a:pathLst>
                <a:path w="19050" h="35560">
                  <a:moveTo>
                    <a:pt x="18580" y="0"/>
                  </a:moveTo>
                  <a:lnTo>
                    <a:pt x="0" y="1409"/>
                  </a:lnTo>
                  <a:lnTo>
                    <a:pt x="11925" y="35356"/>
                  </a:lnTo>
                  <a:lnTo>
                    <a:pt x="1858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 descr=""/>
            <p:cNvSpPr/>
            <p:nvPr/>
          </p:nvSpPr>
          <p:spPr>
            <a:xfrm>
              <a:off x="4007803" y="5112905"/>
              <a:ext cx="59055" cy="47625"/>
            </a:xfrm>
            <a:custGeom>
              <a:avLst/>
              <a:gdLst/>
              <a:ahLst/>
              <a:cxnLst/>
              <a:rect l="l" t="t" r="r" b="b"/>
              <a:pathLst>
                <a:path w="59054" h="47625">
                  <a:moveTo>
                    <a:pt x="59004" y="0"/>
                  </a:moveTo>
                  <a:lnTo>
                    <a:pt x="23723" y="0"/>
                  </a:lnTo>
                  <a:lnTo>
                    <a:pt x="14482" y="1863"/>
                  </a:lnTo>
                  <a:lnTo>
                    <a:pt x="6942" y="6946"/>
                  </a:lnTo>
                  <a:lnTo>
                    <a:pt x="1861" y="14487"/>
                  </a:lnTo>
                  <a:lnTo>
                    <a:pt x="0" y="23723"/>
                  </a:lnTo>
                  <a:lnTo>
                    <a:pt x="1861" y="32944"/>
                  </a:lnTo>
                  <a:lnTo>
                    <a:pt x="6942" y="40478"/>
                  </a:lnTo>
                  <a:lnTo>
                    <a:pt x="14482" y="45558"/>
                  </a:lnTo>
                  <a:lnTo>
                    <a:pt x="23723" y="47421"/>
                  </a:lnTo>
                  <a:lnTo>
                    <a:pt x="59004" y="47421"/>
                  </a:lnTo>
                  <a:lnTo>
                    <a:pt x="59004" y="0"/>
                  </a:lnTo>
                  <a:close/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 descr=""/>
            <p:cNvSpPr/>
            <p:nvPr/>
          </p:nvSpPr>
          <p:spPr>
            <a:xfrm>
              <a:off x="4370299" y="4765471"/>
              <a:ext cx="25400" cy="198120"/>
            </a:xfrm>
            <a:custGeom>
              <a:avLst/>
              <a:gdLst/>
              <a:ahLst/>
              <a:cxnLst/>
              <a:rect l="l" t="t" r="r" b="b"/>
              <a:pathLst>
                <a:path w="25400" h="198120">
                  <a:moveTo>
                    <a:pt x="5334" y="186397"/>
                  </a:moveTo>
                  <a:lnTo>
                    <a:pt x="15125" y="198043"/>
                  </a:lnTo>
                  <a:lnTo>
                    <a:pt x="25031" y="128003"/>
                  </a:lnTo>
                  <a:lnTo>
                    <a:pt x="25031" y="90309"/>
                  </a:lnTo>
                  <a:lnTo>
                    <a:pt x="0" y="107734"/>
                  </a:lnTo>
                  <a:lnTo>
                    <a:pt x="0" y="112623"/>
                  </a:lnTo>
                  <a:lnTo>
                    <a:pt x="5334" y="186397"/>
                  </a:lnTo>
                  <a:close/>
                </a:path>
                <a:path w="25400" h="198120">
                  <a:moveTo>
                    <a:pt x="5334" y="11633"/>
                  </a:moveTo>
                  <a:lnTo>
                    <a:pt x="15125" y="0"/>
                  </a:lnTo>
                  <a:lnTo>
                    <a:pt x="25031" y="70040"/>
                  </a:lnTo>
                  <a:lnTo>
                    <a:pt x="25031" y="90296"/>
                  </a:lnTo>
                  <a:lnTo>
                    <a:pt x="0" y="107721"/>
                  </a:lnTo>
                  <a:lnTo>
                    <a:pt x="0" y="85420"/>
                  </a:lnTo>
                  <a:lnTo>
                    <a:pt x="5334" y="11633"/>
                  </a:lnTo>
                  <a:close/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 descr=""/>
            <p:cNvSpPr/>
            <p:nvPr/>
          </p:nvSpPr>
          <p:spPr>
            <a:xfrm>
              <a:off x="4066820" y="4864798"/>
              <a:ext cx="303530" cy="635"/>
            </a:xfrm>
            <a:custGeom>
              <a:avLst/>
              <a:gdLst/>
              <a:ahLst/>
              <a:cxnLst/>
              <a:rect l="l" t="t" r="r" b="b"/>
              <a:pathLst>
                <a:path w="303529" h="635">
                  <a:moveTo>
                    <a:pt x="303479" y="0"/>
                  </a:moveTo>
                  <a:lnTo>
                    <a:pt x="0" y="12"/>
                  </a:lnTo>
                </a:path>
              </a:pathLst>
            </a:custGeom>
            <a:ln w="8331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 descr=""/>
            <p:cNvSpPr/>
            <p:nvPr/>
          </p:nvSpPr>
          <p:spPr>
            <a:xfrm>
              <a:off x="4007803" y="4841113"/>
              <a:ext cx="59055" cy="47625"/>
            </a:xfrm>
            <a:custGeom>
              <a:avLst/>
              <a:gdLst/>
              <a:ahLst/>
              <a:cxnLst/>
              <a:rect l="l" t="t" r="r" b="b"/>
              <a:pathLst>
                <a:path w="59054" h="47625">
                  <a:moveTo>
                    <a:pt x="59004" y="0"/>
                  </a:moveTo>
                  <a:lnTo>
                    <a:pt x="23723" y="0"/>
                  </a:lnTo>
                  <a:lnTo>
                    <a:pt x="14482" y="1861"/>
                  </a:lnTo>
                  <a:lnTo>
                    <a:pt x="6942" y="6940"/>
                  </a:lnTo>
                  <a:lnTo>
                    <a:pt x="1861" y="14476"/>
                  </a:lnTo>
                  <a:lnTo>
                    <a:pt x="0" y="23710"/>
                  </a:lnTo>
                  <a:lnTo>
                    <a:pt x="1861" y="32932"/>
                  </a:lnTo>
                  <a:lnTo>
                    <a:pt x="6942" y="40465"/>
                  </a:lnTo>
                  <a:lnTo>
                    <a:pt x="14482" y="45545"/>
                  </a:lnTo>
                  <a:lnTo>
                    <a:pt x="23723" y="47409"/>
                  </a:lnTo>
                  <a:lnTo>
                    <a:pt x="59004" y="47409"/>
                  </a:lnTo>
                  <a:lnTo>
                    <a:pt x="59004" y="0"/>
                  </a:lnTo>
                  <a:close/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 descr=""/>
            <p:cNvSpPr/>
            <p:nvPr/>
          </p:nvSpPr>
          <p:spPr>
            <a:xfrm>
              <a:off x="4158552" y="3691216"/>
              <a:ext cx="45085" cy="341630"/>
            </a:xfrm>
            <a:custGeom>
              <a:avLst/>
              <a:gdLst/>
              <a:ahLst/>
              <a:cxnLst/>
              <a:rect l="l" t="t" r="r" b="b"/>
              <a:pathLst>
                <a:path w="45085" h="341629">
                  <a:moveTo>
                    <a:pt x="0" y="264413"/>
                  </a:moveTo>
                  <a:lnTo>
                    <a:pt x="17325" y="267441"/>
                  </a:lnTo>
                  <a:lnTo>
                    <a:pt x="31470" y="275696"/>
                  </a:lnTo>
                  <a:lnTo>
                    <a:pt x="41005" y="287940"/>
                  </a:lnTo>
                  <a:lnTo>
                    <a:pt x="44500" y="302933"/>
                  </a:lnTo>
                  <a:lnTo>
                    <a:pt x="41005" y="317918"/>
                  </a:lnTo>
                  <a:lnTo>
                    <a:pt x="31470" y="330158"/>
                  </a:lnTo>
                  <a:lnTo>
                    <a:pt x="17325" y="338412"/>
                  </a:lnTo>
                  <a:lnTo>
                    <a:pt x="0" y="341439"/>
                  </a:lnTo>
                </a:path>
                <a:path w="45085" h="341629">
                  <a:moveTo>
                    <a:pt x="0" y="0"/>
                  </a:moveTo>
                  <a:lnTo>
                    <a:pt x="17325" y="3027"/>
                  </a:lnTo>
                  <a:lnTo>
                    <a:pt x="31470" y="11282"/>
                  </a:lnTo>
                  <a:lnTo>
                    <a:pt x="41005" y="23526"/>
                  </a:lnTo>
                  <a:lnTo>
                    <a:pt x="44500" y="38519"/>
                  </a:lnTo>
                  <a:lnTo>
                    <a:pt x="41005" y="53510"/>
                  </a:lnTo>
                  <a:lnTo>
                    <a:pt x="31470" y="65749"/>
                  </a:lnTo>
                  <a:lnTo>
                    <a:pt x="17325" y="74000"/>
                  </a:lnTo>
                  <a:lnTo>
                    <a:pt x="0" y="77025"/>
                  </a:lnTo>
                </a:path>
              </a:pathLst>
            </a:custGeom>
            <a:ln w="8331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 descr=""/>
            <p:cNvSpPr/>
            <p:nvPr/>
          </p:nvSpPr>
          <p:spPr>
            <a:xfrm>
              <a:off x="4535793" y="3426205"/>
              <a:ext cx="273685" cy="47625"/>
            </a:xfrm>
            <a:custGeom>
              <a:avLst/>
              <a:gdLst/>
              <a:ahLst/>
              <a:cxnLst/>
              <a:rect l="l" t="t" r="r" b="b"/>
              <a:pathLst>
                <a:path w="273685" h="47625">
                  <a:moveTo>
                    <a:pt x="273075" y="47282"/>
                  </a:moveTo>
                  <a:lnTo>
                    <a:pt x="269361" y="28873"/>
                  </a:lnTo>
                  <a:lnTo>
                    <a:pt x="259230" y="13844"/>
                  </a:lnTo>
                  <a:lnTo>
                    <a:pt x="244202" y="3714"/>
                  </a:lnTo>
                  <a:lnTo>
                    <a:pt x="225793" y="0"/>
                  </a:lnTo>
                  <a:lnTo>
                    <a:pt x="207389" y="3714"/>
                  </a:lnTo>
                  <a:lnTo>
                    <a:pt x="192360" y="13844"/>
                  </a:lnTo>
                  <a:lnTo>
                    <a:pt x="182227" y="28873"/>
                  </a:lnTo>
                  <a:lnTo>
                    <a:pt x="178511" y="47282"/>
                  </a:lnTo>
                  <a:lnTo>
                    <a:pt x="0" y="47282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 descr=""/>
            <p:cNvSpPr/>
            <p:nvPr/>
          </p:nvSpPr>
          <p:spPr>
            <a:xfrm>
              <a:off x="4290975" y="4552365"/>
              <a:ext cx="302895" cy="1176020"/>
            </a:xfrm>
            <a:custGeom>
              <a:avLst/>
              <a:gdLst/>
              <a:ahLst/>
              <a:cxnLst/>
              <a:rect l="l" t="t" r="r" b="b"/>
              <a:pathLst>
                <a:path w="302895" h="1176020">
                  <a:moveTo>
                    <a:pt x="0" y="1175600"/>
                  </a:moveTo>
                  <a:lnTo>
                    <a:pt x="302679" y="1175600"/>
                  </a:lnTo>
                  <a:lnTo>
                    <a:pt x="302679" y="0"/>
                  </a:lnTo>
                  <a:lnTo>
                    <a:pt x="49529" y="0"/>
                  </a:lnTo>
                </a:path>
              </a:pathLst>
            </a:custGeom>
            <a:ln w="11112">
              <a:solidFill>
                <a:srgbClr val="282526"/>
              </a:solidFill>
              <a:prstDash val="sysDash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 descr=""/>
            <p:cNvSpPr/>
            <p:nvPr/>
          </p:nvSpPr>
          <p:spPr>
            <a:xfrm>
              <a:off x="4287991" y="4535360"/>
              <a:ext cx="64769" cy="34925"/>
            </a:xfrm>
            <a:custGeom>
              <a:avLst/>
              <a:gdLst/>
              <a:ahLst/>
              <a:cxnLst/>
              <a:rect l="l" t="t" r="r" b="b"/>
              <a:pathLst>
                <a:path w="64770" h="34925">
                  <a:moveTo>
                    <a:pt x="64262" y="0"/>
                  </a:moveTo>
                  <a:lnTo>
                    <a:pt x="0" y="17208"/>
                  </a:lnTo>
                  <a:lnTo>
                    <a:pt x="64262" y="34429"/>
                  </a:lnTo>
                  <a:lnTo>
                    <a:pt x="64262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0" name="object 210" descr=""/>
          <p:cNvSpPr txBox="1"/>
          <p:nvPr/>
        </p:nvSpPr>
        <p:spPr>
          <a:xfrm>
            <a:off x="3928682" y="4203534"/>
            <a:ext cx="128270" cy="35179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Polymer</a:t>
            </a:r>
            <a:endParaRPr sz="700">
              <a:latin typeface="Arial"/>
              <a:cs typeface="Arial"/>
            </a:endParaRPr>
          </a:p>
        </p:txBody>
      </p:sp>
      <p:sp>
        <p:nvSpPr>
          <p:cNvPr id="211" name="object 211" descr=""/>
          <p:cNvSpPr txBox="1"/>
          <p:nvPr/>
        </p:nvSpPr>
        <p:spPr>
          <a:xfrm>
            <a:off x="4779686" y="2468980"/>
            <a:ext cx="128270" cy="88519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Filter</a:t>
            </a:r>
            <a:r>
              <a:rPr dirty="0" sz="700" spc="-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backwash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endParaRPr sz="700">
              <a:latin typeface="Arial"/>
              <a:cs typeface="Arial"/>
            </a:endParaRPr>
          </a:p>
        </p:txBody>
      </p:sp>
      <p:sp>
        <p:nvSpPr>
          <p:cNvPr id="212" name="object 212" descr=""/>
          <p:cNvSpPr/>
          <p:nvPr/>
        </p:nvSpPr>
        <p:spPr>
          <a:xfrm>
            <a:off x="4197592" y="5456097"/>
            <a:ext cx="12700" cy="73025"/>
          </a:xfrm>
          <a:custGeom>
            <a:avLst/>
            <a:gdLst/>
            <a:ahLst/>
            <a:cxnLst/>
            <a:rect l="l" t="t" r="r" b="b"/>
            <a:pathLst>
              <a:path w="12700" h="73025">
                <a:moveTo>
                  <a:pt x="0" y="72758"/>
                </a:moveTo>
                <a:lnTo>
                  <a:pt x="0" y="0"/>
                </a:lnTo>
              </a:path>
              <a:path w="12700" h="73025">
                <a:moveTo>
                  <a:pt x="12471" y="62344"/>
                </a:moveTo>
                <a:lnTo>
                  <a:pt x="12471" y="8966"/>
                </a:lnTo>
              </a:path>
            </a:pathLst>
          </a:custGeom>
          <a:ln w="3175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 descr=""/>
          <p:cNvSpPr/>
          <p:nvPr/>
        </p:nvSpPr>
        <p:spPr>
          <a:xfrm>
            <a:off x="4197592" y="5307495"/>
            <a:ext cx="12700" cy="73025"/>
          </a:xfrm>
          <a:custGeom>
            <a:avLst/>
            <a:gdLst/>
            <a:ahLst/>
            <a:cxnLst/>
            <a:rect l="l" t="t" r="r" b="b"/>
            <a:pathLst>
              <a:path w="12700" h="73025">
                <a:moveTo>
                  <a:pt x="0" y="72758"/>
                </a:moveTo>
                <a:lnTo>
                  <a:pt x="0" y="0"/>
                </a:lnTo>
              </a:path>
              <a:path w="12700" h="73025">
                <a:moveTo>
                  <a:pt x="12471" y="62331"/>
                </a:moveTo>
                <a:lnTo>
                  <a:pt x="12471" y="8966"/>
                </a:lnTo>
              </a:path>
            </a:pathLst>
          </a:custGeom>
          <a:ln w="3175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 descr=""/>
          <p:cNvSpPr/>
          <p:nvPr/>
        </p:nvSpPr>
        <p:spPr>
          <a:xfrm>
            <a:off x="4197592" y="5176265"/>
            <a:ext cx="12700" cy="73025"/>
          </a:xfrm>
          <a:custGeom>
            <a:avLst/>
            <a:gdLst/>
            <a:ahLst/>
            <a:cxnLst/>
            <a:rect l="l" t="t" r="r" b="b"/>
            <a:pathLst>
              <a:path w="12700" h="73025">
                <a:moveTo>
                  <a:pt x="0" y="72758"/>
                </a:moveTo>
                <a:lnTo>
                  <a:pt x="0" y="0"/>
                </a:lnTo>
              </a:path>
              <a:path w="12700" h="73025">
                <a:moveTo>
                  <a:pt x="12471" y="62344"/>
                </a:moveTo>
                <a:lnTo>
                  <a:pt x="12471" y="8978"/>
                </a:lnTo>
              </a:path>
            </a:pathLst>
          </a:custGeom>
          <a:ln w="3175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 descr=""/>
          <p:cNvSpPr/>
          <p:nvPr/>
        </p:nvSpPr>
        <p:spPr>
          <a:xfrm>
            <a:off x="4197592" y="5027663"/>
            <a:ext cx="12700" cy="73025"/>
          </a:xfrm>
          <a:custGeom>
            <a:avLst/>
            <a:gdLst/>
            <a:ahLst/>
            <a:cxnLst/>
            <a:rect l="l" t="t" r="r" b="b"/>
            <a:pathLst>
              <a:path w="12700" h="73025">
                <a:moveTo>
                  <a:pt x="0" y="72771"/>
                </a:moveTo>
                <a:lnTo>
                  <a:pt x="0" y="0"/>
                </a:lnTo>
              </a:path>
              <a:path w="12700" h="73025">
                <a:moveTo>
                  <a:pt x="12471" y="62356"/>
                </a:moveTo>
                <a:lnTo>
                  <a:pt x="12471" y="8978"/>
                </a:lnTo>
              </a:path>
            </a:pathLst>
          </a:custGeom>
          <a:ln w="3175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 descr=""/>
          <p:cNvSpPr/>
          <p:nvPr/>
        </p:nvSpPr>
        <p:spPr>
          <a:xfrm>
            <a:off x="4197592" y="4902784"/>
            <a:ext cx="12700" cy="73025"/>
          </a:xfrm>
          <a:custGeom>
            <a:avLst/>
            <a:gdLst/>
            <a:ahLst/>
            <a:cxnLst/>
            <a:rect l="l" t="t" r="r" b="b"/>
            <a:pathLst>
              <a:path w="12700" h="73025">
                <a:moveTo>
                  <a:pt x="0" y="72758"/>
                </a:moveTo>
                <a:lnTo>
                  <a:pt x="0" y="0"/>
                </a:lnTo>
              </a:path>
              <a:path w="12700" h="73025">
                <a:moveTo>
                  <a:pt x="12471" y="62331"/>
                </a:moveTo>
                <a:lnTo>
                  <a:pt x="12471" y="8966"/>
                </a:lnTo>
              </a:path>
            </a:pathLst>
          </a:custGeom>
          <a:ln w="3175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 descr=""/>
          <p:cNvSpPr/>
          <p:nvPr/>
        </p:nvSpPr>
        <p:spPr>
          <a:xfrm>
            <a:off x="4197592" y="4760480"/>
            <a:ext cx="12700" cy="73025"/>
          </a:xfrm>
          <a:custGeom>
            <a:avLst/>
            <a:gdLst/>
            <a:ahLst/>
            <a:cxnLst/>
            <a:rect l="l" t="t" r="r" b="b"/>
            <a:pathLst>
              <a:path w="12700" h="73025">
                <a:moveTo>
                  <a:pt x="0" y="72771"/>
                </a:moveTo>
                <a:lnTo>
                  <a:pt x="0" y="0"/>
                </a:lnTo>
              </a:path>
              <a:path w="12700" h="73025">
                <a:moveTo>
                  <a:pt x="12471" y="62344"/>
                </a:moveTo>
                <a:lnTo>
                  <a:pt x="12471" y="8978"/>
                </a:lnTo>
              </a:path>
            </a:pathLst>
          </a:custGeom>
          <a:ln w="3175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 descr=""/>
          <p:cNvSpPr txBox="1"/>
          <p:nvPr/>
        </p:nvSpPr>
        <p:spPr>
          <a:xfrm>
            <a:off x="4617251" y="4840681"/>
            <a:ext cx="128270" cy="60388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In-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line</a:t>
            </a:r>
            <a:r>
              <a:rPr dirty="0" sz="700" spc="1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filtration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219" name="object 219" descr=""/>
          <p:cNvSpPr/>
          <p:nvPr/>
        </p:nvSpPr>
        <p:spPr>
          <a:xfrm>
            <a:off x="4203053" y="3729735"/>
            <a:ext cx="29209" cy="264795"/>
          </a:xfrm>
          <a:custGeom>
            <a:avLst/>
            <a:gdLst/>
            <a:ahLst/>
            <a:cxnLst/>
            <a:rect l="l" t="t" r="r" b="b"/>
            <a:pathLst>
              <a:path w="29210" h="264795">
                <a:moveTo>
                  <a:pt x="0" y="0"/>
                </a:moveTo>
                <a:lnTo>
                  <a:pt x="29083" y="0"/>
                </a:lnTo>
                <a:lnTo>
                  <a:pt x="29083" y="264413"/>
                </a:lnTo>
              </a:path>
            </a:pathLst>
          </a:custGeom>
          <a:ln w="11112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 descr=""/>
          <p:cNvSpPr txBox="1"/>
          <p:nvPr/>
        </p:nvSpPr>
        <p:spPr>
          <a:xfrm>
            <a:off x="3706281" y="5744385"/>
            <a:ext cx="258445" cy="53086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37160">
              <a:lnSpc>
                <a:spcPct val="100000"/>
              </a:lnSpc>
              <a:spcBef>
                <a:spcPts val="5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Flash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mix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Coagulant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21" name="object 221" descr=""/>
          <p:cNvGrpSpPr/>
          <p:nvPr/>
        </p:nvGrpSpPr>
        <p:grpSpPr>
          <a:xfrm>
            <a:off x="3951923" y="5839971"/>
            <a:ext cx="402590" cy="464184"/>
            <a:chOff x="3951923" y="5839971"/>
            <a:chExt cx="402590" cy="464184"/>
          </a:xfrm>
        </p:grpSpPr>
        <p:sp>
          <p:nvSpPr>
            <p:cNvPr id="222" name="object 222" descr=""/>
            <p:cNvSpPr/>
            <p:nvPr/>
          </p:nvSpPr>
          <p:spPr>
            <a:xfrm>
              <a:off x="4234613" y="5845527"/>
              <a:ext cx="114300" cy="324485"/>
            </a:xfrm>
            <a:custGeom>
              <a:avLst/>
              <a:gdLst/>
              <a:ahLst/>
              <a:cxnLst/>
              <a:rect l="l" t="t" r="r" b="b"/>
              <a:pathLst>
                <a:path w="114300" h="324485">
                  <a:moveTo>
                    <a:pt x="0" y="301361"/>
                  </a:moveTo>
                  <a:lnTo>
                    <a:pt x="0" y="19269"/>
                  </a:lnTo>
                  <a:lnTo>
                    <a:pt x="14725" y="5074"/>
                  </a:lnTo>
                  <a:lnTo>
                    <a:pt x="25504" y="342"/>
                  </a:lnTo>
                  <a:lnTo>
                    <a:pt x="37622" y="5074"/>
                  </a:lnTo>
                  <a:lnTo>
                    <a:pt x="56362" y="19269"/>
                  </a:lnTo>
                  <a:lnTo>
                    <a:pt x="83275" y="33483"/>
                  </a:lnTo>
                  <a:lnTo>
                    <a:pt x="101101" y="31903"/>
                  </a:lnTo>
                  <a:lnTo>
                    <a:pt x="110969" y="24007"/>
                  </a:lnTo>
                  <a:lnTo>
                    <a:pt x="114007" y="19269"/>
                  </a:lnTo>
                  <a:lnTo>
                    <a:pt x="96705" y="4817"/>
                  </a:lnTo>
                  <a:lnTo>
                    <a:pt x="84932" y="0"/>
                  </a:lnTo>
                  <a:lnTo>
                    <a:pt x="73286" y="4817"/>
                  </a:lnTo>
                  <a:lnTo>
                    <a:pt x="56362" y="19269"/>
                  </a:lnTo>
                </a:path>
                <a:path w="114300" h="324485">
                  <a:moveTo>
                    <a:pt x="114007" y="19269"/>
                  </a:moveTo>
                  <a:lnTo>
                    <a:pt x="114007" y="304853"/>
                  </a:lnTo>
                  <a:lnTo>
                    <a:pt x="99289" y="319048"/>
                  </a:lnTo>
                  <a:lnTo>
                    <a:pt x="88511" y="323780"/>
                  </a:lnTo>
                  <a:lnTo>
                    <a:pt x="76387" y="319048"/>
                  </a:lnTo>
                  <a:lnTo>
                    <a:pt x="57632" y="304853"/>
                  </a:lnTo>
                  <a:lnTo>
                    <a:pt x="30721" y="290639"/>
                  </a:lnTo>
                  <a:lnTo>
                    <a:pt x="12900" y="292219"/>
                  </a:lnTo>
                  <a:lnTo>
                    <a:pt x="3036" y="300115"/>
                  </a:lnTo>
                  <a:lnTo>
                    <a:pt x="0" y="304853"/>
                  </a:lnTo>
                  <a:lnTo>
                    <a:pt x="17316" y="319320"/>
                  </a:lnTo>
                  <a:lnTo>
                    <a:pt x="29092" y="324142"/>
                  </a:lnTo>
                  <a:lnTo>
                    <a:pt x="40730" y="319320"/>
                  </a:lnTo>
                  <a:lnTo>
                    <a:pt x="57632" y="304853"/>
                  </a:lnTo>
                </a:path>
              </a:pathLst>
            </a:custGeom>
            <a:ln w="1111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 descr=""/>
            <p:cNvSpPr/>
            <p:nvPr/>
          </p:nvSpPr>
          <p:spPr>
            <a:xfrm>
              <a:off x="4049155" y="6030315"/>
              <a:ext cx="241935" cy="232410"/>
            </a:xfrm>
            <a:custGeom>
              <a:avLst/>
              <a:gdLst/>
              <a:ahLst/>
              <a:cxnLst/>
              <a:rect l="l" t="t" r="r" b="b"/>
              <a:pathLst>
                <a:path w="241935" h="232410">
                  <a:moveTo>
                    <a:pt x="241884" y="232168"/>
                  </a:moveTo>
                  <a:lnTo>
                    <a:pt x="15024" y="232168"/>
                  </a:lnTo>
                </a:path>
                <a:path w="241935" h="232410">
                  <a:moveTo>
                    <a:pt x="0" y="184010"/>
                  </a:moveTo>
                  <a:lnTo>
                    <a:pt x="0" y="0"/>
                  </a:lnTo>
                  <a:lnTo>
                    <a:pt x="84124" y="0"/>
                  </a:lnTo>
                </a:path>
              </a:pathLst>
            </a:custGeom>
            <a:ln w="8331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 descr=""/>
            <p:cNvSpPr/>
            <p:nvPr/>
          </p:nvSpPr>
          <p:spPr>
            <a:xfrm>
              <a:off x="4122281" y="6013970"/>
              <a:ext cx="67310" cy="96520"/>
            </a:xfrm>
            <a:custGeom>
              <a:avLst/>
              <a:gdLst/>
              <a:ahLst/>
              <a:cxnLst/>
              <a:rect l="l" t="t" r="r" b="b"/>
              <a:pathLst>
                <a:path w="67310" h="96520">
                  <a:moveTo>
                    <a:pt x="60223" y="16141"/>
                  </a:moveTo>
                  <a:lnTo>
                    <a:pt x="0" y="0"/>
                  </a:lnTo>
                  <a:lnTo>
                    <a:pt x="0" y="32283"/>
                  </a:lnTo>
                  <a:lnTo>
                    <a:pt x="60223" y="16141"/>
                  </a:lnTo>
                  <a:close/>
                </a:path>
                <a:path w="67310" h="96520">
                  <a:moveTo>
                    <a:pt x="66954" y="79768"/>
                  </a:moveTo>
                  <a:lnTo>
                    <a:pt x="6718" y="63614"/>
                  </a:lnTo>
                  <a:lnTo>
                    <a:pt x="6718" y="95897"/>
                  </a:lnTo>
                  <a:lnTo>
                    <a:pt x="66954" y="79768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 descr=""/>
            <p:cNvSpPr/>
            <p:nvPr/>
          </p:nvSpPr>
          <p:spPr>
            <a:xfrm>
              <a:off x="4263835" y="5929413"/>
              <a:ext cx="54610" cy="18415"/>
            </a:xfrm>
            <a:custGeom>
              <a:avLst/>
              <a:gdLst/>
              <a:ahLst/>
              <a:cxnLst/>
              <a:rect l="l" t="t" r="r" b="b"/>
              <a:pathLst>
                <a:path w="54610" h="18414">
                  <a:moveTo>
                    <a:pt x="27228" y="17792"/>
                  </a:moveTo>
                  <a:lnTo>
                    <a:pt x="29828" y="11835"/>
                  </a:lnTo>
                  <a:lnTo>
                    <a:pt x="33499" y="7996"/>
                  </a:lnTo>
                  <a:lnTo>
                    <a:pt x="40766" y="4607"/>
                  </a:lnTo>
                  <a:lnTo>
                    <a:pt x="54152" y="0"/>
                  </a:lnTo>
                  <a:lnTo>
                    <a:pt x="0" y="0"/>
                  </a:lnTo>
                  <a:lnTo>
                    <a:pt x="13933" y="6026"/>
                  </a:lnTo>
                  <a:lnTo>
                    <a:pt x="22112" y="11782"/>
                  </a:lnTo>
                  <a:lnTo>
                    <a:pt x="25969" y="16094"/>
                  </a:lnTo>
                  <a:lnTo>
                    <a:pt x="26936" y="17792"/>
                  </a:lnTo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 descr=""/>
            <p:cNvSpPr/>
            <p:nvPr/>
          </p:nvSpPr>
          <p:spPr>
            <a:xfrm>
              <a:off x="4034804" y="6224066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38404" y="0"/>
                  </a:moveTo>
                  <a:lnTo>
                    <a:pt x="23467" y="3018"/>
                  </a:lnTo>
                  <a:lnTo>
                    <a:pt x="11258" y="11249"/>
                  </a:lnTo>
                  <a:lnTo>
                    <a:pt x="3021" y="23456"/>
                  </a:lnTo>
                  <a:lnTo>
                    <a:pt x="0" y="38404"/>
                  </a:lnTo>
                  <a:lnTo>
                    <a:pt x="3021" y="53358"/>
                  </a:lnTo>
                  <a:lnTo>
                    <a:pt x="11258" y="65565"/>
                  </a:lnTo>
                  <a:lnTo>
                    <a:pt x="23467" y="73793"/>
                  </a:lnTo>
                  <a:lnTo>
                    <a:pt x="38404" y="76809"/>
                  </a:lnTo>
                  <a:lnTo>
                    <a:pt x="53355" y="73793"/>
                  </a:lnTo>
                  <a:lnTo>
                    <a:pt x="65566" y="65565"/>
                  </a:lnTo>
                  <a:lnTo>
                    <a:pt x="73802" y="53358"/>
                  </a:lnTo>
                  <a:lnTo>
                    <a:pt x="76822" y="38404"/>
                  </a:lnTo>
                  <a:lnTo>
                    <a:pt x="73802" y="23456"/>
                  </a:lnTo>
                  <a:lnTo>
                    <a:pt x="65566" y="11249"/>
                  </a:lnTo>
                  <a:lnTo>
                    <a:pt x="53355" y="3018"/>
                  </a:lnTo>
                  <a:lnTo>
                    <a:pt x="384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 descr=""/>
            <p:cNvSpPr/>
            <p:nvPr/>
          </p:nvSpPr>
          <p:spPr>
            <a:xfrm>
              <a:off x="4034804" y="6224066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38404" y="0"/>
                  </a:moveTo>
                  <a:lnTo>
                    <a:pt x="53355" y="3018"/>
                  </a:lnTo>
                  <a:lnTo>
                    <a:pt x="65566" y="11249"/>
                  </a:lnTo>
                  <a:lnTo>
                    <a:pt x="73802" y="23456"/>
                  </a:lnTo>
                  <a:lnTo>
                    <a:pt x="76822" y="38404"/>
                  </a:lnTo>
                  <a:lnTo>
                    <a:pt x="73802" y="53358"/>
                  </a:lnTo>
                  <a:lnTo>
                    <a:pt x="65566" y="65565"/>
                  </a:lnTo>
                  <a:lnTo>
                    <a:pt x="53355" y="73793"/>
                  </a:lnTo>
                  <a:lnTo>
                    <a:pt x="38404" y="76809"/>
                  </a:lnTo>
                  <a:lnTo>
                    <a:pt x="23467" y="73793"/>
                  </a:lnTo>
                  <a:lnTo>
                    <a:pt x="11258" y="65565"/>
                  </a:lnTo>
                  <a:lnTo>
                    <a:pt x="3021" y="53358"/>
                  </a:lnTo>
                  <a:lnTo>
                    <a:pt x="0" y="38404"/>
                  </a:lnTo>
                  <a:lnTo>
                    <a:pt x="3021" y="23456"/>
                  </a:lnTo>
                  <a:lnTo>
                    <a:pt x="11258" y="11249"/>
                  </a:lnTo>
                  <a:lnTo>
                    <a:pt x="23467" y="3018"/>
                  </a:lnTo>
                  <a:lnTo>
                    <a:pt x="38404" y="0"/>
                  </a:lnTo>
                  <a:close/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 descr=""/>
            <p:cNvSpPr/>
            <p:nvPr/>
          </p:nvSpPr>
          <p:spPr>
            <a:xfrm>
              <a:off x="4034804" y="6214325"/>
              <a:ext cx="29209" cy="48260"/>
            </a:xfrm>
            <a:custGeom>
              <a:avLst/>
              <a:gdLst/>
              <a:ahLst/>
              <a:cxnLst/>
              <a:rect l="l" t="t" r="r" b="b"/>
              <a:pathLst>
                <a:path w="29210" h="48260">
                  <a:moveTo>
                    <a:pt x="28663" y="0"/>
                  </a:moveTo>
                  <a:lnTo>
                    <a:pt x="0" y="0"/>
                  </a:lnTo>
                  <a:lnTo>
                    <a:pt x="0" y="48145"/>
                  </a:lnTo>
                  <a:lnTo>
                    <a:pt x="28663" y="18656"/>
                  </a:lnTo>
                  <a:lnTo>
                    <a:pt x="28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 descr=""/>
            <p:cNvSpPr/>
            <p:nvPr/>
          </p:nvSpPr>
          <p:spPr>
            <a:xfrm>
              <a:off x="4034804" y="6214325"/>
              <a:ext cx="29209" cy="48260"/>
            </a:xfrm>
            <a:custGeom>
              <a:avLst/>
              <a:gdLst/>
              <a:ahLst/>
              <a:cxnLst/>
              <a:rect l="l" t="t" r="r" b="b"/>
              <a:pathLst>
                <a:path w="29210" h="48260">
                  <a:moveTo>
                    <a:pt x="0" y="48145"/>
                  </a:moveTo>
                  <a:lnTo>
                    <a:pt x="0" y="0"/>
                  </a:lnTo>
                  <a:lnTo>
                    <a:pt x="28663" y="0"/>
                  </a:lnTo>
                  <a:lnTo>
                    <a:pt x="28663" y="18656"/>
                  </a:lnTo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 descr=""/>
            <p:cNvSpPr/>
            <p:nvPr/>
          </p:nvSpPr>
          <p:spPr>
            <a:xfrm>
              <a:off x="4187178" y="5973635"/>
              <a:ext cx="120650" cy="73660"/>
            </a:xfrm>
            <a:custGeom>
              <a:avLst/>
              <a:gdLst/>
              <a:ahLst/>
              <a:cxnLst/>
              <a:rect l="l" t="t" r="r" b="b"/>
              <a:pathLst>
                <a:path w="120650" h="73660">
                  <a:moveTo>
                    <a:pt x="112001" y="0"/>
                  </a:moveTo>
                  <a:lnTo>
                    <a:pt x="95465" y="0"/>
                  </a:lnTo>
                  <a:lnTo>
                    <a:pt x="87058" y="34874"/>
                  </a:lnTo>
                  <a:lnTo>
                    <a:pt x="87058" y="37642"/>
                  </a:lnTo>
                  <a:lnTo>
                    <a:pt x="84810" y="39890"/>
                  </a:lnTo>
                  <a:lnTo>
                    <a:pt x="0" y="39890"/>
                  </a:lnTo>
                  <a:lnTo>
                    <a:pt x="0" y="73228"/>
                  </a:lnTo>
                  <a:lnTo>
                    <a:pt x="82041" y="73228"/>
                  </a:lnTo>
                  <a:lnTo>
                    <a:pt x="96955" y="70208"/>
                  </a:lnTo>
                  <a:lnTo>
                    <a:pt x="109148" y="61980"/>
                  </a:lnTo>
                  <a:lnTo>
                    <a:pt x="117376" y="49787"/>
                  </a:lnTo>
                  <a:lnTo>
                    <a:pt x="120396" y="34874"/>
                  </a:lnTo>
                  <a:lnTo>
                    <a:pt x="112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 descr=""/>
            <p:cNvSpPr/>
            <p:nvPr/>
          </p:nvSpPr>
          <p:spPr>
            <a:xfrm>
              <a:off x="4187178" y="5973635"/>
              <a:ext cx="120650" cy="73660"/>
            </a:xfrm>
            <a:custGeom>
              <a:avLst/>
              <a:gdLst/>
              <a:ahLst/>
              <a:cxnLst/>
              <a:rect l="l" t="t" r="r" b="b"/>
              <a:pathLst>
                <a:path w="120650" h="73660">
                  <a:moveTo>
                    <a:pt x="112001" y="0"/>
                  </a:moveTo>
                  <a:lnTo>
                    <a:pt x="120396" y="34874"/>
                  </a:lnTo>
                  <a:lnTo>
                    <a:pt x="117376" y="49787"/>
                  </a:lnTo>
                  <a:lnTo>
                    <a:pt x="109148" y="61980"/>
                  </a:lnTo>
                  <a:lnTo>
                    <a:pt x="96955" y="70208"/>
                  </a:lnTo>
                  <a:lnTo>
                    <a:pt x="82041" y="73228"/>
                  </a:lnTo>
                  <a:lnTo>
                    <a:pt x="0" y="73228"/>
                  </a:lnTo>
                  <a:lnTo>
                    <a:pt x="0" y="39890"/>
                  </a:lnTo>
                  <a:lnTo>
                    <a:pt x="82041" y="39890"/>
                  </a:lnTo>
                  <a:lnTo>
                    <a:pt x="84810" y="39890"/>
                  </a:lnTo>
                  <a:lnTo>
                    <a:pt x="87058" y="37642"/>
                  </a:lnTo>
                  <a:lnTo>
                    <a:pt x="87058" y="34874"/>
                  </a:lnTo>
                  <a:lnTo>
                    <a:pt x="95465" y="0"/>
                  </a:lnTo>
                  <a:lnTo>
                    <a:pt x="112001" y="0"/>
                  </a:lnTo>
                  <a:close/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 descr=""/>
            <p:cNvSpPr/>
            <p:nvPr/>
          </p:nvSpPr>
          <p:spPr>
            <a:xfrm>
              <a:off x="3954705" y="5973635"/>
              <a:ext cx="335915" cy="120650"/>
            </a:xfrm>
            <a:custGeom>
              <a:avLst/>
              <a:gdLst/>
              <a:ahLst/>
              <a:cxnLst/>
              <a:rect l="l" t="t" r="r" b="b"/>
              <a:pathLst>
                <a:path w="335914" h="120650">
                  <a:moveTo>
                    <a:pt x="231749" y="120103"/>
                  </a:moveTo>
                  <a:lnTo>
                    <a:pt x="313791" y="120103"/>
                  </a:lnTo>
                  <a:lnTo>
                    <a:pt x="322233" y="118398"/>
                  </a:lnTo>
                  <a:lnTo>
                    <a:pt x="329128" y="113749"/>
                  </a:lnTo>
                  <a:lnTo>
                    <a:pt x="333778" y="106854"/>
                  </a:lnTo>
                  <a:lnTo>
                    <a:pt x="335483" y="98412"/>
                  </a:lnTo>
                  <a:lnTo>
                    <a:pt x="335483" y="0"/>
                  </a:lnTo>
                </a:path>
                <a:path w="335914" h="120650">
                  <a:moveTo>
                    <a:pt x="0" y="120307"/>
                  </a:moveTo>
                  <a:lnTo>
                    <a:pt x="73647" y="120307"/>
                  </a:lnTo>
                  <a:lnTo>
                    <a:pt x="73647" y="120103"/>
                  </a:lnTo>
                  <a:lnTo>
                    <a:pt x="75281" y="111995"/>
                  </a:lnTo>
                  <a:lnTo>
                    <a:pt x="79738" y="105375"/>
                  </a:lnTo>
                  <a:lnTo>
                    <a:pt x="86350" y="100912"/>
                  </a:lnTo>
                  <a:lnTo>
                    <a:pt x="94449" y="99275"/>
                  </a:lnTo>
                  <a:lnTo>
                    <a:pt x="102556" y="100912"/>
                  </a:lnTo>
                  <a:lnTo>
                    <a:pt x="109172" y="105375"/>
                  </a:lnTo>
                  <a:lnTo>
                    <a:pt x="113630" y="111995"/>
                  </a:lnTo>
                  <a:lnTo>
                    <a:pt x="115265" y="120103"/>
                  </a:lnTo>
                  <a:lnTo>
                    <a:pt x="185305" y="120307"/>
                  </a:lnTo>
                </a:path>
              </a:pathLst>
            </a:custGeom>
            <a:ln w="5562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3" name="object 233" descr=""/>
          <p:cNvSpPr txBox="1"/>
          <p:nvPr/>
        </p:nvSpPr>
        <p:spPr>
          <a:xfrm>
            <a:off x="5512589" y="4374413"/>
            <a:ext cx="307975" cy="3465195"/>
          </a:xfrm>
          <a:prstGeom prst="rect">
            <a:avLst/>
          </a:prstGeom>
        </p:spPr>
        <p:txBody>
          <a:bodyPr wrap="square" lIns="0" tIns="158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b="1">
                <a:solidFill>
                  <a:srgbClr val="282526"/>
                </a:solidFill>
                <a:latin typeface="Century Gothic"/>
                <a:cs typeface="Century Gothic"/>
              </a:rPr>
              <a:t>Figure 4-</a:t>
            </a:r>
            <a:r>
              <a:rPr dirty="0" sz="800" spc="-50" b="1">
                <a:solidFill>
                  <a:srgbClr val="282526"/>
                </a:solidFill>
                <a:latin typeface="Century Gothic"/>
                <a:cs typeface="Century Gothic"/>
              </a:rPr>
              <a:t>5</a:t>
            </a:r>
            <a:endParaRPr sz="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Typical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process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train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for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treatment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of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 surface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water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by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direct </a:t>
            </a:r>
            <a:r>
              <a:rPr dirty="0" sz="800" spc="-45">
                <a:solidFill>
                  <a:srgbClr val="282526"/>
                </a:solidFill>
                <a:latin typeface="Tahoma"/>
                <a:cs typeface="Tahoma"/>
              </a:rPr>
              <a:t>and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60">
                <a:solidFill>
                  <a:srgbClr val="282526"/>
                </a:solidFill>
                <a:latin typeface="Tahoma"/>
                <a:cs typeface="Tahoma"/>
              </a:rPr>
              <a:t>in-</a:t>
            </a:r>
            <a:r>
              <a:rPr dirty="0" sz="800" spc="-50">
                <a:solidFill>
                  <a:srgbClr val="282526"/>
                </a:solidFill>
                <a:latin typeface="Tahoma"/>
                <a:cs typeface="Tahoma"/>
              </a:rPr>
              <a:t>line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ﬁltration.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34" name="object 234" descr=""/>
          <p:cNvSpPr txBox="1"/>
          <p:nvPr/>
        </p:nvSpPr>
        <p:spPr>
          <a:xfrm>
            <a:off x="629464" y="7927792"/>
            <a:ext cx="23812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 b="1">
                <a:solidFill>
                  <a:srgbClr val="282526"/>
                </a:solidFill>
                <a:latin typeface="Century Gothic"/>
                <a:cs typeface="Century Gothic"/>
              </a:rPr>
              <a:t>206</a:t>
            </a:r>
            <a:endParaRPr sz="9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98385" y="6521622"/>
            <a:ext cx="222885" cy="36639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2700" marR="5080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Solids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disposal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92254" y="6760971"/>
            <a:ext cx="317500" cy="53467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algn="just" marL="12700" marR="5080" indent="88900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Raw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from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surface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source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933614" y="6715442"/>
            <a:ext cx="0" cy="280670"/>
          </a:xfrm>
          <a:custGeom>
            <a:avLst/>
            <a:gdLst/>
            <a:ahLst/>
            <a:cxnLst/>
            <a:rect l="l" t="t" r="r" b="b"/>
            <a:pathLst>
              <a:path w="0" h="280670">
                <a:moveTo>
                  <a:pt x="0" y="280555"/>
                </a:moveTo>
                <a:lnTo>
                  <a:pt x="0" y="0"/>
                </a:lnTo>
              </a:path>
            </a:pathLst>
          </a:custGeom>
          <a:ln w="12700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509878" y="2984703"/>
            <a:ext cx="1089025" cy="3742690"/>
            <a:chOff x="1509878" y="2984703"/>
            <a:chExt cx="1089025" cy="3742690"/>
          </a:xfrm>
        </p:grpSpPr>
        <p:sp>
          <p:nvSpPr>
            <p:cNvPr id="6" name="object 6" descr=""/>
            <p:cNvSpPr/>
            <p:nvPr/>
          </p:nvSpPr>
          <p:spPr>
            <a:xfrm>
              <a:off x="1916596" y="6664147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5" h="62865">
                  <a:moveTo>
                    <a:pt x="16827" y="0"/>
                  </a:moveTo>
                  <a:lnTo>
                    <a:pt x="0" y="62776"/>
                  </a:lnTo>
                  <a:lnTo>
                    <a:pt x="33629" y="62776"/>
                  </a:lnTo>
                  <a:lnTo>
                    <a:pt x="16827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142897" y="670919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 h="0">
                  <a:moveTo>
                    <a:pt x="0" y="0"/>
                  </a:moveTo>
                  <a:lnTo>
                    <a:pt x="404456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535861" y="6692150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642"/>
                  </a:lnTo>
                  <a:lnTo>
                    <a:pt x="62776" y="168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932522" y="3035998"/>
              <a:ext cx="0" cy="155575"/>
            </a:xfrm>
            <a:custGeom>
              <a:avLst/>
              <a:gdLst/>
              <a:ahLst/>
              <a:cxnLst/>
              <a:rect l="l" t="t" r="r" b="b"/>
              <a:pathLst>
                <a:path w="0" h="155575">
                  <a:moveTo>
                    <a:pt x="0" y="15514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915516" y="2984703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5" h="62864">
                  <a:moveTo>
                    <a:pt x="16814" y="0"/>
                  </a:moveTo>
                  <a:lnTo>
                    <a:pt x="0" y="62776"/>
                  </a:lnTo>
                  <a:lnTo>
                    <a:pt x="33629" y="62776"/>
                  </a:lnTo>
                  <a:lnTo>
                    <a:pt x="1681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16228" y="3978846"/>
              <a:ext cx="365125" cy="0"/>
            </a:xfrm>
            <a:custGeom>
              <a:avLst/>
              <a:gdLst/>
              <a:ahLst/>
              <a:cxnLst/>
              <a:rect l="l" t="t" r="r" b="b"/>
              <a:pathLst>
                <a:path w="365125" h="0">
                  <a:moveTo>
                    <a:pt x="0" y="0"/>
                  </a:moveTo>
                  <a:lnTo>
                    <a:pt x="364985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869746" y="3961815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642"/>
                  </a:lnTo>
                  <a:lnTo>
                    <a:pt x="62776" y="168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768730" y="4163110"/>
              <a:ext cx="112395" cy="0"/>
            </a:xfrm>
            <a:custGeom>
              <a:avLst/>
              <a:gdLst/>
              <a:ahLst/>
              <a:cxnLst/>
              <a:rect l="l" t="t" r="r" b="b"/>
              <a:pathLst>
                <a:path w="112394" h="0">
                  <a:moveTo>
                    <a:pt x="0" y="0"/>
                  </a:moveTo>
                  <a:lnTo>
                    <a:pt x="112115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869390" y="4146092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642"/>
                  </a:lnTo>
                  <a:lnTo>
                    <a:pt x="62776" y="16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853415" y="2378614"/>
            <a:ext cx="317500" cy="57404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algn="just" marL="12700" marR="5080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Treated</a:t>
            </a:r>
            <a:r>
              <a:rPr dirty="0" sz="700" spc="-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distribution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system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514823" y="3325876"/>
            <a:ext cx="222885" cy="39116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46990" marR="5080" indent="-34925">
              <a:lnSpc>
                <a:spcPts val="740"/>
              </a:lnSpc>
              <a:spcBef>
                <a:spcPts val="16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Clearwell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storage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2449259" y="2493632"/>
            <a:ext cx="0" cy="4725035"/>
          </a:xfrm>
          <a:custGeom>
            <a:avLst/>
            <a:gdLst/>
            <a:ahLst/>
            <a:cxnLst/>
            <a:rect l="l" t="t" r="r" b="b"/>
            <a:pathLst>
              <a:path w="0" h="4725034">
                <a:moveTo>
                  <a:pt x="0" y="0"/>
                </a:moveTo>
                <a:lnTo>
                  <a:pt x="0" y="4724565"/>
                </a:lnTo>
              </a:path>
            </a:pathLst>
          </a:custGeom>
          <a:ln w="12700">
            <a:solidFill>
              <a:srgbClr val="282526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2297801" y="2480914"/>
            <a:ext cx="389255" cy="87058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62560">
              <a:lnSpc>
                <a:spcPct val="100000"/>
              </a:lnSpc>
              <a:spcBef>
                <a:spcPts val="5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Liquid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processing</a:t>
            </a:r>
            <a:endParaRPr sz="700">
              <a:latin typeface="Arial"/>
              <a:cs typeface="Arial"/>
            </a:endParaRPr>
          </a:p>
          <a:p>
            <a:pPr marL="165735" marR="5080" indent="-153670">
              <a:lnSpc>
                <a:spcPts val="740"/>
              </a:lnSpc>
              <a:spcBef>
                <a:spcPts val="58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Residuals</a:t>
            </a:r>
            <a:r>
              <a:rPr dirty="0" sz="700" spc="-3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processing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and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management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933792" y="5973660"/>
            <a:ext cx="0" cy="523240"/>
          </a:xfrm>
          <a:custGeom>
            <a:avLst/>
            <a:gdLst/>
            <a:ahLst/>
            <a:cxnLst/>
            <a:rect l="l" t="t" r="r" b="b"/>
            <a:pathLst>
              <a:path w="0" h="523239">
                <a:moveTo>
                  <a:pt x="0" y="522681"/>
                </a:moveTo>
                <a:lnTo>
                  <a:pt x="0" y="0"/>
                </a:lnTo>
              </a:path>
            </a:pathLst>
          </a:custGeom>
          <a:ln w="12700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916355" y="5921133"/>
            <a:ext cx="34925" cy="64769"/>
          </a:xfrm>
          <a:custGeom>
            <a:avLst/>
            <a:gdLst/>
            <a:ahLst/>
            <a:cxnLst/>
            <a:rect l="l" t="t" r="r" b="b"/>
            <a:pathLst>
              <a:path w="34925" h="64770">
                <a:moveTo>
                  <a:pt x="17221" y="0"/>
                </a:moveTo>
                <a:lnTo>
                  <a:pt x="0" y="64262"/>
                </a:lnTo>
                <a:lnTo>
                  <a:pt x="34429" y="64262"/>
                </a:lnTo>
                <a:lnTo>
                  <a:pt x="17221" y="0"/>
                </a:lnTo>
                <a:close/>
              </a:path>
            </a:pathLst>
          </a:custGeom>
          <a:solidFill>
            <a:srgbClr val="2825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385365" y="3743583"/>
            <a:ext cx="389255" cy="57721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99695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Disinfectant</a:t>
            </a:r>
            <a:endParaRPr sz="700">
              <a:latin typeface="Arial"/>
              <a:cs typeface="Arial"/>
            </a:endParaRPr>
          </a:p>
          <a:p>
            <a:pPr marL="12700" marR="289560" indent="88900">
              <a:lnSpc>
                <a:spcPts val="740"/>
              </a:lnSpc>
              <a:spcBef>
                <a:spcPts val="580"/>
              </a:spcBef>
            </a:pP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pH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control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933792" y="6214452"/>
            <a:ext cx="627380" cy="33655"/>
            <a:chOff x="1933792" y="6214452"/>
            <a:chExt cx="627380" cy="33655"/>
          </a:xfrm>
        </p:grpSpPr>
        <p:sp>
          <p:nvSpPr>
            <p:cNvPr id="23" name="object 23" descr=""/>
            <p:cNvSpPr/>
            <p:nvPr/>
          </p:nvSpPr>
          <p:spPr>
            <a:xfrm>
              <a:off x="1985100" y="6231051"/>
              <a:ext cx="569595" cy="0"/>
            </a:xfrm>
            <a:custGeom>
              <a:avLst/>
              <a:gdLst/>
              <a:ahLst/>
              <a:cxnLst/>
              <a:rect l="l" t="t" r="r" b="b"/>
              <a:pathLst>
                <a:path w="569594" h="0">
                  <a:moveTo>
                    <a:pt x="569315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933792" y="6214452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62776" y="0"/>
                  </a:moveTo>
                  <a:lnTo>
                    <a:pt x="0" y="16802"/>
                  </a:lnTo>
                  <a:lnTo>
                    <a:pt x="62776" y="33629"/>
                  </a:lnTo>
                  <a:lnTo>
                    <a:pt x="62776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619316" y="6402033"/>
            <a:ext cx="128270" cy="30734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Screen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556790" y="5793345"/>
            <a:ext cx="317500" cy="67310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2700" marR="5080" indent="78105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return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from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washwater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recovery</a:t>
            </a:r>
            <a:r>
              <a:rPr dirty="0" sz="700" spc="-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system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578315" y="4710938"/>
            <a:ext cx="317500" cy="76200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algn="just" marL="12700" marR="5080" indent="18415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Waste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washwater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recovery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system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or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disposal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1852880" y="3221647"/>
            <a:ext cx="19050" cy="248920"/>
          </a:xfrm>
          <a:custGeom>
            <a:avLst/>
            <a:gdLst/>
            <a:ahLst/>
            <a:cxnLst/>
            <a:rect l="l" t="t" r="r" b="b"/>
            <a:pathLst>
              <a:path w="19050" h="248920">
                <a:moveTo>
                  <a:pt x="0" y="248691"/>
                </a:moveTo>
                <a:lnTo>
                  <a:pt x="0" y="0"/>
                </a:lnTo>
              </a:path>
              <a:path w="19050" h="248920">
                <a:moveTo>
                  <a:pt x="18668" y="213080"/>
                </a:moveTo>
                <a:lnTo>
                  <a:pt x="18668" y="30708"/>
                </a:lnTo>
              </a:path>
            </a:pathLst>
          </a:custGeom>
          <a:ln w="3175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9" name="object 29" descr=""/>
          <p:cNvGrpSpPr/>
          <p:nvPr/>
        </p:nvGrpSpPr>
        <p:grpSpPr>
          <a:xfrm>
            <a:off x="1769962" y="3146513"/>
            <a:ext cx="445134" cy="3659504"/>
            <a:chOff x="1769962" y="3146513"/>
            <a:chExt cx="445134" cy="3659504"/>
          </a:xfrm>
        </p:grpSpPr>
        <p:sp>
          <p:nvSpPr>
            <p:cNvPr id="30" name="object 30" descr=""/>
            <p:cNvSpPr/>
            <p:nvPr/>
          </p:nvSpPr>
          <p:spPr>
            <a:xfrm>
              <a:off x="1846543" y="6441313"/>
              <a:ext cx="296545" cy="358140"/>
            </a:xfrm>
            <a:custGeom>
              <a:avLst/>
              <a:gdLst/>
              <a:ahLst/>
              <a:cxnLst/>
              <a:rect l="l" t="t" r="r" b="b"/>
              <a:pathLst>
                <a:path w="296544" h="358140">
                  <a:moveTo>
                    <a:pt x="296494" y="186969"/>
                  </a:moveTo>
                  <a:lnTo>
                    <a:pt x="296494" y="357936"/>
                  </a:lnTo>
                  <a:lnTo>
                    <a:pt x="0" y="170980"/>
                  </a:lnTo>
                  <a:lnTo>
                    <a:pt x="0" y="0"/>
                  </a:lnTo>
                  <a:lnTo>
                    <a:pt x="296494" y="186969"/>
                  </a:lnTo>
                  <a:close/>
                </a:path>
                <a:path w="296544" h="358140">
                  <a:moveTo>
                    <a:pt x="0" y="170967"/>
                  </a:moveTo>
                  <a:lnTo>
                    <a:pt x="296494" y="357936"/>
                  </a:lnTo>
                </a:path>
                <a:path w="296544" h="358140">
                  <a:moveTo>
                    <a:pt x="0" y="142900"/>
                  </a:moveTo>
                  <a:lnTo>
                    <a:pt x="296494" y="329869"/>
                  </a:lnTo>
                </a:path>
                <a:path w="296544" h="358140">
                  <a:moveTo>
                    <a:pt x="0" y="114833"/>
                  </a:moveTo>
                  <a:lnTo>
                    <a:pt x="296494" y="301802"/>
                  </a:lnTo>
                </a:path>
                <a:path w="296544" h="358140">
                  <a:moveTo>
                    <a:pt x="0" y="86779"/>
                  </a:moveTo>
                  <a:lnTo>
                    <a:pt x="296494" y="273748"/>
                  </a:lnTo>
                </a:path>
                <a:path w="296544" h="358140">
                  <a:moveTo>
                    <a:pt x="0" y="58712"/>
                  </a:moveTo>
                  <a:lnTo>
                    <a:pt x="296494" y="245681"/>
                  </a:lnTo>
                </a:path>
                <a:path w="296544" h="358140">
                  <a:moveTo>
                    <a:pt x="0" y="30645"/>
                  </a:moveTo>
                  <a:lnTo>
                    <a:pt x="296494" y="217614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836306" y="3191141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w="0" h="649604">
                  <a:moveTo>
                    <a:pt x="0" y="64919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799883" y="3246932"/>
              <a:ext cx="33020" cy="41910"/>
            </a:xfrm>
            <a:custGeom>
              <a:avLst/>
              <a:gdLst/>
              <a:ahLst/>
              <a:cxnLst/>
              <a:rect l="l" t="t" r="r" b="b"/>
              <a:pathLst>
                <a:path w="33019" h="41910">
                  <a:moveTo>
                    <a:pt x="0" y="41376"/>
                  </a:moveTo>
                  <a:lnTo>
                    <a:pt x="32664" y="20688"/>
                  </a:lnTo>
                  <a:lnTo>
                    <a:pt x="0" y="0"/>
                  </a:lnTo>
                  <a:lnTo>
                    <a:pt x="0" y="41376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776312" y="3152863"/>
              <a:ext cx="432434" cy="725805"/>
            </a:xfrm>
            <a:custGeom>
              <a:avLst/>
              <a:gdLst/>
              <a:ahLst/>
              <a:cxnLst/>
              <a:rect l="l" t="t" r="r" b="b"/>
              <a:pathLst>
                <a:path w="432435" h="725804">
                  <a:moveTo>
                    <a:pt x="0" y="0"/>
                  </a:moveTo>
                  <a:lnTo>
                    <a:pt x="0" y="38277"/>
                  </a:lnTo>
                  <a:lnTo>
                    <a:pt x="432422" y="38277"/>
                  </a:lnTo>
                  <a:lnTo>
                    <a:pt x="432422" y="687463"/>
                  </a:lnTo>
                  <a:lnTo>
                    <a:pt x="0" y="687463"/>
                  </a:lnTo>
                  <a:lnTo>
                    <a:pt x="0" y="725741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/>
          <p:nvPr/>
        </p:nvSpPr>
        <p:spPr>
          <a:xfrm>
            <a:off x="1933792" y="5567781"/>
            <a:ext cx="0" cy="223520"/>
          </a:xfrm>
          <a:custGeom>
            <a:avLst/>
            <a:gdLst/>
            <a:ahLst/>
            <a:cxnLst/>
            <a:rect l="l" t="t" r="r" b="b"/>
            <a:pathLst>
              <a:path w="0" h="223520">
                <a:moveTo>
                  <a:pt x="0" y="223024"/>
                </a:moveTo>
                <a:lnTo>
                  <a:pt x="0" y="0"/>
                </a:lnTo>
              </a:path>
            </a:pathLst>
          </a:custGeom>
          <a:ln w="12700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2586561" y="3776043"/>
            <a:ext cx="317500" cy="88519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algn="ctr" marL="12700" marR="5080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Filter</a:t>
            </a:r>
            <a:r>
              <a:rPr dirty="0" sz="700" spc="-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backwash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from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clearwell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or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aternate</a:t>
            </a:r>
            <a:r>
              <a:rPr dirty="0" sz="700" spc="-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source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1757184" y="3840327"/>
            <a:ext cx="824865" cy="1734185"/>
            <a:chOff x="1757184" y="3840327"/>
            <a:chExt cx="824865" cy="1734185"/>
          </a:xfrm>
        </p:grpSpPr>
        <p:sp>
          <p:nvSpPr>
            <p:cNvPr id="37" name="object 37" descr=""/>
            <p:cNvSpPr/>
            <p:nvPr/>
          </p:nvSpPr>
          <p:spPr>
            <a:xfrm>
              <a:off x="1932522" y="3891635"/>
              <a:ext cx="330835" cy="826135"/>
            </a:xfrm>
            <a:custGeom>
              <a:avLst/>
              <a:gdLst/>
              <a:ahLst/>
              <a:cxnLst/>
              <a:rect l="l" t="t" r="r" b="b"/>
              <a:pathLst>
                <a:path w="330835" h="826135">
                  <a:moveTo>
                    <a:pt x="0" y="0"/>
                  </a:moveTo>
                  <a:lnTo>
                    <a:pt x="0" y="383374"/>
                  </a:lnTo>
                  <a:lnTo>
                    <a:pt x="330657" y="383374"/>
                  </a:lnTo>
                  <a:lnTo>
                    <a:pt x="330657" y="826135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915504" y="3840327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5" h="62864">
                  <a:moveTo>
                    <a:pt x="16827" y="0"/>
                  </a:moveTo>
                  <a:lnTo>
                    <a:pt x="0" y="62788"/>
                  </a:lnTo>
                  <a:lnTo>
                    <a:pt x="33642" y="62788"/>
                  </a:lnTo>
                  <a:lnTo>
                    <a:pt x="16827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793863" y="4465650"/>
              <a:ext cx="780415" cy="233045"/>
            </a:xfrm>
            <a:custGeom>
              <a:avLst/>
              <a:gdLst/>
              <a:ahLst/>
              <a:cxnLst/>
              <a:rect l="l" t="t" r="r" b="b"/>
              <a:pathLst>
                <a:path w="780414" h="233045">
                  <a:moveTo>
                    <a:pt x="780402" y="41147"/>
                  </a:moveTo>
                  <a:lnTo>
                    <a:pt x="510425" y="41147"/>
                  </a:lnTo>
                  <a:lnTo>
                    <a:pt x="507193" y="25133"/>
                  </a:lnTo>
                  <a:lnTo>
                    <a:pt x="498379" y="12053"/>
                  </a:lnTo>
                  <a:lnTo>
                    <a:pt x="485308" y="3234"/>
                  </a:lnTo>
                  <a:lnTo>
                    <a:pt x="469303" y="0"/>
                  </a:lnTo>
                  <a:lnTo>
                    <a:pt x="453292" y="3234"/>
                  </a:lnTo>
                  <a:lnTo>
                    <a:pt x="440221" y="12053"/>
                  </a:lnTo>
                  <a:lnTo>
                    <a:pt x="431410" y="25133"/>
                  </a:lnTo>
                  <a:lnTo>
                    <a:pt x="428180" y="41147"/>
                  </a:lnTo>
                  <a:lnTo>
                    <a:pt x="0" y="41147"/>
                  </a:lnTo>
                  <a:lnTo>
                    <a:pt x="0" y="23246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777251" y="4686642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5" h="62864">
                  <a:moveTo>
                    <a:pt x="33642" y="0"/>
                  </a:moveTo>
                  <a:lnTo>
                    <a:pt x="0" y="0"/>
                  </a:lnTo>
                  <a:lnTo>
                    <a:pt x="16802" y="62776"/>
                  </a:lnTo>
                  <a:lnTo>
                    <a:pt x="33642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293697" y="5058283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89" h="0">
                  <a:moveTo>
                    <a:pt x="0" y="0"/>
                  </a:moveTo>
                  <a:lnTo>
                    <a:pt x="237045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519287" y="5041239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654"/>
                  </a:lnTo>
                  <a:lnTo>
                    <a:pt x="62763" y="16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763534" y="4749419"/>
              <a:ext cx="530225" cy="656590"/>
            </a:xfrm>
            <a:custGeom>
              <a:avLst/>
              <a:gdLst/>
              <a:ahLst/>
              <a:cxnLst/>
              <a:rect l="l" t="t" r="r" b="b"/>
              <a:pathLst>
                <a:path w="530225" h="656589">
                  <a:moveTo>
                    <a:pt x="61062" y="0"/>
                  </a:moveTo>
                  <a:lnTo>
                    <a:pt x="0" y="0"/>
                  </a:lnTo>
                  <a:lnTo>
                    <a:pt x="0" y="624395"/>
                  </a:lnTo>
                  <a:lnTo>
                    <a:pt x="61062" y="624395"/>
                  </a:lnTo>
                  <a:lnTo>
                    <a:pt x="61062" y="0"/>
                  </a:lnTo>
                  <a:close/>
                </a:path>
                <a:path w="530225" h="656589">
                  <a:moveTo>
                    <a:pt x="11304" y="624395"/>
                  </a:moveTo>
                  <a:lnTo>
                    <a:pt x="49744" y="624395"/>
                  </a:lnTo>
                  <a:lnTo>
                    <a:pt x="49744" y="656056"/>
                  </a:lnTo>
                  <a:lnTo>
                    <a:pt x="11304" y="656056"/>
                  </a:lnTo>
                  <a:lnTo>
                    <a:pt x="11304" y="624395"/>
                  </a:lnTo>
                  <a:close/>
                </a:path>
                <a:path w="530225" h="656589">
                  <a:moveTo>
                    <a:pt x="469101" y="624395"/>
                  </a:moveTo>
                  <a:lnTo>
                    <a:pt x="530164" y="624395"/>
                  </a:lnTo>
                  <a:lnTo>
                    <a:pt x="530164" y="0"/>
                  </a:lnTo>
                  <a:lnTo>
                    <a:pt x="469101" y="0"/>
                  </a:lnTo>
                  <a:lnTo>
                    <a:pt x="469101" y="624395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2243941" y="4717770"/>
              <a:ext cx="38735" cy="31750"/>
            </a:xfrm>
            <a:custGeom>
              <a:avLst/>
              <a:gdLst/>
              <a:ahLst/>
              <a:cxnLst/>
              <a:rect l="l" t="t" r="r" b="b"/>
              <a:pathLst>
                <a:path w="38735" h="31750">
                  <a:moveTo>
                    <a:pt x="38453" y="31648"/>
                  </a:moveTo>
                  <a:lnTo>
                    <a:pt x="0" y="31648"/>
                  </a:lnTo>
                  <a:lnTo>
                    <a:pt x="0" y="0"/>
                  </a:lnTo>
                  <a:lnTo>
                    <a:pt x="38453" y="0"/>
                  </a:lnTo>
                  <a:lnTo>
                    <a:pt x="38453" y="316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2243941" y="4717770"/>
              <a:ext cx="38735" cy="31750"/>
            </a:xfrm>
            <a:custGeom>
              <a:avLst/>
              <a:gdLst/>
              <a:ahLst/>
              <a:cxnLst/>
              <a:rect l="l" t="t" r="r" b="b"/>
              <a:pathLst>
                <a:path w="38735" h="31750">
                  <a:moveTo>
                    <a:pt x="38453" y="31648"/>
                  </a:moveTo>
                  <a:lnTo>
                    <a:pt x="0" y="31648"/>
                  </a:lnTo>
                  <a:lnTo>
                    <a:pt x="0" y="0"/>
                  </a:lnTo>
                  <a:lnTo>
                    <a:pt x="38453" y="0"/>
                  </a:lnTo>
                  <a:lnTo>
                    <a:pt x="38453" y="31648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7213" y="5405475"/>
              <a:ext cx="162928" cy="168656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1856753" y="5233327"/>
              <a:ext cx="344170" cy="102235"/>
            </a:xfrm>
            <a:custGeom>
              <a:avLst/>
              <a:gdLst/>
              <a:ahLst/>
              <a:cxnLst/>
              <a:rect l="l" t="t" r="r" b="b"/>
              <a:pathLst>
                <a:path w="344169" h="102235">
                  <a:moveTo>
                    <a:pt x="0" y="0"/>
                  </a:moveTo>
                  <a:lnTo>
                    <a:pt x="343738" y="0"/>
                  </a:lnTo>
                  <a:lnTo>
                    <a:pt x="343738" y="101765"/>
                  </a:lnTo>
                  <a:lnTo>
                    <a:pt x="0" y="101765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856741" y="5321172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856741" y="5321172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856741" y="5311990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856741" y="5311990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856741" y="5302808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856741" y="5302808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856741" y="5293626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856741" y="5293626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856741" y="5284444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856741" y="5284444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856741" y="5275275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856741" y="5275275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856741" y="5266105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856741" y="5266093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856741" y="5256911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856741" y="5256911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856741" y="5247728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856741" y="5247728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824582" y="5221935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32158" y="125018"/>
                  </a:moveTo>
                  <a:lnTo>
                    <a:pt x="0" y="125018"/>
                  </a:lnTo>
                  <a:lnTo>
                    <a:pt x="0" y="0"/>
                  </a:lnTo>
                  <a:lnTo>
                    <a:pt x="32158" y="0"/>
                  </a:lnTo>
                  <a:lnTo>
                    <a:pt x="32158" y="1250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824584" y="5221935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0" y="0"/>
                  </a:moveTo>
                  <a:lnTo>
                    <a:pt x="32158" y="0"/>
                  </a:lnTo>
                  <a:lnTo>
                    <a:pt x="32158" y="125018"/>
                  </a:lnTo>
                  <a:lnTo>
                    <a:pt x="0" y="1250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2200495" y="5221935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32152" y="125018"/>
                  </a:moveTo>
                  <a:lnTo>
                    <a:pt x="0" y="125018"/>
                  </a:lnTo>
                  <a:lnTo>
                    <a:pt x="0" y="0"/>
                  </a:lnTo>
                  <a:lnTo>
                    <a:pt x="32152" y="0"/>
                  </a:lnTo>
                  <a:lnTo>
                    <a:pt x="32152" y="1250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856753" y="5083111"/>
              <a:ext cx="375920" cy="264160"/>
            </a:xfrm>
            <a:custGeom>
              <a:avLst/>
              <a:gdLst/>
              <a:ahLst/>
              <a:cxnLst/>
              <a:rect l="l" t="t" r="r" b="b"/>
              <a:pathLst>
                <a:path w="375919" h="264160">
                  <a:moveTo>
                    <a:pt x="343738" y="138823"/>
                  </a:moveTo>
                  <a:lnTo>
                    <a:pt x="375890" y="138823"/>
                  </a:lnTo>
                  <a:lnTo>
                    <a:pt x="375890" y="263842"/>
                  </a:lnTo>
                  <a:lnTo>
                    <a:pt x="343738" y="263842"/>
                  </a:lnTo>
                  <a:lnTo>
                    <a:pt x="343738" y="138823"/>
                  </a:lnTo>
                  <a:close/>
                </a:path>
                <a:path w="375919" h="264160">
                  <a:moveTo>
                    <a:pt x="0" y="0"/>
                  </a:moveTo>
                  <a:lnTo>
                    <a:pt x="343738" y="0"/>
                  </a:lnTo>
                  <a:lnTo>
                    <a:pt x="343738" y="101752"/>
                  </a:lnTo>
                  <a:lnTo>
                    <a:pt x="0" y="10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856741" y="5170944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856741" y="5170957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856741" y="5161775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856741" y="5161775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856741" y="5152605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856741" y="5152605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856741" y="5143423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856741" y="5143423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1856741" y="5134229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1856741" y="5134229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856741" y="5125059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856741" y="5125059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856741" y="5115890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856741" y="5115890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856741" y="5106695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856741" y="5106695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856741" y="5097513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1856741" y="5097513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1824582" y="5071732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32158" y="125018"/>
                  </a:moveTo>
                  <a:lnTo>
                    <a:pt x="0" y="125018"/>
                  </a:lnTo>
                  <a:lnTo>
                    <a:pt x="0" y="0"/>
                  </a:lnTo>
                  <a:lnTo>
                    <a:pt x="32158" y="0"/>
                  </a:lnTo>
                  <a:lnTo>
                    <a:pt x="32158" y="1250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1824584" y="5071732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0" y="0"/>
                  </a:moveTo>
                  <a:lnTo>
                    <a:pt x="32158" y="0"/>
                  </a:lnTo>
                  <a:lnTo>
                    <a:pt x="32158" y="125018"/>
                  </a:lnTo>
                  <a:lnTo>
                    <a:pt x="0" y="1250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2200495" y="5071732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32152" y="125018"/>
                  </a:moveTo>
                  <a:lnTo>
                    <a:pt x="0" y="125018"/>
                  </a:lnTo>
                  <a:lnTo>
                    <a:pt x="0" y="0"/>
                  </a:lnTo>
                  <a:lnTo>
                    <a:pt x="32152" y="0"/>
                  </a:lnTo>
                  <a:lnTo>
                    <a:pt x="32152" y="1250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1856753" y="4932895"/>
              <a:ext cx="375920" cy="264160"/>
            </a:xfrm>
            <a:custGeom>
              <a:avLst/>
              <a:gdLst/>
              <a:ahLst/>
              <a:cxnLst/>
              <a:rect l="l" t="t" r="r" b="b"/>
              <a:pathLst>
                <a:path w="375919" h="264160">
                  <a:moveTo>
                    <a:pt x="343738" y="138836"/>
                  </a:moveTo>
                  <a:lnTo>
                    <a:pt x="375890" y="138836"/>
                  </a:lnTo>
                  <a:lnTo>
                    <a:pt x="375890" y="263855"/>
                  </a:lnTo>
                  <a:lnTo>
                    <a:pt x="343738" y="263855"/>
                  </a:lnTo>
                  <a:lnTo>
                    <a:pt x="343738" y="138836"/>
                  </a:lnTo>
                  <a:close/>
                </a:path>
                <a:path w="375919" h="264160">
                  <a:moveTo>
                    <a:pt x="0" y="0"/>
                  </a:moveTo>
                  <a:lnTo>
                    <a:pt x="343738" y="0"/>
                  </a:lnTo>
                  <a:lnTo>
                    <a:pt x="343738" y="101765"/>
                  </a:lnTo>
                  <a:lnTo>
                    <a:pt x="0" y="10176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856741" y="5020741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1856741" y="5020741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1856741" y="5011572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1856741" y="5011572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1856741" y="5002390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1856741" y="5002390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1856741" y="4993208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1856741" y="4993208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1856741" y="4984026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1856741" y="4984026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1856741" y="4974856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1856741" y="4974856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1856741" y="4965674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1856741" y="4965674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1856741" y="4956479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1856741" y="4956492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1856741" y="4947310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1856741" y="4947310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1824582" y="4921516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32158" y="125018"/>
                  </a:moveTo>
                  <a:lnTo>
                    <a:pt x="0" y="125018"/>
                  </a:lnTo>
                  <a:lnTo>
                    <a:pt x="0" y="0"/>
                  </a:lnTo>
                  <a:lnTo>
                    <a:pt x="32158" y="0"/>
                  </a:lnTo>
                  <a:lnTo>
                    <a:pt x="32158" y="1250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1824584" y="4921516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0" y="0"/>
                  </a:moveTo>
                  <a:lnTo>
                    <a:pt x="32158" y="0"/>
                  </a:lnTo>
                  <a:lnTo>
                    <a:pt x="32158" y="125018"/>
                  </a:lnTo>
                  <a:lnTo>
                    <a:pt x="0" y="1250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2200495" y="4921516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32152" y="125018"/>
                  </a:moveTo>
                  <a:lnTo>
                    <a:pt x="0" y="125018"/>
                  </a:lnTo>
                  <a:lnTo>
                    <a:pt x="0" y="0"/>
                  </a:lnTo>
                  <a:lnTo>
                    <a:pt x="32152" y="0"/>
                  </a:lnTo>
                  <a:lnTo>
                    <a:pt x="32152" y="1250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1856753" y="4782693"/>
              <a:ext cx="375920" cy="264160"/>
            </a:xfrm>
            <a:custGeom>
              <a:avLst/>
              <a:gdLst/>
              <a:ahLst/>
              <a:cxnLst/>
              <a:rect l="l" t="t" r="r" b="b"/>
              <a:pathLst>
                <a:path w="375919" h="264160">
                  <a:moveTo>
                    <a:pt x="343738" y="138823"/>
                  </a:moveTo>
                  <a:lnTo>
                    <a:pt x="375890" y="138823"/>
                  </a:lnTo>
                  <a:lnTo>
                    <a:pt x="375890" y="263842"/>
                  </a:lnTo>
                  <a:lnTo>
                    <a:pt x="343738" y="263842"/>
                  </a:lnTo>
                  <a:lnTo>
                    <a:pt x="343738" y="138823"/>
                  </a:lnTo>
                  <a:close/>
                </a:path>
                <a:path w="375919" h="264160">
                  <a:moveTo>
                    <a:pt x="0" y="0"/>
                  </a:moveTo>
                  <a:lnTo>
                    <a:pt x="343738" y="0"/>
                  </a:lnTo>
                  <a:lnTo>
                    <a:pt x="343738" y="101765"/>
                  </a:lnTo>
                  <a:lnTo>
                    <a:pt x="0" y="10176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1856741" y="4870526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1856741" y="4870526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1856741" y="4861356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1856741" y="4861356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1856741" y="4852187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1856741" y="4852187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1856741" y="4842992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1856741" y="4842992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1856741" y="4833810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1856741" y="4833810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1856741" y="4824641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1856741" y="4824641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1856741" y="4815458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1856741" y="4815458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1856741" y="4806289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1856741" y="4806289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1856741" y="4797094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343750" y="0"/>
                  </a:moveTo>
                  <a:lnTo>
                    <a:pt x="0" y="0"/>
                  </a:lnTo>
                  <a:lnTo>
                    <a:pt x="343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1856741" y="4797094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1824582" y="4771313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32158" y="125006"/>
                  </a:moveTo>
                  <a:lnTo>
                    <a:pt x="0" y="125006"/>
                  </a:lnTo>
                  <a:lnTo>
                    <a:pt x="0" y="0"/>
                  </a:lnTo>
                  <a:lnTo>
                    <a:pt x="32158" y="0"/>
                  </a:lnTo>
                  <a:lnTo>
                    <a:pt x="32158" y="1250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1824584" y="4771313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0" y="0"/>
                  </a:moveTo>
                  <a:lnTo>
                    <a:pt x="32158" y="0"/>
                  </a:lnTo>
                  <a:lnTo>
                    <a:pt x="32158" y="125006"/>
                  </a:lnTo>
                  <a:lnTo>
                    <a:pt x="0" y="12500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2200495" y="4771313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32152" y="125006"/>
                  </a:moveTo>
                  <a:lnTo>
                    <a:pt x="0" y="125006"/>
                  </a:lnTo>
                  <a:lnTo>
                    <a:pt x="0" y="0"/>
                  </a:lnTo>
                  <a:lnTo>
                    <a:pt x="32152" y="0"/>
                  </a:lnTo>
                  <a:lnTo>
                    <a:pt x="32152" y="1250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2200492" y="4771313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0" y="0"/>
                  </a:moveTo>
                  <a:lnTo>
                    <a:pt x="32152" y="0"/>
                  </a:lnTo>
                  <a:lnTo>
                    <a:pt x="32152" y="125006"/>
                  </a:lnTo>
                  <a:lnTo>
                    <a:pt x="0" y="125006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6" name="object 136" descr=""/>
          <p:cNvSpPr txBox="1"/>
          <p:nvPr/>
        </p:nvSpPr>
        <p:spPr>
          <a:xfrm>
            <a:off x="1502095" y="4832942"/>
            <a:ext cx="222885" cy="45085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69215" marR="5080" indent="-57150">
              <a:lnSpc>
                <a:spcPts val="740"/>
              </a:lnSpc>
              <a:spcBef>
                <a:spcPts val="16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Membrane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filtration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137" name="object 137" descr=""/>
          <p:cNvSpPr txBox="1"/>
          <p:nvPr/>
        </p:nvSpPr>
        <p:spPr>
          <a:xfrm>
            <a:off x="1551717" y="5490096"/>
            <a:ext cx="222885" cy="73215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01600" marR="5080" indent="-89535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Cartridge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filters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or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microscreens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38" name="object 13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039" y="5778487"/>
            <a:ext cx="268617" cy="154990"/>
          </a:xfrm>
          <a:prstGeom prst="rect">
            <a:avLst/>
          </a:prstGeom>
        </p:spPr>
      </p:pic>
      <p:sp>
        <p:nvSpPr>
          <p:cNvPr id="139" name="object 139" descr=""/>
          <p:cNvSpPr txBox="1"/>
          <p:nvPr/>
        </p:nvSpPr>
        <p:spPr>
          <a:xfrm>
            <a:off x="2937410" y="4077489"/>
            <a:ext cx="307975" cy="3230880"/>
          </a:xfrm>
          <a:prstGeom prst="rect">
            <a:avLst/>
          </a:prstGeom>
        </p:spPr>
        <p:txBody>
          <a:bodyPr wrap="square" lIns="0" tIns="158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b="1">
                <a:solidFill>
                  <a:srgbClr val="282526"/>
                </a:solidFill>
                <a:latin typeface="Century Gothic"/>
                <a:cs typeface="Century Gothic"/>
              </a:rPr>
              <a:t>Figure 4-</a:t>
            </a:r>
            <a:r>
              <a:rPr dirty="0" sz="800" spc="-50" b="1">
                <a:solidFill>
                  <a:srgbClr val="282526"/>
                </a:solidFill>
                <a:latin typeface="Century Gothic"/>
                <a:cs typeface="Century Gothic"/>
              </a:rPr>
              <a:t>6</a:t>
            </a:r>
            <a:endParaRPr sz="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Typical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process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train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for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treatment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of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surface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water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by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membrane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ﬁltration.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0" name="object 140" descr=""/>
          <p:cNvSpPr txBox="1"/>
          <p:nvPr/>
        </p:nvSpPr>
        <p:spPr>
          <a:xfrm>
            <a:off x="4854703" y="6521665"/>
            <a:ext cx="222885" cy="36639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2700" marR="5080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Solids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disposal</a:t>
            </a:r>
            <a:endParaRPr sz="700">
              <a:latin typeface="Arial"/>
              <a:cs typeface="Arial"/>
            </a:endParaRPr>
          </a:p>
        </p:txBody>
      </p:sp>
      <p:sp>
        <p:nvSpPr>
          <p:cNvPr id="141" name="object 141" descr=""/>
          <p:cNvSpPr txBox="1"/>
          <p:nvPr/>
        </p:nvSpPr>
        <p:spPr>
          <a:xfrm>
            <a:off x="3888137" y="6761047"/>
            <a:ext cx="317500" cy="53467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algn="just" marL="12700" marR="5080" indent="44450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Raw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from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saline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source</a:t>
            </a:r>
            <a:endParaRPr sz="700">
              <a:latin typeface="Arial"/>
              <a:cs typeface="Arial"/>
            </a:endParaRPr>
          </a:p>
        </p:txBody>
      </p:sp>
      <p:sp>
        <p:nvSpPr>
          <p:cNvPr id="142" name="object 142" descr=""/>
          <p:cNvSpPr/>
          <p:nvPr/>
        </p:nvSpPr>
        <p:spPr>
          <a:xfrm>
            <a:off x="4229444" y="6715455"/>
            <a:ext cx="0" cy="280670"/>
          </a:xfrm>
          <a:custGeom>
            <a:avLst/>
            <a:gdLst/>
            <a:ahLst/>
            <a:cxnLst/>
            <a:rect l="l" t="t" r="r" b="b"/>
            <a:pathLst>
              <a:path w="0" h="280670">
                <a:moveTo>
                  <a:pt x="0" y="280542"/>
                </a:moveTo>
                <a:lnTo>
                  <a:pt x="0" y="0"/>
                </a:lnTo>
              </a:path>
            </a:pathLst>
          </a:custGeom>
          <a:ln w="12700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3" name="object 143" descr=""/>
          <p:cNvGrpSpPr/>
          <p:nvPr/>
        </p:nvGrpSpPr>
        <p:grpSpPr>
          <a:xfrm>
            <a:off x="3805708" y="2036317"/>
            <a:ext cx="1049655" cy="4690745"/>
            <a:chOff x="3805708" y="2036317"/>
            <a:chExt cx="1049655" cy="4690745"/>
          </a:xfrm>
        </p:grpSpPr>
        <p:sp>
          <p:nvSpPr>
            <p:cNvPr id="144" name="object 144" descr=""/>
            <p:cNvSpPr/>
            <p:nvPr/>
          </p:nvSpPr>
          <p:spPr>
            <a:xfrm>
              <a:off x="4212413" y="6664147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4" h="62865">
                  <a:moveTo>
                    <a:pt x="16827" y="0"/>
                  </a:moveTo>
                  <a:lnTo>
                    <a:pt x="0" y="62776"/>
                  </a:lnTo>
                  <a:lnTo>
                    <a:pt x="33642" y="62776"/>
                  </a:lnTo>
                  <a:lnTo>
                    <a:pt x="16827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4438727" y="6709193"/>
              <a:ext cx="365125" cy="0"/>
            </a:xfrm>
            <a:custGeom>
              <a:avLst/>
              <a:gdLst/>
              <a:ahLst/>
              <a:cxnLst/>
              <a:rect l="l" t="t" r="r" b="b"/>
              <a:pathLst>
                <a:path w="365125" h="0">
                  <a:moveTo>
                    <a:pt x="0" y="0"/>
                  </a:moveTo>
                  <a:lnTo>
                    <a:pt x="364921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4792168" y="6692150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642"/>
                  </a:lnTo>
                  <a:lnTo>
                    <a:pt x="62788" y="168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4228352" y="2087625"/>
              <a:ext cx="0" cy="155575"/>
            </a:xfrm>
            <a:custGeom>
              <a:avLst/>
              <a:gdLst/>
              <a:ahLst/>
              <a:cxnLst/>
              <a:rect l="l" t="t" r="r" b="b"/>
              <a:pathLst>
                <a:path w="0" h="155575">
                  <a:moveTo>
                    <a:pt x="0" y="15513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4211334" y="2036317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4" h="62864">
                  <a:moveTo>
                    <a:pt x="16827" y="0"/>
                  </a:moveTo>
                  <a:lnTo>
                    <a:pt x="0" y="62788"/>
                  </a:lnTo>
                  <a:lnTo>
                    <a:pt x="33629" y="62788"/>
                  </a:lnTo>
                  <a:lnTo>
                    <a:pt x="16827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3812058" y="3030461"/>
              <a:ext cx="365125" cy="0"/>
            </a:xfrm>
            <a:custGeom>
              <a:avLst/>
              <a:gdLst/>
              <a:ahLst/>
              <a:cxnLst/>
              <a:rect l="l" t="t" r="r" b="b"/>
              <a:pathLst>
                <a:path w="365125" h="0">
                  <a:moveTo>
                    <a:pt x="0" y="0"/>
                  </a:moveTo>
                  <a:lnTo>
                    <a:pt x="364985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4165563" y="3013443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5">
                  <a:moveTo>
                    <a:pt x="0" y="0"/>
                  </a:moveTo>
                  <a:lnTo>
                    <a:pt x="0" y="33629"/>
                  </a:lnTo>
                  <a:lnTo>
                    <a:pt x="62788" y="16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4064547" y="3214738"/>
              <a:ext cx="112395" cy="0"/>
            </a:xfrm>
            <a:custGeom>
              <a:avLst/>
              <a:gdLst/>
              <a:ahLst/>
              <a:cxnLst/>
              <a:rect l="l" t="t" r="r" b="b"/>
              <a:pathLst>
                <a:path w="112395" h="0">
                  <a:moveTo>
                    <a:pt x="0" y="0"/>
                  </a:moveTo>
                  <a:lnTo>
                    <a:pt x="112128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4165220" y="3197707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5">
                  <a:moveTo>
                    <a:pt x="0" y="0"/>
                  </a:moveTo>
                  <a:lnTo>
                    <a:pt x="0" y="33642"/>
                  </a:lnTo>
                  <a:lnTo>
                    <a:pt x="62776" y="16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3" name="object 153" descr=""/>
          <p:cNvSpPr txBox="1"/>
          <p:nvPr/>
        </p:nvSpPr>
        <p:spPr>
          <a:xfrm>
            <a:off x="4149243" y="1430286"/>
            <a:ext cx="317500" cy="57404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algn="just" marL="12700" marR="5080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Treated</a:t>
            </a:r>
            <a:r>
              <a:rPr dirty="0" sz="700" spc="-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distribution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system</a:t>
            </a:r>
            <a:endParaRPr sz="700">
              <a:latin typeface="Arial"/>
              <a:cs typeface="Arial"/>
            </a:endParaRPr>
          </a:p>
        </p:txBody>
      </p:sp>
      <p:sp>
        <p:nvSpPr>
          <p:cNvPr id="154" name="object 154" descr=""/>
          <p:cNvSpPr txBox="1"/>
          <p:nvPr/>
        </p:nvSpPr>
        <p:spPr>
          <a:xfrm>
            <a:off x="3820286" y="2377613"/>
            <a:ext cx="222885" cy="39116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46990" marR="5080" indent="-34925">
              <a:lnSpc>
                <a:spcPts val="740"/>
              </a:lnSpc>
              <a:spcBef>
                <a:spcPts val="16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Clearwell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storage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155" name="object 155" descr=""/>
          <p:cNvSpPr/>
          <p:nvPr/>
        </p:nvSpPr>
        <p:spPr>
          <a:xfrm>
            <a:off x="4705567" y="1584756"/>
            <a:ext cx="0" cy="5673090"/>
          </a:xfrm>
          <a:custGeom>
            <a:avLst/>
            <a:gdLst/>
            <a:ahLst/>
            <a:cxnLst/>
            <a:rect l="l" t="t" r="r" b="b"/>
            <a:pathLst>
              <a:path w="0" h="5673090">
                <a:moveTo>
                  <a:pt x="0" y="0"/>
                </a:moveTo>
                <a:lnTo>
                  <a:pt x="0" y="5672950"/>
                </a:lnTo>
              </a:path>
            </a:pathLst>
          </a:custGeom>
          <a:ln w="12700">
            <a:solidFill>
              <a:srgbClr val="282526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 txBox="1"/>
          <p:nvPr/>
        </p:nvSpPr>
        <p:spPr>
          <a:xfrm>
            <a:off x="4554119" y="1532559"/>
            <a:ext cx="389255" cy="87058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62560">
              <a:lnSpc>
                <a:spcPct val="100000"/>
              </a:lnSpc>
              <a:spcBef>
                <a:spcPts val="5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Liquid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processing</a:t>
            </a:r>
            <a:endParaRPr sz="700">
              <a:latin typeface="Arial"/>
              <a:cs typeface="Arial"/>
            </a:endParaRPr>
          </a:p>
          <a:p>
            <a:pPr marL="165735" marR="5080" indent="-153670">
              <a:lnSpc>
                <a:spcPts val="740"/>
              </a:lnSpc>
              <a:spcBef>
                <a:spcPts val="58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Residuals</a:t>
            </a:r>
            <a:r>
              <a:rPr dirty="0" sz="700" spc="-3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processing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and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management</a:t>
            </a:r>
            <a:endParaRPr sz="700">
              <a:latin typeface="Arial"/>
              <a:cs typeface="Arial"/>
            </a:endParaRPr>
          </a:p>
        </p:txBody>
      </p:sp>
      <p:sp>
        <p:nvSpPr>
          <p:cNvPr id="157" name="object 157" descr=""/>
          <p:cNvSpPr/>
          <p:nvPr/>
        </p:nvSpPr>
        <p:spPr>
          <a:xfrm>
            <a:off x="4229609" y="5966066"/>
            <a:ext cx="635" cy="530860"/>
          </a:xfrm>
          <a:custGeom>
            <a:avLst/>
            <a:gdLst/>
            <a:ahLst/>
            <a:cxnLst/>
            <a:rect l="l" t="t" r="r" b="b"/>
            <a:pathLst>
              <a:path w="635" h="530860">
                <a:moveTo>
                  <a:pt x="0" y="530263"/>
                </a:moveTo>
                <a:lnTo>
                  <a:pt x="215" y="0"/>
                </a:lnTo>
              </a:path>
            </a:pathLst>
          </a:custGeom>
          <a:ln w="12700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/>
          <p:nvPr/>
        </p:nvSpPr>
        <p:spPr>
          <a:xfrm>
            <a:off x="4212388" y="5913564"/>
            <a:ext cx="34925" cy="64769"/>
          </a:xfrm>
          <a:custGeom>
            <a:avLst/>
            <a:gdLst/>
            <a:ahLst/>
            <a:cxnLst/>
            <a:rect l="l" t="t" r="r" b="b"/>
            <a:pathLst>
              <a:path w="34925" h="64770">
                <a:moveTo>
                  <a:pt x="17233" y="0"/>
                </a:moveTo>
                <a:lnTo>
                  <a:pt x="0" y="64249"/>
                </a:lnTo>
                <a:lnTo>
                  <a:pt x="34442" y="64249"/>
                </a:lnTo>
                <a:lnTo>
                  <a:pt x="17233" y="0"/>
                </a:lnTo>
                <a:close/>
              </a:path>
            </a:pathLst>
          </a:custGeom>
          <a:solidFill>
            <a:srgbClr val="2825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 descr=""/>
          <p:cNvSpPr txBox="1"/>
          <p:nvPr/>
        </p:nvSpPr>
        <p:spPr>
          <a:xfrm>
            <a:off x="3682978" y="2795315"/>
            <a:ext cx="387350" cy="63627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58750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Disinfectant</a:t>
            </a:r>
            <a:endParaRPr sz="700">
              <a:latin typeface="Arial"/>
              <a:cs typeface="Arial"/>
            </a:endParaRPr>
          </a:p>
          <a:p>
            <a:pPr marL="12700" marR="348615" indent="88900">
              <a:lnSpc>
                <a:spcPts val="740"/>
              </a:lnSpc>
              <a:spcBef>
                <a:spcPts val="565"/>
              </a:spcBef>
            </a:pP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pH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control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60" name="object 160" descr=""/>
          <p:cNvGrpSpPr/>
          <p:nvPr/>
        </p:nvGrpSpPr>
        <p:grpSpPr>
          <a:xfrm>
            <a:off x="4229622" y="6214452"/>
            <a:ext cx="588010" cy="33655"/>
            <a:chOff x="4229622" y="6214452"/>
            <a:chExt cx="588010" cy="33655"/>
          </a:xfrm>
        </p:grpSpPr>
        <p:sp>
          <p:nvSpPr>
            <p:cNvPr id="161" name="object 161" descr=""/>
            <p:cNvSpPr/>
            <p:nvPr/>
          </p:nvSpPr>
          <p:spPr>
            <a:xfrm>
              <a:off x="4280930" y="6231051"/>
              <a:ext cx="530225" cy="0"/>
            </a:xfrm>
            <a:custGeom>
              <a:avLst/>
              <a:gdLst/>
              <a:ahLst/>
              <a:cxnLst/>
              <a:rect l="l" t="t" r="r" b="b"/>
              <a:pathLst>
                <a:path w="530225" h="0">
                  <a:moveTo>
                    <a:pt x="529793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 descr=""/>
            <p:cNvSpPr/>
            <p:nvPr/>
          </p:nvSpPr>
          <p:spPr>
            <a:xfrm>
              <a:off x="4229622" y="6214452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62776" y="0"/>
                  </a:moveTo>
                  <a:lnTo>
                    <a:pt x="0" y="16814"/>
                  </a:lnTo>
                  <a:lnTo>
                    <a:pt x="62776" y="33629"/>
                  </a:lnTo>
                  <a:lnTo>
                    <a:pt x="62776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3" name="object 163" descr=""/>
          <p:cNvSpPr txBox="1"/>
          <p:nvPr/>
        </p:nvSpPr>
        <p:spPr>
          <a:xfrm>
            <a:off x="3915169" y="6402070"/>
            <a:ext cx="128270" cy="30734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Screen</a:t>
            </a:r>
            <a:endParaRPr sz="700">
              <a:latin typeface="Arial"/>
              <a:cs typeface="Arial"/>
            </a:endParaRPr>
          </a:p>
        </p:txBody>
      </p:sp>
      <p:sp>
        <p:nvSpPr>
          <p:cNvPr id="164" name="object 164" descr=""/>
          <p:cNvSpPr txBox="1"/>
          <p:nvPr/>
        </p:nvSpPr>
        <p:spPr>
          <a:xfrm>
            <a:off x="4813175" y="5793433"/>
            <a:ext cx="317500" cy="67310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2700" marR="5080" indent="78105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return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from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washwater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recovery</a:t>
            </a:r>
            <a:r>
              <a:rPr dirty="0" sz="700" spc="-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system</a:t>
            </a:r>
            <a:endParaRPr sz="700">
              <a:latin typeface="Arial"/>
              <a:cs typeface="Arial"/>
            </a:endParaRPr>
          </a:p>
        </p:txBody>
      </p:sp>
      <p:sp>
        <p:nvSpPr>
          <p:cNvPr id="165" name="object 165" descr=""/>
          <p:cNvSpPr txBox="1"/>
          <p:nvPr/>
        </p:nvSpPr>
        <p:spPr>
          <a:xfrm>
            <a:off x="4874240" y="4845199"/>
            <a:ext cx="128270" cy="72707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Waste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washwater</a:t>
            </a:r>
            <a:endParaRPr sz="700">
              <a:latin typeface="Arial"/>
              <a:cs typeface="Arial"/>
            </a:endParaRPr>
          </a:p>
        </p:txBody>
      </p:sp>
      <p:sp>
        <p:nvSpPr>
          <p:cNvPr id="166" name="object 166" descr=""/>
          <p:cNvSpPr txBox="1"/>
          <p:nvPr/>
        </p:nvSpPr>
        <p:spPr>
          <a:xfrm>
            <a:off x="5063100" y="4829553"/>
            <a:ext cx="128270" cy="76200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system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or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disposal</a:t>
            </a:r>
            <a:endParaRPr sz="700">
              <a:latin typeface="Arial"/>
              <a:cs typeface="Arial"/>
            </a:endParaRPr>
          </a:p>
        </p:txBody>
      </p:sp>
      <p:sp>
        <p:nvSpPr>
          <p:cNvPr id="167" name="object 167" descr=""/>
          <p:cNvSpPr/>
          <p:nvPr/>
        </p:nvSpPr>
        <p:spPr>
          <a:xfrm>
            <a:off x="4148710" y="2273261"/>
            <a:ext cx="19050" cy="248920"/>
          </a:xfrm>
          <a:custGeom>
            <a:avLst/>
            <a:gdLst/>
            <a:ahLst/>
            <a:cxnLst/>
            <a:rect l="l" t="t" r="r" b="b"/>
            <a:pathLst>
              <a:path w="19050" h="248919">
                <a:moveTo>
                  <a:pt x="0" y="248691"/>
                </a:moveTo>
                <a:lnTo>
                  <a:pt x="0" y="0"/>
                </a:lnTo>
              </a:path>
              <a:path w="19050" h="248919">
                <a:moveTo>
                  <a:pt x="18669" y="213067"/>
                </a:moveTo>
                <a:lnTo>
                  <a:pt x="18669" y="30708"/>
                </a:lnTo>
              </a:path>
            </a:pathLst>
          </a:custGeom>
          <a:ln w="3175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8" name="object 168" descr=""/>
          <p:cNvGrpSpPr/>
          <p:nvPr/>
        </p:nvGrpSpPr>
        <p:grpSpPr>
          <a:xfrm>
            <a:off x="4065792" y="2198128"/>
            <a:ext cx="445134" cy="4607560"/>
            <a:chOff x="4065792" y="2198128"/>
            <a:chExt cx="445134" cy="4607560"/>
          </a:xfrm>
        </p:grpSpPr>
        <p:sp>
          <p:nvSpPr>
            <p:cNvPr id="169" name="object 169" descr=""/>
            <p:cNvSpPr/>
            <p:nvPr/>
          </p:nvSpPr>
          <p:spPr>
            <a:xfrm>
              <a:off x="4142373" y="6441313"/>
              <a:ext cx="296545" cy="358140"/>
            </a:xfrm>
            <a:custGeom>
              <a:avLst/>
              <a:gdLst/>
              <a:ahLst/>
              <a:cxnLst/>
              <a:rect l="l" t="t" r="r" b="b"/>
              <a:pathLst>
                <a:path w="296545" h="358140">
                  <a:moveTo>
                    <a:pt x="296494" y="186969"/>
                  </a:moveTo>
                  <a:lnTo>
                    <a:pt x="296494" y="357936"/>
                  </a:lnTo>
                  <a:lnTo>
                    <a:pt x="0" y="170980"/>
                  </a:lnTo>
                  <a:lnTo>
                    <a:pt x="0" y="0"/>
                  </a:lnTo>
                  <a:lnTo>
                    <a:pt x="296494" y="186969"/>
                  </a:lnTo>
                  <a:close/>
                </a:path>
                <a:path w="296545" h="358140">
                  <a:moveTo>
                    <a:pt x="0" y="170967"/>
                  </a:moveTo>
                  <a:lnTo>
                    <a:pt x="296494" y="357936"/>
                  </a:lnTo>
                </a:path>
                <a:path w="296545" h="358140">
                  <a:moveTo>
                    <a:pt x="0" y="142900"/>
                  </a:moveTo>
                  <a:lnTo>
                    <a:pt x="296494" y="329869"/>
                  </a:lnTo>
                </a:path>
                <a:path w="296545" h="358140">
                  <a:moveTo>
                    <a:pt x="0" y="114833"/>
                  </a:moveTo>
                  <a:lnTo>
                    <a:pt x="296494" y="301802"/>
                  </a:lnTo>
                </a:path>
                <a:path w="296545" h="358140">
                  <a:moveTo>
                    <a:pt x="0" y="86779"/>
                  </a:moveTo>
                  <a:lnTo>
                    <a:pt x="296494" y="273748"/>
                  </a:lnTo>
                </a:path>
                <a:path w="296545" h="358140">
                  <a:moveTo>
                    <a:pt x="0" y="58712"/>
                  </a:moveTo>
                  <a:lnTo>
                    <a:pt x="296494" y="245681"/>
                  </a:lnTo>
                </a:path>
                <a:path w="296545" h="358140">
                  <a:moveTo>
                    <a:pt x="0" y="30645"/>
                  </a:moveTo>
                  <a:lnTo>
                    <a:pt x="296494" y="217614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4132136" y="2242756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w="0" h="649605">
                  <a:moveTo>
                    <a:pt x="0" y="64919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4095713" y="2298560"/>
              <a:ext cx="33020" cy="41910"/>
            </a:xfrm>
            <a:custGeom>
              <a:avLst/>
              <a:gdLst/>
              <a:ahLst/>
              <a:cxnLst/>
              <a:rect l="l" t="t" r="r" b="b"/>
              <a:pathLst>
                <a:path w="33020" h="41910">
                  <a:moveTo>
                    <a:pt x="0" y="41351"/>
                  </a:moveTo>
                  <a:lnTo>
                    <a:pt x="32664" y="20688"/>
                  </a:lnTo>
                  <a:lnTo>
                    <a:pt x="0" y="0"/>
                  </a:lnTo>
                  <a:lnTo>
                    <a:pt x="0" y="41351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 descr=""/>
            <p:cNvSpPr/>
            <p:nvPr/>
          </p:nvSpPr>
          <p:spPr>
            <a:xfrm>
              <a:off x="4072142" y="2204478"/>
              <a:ext cx="432434" cy="725805"/>
            </a:xfrm>
            <a:custGeom>
              <a:avLst/>
              <a:gdLst/>
              <a:ahLst/>
              <a:cxnLst/>
              <a:rect l="l" t="t" r="r" b="b"/>
              <a:pathLst>
                <a:path w="432435" h="725805">
                  <a:moveTo>
                    <a:pt x="0" y="0"/>
                  </a:moveTo>
                  <a:lnTo>
                    <a:pt x="0" y="38277"/>
                  </a:lnTo>
                  <a:lnTo>
                    <a:pt x="432422" y="38277"/>
                  </a:lnTo>
                  <a:lnTo>
                    <a:pt x="432422" y="687463"/>
                  </a:lnTo>
                  <a:lnTo>
                    <a:pt x="0" y="687463"/>
                  </a:lnTo>
                  <a:lnTo>
                    <a:pt x="0" y="725741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3" name="object 173" descr=""/>
          <p:cNvSpPr txBox="1"/>
          <p:nvPr/>
        </p:nvSpPr>
        <p:spPr>
          <a:xfrm>
            <a:off x="4882401" y="4055249"/>
            <a:ext cx="128270" cy="64325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Filter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backwash</a:t>
            </a:r>
            <a:endParaRPr sz="700">
              <a:latin typeface="Arial"/>
              <a:cs typeface="Arial"/>
            </a:endParaRPr>
          </a:p>
        </p:txBody>
      </p:sp>
      <p:sp>
        <p:nvSpPr>
          <p:cNvPr id="174" name="object 174" descr=""/>
          <p:cNvSpPr txBox="1"/>
          <p:nvPr/>
        </p:nvSpPr>
        <p:spPr>
          <a:xfrm>
            <a:off x="5071234" y="4003252"/>
            <a:ext cx="128270" cy="74739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or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aternate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source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75" name="object 175" descr=""/>
          <p:cNvGrpSpPr/>
          <p:nvPr/>
        </p:nvGrpSpPr>
        <p:grpSpPr>
          <a:xfrm>
            <a:off x="3999459" y="2891942"/>
            <a:ext cx="459740" cy="1336040"/>
            <a:chOff x="3999459" y="2891942"/>
            <a:chExt cx="459740" cy="1336040"/>
          </a:xfrm>
        </p:grpSpPr>
        <p:sp>
          <p:nvSpPr>
            <p:cNvPr id="176" name="object 176" descr=""/>
            <p:cNvSpPr/>
            <p:nvPr/>
          </p:nvSpPr>
          <p:spPr>
            <a:xfrm>
              <a:off x="4228351" y="2943250"/>
              <a:ext cx="0" cy="497205"/>
            </a:xfrm>
            <a:custGeom>
              <a:avLst/>
              <a:gdLst/>
              <a:ahLst/>
              <a:cxnLst/>
              <a:rect l="l" t="t" r="r" b="b"/>
              <a:pathLst>
                <a:path w="0" h="497204">
                  <a:moveTo>
                    <a:pt x="0" y="0"/>
                  </a:moveTo>
                  <a:lnTo>
                    <a:pt x="0" y="497027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4211333" y="2891942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4" h="62864">
                  <a:moveTo>
                    <a:pt x="16827" y="0"/>
                  </a:moveTo>
                  <a:lnTo>
                    <a:pt x="0" y="62801"/>
                  </a:lnTo>
                  <a:lnTo>
                    <a:pt x="33629" y="62801"/>
                  </a:lnTo>
                  <a:lnTo>
                    <a:pt x="16827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4054704" y="4133443"/>
              <a:ext cx="349250" cy="88265"/>
            </a:xfrm>
            <a:custGeom>
              <a:avLst/>
              <a:gdLst/>
              <a:ahLst/>
              <a:cxnLst/>
              <a:rect l="l" t="t" r="r" b="b"/>
              <a:pathLst>
                <a:path w="349250" h="88264">
                  <a:moveTo>
                    <a:pt x="0" y="0"/>
                  </a:moveTo>
                  <a:lnTo>
                    <a:pt x="0" y="87668"/>
                  </a:lnTo>
                  <a:lnTo>
                    <a:pt x="349034" y="87668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4038245" y="4083824"/>
              <a:ext cx="33020" cy="60960"/>
            </a:xfrm>
            <a:custGeom>
              <a:avLst/>
              <a:gdLst/>
              <a:ahLst/>
              <a:cxnLst/>
              <a:rect l="l" t="t" r="r" b="b"/>
              <a:pathLst>
                <a:path w="33020" h="60960">
                  <a:moveTo>
                    <a:pt x="16294" y="0"/>
                  </a:moveTo>
                  <a:lnTo>
                    <a:pt x="0" y="60693"/>
                  </a:lnTo>
                  <a:lnTo>
                    <a:pt x="32537" y="60693"/>
                  </a:lnTo>
                  <a:lnTo>
                    <a:pt x="1629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4014681" y="3440277"/>
              <a:ext cx="389255" cy="643890"/>
            </a:xfrm>
            <a:custGeom>
              <a:avLst/>
              <a:gdLst/>
              <a:ahLst/>
              <a:cxnLst/>
              <a:rect l="l" t="t" r="r" b="b"/>
              <a:pathLst>
                <a:path w="389254" h="643889">
                  <a:moveTo>
                    <a:pt x="39844" y="87655"/>
                  </a:moveTo>
                  <a:lnTo>
                    <a:pt x="39844" y="0"/>
                  </a:lnTo>
                  <a:lnTo>
                    <a:pt x="388891" y="0"/>
                  </a:lnTo>
                </a:path>
                <a:path w="389254" h="643889">
                  <a:moveTo>
                    <a:pt x="79697" y="643547"/>
                  </a:moveTo>
                  <a:lnTo>
                    <a:pt x="0" y="643547"/>
                  </a:lnTo>
                  <a:lnTo>
                    <a:pt x="0" y="87655"/>
                  </a:lnTo>
                  <a:lnTo>
                    <a:pt x="79697" y="87655"/>
                  </a:lnTo>
                  <a:lnTo>
                    <a:pt x="79697" y="643547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4005811" y="3527933"/>
              <a:ext cx="97790" cy="19685"/>
            </a:xfrm>
            <a:custGeom>
              <a:avLst/>
              <a:gdLst/>
              <a:ahLst/>
              <a:cxnLst/>
              <a:rect l="l" t="t" r="r" b="b"/>
              <a:pathLst>
                <a:path w="97789" h="19685">
                  <a:moveTo>
                    <a:pt x="97433" y="19507"/>
                  </a:moveTo>
                  <a:lnTo>
                    <a:pt x="0" y="19507"/>
                  </a:lnTo>
                  <a:lnTo>
                    <a:pt x="0" y="0"/>
                  </a:lnTo>
                  <a:lnTo>
                    <a:pt x="97433" y="0"/>
                  </a:lnTo>
                  <a:lnTo>
                    <a:pt x="97433" y="195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 descr=""/>
            <p:cNvSpPr/>
            <p:nvPr/>
          </p:nvSpPr>
          <p:spPr>
            <a:xfrm>
              <a:off x="4005811" y="3527933"/>
              <a:ext cx="97790" cy="19685"/>
            </a:xfrm>
            <a:custGeom>
              <a:avLst/>
              <a:gdLst/>
              <a:ahLst/>
              <a:cxnLst/>
              <a:rect l="l" t="t" r="r" b="b"/>
              <a:pathLst>
                <a:path w="97789" h="19685">
                  <a:moveTo>
                    <a:pt x="97433" y="0"/>
                  </a:moveTo>
                  <a:lnTo>
                    <a:pt x="0" y="0"/>
                  </a:lnTo>
                  <a:lnTo>
                    <a:pt x="0" y="19507"/>
                  </a:lnTo>
                  <a:lnTo>
                    <a:pt x="97433" y="19507"/>
                  </a:lnTo>
                  <a:lnTo>
                    <a:pt x="97433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 descr=""/>
            <p:cNvSpPr/>
            <p:nvPr/>
          </p:nvSpPr>
          <p:spPr>
            <a:xfrm>
              <a:off x="4005811" y="4064381"/>
              <a:ext cx="97790" cy="19685"/>
            </a:xfrm>
            <a:custGeom>
              <a:avLst/>
              <a:gdLst/>
              <a:ahLst/>
              <a:cxnLst/>
              <a:rect l="l" t="t" r="r" b="b"/>
              <a:pathLst>
                <a:path w="97789" h="19685">
                  <a:moveTo>
                    <a:pt x="97433" y="19443"/>
                  </a:moveTo>
                  <a:lnTo>
                    <a:pt x="0" y="19443"/>
                  </a:lnTo>
                  <a:lnTo>
                    <a:pt x="0" y="0"/>
                  </a:lnTo>
                  <a:lnTo>
                    <a:pt x="97433" y="0"/>
                  </a:lnTo>
                  <a:lnTo>
                    <a:pt x="97433" y="194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 descr=""/>
            <p:cNvSpPr/>
            <p:nvPr/>
          </p:nvSpPr>
          <p:spPr>
            <a:xfrm>
              <a:off x="4005809" y="4064381"/>
              <a:ext cx="165735" cy="156845"/>
            </a:xfrm>
            <a:custGeom>
              <a:avLst/>
              <a:gdLst/>
              <a:ahLst/>
              <a:cxnLst/>
              <a:rect l="l" t="t" r="r" b="b"/>
              <a:pathLst>
                <a:path w="165735" h="156845">
                  <a:moveTo>
                    <a:pt x="0" y="19443"/>
                  </a:moveTo>
                  <a:lnTo>
                    <a:pt x="97433" y="19443"/>
                  </a:lnTo>
                  <a:lnTo>
                    <a:pt x="97433" y="0"/>
                  </a:lnTo>
                  <a:lnTo>
                    <a:pt x="0" y="0"/>
                  </a:lnTo>
                  <a:lnTo>
                    <a:pt x="0" y="19443"/>
                  </a:lnTo>
                  <a:close/>
                </a:path>
                <a:path w="165735" h="156845">
                  <a:moveTo>
                    <a:pt x="165252" y="156730"/>
                  </a:moveTo>
                  <a:lnTo>
                    <a:pt x="165252" y="69062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4154590" y="4083824"/>
              <a:ext cx="33020" cy="60960"/>
            </a:xfrm>
            <a:custGeom>
              <a:avLst/>
              <a:gdLst/>
              <a:ahLst/>
              <a:cxnLst/>
              <a:rect l="l" t="t" r="r" b="b"/>
              <a:pathLst>
                <a:path w="33020" h="60960">
                  <a:moveTo>
                    <a:pt x="16281" y="0"/>
                  </a:moveTo>
                  <a:lnTo>
                    <a:pt x="0" y="60693"/>
                  </a:lnTo>
                  <a:lnTo>
                    <a:pt x="32524" y="60693"/>
                  </a:lnTo>
                  <a:lnTo>
                    <a:pt x="16281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4131020" y="3440277"/>
              <a:ext cx="80010" cy="643890"/>
            </a:xfrm>
            <a:custGeom>
              <a:avLst/>
              <a:gdLst/>
              <a:ahLst/>
              <a:cxnLst/>
              <a:rect l="l" t="t" r="r" b="b"/>
              <a:pathLst>
                <a:path w="80010" h="643889">
                  <a:moveTo>
                    <a:pt x="39851" y="87655"/>
                  </a:moveTo>
                  <a:lnTo>
                    <a:pt x="39851" y="0"/>
                  </a:lnTo>
                </a:path>
                <a:path w="80010" h="643889">
                  <a:moveTo>
                    <a:pt x="79703" y="643547"/>
                  </a:moveTo>
                  <a:lnTo>
                    <a:pt x="0" y="643547"/>
                  </a:lnTo>
                  <a:lnTo>
                    <a:pt x="0" y="87655"/>
                  </a:lnTo>
                  <a:lnTo>
                    <a:pt x="79703" y="87655"/>
                  </a:lnTo>
                  <a:lnTo>
                    <a:pt x="79703" y="643547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4122155" y="3527933"/>
              <a:ext cx="97790" cy="19685"/>
            </a:xfrm>
            <a:custGeom>
              <a:avLst/>
              <a:gdLst/>
              <a:ahLst/>
              <a:cxnLst/>
              <a:rect l="l" t="t" r="r" b="b"/>
              <a:pathLst>
                <a:path w="97789" h="19685">
                  <a:moveTo>
                    <a:pt x="97420" y="19507"/>
                  </a:moveTo>
                  <a:lnTo>
                    <a:pt x="0" y="19507"/>
                  </a:lnTo>
                  <a:lnTo>
                    <a:pt x="0" y="0"/>
                  </a:lnTo>
                  <a:lnTo>
                    <a:pt x="97420" y="0"/>
                  </a:lnTo>
                  <a:lnTo>
                    <a:pt x="97420" y="195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 descr=""/>
            <p:cNvSpPr/>
            <p:nvPr/>
          </p:nvSpPr>
          <p:spPr>
            <a:xfrm>
              <a:off x="4122155" y="3527933"/>
              <a:ext cx="97790" cy="19685"/>
            </a:xfrm>
            <a:custGeom>
              <a:avLst/>
              <a:gdLst/>
              <a:ahLst/>
              <a:cxnLst/>
              <a:rect l="l" t="t" r="r" b="b"/>
              <a:pathLst>
                <a:path w="97789" h="19685">
                  <a:moveTo>
                    <a:pt x="97420" y="0"/>
                  </a:moveTo>
                  <a:lnTo>
                    <a:pt x="0" y="0"/>
                  </a:lnTo>
                  <a:lnTo>
                    <a:pt x="0" y="19507"/>
                  </a:lnTo>
                  <a:lnTo>
                    <a:pt x="97420" y="19507"/>
                  </a:lnTo>
                  <a:lnTo>
                    <a:pt x="97420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 descr=""/>
            <p:cNvSpPr/>
            <p:nvPr/>
          </p:nvSpPr>
          <p:spPr>
            <a:xfrm>
              <a:off x="4122168" y="4064381"/>
              <a:ext cx="97790" cy="19685"/>
            </a:xfrm>
            <a:custGeom>
              <a:avLst/>
              <a:gdLst/>
              <a:ahLst/>
              <a:cxnLst/>
              <a:rect l="l" t="t" r="r" b="b"/>
              <a:pathLst>
                <a:path w="97789" h="19685">
                  <a:moveTo>
                    <a:pt x="97420" y="19443"/>
                  </a:moveTo>
                  <a:lnTo>
                    <a:pt x="0" y="19443"/>
                  </a:lnTo>
                  <a:lnTo>
                    <a:pt x="0" y="0"/>
                  </a:lnTo>
                  <a:lnTo>
                    <a:pt x="97420" y="0"/>
                  </a:lnTo>
                  <a:lnTo>
                    <a:pt x="97420" y="194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 descr=""/>
            <p:cNvSpPr/>
            <p:nvPr/>
          </p:nvSpPr>
          <p:spPr>
            <a:xfrm>
              <a:off x="4122167" y="4064381"/>
              <a:ext cx="165735" cy="156845"/>
            </a:xfrm>
            <a:custGeom>
              <a:avLst/>
              <a:gdLst/>
              <a:ahLst/>
              <a:cxnLst/>
              <a:rect l="l" t="t" r="r" b="b"/>
              <a:pathLst>
                <a:path w="165735" h="156845">
                  <a:moveTo>
                    <a:pt x="0" y="19443"/>
                  </a:moveTo>
                  <a:lnTo>
                    <a:pt x="97420" y="19443"/>
                  </a:lnTo>
                  <a:lnTo>
                    <a:pt x="97420" y="0"/>
                  </a:lnTo>
                  <a:lnTo>
                    <a:pt x="0" y="0"/>
                  </a:lnTo>
                  <a:lnTo>
                    <a:pt x="0" y="19443"/>
                  </a:lnTo>
                  <a:close/>
                </a:path>
                <a:path w="165735" h="156845">
                  <a:moveTo>
                    <a:pt x="165239" y="156730"/>
                  </a:moveTo>
                  <a:lnTo>
                    <a:pt x="165239" y="69062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 descr=""/>
            <p:cNvSpPr/>
            <p:nvPr/>
          </p:nvSpPr>
          <p:spPr>
            <a:xfrm>
              <a:off x="4270934" y="4083824"/>
              <a:ext cx="33020" cy="60960"/>
            </a:xfrm>
            <a:custGeom>
              <a:avLst/>
              <a:gdLst/>
              <a:ahLst/>
              <a:cxnLst/>
              <a:rect l="l" t="t" r="r" b="b"/>
              <a:pathLst>
                <a:path w="33020" h="60960">
                  <a:moveTo>
                    <a:pt x="16294" y="0"/>
                  </a:moveTo>
                  <a:lnTo>
                    <a:pt x="0" y="60693"/>
                  </a:lnTo>
                  <a:lnTo>
                    <a:pt x="32512" y="60693"/>
                  </a:lnTo>
                  <a:lnTo>
                    <a:pt x="1629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 descr=""/>
            <p:cNvSpPr/>
            <p:nvPr/>
          </p:nvSpPr>
          <p:spPr>
            <a:xfrm>
              <a:off x="4247366" y="3440277"/>
              <a:ext cx="80010" cy="643890"/>
            </a:xfrm>
            <a:custGeom>
              <a:avLst/>
              <a:gdLst/>
              <a:ahLst/>
              <a:cxnLst/>
              <a:rect l="l" t="t" r="r" b="b"/>
              <a:pathLst>
                <a:path w="80010" h="643889">
                  <a:moveTo>
                    <a:pt x="39862" y="87655"/>
                  </a:moveTo>
                  <a:lnTo>
                    <a:pt x="39862" y="0"/>
                  </a:lnTo>
                </a:path>
                <a:path w="80010" h="643889">
                  <a:moveTo>
                    <a:pt x="79702" y="643547"/>
                  </a:moveTo>
                  <a:lnTo>
                    <a:pt x="0" y="643547"/>
                  </a:lnTo>
                  <a:lnTo>
                    <a:pt x="0" y="87655"/>
                  </a:lnTo>
                  <a:lnTo>
                    <a:pt x="79702" y="87655"/>
                  </a:lnTo>
                  <a:lnTo>
                    <a:pt x="79702" y="643547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 descr=""/>
            <p:cNvSpPr/>
            <p:nvPr/>
          </p:nvSpPr>
          <p:spPr>
            <a:xfrm>
              <a:off x="4238506" y="3527933"/>
              <a:ext cx="97790" cy="19685"/>
            </a:xfrm>
            <a:custGeom>
              <a:avLst/>
              <a:gdLst/>
              <a:ahLst/>
              <a:cxnLst/>
              <a:rect l="l" t="t" r="r" b="b"/>
              <a:pathLst>
                <a:path w="97789" h="19685">
                  <a:moveTo>
                    <a:pt x="97414" y="19507"/>
                  </a:moveTo>
                  <a:lnTo>
                    <a:pt x="0" y="19507"/>
                  </a:lnTo>
                  <a:lnTo>
                    <a:pt x="0" y="0"/>
                  </a:lnTo>
                  <a:lnTo>
                    <a:pt x="97414" y="0"/>
                  </a:lnTo>
                  <a:lnTo>
                    <a:pt x="97414" y="195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 descr=""/>
            <p:cNvSpPr/>
            <p:nvPr/>
          </p:nvSpPr>
          <p:spPr>
            <a:xfrm>
              <a:off x="4238506" y="3527933"/>
              <a:ext cx="97790" cy="19685"/>
            </a:xfrm>
            <a:custGeom>
              <a:avLst/>
              <a:gdLst/>
              <a:ahLst/>
              <a:cxnLst/>
              <a:rect l="l" t="t" r="r" b="b"/>
              <a:pathLst>
                <a:path w="97789" h="19685">
                  <a:moveTo>
                    <a:pt x="97414" y="0"/>
                  </a:moveTo>
                  <a:lnTo>
                    <a:pt x="0" y="0"/>
                  </a:lnTo>
                  <a:lnTo>
                    <a:pt x="0" y="19507"/>
                  </a:lnTo>
                  <a:lnTo>
                    <a:pt x="97414" y="19507"/>
                  </a:lnTo>
                  <a:lnTo>
                    <a:pt x="97414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 descr=""/>
            <p:cNvSpPr/>
            <p:nvPr/>
          </p:nvSpPr>
          <p:spPr>
            <a:xfrm>
              <a:off x="4238506" y="4064381"/>
              <a:ext cx="97790" cy="19685"/>
            </a:xfrm>
            <a:custGeom>
              <a:avLst/>
              <a:gdLst/>
              <a:ahLst/>
              <a:cxnLst/>
              <a:rect l="l" t="t" r="r" b="b"/>
              <a:pathLst>
                <a:path w="97789" h="19685">
                  <a:moveTo>
                    <a:pt x="97414" y="19443"/>
                  </a:moveTo>
                  <a:lnTo>
                    <a:pt x="0" y="19443"/>
                  </a:lnTo>
                  <a:lnTo>
                    <a:pt x="0" y="0"/>
                  </a:lnTo>
                  <a:lnTo>
                    <a:pt x="97414" y="0"/>
                  </a:lnTo>
                  <a:lnTo>
                    <a:pt x="97414" y="194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 descr=""/>
            <p:cNvSpPr/>
            <p:nvPr/>
          </p:nvSpPr>
          <p:spPr>
            <a:xfrm>
              <a:off x="4238511" y="4064381"/>
              <a:ext cx="165735" cy="156845"/>
            </a:xfrm>
            <a:custGeom>
              <a:avLst/>
              <a:gdLst/>
              <a:ahLst/>
              <a:cxnLst/>
              <a:rect l="l" t="t" r="r" b="b"/>
              <a:pathLst>
                <a:path w="165735" h="156845">
                  <a:moveTo>
                    <a:pt x="0" y="19443"/>
                  </a:moveTo>
                  <a:lnTo>
                    <a:pt x="97414" y="19443"/>
                  </a:lnTo>
                  <a:lnTo>
                    <a:pt x="97414" y="0"/>
                  </a:lnTo>
                  <a:lnTo>
                    <a:pt x="0" y="0"/>
                  </a:lnTo>
                  <a:lnTo>
                    <a:pt x="0" y="19443"/>
                  </a:lnTo>
                  <a:close/>
                </a:path>
                <a:path w="165735" h="156845">
                  <a:moveTo>
                    <a:pt x="165239" y="156730"/>
                  </a:moveTo>
                  <a:lnTo>
                    <a:pt x="165239" y="69062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 descr=""/>
            <p:cNvSpPr/>
            <p:nvPr/>
          </p:nvSpPr>
          <p:spPr>
            <a:xfrm>
              <a:off x="4387279" y="4083824"/>
              <a:ext cx="33020" cy="60960"/>
            </a:xfrm>
            <a:custGeom>
              <a:avLst/>
              <a:gdLst/>
              <a:ahLst/>
              <a:cxnLst/>
              <a:rect l="l" t="t" r="r" b="b"/>
              <a:pathLst>
                <a:path w="33020" h="60960">
                  <a:moveTo>
                    <a:pt x="16306" y="0"/>
                  </a:moveTo>
                  <a:lnTo>
                    <a:pt x="0" y="60693"/>
                  </a:lnTo>
                  <a:lnTo>
                    <a:pt x="32524" y="60693"/>
                  </a:lnTo>
                  <a:lnTo>
                    <a:pt x="16306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 descr=""/>
            <p:cNvSpPr/>
            <p:nvPr/>
          </p:nvSpPr>
          <p:spPr>
            <a:xfrm>
              <a:off x="4363703" y="3440277"/>
              <a:ext cx="80010" cy="643890"/>
            </a:xfrm>
            <a:custGeom>
              <a:avLst/>
              <a:gdLst/>
              <a:ahLst/>
              <a:cxnLst/>
              <a:rect l="l" t="t" r="r" b="b"/>
              <a:pathLst>
                <a:path w="80010" h="643889">
                  <a:moveTo>
                    <a:pt x="39870" y="87655"/>
                  </a:moveTo>
                  <a:lnTo>
                    <a:pt x="39870" y="0"/>
                  </a:lnTo>
                </a:path>
                <a:path w="80010" h="643889">
                  <a:moveTo>
                    <a:pt x="79697" y="643547"/>
                  </a:moveTo>
                  <a:lnTo>
                    <a:pt x="0" y="643547"/>
                  </a:lnTo>
                  <a:lnTo>
                    <a:pt x="0" y="87655"/>
                  </a:lnTo>
                  <a:lnTo>
                    <a:pt x="79697" y="87655"/>
                  </a:lnTo>
                  <a:lnTo>
                    <a:pt x="79697" y="643547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 descr=""/>
            <p:cNvSpPr/>
            <p:nvPr/>
          </p:nvSpPr>
          <p:spPr>
            <a:xfrm>
              <a:off x="4354845" y="3527933"/>
              <a:ext cx="97790" cy="19685"/>
            </a:xfrm>
            <a:custGeom>
              <a:avLst/>
              <a:gdLst/>
              <a:ahLst/>
              <a:cxnLst/>
              <a:rect l="l" t="t" r="r" b="b"/>
              <a:pathLst>
                <a:path w="97789" h="19685">
                  <a:moveTo>
                    <a:pt x="97420" y="19507"/>
                  </a:moveTo>
                  <a:lnTo>
                    <a:pt x="0" y="19507"/>
                  </a:lnTo>
                  <a:lnTo>
                    <a:pt x="0" y="0"/>
                  </a:lnTo>
                  <a:lnTo>
                    <a:pt x="97420" y="0"/>
                  </a:lnTo>
                  <a:lnTo>
                    <a:pt x="97420" y="195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 descr=""/>
            <p:cNvSpPr/>
            <p:nvPr/>
          </p:nvSpPr>
          <p:spPr>
            <a:xfrm>
              <a:off x="4354845" y="3527933"/>
              <a:ext cx="97790" cy="19685"/>
            </a:xfrm>
            <a:custGeom>
              <a:avLst/>
              <a:gdLst/>
              <a:ahLst/>
              <a:cxnLst/>
              <a:rect l="l" t="t" r="r" b="b"/>
              <a:pathLst>
                <a:path w="97789" h="19685">
                  <a:moveTo>
                    <a:pt x="97420" y="0"/>
                  </a:moveTo>
                  <a:lnTo>
                    <a:pt x="0" y="0"/>
                  </a:lnTo>
                  <a:lnTo>
                    <a:pt x="0" y="19507"/>
                  </a:lnTo>
                  <a:lnTo>
                    <a:pt x="97420" y="19507"/>
                  </a:lnTo>
                  <a:lnTo>
                    <a:pt x="97420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 descr=""/>
            <p:cNvSpPr/>
            <p:nvPr/>
          </p:nvSpPr>
          <p:spPr>
            <a:xfrm>
              <a:off x="4354857" y="4064381"/>
              <a:ext cx="97790" cy="19685"/>
            </a:xfrm>
            <a:custGeom>
              <a:avLst/>
              <a:gdLst/>
              <a:ahLst/>
              <a:cxnLst/>
              <a:rect l="l" t="t" r="r" b="b"/>
              <a:pathLst>
                <a:path w="97789" h="19685">
                  <a:moveTo>
                    <a:pt x="97420" y="19443"/>
                  </a:moveTo>
                  <a:lnTo>
                    <a:pt x="0" y="19443"/>
                  </a:lnTo>
                  <a:lnTo>
                    <a:pt x="0" y="0"/>
                  </a:lnTo>
                  <a:lnTo>
                    <a:pt x="97420" y="0"/>
                  </a:lnTo>
                  <a:lnTo>
                    <a:pt x="97420" y="194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 descr=""/>
            <p:cNvSpPr/>
            <p:nvPr/>
          </p:nvSpPr>
          <p:spPr>
            <a:xfrm>
              <a:off x="4354856" y="4064381"/>
              <a:ext cx="97790" cy="19685"/>
            </a:xfrm>
            <a:custGeom>
              <a:avLst/>
              <a:gdLst/>
              <a:ahLst/>
              <a:cxnLst/>
              <a:rect l="l" t="t" r="r" b="b"/>
              <a:pathLst>
                <a:path w="97789" h="19685">
                  <a:moveTo>
                    <a:pt x="0" y="19443"/>
                  </a:moveTo>
                  <a:lnTo>
                    <a:pt x="97420" y="19443"/>
                  </a:lnTo>
                  <a:lnTo>
                    <a:pt x="97420" y="0"/>
                  </a:lnTo>
                  <a:lnTo>
                    <a:pt x="0" y="0"/>
                  </a:lnTo>
                  <a:lnTo>
                    <a:pt x="0" y="19443"/>
                  </a:lnTo>
                  <a:close/>
                </a:path>
              </a:pathLst>
            </a:custGeom>
            <a:ln w="12699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 descr=""/>
            <p:cNvSpPr/>
            <p:nvPr/>
          </p:nvSpPr>
          <p:spPr>
            <a:xfrm>
              <a:off x="4014687" y="3547440"/>
              <a:ext cx="80010" cy="517525"/>
            </a:xfrm>
            <a:custGeom>
              <a:avLst/>
              <a:gdLst/>
              <a:ahLst/>
              <a:cxnLst/>
              <a:rect l="l" t="t" r="r" b="b"/>
              <a:pathLst>
                <a:path w="80010" h="517525">
                  <a:moveTo>
                    <a:pt x="79692" y="0"/>
                  </a:moveTo>
                  <a:lnTo>
                    <a:pt x="0" y="516928"/>
                  </a:lnTo>
                  <a:lnTo>
                    <a:pt x="79692" y="516928"/>
                  </a:lnTo>
                  <a:lnTo>
                    <a:pt x="79692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 descr=""/>
            <p:cNvSpPr/>
            <p:nvPr/>
          </p:nvSpPr>
          <p:spPr>
            <a:xfrm>
              <a:off x="4014687" y="3547440"/>
              <a:ext cx="80010" cy="517525"/>
            </a:xfrm>
            <a:custGeom>
              <a:avLst/>
              <a:gdLst/>
              <a:ahLst/>
              <a:cxnLst/>
              <a:rect l="l" t="t" r="r" b="b"/>
              <a:pathLst>
                <a:path w="80010" h="517525">
                  <a:moveTo>
                    <a:pt x="0" y="516928"/>
                  </a:moveTo>
                  <a:lnTo>
                    <a:pt x="79692" y="0"/>
                  </a:lnTo>
                  <a:lnTo>
                    <a:pt x="79692" y="516928"/>
                  </a:lnTo>
                  <a:lnTo>
                    <a:pt x="0" y="516928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 descr=""/>
            <p:cNvSpPr/>
            <p:nvPr/>
          </p:nvSpPr>
          <p:spPr>
            <a:xfrm>
              <a:off x="4131019" y="3547440"/>
              <a:ext cx="80010" cy="517525"/>
            </a:xfrm>
            <a:custGeom>
              <a:avLst/>
              <a:gdLst/>
              <a:ahLst/>
              <a:cxnLst/>
              <a:rect l="l" t="t" r="r" b="b"/>
              <a:pathLst>
                <a:path w="80010" h="517525">
                  <a:moveTo>
                    <a:pt x="79705" y="0"/>
                  </a:moveTo>
                  <a:lnTo>
                    <a:pt x="0" y="516928"/>
                  </a:lnTo>
                  <a:lnTo>
                    <a:pt x="79705" y="516928"/>
                  </a:lnTo>
                  <a:lnTo>
                    <a:pt x="7970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 descr=""/>
            <p:cNvSpPr/>
            <p:nvPr/>
          </p:nvSpPr>
          <p:spPr>
            <a:xfrm>
              <a:off x="4131019" y="3547440"/>
              <a:ext cx="80010" cy="517525"/>
            </a:xfrm>
            <a:custGeom>
              <a:avLst/>
              <a:gdLst/>
              <a:ahLst/>
              <a:cxnLst/>
              <a:rect l="l" t="t" r="r" b="b"/>
              <a:pathLst>
                <a:path w="80010" h="517525">
                  <a:moveTo>
                    <a:pt x="0" y="516928"/>
                  </a:moveTo>
                  <a:lnTo>
                    <a:pt x="79705" y="0"/>
                  </a:lnTo>
                  <a:lnTo>
                    <a:pt x="79705" y="516928"/>
                  </a:lnTo>
                  <a:lnTo>
                    <a:pt x="0" y="516928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 descr=""/>
            <p:cNvSpPr/>
            <p:nvPr/>
          </p:nvSpPr>
          <p:spPr>
            <a:xfrm>
              <a:off x="4247363" y="3547440"/>
              <a:ext cx="80010" cy="517525"/>
            </a:xfrm>
            <a:custGeom>
              <a:avLst/>
              <a:gdLst/>
              <a:ahLst/>
              <a:cxnLst/>
              <a:rect l="l" t="t" r="r" b="b"/>
              <a:pathLst>
                <a:path w="80010" h="517525">
                  <a:moveTo>
                    <a:pt x="79705" y="0"/>
                  </a:moveTo>
                  <a:lnTo>
                    <a:pt x="0" y="516928"/>
                  </a:lnTo>
                  <a:lnTo>
                    <a:pt x="79705" y="516928"/>
                  </a:lnTo>
                  <a:lnTo>
                    <a:pt x="7970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 descr=""/>
            <p:cNvSpPr/>
            <p:nvPr/>
          </p:nvSpPr>
          <p:spPr>
            <a:xfrm>
              <a:off x="4247363" y="3547440"/>
              <a:ext cx="80010" cy="517525"/>
            </a:xfrm>
            <a:custGeom>
              <a:avLst/>
              <a:gdLst/>
              <a:ahLst/>
              <a:cxnLst/>
              <a:rect l="l" t="t" r="r" b="b"/>
              <a:pathLst>
                <a:path w="80010" h="517525">
                  <a:moveTo>
                    <a:pt x="0" y="516928"/>
                  </a:moveTo>
                  <a:lnTo>
                    <a:pt x="79705" y="0"/>
                  </a:lnTo>
                  <a:lnTo>
                    <a:pt x="79705" y="516928"/>
                  </a:lnTo>
                  <a:lnTo>
                    <a:pt x="0" y="516928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 descr=""/>
            <p:cNvSpPr/>
            <p:nvPr/>
          </p:nvSpPr>
          <p:spPr>
            <a:xfrm>
              <a:off x="4363708" y="3547440"/>
              <a:ext cx="80010" cy="517525"/>
            </a:xfrm>
            <a:custGeom>
              <a:avLst/>
              <a:gdLst/>
              <a:ahLst/>
              <a:cxnLst/>
              <a:rect l="l" t="t" r="r" b="b"/>
              <a:pathLst>
                <a:path w="80010" h="517525">
                  <a:moveTo>
                    <a:pt x="79692" y="0"/>
                  </a:moveTo>
                  <a:lnTo>
                    <a:pt x="0" y="516928"/>
                  </a:lnTo>
                  <a:lnTo>
                    <a:pt x="79692" y="516928"/>
                  </a:lnTo>
                  <a:lnTo>
                    <a:pt x="79692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 descr=""/>
            <p:cNvSpPr/>
            <p:nvPr/>
          </p:nvSpPr>
          <p:spPr>
            <a:xfrm>
              <a:off x="4363708" y="3547440"/>
              <a:ext cx="80010" cy="517525"/>
            </a:xfrm>
            <a:custGeom>
              <a:avLst/>
              <a:gdLst/>
              <a:ahLst/>
              <a:cxnLst/>
              <a:rect l="l" t="t" r="r" b="b"/>
              <a:pathLst>
                <a:path w="80010" h="517525">
                  <a:moveTo>
                    <a:pt x="0" y="516928"/>
                  </a:moveTo>
                  <a:lnTo>
                    <a:pt x="79692" y="0"/>
                  </a:lnTo>
                  <a:lnTo>
                    <a:pt x="79692" y="516928"/>
                  </a:lnTo>
                  <a:lnTo>
                    <a:pt x="0" y="516928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1" name="object 211" descr=""/>
          <p:cNvSpPr txBox="1"/>
          <p:nvPr/>
        </p:nvSpPr>
        <p:spPr>
          <a:xfrm>
            <a:off x="3727463" y="3644658"/>
            <a:ext cx="222885" cy="35687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4604" marR="5080" indent="-2540">
              <a:lnSpc>
                <a:spcPts val="740"/>
              </a:lnSpc>
              <a:spcBef>
                <a:spcPts val="16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Reverse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osmosis</a:t>
            </a:r>
            <a:endParaRPr sz="700">
              <a:latin typeface="Arial"/>
              <a:cs typeface="Arial"/>
            </a:endParaRPr>
          </a:p>
        </p:txBody>
      </p:sp>
      <p:sp>
        <p:nvSpPr>
          <p:cNvPr id="212" name="object 212" descr=""/>
          <p:cNvSpPr txBox="1"/>
          <p:nvPr/>
        </p:nvSpPr>
        <p:spPr>
          <a:xfrm>
            <a:off x="4878490" y="3348926"/>
            <a:ext cx="128270" cy="50990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Concentrate</a:t>
            </a:r>
            <a:endParaRPr sz="700">
              <a:latin typeface="Arial"/>
              <a:cs typeface="Arial"/>
            </a:endParaRPr>
          </a:p>
        </p:txBody>
      </p:sp>
      <p:sp>
        <p:nvSpPr>
          <p:cNvPr id="213" name="object 213" descr=""/>
          <p:cNvSpPr txBox="1"/>
          <p:nvPr/>
        </p:nvSpPr>
        <p:spPr>
          <a:xfrm>
            <a:off x="4968661" y="3297097"/>
            <a:ext cx="136525" cy="2266950"/>
          </a:xfrm>
          <a:prstGeom prst="rect">
            <a:avLst/>
          </a:prstGeom>
        </p:spPr>
        <p:txBody>
          <a:bodyPr wrap="square" lIns="0" tIns="14604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3968" sz="105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baseline="3968" sz="105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baseline="3968" sz="105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baseline="3968" sz="105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baseline="3968" sz="1050">
                <a:solidFill>
                  <a:srgbClr val="282526"/>
                </a:solidFill>
                <a:latin typeface="Arial"/>
                <a:cs typeface="Arial"/>
              </a:rPr>
              <a:t>recovery</a:t>
            </a:r>
            <a:r>
              <a:rPr dirty="0" baseline="3968" sz="1050" spc="247">
                <a:solidFill>
                  <a:srgbClr val="282526"/>
                </a:solidFill>
                <a:latin typeface="Arial"/>
                <a:cs typeface="Arial"/>
              </a:rPr>
              <a:t> 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from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clearwell</a:t>
            </a:r>
            <a:r>
              <a:rPr dirty="0" sz="700" spc="4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baseline="3968" sz="1050">
                <a:solidFill>
                  <a:srgbClr val="282526"/>
                </a:solidFill>
                <a:latin typeface="Arial"/>
                <a:cs typeface="Arial"/>
              </a:rPr>
              <a:t>(waste</a:t>
            </a:r>
            <a:r>
              <a:rPr dirty="0" baseline="3968" sz="1050" spc="-15">
                <a:solidFill>
                  <a:srgbClr val="282526"/>
                </a:solidFill>
                <a:latin typeface="Arial"/>
                <a:cs typeface="Arial"/>
              </a:rPr>
              <a:t> stream)</a:t>
            </a:r>
            <a:endParaRPr baseline="3968" sz="1050">
              <a:latin typeface="Arial"/>
              <a:cs typeface="Arial"/>
            </a:endParaRPr>
          </a:p>
        </p:txBody>
      </p:sp>
      <p:sp>
        <p:nvSpPr>
          <p:cNvPr id="214" name="object 214" descr=""/>
          <p:cNvSpPr txBox="1"/>
          <p:nvPr/>
        </p:nvSpPr>
        <p:spPr>
          <a:xfrm>
            <a:off x="5067322" y="3378530"/>
            <a:ext cx="128270" cy="45085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disposal</a:t>
            </a:r>
            <a:endParaRPr sz="700">
              <a:latin typeface="Arial"/>
              <a:cs typeface="Arial"/>
            </a:endParaRPr>
          </a:p>
        </p:txBody>
      </p:sp>
      <p:sp>
        <p:nvSpPr>
          <p:cNvPr id="215" name="object 215" descr=""/>
          <p:cNvSpPr/>
          <p:nvPr/>
        </p:nvSpPr>
        <p:spPr>
          <a:xfrm>
            <a:off x="4229406" y="5513438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269773"/>
                </a:moveTo>
                <a:lnTo>
                  <a:pt x="0" y="0"/>
                </a:lnTo>
              </a:path>
            </a:pathLst>
          </a:custGeom>
          <a:ln w="12700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16" name="object 216" descr=""/>
          <p:cNvGrpSpPr/>
          <p:nvPr/>
        </p:nvGrpSpPr>
        <p:grpSpPr>
          <a:xfrm>
            <a:off x="4052804" y="3786200"/>
            <a:ext cx="825500" cy="1734185"/>
            <a:chOff x="4052804" y="3786200"/>
            <a:chExt cx="825500" cy="1734185"/>
          </a:xfrm>
        </p:grpSpPr>
        <p:sp>
          <p:nvSpPr>
            <p:cNvPr id="217" name="object 217" descr=""/>
            <p:cNvSpPr/>
            <p:nvPr/>
          </p:nvSpPr>
          <p:spPr>
            <a:xfrm>
              <a:off x="4228440" y="3803142"/>
              <a:ext cx="596265" cy="368935"/>
            </a:xfrm>
            <a:custGeom>
              <a:avLst/>
              <a:gdLst/>
              <a:ahLst/>
              <a:cxnLst/>
              <a:rect l="l" t="t" r="r" b="b"/>
              <a:pathLst>
                <a:path w="596264" h="368935">
                  <a:moveTo>
                    <a:pt x="0" y="368769"/>
                  </a:moveTo>
                  <a:lnTo>
                    <a:pt x="203" y="367982"/>
                  </a:lnTo>
                </a:path>
                <a:path w="596264" h="368935">
                  <a:moveTo>
                    <a:pt x="214960" y="0"/>
                  </a:moveTo>
                  <a:lnTo>
                    <a:pt x="595934" y="88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 descr=""/>
            <p:cNvSpPr/>
            <p:nvPr/>
          </p:nvSpPr>
          <p:spPr>
            <a:xfrm>
              <a:off x="4812894" y="3786200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642"/>
                  </a:lnTo>
                  <a:lnTo>
                    <a:pt x="62776" y="16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 descr=""/>
            <p:cNvSpPr/>
            <p:nvPr/>
          </p:nvSpPr>
          <p:spPr>
            <a:xfrm>
              <a:off x="4089490" y="4221111"/>
              <a:ext cx="780415" cy="442595"/>
            </a:xfrm>
            <a:custGeom>
              <a:avLst/>
              <a:gdLst/>
              <a:ahLst/>
              <a:cxnLst/>
              <a:rect l="l" t="t" r="r" b="b"/>
              <a:pathLst>
                <a:path w="780414" h="442595">
                  <a:moveTo>
                    <a:pt x="138658" y="0"/>
                  </a:moveTo>
                  <a:lnTo>
                    <a:pt x="138658" y="98361"/>
                  </a:lnTo>
                  <a:lnTo>
                    <a:pt x="469303" y="98361"/>
                  </a:lnTo>
                  <a:lnTo>
                    <a:pt x="469303" y="442340"/>
                  </a:lnTo>
                </a:path>
                <a:path w="780414" h="442595">
                  <a:moveTo>
                    <a:pt x="780389" y="280733"/>
                  </a:moveTo>
                  <a:lnTo>
                    <a:pt x="510425" y="280733"/>
                  </a:lnTo>
                  <a:lnTo>
                    <a:pt x="507191" y="264730"/>
                  </a:lnTo>
                  <a:lnTo>
                    <a:pt x="498373" y="251663"/>
                  </a:lnTo>
                  <a:lnTo>
                    <a:pt x="485297" y="242853"/>
                  </a:lnTo>
                  <a:lnTo>
                    <a:pt x="469290" y="239623"/>
                  </a:lnTo>
                  <a:lnTo>
                    <a:pt x="453279" y="242853"/>
                  </a:lnTo>
                  <a:lnTo>
                    <a:pt x="440208" y="251663"/>
                  </a:lnTo>
                  <a:lnTo>
                    <a:pt x="431398" y="264730"/>
                  </a:lnTo>
                  <a:lnTo>
                    <a:pt x="428167" y="280733"/>
                  </a:lnTo>
                  <a:lnTo>
                    <a:pt x="0" y="280733"/>
                  </a:lnTo>
                  <a:lnTo>
                    <a:pt x="0" y="422655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 descr=""/>
            <p:cNvSpPr/>
            <p:nvPr/>
          </p:nvSpPr>
          <p:spPr>
            <a:xfrm>
              <a:off x="4072865" y="4632299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4" h="62864">
                  <a:moveTo>
                    <a:pt x="33642" y="0"/>
                  </a:moveTo>
                  <a:lnTo>
                    <a:pt x="0" y="0"/>
                  </a:lnTo>
                  <a:lnTo>
                    <a:pt x="16802" y="62788"/>
                  </a:lnTo>
                  <a:lnTo>
                    <a:pt x="33642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 descr=""/>
            <p:cNvSpPr/>
            <p:nvPr/>
          </p:nvSpPr>
          <p:spPr>
            <a:xfrm>
              <a:off x="4589311" y="5003952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89" h="0">
                  <a:moveTo>
                    <a:pt x="0" y="0"/>
                  </a:moveTo>
                  <a:lnTo>
                    <a:pt x="237058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 descr=""/>
            <p:cNvSpPr/>
            <p:nvPr/>
          </p:nvSpPr>
          <p:spPr>
            <a:xfrm>
              <a:off x="4814888" y="4986909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654"/>
                  </a:lnTo>
                  <a:lnTo>
                    <a:pt x="62788" y="16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 descr=""/>
            <p:cNvSpPr/>
            <p:nvPr/>
          </p:nvSpPr>
          <p:spPr>
            <a:xfrm>
              <a:off x="4059154" y="4695088"/>
              <a:ext cx="530225" cy="656590"/>
            </a:xfrm>
            <a:custGeom>
              <a:avLst/>
              <a:gdLst/>
              <a:ahLst/>
              <a:cxnLst/>
              <a:rect l="l" t="t" r="r" b="b"/>
              <a:pathLst>
                <a:path w="530225" h="656589">
                  <a:moveTo>
                    <a:pt x="61069" y="0"/>
                  </a:moveTo>
                  <a:lnTo>
                    <a:pt x="0" y="0"/>
                  </a:lnTo>
                  <a:lnTo>
                    <a:pt x="0" y="624382"/>
                  </a:lnTo>
                  <a:lnTo>
                    <a:pt x="61069" y="624382"/>
                  </a:lnTo>
                  <a:lnTo>
                    <a:pt x="61069" y="0"/>
                  </a:lnTo>
                  <a:close/>
                </a:path>
                <a:path w="530225" h="656589">
                  <a:moveTo>
                    <a:pt x="11297" y="624382"/>
                  </a:moveTo>
                  <a:lnTo>
                    <a:pt x="49757" y="624382"/>
                  </a:lnTo>
                  <a:lnTo>
                    <a:pt x="49757" y="656056"/>
                  </a:lnTo>
                  <a:lnTo>
                    <a:pt x="11297" y="656056"/>
                  </a:lnTo>
                  <a:lnTo>
                    <a:pt x="11297" y="624382"/>
                  </a:lnTo>
                  <a:close/>
                </a:path>
                <a:path w="530225" h="656589">
                  <a:moveTo>
                    <a:pt x="469107" y="624382"/>
                  </a:moveTo>
                  <a:lnTo>
                    <a:pt x="530158" y="624382"/>
                  </a:lnTo>
                  <a:lnTo>
                    <a:pt x="530158" y="0"/>
                  </a:lnTo>
                  <a:lnTo>
                    <a:pt x="469107" y="0"/>
                  </a:lnTo>
                  <a:lnTo>
                    <a:pt x="469107" y="624382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 descr=""/>
            <p:cNvSpPr/>
            <p:nvPr/>
          </p:nvSpPr>
          <p:spPr>
            <a:xfrm>
              <a:off x="4539574" y="4663440"/>
              <a:ext cx="38735" cy="31750"/>
            </a:xfrm>
            <a:custGeom>
              <a:avLst/>
              <a:gdLst/>
              <a:ahLst/>
              <a:cxnLst/>
              <a:rect l="l" t="t" r="r" b="b"/>
              <a:pathLst>
                <a:path w="38735" h="31750">
                  <a:moveTo>
                    <a:pt x="38446" y="31648"/>
                  </a:moveTo>
                  <a:lnTo>
                    <a:pt x="0" y="31648"/>
                  </a:lnTo>
                  <a:lnTo>
                    <a:pt x="0" y="0"/>
                  </a:lnTo>
                  <a:lnTo>
                    <a:pt x="38446" y="0"/>
                  </a:lnTo>
                  <a:lnTo>
                    <a:pt x="38446" y="316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 descr=""/>
            <p:cNvSpPr/>
            <p:nvPr/>
          </p:nvSpPr>
          <p:spPr>
            <a:xfrm>
              <a:off x="4539574" y="4663440"/>
              <a:ext cx="38735" cy="31750"/>
            </a:xfrm>
            <a:custGeom>
              <a:avLst/>
              <a:gdLst/>
              <a:ahLst/>
              <a:cxnLst/>
              <a:rect l="l" t="t" r="r" b="b"/>
              <a:pathLst>
                <a:path w="38735" h="31750">
                  <a:moveTo>
                    <a:pt x="38446" y="31648"/>
                  </a:moveTo>
                  <a:lnTo>
                    <a:pt x="0" y="31648"/>
                  </a:lnTo>
                  <a:lnTo>
                    <a:pt x="0" y="0"/>
                  </a:lnTo>
                  <a:lnTo>
                    <a:pt x="38446" y="0"/>
                  </a:lnTo>
                  <a:lnTo>
                    <a:pt x="38446" y="31648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6" name="object 2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2853" y="5351145"/>
              <a:ext cx="162902" cy="168655"/>
            </a:xfrm>
            <a:prstGeom prst="rect">
              <a:avLst/>
            </a:prstGeom>
          </p:spPr>
        </p:pic>
        <p:sp>
          <p:nvSpPr>
            <p:cNvPr id="227" name="object 227" descr=""/>
            <p:cNvSpPr/>
            <p:nvPr/>
          </p:nvSpPr>
          <p:spPr>
            <a:xfrm>
              <a:off x="4152367" y="5178983"/>
              <a:ext cx="344170" cy="102235"/>
            </a:xfrm>
            <a:custGeom>
              <a:avLst/>
              <a:gdLst/>
              <a:ahLst/>
              <a:cxnLst/>
              <a:rect l="l" t="t" r="r" b="b"/>
              <a:pathLst>
                <a:path w="344170" h="102235">
                  <a:moveTo>
                    <a:pt x="0" y="0"/>
                  </a:moveTo>
                  <a:lnTo>
                    <a:pt x="343738" y="0"/>
                  </a:lnTo>
                  <a:lnTo>
                    <a:pt x="343738" y="101777"/>
                  </a:lnTo>
                  <a:lnTo>
                    <a:pt x="0" y="10177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 descr=""/>
            <p:cNvSpPr/>
            <p:nvPr/>
          </p:nvSpPr>
          <p:spPr>
            <a:xfrm>
              <a:off x="4152355" y="5266829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 descr=""/>
            <p:cNvSpPr/>
            <p:nvPr/>
          </p:nvSpPr>
          <p:spPr>
            <a:xfrm>
              <a:off x="4152355" y="5266829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 descr=""/>
            <p:cNvSpPr/>
            <p:nvPr/>
          </p:nvSpPr>
          <p:spPr>
            <a:xfrm>
              <a:off x="4152355" y="5257647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 descr=""/>
            <p:cNvSpPr/>
            <p:nvPr/>
          </p:nvSpPr>
          <p:spPr>
            <a:xfrm>
              <a:off x="4152355" y="5257660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 descr=""/>
            <p:cNvSpPr/>
            <p:nvPr/>
          </p:nvSpPr>
          <p:spPr>
            <a:xfrm>
              <a:off x="4152355" y="5248478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 descr=""/>
            <p:cNvSpPr/>
            <p:nvPr/>
          </p:nvSpPr>
          <p:spPr>
            <a:xfrm>
              <a:off x="4152355" y="5248478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 descr=""/>
            <p:cNvSpPr/>
            <p:nvPr/>
          </p:nvSpPr>
          <p:spPr>
            <a:xfrm>
              <a:off x="4152355" y="5239308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 descr=""/>
            <p:cNvSpPr/>
            <p:nvPr/>
          </p:nvSpPr>
          <p:spPr>
            <a:xfrm>
              <a:off x="4152355" y="5239296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 descr=""/>
            <p:cNvSpPr/>
            <p:nvPr/>
          </p:nvSpPr>
          <p:spPr>
            <a:xfrm>
              <a:off x="4152355" y="5230101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 descr=""/>
            <p:cNvSpPr/>
            <p:nvPr/>
          </p:nvSpPr>
          <p:spPr>
            <a:xfrm>
              <a:off x="4152355" y="5230114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 descr=""/>
            <p:cNvSpPr/>
            <p:nvPr/>
          </p:nvSpPr>
          <p:spPr>
            <a:xfrm>
              <a:off x="4152355" y="5220944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 descr=""/>
            <p:cNvSpPr/>
            <p:nvPr/>
          </p:nvSpPr>
          <p:spPr>
            <a:xfrm>
              <a:off x="4152355" y="5220944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 descr=""/>
            <p:cNvSpPr/>
            <p:nvPr/>
          </p:nvSpPr>
          <p:spPr>
            <a:xfrm>
              <a:off x="4152355" y="5211762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 descr=""/>
            <p:cNvSpPr/>
            <p:nvPr/>
          </p:nvSpPr>
          <p:spPr>
            <a:xfrm>
              <a:off x="4152355" y="5211762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 descr=""/>
            <p:cNvSpPr/>
            <p:nvPr/>
          </p:nvSpPr>
          <p:spPr>
            <a:xfrm>
              <a:off x="4152355" y="5202580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 descr=""/>
            <p:cNvSpPr/>
            <p:nvPr/>
          </p:nvSpPr>
          <p:spPr>
            <a:xfrm>
              <a:off x="4152355" y="5202580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 descr=""/>
            <p:cNvSpPr/>
            <p:nvPr/>
          </p:nvSpPr>
          <p:spPr>
            <a:xfrm>
              <a:off x="4152355" y="5193398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 descr=""/>
            <p:cNvSpPr/>
            <p:nvPr/>
          </p:nvSpPr>
          <p:spPr>
            <a:xfrm>
              <a:off x="4152355" y="5193398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 descr=""/>
            <p:cNvSpPr/>
            <p:nvPr/>
          </p:nvSpPr>
          <p:spPr>
            <a:xfrm>
              <a:off x="4120220" y="5167604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32147" y="125018"/>
                  </a:moveTo>
                  <a:lnTo>
                    <a:pt x="0" y="125018"/>
                  </a:lnTo>
                  <a:lnTo>
                    <a:pt x="0" y="0"/>
                  </a:lnTo>
                  <a:lnTo>
                    <a:pt x="32147" y="0"/>
                  </a:lnTo>
                  <a:lnTo>
                    <a:pt x="32147" y="1250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 descr=""/>
            <p:cNvSpPr/>
            <p:nvPr/>
          </p:nvSpPr>
          <p:spPr>
            <a:xfrm>
              <a:off x="4120224" y="5167604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0" y="0"/>
                  </a:moveTo>
                  <a:lnTo>
                    <a:pt x="32147" y="0"/>
                  </a:lnTo>
                  <a:lnTo>
                    <a:pt x="32147" y="125018"/>
                  </a:lnTo>
                  <a:lnTo>
                    <a:pt x="0" y="1250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 descr=""/>
            <p:cNvSpPr/>
            <p:nvPr/>
          </p:nvSpPr>
          <p:spPr>
            <a:xfrm>
              <a:off x="4496103" y="5167604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32171" y="125018"/>
                  </a:moveTo>
                  <a:lnTo>
                    <a:pt x="0" y="125018"/>
                  </a:lnTo>
                  <a:lnTo>
                    <a:pt x="0" y="0"/>
                  </a:lnTo>
                  <a:lnTo>
                    <a:pt x="32171" y="0"/>
                  </a:lnTo>
                  <a:lnTo>
                    <a:pt x="32171" y="1250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 descr=""/>
            <p:cNvSpPr/>
            <p:nvPr/>
          </p:nvSpPr>
          <p:spPr>
            <a:xfrm>
              <a:off x="4152367" y="5028781"/>
              <a:ext cx="375920" cy="264160"/>
            </a:xfrm>
            <a:custGeom>
              <a:avLst/>
              <a:gdLst/>
              <a:ahLst/>
              <a:cxnLst/>
              <a:rect l="l" t="t" r="r" b="b"/>
              <a:pathLst>
                <a:path w="375920" h="264160">
                  <a:moveTo>
                    <a:pt x="343738" y="138823"/>
                  </a:moveTo>
                  <a:lnTo>
                    <a:pt x="375909" y="138823"/>
                  </a:lnTo>
                  <a:lnTo>
                    <a:pt x="375909" y="263842"/>
                  </a:lnTo>
                  <a:lnTo>
                    <a:pt x="343738" y="263842"/>
                  </a:lnTo>
                  <a:lnTo>
                    <a:pt x="343738" y="138823"/>
                  </a:lnTo>
                  <a:close/>
                </a:path>
                <a:path w="375920" h="264160">
                  <a:moveTo>
                    <a:pt x="0" y="0"/>
                  </a:moveTo>
                  <a:lnTo>
                    <a:pt x="343738" y="0"/>
                  </a:lnTo>
                  <a:lnTo>
                    <a:pt x="343738" y="101752"/>
                  </a:lnTo>
                  <a:lnTo>
                    <a:pt x="0" y="1017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 descr=""/>
            <p:cNvSpPr/>
            <p:nvPr/>
          </p:nvSpPr>
          <p:spPr>
            <a:xfrm>
              <a:off x="4152355" y="5116614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 descr=""/>
            <p:cNvSpPr/>
            <p:nvPr/>
          </p:nvSpPr>
          <p:spPr>
            <a:xfrm>
              <a:off x="4152355" y="5116614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 descr=""/>
            <p:cNvSpPr/>
            <p:nvPr/>
          </p:nvSpPr>
          <p:spPr>
            <a:xfrm>
              <a:off x="4152355" y="5107457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 descr=""/>
            <p:cNvSpPr/>
            <p:nvPr/>
          </p:nvSpPr>
          <p:spPr>
            <a:xfrm>
              <a:off x="4152355" y="5107444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 descr=""/>
            <p:cNvSpPr/>
            <p:nvPr/>
          </p:nvSpPr>
          <p:spPr>
            <a:xfrm>
              <a:off x="4152355" y="5098275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 descr=""/>
            <p:cNvSpPr/>
            <p:nvPr/>
          </p:nvSpPr>
          <p:spPr>
            <a:xfrm>
              <a:off x="4152355" y="5098275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 descr=""/>
            <p:cNvSpPr/>
            <p:nvPr/>
          </p:nvSpPr>
          <p:spPr>
            <a:xfrm>
              <a:off x="4152355" y="5089080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 descr=""/>
            <p:cNvSpPr/>
            <p:nvPr/>
          </p:nvSpPr>
          <p:spPr>
            <a:xfrm>
              <a:off x="4152355" y="5089080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 descr=""/>
            <p:cNvSpPr/>
            <p:nvPr/>
          </p:nvSpPr>
          <p:spPr>
            <a:xfrm>
              <a:off x="4152355" y="5079911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 descr=""/>
            <p:cNvSpPr/>
            <p:nvPr/>
          </p:nvSpPr>
          <p:spPr>
            <a:xfrm>
              <a:off x="4152355" y="5079898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 descr=""/>
            <p:cNvSpPr/>
            <p:nvPr/>
          </p:nvSpPr>
          <p:spPr>
            <a:xfrm>
              <a:off x="4152355" y="5070729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 descr=""/>
            <p:cNvSpPr/>
            <p:nvPr/>
          </p:nvSpPr>
          <p:spPr>
            <a:xfrm>
              <a:off x="4152355" y="5070729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 descr=""/>
            <p:cNvSpPr/>
            <p:nvPr/>
          </p:nvSpPr>
          <p:spPr>
            <a:xfrm>
              <a:off x="4152355" y="5061546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 descr=""/>
            <p:cNvSpPr/>
            <p:nvPr/>
          </p:nvSpPr>
          <p:spPr>
            <a:xfrm>
              <a:off x="4152355" y="5061546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 descr=""/>
            <p:cNvSpPr/>
            <p:nvPr/>
          </p:nvSpPr>
          <p:spPr>
            <a:xfrm>
              <a:off x="4152355" y="5052364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 descr=""/>
            <p:cNvSpPr/>
            <p:nvPr/>
          </p:nvSpPr>
          <p:spPr>
            <a:xfrm>
              <a:off x="4152355" y="5052364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 descr=""/>
            <p:cNvSpPr/>
            <p:nvPr/>
          </p:nvSpPr>
          <p:spPr>
            <a:xfrm>
              <a:off x="4152355" y="5043170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 descr=""/>
            <p:cNvSpPr/>
            <p:nvPr/>
          </p:nvSpPr>
          <p:spPr>
            <a:xfrm>
              <a:off x="4152355" y="5043182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 descr=""/>
            <p:cNvSpPr/>
            <p:nvPr/>
          </p:nvSpPr>
          <p:spPr>
            <a:xfrm>
              <a:off x="4120220" y="5017389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32147" y="125006"/>
                  </a:moveTo>
                  <a:lnTo>
                    <a:pt x="0" y="125006"/>
                  </a:lnTo>
                  <a:lnTo>
                    <a:pt x="0" y="0"/>
                  </a:lnTo>
                  <a:lnTo>
                    <a:pt x="32147" y="0"/>
                  </a:lnTo>
                  <a:lnTo>
                    <a:pt x="32147" y="1250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 descr=""/>
            <p:cNvSpPr/>
            <p:nvPr/>
          </p:nvSpPr>
          <p:spPr>
            <a:xfrm>
              <a:off x="4120224" y="5017389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0" y="0"/>
                  </a:moveTo>
                  <a:lnTo>
                    <a:pt x="32147" y="0"/>
                  </a:lnTo>
                  <a:lnTo>
                    <a:pt x="32147" y="125006"/>
                  </a:lnTo>
                  <a:lnTo>
                    <a:pt x="0" y="12500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 descr=""/>
            <p:cNvSpPr/>
            <p:nvPr/>
          </p:nvSpPr>
          <p:spPr>
            <a:xfrm>
              <a:off x="4496103" y="5017389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32171" y="125006"/>
                  </a:moveTo>
                  <a:lnTo>
                    <a:pt x="0" y="125006"/>
                  </a:lnTo>
                  <a:lnTo>
                    <a:pt x="0" y="0"/>
                  </a:lnTo>
                  <a:lnTo>
                    <a:pt x="32171" y="0"/>
                  </a:lnTo>
                  <a:lnTo>
                    <a:pt x="32171" y="1250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 descr=""/>
            <p:cNvSpPr/>
            <p:nvPr/>
          </p:nvSpPr>
          <p:spPr>
            <a:xfrm>
              <a:off x="4152367" y="4878565"/>
              <a:ext cx="375920" cy="264160"/>
            </a:xfrm>
            <a:custGeom>
              <a:avLst/>
              <a:gdLst/>
              <a:ahLst/>
              <a:cxnLst/>
              <a:rect l="l" t="t" r="r" b="b"/>
              <a:pathLst>
                <a:path w="375920" h="264160">
                  <a:moveTo>
                    <a:pt x="343738" y="138823"/>
                  </a:moveTo>
                  <a:lnTo>
                    <a:pt x="375909" y="138823"/>
                  </a:lnTo>
                  <a:lnTo>
                    <a:pt x="375909" y="263829"/>
                  </a:lnTo>
                  <a:lnTo>
                    <a:pt x="343738" y="263829"/>
                  </a:lnTo>
                  <a:lnTo>
                    <a:pt x="343738" y="138823"/>
                  </a:lnTo>
                  <a:close/>
                </a:path>
                <a:path w="375920" h="264160">
                  <a:moveTo>
                    <a:pt x="0" y="0"/>
                  </a:moveTo>
                  <a:lnTo>
                    <a:pt x="343738" y="0"/>
                  </a:lnTo>
                  <a:lnTo>
                    <a:pt x="343738" y="101765"/>
                  </a:lnTo>
                  <a:lnTo>
                    <a:pt x="0" y="10176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 descr=""/>
            <p:cNvSpPr/>
            <p:nvPr/>
          </p:nvSpPr>
          <p:spPr>
            <a:xfrm>
              <a:off x="4152355" y="4966411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 descr=""/>
            <p:cNvSpPr/>
            <p:nvPr/>
          </p:nvSpPr>
          <p:spPr>
            <a:xfrm>
              <a:off x="4152355" y="4966411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 descr=""/>
            <p:cNvSpPr/>
            <p:nvPr/>
          </p:nvSpPr>
          <p:spPr>
            <a:xfrm>
              <a:off x="4152355" y="4957229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 descr=""/>
            <p:cNvSpPr/>
            <p:nvPr/>
          </p:nvSpPr>
          <p:spPr>
            <a:xfrm>
              <a:off x="4152355" y="4957229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 descr=""/>
            <p:cNvSpPr/>
            <p:nvPr/>
          </p:nvSpPr>
          <p:spPr>
            <a:xfrm>
              <a:off x="4152355" y="4948059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 descr=""/>
            <p:cNvSpPr/>
            <p:nvPr/>
          </p:nvSpPr>
          <p:spPr>
            <a:xfrm>
              <a:off x="4152355" y="4948059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 descr=""/>
            <p:cNvSpPr/>
            <p:nvPr/>
          </p:nvSpPr>
          <p:spPr>
            <a:xfrm>
              <a:off x="4152355" y="4938877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 descr=""/>
            <p:cNvSpPr/>
            <p:nvPr/>
          </p:nvSpPr>
          <p:spPr>
            <a:xfrm>
              <a:off x="4152355" y="4938877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 descr=""/>
            <p:cNvSpPr/>
            <p:nvPr/>
          </p:nvSpPr>
          <p:spPr>
            <a:xfrm>
              <a:off x="4152355" y="4929682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 descr=""/>
            <p:cNvSpPr/>
            <p:nvPr/>
          </p:nvSpPr>
          <p:spPr>
            <a:xfrm>
              <a:off x="4152355" y="4929682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 descr=""/>
            <p:cNvSpPr/>
            <p:nvPr/>
          </p:nvSpPr>
          <p:spPr>
            <a:xfrm>
              <a:off x="4152355" y="4920513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 descr=""/>
            <p:cNvSpPr/>
            <p:nvPr/>
          </p:nvSpPr>
          <p:spPr>
            <a:xfrm>
              <a:off x="4152355" y="4920513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 descr=""/>
            <p:cNvSpPr/>
            <p:nvPr/>
          </p:nvSpPr>
          <p:spPr>
            <a:xfrm>
              <a:off x="4152355" y="4911331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 descr=""/>
            <p:cNvSpPr/>
            <p:nvPr/>
          </p:nvSpPr>
          <p:spPr>
            <a:xfrm>
              <a:off x="4152355" y="4911344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 descr=""/>
            <p:cNvSpPr/>
            <p:nvPr/>
          </p:nvSpPr>
          <p:spPr>
            <a:xfrm>
              <a:off x="4152355" y="4902149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 descr=""/>
            <p:cNvSpPr/>
            <p:nvPr/>
          </p:nvSpPr>
          <p:spPr>
            <a:xfrm>
              <a:off x="4152355" y="4902149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 descr=""/>
            <p:cNvSpPr/>
            <p:nvPr/>
          </p:nvSpPr>
          <p:spPr>
            <a:xfrm>
              <a:off x="4152355" y="4892967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 descr=""/>
            <p:cNvSpPr/>
            <p:nvPr/>
          </p:nvSpPr>
          <p:spPr>
            <a:xfrm>
              <a:off x="4152355" y="4892967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 descr=""/>
            <p:cNvSpPr/>
            <p:nvPr/>
          </p:nvSpPr>
          <p:spPr>
            <a:xfrm>
              <a:off x="4120220" y="4867173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32147" y="125018"/>
                  </a:moveTo>
                  <a:lnTo>
                    <a:pt x="0" y="125018"/>
                  </a:lnTo>
                  <a:lnTo>
                    <a:pt x="0" y="0"/>
                  </a:lnTo>
                  <a:lnTo>
                    <a:pt x="32147" y="0"/>
                  </a:lnTo>
                  <a:lnTo>
                    <a:pt x="32147" y="1250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 descr=""/>
            <p:cNvSpPr/>
            <p:nvPr/>
          </p:nvSpPr>
          <p:spPr>
            <a:xfrm>
              <a:off x="4120224" y="4867173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0" y="0"/>
                  </a:moveTo>
                  <a:lnTo>
                    <a:pt x="32147" y="0"/>
                  </a:lnTo>
                  <a:lnTo>
                    <a:pt x="32147" y="125018"/>
                  </a:lnTo>
                  <a:lnTo>
                    <a:pt x="0" y="1250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 descr=""/>
            <p:cNvSpPr/>
            <p:nvPr/>
          </p:nvSpPr>
          <p:spPr>
            <a:xfrm>
              <a:off x="4496103" y="4867173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32171" y="125018"/>
                  </a:moveTo>
                  <a:lnTo>
                    <a:pt x="0" y="125018"/>
                  </a:lnTo>
                  <a:lnTo>
                    <a:pt x="0" y="0"/>
                  </a:lnTo>
                  <a:lnTo>
                    <a:pt x="32171" y="0"/>
                  </a:lnTo>
                  <a:lnTo>
                    <a:pt x="32171" y="1250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 descr=""/>
            <p:cNvSpPr/>
            <p:nvPr/>
          </p:nvSpPr>
          <p:spPr>
            <a:xfrm>
              <a:off x="4152367" y="4728349"/>
              <a:ext cx="375920" cy="264160"/>
            </a:xfrm>
            <a:custGeom>
              <a:avLst/>
              <a:gdLst/>
              <a:ahLst/>
              <a:cxnLst/>
              <a:rect l="l" t="t" r="r" b="b"/>
              <a:pathLst>
                <a:path w="375920" h="264160">
                  <a:moveTo>
                    <a:pt x="343738" y="138823"/>
                  </a:moveTo>
                  <a:lnTo>
                    <a:pt x="375909" y="138823"/>
                  </a:lnTo>
                  <a:lnTo>
                    <a:pt x="375909" y="263842"/>
                  </a:lnTo>
                  <a:lnTo>
                    <a:pt x="343738" y="263842"/>
                  </a:lnTo>
                  <a:lnTo>
                    <a:pt x="343738" y="138823"/>
                  </a:lnTo>
                  <a:close/>
                </a:path>
                <a:path w="375920" h="264160">
                  <a:moveTo>
                    <a:pt x="0" y="0"/>
                  </a:moveTo>
                  <a:lnTo>
                    <a:pt x="343738" y="0"/>
                  </a:lnTo>
                  <a:lnTo>
                    <a:pt x="343738" y="101765"/>
                  </a:lnTo>
                  <a:lnTo>
                    <a:pt x="0" y="10176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 descr=""/>
            <p:cNvSpPr/>
            <p:nvPr/>
          </p:nvSpPr>
          <p:spPr>
            <a:xfrm>
              <a:off x="4152355" y="4816195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 descr=""/>
            <p:cNvSpPr/>
            <p:nvPr/>
          </p:nvSpPr>
          <p:spPr>
            <a:xfrm>
              <a:off x="4152355" y="4816195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 descr=""/>
            <p:cNvSpPr/>
            <p:nvPr/>
          </p:nvSpPr>
          <p:spPr>
            <a:xfrm>
              <a:off x="4152355" y="4807026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 descr=""/>
            <p:cNvSpPr/>
            <p:nvPr/>
          </p:nvSpPr>
          <p:spPr>
            <a:xfrm>
              <a:off x="4152355" y="4807026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 descr=""/>
            <p:cNvSpPr/>
            <p:nvPr/>
          </p:nvSpPr>
          <p:spPr>
            <a:xfrm>
              <a:off x="4152355" y="4797856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 descr=""/>
            <p:cNvSpPr/>
            <p:nvPr/>
          </p:nvSpPr>
          <p:spPr>
            <a:xfrm>
              <a:off x="4152355" y="4797856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 descr=""/>
            <p:cNvSpPr/>
            <p:nvPr/>
          </p:nvSpPr>
          <p:spPr>
            <a:xfrm>
              <a:off x="4152355" y="4788662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 descr=""/>
            <p:cNvSpPr/>
            <p:nvPr/>
          </p:nvSpPr>
          <p:spPr>
            <a:xfrm>
              <a:off x="4152355" y="4788662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 descr=""/>
            <p:cNvSpPr/>
            <p:nvPr/>
          </p:nvSpPr>
          <p:spPr>
            <a:xfrm>
              <a:off x="4152355" y="4779479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 descr=""/>
            <p:cNvSpPr/>
            <p:nvPr/>
          </p:nvSpPr>
          <p:spPr>
            <a:xfrm>
              <a:off x="4152355" y="4779479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 descr=""/>
            <p:cNvSpPr/>
            <p:nvPr/>
          </p:nvSpPr>
          <p:spPr>
            <a:xfrm>
              <a:off x="4152355" y="4770310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 descr=""/>
            <p:cNvSpPr/>
            <p:nvPr/>
          </p:nvSpPr>
          <p:spPr>
            <a:xfrm>
              <a:off x="4152355" y="4770310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 descr=""/>
            <p:cNvSpPr/>
            <p:nvPr/>
          </p:nvSpPr>
          <p:spPr>
            <a:xfrm>
              <a:off x="4152355" y="4761128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 descr=""/>
            <p:cNvSpPr/>
            <p:nvPr/>
          </p:nvSpPr>
          <p:spPr>
            <a:xfrm>
              <a:off x="4152355" y="4761128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 descr=""/>
            <p:cNvSpPr/>
            <p:nvPr/>
          </p:nvSpPr>
          <p:spPr>
            <a:xfrm>
              <a:off x="4152355" y="4751946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 descr=""/>
            <p:cNvSpPr/>
            <p:nvPr/>
          </p:nvSpPr>
          <p:spPr>
            <a:xfrm>
              <a:off x="4152355" y="4751946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 descr=""/>
            <p:cNvSpPr/>
            <p:nvPr/>
          </p:nvSpPr>
          <p:spPr>
            <a:xfrm>
              <a:off x="4152355" y="4742764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343738" y="0"/>
                  </a:moveTo>
                  <a:lnTo>
                    <a:pt x="0" y="0"/>
                  </a:lnTo>
                  <a:lnTo>
                    <a:pt x="34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 descr=""/>
            <p:cNvSpPr/>
            <p:nvPr/>
          </p:nvSpPr>
          <p:spPr>
            <a:xfrm>
              <a:off x="4152355" y="4742764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 h="0">
                  <a:moveTo>
                    <a:pt x="0" y="0"/>
                  </a:moveTo>
                  <a:lnTo>
                    <a:pt x="34373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 descr=""/>
            <p:cNvSpPr/>
            <p:nvPr/>
          </p:nvSpPr>
          <p:spPr>
            <a:xfrm>
              <a:off x="4120220" y="4716970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32147" y="125006"/>
                  </a:moveTo>
                  <a:lnTo>
                    <a:pt x="0" y="125006"/>
                  </a:lnTo>
                  <a:lnTo>
                    <a:pt x="0" y="0"/>
                  </a:lnTo>
                  <a:lnTo>
                    <a:pt x="32147" y="0"/>
                  </a:lnTo>
                  <a:lnTo>
                    <a:pt x="32147" y="1250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 descr=""/>
            <p:cNvSpPr/>
            <p:nvPr/>
          </p:nvSpPr>
          <p:spPr>
            <a:xfrm>
              <a:off x="4120224" y="4716970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0" y="0"/>
                  </a:moveTo>
                  <a:lnTo>
                    <a:pt x="32147" y="0"/>
                  </a:lnTo>
                  <a:lnTo>
                    <a:pt x="32147" y="125006"/>
                  </a:lnTo>
                  <a:lnTo>
                    <a:pt x="0" y="12500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 descr=""/>
            <p:cNvSpPr/>
            <p:nvPr/>
          </p:nvSpPr>
          <p:spPr>
            <a:xfrm>
              <a:off x="4496103" y="4716970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32171" y="125006"/>
                  </a:moveTo>
                  <a:lnTo>
                    <a:pt x="0" y="125006"/>
                  </a:lnTo>
                  <a:lnTo>
                    <a:pt x="0" y="0"/>
                  </a:lnTo>
                  <a:lnTo>
                    <a:pt x="32171" y="0"/>
                  </a:lnTo>
                  <a:lnTo>
                    <a:pt x="32171" y="1250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 descr=""/>
            <p:cNvSpPr/>
            <p:nvPr/>
          </p:nvSpPr>
          <p:spPr>
            <a:xfrm>
              <a:off x="4496106" y="4716970"/>
              <a:ext cx="32384" cy="125095"/>
            </a:xfrm>
            <a:custGeom>
              <a:avLst/>
              <a:gdLst/>
              <a:ahLst/>
              <a:cxnLst/>
              <a:rect l="l" t="t" r="r" b="b"/>
              <a:pathLst>
                <a:path w="32385" h="125095">
                  <a:moveTo>
                    <a:pt x="0" y="0"/>
                  </a:moveTo>
                  <a:lnTo>
                    <a:pt x="32171" y="0"/>
                  </a:lnTo>
                  <a:lnTo>
                    <a:pt x="32171" y="125006"/>
                  </a:lnTo>
                  <a:lnTo>
                    <a:pt x="0" y="125006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6" name="object 316" descr=""/>
          <p:cNvSpPr txBox="1"/>
          <p:nvPr/>
        </p:nvSpPr>
        <p:spPr>
          <a:xfrm>
            <a:off x="3765868" y="4788763"/>
            <a:ext cx="222885" cy="45085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69215" marR="5080" indent="-57150">
              <a:lnSpc>
                <a:spcPts val="740"/>
              </a:lnSpc>
              <a:spcBef>
                <a:spcPts val="16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Membrane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filtration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317" name="object 317" descr=""/>
          <p:cNvSpPr txBox="1"/>
          <p:nvPr/>
        </p:nvSpPr>
        <p:spPr>
          <a:xfrm>
            <a:off x="3847488" y="5482583"/>
            <a:ext cx="222885" cy="73215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01600" marR="5080" indent="-89535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Cartridge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filters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or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microscreens</a:t>
            </a:r>
            <a:endParaRPr sz="700">
              <a:latin typeface="Arial"/>
              <a:cs typeface="Arial"/>
            </a:endParaRPr>
          </a:p>
        </p:txBody>
      </p:sp>
      <p:pic>
        <p:nvPicPr>
          <p:cNvPr id="318" name="object 3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20567" y="5770892"/>
            <a:ext cx="268617" cy="155003"/>
          </a:xfrm>
          <a:prstGeom prst="rect">
            <a:avLst/>
          </a:prstGeom>
        </p:spPr>
      </p:pic>
      <p:sp>
        <p:nvSpPr>
          <p:cNvPr id="319" name="object 319" descr=""/>
          <p:cNvSpPr txBox="1"/>
          <p:nvPr/>
        </p:nvSpPr>
        <p:spPr>
          <a:xfrm>
            <a:off x="5233240" y="4271083"/>
            <a:ext cx="307975" cy="3037205"/>
          </a:xfrm>
          <a:prstGeom prst="rect">
            <a:avLst/>
          </a:prstGeom>
        </p:spPr>
        <p:txBody>
          <a:bodyPr wrap="square" lIns="0" tIns="158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b="1">
                <a:solidFill>
                  <a:srgbClr val="282526"/>
                </a:solidFill>
                <a:latin typeface="Century Gothic"/>
                <a:cs typeface="Century Gothic"/>
              </a:rPr>
              <a:t>Figure 4-</a:t>
            </a:r>
            <a:r>
              <a:rPr dirty="0" sz="800" spc="-50" b="1">
                <a:solidFill>
                  <a:srgbClr val="282526"/>
                </a:solidFill>
                <a:latin typeface="Century Gothic"/>
                <a:cs typeface="Century Gothic"/>
              </a:rPr>
              <a:t>7</a:t>
            </a:r>
            <a:endParaRPr sz="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Typical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process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train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for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treatment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of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saline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water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by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 reverse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osmosis.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20" name="object 320" descr=""/>
          <p:cNvSpPr txBox="1"/>
          <p:nvPr/>
        </p:nvSpPr>
        <p:spPr>
          <a:xfrm>
            <a:off x="629464" y="7927792"/>
            <a:ext cx="23812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 b="1">
                <a:solidFill>
                  <a:srgbClr val="282526"/>
                </a:solidFill>
                <a:latin typeface="Century Gothic"/>
                <a:cs typeface="Century Gothic"/>
              </a:rPr>
              <a:t>208</a:t>
            </a:r>
            <a:endParaRPr sz="9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5374" y="4565662"/>
            <a:ext cx="165430" cy="40214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5652" y="5413298"/>
            <a:ext cx="385051" cy="86620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86487" y="6773668"/>
            <a:ext cx="317500" cy="53467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algn="just" marL="12700" marR="5080" indent="88900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Raw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from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ground-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source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609675" y="2116073"/>
            <a:ext cx="33655" cy="213360"/>
            <a:chOff x="1609675" y="2116073"/>
            <a:chExt cx="33655" cy="213360"/>
          </a:xfrm>
        </p:grpSpPr>
        <p:sp>
          <p:nvSpPr>
            <p:cNvPr id="6" name="object 6" descr=""/>
            <p:cNvSpPr/>
            <p:nvPr/>
          </p:nvSpPr>
          <p:spPr>
            <a:xfrm>
              <a:off x="1626706" y="2167394"/>
              <a:ext cx="0" cy="155575"/>
            </a:xfrm>
            <a:custGeom>
              <a:avLst/>
              <a:gdLst/>
              <a:ahLst/>
              <a:cxnLst/>
              <a:rect l="l" t="t" r="r" b="b"/>
              <a:pathLst>
                <a:path w="0" h="155575">
                  <a:moveTo>
                    <a:pt x="0" y="15511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09675" y="2116073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5" h="62864">
                  <a:moveTo>
                    <a:pt x="16814" y="0"/>
                  </a:moveTo>
                  <a:lnTo>
                    <a:pt x="0" y="62788"/>
                  </a:lnTo>
                  <a:lnTo>
                    <a:pt x="33629" y="62788"/>
                  </a:lnTo>
                  <a:lnTo>
                    <a:pt x="1681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547587" y="1513190"/>
            <a:ext cx="317500" cy="57086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algn="just" marL="12700" marR="5080">
              <a:lnSpc>
                <a:spcPts val="740"/>
              </a:lnSpc>
              <a:spcBef>
                <a:spcPts val="16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Treated</a:t>
            </a:r>
            <a:r>
              <a:rPr dirty="0" sz="700" spc="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distribution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system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896568" y="1515198"/>
            <a:ext cx="421640" cy="5762625"/>
            <a:chOff x="1896568" y="1515198"/>
            <a:chExt cx="421640" cy="5762625"/>
          </a:xfrm>
        </p:grpSpPr>
        <p:sp>
          <p:nvSpPr>
            <p:cNvPr id="10" name="object 10" descr=""/>
            <p:cNvSpPr/>
            <p:nvPr/>
          </p:nvSpPr>
          <p:spPr>
            <a:xfrm>
              <a:off x="1902918" y="2701823"/>
              <a:ext cx="198120" cy="993140"/>
            </a:xfrm>
            <a:custGeom>
              <a:avLst/>
              <a:gdLst/>
              <a:ahLst/>
              <a:cxnLst/>
              <a:rect l="l" t="t" r="r" b="b"/>
              <a:pathLst>
                <a:path w="198119" h="993139">
                  <a:moveTo>
                    <a:pt x="51295" y="992911"/>
                  </a:moveTo>
                  <a:lnTo>
                    <a:pt x="197586" y="992911"/>
                  </a:lnTo>
                  <a:lnTo>
                    <a:pt x="197586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902918" y="3678110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62776" y="0"/>
                  </a:moveTo>
                  <a:lnTo>
                    <a:pt x="0" y="16827"/>
                  </a:lnTo>
                  <a:lnTo>
                    <a:pt x="62776" y="33642"/>
                  </a:lnTo>
                  <a:lnTo>
                    <a:pt x="62776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311363" y="1521548"/>
              <a:ext cx="0" cy="5749925"/>
            </a:xfrm>
            <a:custGeom>
              <a:avLst/>
              <a:gdLst/>
              <a:ahLst/>
              <a:cxnLst/>
              <a:rect l="l" t="t" r="r" b="b"/>
              <a:pathLst>
                <a:path w="0" h="5749925">
                  <a:moveTo>
                    <a:pt x="0" y="0"/>
                  </a:moveTo>
                  <a:lnTo>
                    <a:pt x="0" y="5749594"/>
                  </a:lnTo>
                </a:path>
              </a:pathLst>
            </a:custGeom>
            <a:ln w="12700">
              <a:solidFill>
                <a:srgbClr val="282526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174486" y="2432612"/>
            <a:ext cx="222885" cy="39116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46990" marR="5080" indent="-34925">
              <a:lnSpc>
                <a:spcPts val="740"/>
              </a:lnSpc>
              <a:spcBef>
                <a:spcPts val="16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Clearwell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storage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159917" y="1513420"/>
            <a:ext cx="389255" cy="87058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62560">
              <a:lnSpc>
                <a:spcPct val="100000"/>
              </a:lnSpc>
              <a:spcBef>
                <a:spcPts val="5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Liquid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processing</a:t>
            </a:r>
            <a:endParaRPr sz="700">
              <a:latin typeface="Arial"/>
              <a:cs typeface="Arial"/>
            </a:endParaRPr>
          </a:p>
          <a:p>
            <a:pPr marL="165735" marR="5080" indent="-153670">
              <a:lnSpc>
                <a:spcPts val="740"/>
              </a:lnSpc>
              <a:spcBef>
                <a:spcPts val="58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Residuals</a:t>
            </a:r>
            <a:r>
              <a:rPr dirty="0" sz="700" spc="-3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processing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and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management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399134" y="2980435"/>
            <a:ext cx="1045844" cy="3665854"/>
            <a:chOff x="1399134" y="2980435"/>
            <a:chExt cx="1045844" cy="3665854"/>
          </a:xfrm>
        </p:grpSpPr>
        <p:sp>
          <p:nvSpPr>
            <p:cNvPr id="16" name="object 16" descr=""/>
            <p:cNvSpPr/>
            <p:nvPr/>
          </p:nvSpPr>
          <p:spPr>
            <a:xfrm>
              <a:off x="1626706" y="3031743"/>
              <a:ext cx="248285" cy="506095"/>
            </a:xfrm>
            <a:custGeom>
              <a:avLst/>
              <a:gdLst/>
              <a:ahLst/>
              <a:cxnLst/>
              <a:rect l="l" t="t" r="r" b="b"/>
              <a:pathLst>
                <a:path w="248285" h="506095">
                  <a:moveTo>
                    <a:pt x="0" y="0"/>
                  </a:moveTo>
                  <a:lnTo>
                    <a:pt x="0" y="238455"/>
                  </a:lnTo>
                  <a:lnTo>
                    <a:pt x="247980" y="238455"/>
                  </a:lnTo>
                  <a:lnTo>
                    <a:pt x="247980" y="505637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609675" y="2980435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5" h="62864">
                  <a:moveTo>
                    <a:pt x="16814" y="0"/>
                  </a:moveTo>
                  <a:lnTo>
                    <a:pt x="0" y="62788"/>
                  </a:lnTo>
                  <a:lnTo>
                    <a:pt x="33629" y="62788"/>
                  </a:lnTo>
                  <a:lnTo>
                    <a:pt x="1681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405484" y="3111144"/>
              <a:ext cx="170180" cy="0"/>
            </a:xfrm>
            <a:custGeom>
              <a:avLst/>
              <a:gdLst/>
              <a:ahLst/>
              <a:cxnLst/>
              <a:rect l="l" t="t" r="r" b="b"/>
              <a:pathLst>
                <a:path w="170180" h="0">
                  <a:moveTo>
                    <a:pt x="0" y="0"/>
                  </a:moveTo>
                  <a:lnTo>
                    <a:pt x="169900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63904" y="3094100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5">
                  <a:moveTo>
                    <a:pt x="0" y="0"/>
                  </a:moveTo>
                  <a:lnTo>
                    <a:pt x="0" y="33654"/>
                  </a:lnTo>
                  <a:lnTo>
                    <a:pt x="62788" y="168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681062" y="6628803"/>
              <a:ext cx="757555" cy="0"/>
            </a:xfrm>
            <a:custGeom>
              <a:avLst/>
              <a:gdLst/>
              <a:ahLst/>
              <a:cxnLst/>
              <a:rect l="l" t="t" r="r" b="b"/>
              <a:pathLst>
                <a:path w="757555" h="0">
                  <a:moveTo>
                    <a:pt x="75700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629741" y="6612191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62788" y="0"/>
                  </a:moveTo>
                  <a:lnTo>
                    <a:pt x="0" y="16827"/>
                  </a:lnTo>
                  <a:lnTo>
                    <a:pt x="62788" y="33642"/>
                  </a:lnTo>
                  <a:lnTo>
                    <a:pt x="62788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1185319" y="3649478"/>
            <a:ext cx="222885" cy="37147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29845" marR="5080" indent="-17780">
              <a:lnSpc>
                <a:spcPts val="740"/>
              </a:lnSpc>
              <a:spcBef>
                <a:spcPts val="16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Granular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filtration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1408964" y="4334573"/>
            <a:ext cx="217804" cy="33655"/>
            <a:chOff x="1408964" y="4334573"/>
            <a:chExt cx="217804" cy="33655"/>
          </a:xfrm>
        </p:grpSpPr>
        <p:sp>
          <p:nvSpPr>
            <p:cNvPr id="24" name="object 24" descr=""/>
            <p:cNvSpPr/>
            <p:nvPr/>
          </p:nvSpPr>
          <p:spPr>
            <a:xfrm>
              <a:off x="1408964" y="4351616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5" h="0">
                  <a:moveTo>
                    <a:pt x="0" y="0"/>
                  </a:moveTo>
                  <a:lnTo>
                    <a:pt x="166420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563904" y="4334573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642"/>
                  </a:lnTo>
                  <a:lnTo>
                    <a:pt x="62788" y="168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271641" y="2882838"/>
            <a:ext cx="128270" cy="49022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Disinfectant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470061" y="3666584"/>
            <a:ext cx="317500" cy="76200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algn="just" marL="12700" marR="5080" indent="18415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Waste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washwater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recovery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system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or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disposal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469972" y="2907547"/>
            <a:ext cx="317500" cy="64833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2700" marR="5080" indent="29209">
              <a:lnSpc>
                <a:spcPts val="740"/>
              </a:lnSpc>
              <a:spcBef>
                <a:spcPts val="16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Filter-to-waste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recycle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head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of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plant</a:t>
            </a:r>
            <a:endParaRPr sz="700">
              <a:latin typeface="Arial"/>
              <a:cs typeface="Arial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1643000" y="3598583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79">
                <a:moveTo>
                  <a:pt x="0" y="182372"/>
                </a:moveTo>
                <a:lnTo>
                  <a:pt x="0" y="0"/>
                </a:lnTo>
              </a:path>
            </a:pathLst>
          </a:custGeom>
          <a:ln w="3175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1547064" y="2353030"/>
            <a:ext cx="19050" cy="248920"/>
          </a:xfrm>
          <a:custGeom>
            <a:avLst/>
            <a:gdLst/>
            <a:ahLst/>
            <a:cxnLst/>
            <a:rect l="l" t="t" r="r" b="b"/>
            <a:pathLst>
              <a:path w="19050" h="248919">
                <a:moveTo>
                  <a:pt x="0" y="248691"/>
                </a:moveTo>
                <a:lnTo>
                  <a:pt x="0" y="0"/>
                </a:lnTo>
              </a:path>
              <a:path w="19050" h="248919">
                <a:moveTo>
                  <a:pt x="18656" y="213055"/>
                </a:moveTo>
                <a:lnTo>
                  <a:pt x="18656" y="30708"/>
                </a:lnTo>
              </a:path>
            </a:pathLst>
          </a:custGeom>
          <a:ln w="3175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626896" y="4168749"/>
            <a:ext cx="0" cy="394970"/>
          </a:xfrm>
          <a:custGeom>
            <a:avLst/>
            <a:gdLst/>
            <a:ahLst/>
            <a:cxnLst/>
            <a:rect l="l" t="t" r="r" b="b"/>
            <a:pathLst>
              <a:path w="0" h="394970">
                <a:moveTo>
                  <a:pt x="0" y="394881"/>
                </a:moveTo>
                <a:lnTo>
                  <a:pt x="0" y="0"/>
                </a:lnTo>
              </a:path>
            </a:pathLst>
          </a:custGeom>
          <a:ln w="12700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2" name="object 32" descr=""/>
          <p:cNvGrpSpPr/>
          <p:nvPr/>
        </p:nvGrpSpPr>
        <p:grpSpPr>
          <a:xfrm>
            <a:off x="1464133" y="2277897"/>
            <a:ext cx="1019810" cy="1902460"/>
            <a:chOff x="1464133" y="2277897"/>
            <a:chExt cx="1019810" cy="1902460"/>
          </a:xfrm>
        </p:grpSpPr>
        <p:sp>
          <p:nvSpPr>
            <p:cNvPr id="33" name="object 33" descr=""/>
            <p:cNvSpPr/>
            <p:nvPr/>
          </p:nvSpPr>
          <p:spPr>
            <a:xfrm>
              <a:off x="1681237" y="3537369"/>
              <a:ext cx="89535" cy="575945"/>
            </a:xfrm>
            <a:custGeom>
              <a:avLst/>
              <a:gdLst/>
              <a:ahLst/>
              <a:cxnLst/>
              <a:rect l="l" t="t" r="r" b="b"/>
              <a:pathLst>
                <a:path w="89535" h="575945">
                  <a:moveTo>
                    <a:pt x="89029" y="575754"/>
                  </a:moveTo>
                  <a:lnTo>
                    <a:pt x="0" y="575754"/>
                  </a:lnTo>
                  <a:lnTo>
                    <a:pt x="0" y="0"/>
                  </a:lnTo>
                  <a:lnTo>
                    <a:pt x="89029" y="0"/>
                  </a:lnTo>
                  <a:lnTo>
                    <a:pt x="89029" y="575754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681250" y="3537369"/>
              <a:ext cx="89535" cy="575945"/>
            </a:xfrm>
            <a:custGeom>
              <a:avLst/>
              <a:gdLst/>
              <a:ahLst/>
              <a:cxnLst/>
              <a:rect l="l" t="t" r="r" b="b"/>
              <a:pathLst>
                <a:path w="89535" h="575945">
                  <a:moveTo>
                    <a:pt x="89029" y="0"/>
                  </a:moveTo>
                  <a:lnTo>
                    <a:pt x="0" y="0"/>
                  </a:lnTo>
                  <a:lnTo>
                    <a:pt x="0" y="575754"/>
                  </a:lnTo>
                  <a:lnTo>
                    <a:pt x="89029" y="575754"/>
                  </a:lnTo>
                  <a:lnTo>
                    <a:pt x="89029" y="0"/>
                  </a:lnTo>
                  <a:close/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770272" y="3537369"/>
              <a:ext cx="78105" cy="575945"/>
            </a:xfrm>
            <a:custGeom>
              <a:avLst/>
              <a:gdLst/>
              <a:ahLst/>
              <a:cxnLst/>
              <a:rect l="l" t="t" r="r" b="b"/>
              <a:pathLst>
                <a:path w="78105" h="575945">
                  <a:moveTo>
                    <a:pt x="77972" y="575754"/>
                  </a:moveTo>
                  <a:lnTo>
                    <a:pt x="0" y="575754"/>
                  </a:lnTo>
                  <a:lnTo>
                    <a:pt x="0" y="0"/>
                  </a:lnTo>
                  <a:lnTo>
                    <a:pt x="77972" y="0"/>
                  </a:lnTo>
                  <a:lnTo>
                    <a:pt x="77972" y="575754"/>
                  </a:lnTo>
                  <a:close/>
                </a:path>
              </a:pathLst>
            </a:custGeom>
            <a:solidFill>
              <a:srgbClr val="A5A7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607745" y="3537369"/>
              <a:ext cx="240665" cy="575945"/>
            </a:xfrm>
            <a:custGeom>
              <a:avLst/>
              <a:gdLst/>
              <a:ahLst/>
              <a:cxnLst/>
              <a:rect l="l" t="t" r="r" b="b"/>
              <a:pathLst>
                <a:path w="240664" h="575945">
                  <a:moveTo>
                    <a:pt x="162521" y="0"/>
                  </a:moveTo>
                  <a:lnTo>
                    <a:pt x="240494" y="0"/>
                  </a:lnTo>
                  <a:lnTo>
                    <a:pt x="240494" y="575754"/>
                  </a:lnTo>
                  <a:lnTo>
                    <a:pt x="162521" y="575754"/>
                  </a:lnTo>
                  <a:lnTo>
                    <a:pt x="162521" y="0"/>
                  </a:lnTo>
                  <a:close/>
                </a:path>
                <a:path w="240664" h="575945">
                  <a:moveTo>
                    <a:pt x="0" y="575754"/>
                  </a:moveTo>
                  <a:lnTo>
                    <a:pt x="0" y="0"/>
                  </a:lnTo>
                </a:path>
                <a:path w="240664" h="575945">
                  <a:moveTo>
                    <a:pt x="16611" y="279209"/>
                  </a:moveTo>
                  <a:lnTo>
                    <a:pt x="16611" y="30530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571346" y="3593160"/>
              <a:ext cx="33020" cy="41910"/>
            </a:xfrm>
            <a:custGeom>
              <a:avLst/>
              <a:gdLst/>
              <a:ahLst/>
              <a:cxnLst/>
              <a:rect l="l" t="t" r="r" b="b"/>
              <a:pathLst>
                <a:path w="33019" h="41910">
                  <a:moveTo>
                    <a:pt x="0" y="41389"/>
                  </a:moveTo>
                  <a:lnTo>
                    <a:pt x="32664" y="20701"/>
                  </a:lnTo>
                  <a:lnTo>
                    <a:pt x="0" y="0"/>
                  </a:lnTo>
                  <a:lnTo>
                    <a:pt x="0" y="41389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848232" y="3537369"/>
              <a:ext cx="55244" cy="492125"/>
            </a:xfrm>
            <a:custGeom>
              <a:avLst/>
              <a:gdLst/>
              <a:ahLst/>
              <a:cxnLst/>
              <a:rect l="l" t="t" r="r" b="b"/>
              <a:pathLst>
                <a:path w="55244" h="492125">
                  <a:moveTo>
                    <a:pt x="54676" y="491801"/>
                  </a:moveTo>
                  <a:lnTo>
                    <a:pt x="0" y="437127"/>
                  </a:lnTo>
                </a:path>
                <a:path w="55244" h="492125">
                  <a:moveTo>
                    <a:pt x="54676" y="415603"/>
                  </a:moveTo>
                  <a:lnTo>
                    <a:pt x="0" y="360929"/>
                  </a:lnTo>
                </a:path>
                <a:path w="55244" h="492125">
                  <a:moveTo>
                    <a:pt x="54676" y="339404"/>
                  </a:moveTo>
                  <a:lnTo>
                    <a:pt x="0" y="284729"/>
                  </a:lnTo>
                </a:path>
                <a:path w="55244" h="492125">
                  <a:moveTo>
                    <a:pt x="54676" y="263205"/>
                  </a:moveTo>
                  <a:lnTo>
                    <a:pt x="0" y="208530"/>
                  </a:lnTo>
                </a:path>
                <a:path w="55244" h="492125">
                  <a:moveTo>
                    <a:pt x="54676" y="187005"/>
                  </a:moveTo>
                  <a:lnTo>
                    <a:pt x="0" y="132330"/>
                  </a:lnTo>
                </a:path>
                <a:path w="55244" h="492125">
                  <a:moveTo>
                    <a:pt x="54676" y="110806"/>
                  </a:moveTo>
                  <a:lnTo>
                    <a:pt x="0" y="56131"/>
                  </a:lnTo>
                </a:path>
                <a:path w="55244" h="492125">
                  <a:moveTo>
                    <a:pt x="54676" y="34606"/>
                  </a:moveTo>
                  <a:lnTo>
                    <a:pt x="2006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848232" y="4050690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4" h="55245">
                  <a:moveTo>
                    <a:pt x="54676" y="54676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848232" y="3537369"/>
              <a:ext cx="55244" cy="575945"/>
            </a:xfrm>
            <a:custGeom>
              <a:avLst/>
              <a:gdLst/>
              <a:ahLst/>
              <a:cxnLst/>
              <a:rect l="l" t="t" r="r" b="b"/>
              <a:pathLst>
                <a:path w="55244" h="575945">
                  <a:moveTo>
                    <a:pt x="0" y="0"/>
                  </a:moveTo>
                  <a:lnTo>
                    <a:pt x="54676" y="0"/>
                  </a:lnTo>
                  <a:lnTo>
                    <a:pt x="54676" y="575754"/>
                  </a:lnTo>
                  <a:lnTo>
                    <a:pt x="0" y="57575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470483" y="3499091"/>
              <a:ext cx="432434" cy="652780"/>
            </a:xfrm>
            <a:custGeom>
              <a:avLst/>
              <a:gdLst/>
              <a:ahLst/>
              <a:cxnLst/>
              <a:rect l="l" t="t" r="r" b="b"/>
              <a:pathLst>
                <a:path w="432435" h="652779">
                  <a:moveTo>
                    <a:pt x="0" y="0"/>
                  </a:moveTo>
                  <a:lnTo>
                    <a:pt x="0" y="38277"/>
                  </a:lnTo>
                  <a:lnTo>
                    <a:pt x="432434" y="38277"/>
                  </a:lnTo>
                  <a:lnTo>
                    <a:pt x="432434" y="614032"/>
                  </a:lnTo>
                  <a:lnTo>
                    <a:pt x="0" y="614032"/>
                  </a:lnTo>
                  <a:lnTo>
                    <a:pt x="0" y="652297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530478" y="2322512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w="0" h="649605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494054" y="2378316"/>
              <a:ext cx="33020" cy="41910"/>
            </a:xfrm>
            <a:custGeom>
              <a:avLst/>
              <a:gdLst/>
              <a:ahLst/>
              <a:cxnLst/>
              <a:rect l="l" t="t" r="r" b="b"/>
              <a:pathLst>
                <a:path w="33019" h="41910">
                  <a:moveTo>
                    <a:pt x="0" y="41363"/>
                  </a:moveTo>
                  <a:lnTo>
                    <a:pt x="32664" y="20688"/>
                  </a:lnTo>
                  <a:lnTo>
                    <a:pt x="0" y="0"/>
                  </a:lnTo>
                  <a:lnTo>
                    <a:pt x="0" y="41363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470483" y="2284247"/>
              <a:ext cx="432434" cy="725805"/>
            </a:xfrm>
            <a:custGeom>
              <a:avLst/>
              <a:gdLst/>
              <a:ahLst/>
              <a:cxnLst/>
              <a:rect l="l" t="t" r="r" b="b"/>
              <a:pathLst>
                <a:path w="432435" h="725805">
                  <a:moveTo>
                    <a:pt x="0" y="0"/>
                  </a:moveTo>
                  <a:lnTo>
                    <a:pt x="0" y="38265"/>
                  </a:lnTo>
                  <a:lnTo>
                    <a:pt x="432434" y="38265"/>
                  </a:lnTo>
                  <a:lnTo>
                    <a:pt x="432434" y="687463"/>
                  </a:lnTo>
                  <a:lnTo>
                    <a:pt x="0" y="687463"/>
                  </a:lnTo>
                  <a:lnTo>
                    <a:pt x="0" y="725728"/>
                  </a:lnTo>
                </a:path>
              </a:pathLst>
            </a:custGeom>
            <a:ln w="12699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609891" y="4117428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5" h="62864">
                  <a:moveTo>
                    <a:pt x="16814" y="0"/>
                  </a:moveTo>
                  <a:lnTo>
                    <a:pt x="0" y="62788"/>
                  </a:lnTo>
                  <a:lnTo>
                    <a:pt x="33629" y="62788"/>
                  </a:lnTo>
                  <a:lnTo>
                    <a:pt x="1681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541971" y="3966565"/>
              <a:ext cx="890269" cy="635"/>
            </a:xfrm>
            <a:custGeom>
              <a:avLst/>
              <a:gdLst/>
              <a:ahLst/>
              <a:cxnLst/>
              <a:rect l="l" t="t" r="r" b="b"/>
              <a:pathLst>
                <a:path w="890269" h="635">
                  <a:moveTo>
                    <a:pt x="0" y="0"/>
                  </a:moveTo>
                  <a:lnTo>
                    <a:pt x="890092" y="177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420595" y="3949725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629"/>
                  </a:lnTo>
                  <a:lnTo>
                    <a:pt x="62776" y="16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2147787" y="3445891"/>
              <a:ext cx="274955" cy="635"/>
            </a:xfrm>
            <a:custGeom>
              <a:avLst/>
              <a:gdLst/>
              <a:ahLst/>
              <a:cxnLst/>
              <a:rect l="l" t="t" r="r" b="b"/>
              <a:pathLst>
                <a:path w="274955" h="635">
                  <a:moveTo>
                    <a:pt x="0" y="0"/>
                  </a:moveTo>
                  <a:lnTo>
                    <a:pt x="274383" y="203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410702" y="3429076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629"/>
                  </a:lnTo>
                  <a:lnTo>
                    <a:pt x="62788" y="16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2474255" y="5617316"/>
            <a:ext cx="222885" cy="46037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2700" marR="5080" indent="46355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Solids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dewatering</a:t>
            </a:r>
            <a:endParaRPr sz="700">
              <a:latin typeface="Arial"/>
              <a:cs typeface="Arial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267558" y="4175893"/>
            <a:ext cx="128270" cy="35179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Polymer</a:t>
            </a:r>
            <a:endParaRPr sz="700">
              <a:latin typeface="Arial"/>
              <a:cs typeface="Aria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2112937" y="2463014"/>
            <a:ext cx="128270" cy="88519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Filter</a:t>
            </a:r>
            <a:r>
              <a:rPr dirty="0" sz="700" spc="-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backwash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1250354" y="5594222"/>
            <a:ext cx="386080" cy="1416685"/>
            <a:chOff x="1250354" y="5594222"/>
            <a:chExt cx="386080" cy="1416685"/>
          </a:xfrm>
        </p:grpSpPr>
        <p:sp>
          <p:nvSpPr>
            <p:cNvPr id="54" name="object 54" descr=""/>
            <p:cNvSpPr/>
            <p:nvPr/>
          </p:nvSpPr>
          <p:spPr>
            <a:xfrm>
              <a:off x="1256704" y="5600572"/>
              <a:ext cx="373380" cy="1403985"/>
            </a:xfrm>
            <a:custGeom>
              <a:avLst/>
              <a:gdLst/>
              <a:ahLst/>
              <a:cxnLst/>
              <a:rect l="l" t="t" r="r" b="b"/>
              <a:pathLst>
                <a:path w="373380" h="1403984">
                  <a:moveTo>
                    <a:pt x="373037" y="1403832"/>
                  </a:moveTo>
                  <a:lnTo>
                    <a:pt x="373037" y="772744"/>
                  </a:lnTo>
                </a:path>
                <a:path w="373380" h="1403984">
                  <a:moveTo>
                    <a:pt x="225183" y="209245"/>
                  </a:moveTo>
                  <a:lnTo>
                    <a:pt x="83311" y="209245"/>
                  </a:lnTo>
                  <a:lnTo>
                    <a:pt x="83311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472109" y="5795276"/>
              <a:ext cx="53975" cy="29209"/>
            </a:xfrm>
            <a:custGeom>
              <a:avLst/>
              <a:gdLst/>
              <a:ahLst/>
              <a:cxnLst/>
              <a:rect l="l" t="t" r="r" b="b"/>
              <a:pathLst>
                <a:path w="53975" h="29210">
                  <a:moveTo>
                    <a:pt x="0" y="0"/>
                  </a:moveTo>
                  <a:lnTo>
                    <a:pt x="0" y="28701"/>
                  </a:lnTo>
                  <a:lnTo>
                    <a:pt x="53530" y="14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2030872" y="6049642"/>
            <a:ext cx="128270" cy="34163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Recycle</a:t>
            </a:r>
            <a:endParaRPr sz="700">
              <a:latin typeface="Arial"/>
              <a:cs typeface="Arial"/>
            </a:endParaRPr>
          </a:p>
        </p:txBody>
      </p:sp>
      <p:sp>
        <p:nvSpPr>
          <p:cNvPr id="57" name="object 57" descr=""/>
          <p:cNvSpPr/>
          <p:nvPr/>
        </p:nvSpPr>
        <p:spPr>
          <a:xfrm>
            <a:off x="1540066" y="5566193"/>
            <a:ext cx="16510" cy="167640"/>
          </a:xfrm>
          <a:custGeom>
            <a:avLst/>
            <a:gdLst/>
            <a:ahLst/>
            <a:cxnLst/>
            <a:rect l="l" t="t" r="r" b="b"/>
            <a:pathLst>
              <a:path w="16509" h="167639">
                <a:moveTo>
                  <a:pt x="0" y="167487"/>
                </a:moveTo>
                <a:lnTo>
                  <a:pt x="0" y="0"/>
                </a:lnTo>
              </a:path>
              <a:path w="16509" h="167639">
                <a:moveTo>
                  <a:pt x="16167" y="143484"/>
                </a:moveTo>
                <a:lnTo>
                  <a:pt x="16167" y="20688"/>
                </a:lnTo>
              </a:path>
            </a:pathLst>
          </a:custGeom>
          <a:ln w="3175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8" name="object 58" descr=""/>
          <p:cNvGrpSpPr/>
          <p:nvPr/>
        </p:nvGrpSpPr>
        <p:grpSpPr>
          <a:xfrm>
            <a:off x="1464133" y="3392271"/>
            <a:ext cx="1017269" cy="2942590"/>
            <a:chOff x="1464133" y="3392271"/>
            <a:chExt cx="1017269" cy="2942590"/>
          </a:xfrm>
        </p:grpSpPr>
        <p:sp>
          <p:nvSpPr>
            <p:cNvPr id="59" name="object 59" descr=""/>
            <p:cNvSpPr/>
            <p:nvPr/>
          </p:nvSpPr>
          <p:spPr>
            <a:xfrm>
              <a:off x="1497458" y="3663632"/>
              <a:ext cx="45085" cy="341630"/>
            </a:xfrm>
            <a:custGeom>
              <a:avLst/>
              <a:gdLst/>
              <a:ahLst/>
              <a:cxnLst/>
              <a:rect l="l" t="t" r="r" b="b"/>
              <a:pathLst>
                <a:path w="45084" h="341629">
                  <a:moveTo>
                    <a:pt x="0" y="264401"/>
                  </a:moveTo>
                  <a:lnTo>
                    <a:pt x="17325" y="267430"/>
                  </a:lnTo>
                  <a:lnTo>
                    <a:pt x="31470" y="275690"/>
                  </a:lnTo>
                  <a:lnTo>
                    <a:pt x="41005" y="287938"/>
                  </a:lnTo>
                  <a:lnTo>
                    <a:pt x="44500" y="302933"/>
                  </a:lnTo>
                  <a:lnTo>
                    <a:pt x="41005" y="317918"/>
                  </a:lnTo>
                  <a:lnTo>
                    <a:pt x="31470" y="330158"/>
                  </a:lnTo>
                  <a:lnTo>
                    <a:pt x="17325" y="338412"/>
                  </a:lnTo>
                  <a:lnTo>
                    <a:pt x="0" y="341439"/>
                  </a:lnTo>
                </a:path>
                <a:path w="45084" h="341629">
                  <a:moveTo>
                    <a:pt x="0" y="0"/>
                  </a:moveTo>
                  <a:lnTo>
                    <a:pt x="17325" y="3026"/>
                  </a:lnTo>
                  <a:lnTo>
                    <a:pt x="31470" y="11280"/>
                  </a:lnTo>
                  <a:lnTo>
                    <a:pt x="41005" y="23520"/>
                  </a:lnTo>
                  <a:lnTo>
                    <a:pt x="44500" y="38506"/>
                  </a:lnTo>
                  <a:lnTo>
                    <a:pt x="41005" y="53504"/>
                  </a:lnTo>
                  <a:lnTo>
                    <a:pt x="31470" y="65747"/>
                  </a:lnTo>
                  <a:lnTo>
                    <a:pt x="17325" y="74000"/>
                  </a:lnTo>
                  <a:lnTo>
                    <a:pt x="0" y="77025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541971" y="3398621"/>
              <a:ext cx="606425" cy="569595"/>
            </a:xfrm>
            <a:custGeom>
              <a:avLst/>
              <a:gdLst/>
              <a:ahLst/>
              <a:cxnLst/>
              <a:rect l="l" t="t" r="r" b="b"/>
              <a:pathLst>
                <a:path w="606425" h="569595">
                  <a:moveTo>
                    <a:pt x="605815" y="47269"/>
                  </a:moveTo>
                  <a:lnTo>
                    <a:pt x="602099" y="28873"/>
                  </a:lnTo>
                  <a:lnTo>
                    <a:pt x="591966" y="13847"/>
                  </a:lnTo>
                  <a:lnTo>
                    <a:pt x="576936" y="3715"/>
                  </a:lnTo>
                  <a:lnTo>
                    <a:pt x="558533" y="0"/>
                  </a:lnTo>
                  <a:lnTo>
                    <a:pt x="540124" y="3715"/>
                  </a:lnTo>
                  <a:lnTo>
                    <a:pt x="525095" y="13847"/>
                  </a:lnTo>
                  <a:lnTo>
                    <a:pt x="514965" y="28873"/>
                  </a:lnTo>
                  <a:lnTo>
                    <a:pt x="511251" y="47269"/>
                  </a:lnTo>
                  <a:lnTo>
                    <a:pt x="332727" y="47269"/>
                  </a:lnTo>
                </a:path>
                <a:path w="606425" h="569595">
                  <a:moveTo>
                    <a:pt x="0" y="303517"/>
                  </a:moveTo>
                  <a:lnTo>
                    <a:pt x="33248" y="303517"/>
                  </a:lnTo>
                  <a:lnTo>
                    <a:pt x="33248" y="569404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525652" y="5413298"/>
              <a:ext cx="385445" cy="866775"/>
            </a:xfrm>
            <a:custGeom>
              <a:avLst/>
              <a:gdLst/>
              <a:ahLst/>
              <a:cxnLst/>
              <a:rect l="l" t="t" r="r" b="b"/>
              <a:pathLst>
                <a:path w="385444" h="866775">
                  <a:moveTo>
                    <a:pt x="0" y="0"/>
                  </a:moveTo>
                  <a:lnTo>
                    <a:pt x="0" y="866203"/>
                  </a:lnTo>
                  <a:lnTo>
                    <a:pt x="289572" y="783208"/>
                  </a:lnTo>
                  <a:lnTo>
                    <a:pt x="385051" y="433095"/>
                  </a:lnTo>
                  <a:lnTo>
                    <a:pt x="289572" y="8298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494105" y="5583237"/>
              <a:ext cx="28575" cy="27940"/>
            </a:xfrm>
            <a:custGeom>
              <a:avLst/>
              <a:gdLst/>
              <a:ahLst/>
              <a:cxnLst/>
              <a:rect l="l" t="t" r="r" b="b"/>
              <a:pathLst>
                <a:path w="28575" h="27939">
                  <a:moveTo>
                    <a:pt x="0" y="27851"/>
                  </a:moveTo>
                  <a:lnTo>
                    <a:pt x="28308" y="13931"/>
                  </a:lnTo>
                  <a:lnTo>
                    <a:pt x="0" y="0"/>
                  </a:lnTo>
                  <a:lnTo>
                    <a:pt x="0" y="27851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910703" y="5846381"/>
              <a:ext cx="525780" cy="635"/>
            </a:xfrm>
            <a:custGeom>
              <a:avLst/>
              <a:gdLst/>
              <a:ahLst/>
              <a:cxnLst/>
              <a:rect l="l" t="t" r="r" b="b"/>
              <a:pathLst>
                <a:path w="525780" h="635">
                  <a:moveTo>
                    <a:pt x="0" y="0"/>
                  </a:moveTo>
                  <a:lnTo>
                    <a:pt x="525780" y="177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2426514" y="5831801"/>
              <a:ext cx="54610" cy="29209"/>
            </a:xfrm>
            <a:custGeom>
              <a:avLst/>
              <a:gdLst/>
              <a:ahLst/>
              <a:cxnLst/>
              <a:rect l="l" t="t" r="r" b="b"/>
              <a:pathLst>
                <a:path w="54610" h="29210">
                  <a:moveTo>
                    <a:pt x="0" y="0"/>
                  </a:moveTo>
                  <a:lnTo>
                    <a:pt x="0" y="29159"/>
                  </a:lnTo>
                  <a:lnTo>
                    <a:pt x="54457" y="14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470483" y="5364492"/>
              <a:ext cx="440690" cy="963930"/>
            </a:xfrm>
            <a:custGeom>
              <a:avLst/>
              <a:gdLst/>
              <a:ahLst/>
              <a:cxnLst/>
              <a:rect l="l" t="t" r="r" b="b"/>
              <a:pathLst>
                <a:path w="440689" h="963929">
                  <a:moveTo>
                    <a:pt x="344741" y="832015"/>
                  </a:moveTo>
                  <a:lnTo>
                    <a:pt x="0" y="930808"/>
                  </a:lnTo>
                  <a:lnTo>
                    <a:pt x="0" y="963764"/>
                  </a:lnTo>
                </a:path>
                <a:path w="440689" h="963929">
                  <a:moveTo>
                    <a:pt x="344741" y="832015"/>
                  </a:moveTo>
                  <a:lnTo>
                    <a:pt x="440220" y="481901"/>
                  </a:lnTo>
                  <a:lnTo>
                    <a:pt x="344741" y="131775"/>
                  </a:lnTo>
                </a:path>
                <a:path w="440689" h="963929">
                  <a:moveTo>
                    <a:pt x="0" y="0"/>
                  </a:moveTo>
                  <a:lnTo>
                    <a:pt x="0" y="32994"/>
                  </a:lnTo>
                  <a:lnTo>
                    <a:pt x="344741" y="131775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 descr=""/>
          <p:cNvSpPr txBox="1"/>
          <p:nvPr/>
        </p:nvSpPr>
        <p:spPr>
          <a:xfrm>
            <a:off x="2477151" y="4540755"/>
            <a:ext cx="222885" cy="46037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2700" marR="5080" indent="46355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Solids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dewatering</a:t>
            </a:r>
            <a:endParaRPr sz="700">
              <a:latin typeface="Arial"/>
              <a:cs typeface="Arial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922683" y="5169960"/>
            <a:ext cx="459105" cy="116522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Flocculation/clarification</a:t>
            </a:r>
            <a:endParaRPr sz="700">
              <a:latin typeface="Arial"/>
              <a:cs typeface="Arial"/>
            </a:endParaRPr>
          </a:p>
          <a:p>
            <a:pPr marL="617220" marR="123825" indent="-54610">
              <a:lnSpc>
                <a:spcPts val="740"/>
              </a:lnSpc>
              <a:spcBef>
                <a:spcPts val="29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Lime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and/or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soda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ash</a:t>
            </a:r>
            <a:endParaRPr sz="700">
              <a:latin typeface="Arial"/>
              <a:cs typeface="Arial"/>
            </a:endParaRPr>
          </a:p>
          <a:p>
            <a:pPr algn="r" marR="5080">
              <a:lnSpc>
                <a:spcPts val="675"/>
              </a:lnSpc>
            </a:pP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CO</a:t>
            </a:r>
            <a:r>
              <a:rPr dirty="0" baseline="-22222" sz="750" spc="-37">
                <a:solidFill>
                  <a:srgbClr val="282526"/>
                </a:solidFill>
                <a:latin typeface="Arial"/>
                <a:cs typeface="Arial"/>
              </a:rPr>
              <a:t>2</a:t>
            </a:r>
            <a:endParaRPr baseline="-22222" sz="750">
              <a:latin typeface="Arial"/>
              <a:cs typeface="Arial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1203493" y="4612764"/>
            <a:ext cx="222885" cy="34671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2700" marR="5080" indent="4445">
              <a:lnSpc>
                <a:spcPts val="740"/>
              </a:lnSpc>
              <a:spcBef>
                <a:spcPts val="16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Recarb-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onation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69" name="object 69" descr=""/>
          <p:cNvSpPr/>
          <p:nvPr/>
        </p:nvSpPr>
        <p:spPr>
          <a:xfrm>
            <a:off x="1606335" y="5146395"/>
            <a:ext cx="0" cy="290195"/>
          </a:xfrm>
          <a:custGeom>
            <a:avLst/>
            <a:gdLst/>
            <a:ahLst/>
            <a:cxnLst/>
            <a:rect l="l" t="t" r="r" b="b"/>
            <a:pathLst>
              <a:path w="0" h="290195">
                <a:moveTo>
                  <a:pt x="0" y="290017"/>
                </a:moveTo>
                <a:lnTo>
                  <a:pt x="0" y="0"/>
                </a:lnTo>
              </a:path>
            </a:pathLst>
          </a:custGeom>
          <a:ln w="12700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1536866" y="4592116"/>
            <a:ext cx="16510" cy="184785"/>
          </a:xfrm>
          <a:custGeom>
            <a:avLst/>
            <a:gdLst/>
            <a:ahLst/>
            <a:cxnLst/>
            <a:rect l="l" t="t" r="r" b="b"/>
            <a:pathLst>
              <a:path w="16509" h="184785">
                <a:moveTo>
                  <a:pt x="0" y="181330"/>
                </a:moveTo>
                <a:lnTo>
                  <a:pt x="0" y="0"/>
                </a:lnTo>
              </a:path>
              <a:path w="16509" h="184785">
                <a:moveTo>
                  <a:pt x="16179" y="184708"/>
                </a:moveTo>
                <a:lnTo>
                  <a:pt x="16179" y="26619"/>
                </a:lnTo>
              </a:path>
            </a:pathLst>
          </a:custGeom>
          <a:ln w="3175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1814437" y="5846394"/>
            <a:ext cx="0" cy="22225"/>
          </a:xfrm>
          <a:custGeom>
            <a:avLst/>
            <a:gdLst/>
            <a:ahLst/>
            <a:cxnLst/>
            <a:rect l="l" t="t" r="r" b="b"/>
            <a:pathLst>
              <a:path w="0" h="22225">
                <a:moveTo>
                  <a:pt x="0" y="0"/>
                </a:moveTo>
                <a:lnTo>
                  <a:pt x="0" y="22072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1718755" y="5824308"/>
            <a:ext cx="0" cy="22225"/>
          </a:xfrm>
          <a:custGeom>
            <a:avLst/>
            <a:gdLst/>
            <a:ahLst/>
            <a:cxnLst/>
            <a:rect l="l" t="t" r="r" b="b"/>
            <a:pathLst>
              <a:path w="0" h="22225">
                <a:moveTo>
                  <a:pt x="0" y="0"/>
                </a:moveTo>
                <a:lnTo>
                  <a:pt x="0" y="22072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3" name="object 73" descr=""/>
          <p:cNvGrpSpPr/>
          <p:nvPr/>
        </p:nvGrpSpPr>
        <p:grpSpPr>
          <a:xfrm>
            <a:off x="1169315" y="4526127"/>
            <a:ext cx="1329690" cy="1956435"/>
            <a:chOff x="1169315" y="4526127"/>
            <a:chExt cx="1329690" cy="1956435"/>
          </a:xfrm>
        </p:grpSpPr>
        <p:sp>
          <p:nvSpPr>
            <p:cNvPr id="74" name="object 74" descr=""/>
            <p:cNvSpPr/>
            <p:nvPr/>
          </p:nvSpPr>
          <p:spPr>
            <a:xfrm>
              <a:off x="1522489" y="4967808"/>
              <a:ext cx="323215" cy="0"/>
            </a:xfrm>
            <a:custGeom>
              <a:avLst/>
              <a:gdLst/>
              <a:ahLst/>
              <a:cxnLst/>
              <a:rect l="l" t="t" r="r" b="b"/>
              <a:pathLst>
                <a:path w="323214" h="0">
                  <a:moveTo>
                    <a:pt x="322884" y="0"/>
                  </a:moveTo>
                  <a:lnTo>
                    <a:pt x="0" y="0"/>
                  </a:lnTo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522489" y="4967808"/>
              <a:ext cx="323215" cy="0"/>
            </a:xfrm>
            <a:custGeom>
              <a:avLst/>
              <a:gdLst/>
              <a:ahLst/>
              <a:cxnLst/>
              <a:rect l="l" t="t" r="r" b="b"/>
              <a:pathLst>
                <a:path w="323214" h="0">
                  <a:moveTo>
                    <a:pt x="0" y="0"/>
                  </a:moveTo>
                  <a:lnTo>
                    <a:pt x="322884" y="0"/>
                  </a:lnTo>
                </a:path>
              </a:pathLst>
            </a:custGeom>
            <a:ln w="12700">
              <a:solidFill>
                <a:srgbClr val="282526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845374" y="5013172"/>
              <a:ext cx="54610" cy="29209"/>
            </a:xfrm>
            <a:custGeom>
              <a:avLst/>
              <a:gdLst/>
              <a:ahLst/>
              <a:cxnLst/>
              <a:rect l="l" t="t" r="r" b="b"/>
              <a:pathLst>
                <a:path w="54610" h="29210">
                  <a:moveTo>
                    <a:pt x="54432" y="0"/>
                  </a:moveTo>
                  <a:lnTo>
                    <a:pt x="0" y="14592"/>
                  </a:lnTo>
                  <a:lnTo>
                    <a:pt x="54432" y="29159"/>
                  </a:lnTo>
                  <a:lnTo>
                    <a:pt x="54432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588910" y="5093868"/>
              <a:ext cx="34925" cy="64769"/>
            </a:xfrm>
            <a:custGeom>
              <a:avLst/>
              <a:gdLst/>
              <a:ahLst/>
              <a:cxnLst/>
              <a:rect l="l" t="t" r="r" b="b"/>
              <a:pathLst>
                <a:path w="34925" h="64770">
                  <a:moveTo>
                    <a:pt x="17221" y="0"/>
                  </a:moveTo>
                  <a:lnTo>
                    <a:pt x="0" y="64262"/>
                  </a:lnTo>
                  <a:lnTo>
                    <a:pt x="34429" y="64262"/>
                  </a:lnTo>
                  <a:lnTo>
                    <a:pt x="17221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1522489" y="4565662"/>
              <a:ext cx="0" cy="528955"/>
            </a:xfrm>
            <a:custGeom>
              <a:avLst/>
              <a:gdLst/>
              <a:ahLst/>
              <a:cxnLst/>
              <a:rect l="l" t="t" r="r" b="b"/>
              <a:pathLst>
                <a:path w="0" h="528954">
                  <a:moveTo>
                    <a:pt x="0" y="5285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1490917" y="4614037"/>
              <a:ext cx="28575" cy="36195"/>
            </a:xfrm>
            <a:custGeom>
              <a:avLst/>
              <a:gdLst/>
              <a:ahLst/>
              <a:cxnLst/>
              <a:rect l="l" t="t" r="r" b="b"/>
              <a:pathLst>
                <a:path w="28575" h="36195">
                  <a:moveTo>
                    <a:pt x="0" y="35864"/>
                  </a:moveTo>
                  <a:lnTo>
                    <a:pt x="28321" y="17919"/>
                  </a:lnTo>
                  <a:lnTo>
                    <a:pt x="0" y="0"/>
                  </a:lnTo>
                  <a:lnTo>
                    <a:pt x="0" y="35864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367118" y="4532477"/>
              <a:ext cx="649605" cy="770890"/>
            </a:xfrm>
            <a:custGeom>
              <a:avLst/>
              <a:gdLst/>
              <a:ahLst/>
              <a:cxnLst/>
              <a:rect l="l" t="t" r="r" b="b"/>
              <a:pathLst>
                <a:path w="649605" h="770889">
                  <a:moveTo>
                    <a:pt x="103365" y="0"/>
                  </a:moveTo>
                  <a:lnTo>
                    <a:pt x="103365" y="33185"/>
                  </a:lnTo>
                  <a:lnTo>
                    <a:pt x="478256" y="33185"/>
                  </a:lnTo>
                  <a:lnTo>
                    <a:pt x="643686" y="229781"/>
                  </a:lnTo>
                  <a:lnTo>
                    <a:pt x="478256" y="435330"/>
                  </a:lnTo>
                  <a:lnTo>
                    <a:pt x="478256" y="561720"/>
                  </a:lnTo>
                  <a:lnTo>
                    <a:pt x="103365" y="561720"/>
                  </a:lnTo>
                  <a:lnTo>
                    <a:pt x="103365" y="594918"/>
                  </a:lnTo>
                </a:path>
                <a:path w="649605" h="770889">
                  <a:moveTo>
                    <a:pt x="522731" y="495084"/>
                  </a:moveTo>
                  <a:lnTo>
                    <a:pt x="649554" y="495084"/>
                  </a:lnTo>
                  <a:lnTo>
                    <a:pt x="649554" y="727506"/>
                  </a:lnTo>
                  <a:lnTo>
                    <a:pt x="281622" y="727506"/>
                  </a:lnTo>
                  <a:lnTo>
                    <a:pt x="278256" y="744183"/>
                  </a:lnTo>
                  <a:lnTo>
                    <a:pt x="269078" y="757789"/>
                  </a:lnTo>
                  <a:lnTo>
                    <a:pt x="255465" y="766958"/>
                  </a:lnTo>
                  <a:lnTo>
                    <a:pt x="238798" y="770318"/>
                  </a:lnTo>
                  <a:lnTo>
                    <a:pt x="222125" y="766958"/>
                  </a:lnTo>
                  <a:lnTo>
                    <a:pt x="208513" y="757789"/>
                  </a:lnTo>
                  <a:lnTo>
                    <a:pt x="199337" y="744183"/>
                  </a:lnTo>
                  <a:lnTo>
                    <a:pt x="195973" y="727506"/>
                  </a:lnTo>
                  <a:lnTo>
                    <a:pt x="0" y="727506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798562" y="5868466"/>
              <a:ext cx="32384" cy="147955"/>
            </a:xfrm>
            <a:custGeom>
              <a:avLst/>
              <a:gdLst/>
              <a:ahLst/>
              <a:cxnLst/>
              <a:rect l="l" t="t" r="r" b="b"/>
              <a:pathLst>
                <a:path w="32385" h="147954">
                  <a:moveTo>
                    <a:pt x="31762" y="147777"/>
                  </a:moveTo>
                  <a:lnTo>
                    <a:pt x="0" y="147777"/>
                  </a:lnTo>
                  <a:lnTo>
                    <a:pt x="0" y="0"/>
                  </a:lnTo>
                  <a:lnTo>
                    <a:pt x="31762" y="0"/>
                  </a:lnTo>
                  <a:lnTo>
                    <a:pt x="31762" y="1477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798562" y="5868466"/>
              <a:ext cx="32384" cy="147955"/>
            </a:xfrm>
            <a:custGeom>
              <a:avLst/>
              <a:gdLst/>
              <a:ahLst/>
              <a:cxnLst/>
              <a:rect l="l" t="t" r="r" b="b"/>
              <a:pathLst>
                <a:path w="32385" h="147954">
                  <a:moveTo>
                    <a:pt x="0" y="0"/>
                  </a:moveTo>
                  <a:lnTo>
                    <a:pt x="31762" y="0"/>
                  </a:lnTo>
                  <a:lnTo>
                    <a:pt x="31762" y="147777"/>
                  </a:lnTo>
                  <a:lnTo>
                    <a:pt x="0" y="14777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798562" y="5676557"/>
              <a:ext cx="32384" cy="147955"/>
            </a:xfrm>
            <a:custGeom>
              <a:avLst/>
              <a:gdLst/>
              <a:ahLst/>
              <a:cxnLst/>
              <a:rect l="l" t="t" r="r" b="b"/>
              <a:pathLst>
                <a:path w="32385" h="147954">
                  <a:moveTo>
                    <a:pt x="31762" y="147764"/>
                  </a:moveTo>
                  <a:lnTo>
                    <a:pt x="0" y="147764"/>
                  </a:lnTo>
                  <a:lnTo>
                    <a:pt x="0" y="0"/>
                  </a:lnTo>
                  <a:lnTo>
                    <a:pt x="31762" y="0"/>
                  </a:lnTo>
                  <a:lnTo>
                    <a:pt x="31762" y="1477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798562" y="5676557"/>
              <a:ext cx="32384" cy="147955"/>
            </a:xfrm>
            <a:custGeom>
              <a:avLst/>
              <a:gdLst/>
              <a:ahLst/>
              <a:cxnLst/>
              <a:rect l="l" t="t" r="r" b="b"/>
              <a:pathLst>
                <a:path w="32385" h="147954">
                  <a:moveTo>
                    <a:pt x="0" y="0"/>
                  </a:moveTo>
                  <a:lnTo>
                    <a:pt x="31762" y="0"/>
                  </a:lnTo>
                  <a:lnTo>
                    <a:pt x="31762" y="147764"/>
                  </a:lnTo>
                  <a:lnTo>
                    <a:pt x="0" y="14776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808087" y="5846394"/>
              <a:ext cx="12700" cy="22225"/>
            </a:xfrm>
            <a:custGeom>
              <a:avLst/>
              <a:gdLst/>
              <a:ahLst/>
              <a:cxnLst/>
              <a:rect l="l" t="t" r="r" b="b"/>
              <a:pathLst>
                <a:path w="12700" h="22225">
                  <a:moveTo>
                    <a:pt x="0" y="22072"/>
                  </a:moveTo>
                  <a:lnTo>
                    <a:pt x="12700" y="22072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2072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175665" y="5824308"/>
              <a:ext cx="638810" cy="22225"/>
            </a:xfrm>
            <a:custGeom>
              <a:avLst/>
              <a:gdLst/>
              <a:ahLst/>
              <a:cxnLst/>
              <a:rect l="l" t="t" r="r" b="b"/>
              <a:pathLst>
                <a:path w="638810" h="22225">
                  <a:moveTo>
                    <a:pt x="638771" y="0"/>
                  </a:moveTo>
                  <a:lnTo>
                    <a:pt x="638771" y="22072"/>
                  </a:lnTo>
                  <a:lnTo>
                    <a:pt x="0" y="22072"/>
                  </a:lnTo>
                </a:path>
              </a:pathLst>
            </a:custGeom>
            <a:ln w="12699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1702868" y="5868466"/>
              <a:ext cx="32384" cy="100965"/>
            </a:xfrm>
            <a:custGeom>
              <a:avLst/>
              <a:gdLst/>
              <a:ahLst/>
              <a:cxnLst/>
              <a:rect l="l" t="t" r="r" b="b"/>
              <a:pathLst>
                <a:path w="32385" h="100964">
                  <a:moveTo>
                    <a:pt x="31775" y="100545"/>
                  </a:moveTo>
                  <a:lnTo>
                    <a:pt x="0" y="100545"/>
                  </a:lnTo>
                  <a:lnTo>
                    <a:pt x="0" y="0"/>
                  </a:lnTo>
                  <a:lnTo>
                    <a:pt x="31775" y="0"/>
                  </a:lnTo>
                  <a:lnTo>
                    <a:pt x="31775" y="1005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1702868" y="5868466"/>
              <a:ext cx="32384" cy="100965"/>
            </a:xfrm>
            <a:custGeom>
              <a:avLst/>
              <a:gdLst/>
              <a:ahLst/>
              <a:cxnLst/>
              <a:rect l="l" t="t" r="r" b="b"/>
              <a:pathLst>
                <a:path w="32385" h="100964">
                  <a:moveTo>
                    <a:pt x="0" y="0"/>
                  </a:moveTo>
                  <a:lnTo>
                    <a:pt x="31775" y="0"/>
                  </a:lnTo>
                  <a:lnTo>
                    <a:pt x="31775" y="100545"/>
                  </a:lnTo>
                  <a:lnTo>
                    <a:pt x="0" y="100545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1702868" y="5723763"/>
              <a:ext cx="32384" cy="100965"/>
            </a:xfrm>
            <a:custGeom>
              <a:avLst/>
              <a:gdLst/>
              <a:ahLst/>
              <a:cxnLst/>
              <a:rect l="l" t="t" r="r" b="b"/>
              <a:pathLst>
                <a:path w="32385" h="100964">
                  <a:moveTo>
                    <a:pt x="31775" y="100558"/>
                  </a:moveTo>
                  <a:lnTo>
                    <a:pt x="0" y="100558"/>
                  </a:lnTo>
                  <a:lnTo>
                    <a:pt x="0" y="0"/>
                  </a:lnTo>
                  <a:lnTo>
                    <a:pt x="31775" y="0"/>
                  </a:lnTo>
                  <a:lnTo>
                    <a:pt x="31775" y="1005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1702868" y="5723763"/>
              <a:ext cx="32384" cy="100965"/>
            </a:xfrm>
            <a:custGeom>
              <a:avLst/>
              <a:gdLst/>
              <a:ahLst/>
              <a:cxnLst/>
              <a:rect l="l" t="t" r="r" b="b"/>
              <a:pathLst>
                <a:path w="32385" h="100964">
                  <a:moveTo>
                    <a:pt x="0" y="0"/>
                  </a:moveTo>
                  <a:lnTo>
                    <a:pt x="31775" y="0"/>
                  </a:lnTo>
                  <a:lnTo>
                    <a:pt x="31775" y="100558"/>
                  </a:lnTo>
                  <a:lnTo>
                    <a:pt x="0" y="1005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1718755" y="5846394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w="0" h="22225">
                  <a:moveTo>
                    <a:pt x="0" y="0"/>
                  </a:moveTo>
                  <a:lnTo>
                    <a:pt x="0" y="2207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712405" y="5824308"/>
              <a:ext cx="12700" cy="44450"/>
            </a:xfrm>
            <a:custGeom>
              <a:avLst/>
              <a:gdLst/>
              <a:ahLst/>
              <a:cxnLst/>
              <a:rect l="l" t="t" r="r" b="b"/>
              <a:pathLst>
                <a:path w="12700" h="44450">
                  <a:moveTo>
                    <a:pt x="12700" y="22085"/>
                  </a:moveTo>
                  <a:lnTo>
                    <a:pt x="0" y="22085"/>
                  </a:lnTo>
                  <a:lnTo>
                    <a:pt x="0" y="44157"/>
                  </a:lnTo>
                  <a:lnTo>
                    <a:pt x="12700" y="44157"/>
                  </a:lnTo>
                  <a:lnTo>
                    <a:pt x="12700" y="22085"/>
                  </a:lnTo>
                  <a:close/>
                </a:path>
                <a:path w="12700" h="44450">
                  <a:moveTo>
                    <a:pt x="12700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2700" y="22072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1607174" y="5868466"/>
              <a:ext cx="32384" cy="48260"/>
            </a:xfrm>
            <a:custGeom>
              <a:avLst/>
              <a:gdLst/>
              <a:ahLst/>
              <a:cxnLst/>
              <a:rect l="l" t="t" r="r" b="b"/>
              <a:pathLst>
                <a:path w="32385" h="48260">
                  <a:moveTo>
                    <a:pt x="31774" y="47929"/>
                  </a:moveTo>
                  <a:lnTo>
                    <a:pt x="0" y="47929"/>
                  </a:lnTo>
                  <a:lnTo>
                    <a:pt x="0" y="0"/>
                  </a:lnTo>
                  <a:lnTo>
                    <a:pt x="31774" y="0"/>
                  </a:lnTo>
                  <a:lnTo>
                    <a:pt x="31774" y="479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1607173" y="5868466"/>
              <a:ext cx="32384" cy="48260"/>
            </a:xfrm>
            <a:custGeom>
              <a:avLst/>
              <a:gdLst/>
              <a:ahLst/>
              <a:cxnLst/>
              <a:rect l="l" t="t" r="r" b="b"/>
              <a:pathLst>
                <a:path w="32385" h="48260">
                  <a:moveTo>
                    <a:pt x="0" y="0"/>
                  </a:moveTo>
                  <a:lnTo>
                    <a:pt x="31774" y="0"/>
                  </a:lnTo>
                  <a:lnTo>
                    <a:pt x="31774" y="47929"/>
                  </a:lnTo>
                  <a:lnTo>
                    <a:pt x="0" y="4792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1607174" y="5776379"/>
              <a:ext cx="32384" cy="48260"/>
            </a:xfrm>
            <a:custGeom>
              <a:avLst/>
              <a:gdLst/>
              <a:ahLst/>
              <a:cxnLst/>
              <a:rect l="l" t="t" r="r" b="b"/>
              <a:pathLst>
                <a:path w="32385" h="48260">
                  <a:moveTo>
                    <a:pt x="31774" y="47942"/>
                  </a:moveTo>
                  <a:lnTo>
                    <a:pt x="0" y="47942"/>
                  </a:lnTo>
                  <a:lnTo>
                    <a:pt x="0" y="0"/>
                  </a:lnTo>
                  <a:lnTo>
                    <a:pt x="31774" y="0"/>
                  </a:lnTo>
                  <a:lnTo>
                    <a:pt x="31774" y="479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1607173" y="5776379"/>
              <a:ext cx="32384" cy="48260"/>
            </a:xfrm>
            <a:custGeom>
              <a:avLst/>
              <a:gdLst/>
              <a:ahLst/>
              <a:cxnLst/>
              <a:rect l="l" t="t" r="r" b="b"/>
              <a:pathLst>
                <a:path w="32385" h="48260">
                  <a:moveTo>
                    <a:pt x="0" y="0"/>
                  </a:moveTo>
                  <a:lnTo>
                    <a:pt x="31774" y="0"/>
                  </a:lnTo>
                  <a:lnTo>
                    <a:pt x="31774" y="47942"/>
                  </a:lnTo>
                  <a:lnTo>
                    <a:pt x="0" y="4794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1623061" y="5846394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w="0" h="22225">
                  <a:moveTo>
                    <a:pt x="0" y="0"/>
                  </a:moveTo>
                  <a:lnTo>
                    <a:pt x="0" y="2207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1616711" y="5846394"/>
              <a:ext cx="12700" cy="22225"/>
            </a:xfrm>
            <a:custGeom>
              <a:avLst/>
              <a:gdLst/>
              <a:ahLst/>
              <a:cxnLst/>
              <a:rect l="l" t="t" r="r" b="b"/>
              <a:pathLst>
                <a:path w="12700" h="22225">
                  <a:moveTo>
                    <a:pt x="0" y="22072"/>
                  </a:moveTo>
                  <a:lnTo>
                    <a:pt x="12700" y="22072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2072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1623061" y="5824308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w="0" h="22225">
                  <a:moveTo>
                    <a:pt x="0" y="0"/>
                  </a:moveTo>
                  <a:lnTo>
                    <a:pt x="0" y="2207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1616711" y="5824308"/>
              <a:ext cx="12700" cy="22225"/>
            </a:xfrm>
            <a:custGeom>
              <a:avLst/>
              <a:gdLst/>
              <a:ahLst/>
              <a:cxnLst/>
              <a:rect l="l" t="t" r="r" b="b"/>
              <a:pathLst>
                <a:path w="12700" h="22225">
                  <a:moveTo>
                    <a:pt x="0" y="22072"/>
                  </a:moveTo>
                  <a:lnTo>
                    <a:pt x="12700" y="22072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2072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1251764" y="5871794"/>
              <a:ext cx="29209" cy="55880"/>
            </a:xfrm>
            <a:custGeom>
              <a:avLst/>
              <a:gdLst/>
              <a:ahLst/>
              <a:cxnLst/>
              <a:rect l="l" t="t" r="r" b="b"/>
              <a:pathLst>
                <a:path w="29209" h="55879">
                  <a:moveTo>
                    <a:pt x="19875" y="0"/>
                  </a:moveTo>
                  <a:lnTo>
                    <a:pt x="0" y="52717"/>
                  </a:lnTo>
                  <a:lnTo>
                    <a:pt x="29032" y="55587"/>
                  </a:lnTo>
                  <a:lnTo>
                    <a:pt x="19875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1221182" y="5736704"/>
              <a:ext cx="52705" cy="219710"/>
            </a:xfrm>
            <a:custGeom>
              <a:avLst/>
              <a:gdLst/>
              <a:ahLst/>
              <a:cxnLst/>
              <a:rect l="l" t="t" r="r" b="b"/>
              <a:pathLst>
                <a:path w="52705" h="219710">
                  <a:moveTo>
                    <a:pt x="46596" y="181648"/>
                  </a:moveTo>
                  <a:lnTo>
                    <a:pt x="42537" y="197328"/>
                  </a:lnTo>
                  <a:lnTo>
                    <a:pt x="37749" y="209238"/>
                  </a:lnTo>
                  <a:lnTo>
                    <a:pt x="32367" y="216806"/>
                  </a:lnTo>
                  <a:lnTo>
                    <a:pt x="26530" y="219456"/>
                  </a:lnTo>
                  <a:lnTo>
                    <a:pt x="16207" y="210831"/>
                  </a:lnTo>
                  <a:lnTo>
                    <a:pt x="7773" y="187315"/>
                  </a:lnTo>
                  <a:lnTo>
                    <a:pt x="2086" y="152440"/>
                  </a:lnTo>
                  <a:lnTo>
                    <a:pt x="0" y="109740"/>
                  </a:lnTo>
                  <a:lnTo>
                    <a:pt x="2086" y="67026"/>
                  </a:lnTo>
                  <a:lnTo>
                    <a:pt x="7773" y="32143"/>
                  </a:lnTo>
                  <a:lnTo>
                    <a:pt x="16207" y="8624"/>
                  </a:lnTo>
                  <a:lnTo>
                    <a:pt x="26530" y="0"/>
                  </a:lnTo>
                  <a:lnTo>
                    <a:pt x="35469" y="6366"/>
                  </a:lnTo>
                  <a:lnTo>
                    <a:pt x="43110" y="23993"/>
                  </a:lnTo>
                  <a:lnTo>
                    <a:pt x="48922" y="50674"/>
                  </a:lnTo>
                  <a:lnTo>
                    <a:pt x="52374" y="8420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1337844" y="5886500"/>
              <a:ext cx="292100" cy="487045"/>
            </a:xfrm>
            <a:custGeom>
              <a:avLst/>
              <a:gdLst/>
              <a:ahLst/>
              <a:cxnLst/>
              <a:rect l="l" t="t" r="r" b="b"/>
              <a:pathLst>
                <a:path w="292100" h="487045">
                  <a:moveTo>
                    <a:pt x="143319" y="0"/>
                  </a:moveTo>
                  <a:lnTo>
                    <a:pt x="0" y="0"/>
                  </a:lnTo>
                  <a:lnTo>
                    <a:pt x="0" y="486816"/>
                  </a:lnTo>
                  <a:lnTo>
                    <a:pt x="291909" y="486816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1471220" y="5871743"/>
              <a:ext cx="54610" cy="29209"/>
            </a:xfrm>
            <a:custGeom>
              <a:avLst/>
              <a:gdLst/>
              <a:ahLst/>
              <a:cxnLst/>
              <a:rect l="l" t="t" r="r" b="b"/>
              <a:pathLst>
                <a:path w="54609" h="29210">
                  <a:moveTo>
                    <a:pt x="0" y="0"/>
                  </a:moveTo>
                  <a:lnTo>
                    <a:pt x="0" y="29159"/>
                  </a:lnTo>
                  <a:lnTo>
                    <a:pt x="54432" y="14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1685583" y="5846419"/>
              <a:ext cx="321945" cy="619125"/>
            </a:xfrm>
            <a:custGeom>
              <a:avLst/>
              <a:gdLst/>
              <a:ahLst/>
              <a:cxnLst/>
              <a:rect l="l" t="t" r="r" b="b"/>
              <a:pathLst>
                <a:path w="321944" h="619125">
                  <a:moveTo>
                    <a:pt x="321348" y="0"/>
                  </a:moveTo>
                  <a:lnTo>
                    <a:pt x="321348" y="618705"/>
                  </a:lnTo>
                  <a:lnTo>
                    <a:pt x="0" y="618705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1633056" y="6448120"/>
              <a:ext cx="64769" cy="34925"/>
            </a:xfrm>
            <a:custGeom>
              <a:avLst/>
              <a:gdLst/>
              <a:ahLst/>
              <a:cxnLst/>
              <a:rect l="l" t="t" r="r" b="b"/>
              <a:pathLst>
                <a:path w="64769" h="34925">
                  <a:moveTo>
                    <a:pt x="64274" y="0"/>
                  </a:moveTo>
                  <a:lnTo>
                    <a:pt x="0" y="17208"/>
                  </a:lnTo>
                  <a:lnTo>
                    <a:pt x="64274" y="34442"/>
                  </a:lnTo>
                  <a:lnTo>
                    <a:pt x="6427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2010804" y="4762258"/>
              <a:ext cx="435609" cy="0"/>
            </a:xfrm>
            <a:custGeom>
              <a:avLst/>
              <a:gdLst/>
              <a:ahLst/>
              <a:cxnLst/>
              <a:rect l="l" t="t" r="r" b="b"/>
              <a:pathLst>
                <a:path w="435610" h="0">
                  <a:moveTo>
                    <a:pt x="0" y="0"/>
                  </a:moveTo>
                  <a:lnTo>
                    <a:pt x="435457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2434515" y="4744834"/>
              <a:ext cx="64769" cy="34925"/>
            </a:xfrm>
            <a:custGeom>
              <a:avLst/>
              <a:gdLst/>
              <a:ahLst/>
              <a:cxnLst/>
              <a:rect l="l" t="t" r="r" b="b"/>
              <a:pathLst>
                <a:path w="64769" h="34925">
                  <a:moveTo>
                    <a:pt x="0" y="0"/>
                  </a:moveTo>
                  <a:lnTo>
                    <a:pt x="0" y="34442"/>
                  </a:lnTo>
                  <a:lnTo>
                    <a:pt x="64262" y="17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1401331" y="5646204"/>
              <a:ext cx="380365" cy="400685"/>
            </a:xfrm>
            <a:custGeom>
              <a:avLst/>
              <a:gdLst/>
              <a:ahLst/>
              <a:cxnLst/>
              <a:rect l="l" t="t" r="r" b="b"/>
              <a:pathLst>
                <a:path w="380364" h="400685">
                  <a:moveTo>
                    <a:pt x="0" y="128422"/>
                  </a:moveTo>
                  <a:lnTo>
                    <a:pt x="171145" y="128422"/>
                  </a:lnTo>
                </a:path>
                <a:path w="380364" h="400685">
                  <a:moveTo>
                    <a:pt x="171145" y="271945"/>
                  </a:moveTo>
                  <a:lnTo>
                    <a:pt x="0" y="271945"/>
                  </a:lnTo>
                </a:path>
                <a:path w="380364" h="400685">
                  <a:moveTo>
                    <a:pt x="171145" y="128422"/>
                  </a:moveTo>
                  <a:lnTo>
                    <a:pt x="379971" y="0"/>
                  </a:lnTo>
                </a:path>
                <a:path w="380364" h="400685">
                  <a:moveTo>
                    <a:pt x="379971" y="400380"/>
                  </a:moveTo>
                  <a:lnTo>
                    <a:pt x="171145" y="271945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0" name="object 110" descr=""/>
          <p:cNvSpPr txBox="1"/>
          <p:nvPr/>
        </p:nvSpPr>
        <p:spPr>
          <a:xfrm>
            <a:off x="2440471" y="6287346"/>
            <a:ext cx="683260" cy="102108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algn="just" marL="295910" marR="5080" indent="8890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return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from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waste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washwater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recovery</a:t>
            </a:r>
            <a:r>
              <a:rPr dirty="0" sz="700" spc="-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system,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solids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dewatering,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and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filter-to-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waste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800" b="1">
                <a:solidFill>
                  <a:srgbClr val="282526"/>
                </a:solidFill>
                <a:latin typeface="Century Gothic"/>
                <a:cs typeface="Century Gothic"/>
              </a:rPr>
              <a:t>Figure 4-</a:t>
            </a:r>
            <a:r>
              <a:rPr dirty="0" sz="800" spc="-50" b="1">
                <a:solidFill>
                  <a:srgbClr val="282526"/>
                </a:solidFill>
                <a:latin typeface="Century Gothic"/>
                <a:cs typeface="Century Gothic"/>
              </a:rPr>
              <a:t>8</a:t>
            </a:r>
            <a:endParaRPr sz="800">
              <a:latin typeface="Century Gothic"/>
              <a:cs typeface="Century Gothic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3121397" y="1963048"/>
            <a:ext cx="154305" cy="5345430"/>
          </a:xfrm>
          <a:prstGeom prst="rect">
            <a:avLst/>
          </a:prstGeom>
        </p:spPr>
        <p:txBody>
          <a:bodyPr wrap="square" lIns="0" tIns="139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Typical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process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train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for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removal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of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hardness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(calcium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45">
                <a:solidFill>
                  <a:srgbClr val="282526"/>
                </a:solidFill>
                <a:latin typeface="Tahoma"/>
                <a:cs typeface="Tahoma"/>
              </a:rPr>
              <a:t>and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45">
                <a:solidFill>
                  <a:srgbClr val="282526"/>
                </a:solidFill>
                <a:latin typeface="Tahoma"/>
                <a:cs typeface="Tahoma"/>
              </a:rPr>
              <a:t>magnesium)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from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groundwater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55">
                <a:solidFill>
                  <a:srgbClr val="282526"/>
                </a:solidFill>
                <a:latin typeface="Tahoma"/>
                <a:cs typeface="Tahoma"/>
              </a:rPr>
              <a:t>with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lime</a:t>
            </a:r>
            <a:r>
              <a:rPr dirty="0" sz="800" spc="-17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45">
                <a:solidFill>
                  <a:srgbClr val="282526"/>
                </a:solidFill>
                <a:latin typeface="Tahoma"/>
                <a:cs typeface="Tahoma"/>
              </a:rPr>
              <a:t>–</a:t>
            </a:r>
            <a:r>
              <a:rPr dirty="0" sz="800" spc="-17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soda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softening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process.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4120772" y="6760968"/>
            <a:ext cx="317500" cy="53467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algn="just" marL="12700" marR="5080" indent="88900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Raw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from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ground-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source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13" name="object 113" descr=""/>
          <p:cNvGrpSpPr/>
          <p:nvPr/>
        </p:nvGrpSpPr>
        <p:grpSpPr>
          <a:xfrm>
            <a:off x="4445013" y="2771254"/>
            <a:ext cx="33655" cy="213360"/>
            <a:chOff x="4445013" y="2771254"/>
            <a:chExt cx="33655" cy="213360"/>
          </a:xfrm>
        </p:grpSpPr>
        <p:sp>
          <p:nvSpPr>
            <p:cNvPr id="114" name="object 114" descr=""/>
            <p:cNvSpPr/>
            <p:nvPr/>
          </p:nvSpPr>
          <p:spPr>
            <a:xfrm>
              <a:off x="4462031" y="2822549"/>
              <a:ext cx="0" cy="155575"/>
            </a:xfrm>
            <a:custGeom>
              <a:avLst/>
              <a:gdLst/>
              <a:ahLst/>
              <a:cxnLst/>
              <a:rect l="l" t="t" r="r" b="b"/>
              <a:pathLst>
                <a:path w="0" h="155575">
                  <a:moveTo>
                    <a:pt x="0" y="1551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4445013" y="2771254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4" h="62864">
                  <a:moveTo>
                    <a:pt x="16802" y="0"/>
                  </a:moveTo>
                  <a:lnTo>
                    <a:pt x="0" y="62788"/>
                  </a:lnTo>
                  <a:lnTo>
                    <a:pt x="33629" y="62788"/>
                  </a:lnTo>
                  <a:lnTo>
                    <a:pt x="16802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 descr=""/>
          <p:cNvSpPr txBox="1"/>
          <p:nvPr/>
        </p:nvSpPr>
        <p:spPr>
          <a:xfrm>
            <a:off x="4382925" y="2168409"/>
            <a:ext cx="317500" cy="57086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algn="just" marL="12700" marR="5080">
              <a:lnSpc>
                <a:spcPts val="740"/>
              </a:lnSpc>
              <a:spcBef>
                <a:spcPts val="16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Treated</a:t>
            </a:r>
            <a:r>
              <a:rPr dirty="0" sz="700" spc="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distribution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system</a:t>
            </a:r>
            <a:endParaRPr sz="700">
              <a:latin typeface="Arial"/>
              <a:cs typeface="Arial"/>
            </a:endParaRPr>
          </a:p>
        </p:txBody>
      </p:sp>
      <p:sp>
        <p:nvSpPr>
          <p:cNvPr id="117" name="object 117" descr=""/>
          <p:cNvSpPr/>
          <p:nvPr/>
        </p:nvSpPr>
        <p:spPr>
          <a:xfrm>
            <a:off x="4928312" y="2127948"/>
            <a:ext cx="0" cy="5088255"/>
          </a:xfrm>
          <a:custGeom>
            <a:avLst/>
            <a:gdLst/>
            <a:ahLst/>
            <a:cxnLst/>
            <a:rect l="l" t="t" r="r" b="b"/>
            <a:pathLst>
              <a:path w="0" h="5088255">
                <a:moveTo>
                  <a:pt x="0" y="0"/>
                </a:moveTo>
                <a:lnTo>
                  <a:pt x="0" y="5087683"/>
                </a:lnTo>
              </a:path>
            </a:pathLst>
          </a:custGeom>
          <a:ln w="12700">
            <a:solidFill>
              <a:srgbClr val="282526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 txBox="1"/>
          <p:nvPr/>
        </p:nvSpPr>
        <p:spPr>
          <a:xfrm>
            <a:off x="4776854" y="2119818"/>
            <a:ext cx="389255" cy="870585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marL="162560">
              <a:lnSpc>
                <a:spcPct val="100000"/>
              </a:lnSpc>
              <a:spcBef>
                <a:spcPts val="5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Liquid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processing</a:t>
            </a:r>
            <a:endParaRPr sz="700">
              <a:latin typeface="Arial"/>
              <a:cs typeface="Arial"/>
            </a:endParaRPr>
          </a:p>
          <a:p>
            <a:pPr marL="165735" marR="5080" indent="-153670">
              <a:lnSpc>
                <a:spcPts val="740"/>
              </a:lnSpc>
              <a:spcBef>
                <a:spcPts val="58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Residuals</a:t>
            </a:r>
            <a:r>
              <a:rPr dirty="0" sz="700" spc="-3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processing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and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management</a:t>
            </a:r>
            <a:endParaRPr sz="700">
              <a:latin typeface="Arial"/>
              <a:cs typeface="Arial"/>
            </a:endParaRPr>
          </a:p>
        </p:txBody>
      </p:sp>
      <p:sp>
        <p:nvSpPr>
          <p:cNvPr id="119" name="object 119" descr=""/>
          <p:cNvSpPr/>
          <p:nvPr/>
        </p:nvSpPr>
        <p:spPr>
          <a:xfrm>
            <a:off x="4462234" y="5687758"/>
            <a:ext cx="0" cy="1279525"/>
          </a:xfrm>
          <a:custGeom>
            <a:avLst/>
            <a:gdLst/>
            <a:ahLst/>
            <a:cxnLst/>
            <a:rect l="l" t="t" r="r" b="b"/>
            <a:pathLst>
              <a:path w="0" h="1279525">
                <a:moveTo>
                  <a:pt x="0" y="1279448"/>
                </a:moveTo>
                <a:lnTo>
                  <a:pt x="0" y="0"/>
                </a:lnTo>
              </a:path>
            </a:pathLst>
          </a:custGeom>
          <a:ln w="12700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0" name="object 120" descr=""/>
          <p:cNvGrpSpPr/>
          <p:nvPr/>
        </p:nvGrpSpPr>
        <p:grpSpPr>
          <a:xfrm>
            <a:off x="4236479" y="6503771"/>
            <a:ext cx="221615" cy="33655"/>
            <a:chOff x="4236479" y="6503771"/>
            <a:chExt cx="221615" cy="33655"/>
          </a:xfrm>
        </p:grpSpPr>
        <p:sp>
          <p:nvSpPr>
            <p:cNvPr id="121" name="object 121" descr=""/>
            <p:cNvSpPr/>
            <p:nvPr/>
          </p:nvSpPr>
          <p:spPr>
            <a:xfrm>
              <a:off x="4236479" y="6520814"/>
              <a:ext cx="170180" cy="0"/>
            </a:xfrm>
            <a:custGeom>
              <a:avLst/>
              <a:gdLst/>
              <a:ahLst/>
              <a:cxnLst/>
              <a:rect l="l" t="t" r="r" b="b"/>
              <a:pathLst>
                <a:path w="170179" h="0">
                  <a:moveTo>
                    <a:pt x="0" y="0"/>
                  </a:moveTo>
                  <a:lnTo>
                    <a:pt x="169900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4394899" y="6503771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655"/>
                  </a:lnTo>
                  <a:lnTo>
                    <a:pt x="62788" y="168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3" name="object 123" descr=""/>
          <p:cNvGrpSpPr/>
          <p:nvPr/>
        </p:nvGrpSpPr>
        <p:grpSpPr>
          <a:xfrm>
            <a:off x="3989693" y="6306197"/>
            <a:ext cx="467995" cy="33655"/>
            <a:chOff x="3989693" y="6306197"/>
            <a:chExt cx="467995" cy="33655"/>
          </a:xfrm>
        </p:grpSpPr>
        <p:sp>
          <p:nvSpPr>
            <p:cNvPr id="124" name="object 124" descr=""/>
            <p:cNvSpPr/>
            <p:nvPr/>
          </p:nvSpPr>
          <p:spPr>
            <a:xfrm>
              <a:off x="3989693" y="6323228"/>
              <a:ext cx="417195" cy="0"/>
            </a:xfrm>
            <a:custGeom>
              <a:avLst/>
              <a:gdLst/>
              <a:ahLst/>
              <a:cxnLst/>
              <a:rect l="l" t="t" r="r" b="b"/>
              <a:pathLst>
                <a:path w="417195" h="0">
                  <a:moveTo>
                    <a:pt x="0" y="0"/>
                  </a:moveTo>
                  <a:lnTo>
                    <a:pt x="416687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4394899" y="6306197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642"/>
                  </a:lnTo>
                  <a:lnTo>
                    <a:pt x="62788" y="16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6" name="object 126" descr=""/>
          <p:cNvGrpSpPr/>
          <p:nvPr/>
        </p:nvGrpSpPr>
        <p:grpSpPr>
          <a:xfrm>
            <a:off x="4234460" y="3635641"/>
            <a:ext cx="805815" cy="3083560"/>
            <a:chOff x="4234460" y="3635641"/>
            <a:chExt cx="805815" cy="3083560"/>
          </a:xfrm>
        </p:grpSpPr>
        <p:sp>
          <p:nvSpPr>
            <p:cNvPr id="127" name="object 127" descr=""/>
            <p:cNvSpPr/>
            <p:nvPr/>
          </p:nvSpPr>
          <p:spPr>
            <a:xfrm>
              <a:off x="4513555" y="6701929"/>
              <a:ext cx="520065" cy="0"/>
            </a:xfrm>
            <a:custGeom>
              <a:avLst/>
              <a:gdLst/>
              <a:ahLst/>
              <a:cxnLst/>
              <a:rect l="l" t="t" r="r" b="b"/>
              <a:pathLst>
                <a:path w="520064" h="0">
                  <a:moveTo>
                    <a:pt x="519925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4462235" y="6685318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62788" y="0"/>
                  </a:moveTo>
                  <a:lnTo>
                    <a:pt x="0" y="16814"/>
                  </a:lnTo>
                  <a:lnTo>
                    <a:pt x="62788" y="33642"/>
                  </a:lnTo>
                  <a:lnTo>
                    <a:pt x="62788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4462031" y="3686936"/>
              <a:ext cx="0" cy="485775"/>
            </a:xfrm>
            <a:custGeom>
              <a:avLst/>
              <a:gdLst/>
              <a:ahLst/>
              <a:cxnLst/>
              <a:rect l="l" t="t" r="r" b="b"/>
              <a:pathLst>
                <a:path w="0" h="485775">
                  <a:moveTo>
                    <a:pt x="0" y="0"/>
                  </a:moveTo>
                  <a:lnTo>
                    <a:pt x="0" y="485444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4445001" y="3635641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4" h="62864">
                  <a:moveTo>
                    <a:pt x="16814" y="0"/>
                  </a:moveTo>
                  <a:lnTo>
                    <a:pt x="0" y="62776"/>
                  </a:lnTo>
                  <a:lnTo>
                    <a:pt x="33642" y="62776"/>
                  </a:lnTo>
                  <a:lnTo>
                    <a:pt x="1681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4240810" y="3914533"/>
              <a:ext cx="170180" cy="0"/>
            </a:xfrm>
            <a:custGeom>
              <a:avLst/>
              <a:gdLst/>
              <a:ahLst/>
              <a:cxnLst/>
              <a:rect l="l" t="t" r="r" b="b"/>
              <a:pathLst>
                <a:path w="170179" h="0">
                  <a:moveTo>
                    <a:pt x="0" y="0"/>
                  </a:moveTo>
                  <a:lnTo>
                    <a:pt x="169887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4399243" y="3897489"/>
              <a:ext cx="80010" cy="1802130"/>
            </a:xfrm>
            <a:custGeom>
              <a:avLst/>
              <a:gdLst/>
              <a:ahLst/>
              <a:cxnLst/>
              <a:rect l="l" t="t" r="r" b="b"/>
              <a:pathLst>
                <a:path w="80010" h="1802129">
                  <a:moveTo>
                    <a:pt x="62788" y="16814"/>
                  </a:moveTo>
                  <a:lnTo>
                    <a:pt x="0" y="0"/>
                  </a:lnTo>
                  <a:lnTo>
                    <a:pt x="0" y="33642"/>
                  </a:lnTo>
                  <a:lnTo>
                    <a:pt x="62788" y="16814"/>
                  </a:lnTo>
                  <a:close/>
                </a:path>
                <a:path w="80010" h="1802129">
                  <a:moveTo>
                    <a:pt x="79997" y="1802015"/>
                  </a:moveTo>
                  <a:lnTo>
                    <a:pt x="62788" y="1737766"/>
                  </a:lnTo>
                  <a:lnTo>
                    <a:pt x="45554" y="1802015"/>
                  </a:lnTo>
                  <a:lnTo>
                    <a:pt x="79997" y="1802015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3" name="object 133" descr=""/>
          <p:cNvSpPr txBox="1"/>
          <p:nvPr/>
        </p:nvSpPr>
        <p:spPr>
          <a:xfrm>
            <a:off x="4019633" y="3107562"/>
            <a:ext cx="222885" cy="1052830"/>
          </a:xfrm>
          <a:prstGeom prst="rect">
            <a:avLst/>
          </a:prstGeom>
        </p:spPr>
        <p:txBody>
          <a:bodyPr wrap="square" lIns="0" tIns="6350" rIns="0" bIns="0" rtlCol="0" vert="vert270">
            <a:spAutoFit/>
          </a:bodyPr>
          <a:lstStyle/>
          <a:p>
            <a:pPr algn="r" marR="5080">
              <a:lnSpc>
                <a:spcPts val="790"/>
              </a:lnSpc>
              <a:spcBef>
                <a:spcPts val="5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Clearwell</a:t>
            </a:r>
            <a:endParaRPr sz="700">
              <a:latin typeface="Arial"/>
              <a:cs typeface="Arial"/>
            </a:endParaRPr>
          </a:p>
          <a:p>
            <a:pPr algn="r" marR="39370">
              <a:lnSpc>
                <a:spcPts val="790"/>
              </a:lnSpc>
              <a:tabLst>
                <a:tab pos="695325" algn="l"/>
              </a:tabLst>
            </a:pPr>
            <a:r>
              <a:rPr dirty="0" baseline="3968" sz="1050" spc="-15">
                <a:solidFill>
                  <a:srgbClr val="282526"/>
                </a:solidFill>
                <a:latin typeface="Arial"/>
                <a:cs typeface="Arial"/>
              </a:rPr>
              <a:t>Disinfectant</a:t>
            </a:r>
            <a:r>
              <a:rPr dirty="0" baseline="3968" sz="1050">
                <a:solidFill>
                  <a:srgbClr val="282526"/>
                </a:solidFill>
                <a:latin typeface="Arial"/>
                <a:cs typeface="Arial"/>
              </a:rPr>
              <a:t>	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storage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134" name="object 134" descr=""/>
          <p:cNvSpPr/>
          <p:nvPr/>
        </p:nvSpPr>
        <p:spPr>
          <a:xfrm>
            <a:off x="4382377" y="3008223"/>
            <a:ext cx="19050" cy="248920"/>
          </a:xfrm>
          <a:custGeom>
            <a:avLst/>
            <a:gdLst/>
            <a:ahLst/>
            <a:cxnLst/>
            <a:rect l="l" t="t" r="r" b="b"/>
            <a:pathLst>
              <a:path w="19050" h="248920">
                <a:moveTo>
                  <a:pt x="0" y="248691"/>
                </a:moveTo>
                <a:lnTo>
                  <a:pt x="0" y="0"/>
                </a:lnTo>
              </a:path>
              <a:path w="19050" h="248920">
                <a:moveTo>
                  <a:pt x="18669" y="213055"/>
                </a:moveTo>
                <a:lnTo>
                  <a:pt x="18669" y="30695"/>
                </a:lnTo>
              </a:path>
            </a:pathLst>
          </a:custGeom>
          <a:ln w="3175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35" name="object 135" descr=""/>
          <p:cNvGrpSpPr/>
          <p:nvPr/>
        </p:nvGrpSpPr>
        <p:grpSpPr>
          <a:xfrm>
            <a:off x="4225126" y="2933090"/>
            <a:ext cx="520065" cy="2239645"/>
            <a:chOff x="4225126" y="2933090"/>
            <a:chExt cx="520065" cy="2239645"/>
          </a:xfrm>
        </p:grpSpPr>
        <p:sp>
          <p:nvSpPr>
            <p:cNvPr id="136" name="object 136" descr=""/>
            <p:cNvSpPr/>
            <p:nvPr/>
          </p:nvSpPr>
          <p:spPr>
            <a:xfrm>
              <a:off x="4365816" y="2977705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w="0" h="649604">
                  <a:moveTo>
                    <a:pt x="0" y="6492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4329380" y="3033509"/>
              <a:ext cx="33020" cy="41910"/>
            </a:xfrm>
            <a:custGeom>
              <a:avLst/>
              <a:gdLst/>
              <a:ahLst/>
              <a:cxnLst/>
              <a:rect l="l" t="t" r="r" b="b"/>
              <a:pathLst>
                <a:path w="33020" h="41910">
                  <a:moveTo>
                    <a:pt x="0" y="41363"/>
                  </a:moveTo>
                  <a:lnTo>
                    <a:pt x="32664" y="20675"/>
                  </a:lnTo>
                  <a:lnTo>
                    <a:pt x="0" y="0"/>
                  </a:lnTo>
                  <a:lnTo>
                    <a:pt x="0" y="41363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4282073" y="2939440"/>
              <a:ext cx="456565" cy="2226945"/>
            </a:xfrm>
            <a:custGeom>
              <a:avLst/>
              <a:gdLst/>
              <a:ahLst/>
              <a:cxnLst/>
              <a:rect l="l" t="t" r="r" b="b"/>
              <a:pathLst>
                <a:path w="456564" h="2226945">
                  <a:moveTo>
                    <a:pt x="23749" y="0"/>
                  </a:moveTo>
                  <a:lnTo>
                    <a:pt x="23749" y="38265"/>
                  </a:lnTo>
                  <a:lnTo>
                    <a:pt x="456171" y="38265"/>
                  </a:lnTo>
                  <a:lnTo>
                    <a:pt x="456171" y="687451"/>
                  </a:lnTo>
                  <a:lnTo>
                    <a:pt x="23749" y="687451"/>
                  </a:lnTo>
                  <a:lnTo>
                    <a:pt x="23749" y="725741"/>
                  </a:lnTo>
                </a:path>
                <a:path w="456564" h="2226945">
                  <a:moveTo>
                    <a:pt x="0" y="2135835"/>
                  </a:moveTo>
                  <a:lnTo>
                    <a:pt x="0" y="2226551"/>
                  </a:lnTo>
                  <a:lnTo>
                    <a:pt x="361137" y="2226551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4265042" y="5023967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4" h="62864">
                  <a:moveTo>
                    <a:pt x="16827" y="0"/>
                  </a:moveTo>
                  <a:lnTo>
                    <a:pt x="0" y="62788"/>
                  </a:lnTo>
                  <a:lnTo>
                    <a:pt x="33642" y="62788"/>
                  </a:lnTo>
                  <a:lnTo>
                    <a:pt x="16827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4240649" y="4172381"/>
              <a:ext cx="402590" cy="852169"/>
            </a:xfrm>
            <a:custGeom>
              <a:avLst/>
              <a:gdLst/>
              <a:ahLst/>
              <a:cxnLst/>
              <a:rect l="l" t="t" r="r" b="b"/>
              <a:pathLst>
                <a:path w="402589" h="852170">
                  <a:moveTo>
                    <a:pt x="41220" y="90703"/>
                  </a:moveTo>
                  <a:lnTo>
                    <a:pt x="41220" y="0"/>
                  </a:lnTo>
                  <a:lnTo>
                    <a:pt x="402370" y="0"/>
                  </a:lnTo>
                </a:path>
                <a:path w="402589" h="852170">
                  <a:moveTo>
                    <a:pt x="82457" y="851585"/>
                  </a:moveTo>
                  <a:lnTo>
                    <a:pt x="0" y="851585"/>
                  </a:lnTo>
                  <a:lnTo>
                    <a:pt x="0" y="90703"/>
                  </a:lnTo>
                  <a:lnTo>
                    <a:pt x="82457" y="90703"/>
                  </a:lnTo>
                  <a:lnTo>
                    <a:pt x="82457" y="851585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4231476" y="4263085"/>
              <a:ext cx="100965" cy="41910"/>
            </a:xfrm>
            <a:custGeom>
              <a:avLst/>
              <a:gdLst/>
              <a:ahLst/>
              <a:cxnLst/>
              <a:rect l="l" t="t" r="r" b="b"/>
              <a:pathLst>
                <a:path w="100964" h="41910">
                  <a:moveTo>
                    <a:pt x="100799" y="41287"/>
                  </a:moveTo>
                  <a:lnTo>
                    <a:pt x="0" y="41287"/>
                  </a:lnTo>
                  <a:lnTo>
                    <a:pt x="0" y="0"/>
                  </a:lnTo>
                  <a:lnTo>
                    <a:pt x="100799" y="0"/>
                  </a:lnTo>
                  <a:lnTo>
                    <a:pt x="100799" y="41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4231476" y="4263085"/>
              <a:ext cx="100965" cy="41910"/>
            </a:xfrm>
            <a:custGeom>
              <a:avLst/>
              <a:gdLst/>
              <a:ahLst/>
              <a:cxnLst/>
              <a:rect l="l" t="t" r="r" b="b"/>
              <a:pathLst>
                <a:path w="100964" h="41910">
                  <a:moveTo>
                    <a:pt x="100799" y="0"/>
                  </a:moveTo>
                  <a:lnTo>
                    <a:pt x="0" y="0"/>
                  </a:lnTo>
                  <a:lnTo>
                    <a:pt x="0" y="41287"/>
                  </a:lnTo>
                  <a:lnTo>
                    <a:pt x="100799" y="41287"/>
                  </a:lnTo>
                  <a:lnTo>
                    <a:pt x="100799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4231476" y="4992560"/>
              <a:ext cx="100965" cy="31750"/>
            </a:xfrm>
            <a:custGeom>
              <a:avLst/>
              <a:gdLst/>
              <a:ahLst/>
              <a:cxnLst/>
              <a:rect l="l" t="t" r="r" b="b"/>
              <a:pathLst>
                <a:path w="100964" h="31750">
                  <a:moveTo>
                    <a:pt x="100799" y="31407"/>
                  </a:moveTo>
                  <a:lnTo>
                    <a:pt x="0" y="31407"/>
                  </a:lnTo>
                  <a:lnTo>
                    <a:pt x="0" y="0"/>
                  </a:lnTo>
                  <a:lnTo>
                    <a:pt x="100799" y="0"/>
                  </a:lnTo>
                  <a:lnTo>
                    <a:pt x="100799" y="314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4231476" y="4992560"/>
              <a:ext cx="171450" cy="173990"/>
            </a:xfrm>
            <a:custGeom>
              <a:avLst/>
              <a:gdLst/>
              <a:ahLst/>
              <a:cxnLst/>
              <a:rect l="l" t="t" r="r" b="b"/>
              <a:pathLst>
                <a:path w="171450" h="173989">
                  <a:moveTo>
                    <a:pt x="0" y="31407"/>
                  </a:moveTo>
                  <a:lnTo>
                    <a:pt x="100799" y="31407"/>
                  </a:lnTo>
                  <a:lnTo>
                    <a:pt x="100799" y="0"/>
                  </a:lnTo>
                  <a:lnTo>
                    <a:pt x="0" y="0"/>
                  </a:lnTo>
                  <a:lnTo>
                    <a:pt x="0" y="31407"/>
                  </a:lnTo>
                  <a:close/>
                </a:path>
                <a:path w="171450" h="173989">
                  <a:moveTo>
                    <a:pt x="170967" y="173431"/>
                  </a:moveTo>
                  <a:lnTo>
                    <a:pt x="170967" y="82715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4385425" y="5023967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4" h="62864">
                  <a:moveTo>
                    <a:pt x="16840" y="0"/>
                  </a:moveTo>
                  <a:lnTo>
                    <a:pt x="0" y="62788"/>
                  </a:lnTo>
                  <a:lnTo>
                    <a:pt x="33642" y="62788"/>
                  </a:lnTo>
                  <a:lnTo>
                    <a:pt x="1684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4361026" y="4172381"/>
              <a:ext cx="82550" cy="852169"/>
            </a:xfrm>
            <a:custGeom>
              <a:avLst/>
              <a:gdLst/>
              <a:ahLst/>
              <a:cxnLst/>
              <a:rect l="l" t="t" r="r" b="b"/>
              <a:pathLst>
                <a:path w="82550" h="852170">
                  <a:moveTo>
                    <a:pt x="41226" y="90703"/>
                  </a:moveTo>
                  <a:lnTo>
                    <a:pt x="41226" y="0"/>
                  </a:lnTo>
                </a:path>
                <a:path w="82550" h="852170">
                  <a:moveTo>
                    <a:pt x="82463" y="851585"/>
                  </a:moveTo>
                  <a:lnTo>
                    <a:pt x="0" y="851585"/>
                  </a:lnTo>
                  <a:lnTo>
                    <a:pt x="0" y="90703"/>
                  </a:lnTo>
                  <a:lnTo>
                    <a:pt x="82463" y="90703"/>
                  </a:lnTo>
                  <a:lnTo>
                    <a:pt x="82463" y="851585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4351859" y="4263085"/>
              <a:ext cx="100965" cy="41910"/>
            </a:xfrm>
            <a:custGeom>
              <a:avLst/>
              <a:gdLst/>
              <a:ahLst/>
              <a:cxnLst/>
              <a:rect l="l" t="t" r="r" b="b"/>
              <a:pathLst>
                <a:path w="100964" h="41910">
                  <a:moveTo>
                    <a:pt x="100799" y="41287"/>
                  </a:moveTo>
                  <a:lnTo>
                    <a:pt x="0" y="41287"/>
                  </a:lnTo>
                  <a:lnTo>
                    <a:pt x="0" y="0"/>
                  </a:lnTo>
                  <a:lnTo>
                    <a:pt x="100799" y="0"/>
                  </a:lnTo>
                  <a:lnTo>
                    <a:pt x="100799" y="41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4351859" y="4263085"/>
              <a:ext cx="100965" cy="41910"/>
            </a:xfrm>
            <a:custGeom>
              <a:avLst/>
              <a:gdLst/>
              <a:ahLst/>
              <a:cxnLst/>
              <a:rect l="l" t="t" r="r" b="b"/>
              <a:pathLst>
                <a:path w="100964" h="41910">
                  <a:moveTo>
                    <a:pt x="100799" y="0"/>
                  </a:moveTo>
                  <a:lnTo>
                    <a:pt x="0" y="0"/>
                  </a:lnTo>
                  <a:lnTo>
                    <a:pt x="0" y="41287"/>
                  </a:lnTo>
                  <a:lnTo>
                    <a:pt x="100799" y="41287"/>
                  </a:lnTo>
                  <a:lnTo>
                    <a:pt x="100799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4351859" y="4992560"/>
              <a:ext cx="100965" cy="31750"/>
            </a:xfrm>
            <a:custGeom>
              <a:avLst/>
              <a:gdLst/>
              <a:ahLst/>
              <a:cxnLst/>
              <a:rect l="l" t="t" r="r" b="b"/>
              <a:pathLst>
                <a:path w="100964" h="31750">
                  <a:moveTo>
                    <a:pt x="100799" y="31407"/>
                  </a:moveTo>
                  <a:lnTo>
                    <a:pt x="0" y="31407"/>
                  </a:lnTo>
                  <a:lnTo>
                    <a:pt x="0" y="0"/>
                  </a:lnTo>
                  <a:lnTo>
                    <a:pt x="100799" y="0"/>
                  </a:lnTo>
                  <a:lnTo>
                    <a:pt x="100799" y="314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4351859" y="4992560"/>
              <a:ext cx="171450" cy="173990"/>
            </a:xfrm>
            <a:custGeom>
              <a:avLst/>
              <a:gdLst/>
              <a:ahLst/>
              <a:cxnLst/>
              <a:rect l="l" t="t" r="r" b="b"/>
              <a:pathLst>
                <a:path w="171450" h="173989">
                  <a:moveTo>
                    <a:pt x="0" y="31407"/>
                  </a:moveTo>
                  <a:lnTo>
                    <a:pt x="100799" y="31407"/>
                  </a:lnTo>
                  <a:lnTo>
                    <a:pt x="100799" y="0"/>
                  </a:lnTo>
                  <a:lnTo>
                    <a:pt x="0" y="0"/>
                  </a:lnTo>
                  <a:lnTo>
                    <a:pt x="0" y="31407"/>
                  </a:lnTo>
                  <a:close/>
                </a:path>
                <a:path w="171450" h="173989">
                  <a:moveTo>
                    <a:pt x="170967" y="173431"/>
                  </a:moveTo>
                  <a:lnTo>
                    <a:pt x="170967" y="82715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4505808" y="5023967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4" h="62864">
                  <a:moveTo>
                    <a:pt x="16827" y="0"/>
                  </a:moveTo>
                  <a:lnTo>
                    <a:pt x="0" y="62788"/>
                  </a:lnTo>
                  <a:lnTo>
                    <a:pt x="33642" y="62788"/>
                  </a:lnTo>
                  <a:lnTo>
                    <a:pt x="16827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4481416" y="4172381"/>
              <a:ext cx="82550" cy="852169"/>
            </a:xfrm>
            <a:custGeom>
              <a:avLst/>
              <a:gdLst/>
              <a:ahLst/>
              <a:cxnLst/>
              <a:rect l="l" t="t" r="r" b="b"/>
              <a:pathLst>
                <a:path w="82550" h="852170">
                  <a:moveTo>
                    <a:pt x="41220" y="90703"/>
                  </a:moveTo>
                  <a:lnTo>
                    <a:pt x="41220" y="0"/>
                  </a:lnTo>
                </a:path>
                <a:path w="82550" h="852170">
                  <a:moveTo>
                    <a:pt x="82457" y="851585"/>
                  </a:moveTo>
                  <a:lnTo>
                    <a:pt x="0" y="851585"/>
                  </a:lnTo>
                  <a:lnTo>
                    <a:pt x="0" y="90703"/>
                  </a:lnTo>
                  <a:lnTo>
                    <a:pt x="82457" y="90703"/>
                  </a:lnTo>
                  <a:lnTo>
                    <a:pt x="82457" y="851585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4472242" y="4263085"/>
              <a:ext cx="100965" cy="41910"/>
            </a:xfrm>
            <a:custGeom>
              <a:avLst/>
              <a:gdLst/>
              <a:ahLst/>
              <a:cxnLst/>
              <a:rect l="l" t="t" r="r" b="b"/>
              <a:pathLst>
                <a:path w="100964" h="41910">
                  <a:moveTo>
                    <a:pt x="100799" y="41287"/>
                  </a:moveTo>
                  <a:lnTo>
                    <a:pt x="0" y="41287"/>
                  </a:lnTo>
                  <a:lnTo>
                    <a:pt x="0" y="0"/>
                  </a:lnTo>
                  <a:lnTo>
                    <a:pt x="100799" y="0"/>
                  </a:lnTo>
                  <a:lnTo>
                    <a:pt x="100799" y="41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4472242" y="4263085"/>
              <a:ext cx="100965" cy="41910"/>
            </a:xfrm>
            <a:custGeom>
              <a:avLst/>
              <a:gdLst/>
              <a:ahLst/>
              <a:cxnLst/>
              <a:rect l="l" t="t" r="r" b="b"/>
              <a:pathLst>
                <a:path w="100964" h="41910">
                  <a:moveTo>
                    <a:pt x="100799" y="0"/>
                  </a:moveTo>
                  <a:lnTo>
                    <a:pt x="0" y="0"/>
                  </a:lnTo>
                  <a:lnTo>
                    <a:pt x="0" y="41287"/>
                  </a:lnTo>
                  <a:lnTo>
                    <a:pt x="100799" y="41287"/>
                  </a:lnTo>
                  <a:lnTo>
                    <a:pt x="100799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4472242" y="4992560"/>
              <a:ext cx="100965" cy="31750"/>
            </a:xfrm>
            <a:custGeom>
              <a:avLst/>
              <a:gdLst/>
              <a:ahLst/>
              <a:cxnLst/>
              <a:rect l="l" t="t" r="r" b="b"/>
              <a:pathLst>
                <a:path w="100964" h="31750">
                  <a:moveTo>
                    <a:pt x="100799" y="31407"/>
                  </a:moveTo>
                  <a:lnTo>
                    <a:pt x="0" y="31407"/>
                  </a:lnTo>
                  <a:lnTo>
                    <a:pt x="0" y="0"/>
                  </a:lnTo>
                  <a:lnTo>
                    <a:pt x="100799" y="0"/>
                  </a:lnTo>
                  <a:lnTo>
                    <a:pt x="100799" y="314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4472242" y="4992560"/>
              <a:ext cx="171450" cy="173990"/>
            </a:xfrm>
            <a:custGeom>
              <a:avLst/>
              <a:gdLst/>
              <a:ahLst/>
              <a:cxnLst/>
              <a:rect l="l" t="t" r="r" b="b"/>
              <a:pathLst>
                <a:path w="171450" h="173989">
                  <a:moveTo>
                    <a:pt x="0" y="31407"/>
                  </a:moveTo>
                  <a:lnTo>
                    <a:pt x="100799" y="31407"/>
                  </a:lnTo>
                  <a:lnTo>
                    <a:pt x="100799" y="0"/>
                  </a:lnTo>
                  <a:lnTo>
                    <a:pt x="0" y="0"/>
                  </a:lnTo>
                  <a:lnTo>
                    <a:pt x="0" y="31407"/>
                  </a:lnTo>
                  <a:close/>
                </a:path>
                <a:path w="171450" h="173989">
                  <a:moveTo>
                    <a:pt x="170967" y="173431"/>
                  </a:moveTo>
                  <a:lnTo>
                    <a:pt x="170967" y="82715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4626179" y="5023967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4" h="62864">
                  <a:moveTo>
                    <a:pt x="16840" y="0"/>
                  </a:moveTo>
                  <a:lnTo>
                    <a:pt x="0" y="62788"/>
                  </a:lnTo>
                  <a:lnTo>
                    <a:pt x="33642" y="62788"/>
                  </a:lnTo>
                  <a:lnTo>
                    <a:pt x="1684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4601780" y="4172381"/>
              <a:ext cx="82550" cy="852169"/>
            </a:xfrm>
            <a:custGeom>
              <a:avLst/>
              <a:gdLst/>
              <a:ahLst/>
              <a:cxnLst/>
              <a:rect l="l" t="t" r="r" b="b"/>
              <a:pathLst>
                <a:path w="82550" h="852170">
                  <a:moveTo>
                    <a:pt x="41239" y="90703"/>
                  </a:moveTo>
                  <a:lnTo>
                    <a:pt x="41239" y="0"/>
                  </a:lnTo>
                </a:path>
                <a:path w="82550" h="852170">
                  <a:moveTo>
                    <a:pt x="82476" y="851585"/>
                  </a:moveTo>
                  <a:lnTo>
                    <a:pt x="0" y="851585"/>
                  </a:lnTo>
                  <a:lnTo>
                    <a:pt x="0" y="90703"/>
                  </a:lnTo>
                  <a:lnTo>
                    <a:pt x="82476" y="90703"/>
                  </a:lnTo>
                  <a:lnTo>
                    <a:pt x="82476" y="851585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4592626" y="4263085"/>
              <a:ext cx="100965" cy="41910"/>
            </a:xfrm>
            <a:custGeom>
              <a:avLst/>
              <a:gdLst/>
              <a:ahLst/>
              <a:cxnLst/>
              <a:rect l="l" t="t" r="r" b="b"/>
              <a:pathLst>
                <a:path w="100964" h="41910">
                  <a:moveTo>
                    <a:pt x="100799" y="41287"/>
                  </a:moveTo>
                  <a:lnTo>
                    <a:pt x="0" y="41287"/>
                  </a:lnTo>
                  <a:lnTo>
                    <a:pt x="0" y="0"/>
                  </a:lnTo>
                  <a:lnTo>
                    <a:pt x="100799" y="0"/>
                  </a:lnTo>
                  <a:lnTo>
                    <a:pt x="100799" y="41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4592626" y="4263085"/>
              <a:ext cx="100965" cy="41910"/>
            </a:xfrm>
            <a:custGeom>
              <a:avLst/>
              <a:gdLst/>
              <a:ahLst/>
              <a:cxnLst/>
              <a:rect l="l" t="t" r="r" b="b"/>
              <a:pathLst>
                <a:path w="100964" h="41910">
                  <a:moveTo>
                    <a:pt x="100799" y="0"/>
                  </a:moveTo>
                  <a:lnTo>
                    <a:pt x="0" y="0"/>
                  </a:lnTo>
                  <a:lnTo>
                    <a:pt x="0" y="41287"/>
                  </a:lnTo>
                  <a:lnTo>
                    <a:pt x="100799" y="41287"/>
                  </a:lnTo>
                  <a:lnTo>
                    <a:pt x="100799" y="0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 descr=""/>
            <p:cNvSpPr/>
            <p:nvPr/>
          </p:nvSpPr>
          <p:spPr>
            <a:xfrm>
              <a:off x="4592626" y="4992560"/>
              <a:ext cx="100965" cy="31750"/>
            </a:xfrm>
            <a:custGeom>
              <a:avLst/>
              <a:gdLst/>
              <a:ahLst/>
              <a:cxnLst/>
              <a:rect l="l" t="t" r="r" b="b"/>
              <a:pathLst>
                <a:path w="100964" h="31750">
                  <a:moveTo>
                    <a:pt x="100799" y="31407"/>
                  </a:moveTo>
                  <a:lnTo>
                    <a:pt x="0" y="31407"/>
                  </a:lnTo>
                  <a:lnTo>
                    <a:pt x="0" y="0"/>
                  </a:lnTo>
                  <a:lnTo>
                    <a:pt x="100799" y="0"/>
                  </a:lnTo>
                  <a:lnTo>
                    <a:pt x="100799" y="314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 descr=""/>
            <p:cNvSpPr/>
            <p:nvPr/>
          </p:nvSpPr>
          <p:spPr>
            <a:xfrm>
              <a:off x="4592626" y="4992560"/>
              <a:ext cx="100965" cy="31750"/>
            </a:xfrm>
            <a:custGeom>
              <a:avLst/>
              <a:gdLst/>
              <a:ahLst/>
              <a:cxnLst/>
              <a:rect l="l" t="t" r="r" b="b"/>
              <a:pathLst>
                <a:path w="100964" h="31750">
                  <a:moveTo>
                    <a:pt x="0" y="31407"/>
                  </a:moveTo>
                  <a:lnTo>
                    <a:pt x="100799" y="31407"/>
                  </a:lnTo>
                  <a:lnTo>
                    <a:pt x="100799" y="0"/>
                  </a:lnTo>
                  <a:lnTo>
                    <a:pt x="0" y="0"/>
                  </a:lnTo>
                  <a:lnTo>
                    <a:pt x="0" y="31407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 descr=""/>
            <p:cNvSpPr/>
            <p:nvPr/>
          </p:nvSpPr>
          <p:spPr>
            <a:xfrm>
              <a:off x="4240645" y="4304360"/>
              <a:ext cx="82550" cy="688340"/>
            </a:xfrm>
            <a:custGeom>
              <a:avLst/>
              <a:gdLst/>
              <a:ahLst/>
              <a:cxnLst/>
              <a:rect l="l" t="t" r="r" b="b"/>
              <a:pathLst>
                <a:path w="82550" h="688339">
                  <a:moveTo>
                    <a:pt x="82461" y="0"/>
                  </a:moveTo>
                  <a:lnTo>
                    <a:pt x="0" y="688200"/>
                  </a:lnTo>
                  <a:lnTo>
                    <a:pt x="82461" y="688200"/>
                  </a:lnTo>
                  <a:lnTo>
                    <a:pt x="82461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4240645" y="4304360"/>
              <a:ext cx="82550" cy="688340"/>
            </a:xfrm>
            <a:custGeom>
              <a:avLst/>
              <a:gdLst/>
              <a:ahLst/>
              <a:cxnLst/>
              <a:rect l="l" t="t" r="r" b="b"/>
              <a:pathLst>
                <a:path w="82550" h="688339">
                  <a:moveTo>
                    <a:pt x="0" y="688200"/>
                  </a:moveTo>
                  <a:lnTo>
                    <a:pt x="82461" y="0"/>
                  </a:lnTo>
                  <a:lnTo>
                    <a:pt x="82461" y="688200"/>
                  </a:lnTo>
                  <a:lnTo>
                    <a:pt x="0" y="688200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 descr=""/>
            <p:cNvSpPr/>
            <p:nvPr/>
          </p:nvSpPr>
          <p:spPr>
            <a:xfrm>
              <a:off x="4361028" y="4304360"/>
              <a:ext cx="82550" cy="688340"/>
            </a:xfrm>
            <a:custGeom>
              <a:avLst/>
              <a:gdLst/>
              <a:ahLst/>
              <a:cxnLst/>
              <a:rect l="l" t="t" r="r" b="b"/>
              <a:pathLst>
                <a:path w="82550" h="688339">
                  <a:moveTo>
                    <a:pt x="82461" y="0"/>
                  </a:moveTo>
                  <a:lnTo>
                    <a:pt x="0" y="688200"/>
                  </a:lnTo>
                  <a:lnTo>
                    <a:pt x="82461" y="688200"/>
                  </a:lnTo>
                  <a:lnTo>
                    <a:pt x="82461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 descr=""/>
            <p:cNvSpPr/>
            <p:nvPr/>
          </p:nvSpPr>
          <p:spPr>
            <a:xfrm>
              <a:off x="4361028" y="4304360"/>
              <a:ext cx="82550" cy="688340"/>
            </a:xfrm>
            <a:custGeom>
              <a:avLst/>
              <a:gdLst/>
              <a:ahLst/>
              <a:cxnLst/>
              <a:rect l="l" t="t" r="r" b="b"/>
              <a:pathLst>
                <a:path w="82550" h="688339">
                  <a:moveTo>
                    <a:pt x="0" y="688200"/>
                  </a:moveTo>
                  <a:lnTo>
                    <a:pt x="82461" y="0"/>
                  </a:lnTo>
                  <a:lnTo>
                    <a:pt x="82461" y="688200"/>
                  </a:lnTo>
                  <a:lnTo>
                    <a:pt x="0" y="688200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4481412" y="4304360"/>
              <a:ext cx="82550" cy="688340"/>
            </a:xfrm>
            <a:custGeom>
              <a:avLst/>
              <a:gdLst/>
              <a:ahLst/>
              <a:cxnLst/>
              <a:rect l="l" t="t" r="r" b="b"/>
              <a:pathLst>
                <a:path w="82550" h="688339">
                  <a:moveTo>
                    <a:pt x="82461" y="0"/>
                  </a:moveTo>
                  <a:lnTo>
                    <a:pt x="0" y="688200"/>
                  </a:lnTo>
                  <a:lnTo>
                    <a:pt x="82461" y="688200"/>
                  </a:lnTo>
                  <a:lnTo>
                    <a:pt x="82461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4481412" y="4304360"/>
              <a:ext cx="82550" cy="688340"/>
            </a:xfrm>
            <a:custGeom>
              <a:avLst/>
              <a:gdLst/>
              <a:ahLst/>
              <a:cxnLst/>
              <a:rect l="l" t="t" r="r" b="b"/>
              <a:pathLst>
                <a:path w="82550" h="688339">
                  <a:moveTo>
                    <a:pt x="0" y="688200"/>
                  </a:moveTo>
                  <a:lnTo>
                    <a:pt x="82461" y="0"/>
                  </a:lnTo>
                  <a:lnTo>
                    <a:pt x="82461" y="688200"/>
                  </a:lnTo>
                  <a:lnTo>
                    <a:pt x="0" y="688200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4601782" y="4304360"/>
              <a:ext cx="82550" cy="688340"/>
            </a:xfrm>
            <a:custGeom>
              <a:avLst/>
              <a:gdLst/>
              <a:ahLst/>
              <a:cxnLst/>
              <a:rect l="l" t="t" r="r" b="b"/>
              <a:pathLst>
                <a:path w="82550" h="688339">
                  <a:moveTo>
                    <a:pt x="82473" y="0"/>
                  </a:moveTo>
                  <a:lnTo>
                    <a:pt x="0" y="688200"/>
                  </a:lnTo>
                  <a:lnTo>
                    <a:pt x="82473" y="688200"/>
                  </a:lnTo>
                  <a:lnTo>
                    <a:pt x="82473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4601782" y="4304360"/>
              <a:ext cx="82550" cy="688340"/>
            </a:xfrm>
            <a:custGeom>
              <a:avLst/>
              <a:gdLst/>
              <a:ahLst/>
              <a:cxnLst/>
              <a:rect l="l" t="t" r="r" b="b"/>
              <a:pathLst>
                <a:path w="82550" h="688339">
                  <a:moveTo>
                    <a:pt x="0" y="688200"/>
                  </a:moveTo>
                  <a:lnTo>
                    <a:pt x="82473" y="0"/>
                  </a:lnTo>
                  <a:lnTo>
                    <a:pt x="82473" y="688200"/>
                  </a:lnTo>
                  <a:lnTo>
                    <a:pt x="0" y="688200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1" name="object 171" descr=""/>
          <p:cNvSpPr txBox="1"/>
          <p:nvPr/>
        </p:nvSpPr>
        <p:spPr>
          <a:xfrm>
            <a:off x="3965464" y="4397256"/>
            <a:ext cx="222885" cy="54927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06045" marR="5080" indent="-93980">
              <a:lnSpc>
                <a:spcPts val="740"/>
              </a:lnSpc>
              <a:spcBef>
                <a:spcPts val="16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Nanofiltration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modules</a:t>
            </a:r>
            <a:endParaRPr sz="700">
              <a:latin typeface="Arial"/>
              <a:cs typeface="Arial"/>
            </a:endParaRPr>
          </a:p>
        </p:txBody>
      </p:sp>
      <p:sp>
        <p:nvSpPr>
          <p:cNvPr id="172" name="object 172" descr=""/>
          <p:cNvSpPr txBox="1"/>
          <p:nvPr/>
        </p:nvSpPr>
        <p:spPr>
          <a:xfrm>
            <a:off x="5076688" y="4297328"/>
            <a:ext cx="317500" cy="61341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algn="ctr" marL="12700" marR="5080" indent="-635">
              <a:lnSpc>
                <a:spcPts val="740"/>
              </a:lnSpc>
              <a:spcBef>
                <a:spcPts val="16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Concentrate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(waste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stream)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disposal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73" name="object 173" descr=""/>
          <p:cNvGrpSpPr/>
          <p:nvPr/>
        </p:nvGrpSpPr>
        <p:grpSpPr>
          <a:xfrm>
            <a:off x="4230129" y="4587976"/>
            <a:ext cx="850900" cy="1528445"/>
            <a:chOff x="4230129" y="4587976"/>
            <a:chExt cx="850900" cy="1528445"/>
          </a:xfrm>
        </p:grpSpPr>
        <p:sp>
          <p:nvSpPr>
            <p:cNvPr id="174" name="object 174" descr=""/>
            <p:cNvSpPr/>
            <p:nvPr/>
          </p:nvSpPr>
          <p:spPr>
            <a:xfrm>
              <a:off x="4684256" y="4605007"/>
              <a:ext cx="345440" cy="0"/>
            </a:xfrm>
            <a:custGeom>
              <a:avLst/>
              <a:gdLst/>
              <a:ahLst/>
              <a:cxnLst/>
              <a:rect l="l" t="t" r="r" b="b"/>
              <a:pathLst>
                <a:path w="345439" h="0">
                  <a:moveTo>
                    <a:pt x="0" y="0"/>
                  </a:moveTo>
                  <a:lnTo>
                    <a:pt x="344893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 descr=""/>
            <p:cNvSpPr/>
            <p:nvPr/>
          </p:nvSpPr>
          <p:spPr>
            <a:xfrm>
              <a:off x="5017682" y="4587976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654"/>
                  </a:lnTo>
                  <a:lnTo>
                    <a:pt x="62788" y="16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4236479" y="5165991"/>
              <a:ext cx="226060" cy="933450"/>
            </a:xfrm>
            <a:custGeom>
              <a:avLst/>
              <a:gdLst/>
              <a:ahLst/>
              <a:cxnLst/>
              <a:rect l="l" t="t" r="r" b="b"/>
              <a:pathLst>
                <a:path w="226060" h="933450">
                  <a:moveTo>
                    <a:pt x="225551" y="338924"/>
                  </a:moveTo>
                  <a:lnTo>
                    <a:pt x="225336" y="0"/>
                  </a:lnTo>
                </a:path>
                <a:path w="226060" h="933450">
                  <a:moveTo>
                    <a:pt x="0" y="933310"/>
                  </a:moveTo>
                  <a:lnTo>
                    <a:pt x="169900" y="93331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4394899" y="6082271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654"/>
                  </a:lnTo>
                  <a:lnTo>
                    <a:pt x="62788" y="168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8" name="object 178" descr=""/>
          <p:cNvSpPr txBox="1"/>
          <p:nvPr/>
        </p:nvSpPr>
        <p:spPr>
          <a:xfrm>
            <a:off x="3762492" y="6097927"/>
            <a:ext cx="222885" cy="47561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2700" marR="5080" indent="59055">
              <a:lnSpc>
                <a:spcPts val="740"/>
              </a:lnSpc>
              <a:spcBef>
                <a:spcPts val="16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Oxidant/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disinfectant</a:t>
            </a:r>
            <a:endParaRPr sz="700">
              <a:latin typeface="Arial"/>
              <a:cs typeface="Arial"/>
            </a:endParaRPr>
          </a:p>
        </p:txBody>
      </p:sp>
      <p:sp>
        <p:nvSpPr>
          <p:cNvPr id="179" name="object 179" descr=""/>
          <p:cNvSpPr txBox="1"/>
          <p:nvPr/>
        </p:nvSpPr>
        <p:spPr>
          <a:xfrm>
            <a:off x="4014280" y="6370716"/>
            <a:ext cx="222885" cy="29273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2700" marR="5080" indent="76200">
              <a:lnSpc>
                <a:spcPts val="740"/>
              </a:lnSpc>
              <a:spcBef>
                <a:spcPts val="160"/>
              </a:spcBef>
            </a:pP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pH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control</a:t>
            </a:r>
            <a:endParaRPr sz="700">
              <a:latin typeface="Arial"/>
              <a:cs typeface="Arial"/>
            </a:endParaRPr>
          </a:p>
        </p:txBody>
      </p:sp>
      <p:sp>
        <p:nvSpPr>
          <p:cNvPr id="180" name="object 180" descr=""/>
          <p:cNvSpPr txBox="1"/>
          <p:nvPr/>
        </p:nvSpPr>
        <p:spPr>
          <a:xfrm>
            <a:off x="4014358" y="5941770"/>
            <a:ext cx="222885" cy="307340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2700" marR="5080" indent="48895">
              <a:lnSpc>
                <a:spcPts val="740"/>
              </a:lnSpc>
              <a:spcBef>
                <a:spcPts val="16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Anti-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scalant</a:t>
            </a:r>
            <a:endParaRPr sz="700">
              <a:latin typeface="Arial"/>
              <a:cs typeface="Arial"/>
            </a:endParaRPr>
          </a:p>
        </p:txBody>
      </p:sp>
      <p:sp>
        <p:nvSpPr>
          <p:cNvPr id="181" name="object 181" descr=""/>
          <p:cNvSpPr txBox="1"/>
          <p:nvPr/>
        </p:nvSpPr>
        <p:spPr>
          <a:xfrm>
            <a:off x="4102559" y="5177585"/>
            <a:ext cx="222885" cy="73215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marL="101600" marR="5080" indent="-89535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Cartridge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filters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or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microscreens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82" name="object 18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1699" y="5491010"/>
            <a:ext cx="271805" cy="158178"/>
          </a:xfrm>
          <a:prstGeom prst="rect">
            <a:avLst/>
          </a:prstGeom>
        </p:spPr>
      </p:pic>
      <p:sp>
        <p:nvSpPr>
          <p:cNvPr id="183" name="object 183" descr=""/>
          <p:cNvSpPr txBox="1"/>
          <p:nvPr/>
        </p:nvSpPr>
        <p:spPr>
          <a:xfrm>
            <a:off x="5035871" y="6232054"/>
            <a:ext cx="695960" cy="1076325"/>
          </a:xfrm>
          <a:prstGeom prst="rect">
            <a:avLst/>
          </a:prstGeom>
        </p:spPr>
        <p:txBody>
          <a:bodyPr wrap="square" lIns="0" tIns="20320" rIns="0" bIns="0" rtlCol="0" vert="vert270">
            <a:spAutoFit/>
          </a:bodyPr>
          <a:lstStyle/>
          <a:p>
            <a:pPr algn="just" marL="351155" marR="5080" indent="8890">
              <a:lnSpc>
                <a:spcPts val="740"/>
              </a:lnSpc>
              <a:spcBef>
                <a:spcPts val="16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-3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return</a:t>
            </a:r>
            <a:r>
              <a:rPr dirty="0" sz="700" spc="-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from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waste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washwater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recovery</a:t>
            </a:r>
            <a:r>
              <a:rPr dirty="0" sz="700" spc="-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system,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solids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dewatering,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and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filter-to-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waste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800" b="1">
                <a:solidFill>
                  <a:srgbClr val="282526"/>
                </a:solidFill>
                <a:latin typeface="Century Gothic"/>
                <a:cs typeface="Century Gothic"/>
              </a:rPr>
              <a:t>Figure 4-</a:t>
            </a:r>
            <a:r>
              <a:rPr dirty="0" sz="800" spc="-50" b="1">
                <a:solidFill>
                  <a:srgbClr val="282526"/>
                </a:solidFill>
                <a:latin typeface="Century Gothic"/>
                <a:cs typeface="Century Gothic"/>
              </a:rPr>
              <a:t>9</a:t>
            </a:r>
            <a:endParaRPr sz="800">
              <a:latin typeface="Century Gothic"/>
              <a:cs typeface="Century Gothic"/>
            </a:endParaRPr>
          </a:p>
        </p:txBody>
      </p:sp>
      <p:sp>
        <p:nvSpPr>
          <p:cNvPr id="184" name="object 184" descr=""/>
          <p:cNvSpPr txBox="1"/>
          <p:nvPr/>
        </p:nvSpPr>
        <p:spPr>
          <a:xfrm>
            <a:off x="5729383" y="3544089"/>
            <a:ext cx="154305" cy="3764279"/>
          </a:xfrm>
          <a:prstGeom prst="rect">
            <a:avLst/>
          </a:prstGeom>
        </p:spPr>
        <p:txBody>
          <a:bodyPr wrap="square" lIns="0" tIns="139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Typical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process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train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for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treatment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of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groundwater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55">
                <a:solidFill>
                  <a:srgbClr val="282526"/>
                </a:solidFill>
                <a:latin typeface="Tahoma"/>
                <a:cs typeface="Tahoma"/>
              </a:rPr>
              <a:t>with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nanoﬁltration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softening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process.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85" name="object 185" descr=""/>
          <p:cNvSpPr txBox="1"/>
          <p:nvPr/>
        </p:nvSpPr>
        <p:spPr>
          <a:xfrm>
            <a:off x="5762791" y="7927792"/>
            <a:ext cx="23812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 b="1">
                <a:solidFill>
                  <a:srgbClr val="282526"/>
                </a:solidFill>
                <a:latin typeface="Century Gothic"/>
                <a:cs typeface="Century Gothic"/>
              </a:rPr>
              <a:t>209</a:t>
            </a:r>
            <a:endParaRPr sz="9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29464" y="687687"/>
            <a:ext cx="23812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 b="1">
                <a:solidFill>
                  <a:srgbClr val="282526"/>
                </a:solidFill>
                <a:latin typeface="Century Gothic"/>
                <a:cs typeface="Century Gothic"/>
              </a:rPr>
              <a:t>210</a:t>
            </a:r>
            <a:endParaRPr sz="90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44013" y="687687"/>
            <a:ext cx="1948814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solidFill>
                  <a:srgbClr val="282526"/>
                </a:solidFill>
                <a:latin typeface="Tahoma"/>
                <a:cs typeface="Tahoma"/>
              </a:rPr>
              <a:t>4</a:t>
            </a:r>
            <a:r>
              <a:rPr dirty="0" sz="900" spc="2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900" spc="-50">
                <a:solidFill>
                  <a:srgbClr val="282526"/>
                </a:solidFill>
                <a:latin typeface="Tahoma"/>
                <a:cs typeface="Tahoma"/>
              </a:rPr>
              <a:t>Water</a:t>
            </a:r>
            <a:r>
              <a:rPr dirty="0" sz="9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900" spc="-40">
                <a:solidFill>
                  <a:srgbClr val="282526"/>
                </a:solidFill>
                <a:latin typeface="Tahoma"/>
                <a:cs typeface="Tahoma"/>
              </a:rPr>
              <a:t>Quality</a:t>
            </a:r>
            <a:r>
              <a:rPr dirty="0" sz="9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900" spc="-35">
                <a:solidFill>
                  <a:srgbClr val="282526"/>
                </a:solidFill>
                <a:latin typeface="Tahoma"/>
                <a:cs typeface="Tahoma"/>
              </a:rPr>
              <a:t>Management</a:t>
            </a:r>
            <a:r>
              <a:rPr dirty="0" sz="9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282526"/>
                </a:solidFill>
                <a:latin typeface="Tahoma"/>
                <a:cs typeface="Tahoma"/>
              </a:rPr>
              <a:t>Strategies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05915" y="976101"/>
            <a:ext cx="4201795" cy="2328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50800">
              <a:lnSpc>
                <a:spcPts val="1200"/>
              </a:lnSpc>
              <a:spcBef>
                <a:spcPts val="95"/>
              </a:spcBef>
            </a:pPr>
            <a:r>
              <a:rPr dirty="0" sz="1000" spc="-45" i="1">
                <a:solidFill>
                  <a:srgbClr val="282526"/>
                </a:solidFill>
                <a:latin typeface="Book Antiqua"/>
                <a:cs typeface="Book Antiqua"/>
              </a:rPr>
              <a:t>Air</a:t>
            </a:r>
            <a:r>
              <a:rPr dirty="0" sz="1000" spc="-10" i="1">
                <a:solidFill>
                  <a:srgbClr val="282526"/>
                </a:solidFill>
                <a:latin typeface="Book Antiqua"/>
                <a:cs typeface="Book Antiqua"/>
              </a:rPr>
              <a:t> stripping</a:t>
            </a:r>
            <a:endParaRPr sz="1000">
              <a:latin typeface="Book Antiqua"/>
              <a:cs typeface="Book Antiqua"/>
            </a:endParaRPr>
          </a:p>
          <a:p>
            <a:pPr algn="just" marL="50800" marR="42545">
              <a:lnSpc>
                <a:spcPts val="1200"/>
              </a:lnSpc>
              <a:spcBef>
                <a:spcPts val="40"/>
              </a:spcBef>
            </a:pPr>
            <a:r>
              <a:rPr dirty="0" sz="1000" spc="-30" b="0">
                <a:solidFill>
                  <a:srgbClr val="282526"/>
                </a:solidFill>
                <a:latin typeface="Bookman Old Style"/>
                <a:cs typeface="Bookman Old Style"/>
              </a:rPr>
              <a:t>Air</a:t>
            </a:r>
            <a:r>
              <a:rPr dirty="0" sz="1000" spc="114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stripping</a:t>
            </a:r>
            <a:r>
              <a:rPr dirty="0" sz="1000" spc="114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95" b="0">
                <a:solidFill>
                  <a:srgbClr val="282526"/>
                </a:solidFill>
                <a:latin typeface="Bookman Old Style"/>
                <a:cs typeface="Bookman Old Style"/>
              </a:rPr>
              <a:t>is</a:t>
            </a:r>
            <a:r>
              <a:rPr dirty="0" sz="1000" spc="114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90" b="0">
                <a:solidFill>
                  <a:srgbClr val="282526"/>
                </a:solidFill>
                <a:latin typeface="Bookman Old Style"/>
                <a:cs typeface="Bookman Old Style"/>
              </a:rPr>
              <a:t>used</a:t>
            </a:r>
            <a:r>
              <a:rPr dirty="0" sz="1000" spc="114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35" b="0">
                <a:solidFill>
                  <a:srgbClr val="282526"/>
                </a:solidFill>
                <a:latin typeface="Bookman Old Style"/>
                <a:cs typeface="Bookman Old Style"/>
              </a:rPr>
              <a:t>to</a:t>
            </a:r>
            <a:r>
              <a:rPr dirty="0" sz="1000" spc="114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treat</a:t>
            </a:r>
            <a:r>
              <a:rPr dirty="0" sz="1000" spc="114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groundwater</a:t>
            </a:r>
            <a:r>
              <a:rPr dirty="0" sz="1000" spc="114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containing</a:t>
            </a:r>
            <a:r>
              <a:rPr dirty="0" sz="1000" spc="114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undesirable</a:t>
            </a:r>
            <a:r>
              <a:rPr dirty="0" sz="1000" spc="114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00" b="0">
                <a:solidFill>
                  <a:srgbClr val="282526"/>
                </a:solidFill>
                <a:latin typeface="Bookman Old Style"/>
                <a:cs typeface="Bookman Old Style"/>
              </a:rPr>
              <a:t>gases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05" b="0">
                <a:solidFill>
                  <a:srgbClr val="282526"/>
                </a:solidFill>
                <a:latin typeface="Bookman Old Style"/>
                <a:cs typeface="Bookman Old Style"/>
              </a:rPr>
              <a:t>such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35" b="0">
                <a:solidFill>
                  <a:srgbClr val="282526"/>
                </a:solidFill>
                <a:latin typeface="Bookman Old Style"/>
                <a:cs typeface="Bookman Old Style"/>
              </a:rPr>
              <a:t>as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hydrogen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0" b="0">
                <a:solidFill>
                  <a:srgbClr val="282526"/>
                </a:solidFill>
                <a:latin typeface="Bookman Old Style"/>
                <a:cs typeface="Bookman Old Style"/>
              </a:rPr>
              <a:t>sulﬁde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25" b="0">
                <a:solidFill>
                  <a:srgbClr val="282526"/>
                </a:solidFill>
                <a:latin typeface="Bookman Old Style"/>
                <a:cs typeface="Bookman Old Style"/>
              </a:rPr>
              <a:t>or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0" b="0">
                <a:solidFill>
                  <a:srgbClr val="282526"/>
                </a:solidFill>
                <a:latin typeface="Bookman Old Style"/>
                <a:cs typeface="Bookman Old Style"/>
              </a:rPr>
              <a:t>VOCs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5" b="0">
                <a:solidFill>
                  <a:srgbClr val="282526"/>
                </a:solidFill>
                <a:latin typeface="Bookman Old Style"/>
                <a:cs typeface="Bookman Old Style"/>
              </a:rPr>
              <a:t>at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levels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above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the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40" b="0">
                <a:solidFill>
                  <a:srgbClr val="282526"/>
                </a:solidFill>
                <a:latin typeface="Bookman Old Style"/>
                <a:cs typeface="Bookman Old Style"/>
              </a:rPr>
              <a:t>MCL.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0" b="0">
                <a:solidFill>
                  <a:srgbClr val="282526"/>
                </a:solidFill>
                <a:latin typeface="Bookman Old Style"/>
                <a:cs typeface="Bookman Old Style"/>
              </a:rPr>
              <a:t>An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air-</a:t>
            </a:r>
            <a:r>
              <a:rPr dirty="0" sz="1000" spc="-70" b="0">
                <a:solidFill>
                  <a:srgbClr val="282526"/>
                </a:solidFill>
                <a:latin typeface="Bookman Old Style"/>
                <a:cs typeface="Bookman Old Style"/>
              </a:rPr>
              <a:t>stripping</a:t>
            </a:r>
            <a:r>
              <a:rPr dirty="0" sz="1000" spc="-4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5" b="0">
                <a:solidFill>
                  <a:srgbClr val="282526"/>
                </a:solidFill>
                <a:latin typeface="Bookman Old Style"/>
                <a:cs typeface="Bookman Old Style"/>
              </a:rPr>
              <a:t>process</a:t>
            </a:r>
            <a:r>
              <a:rPr dirty="0" sz="1000" spc="-1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treatment</a:t>
            </a:r>
            <a:r>
              <a:rPr dirty="0" sz="1000" spc="-10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train</a:t>
            </a:r>
            <a:r>
              <a:rPr dirty="0" sz="1000" spc="-1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90" b="0">
                <a:solidFill>
                  <a:srgbClr val="282526"/>
                </a:solidFill>
                <a:latin typeface="Bookman Old Style"/>
                <a:cs typeface="Bookman Old Style"/>
              </a:rPr>
              <a:t>consists</a:t>
            </a:r>
            <a:r>
              <a:rPr dirty="0" sz="1000" spc="-1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of</a:t>
            </a:r>
            <a:r>
              <a:rPr dirty="0" sz="1000" spc="-1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05" b="0">
                <a:solidFill>
                  <a:srgbClr val="282526"/>
                </a:solidFill>
                <a:latin typeface="Bookman Old Style"/>
                <a:cs typeface="Bookman Old Style"/>
              </a:rPr>
              <a:t>a</a:t>
            </a:r>
            <a:r>
              <a:rPr dirty="0" sz="1000" spc="-1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stripping</a:t>
            </a:r>
            <a:r>
              <a:rPr dirty="0" sz="1000" spc="-1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tower</a:t>
            </a:r>
            <a:r>
              <a:rPr dirty="0" sz="1000" spc="-1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35" b="0">
                <a:solidFill>
                  <a:srgbClr val="282526"/>
                </a:solidFill>
                <a:latin typeface="Bookman Old Style"/>
                <a:cs typeface="Bookman Old Style"/>
              </a:rPr>
              <a:t>followed</a:t>
            </a:r>
            <a:r>
              <a:rPr dirty="0" sz="1000" spc="-1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95" b="0">
                <a:solidFill>
                  <a:srgbClr val="282526"/>
                </a:solidFill>
                <a:latin typeface="Bookman Old Style"/>
                <a:cs typeface="Bookman Old Style"/>
              </a:rPr>
              <a:t>by</a:t>
            </a:r>
            <a:r>
              <a:rPr dirty="0" sz="1000" spc="-1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0" b="0">
                <a:solidFill>
                  <a:srgbClr val="282526"/>
                </a:solidFill>
                <a:latin typeface="Bookman Old Style"/>
                <a:cs typeface="Bookman Old Style"/>
              </a:rPr>
              <a:t>pressurized</a:t>
            </a:r>
            <a:r>
              <a:rPr dirty="0" sz="1000" spc="-4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granular</a:t>
            </a:r>
            <a:r>
              <a:rPr dirty="0" sz="1000" spc="-1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media</a:t>
            </a:r>
            <a:r>
              <a:rPr dirty="0" sz="1000" spc="-1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0" b="0">
                <a:solidFill>
                  <a:srgbClr val="282526"/>
                </a:solidFill>
                <a:latin typeface="Bookman Old Style"/>
                <a:cs typeface="Bookman Old Style"/>
              </a:rPr>
              <a:t>ﬁltration</a:t>
            </a:r>
            <a:r>
              <a:rPr dirty="0" sz="1000" spc="-1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5" b="0">
                <a:solidFill>
                  <a:srgbClr val="282526"/>
                </a:solidFill>
                <a:latin typeface="Bookman Old Style"/>
                <a:cs typeface="Bookman Old Style"/>
              </a:rPr>
              <a:t>and</a:t>
            </a:r>
            <a:r>
              <a:rPr dirty="0" sz="1000" spc="-1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disinfection,</a:t>
            </a:r>
            <a:r>
              <a:rPr dirty="0" sz="1000" spc="-1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35" b="0">
                <a:solidFill>
                  <a:srgbClr val="282526"/>
                </a:solidFill>
                <a:latin typeface="Bookman Old Style"/>
                <a:cs typeface="Bookman Old Style"/>
              </a:rPr>
              <a:t>as</a:t>
            </a:r>
            <a:r>
              <a:rPr dirty="0" sz="1000" spc="-1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90" b="0">
                <a:solidFill>
                  <a:srgbClr val="282526"/>
                </a:solidFill>
                <a:latin typeface="Bookman Old Style"/>
                <a:cs typeface="Bookman Old Style"/>
              </a:rPr>
              <a:t>shown</a:t>
            </a:r>
            <a:r>
              <a:rPr dirty="0" sz="1000" spc="-1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40" b="0">
                <a:solidFill>
                  <a:srgbClr val="282526"/>
                </a:solidFill>
                <a:latin typeface="Bookman Old Style"/>
                <a:cs typeface="Bookman Old Style"/>
              </a:rPr>
              <a:t>on</a:t>
            </a:r>
            <a:r>
              <a:rPr dirty="0" sz="1000" spc="-1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Fig.</a:t>
            </a:r>
            <a:r>
              <a:rPr dirty="0" sz="1000" spc="-1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10" b="0">
                <a:solidFill>
                  <a:srgbClr val="282526"/>
                </a:solidFill>
                <a:latin typeface="Bookman Old Style"/>
                <a:cs typeface="Bookman Old Style"/>
              </a:rPr>
              <a:t>4-10.</a:t>
            </a:r>
            <a:r>
              <a:rPr dirty="0" sz="1000" spc="-1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25" b="0">
                <a:solidFill>
                  <a:srgbClr val="282526"/>
                </a:solidFill>
                <a:latin typeface="Bookman Old Style"/>
                <a:cs typeface="Bookman Old Style"/>
              </a:rPr>
              <a:t>In</a:t>
            </a:r>
            <a:r>
              <a:rPr dirty="0" sz="1000" spc="-1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0" b="0">
                <a:solidFill>
                  <a:srgbClr val="282526"/>
                </a:solidFill>
                <a:latin typeface="Bookman Old Style"/>
                <a:cs typeface="Bookman Old Style"/>
              </a:rPr>
              <a:t>some</a:t>
            </a:r>
            <a:r>
              <a:rPr dirty="0" sz="1000" spc="-4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14" b="0">
                <a:solidFill>
                  <a:srgbClr val="282526"/>
                </a:solidFill>
                <a:latin typeface="Bookman Old Style"/>
                <a:cs typeface="Bookman Old Style"/>
              </a:rPr>
              <a:t>cases</a:t>
            </a:r>
            <a:r>
              <a:rPr dirty="0" sz="1000" spc="-2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the</a:t>
            </a:r>
            <a:r>
              <a:rPr dirty="0" sz="1000" spc="-2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05" b="0">
                <a:solidFill>
                  <a:srgbClr val="282526"/>
                </a:solidFill>
                <a:latin typeface="Bookman Old Style"/>
                <a:cs typeface="Bookman Old Style"/>
              </a:rPr>
              <a:t>use</a:t>
            </a:r>
            <a:r>
              <a:rPr dirty="0" sz="1000" spc="-2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0" b="0">
                <a:solidFill>
                  <a:srgbClr val="282526"/>
                </a:solidFill>
                <a:latin typeface="Bookman Old Style"/>
                <a:cs typeface="Bookman Old Style"/>
              </a:rPr>
              <a:t>of</a:t>
            </a:r>
            <a:r>
              <a:rPr dirty="0" sz="1000" spc="-2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45" b="0">
                <a:solidFill>
                  <a:srgbClr val="282526"/>
                </a:solidFill>
                <a:latin typeface="Bookman Old Style"/>
                <a:cs typeface="Bookman Old Style"/>
              </a:rPr>
              <a:t>conditioning</a:t>
            </a:r>
            <a:r>
              <a:rPr dirty="0" sz="1000" spc="-2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5" b="0">
                <a:solidFill>
                  <a:srgbClr val="282526"/>
                </a:solidFill>
                <a:latin typeface="Bookman Old Style"/>
                <a:cs typeface="Bookman Old Style"/>
              </a:rPr>
              <a:t>chemicals</a:t>
            </a:r>
            <a:r>
              <a:rPr dirty="0" sz="1000" spc="-2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and/or</a:t>
            </a:r>
            <a:r>
              <a:rPr dirty="0" sz="1000" spc="-2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acid</a:t>
            </a:r>
            <a:r>
              <a:rPr dirty="0" sz="1000" spc="-2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0" b="0">
                <a:solidFill>
                  <a:srgbClr val="282526"/>
                </a:solidFill>
                <a:latin typeface="Bookman Old Style"/>
                <a:cs typeface="Bookman Old Style"/>
              </a:rPr>
              <a:t>addition</a:t>
            </a:r>
            <a:r>
              <a:rPr dirty="0" sz="1000" spc="-2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10" b="0">
                <a:solidFill>
                  <a:srgbClr val="282526"/>
                </a:solidFill>
                <a:latin typeface="Bookman Old Style"/>
                <a:cs typeface="Bookman Old Style"/>
              </a:rPr>
              <a:t>may</a:t>
            </a:r>
            <a:r>
              <a:rPr dirty="0" sz="1000" spc="-2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0" b="0">
                <a:solidFill>
                  <a:srgbClr val="282526"/>
                </a:solidFill>
                <a:latin typeface="Bookman Old Style"/>
                <a:cs typeface="Bookman Old Style"/>
              </a:rPr>
              <a:t>be</a:t>
            </a:r>
            <a:r>
              <a:rPr dirty="0" sz="1000" spc="-2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5" b="0">
                <a:solidFill>
                  <a:srgbClr val="282526"/>
                </a:solidFill>
                <a:latin typeface="Bookman Old Style"/>
                <a:cs typeface="Bookman Old Style"/>
              </a:rPr>
              <a:t>nec-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05" b="0">
                <a:solidFill>
                  <a:srgbClr val="282526"/>
                </a:solidFill>
                <a:latin typeface="Bookman Old Style"/>
                <a:cs typeface="Bookman Old Style"/>
              </a:rPr>
              <a:t>essary</a:t>
            </a:r>
            <a:r>
              <a:rPr dirty="0" sz="1000" spc="-8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35" b="0">
                <a:solidFill>
                  <a:srgbClr val="282526"/>
                </a:solidFill>
                <a:latin typeface="Bookman Old Style"/>
                <a:cs typeface="Bookman Old Style"/>
              </a:rPr>
              <a:t>to</a:t>
            </a:r>
            <a:r>
              <a:rPr dirty="0" sz="1000" spc="-8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prevent</a:t>
            </a:r>
            <a:r>
              <a:rPr dirty="0" sz="1000" spc="-8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the</a:t>
            </a:r>
            <a:r>
              <a:rPr dirty="0" sz="1000" spc="-8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45" b="0">
                <a:solidFill>
                  <a:srgbClr val="282526"/>
                </a:solidFill>
                <a:latin typeface="Bookman Old Style"/>
                <a:cs typeface="Bookman Old Style"/>
              </a:rPr>
              <a:t>formation</a:t>
            </a:r>
            <a:r>
              <a:rPr dirty="0" sz="1000" spc="-8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of</a:t>
            </a:r>
            <a:r>
              <a:rPr dirty="0" sz="1000" spc="-9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precipitates.</a:t>
            </a:r>
            <a:r>
              <a:rPr dirty="0" sz="1000" spc="-8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30" b="0">
                <a:solidFill>
                  <a:srgbClr val="282526"/>
                </a:solidFill>
                <a:latin typeface="Bookman Old Style"/>
                <a:cs typeface="Bookman Old Style"/>
              </a:rPr>
              <a:t>A</a:t>
            </a:r>
            <a:r>
              <a:rPr dirty="0" sz="1000" spc="-9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consideration</a:t>
            </a:r>
            <a:r>
              <a:rPr dirty="0" sz="1000" spc="-8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when</a:t>
            </a:r>
            <a:r>
              <a:rPr dirty="0" sz="1000" spc="-8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using</a:t>
            </a:r>
            <a:r>
              <a:rPr dirty="0" sz="1000" spc="-4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air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stripping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00" b="0">
                <a:solidFill>
                  <a:srgbClr val="282526"/>
                </a:solidFill>
                <a:latin typeface="Bookman Old Style"/>
                <a:cs typeface="Bookman Old Style"/>
              </a:rPr>
              <a:t>is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treating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the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0" b="0">
                <a:solidFill>
                  <a:srgbClr val="282526"/>
                </a:solidFill>
                <a:latin typeface="Bookman Old Style"/>
                <a:cs typeface="Bookman Old Style"/>
              </a:rPr>
              <a:t>off-</a:t>
            </a:r>
            <a:r>
              <a:rPr dirty="0" sz="1000" spc="-110" b="0">
                <a:solidFill>
                  <a:srgbClr val="282526"/>
                </a:solidFill>
                <a:latin typeface="Bookman Old Style"/>
                <a:cs typeface="Bookman Old Style"/>
              </a:rPr>
              <a:t>gas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40" b="0">
                <a:solidFill>
                  <a:srgbClr val="282526"/>
                </a:solidFill>
                <a:latin typeface="Bookman Old Style"/>
                <a:cs typeface="Bookman Old Style"/>
              </a:rPr>
              <a:t>from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the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stripping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tower.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30" b="0">
                <a:solidFill>
                  <a:srgbClr val="282526"/>
                </a:solidFill>
                <a:latin typeface="Bookman Old Style"/>
                <a:cs typeface="Bookman Old Style"/>
              </a:rPr>
              <a:t>One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method</a:t>
            </a:r>
            <a:r>
              <a:rPr dirty="0" sz="1000" spc="-3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20" b="0">
                <a:solidFill>
                  <a:srgbClr val="282526"/>
                </a:solidFill>
                <a:latin typeface="Bookman Old Style"/>
                <a:cs typeface="Bookman Old Style"/>
              </a:rPr>
              <a:t>for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treatment 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of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the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45" b="0">
                <a:solidFill>
                  <a:srgbClr val="282526"/>
                </a:solidFill>
                <a:latin typeface="Bookman Old Style"/>
                <a:cs typeface="Bookman Old Style"/>
              </a:rPr>
              <a:t>off-</a:t>
            </a:r>
            <a:r>
              <a:rPr dirty="0" sz="1000" spc="-105" b="0">
                <a:solidFill>
                  <a:srgbClr val="282526"/>
                </a:solidFill>
                <a:latin typeface="Bookman Old Style"/>
                <a:cs typeface="Bookman Old Style"/>
              </a:rPr>
              <a:t>gas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95" b="0">
                <a:solidFill>
                  <a:srgbClr val="282526"/>
                </a:solidFill>
                <a:latin typeface="Bookman Old Style"/>
                <a:cs typeface="Bookman Old Style"/>
              </a:rPr>
              <a:t>is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carbon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adsorption,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35" b="0">
                <a:solidFill>
                  <a:srgbClr val="282526"/>
                </a:solidFill>
                <a:latin typeface="Bookman Old Style"/>
                <a:cs typeface="Bookman Old Style"/>
              </a:rPr>
              <a:t>as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90" b="0">
                <a:solidFill>
                  <a:srgbClr val="282526"/>
                </a:solidFill>
                <a:latin typeface="Bookman Old Style"/>
                <a:cs typeface="Bookman Old Style"/>
              </a:rPr>
              <a:t>shown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40" b="0">
                <a:solidFill>
                  <a:srgbClr val="282526"/>
                </a:solidFill>
                <a:latin typeface="Bookman Old Style"/>
                <a:cs typeface="Bookman Old Style"/>
              </a:rPr>
              <a:t>on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Fig.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10" b="0">
                <a:solidFill>
                  <a:srgbClr val="282526"/>
                </a:solidFill>
                <a:latin typeface="Bookman Old Style"/>
                <a:cs typeface="Bookman Old Style"/>
              </a:rPr>
              <a:t>4-10.</a:t>
            </a:r>
            <a:endParaRPr sz="10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Bookman Old Style"/>
              <a:cs typeface="Bookman Old Style"/>
            </a:endParaRPr>
          </a:p>
          <a:p>
            <a:pPr algn="just" marL="50800">
              <a:lnSpc>
                <a:spcPts val="1200"/>
              </a:lnSpc>
            </a:pPr>
            <a:r>
              <a:rPr dirty="0" sz="1000" spc="-10" i="1">
                <a:solidFill>
                  <a:srgbClr val="282526"/>
                </a:solidFill>
                <a:latin typeface="Book Antiqua"/>
                <a:cs typeface="Book Antiqua"/>
              </a:rPr>
              <a:t>Iron</a:t>
            </a:r>
            <a:r>
              <a:rPr dirty="0" sz="1000" spc="5" i="1">
                <a:solidFill>
                  <a:srgbClr val="282526"/>
                </a:solidFill>
                <a:latin typeface="Book Antiqua"/>
                <a:cs typeface="Book Antiqua"/>
              </a:rPr>
              <a:t> </a:t>
            </a:r>
            <a:r>
              <a:rPr dirty="0" sz="1000" i="1">
                <a:solidFill>
                  <a:srgbClr val="282526"/>
                </a:solidFill>
                <a:latin typeface="Book Antiqua"/>
                <a:cs typeface="Book Antiqua"/>
              </a:rPr>
              <a:t>and</a:t>
            </a:r>
            <a:r>
              <a:rPr dirty="0" sz="1000" spc="5" i="1">
                <a:solidFill>
                  <a:srgbClr val="282526"/>
                </a:solidFill>
                <a:latin typeface="Book Antiqua"/>
                <a:cs typeface="Book Antiqua"/>
              </a:rPr>
              <a:t> </a:t>
            </a:r>
            <a:r>
              <a:rPr dirty="0" sz="1000" spc="-25" i="1">
                <a:solidFill>
                  <a:srgbClr val="282526"/>
                </a:solidFill>
                <a:latin typeface="Book Antiqua"/>
                <a:cs typeface="Book Antiqua"/>
              </a:rPr>
              <a:t>manganese</a:t>
            </a:r>
            <a:r>
              <a:rPr dirty="0" sz="1000" spc="5" i="1">
                <a:solidFill>
                  <a:srgbClr val="282526"/>
                </a:solidFill>
                <a:latin typeface="Book Antiqua"/>
                <a:cs typeface="Book Antiqua"/>
              </a:rPr>
              <a:t> </a:t>
            </a:r>
            <a:r>
              <a:rPr dirty="0" sz="1000" spc="-10" i="1">
                <a:solidFill>
                  <a:srgbClr val="282526"/>
                </a:solidFill>
                <a:latin typeface="Book Antiqua"/>
                <a:cs typeface="Book Antiqua"/>
              </a:rPr>
              <a:t>treatment</a:t>
            </a:r>
            <a:endParaRPr sz="1000">
              <a:latin typeface="Book Antiqua"/>
              <a:cs typeface="Book Antiqua"/>
            </a:endParaRPr>
          </a:p>
          <a:p>
            <a:pPr algn="just" marL="50800" marR="43180">
              <a:lnSpc>
                <a:spcPts val="1200"/>
              </a:lnSpc>
              <a:spcBef>
                <a:spcPts val="40"/>
              </a:spcBef>
            </a:pPr>
            <a:r>
              <a:rPr dirty="0" sz="1000" spc="-35" b="0">
                <a:solidFill>
                  <a:srgbClr val="282526"/>
                </a:solidFill>
                <a:latin typeface="Bookman Old Style"/>
                <a:cs typeface="Bookman Old Style"/>
              </a:rPr>
              <a:t>Oxidation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40" b="0">
                <a:solidFill>
                  <a:srgbClr val="282526"/>
                </a:solidFill>
                <a:latin typeface="Bookman Old Style"/>
                <a:cs typeface="Bookman Old Style"/>
              </a:rPr>
              <a:t>and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45" b="0">
                <a:solidFill>
                  <a:srgbClr val="282526"/>
                </a:solidFill>
                <a:latin typeface="Bookman Old Style"/>
                <a:cs typeface="Bookman Old Style"/>
              </a:rPr>
              <a:t>precipitation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on 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pressure</a:t>
            </a:r>
            <a:r>
              <a:rPr dirty="0" sz="1000" spc="-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40" b="0">
                <a:solidFill>
                  <a:srgbClr val="282526"/>
                </a:solidFill>
                <a:latin typeface="Bookman Old Style"/>
                <a:cs typeface="Bookman Old Style"/>
              </a:rPr>
              <a:t>ﬁlters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45" b="0">
                <a:solidFill>
                  <a:srgbClr val="282526"/>
                </a:solidFill>
                <a:latin typeface="Bookman Old Style"/>
                <a:cs typeface="Bookman Old Style"/>
              </a:rPr>
              <a:t>is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0" b="0">
                <a:solidFill>
                  <a:srgbClr val="282526"/>
                </a:solidFill>
                <a:latin typeface="Bookman Old Style"/>
                <a:cs typeface="Bookman Old Style"/>
              </a:rPr>
              <a:t>the </a:t>
            </a:r>
            <a:r>
              <a:rPr dirty="0" sz="1000" spc="-70" b="0">
                <a:solidFill>
                  <a:srgbClr val="282526"/>
                </a:solidFill>
                <a:latin typeface="Bookman Old Style"/>
                <a:cs typeface="Bookman Old Style"/>
              </a:rPr>
              <a:t>process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0" b="0">
                <a:solidFill>
                  <a:srgbClr val="282526"/>
                </a:solidFill>
                <a:latin typeface="Bookman Old Style"/>
                <a:cs typeface="Bookman Old Style"/>
              </a:rPr>
              <a:t>used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35" b="0">
                <a:solidFill>
                  <a:srgbClr val="282526"/>
                </a:solidFill>
                <a:latin typeface="Bookman Old Style"/>
                <a:cs typeface="Bookman Old Style"/>
              </a:rPr>
              <a:t>most 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commonly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0" b="0">
                <a:solidFill>
                  <a:srgbClr val="282526"/>
                </a:solidFill>
                <a:latin typeface="Bookman Old Style"/>
                <a:cs typeface="Bookman Old Style"/>
              </a:rPr>
              <a:t>for</a:t>
            </a:r>
            <a:r>
              <a:rPr dirty="0" sz="1000" spc="3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05" b="0">
                <a:solidFill>
                  <a:srgbClr val="282526"/>
                </a:solidFill>
                <a:latin typeface="Bookman Old Style"/>
                <a:cs typeface="Bookman Old Style"/>
              </a:rPr>
              <a:t>the</a:t>
            </a:r>
            <a:r>
              <a:rPr dirty="0" sz="1000" spc="3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removal</a:t>
            </a:r>
            <a:r>
              <a:rPr dirty="0" sz="1000" spc="3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of</a:t>
            </a:r>
            <a:r>
              <a:rPr dirty="0" sz="1000" spc="3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inorganic</a:t>
            </a:r>
            <a:r>
              <a:rPr dirty="0" sz="1000" spc="3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iron</a:t>
            </a:r>
            <a:r>
              <a:rPr dirty="0" sz="1000" spc="3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35" b="0">
                <a:solidFill>
                  <a:srgbClr val="282526"/>
                </a:solidFill>
                <a:latin typeface="Bookman Old Style"/>
                <a:cs typeface="Bookman Old Style"/>
              </a:rPr>
              <a:t>and</a:t>
            </a:r>
            <a:r>
              <a:rPr dirty="0" sz="1000" spc="5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95" b="0">
                <a:solidFill>
                  <a:srgbClr val="282526"/>
                </a:solidFill>
                <a:latin typeface="Bookman Old Style"/>
                <a:cs typeface="Bookman Old Style"/>
              </a:rPr>
              <a:t>manganese</a:t>
            </a:r>
            <a:r>
              <a:rPr dirty="0" sz="1000" spc="2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90" b="0">
                <a:solidFill>
                  <a:srgbClr val="282526"/>
                </a:solidFill>
                <a:latin typeface="Bookman Old Style"/>
                <a:cs typeface="Bookman Old Style"/>
              </a:rPr>
              <a:t>typically</a:t>
            </a:r>
            <a:r>
              <a:rPr dirty="0" sz="1000" spc="3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20" b="0">
                <a:solidFill>
                  <a:srgbClr val="282526"/>
                </a:solidFill>
                <a:latin typeface="Bookman Old Style"/>
                <a:cs typeface="Bookman Old Style"/>
              </a:rPr>
              <a:t>found </a:t>
            </a:r>
            <a:r>
              <a:rPr dirty="0" sz="1000" spc="-100" b="0">
                <a:solidFill>
                  <a:srgbClr val="282526"/>
                </a:solidFill>
                <a:latin typeface="Bookman Old Style"/>
                <a:cs typeface="Bookman Old Style"/>
              </a:rPr>
              <a:t>in</a:t>
            </a:r>
            <a:r>
              <a:rPr dirty="0" sz="1000" spc="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5" b="0">
                <a:solidFill>
                  <a:srgbClr val="282526"/>
                </a:solidFill>
                <a:latin typeface="Bookman Old Style"/>
                <a:cs typeface="Bookman Old Style"/>
              </a:rPr>
              <a:t>groundwaters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05" b="0">
                <a:solidFill>
                  <a:srgbClr val="282526"/>
                </a:solidFill>
                <a:latin typeface="Bookman Old Style"/>
                <a:cs typeface="Bookman Old Style"/>
              </a:rPr>
              <a:t>with</a:t>
            </a:r>
            <a:r>
              <a:rPr dirty="0" sz="1000" spc="2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00" b="0">
                <a:solidFill>
                  <a:srgbClr val="282526"/>
                </a:solidFill>
                <a:latin typeface="Bookman Old Style"/>
                <a:cs typeface="Bookman Old Style"/>
              </a:rPr>
              <a:t>low</a:t>
            </a:r>
            <a:r>
              <a:rPr dirty="0" sz="1000" spc="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5" b="0">
                <a:solidFill>
                  <a:srgbClr val="282526"/>
                </a:solidFill>
                <a:latin typeface="Bookman Old Style"/>
                <a:cs typeface="Bookman Old Style"/>
              </a:rPr>
              <a:t>dissolved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oxygen,</a:t>
            </a:r>
            <a:r>
              <a:rPr dirty="0" sz="1000" spc="2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280" b="0">
                <a:solidFill>
                  <a:srgbClr val="282526"/>
                </a:solidFill>
                <a:latin typeface="Bookman Old Style"/>
                <a:cs typeface="Bookman Old Style"/>
              </a:rPr>
              <a:t>as</a:t>
            </a:r>
            <a:r>
              <a:rPr dirty="0" sz="1000" spc="2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14" b="0">
                <a:solidFill>
                  <a:srgbClr val="282526"/>
                </a:solidFill>
                <a:latin typeface="Bookman Old Style"/>
                <a:cs typeface="Bookman Old Style"/>
              </a:rPr>
              <a:t>shown</a:t>
            </a:r>
            <a:r>
              <a:rPr dirty="0" sz="1000" spc="4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90" b="0">
                <a:solidFill>
                  <a:srgbClr val="282526"/>
                </a:solidFill>
                <a:latin typeface="Bookman Old Style"/>
                <a:cs typeface="Bookman Old Style"/>
              </a:rPr>
              <a:t>on</a:t>
            </a:r>
            <a:r>
              <a:rPr dirty="0" sz="1000" spc="4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Fig.</a:t>
            </a:r>
            <a:r>
              <a:rPr dirty="0" sz="1000" spc="4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14" b="0">
                <a:solidFill>
                  <a:srgbClr val="282526"/>
                </a:solidFill>
                <a:latin typeface="Bookman Old Style"/>
                <a:cs typeface="Bookman Old Style"/>
              </a:rPr>
              <a:t>4-</a:t>
            </a:r>
            <a:r>
              <a:rPr dirty="0" sz="1000" spc="-170" b="0">
                <a:solidFill>
                  <a:srgbClr val="282526"/>
                </a:solidFill>
                <a:latin typeface="Bookman Old Style"/>
                <a:cs typeface="Bookman Old Style"/>
              </a:rPr>
              <a:t>11.</a:t>
            </a:r>
            <a:r>
              <a:rPr dirty="0" sz="1000" spc="9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Oxidants </a:t>
            </a:r>
            <a:r>
              <a:rPr dirty="0" sz="1000" spc="-85" b="0">
                <a:solidFill>
                  <a:srgbClr val="282526"/>
                </a:solidFill>
                <a:latin typeface="Bookman Old Style"/>
                <a:cs typeface="Bookman Old Style"/>
              </a:rPr>
              <a:t>that</a:t>
            </a:r>
            <a:r>
              <a:rPr dirty="0" sz="1000" spc="-1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are</a:t>
            </a:r>
            <a:r>
              <a:rPr dirty="0" sz="1000" spc="-100" b="0">
                <a:solidFill>
                  <a:srgbClr val="282526"/>
                </a:solidFill>
                <a:latin typeface="Bookman Old Style"/>
                <a:cs typeface="Bookman Old Style"/>
              </a:rPr>
              <a:t> used</a:t>
            </a:r>
            <a:r>
              <a:rPr dirty="0" sz="1000" spc="-9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include</a:t>
            </a:r>
            <a:r>
              <a:rPr dirty="0" sz="1000" spc="-1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chlorine,</a:t>
            </a:r>
            <a:r>
              <a:rPr dirty="0" sz="1000" spc="-95" b="0">
                <a:solidFill>
                  <a:srgbClr val="282526"/>
                </a:solidFill>
                <a:latin typeface="Bookman Old Style"/>
                <a:cs typeface="Bookman Old Style"/>
              </a:rPr>
              <a:t> potassium</a:t>
            </a:r>
            <a:r>
              <a:rPr dirty="0" sz="1000" spc="-1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5" b="0">
                <a:solidFill>
                  <a:srgbClr val="282526"/>
                </a:solidFill>
                <a:latin typeface="Bookman Old Style"/>
                <a:cs typeface="Bookman Old Style"/>
              </a:rPr>
              <a:t>permanganate</a:t>
            </a:r>
            <a:r>
              <a:rPr dirty="0" sz="1000" spc="-1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(KMnO</a:t>
            </a:r>
            <a:r>
              <a:rPr dirty="0" baseline="-11904" sz="1050" b="0">
                <a:solidFill>
                  <a:srgbClr val="282526"/>
                </a:solidFill>
                <a:latin typeface="Bookman Old Style"/>
                <a:cs typeface="Bookman Old Style"/>
              </a:rPr>
              <a:t>4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),</a:t>
            </a:r>
            <a:r>
              <a:rPr dirty="0" sz="1000" spc="-9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0" b="0">
                <a:solidFill>
                  <a:srgbClr val="282526"/>
                </a:solidFill>
                <a:latin typeface="Bookman Old Style"/>
                <a:cs typeface="Bookman Old Style"/>
              </a:rPr>
              <a:t>oxygen,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9464" y="4914924"/>
            <a:ext cx="1048385" cy="748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dirty="0" sz="800" b="1">
                <a:solidFill>
                  <a:srgbClr val="282526"/>
                </a:solidFill>
                <a:latin typeface="Century Gothic"/>
                <a:cs typeface="Century Gothic"/>
              </a:rPr>
              <a:t>Figure</a:t>
            </a:r>
            <a:r>
              <a:rPr dirty="0" sz="800" spc="50" b="1">
                <a:solidFill>
                  <a:srgbClr val="282526"/>
                </a:solidFill>
                <a:latin typeface="Century Gothic"/>
                <a:cs typeface="Century Gothic"/>
              </a:rPr>
              <a:t> </a:t>
            </a:r>
            <a:r>
              <a:rPr dirty="0" sz="800" b="1">
                <a:solidFill>
                  <a:srgbClr val="282526"/>
                </a:solidFill>
                <a:latin typeface="Century Gothic"/>
                <a:cs typeface="Century Gothic"/>
              </a:rPr>
              <a:t>4-</a:t>
            </a:r>
            <a:r>
              <a:rPr dirty="0" sz="800" spc="-25" b="1">
                <a:solidFill>
                  <a:srgbClr val="282526"/>
                </a:solidFill>
                <a:latin typeface="Century Gothic"/>
                <a:cs typeface="Century Gothic"/>
              </a:rPr>
              <a:t>10</a:t>
            </a:r>
            <a:endParaRPr sz="800">
              <a:latin typeface="Century Gothic"/>
              <a:cs typeface="Century Gothic"/>
            </a:endParaRPr>
          </a:p>
          <a:p>
            <a:pPr marL="12700" marR="5080">
              <a:lnSpc>
                <a:spcPts val="950"/>
              </a:lnSpc>
              <a:spcBef>
                <a:spcPts val="35"/>
              </a:spcBef>
            </a:pP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Typical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process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train</a:t>
            </a:r>
            <a:r>
              <a:rPr dirty="0" sz="800" spc="5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for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 removal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of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dissolved 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gases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and/or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volatile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constituents</a:t>
            </a:r>
            <a:r>
              <a:rPr dirty="0" sz="800" spc="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from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groundwater.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55687" y="3969994"/>
            <a:ext cx="534670" cy="32131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just" marL="12700" marR="5080" indent="88900">
              <a:lnSpc>
                <a:spcPts val="740"/>
              </a:lnSpc>
              <a:spcBef>
                <a:spcPts val="204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Raw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from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ground-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source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300498" y="4221924"/>
            <a:ext cx="213360" cy="33655"/>
            <a:chOff x="5300498" y="4221924"/>
            <a:chExt cx="213360" cy="33655"/>
          </a:xfrm>
        </p:grpSpPr>
        <p:sp>
          <p:nvSpPr>
            <p:cNvPr id="8" name="object 8" descr=""/>
            <p:cNvSpPr/>
            <p:nvPr/>
          </p:nvSpPr>
          <p:spPr>
            <a:xfrm>
              <a:off x="5306848" y="4238942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 h="0">
                  <a:moveTo>
                    <a:pt x="0" y="0"/>
                  </a:moveTo>
                  <a:lnTo>
                    <a:pt x="155117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450485" y="4221924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629"/>
                  </a:lnTo>
                  <a:lnTo>
                    <a:pt x="62788" y="168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371707" y="4267288"/>
            <a:ext cx="574040" cy="32131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just" marL="12700" marR="5080">
              <a:lnSpc>
                <a:spcPts val="740"/>
              </a:lnSpc>
              <a:spcBef>
                <a:spcPts val="204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Treated</a:t>
            </a:r>
            <a:r>
              <a:rPr dirty="0" sz="700" spc="-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distribution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system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860424" y="4497603"/>
            <a:ext cx="4097020" cy="393065"/>
            <a:chOff x="1860424" y="4497603"/>
            <a:chExt cx="4097020" cy="393065"/>
          </a:xfrm>
        </p:grpSpPr>
        <p:sp>
          <p:nvSpPr>
            <p:cNvPr id="12" name="object 12" descr=""/>
            <p:cNvSpPr/>
            <p:nvPr/>
          </p:nvSpPr>
          <p:spPr>
            <a:xfrm>
              <a:off x="3746704" y="4515154"/>
              <a:ext cx="1181100" cy="198120"/>
            </a:xfrm>
            <a:custGeom>
              <a:avLst/>
              <a:gdLst/>
              <a:ahLst/>
              <a:cxnLst/>
              <a:rect l="l" t="t" r="r" b="b"/>
              <a:pathLst>
                <a:path w="1181100" h="198120">
                  <a:moveTo>
                    <a:pt x="215" y="33731"/>
                  </a:moveTo>
                  <a:lnTo>
                    <a:pt x="0" y="197573"/>
                  </a:lnTo>
                  <a:lnTo>
                    <a:pt x="1180833" y="197573"/>
                  </a:lnTo>
                  <a:lnTo>
                    <a:pt x="1180833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729902" y="4497603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4" h="62864">
                  <a:moveTo>
                    <a:pt x="16814" y="0"/>
                  </a:moveTo>
                  <a:lnTo>
                    <a:pt x="0" y="62776"/>
                  </a:lnTo>
                  <a:lnTo>
                    <a:pt x="33642" y="62776"/>
                  </a:lnTo>
                  <a:lnTo>
                    <a:pt x="1681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866774" y="4884089"/>
              <a:ext cx="4084320" cy="0"/>
            </a:xfrm>
            <a:custGeom>
              <a:avLst/>
              <a:gdLst/>
              <a:ahLst/>
              <a:cxnLst/>
              <a:rect l="l" t="t" r="r" b="b"/>
              <a:pathLst>
                <a:path w="4084320" h="0">
                  <a:moveTo>
                    <a:pt x="4083837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82526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820574" y="3875050"/>
            <a:ext cx="32194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storage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238408" y="4726533"/>
            <a:ext cx="71755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Liquid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processing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088247" y="4892874"/>
            <a:ext cx="870585" cy="22669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65735" marR="5080" indent="-153670">
              <a:lnSpc>
                <a:spcPts val="740"/>
              </a:lnSpc>
              <a:spcBef>
                <a:spcPts val="204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Residuals</a:t>
            </a:r>
            <a:r>
              <a:rPr dirty="0" sz="700" spc="-3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processing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and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management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2043342" y="3925938"/>
            <a:ext cx="2606040" cy="1089660"/>
            <a:chOff x="2043342" y="3925938"/>
            <a:chExt cx="2606040" cy="1089660"/>
          </a:xfrm>
        </p:grpSpPr>
        <p:sp>
          <p:nvSpPr>
            <p:cNvPr id="19" name="object 19" descr=""/>
            <p:cNvSpPr/>
            <p:nvPr/>
          </p:nvSpPr>
          <p:spPr>
            <a:xfrm>
              <a:off x="2049692" y="4317568"/>
              <a:ext cx="349250" cy="691515"/>
            </a:xfrm>
            <a:custGeom>
              <a:avLst/>
              <a:gdLst/>
              <a:ahLst/>
              <a:cxnLst/>
              <a:rect l="l" t="t" r="r" b="b"/>
              <a:pathLst>
                <a:path w="349250" h="691514">
                  <a:moveTo>
                    <a:pt x="265290" y="691438"/>
                  </a:moveTo>
                  <a:lnTo>
                    <a:pt x="265290" y="51320"/>
                  </a:lnTo>
                </a:path>
                <a:path w="349250" h="691514">
                  <a:moveTo>
                    <a:pt x="0" y="0"/>
                  </a:moveTo>
                  <a:lnTo>
                    <a:pt x="348957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297951" y="4317580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5" h="62864">
                  <a:moveTo>
                    <a:pt x="16814" y="0"/>
                  </a:moveTo>
                  <a:lnTo>
                    <a:pt x="0" y="62776"/>
                  </a:lnTo>
                  <a:lnTo>
                    <a:pt x="33642" y="62776"/>
                  </a:lnTo>
                  <a:lnTo>
                    <a:pt x="1681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002101" y="4238942"/>
              <a:ext cx="595630" cy="141605"/>
            </a:xfrm>
            <a:custGeom>
              <a:avLst/>
              <a:gdLst/>
              <a:ahLst/>
              <a:cxnLst/>
              <a:rect l="l" t="t" r="r" b="b"/>
              <a:pathLst>
                <a:path w="595629" h="141604">
                  <a:moveTo>
                    <a:pt x="595502" y="0"/>
                  </a:moveTo>
                  <a:lnTo>
                    <a:pt x="357047" y="0"/>
                  </a:lnTo>
                  <a:lnTo>
                    <a:pt x="357047" y="141579"/>
                  </a:lnTo>
                  <a:lnTo>
                    <a:pt x="0" y="141579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86136" y="4221911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642"/>
                  </a:lnTo>
                  <a:lnTo>
                    <a:pt x="62776" y="16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478707" y="3932288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w="0" h="255904">
                  <a:moveTo>
                    <a:pt x="0" y="0"/>
                  </a:moveTo>
                  <a:lnTo>
                    <a:pt x="0" y="255333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462082" y="4176153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4" h="62864">
                  <a:moveTo>
                    <a:pt x="33654" y="0"/>
                  </a:moveTo>
                  <a:lnTo>
                    <a:pt x="0" y="0"/>
                  </a:lnTo>
                  <a:lnTo>
                    <a:pt x="16814" y="62788"/>
                  </a:lnTo>
                  <a:lnTo>
                    <a:pt x="3365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437510" y="3571328"/>
            <a:ext cx="618490" cy="32131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 marL="12700" marR="5080">
              <a:lnSpc>
                <a:spcPts val="740"/>
              </a:lnSpc>
              <a:spcBef>
                <a:spcPts val="204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Pressurized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granular</a:t>
            </a:r>
            <a:r>
              <a:rPr dirty="0" sz="700" spc="-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media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filtration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208552" y="3793832"/>
            <a:ext cx="99441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Disinfectant</a:t>
            </a:r>
            <a:r>
              <a:rPr dirty="0" sz="700" spc="45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baseline="7936" sz="1050" spc="-15">
                <a:solidFill>
                  <a:srgbClr val="282526"/>
                </a:solidFill>
                <a:latin typeface="Arial"/>
                <a:cs typeface="Arial"/>
              </a:rPr>
              <a:t>Clearwell</a:t>
            </a:r>
            <a:endParaRPr baseline="7936" sz="105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876369" y="4987822"/>
            <a:ext cx="737235" cy="50990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just" marL="12700" marR="5080" indent="8890">
              <a:lnSpc>
                <a:spcPts val="740"/>
              </a:lnSpc>
              <a:spcBef>
                <a:spcPts val="204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-3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return</a:t>
            </a:r>
            <a:r>
              <a:rPr dirty="0" sz="700" spc="-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from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waste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washwater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recovery</a:t>
            </a:r>
            <a:r>
              <a:rPr dirty="0" sz="700" spc="-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system,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solids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dewatering,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and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filter-to-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waste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311668" y="5339608"/>
            <a:ext cx="45529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or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disposal</a:t>
            </a:r>
            <a:endParaRPr sz="7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271308" y="5056354"/>
            <a:ext cx="127000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3420" algn="l"/>
              </a:tabLst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Waste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wash-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	Filter-to-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waste</a:t>
            </a:r>
            <a:endParaRPr sz="7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247384" y="5150775"/>
            <a:ext cx="132334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250">
                <a:solidFill>
                  <a:srgbClr val="282526"/>
                </a:solidFill>
                <a:latin typeface="Arial"/>
                <a:cs typeface="Arial"/>
              </a:rPr>
              <a:t> 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recycle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2392300" y="3812578"/>
            <a:ext cx="2959735" cy="1243330"/>
            <a:chOff x="2392300" y="3812578"/>
            <a:chExt cx="2959735" cy="1243330"/>
          </a:xfrm>
        </p:grpSpPr>
        <p:sp>
          <p:nvSpPr>
            <p:cNvPr id="32" name="object 32" descr=""/>
            <p:cNvSpPr/>
            <p:nvPr/>
          </p:nvSpPr>
          <p:spPr>
            <a:xfrm>
              <a:off x="4657637" y="4142714"/>
              <a:ext cx="649605" cy="35560"/>
            </a:xfrm>
            <a:custGeom>
              <a:avLst/>
              <a:gdLst/>
              <a:ahLst/>
              <a:cxnLst/>
              <a:rect l="l" t="t" r="r" b="b"/>
              <a:pathLst>
                <a:path w="649604" h="35560">
                  <a:moveTo>
                    <a:pt x="0" y="0"/>
                  </a:moveTo>
                  <a:lnTo>
                    <a:pt x="649211" y="0"/>
                  </a:lnTo>
                </a:path>
                <a:path w="649604" h="35560">
                  <a:moveTo>
                    <a:pt x="370001" y="16586"/>
                  </a:moveTo>
                  <a:lnTo>
                    <a:pt x="618693" y="16586"/>
                  </a:lnTo>
                </a:path>
                <a:path w="649604" h="35560">
                  <a:moveTo>
                    <a:pt x="405638" y="35242"/>
                  </a:moveTo>
                  <a:lnTo>
                    <a:pt x="587984" y="35242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209668" y="4106291"/>
              <a:ext cx="41910" cy="33020"/>
            </a:xfrm>
            <a:custGeom>
              <a:avLst/>
              <a:gdLst/>
              <a:ahLst/>
              <a:cxnLst/>
              <a:rect l="l" t="t" r="r" b="b"/>
              <a:pathLst>
                <a:path w="41910" h="33020">
                  <a:moveTo>
                    <a:pt x="0" y="0"/>
                  </a:moveTo>
                  <a:lnTo>
                    <a:pt x="20688" y="32664"/>
                  </a:lnTo>
                  <a:lnTo>
                    <a:pt x="41376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114102" y="4082719"/>
              <a:ext cx="1231265" cy="912494"/>
            </a:xfrm>
            <a:custGeom>
              <a:avLst/>
              <a:gdLst/>
              <a:ahLst/>
              <a:cxnLst/>
              <a:rect l="l" t="t" r="r" b="b"/>
              <a:pathLst>
                <a:path w="1231264" h="912495">
                  <a:moveTo>
                    <a:pt x="1231011" y="0"/>
                  </a:moveTo>
                  <a:lnTo>
                    <a:pt x="1192745" y="0"/>
                  </a:lnTo>
                  <a:lnTo>
                    <a:pt x="1192745" y="432435"/>
                  </a:lnTo>
                  <a:lnTo>
                    <a:pt x="543547" y="432435"/>
                  </a:lnTo>
                  <a:lnTo>
                    <a:pt x="543547" y="0"/>
                  </a:lnTo>
                  <a:lnTo>
                    <a:pt x="505282" y="0"/>
                  </a:lnTo>
                </a:path>
                <a:path w="1231264" h="912495">
                  <a:moveTo>
                    <a:pt x="190" y="677291"/>
                  </a:moveTo>
                  <a:lnTo>
                    <a:pt x="0" y="91219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097503" y="4983429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4" h="62864">
                  <a:moveTo>
                    <a:pt x="33616" y="0"/>
                  </a:moveTo>
                  <a:lnTo>
                    <a:pt x="0" y="0"/>
                  </a:lnTo>
                  <a:lnTo>
                    <a:pt x="16789" y="62788"/>
                  </a:lnTo>
                  <a:lnTo>
                    <a:pt x="33616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608035" y="3909529"/>
              <a:ext cx="1553845" cy="850900"/>
            </a:xfrm>
            <a:custGeom>
              <a:avLst/>
              <a:gdLst/>
              <a:ahLst/>
              <a:cxnLst/>
              <a:rect l="l" t="t" r="r" b="b"/>
              <a:pathLst>
                <a:path w="1553845" h="850900">
                  <a:moveTo>
                    <a:pt x="1506258" y="850480"/>
                  </a:moveTo>
                  <a:lnTo>
                    <a:pt x="1524674" y="846764"/>
                  </a:lnTo>
                  <a:lnTo>
                    <a:pt x="1539706" y="836631"/>
                  </a:lnTo>
                  <a:lnTo>
                    <a:pt x="1549838" y="821602"/>
                  </a:lnTo>
                  <a:lnTo>
                    <a:pt x="1553552" y="803198"/>
                  </a:lnTo>
                  <a:lnTo>
                    <a:pt x="1549838" y="784802"/>
                  </a:lnTo>
                  <a:lnTo>
                    <a:pt x="1539706" y="769777"/>
                  </a:lnTo>
                  <a:lnTo>
                    <a:pt x="1524674" y="759645"/>
                  </a:lnTo>
                  <a:lnTo>
                    <a:pt x="1506258" y="755929"/>
                  </a:lnTo>
                  <a:lnTo>
                    <a:pt x="1506258" y="470992"/>
                  </a:lnTo>
                </a:path>
                <a:path w="1553845" h="850900">
                  <a:moveTo>
                    <a:pt x="0" y="0"/>
                  </a:moveTo>
                  <a:lnTo>
                    <a:pt x="101307" y="0"/>
                  </a:lnTo>
                  <a:lnTo>
                    <a:pt x="101307" y="47917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692337" y="3945699"/>
              <a:ext cx="34925" cy="64769"/>
            </a:xfrm>
            <a:custGeom>
              <a:avLst/>
              <a:gdLst/>
              <a:ahLst/>
              <a:cxnLst/>
              <a:rect l="l" t="t" r="r" b="b"/>
              <a:pathLst>
                <a:path w="34925" h="64770">
                  <a:moveTo>
                    <a:pt x="34442" y="0"/>
                  </a:moveTo>
                  <a:lnTo>
                    <a:pt x="0" y="0"/>
                  </a:lnTo>
                  <a:lnTo>
                    <a:pt x="17208" y="64249"/>
                  </a:lnTo>
                  <a:lnTo>
                    <a:pt x="34442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974404" y="4718977"/>
              <a:ext cx="0" cy="284480"/>
            </a:xfrm>
            <a:custGeom>
              <a:avLst/>
              <a:gdLst/>
              <a:ahLst/>
              <a:cxnLst/>
              <a:rect l="l" t="t" r="r" b="b"/>
              <a:pathLst>
                <a:path w="0" h="284479">
                  <a:moveTo>
                    <a:pt x="0" y="0"/>
                  </a:moveTo>
                  <a:lnTo>
                    <a:pt x="0" y="283984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957399" y="4991214"/>
              <a:ext cx="34925" cy="64769"/>
            </a:xfrm>
            <a:custGeom>
              <a:avLst/>
              <a:gdLst/>
              <a:ahLst/>
              <a:cxnLst/>
              <a:rect l="l" t="t" r="r" b="b"/>
              <a:pathLst>
                <a:path w="34925" h="64770">
                  <a:moveTo>
                    <a:pt x="34429" y="0"/>
                  </a:moveTo>
                  <a:lnTo>
                    <a:pt x="0" y="0"/>
                  </a:lnTo>
                  <a:lnTo>
                    <a:pt x="17208" y="64262"/>
                  </a:lnTo>
                  <a:lnTo>
                    <a:pt x="34429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710193" y="4611395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w="0" h="33020">
                  <a:moveTo>
                    <a:pt x="0" y="3284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692769" y="4558880"/>
              <a:ext cx="34925" cy="64769"/>
            </a:xfrm>
            <a:custGeom>
              <a:avLst/>
              <a:gdLst/>
              <a:ahLst/>
              <a:cxnLst/>
              <a:rect l="l" t="t" r="r" b="b"/>
              <a:pathLst>
                <a:path w="34925" h="64770">
                  <a:moveTo>
                    <a:pt x="17221" y="0"/>
                  </a:moveTo>
                  <a:lnTo>
                    <a:pt x="0" y="64249"/>
                  </a:lnTo>
                  <a:lnTo>
                    <a:pt x="34429" y="64249"/>
                  </a:lnTo>
                  <a:lnTo>
                    <a:pt x="17221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648319" y="4019080"/>
              <a:ext cx="260350" cy="542925"/>
            </a:xfrm>
            <a:custGeom>
              <a:avLst/>
              <a:gdLst/>
              <a:ahLst/>
              <a:cxnLst/>
              <a:rect l="l" t="t" r="r" b="b"/>
              <a:pathLst>
                <a:path w="260350" h="542925">
                  <a:moveTo>
                    <a:pt x="260007" y="542925"/>
                  </a:moveTo>
                  <a:lnTo>
                    <a:pt x="0" y="542925"/>
                  </a:lnTo>
                  <a:lnTo>
                    <a:pt x="0" y="0"/>
                  </a:lnTo>
                  <a:lnTo>
                    <a:pt x="260007" y="0"/>
                  </a:lnTo>
                  <a:lnTo>
                    <a:pt x="260007" y="542925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5144" y="4068610"/>
              <a:ext cx="266357" cy="175387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2648319" y="4071785"/>
              <a:ext cx="260350" cy="169545"/>
            </a:xfrm>
            <a:custGeom>
              <a:avLst/>
              <a:gdLst/>
              <a:ahLst/>
              <a:cxnLst/>
              <a:rect l="l" t="t" r="r" b="b"/>
              <a:pathLst>
                <a:path w="260350" h="169545">
                  <a:moveTo>
                    <a:pt x="260007" y="169037"/>
                  </a:moveTo>
                  <a:lnTo>
                    <a:pt x="0" y="169037"/>
                  </a:lnTo>
                  <a:lnTo>
                    <a:pt x="0" y="0"/>
                  </a:lnTo>
                  <a:lnTo>
                    <a:pt x="260007" y="0"/>
                  </a:lnTo>
                  <a:lnTo>
                    <a:pt x="260007" y="169037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5144" y="4334573"/>
              <a:ext cx="266357" cy="177939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2648319" y="4337761"/>
              <a:ext cx="260350" cy="172085"/>
            </a:xfrm>
            <a:custGeom>
              <a:avLst/>
              <a:gdLst/>
              <a:ahLst/>
              <a:cxnLst/>
              <a:rect l="l" t="t" r="r" b="b"/>
              <a:pathLst>
                <a:path w="260350" h="172085">
                  <a:moveTo>
                    <a:pt x="260007" y="171589"/>
                  </a:moveTo>
                  <a:lnTo>
                    <a:pt x="0" y="171589"/>
                  </a:lnTo>
                  <a:lnTo>
                    <a:pt x="0" y="0"/>
                  </a:lnTo>
                  <a:lnTo>
                    <a:pt x="260007" y="0"/>
                  </a:lnTo>
                  <a:lnTo>
                    <a:pt x="260007" y="171589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398650" y="3818928"/>
              <a:ext cx="604520" cy="900430"/>
            </a:xfrm>
            <a:custGeom>
              <a:avLst/>
              <a:gdLst/>
              <a:ahLst/>
              <a:cxnLst/>
              <a:rect l="l" t="t" r="r" b="b"/>
              <a:pathLst>
                <a:path w="604519" h="900429">
                  <a:moveTo>
                    <a:pt x="485673" y="456844"/>
                  </a:moveTo>
                  <a:lnTo>
                    <a:pt x="273646" y="456844"/>
                  </a:lnTo>
                  <a:lnTo>
                    <a:pt x="250951" y="421906"/>
                  </a:lnTo>
                  <a:lnTo>
                    <a:pt x="508381" y="421906"/>
                  </a:lnTo>
                  <a:lnTo>
                    <a:pt x="485673" y="456844"/>
                  </a:lnTo>
                  <a:close/>
                </a:path>
                <a:path w="604519" h="900429">
                  <a:moveTo>
                    <a:pt x="445427" y="200139"/>
                  </a:moveTo>
                  <a:lnTo>
                    <a:pt x="445427" y="89877"/>
                  </a:lnTo>
                  <a:lnTo>
                    <a:pt x="575741" y="89877"/>
                  </a:lnTo>
                  <a:lnTo>
                    <a:pt x="575741" y="900036"/>
                  </a:lnTo>
                </a:path>
                <a:path w="604519" h="900429">
                  <a:moveTo>
                    <a:pt x="311543" y="825309"/>
                  </a:moveTo>
                  <a:lnTo>
                    <a:pt x="311543" y="860501"/>
                  </a:lnTo>
                  <a:lnTo>
                    <a:pt x="181203" y="860501"/>
                  </a:lnTo>
                  <a:lnTo>
                    <a:pt x="181203" y="0"/>
                  </a:lnTo>
                </a:path>
                <a:path w="604519" h="900429">
                  <a:moveTo>
                    <a:pt x="445427" y="743064"/>
                  </a:moveTo>
                  <a:lnTo>
                    <a:pt x="445427" y="860501"/>
                  </a:lnTo>
                  <a:lnTo>
                    <a:pt x="547573" y="860501"/>
                  </a:lnTo>
                </a:path>
                <a:path w="604519" h="900429">
                  <a:moveTo>
                    <a:pt x="0" y="498640"/>
                  </a:moveTo>
                  <a:lnTo>
                    <a:pt x="105448" y="498640"/>
                  </a:lnTo>
                  <a:lnTo>
                    <a:pt x="105448" y="90601"/>
                  </a:lnTo>
                  <a:lnTo>
                    <a:pt x="153009" y="90601"/>
                  </a:lnTo>
                </a:path>
                <a:path w="604519" h="900429">
                  <a:moveTo>
                    <a:pt x="153022" y="90601"/>
                  </a:moveTo>
                  <a:lnTo>
                    <a:pt x="155238" y="79629"/>
                  </a:lnTo>
                  <a:lnTo>
                    <a:pt x="161280" y="70672"/>
                  </a:lnTo>
                  <a:lnTo>
                    <a:pt x="170242" y="64634"/>
                  </a:lnTo>
                  <a:lnTo>
                    <a:pt x="181216" y="62420"/>
                  </a:lnTo>
                  <a:lnTo>
                    <a:pt x="192180" y="64634"/>
                  </a:lnTo>
                  <a:lnTo>
                    <a:pt x="201134" y="70672"/>
                  </a:lnTo>
                  <a:lnTo>
                    <a:pt x="207171" y="79629"/>
                  </a:lnTo>
                  <a:lnTo>
                    <a:pt x="209384" y="90601"/>
                  </a:lnTo>
                </a:path>
                <a:path w="604519" h="900429">
                  <a:moveTo>
                    <a:pt x="547573" y="860501"/>
                  </a:moveTo>
                  <a:lnTo>
                    <a:pt x="549786" y="849532"/>
                  </a:lnTo>
                  <a:lnTo>
                    <a:pt x="555825" y="840570"/>
                  </a:lnTo>
                  <a:lnTo>
                    <a:pt x="564782" y="834524"/>
                  </a:lnTo>
                  <a:lnTo>
                    <a:pt x="575754" y="832307"/>
                  </a:lnTo>
                  <a:lnTo>
                    <a:pt x="586721" y="834524"/>
                  </a:lnTo>
                  <a:lnTo>
                    <a:pt x="595679" y="840570"/>
                  </a:lnTo>
                  <a:lnTo>
                    <a:pt x="601720" y="849532"/>
                  </a:lnTo>
                  <a:lnTo>
                    <a:pt x="603935" y="860501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002586" y="3942168"/>
              <a:ext cx="744220" cy="737870"/>
            </a:xfrm>
            <a:custGeom>
              <a:avLst/>
              <a:gdLst/>
              <a:ahLst/>
              <a:cxnLst/>
              <a:rect l="l" t="t" r="r" b="b"/>
              <a:pathLst>
                <a:path w="744220" h="737870">
                  <a:moveTo>
                    <a:pt x="0" y="737260"/>
                  </a:moveTo>
                  <a:lnTo>
                    <a:pt x="145567" y="737260"/>
                  </a:lnTo>
                  <a:lnTo>
                    <a:pt x="145567" y="0"/>
                  </a:lnTo>
                  <a:lnTo>
                    <a:pt x="744131" y="0"/>
                  </a:lnTo>
                  <a:lnTo>
                    <a:pt x="743927" y="83019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3729495" y="4013454"/>
              <a:ext cx="34925" cy="64769"/>
            </a:xfrm>
            <a:custGeom>
              <a:avLst/>
              <a:gdLst/>
              <a:ahLst/>
              <a:cxnLst/>
              <a:rect l="l" t="t" r="r" b="b"/>
              <a:pathLst>
                <a:path w="34925" h="64770">
                  <a:moveTo>
                    <a:pt x="34442" y="0"/>
                  </a:moveTo>
                  <a:lnTo>
                    <a:pt x="0" y="0"/>
                  </a:lnTo>
                  <a:lnTo>
                    <a:pt x="17221" y="64262"/>
                  </a:lnTo>
                  <a:lnTo>
                    <a:pt x="34442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3491320" y="4077703"/>
              <a:ext cx="511175" cy="420370"/>
            </a:xfrm>
            <a:custGeom>
              <a:avLst/>
              <a:gdLst/>
              <a:ahLst/>
              <a:cxnLst/>
              <a:rect l="l" t="t" r="r" b="b"/>
              <a:pathLst>
                <a:path w="511175" h="420370">
                  <a:moveTo>
                    <a:pt x="510781" y="101015"/>
                  </a:moveTo>
                  <a:lnTo>
                    <a:pt x="510781" y="318897"/>
                  </a:lnTo>
                  <a:lnTo>
                    <a:pt x="501658" y="345746"/>
                  </a:lnTo>
                  <a:lnTo>
                    <a:pt x="435981" y="390315"/>
                  </a:lnTo>
                  <a:lnTo>
                    <a:pt x="384294" y="406109"/>
                  </a:lnTo>
                  <a:lnTo>
                    <a:pt x="323288" y="416291"/>
                  </a:lnTo>
                  <a:lnTo>
                    <a:pt x="255396" y="419900"/>
                  </a:lnTo>
                  <a:lnTo>
                    <a:pt x="187504" y="416291"/>
                  </a:lnTo>
                  <a:lnTo>
                    <a:pt x="126495" y="406109"/>
                  </a:lnTo>
                  <a:lnTo>
                    <a:pt x="74806" y="390315"/>
                  </a:lnTo>
                  <a:lnTo>
                    <a:pt x="34870" y="369873"/>
                  </a:lnTo>
                  <a:lnTo>
                    <a:pt x="0" y="318897"/>
                  </a:lnTo>
                  <a:lnTo>
                    <a:pt x="0" y="101015"/>
                  </a:lnTo>
                  <a:lnTo>
                    <a:pt x="34870" y="50036"/>
                  </a:lnTo>
                  <a:lnTo>
                    <a:pt x="74806" y="29591"/>
                  </a:lnTo>
                  <a:lnTo>
                    <a:pt x="126495" y="13794"/>
                  </a:lnTo>
                  <a:lnTo>
                    <a:pt x="187504" y="3609"/>
                  </a:lnTo>
                  <a:lnTo>
                    <a:pt x="255396" y="0"/>
                  </a:lnTo>
                  <a:lnTo>
                    <a:pt x="323288" y="3609"/>
                  </a:lnTo>
                  <a:lnTo>
                    <a:pt x="384294" y="13794"/>
                  </a:lnTo>
                  <a:lnTo>
                    <a:pt x="435981" y="29591"/>
                  </a:lnTo>
                  <a:lnTo>
                    <a:pt x="475914" y="50036"/>
                  </a:lnTo>
                  <a:lnTo>
                    <a:pt x="510781" y="101015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2737" y="4377347"/>
              <a:ext cx="493128" cy="121740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3491320" y="4380522"/>
              <a:ext cx="511175" cy="117475"/>
            </a:xfrm>
            <a:custGeom>
              <a:avLst/>
              <a:gdLst/>
              <a:ahLst/>
              <a:cxnLst/>
              <a:rect l="l" t="t" r="r" b="b"/>
              <a:pathLst>
                <a:path w="511175" h="117475">
                  <a:moveTo>
                    <a:pt x="510781" y="0"/>
                  </a:moveTo>
                  <a:lnTo>
                    <a:pt x="510781" y="16078"/>
                  </a:lnTo>
                  <a:lnTo>
                    <a:pt x="501658" y="42927"/>
                  </a:lnTo>
                  <a:lnTo>
                    <a:pt x="435981" y="87496"/>
                  </a:lnTo>
                  <a:lnTo>
                    <a:pt x="384294" y="103290"/>
                  </a:lnTo>
                  <a:lnTo>
                    <a:pt x="323288" y="113473"/>
                  </a:lnTo>
                  <a:lnTo>
                    <a:pt x="255396" y="117081"/>
                  </a:lnTo>
                  <a:lnTo>
                    <a:pt x="187504" y="113473"/>
                  </a:lnTo>
                  <a:lnTo>
                    <a:pt x="126495" y="103290"/>
                  </a:lnTo>
                  <a:lnTo>
                    <a:pt x="74806" y="87496"/>
                  </a:lnTo>
                  <a:lnTo>
                    <a:pt x="34870" y="67054"/>
                  </a:lnTo>
                  <a:lnTo>
                    <a:pt x="0" y="16078"/>
                  </a:lnTo>
                  <a:lnTo>
                    <a:pt x="0" y="0"/>
                  </a:lnTo>
                  <a:lnTo>
                    <a:pt x="510781" y="0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3491320" y="4316197"/>
              <a:ext cx="511175" cy="64769"/>
            </a:xfrm>
            <a:custGeom>
              <a:avLst/>
              <a:gdLst/>
              <a:ahLst/>
              <a:cxnLst/>
              <a:rect l="l" t="t" r="r" b="b"/>
              <a:pathLst>
                <a:path w="511175" h="64770">
                  <a:moveTo>
                    <a:pt x="510781" y="64324"/>
                  </a:moveTo>
                  <a:lnTo>
                    <a:pt x="0" y="64324"/>
                  </a:lnTo>
                  <a:lnTo>
                    <a:pt x="0" y="0"/>
                  </a:lnTo>
                  <a:lnTo>
                    <a:pt x="510781" y="0"/>
                  </a:lnTo>
                  <a:lnTo>
                    <a:pt x="510781" y="64324"/>
                  </a:lnTo>
                  <a:close/>
                </a:path>
              </a:pathLst>
            </a:custGeom>
            <a:solidFill>
              <a:srgbClr val="B9BB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3491320" y="4200408"/>
              <a:ext cx="511175" cy="180340"/>
            </a:xfrm>
            <a:custGeom>
              <a:avLst/>
              <a:gdLst/>
              <a:ahLst/>
              <a:cxnLst/>
              <a:rect l="l" t="t" r="r" b="b"/>
              <a:pathLst>
                <a:path w="511175" h="180339">
                  <a:moveTo>
                    <a:pt x="510781" y="180113"/>
                  </a:moveTo>
                  <a:lnTo>
                    <a:pt x="0" y="180113"/>
                  </a:lnTo>
                  <a:lnTo>
                    <a:pt x="0" y="115789"/>
                  </a:lnTo>
                  <a:lnTo>
                    <a:pt x="510781" y="115789"/>
                  </a:lnTo>
                  <a:lnTo>
                    <a:pt x="510781" y="180113"/>
                  </a:lnTo>
                  <a:close/>
                </a:path>
                <a:path w="511175" h="180339">
                  <a:moveTo>
                    <a:pt x="510781" y="115788"/>
                  </a:moveTo>
                  <a:lnTo>
                    <a:pt x="0" y="115788"/>
                  </a:lnTo>
                  <a:lnTo>
                    <a:pt x="0" y="0"/>
                  </a:lnTo>
                  <a:lnTo>
                    <a:pt x="510781" y="0"/>
                  </a:lnTo>
                  <a:lnTo>
                    <a:pt x="510781" y="115788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4215067" y="4714773"/>
            <a:ext cx="88519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Filter</a:t>
            </a:r>
            <a:r>
              <a:rPr dirty="0" sz="700" spc="-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backwash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endParaRPr sz="700">
              <a:latin typeface="Arial"/>
              <a:cs typeface="Arial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2487423" y="3562146"/>
            <a:ext cx="496570" cy="22669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38100" marR="30480" indent="68580">
              <a:lnSpc>
                <a:spcPts val="740"/>
              </a:lnSpc>
              <a:spcBef>
                <a:spcPts val="204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Stripping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baseline="-23809" sz="1050">
                <a:solidFill>
                  <a:srgbClr val="282526"/>
                </a:solidFill>
                <a:latin typeface="Arial"/>
                <a:cs typeface="Arial"/>
              </a:rPr>
              <a:t>Air</a:t>
            </a:r>
            <a:r>
              <a:rPr dirty="0" baseline="-23809" sz="1050" spc="7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tower</a:t>
            </a:r>
            <a:endParaRPr sz="700">
              <a:latin typeface="Arial"/>
              <a:cs typeface="Arial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2736241" y="5036172"/>
            <a:ext cx="4159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Off-gas 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to</a:t>
            </a:r>
            <a:endParaRPr sz="700">
              <a:latin typeface="Arial"/>
              <a:cs typeface="Arial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2752688" y="5130584"/>
            <a:ext cx="38163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activated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2692705" y="5245187"/>
            <a:ext cx="189865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904" sz="1050">
                <a:solidFill>
                  <a:srgbClr val="282526"/>
                </a:solidFill>
                <a:latin typeface="Arial"/>
                <a:cs typeface="Arial"/>
              </a:rPr>
              <a:t>carbon</a:t>
            </a:r>
            <a:r>
              <a:rPr dirty="0" baseline="11904" sz="105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baseline="11904" sz="1050">
                <a:solidFill>
                  <a:srgbClr val="282526"/>
                </a:solidFill>
                <a:latin typeface="Arial"/>
                <a:cs typeface="Arial"/>
              </a:rPr>
              <a:t>ad-</a:t>
            </a:r>
            <a:r>
              <a:rPr dirty="0" baseline="11904" sz="1050" spc="52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recovery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system</a:t>
            </a:r>
            <a:r>
              <a:rPr dirty="0" sz="700" spc="29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head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of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plant</a:t>
            </a:r>
            <a:endParaRPr sz="700">
              <a:latin typeface="Arial"/>
              <a:cs typeface="Arial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2683523" y="5319398"/>
            <a:ext cx="520065" cy="32131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 marL="12700" marR="5080">
              <a:lnSpc>
                <a:spcPts val="740"/>
              </a:lnSpc>
              <a:spcBef>
                <a:spcPts val="204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sorption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 or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other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control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strategy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3389021" y="4172368"/>
            <a:ext cx="109220" cy="894080"/>
            <a:chOff x="3389021" y="4172368"/>
            <a:chExt cx="109220" cy="894080"/>
          </a:xfrm>
        </p:grpSpPr>
        <p:sp>
          <p:nvSpPr>
            <p:cNvPr id="62" name="object 62" descr=""/>
            <p:cNvSpPr/>
            <p:nvPr/>
          </p:nvSpPr>
          <p:spPr>
            <a:xfrm>
              <a:off x="3406052" y="4178718"/>
              <a:ext cx="85725" cy="835660"/>
            </a:xfrm>
            <a:custGeom>
              <a:avLst/>
              <a:gdLst/>
              <a:ahLst/>
              <a:cxnLst/>
              <a:rect l="l" t="t" r="r" b="b"/>
              <a:pathLst>
                <a:path w="85725" h="835660">
                  <a:moveTo>
                    <a:pt x="85267" y="0"/>
                  </a:moveTo>
                  <a:lnTo>
                    <a:pt x="0" y="0"/>
                  </a:lnTo>
                  <a:lnTo>
                    <a:pt x="0" y="835164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389021" y="5002136"/>
              <a:ext cx="34925" cy="64769"/>
            </a:xfrm>
            <a:custGeom>
              <a:avLst/>
              <a:gdLst/>
              <a:ahLst/>
              <a:cxnLst/>
              <a:rect l="l" t="t" r="r" b="b"/>
              <a:pathLst>
                <a:path w="34925" h="64770">
                  <a:moveTo>
                    <a:pt x="34442" y="0"/>
                  </a:moveTo>
                  <a:lnTo>
                    <a:pt x="0" y="0"/>
                  </a:lnTo>
                  <a:lnTo>
                    <a:pt x="17221" y="64249"/>
                  </a:lnTo>
                  <a:lnTo>
                    <a:pt x="34442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629464" y="7212583"/>
            <a:ext cx="995044" cy="628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dirty="0" sz="800" b="1">
                <a:solidFill>
                  <a:srgbClr val="282526"/>
                </a:solidFill>
                <a:latin typeface="Century Gothic"/>
                <a:cs typeface="Century Gothic"/>
              </a:rPr>
              <a:t>Figure</a:t>
            </a:r>
            <a:r>
              <a:rPr dirty="0" sz="800" spc="50" b="1">
                <a:solidFill>
                  <a:srgbClr val="282526"/>
                </a:solidFill>
                <a:latin typeface="Century Gothic"/>
                <a:cs typeface="Century Gothic"/>
              </a:rPr>
              <a:t> </a:t>
            </a:r>
            <a:r>
              <a:rPr dirty="0" sz="800" b="1">
                <a:solidFill>
                  <a:srgbClr val="282526"/>
                </a:solidFill>
                <a:latin typeface="Century Gothic"/>
                <a:cs typeface="Century Gothic"/>
              </a:rPr>
              <a:t>4-</a:t>
            </a:r>
            <a:r>
              <a:rPr dirty="0" sz="800" spc="-25" b="1">
                <a:solidFill>
                  <a:srgbClr val="282526"/>
                </a:solidFill>
                <a:latin typeface="Century Gothic"/>
                <a:cs typeface="Century Gothic"/>
              </a:rPr>
              <a:t>11</a:t>
            </a:r>
            <a:endParaRPr sz="800">
              <a:latin typeface="Century Gothic"/>
              <a:cs typeface="Century Gothic"/>
            </a:endParaRPr>
          </a:p>
          <a:p>
            <a:pPr marL="12700" marR="5080">
              <a:lnSpc>
                <a:spcPts val="950"/>
              </a:lnSpc>
              <a:spcBef>
                <a:spcPts val="35"/>
              </a:spcBef>
            </a:pP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Typical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process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train for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removal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of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iron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 and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manganese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from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groundwater.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2052894" y="6272760"/>
            <a:ext cx="534670" cy="32131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just" marL="12700" marR="5080" indent="88900">
              <a:lnSpc>
                <a:spcPts val="740"/>
              </a:lnSpc>
              <a:spcBef>
                <a:spcPts val="204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Raw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from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ground-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source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5147539" y="6524700"/>
            <a:ext cx="213360" cy="33655"/>
            <a:chOff x="5147539" y="6524700"/>
            <a:chExt cx="213360" cy="33655"/>
          </a:xfrm>
        </p:grpSpPr>
        <p:sp>
          <p:nvSpPr>
            <p:cNvPr id="67" name="object 67" descr=""/>
            <p:cNvSpPr/>
            <p:nvPr/>
          </p:nvSpPr>
          <p:spPr>
            <a:xfrm>
              <a:off x="5153889" y="6541718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 h="0">
                  <a:moveTo>
                    <a:pt x="0" y="0"/>
                  </a:moveTo>
                  <a:lnTo>
                    <a:pt x="155117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5297526" y="6524700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629"/>
                  </a:lnTo>
                  <a:lnTo>
                    <a:pt x="62801" y="16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5392522" y="6456478"/>
            <a:ext cx="5708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Treated</a:t>
            </a:r>
            <a:r>
              <a:rPr dirty="0" sz="700" spc="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endParaRPr sz="700">
              <a:latin typeface="Arial"/>
              <a:cs typeface="Arial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5392522" y="6550902"/>
            <a:ext cx="554355" cy="22669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740"/>
              </a:lnSpc>
              <a:spcBef>
                <a:spcPts val="204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distribution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system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3576943" y="6800380"/>
            <a:ext cx="1204595" cy="221615"/>
            <a:chOff x="3576943" y="6800380"/>
            <a:chExt cx="1204595" cy="221615"/>
          </a:xfrm>
        </p:grpSpPr>
        <p:sp>
          <p:nvSpPr>
            <p:cNvPr id="72" name="object 72" descr=""/>
            <p:cNvSpPr/>
            <p:nvPr/>
          </p:nvSpPr>
          <p:spPr>
            <a:xfrm>
              <a:off x="3593745" y="6817944"/>
              <a:ext cx="1181100" cy="198120"/>
            </a:xfrm>
            <a:custGeom>
              <a:avLst/>
              <a:gdLst/>
              <a:ahLst/>
              <a:cxnLst/>
              <a:rect l="l" t="t" r="r" b="b"/>
              <a:pathLst>
                <a:path w="1181100" h="198120">
                  <a:moveTo>
                    <a:pt x="228" y="33731"/>
                  </a:moveTo>
                  <a:lnTo>
                    <a:pt x="0" y="197573"/>
                  </a:lnTo>
                  <a:lnTo>
                    <a:pt x="1180833" y="197573"/>
                  </a:lnTo>
                  <a:lnTo>
                    <a:pt x="1180833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3576943" y="6800380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4" h="62865">
                  <a:moveTo>
                    <a:pt x="16802" y="0"/>
                  </a:moveTo>
                  <a:lnTo>
                    <a:pt x="0" y="62788"/>
                  </a:lnTo>
                  <a:lnTo>
                    <a:pt x="33642" y="62788"/>
                  </a:lnTo>
                  <a:lnTo>
                    <a:pt x="16802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 descr=""/>
          <p:cNvSpPr txBox="1"/>
          <p:nvPr/>
        </p:nvSpPr>
        <p:spPr>
          <a:xfrm>
            <a:off x="4667620" y="6227890"/>
            <a:ext cx="3219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storage</a:t>
            </a:r>
            <a:endParaRPr sz="700">
              <a:latin typeface="Arial"/>
              <a:cs typeface="Arial"/>
            </a:endParaRPr>
          </a:p>
        </p:txBody>
      </p:sp>
      <p:sp>
        <p:nvSpPr>
          <p:cNvPr id="75" name="object 75" descr=""/>
          <p:cNvSpPr/>
          <p:nvPr/>
        </p:nvSpPr>
        <p:spPr>
          <a:xfrm>
            <a:off x="1981074" y="7186866"/>
            <a:ext cx="3973829" cy="0"/>
          </a:xfrm>
          <a:custGeom>
            <a:avLst/>
            <a:gdLst/>
            <a:ahLst/>
            <a:cxnLst/>
            <a:rect l="l" t="t" r="r" b="b"/>
            <a:pathLst>
              <a:path w="3973829" h="0">
                <a:moveTo>
                  <a:pt x="397376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282526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 txBox="1"/>
          <p:nvPr/>
        </p:nvSpPr>
        <p:spPr>
          <a:xfrm>
            <a:off x="5242637" y="7029286"/>
            <a:ext cx="71755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Liquid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processing</a:t>
            </a:r>
            <a:endParaRPr sz="700">
              <a:latin typeface="Arial"/>
              <a:cs typeface="Arial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5092474" y="7195639"/>
            <a:ext cx="870585" cy="22669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65735" marR="5080" indent="-153670">
              <a:lnSpc>
                <a:spcPts val="740"/>
              </a:lnSpc>
              <a:spcBef>
                <a:spcPts val="204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Residuals</a:t>
            </a:r>
            <a:r>
              <a:rPr dirty="0" sz="700" spc="-3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processing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and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management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78" name="object 78" descr=""/>
          <p:cNvGrpSpPr/>
          <p:nvPr/>
        </p:nvGrpSpPr>
        <p:grpSpPr>
          <a:xfrm>
            <a:off x="2341703" y="6228727"/>
            <a:ext cx="2154555" cy="1089660"/>
            <a:chOff x="2341703" y="6228727"/>
            <a:chExt cx="2154555" cy="1089660"/>
          </a:xfrm>
        </p:grpSpPr>
        <p:sp>
          <p:nvSpPr>
            <p:cNvPr id="79" name="object 79" descr=""/>
            <p:cNvSpPr/>
            <p:nvPr/>
          </p:nvSpPr>
          <p:spPr>
            <a:xfrm>
              <a:off x="2348053" y="6620357"/>
              <a:ext cx="261620" cy="691515"/>
            </a:xfrm>
            <a:custGeom>
              <a:avLst/>
              <a:gdLst/>
              <a:ahLst/>
              <a:cxnLst/>
              <a:rect l="l" t="t" r="r" b="b"/>
              <a:pathLst>
                <a:path w="261619" h="691515">
                  <a:moveTo>
                    <a:pt x="176377" y="691426"/>
                  </a:moveTo>
                  <a:lnTo>
                    <a:pt x="176377" y="51320"/>
                  </a:lnTo>
                </a:path>
                <a:path w="261619" h="691515">
                  <a:moveTo>
                    <a:pt x="0" y="0"/>
                  </a:moveTo>
                  <a:lnTo>
                    <a:pt x="261035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2507387" y="6620357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5" h="62865">
                  <a:moveTo>
                    <a:pt x="16840" y="0"/>
                  </a:moveTo>
                  <a:lnTo>
                    <a:pt x="0" y="62788"/>
                  </a:lnTo>
                  <a:lnTo>
                    <a:pt x="33655" y="62788"/>
                  </a:lnTo>
                  <a:lnTo>
                    <a:pt x="1684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3849142" y="6541719"/>
              <a:ext cx="595630" cy="141605"/>
            </a:xfrm>
            <a:custGeom>
              <a:avLst/>
              <a:gdLst/>
              <a:ahLst/>
              <a:cxnLst/>
              <a:rect l="l" t="t" r="r" b="b"/>
              <a:pathLst>
                <a:path w="595629" h="141604">
                  <a:moveTo>
                    <a:pt x="595503" y="0"/>
                  </a:moveTo>
                  <a:lnTo>
                    <a:pt x="357047" y="0"/>
                  </a:lnTo>
                  <a:lnTo>
                    <a:pt x="357047" y="141579"/>
                  </a:lnTo>
                  <a:lnTo>
                    <a:pt x="0" y="141579"/>
                  </a:lnTo>
                </a:path>
              </a:pathLst>
            </a:custGeom>
            <a:ln w="12699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4433164" y="6524688"/>
              <a:ext cx="62865" cy="33655"/>
            </a:xfrm>
            <a:custGeom>
              <a:avLst/>
              <a:gdLst/>
              <a:ahLst/>
              <a:cxnLst/>
              <a:rect l="l" t="t" r="r" b="b"/>
              <a:pathLst>
                <a:path w="62864" h="33654">
                  <a:moveTo>
                    <a:pt x="0" y="0"/>
                  </a:moveTo>
                  <a:lnTo>
                    <a:pt x="0" y="33642"/>
                  </a:lnTo>
                  <a:lnTo>
                    <a:pt x="62788" y="168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4325748" y="6235077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w="0" h="255904">
                  <a:moveTo>
                    <a:pt x="0" y="0"/>
                  </a:moveTo>
                  <a:lnTo>
                    <a:pt x="0" y="255333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4309123" y="6478942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4" h="62865">
                  <a:moveTo>
                    <a:pt x="33654" y="0"/>
                  </a:moveTo>
                  <a:lnTo>
                    <a:pt x="0" y="0"/>
                  </a:lnTo>
                  <a:lnTo>
                    <a:pt x="16814" y="62776"/>
                  </a:lnTo>
                  <a:lnTo>
                    <a:pt x="3365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 descr=""/>
          <p:cNvSpPr txBox="1"/>
          <p:nvPr/>
        </p:nvSpPr>
        <p:spPr>
          <a:xfrm>
            <a:off x="3346336" y="5874081"/>
            <a:ext cx="49530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Pressurized</a:t>
            </a:r>
            <a:endParaRPr sz="700">
              <a:latin typeface="Arial"/>
              <a:cs typeface="Arial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4054920" y="6098401"/>
            <a:ext cx="995044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Disinfectant</a:t>
            </a:r>
            <a:r>
              <a:rPr dirty="0" sz="700" spc="45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baseline="-23809" sz="1050" spc="-15">
                <a:solidFill>
                  <a:srgbClr val="282526"/>
                </a:solidFill>
                <a:latin typeface="Arial"/>
                <a:cs typeface="Arial"/>
              </a:rPr>
              <a:t>Clearwell</a:t>
            </a:r>
            <a:endParaRPr baseline="-23809" sz="1050">
              <a:latin typeface="Arial"/>
              <a:cs typeface="Arial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2128883" y="7308041"/>
            <a:ext cx="737235" cy="50990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just" marL="12700" marR="5080" indent="8890">
              <a:lnSpc>
                <a:spcPts val="740"/>
              </a:lnSpc>
              <a:spcBef>
                <a:spcPts val="204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return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from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waste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washwater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recovery</a:t>
            </a:r>
            <a:r>
              <a:rPr dirty="0" sz="700" spc="-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system,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solids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dewatering,</a:t>
            </a:r>
            <a:r>
              <a:rPr dirty="0" sz="7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and</a:t>
            </a:r>
            <a:r>
              <a:rPr dirty="0" sz="7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filter-to-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waste</a:t>
            </a:r>
            <a:endParaRPr sz="700">
              <a:latin typeface="Arial"/>
              <a:cs typeface="Arial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2932732" y="7359157"/>
            <a:ext cx="145542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8840" algn="l"/>
              </a:tabLst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Waste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washwater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	Filter-to-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waste</a:t>
            </a:r>
            <a:endParaRPr sz="700">
              <a:latin typeface="Arial"/>
              <a:cs typeface="Arial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2941009" y="7453580"/>
            <a:ext cx="147701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0740" algn="l"/>
              </a:tabLst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recovery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	water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 recycle</a:t>
            </a:r>
            <a:endParaRPr sz="700">
              <a:latin typeface="Arial"/>
              <a:cs typeface="Arial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2913793" y="7548004"/>
            <a:ext cx="149923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system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or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disposal</a:t>
            </a:r>
            <a:r>
              <a:rPr dirty="0" sz="700" spc="280">
                <a:solidFill>
                  <a:srgbClr val="282526"/>
                </a:solidFill>
                <a:latin typeface="Arial"/>
                <a:cs typeface="Arial"/>
              </a:rPr>
              <a:t> 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head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of</a:t>
            </a:r>
            <a:r>
              <a:rPr dirty="0" sz="700" spc="-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plant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91" name="object 91" descr=""/>
          <p:cNvGrpSpPr/>
          <p:nvPr/>
        </p:nvGrpSpPr>
        <p:grpSpPr>
          <a:xfrm>
            <a:off x="2602739" y="6238595"/>
            <a:ext cx="2595880" cy="1130935"/>
            <a:chOff x="2602739" y="6238595"/>
            <a:chExt cx="2595880" cy="1130935"/>
          </a:xfrm>
        </p:grpSpPr>
        <p:sp>
          <p:nvSpPr>
            <p:cNvPr id="92" name="object 92" descr=""/>
            <p:cNvSpPr/>
            <p:nvPr/>
          </p:nvSpPr>
          <p:spPr>
            <a:xfrm>
              <a:off x="4504678" y="6445491"/>
              <a:ext cx="649605" cy="35560"/>
            </a:xfrm>
            <a:custGeom>
              <a:avLst/>
              <a:gdLst/>
              <a:ahLst/>
              <a:cxnLst/>
              <a:rect l="l" t="t" r="r" b="b"/>
              <a:pathLst>
                <a:path w="649604" h="35560">
                  <a:moveTo>
                    <a:pt x="0" y="0"/>
                  </a:moveTo>
                  <a:lnTo>
                    <a:pt x="649211" y="0"/>
                  </a:lnTo>
                </a:path>
                <a:path w="649604" h="35560">
                  <a:moveTo>
                    <a:pt x="370001" y="16586"/>
                  </a:moveTo>
                  <a:lnTo>
                    <a:pt x="618680" y="16586"/>
                  </a:lnTo>
                </a:path>
                <a:path w="649604" h="35560">
                  <a:moveTo>
                    <a:pt x="405625" y="35255"/>
                  </a:moveTo>
                  <a:lnTo>
                    <a:pt x="587984" y="35255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5056709" y="6409080"/>
              <a:ext cx="41910" cy="33020"/>
            </a:xfrm>
            <a:custGeom>
              <a:avLst/>
              <a:gdLst/>
              <a:ahLst/>
              <a:cxnLst/>
              <a:rect l="l" t="t" r="r" b="b"/>
              <a:pathLst>
                <a:path w="41910" h="33020">
                  <a:moveTo>
                    <a:pt x="0" y="0"/>
                  </a:moveTo>
                  <a:lnTo>
                    <a:pt x="20688" y="32664"/>
                  </a:lnTo>
                  <a:lnTo>
                    <a:pt x="41376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3961143" y="6385509"/>
              <a:ext cx="1231265" cy="912494"/>
            </a:xfrm>
            <a:custGeom>
              <a:avLst/>
              <a:gdLst/>
              <a:ahLst/>
              <a:cxnLst/>
              <a:rect l="l" t="t" r="r" b="b"/>
              <a:pathLst>
                <a:path w="1231264" h="912495">
                  <a:moveTo>
                    <a:pt x="1231011" y="0"/>
                  </a:moveTo>
                  <a:lnTo>
                    <a:pt x="1192745" y="0"/>
                  </a:lnTo>
                  <a:lnTo>
                    <a:pt x="1192745" y="432435"/>
                  </a:lnTo>
                  <a:lnTo>
                    <a:pt x="543547" y="432435"/>
                  </a:lnTo>
                  <a:lnTo>
                    <a:pt x="543547" y="0"/>
                  </a:lnTo>
                  <a:lnTo>
                    <a:pt x="505282" y="0"/>
                  </a:lnTo>
                </a:path>
                <a:path w="1231264" h="912495">
                  <a:moveTo>
                    <a:pt x="190" y="677291"/>
                  </a:moveTo>
                  <a:lnTo>
                    <a:pt x="0" y="912177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3944532" y="7286218"/>
              <a:ext cx="33655" cy="62865"/>
            </a:xfrm>
            <a:custGeom>
              <a:avLst/>
              <a:gdLst/>
              <a:ahLst/>
              <a:cxnLst/>
              <a:rect l="l" t="t" r="r" b="b"/>
              <a:pathLst>
                <a:path w="33654" h="62865">
                  <a:moveTo>
                    <a:pt x="33629" y="0"/>
                  </a:moveTo>
                  <a:lnTo>
                    <a:pt x="0" y="0"/>
                  </a:lnTo>
                  <a:lnTo>
                    <a:pt x="16802" y="62788"/>
                  </a:lnTo>
                  <a:lnTo>
                    <a:pt x="33629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2609089" y="6244945"/>
              <a:ext cx="1399540" cy="817880"/>
            </a:xfrm>
            <a:custGeom>
              <a:avLst/>
              <a:gdLst/>
              <a:ahLst/>
              <a:cxnLst/>
              <a:rect l="l" t="t" r="r" b="b"/>
              <a:pathLst>
                <a:path w="1399539" h="817879">
                  <a:moveTo>
                    <a:pt x="1352245" y="817854"/>
                  </a:moveTo>
                  <a:lnTo>
                    <a:pt x="1370656" y="814138"/>
                  </a:lnTo>
                  <a:lnTo>
                    <a:pt x="1385689" y="804005"/>
                  </a:lnTo>
                  <a:lnTo>
                    <a:pt x="1395823" y="788975"/>
                  </a:lnTo>
                  <a:lnTo>
                    <a:pt x="1399540" y="770572"/>
                  </a:lnTo>
                  <a:lnTo>
                    <a:pt x="1395823" y="752169"/>
                  </a:lnTo>
                  <a:lnTo>
                    <a:pt x="1385689" y="737139"/>
                  </a:lnTo>
                  <a:lnTo>
                    <a:pt x="1370656" y="727006"/>
                  </a:lnTo>
                  <a:lnTo>
                    <a:pt x="1352245" y="723290"/>
                  </a:lnTo>
                  <a:lnTo>
                    <a:pt x="1352245" y="438365"/>
                  </a:lnTo>
                </a:path>
                <a:path w="1399539" h="817879">
                  <a:moveTo>
                    <a:pt x="0" y="375412"/>
                  </a:moveTo>
                  <a:lnTo>
                    <a:pt x="154825" y="375412"/>
                  </a:lnTo>
                  <a:lnTo>
                    <a:pt x="154825" y="0"/>
                  </a:lnTo>
                  <a:lnTo>
                    <a:pt x="984669" y="0"/>
                  </a:lnTo>
                  <a:lnTo>
                    <a:pt x="984465" y="83045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3576537" y="6316230"/>
              <a:ext cx="34925" cy="64769"/>
            </a:xfrm>
            <a:custGeom>
              <a:avLst/>
              <a:gdLst/>
              <a:ahLst/>
              <a:cxnLst/>
              <a:rect l="l" t="t" r="r" b="b"/>
              <a:pathLst>
                <a:path w="34925" h="64770">
                  <a:moveTo>
                    <a:pt x="34429" y="0"/>
                  </a:moveTo>
                  <a:lnTo>
                    <a:pt x="0" y="0"/>
                  </a:lnTo>
                  <a:lnTo>
                    <a:pt x="17208" y="64262"/>
                  </a:lnTo>
                  <a:lnTo>
                    <a:pt x="34429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3338373" y="6380479"/>
              <a:ext cx="511175" cy="420370"/>
            </a:xfrm>
            <a:custGeom>
              <a:avLst/>
              <a:gdLst/>
              <a:ahLst/>
              <a:cxnLst/>
              <a:rect l="l" t="t" r="r" b="b"/>
              <a:pathLst>
                <a:path w="511175" h="420370">
                  <a:moveTo>
                    <a:pt x="510768" y="101015"/>
                  </a:moveTo>
                  <a:lnTo>
                    <a:pt x="510768" y="318909"/>
                  </a:lnTo>
                  <a:lnTo>
                    <a:pt x="501646" y="345752"/>
                  </a:lnTo>
                  <a:lnTo>
                    <a:pt x="435968" y="390310"/>
                  </a:lnTo>
                  <a:lnTo>
                    <a:pt x="384282" y="406100"/>
                  </a:lnTo>
                  <a:lnTo>
                    <a:pt x="323276" y="416280"/>
                  </a:lnTo>
                  <a:lnTo>
                    <a:pt x="255384" y="419887"/>
                  </a:lnTo>
                  <a:lnTo>
                    <a:pt x="187492" y="416280"/>
                  </a:lnTo>
                  <a:lnTo>
                    <a:pt x="126486" y="406100"/>
                  </a:lnTo>
                  <a:lnTo>
                    <a:pt x="74799" y="390310"/>
                  </a:lnTo>
                  <a:lnTo>
                    <a:pt x="34867" y="369873"/>
                  </a:lnTo>
                  <a:lnTo>
                    <a:pt x="0" y="318909"/>
                  </a:lnTo>
                  <a:lnTo>
                    <a:pt x="0" y="101015"/>
                  </a:lnTo>
                  <a:lnTo>
                    <a:pt x="34867" y="50036"/>
                  </a:lnTo>
                  <a:lnTo>
                    <a:pt x="74799" y="29590"/>
                  </a:lnTo>
                  <a:lnTo>
                    <a:pt x="126486" y="13794"/>
                  </a:lnTo>
                  <a:lnTo>
                    <a:pt x="187492" y="3609"/>
                  </a:lnTo>
                  <a:lnTo>
                    <a:pt x="255384" y="0"/>
                  </a:lnTo>
                  <a:lnTo>
                    <a:pt x="323276" y="3609"/>
                  </a:lnTo>
                  <a:lnTo>
                    <a:pt x="384282" y="13794"/>
                  </a:lnTo>
                  <a:lnTo>
                    <a:pt x="435968" y="29590"/>
                  </a:lnTo>
                  <a:lnTo>
                    <a:pt x="475901" y="50036"/>
                  </a:lnTo>
                  <a:lnTo>
                    <a:pt x="510768" y="101015"/>
                  </a:lnTo>
                  <a:close/>
                </a:path>
              </a:pathLst>
            </a:custGeom>
            <a:ln w="12699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9" name="object 9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51922" y="6680136"/>
              <a:ext cx="500394" cy="123374"/>
            </a:xfrm>
            <a:prstGeom prst="rect">
              <a:avLst/>
            </a:prstGeom>
          </p:spPr>
        </p:pic>
        <p:sp>
          <p:nvSpPr>
            <p:cNvPr id="100" name="object 100" descr=""/>
            <p:cNvSpPr/>
            <p:nvPr/>
          </p:nvSpPr>
          <p:spPr>
            <a:xfrm>
              <a:off x="3338373" y="6683311"/>
              <a:ext cx="511175" cy="117475"/>
            </a:xfrm>
            <a:custGeom>
              <a:avLst/>
              <a:gdLst/>
              <a:ahLst/>
              <a:cxnLst/>
              <a:rect l="l" t="t" r="r" b="b"/>
              <a:pathLst>
                <a:path w="511175" h="117475">
                  <a:moveTo>
                    <a:pt x="510768" y="0"/>
                  </a:moveTo>
                  <a:lnTo>
                    <a:pt x="510768" y="16078"/>
                  </a:lnTo>
                  <a:lnTo>
                    <a:pt x="501646" y="42926"/>
                  </a:lnTo>
                  <a:lnTo>
                    <a:pt x="435968" y="87490"/>
                  </a:lnTo>
                  <a:lnTo>
                    <a:pt x="384282" y="103281"/>
                  </a:lnTo>
                  <a:lnTo>
                    <a:pt x="323276" y="113461"/>
                  </a:lnTo>
                  <a:lnTo>
                    <a:pt x="255384" y="117068"/>
                  </a:lnTo>
                  <a:lnTo>
                    <a:pt x="187492" y="113461"/>
                  </a:lnTo>
                  <a:lnTo>
                    <a:pt x="126486" y="103281"/>
                  </a:lnTo>
                  <a:lnTo>
                    <a:pt x="74799" y="87490"/>
                  </a:lnTo>
                  <a:lnTo>
                    <a:pt x="34867" y="67051"/>
                  </a:lnTo>
                  <a:lnTo>
                    <a:pt x="0" y="16078"/>
                  </a:lnTo>
                  <a:lnTo>
                    <a:pt x="0" y="0"/>
                  </a:lnTo>
                  <a:lnTo>
                    <a:pt x="510768" y="0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3338373" y="6618987"/>
              <a:ext cx="511175" cy="64769"/>
            </a:xfrm>
            <a:custGeom>
              <a:avLst/>
              <a:gdLst/>
              <a:ahLst/>
              <a:cxnLst/>
              <a:rect l="l" t="t" r="r" b="b"/>
              <a:pathLst>
                <a:path w="511175" h="64770">
                  <a:moveTo>
                    <a:pt x="510768" y="64324"/>
                  </a:moveTo>
                  <a:lnTo>
                    <a:pt x="0" y="64324"/>
                  </a:lnTo>
                  <a:lnTo>
                    <a:pt x="0" y="0"/>
                  </a:lnTo>
                  <a:lnTo>
                    <a:pt x="510768" y="0"/>
                  </a:lnTo>
                  <a:lnTo>
                    <a:pt x="510768" y="64324"/>
                  </a:lnTo>
                  <a:close/>
                </a:path>
              </a:pathLst>
            </a:custGeom>
            <a:solidFill>
              <a:srgbClr val="B9BB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3338373" y="6503197"/>
              <a:ext cx="511175" cy="180340"/>
            </a:xfrm>
            <a:custGeom>
              <a:avLst/>
              <a:gdLst/>
              <a:ahLst/>
              <a:cxnLst/>
              <a:rect l="l" t="t" r="r" b="b"/>
              <a:pathLst>
                <a:path w="511175" h="180340">
                  <a:moveTo>
                    <a:pt x="510768" y="180113"/>
                  </a:moveTo>
                  <a:lnTo>
                    <a:pt x="0" y="180113"/>
                  </a:lnTo>
                  <a:lnTo>
                    <a:pt x="0" y="115789"/>
                  </a:lnTo>
                  <a:lnTo>
                    <a:pt x="510768" y="115789"/>
                  </a:lnTo>
                  <a:lnTo>
                    <a:pt x="510768" y="180113"/>
                  </a:lnTo>
                  <a:close/>
                </a:path>
                <a:path w="511175" h="180340">
                  <a:moveTo>
                    <a:pt x="510768" y="115788"/>
                  </a:moveTo>
                  <a:lnTo>
                    <a:pt x="0" y="115788"/>
                  </a:lnTo>
                  <a:lnTo>
                    <a:pt x="0" y="0"/>
                  </a:lnTo>
                  <a:lnTo>
                    <a:pt x="510768" y="0"/>
                  </a:lnTo>
                  <a:lnTo>
                    <a:pt x="510768" y="115788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3141054" y="6481495"/>
              <a:ext cx="197485" cy="835660"/>
            </a:xfrm>
            <a:custGeom>
              <a:avLst/>
              <a:gdLst/>
              <a:ahLst/>
              <a:cxnLst/>
              <a:rect l="l" t="t" r="r" b="b"/>
              <a:pathLst>
                <a:path w="197485" h="835659">
                  <a:moveTo>
                    <a:pt x="197319" y="0"/>
                  </a:moveTo>
                  <a:lnTo>
                    <a:pt x="0" y="0"/>
                  </a:lnTo>
                  <a:lnTo>
                    <a:pt x="0" y="835164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3124061" y="7304925"/>
              <a:ext cx="34925" cy="64769"/>
            </a:xfrm>
            <a:custGeom>
              <a:avLst/>
              <a:gdLst/>
              <a:ahLst/>
              <a:cxnLst/>
              <a:rect l="l" t="t" r="r" b="b"/>
              <a:pathLst>
                <a:path w="34925" h="64770">
                  <a:moveTo>
                    <a:pt x="34429" y="0"/>
                  </a:moveTo>
                  <a:lnTo>
                    <a:pt x="0" y="0"/>
                  </a:lnTo>
                  <a:lnTo>
                    <a:pt x="17208" y="64249"/>
                  </a:lnTo>
                  <a:lnTo>
                    <a:pt x="34429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" name="object 105" descr=""/>
          <p:cNvSpPr txBox="1"/>
          <p:nvPr/>
        </p:nvSpPr>
        <p:spPr>
          <a:xfrm>
            <a:off x="4098570" y="7017539"/>
            <a:ext cx="67310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Filter</a:t>
            </a:r>
            <a:r>
              <a:rPr dirty="0" sz="7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washwater</a:t>
            </a:r>
            <a:endParaRPr sz="700">
              <a:latin typeface="Arial"/>
              <a:cs typeface="Arial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2916289" y="5859400"/>
            <a:ext cx="13906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pH</a:t>
            </a:r>
            <a:endParaRPr sz="700">
              <a:latin typeface="Arial"/>
              <a:cs typeface="Arial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2730217" y="5968505"/>
            <a:ext cx="1245235" cy="226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790"/>
              </a:lnSpc>
              <a:spcBef>
                <a:spcPts val="100"/>
              </a:spcBef>
            </a:pPr>
            <a:r>
              <a:rPr dirty="0" baseline="7936" sz="1050">
                <a:solidFill>
                  <a:srgbClr val="282526"/>
                </a:solidFill>
                <a:latin typeface="Arial"/>
                <a:cs typeface="Arial"/>
              </a:rPr>
              <a:t>adjustment</a:t>
            </a:r>
            <a:r>
              <a:rPr dirty="0" baseline="7936" sz="1050" spc="187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2526"/>
                </a:solidFill>
                <a:latin typeface="Arial"/>
                <a:cs typeface="Arial"/>
              </a:rPr>
              <a:t>greensand</a:t>
            </a:r>
            <a:r>
              <a:rPr dirty="0" sz="700" spc="-2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media</a:t>
            </a:r>
            <a:endParaRPr sz="700">
              <a:latin typeface="Arial"/>
              <a:cs typeface="Arial"/>
            </a:endParaRPr>
          </a:p>
          <a:p>
            <a:pPr marL="707390">
              <a:lnSpc>
                <a:spcPts val="790"/>
              </a:lnSpc>
            </a:pPr>
            <a:r>
              <a:rPr dirty="0" sz="700" spc="-10">
                <a:solidFill>
                  <a:srgbClr val="282526"/>
                </a:solidFill>
                <a:latin typeface="Arial"/>
                <a:cs typeface="Arial"/>
              </a:rPr>
              <a:t>filtration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08" name="object 108" descr=""/>
          <p:cNvGrpSpPr/>
          <p:nvPr/>
        </p:nvGrpSpPr>
        <p:grpSpPr>
          <a:xfrm>
            <a:off x="2968791" y="6079223"/>
            <a:ext cx="34925" cy="165735"/>
            <a:chOff x="2968791" y="6079223"/>
            <a:chExt cx="34925" cy="165735"/>
          </a:xfrm>
        </p:grpSpPr>
        <p:sp>
          <p:nvSpPr>
            <p:cNvPr id="109" name="object 109" descr=""/>
            <p:cNvSpPr/>
            <p:nvPr/>
          </p:nvSpPr>
          <p:spPr>
            <a:xfrm>
              <a:off x="2985809" y="6079223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w="0" h="113664">
                  <a:moveTo>
                    <a:pt x="0" y="0"/>
                  </a:moveTo>
                  <a:lnTo>
                    <a:pt x="0" y="11322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2968791" y="6180696"/>
              <a:ext cx="34925" cy="64769"/>
            </a:xfrm>
            <a:custGeom>
              <a:avLst/>
              <a:gdLst/>
              <a:ahLst/>
              <a:cxnLst/>
              <a:rect l="l" t="t" r="r" b="b"/>
              <a:pathLst>
                <a:path w="34925" h="64770">
                  <a:moveTo>
                    <a:pt x="34442" y="0"/>
                  </a:moveTo>
                  <a:lnTo>
                    <a:pt x="0" y="0"/>
                  </a:lnTo>
                  <a:lnTo>
                    <a:pt x="17221" y="64249"/>
                  </a:lnTo>
                  <a:lnTo>
                    <a:pt x="34442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29464" y="687687"/>
            <a:ext cx="23812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 b="1">
                <a:solidFill>
                  <a:srgbClr val="282526"/>
                </a:solidFill>
                <a:latin typeface="Century Gothic"/>
                <a:cs typeface="Century Gothic"/>
              </a:rPr>
              <a:t>212</a:t>
            </a:r>
            <a:endParaRPr sz="90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44013" y="687687"/>
            <a:ext cx="1948814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solidFill>
                  <a:srgbClr val="282526"/>
                </a:solidFill>
                <a:latin typeface="Tahoma"/>
                <a:cs typeface="Tahoma"/>
              </a:rPr>
              <a:t>4</a:t>
            </a:r>
            <a:r>
              <a:rPr dirty="0" sz="900" spc="2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900" spc="-50">
                <a:solidFill>
                  <a:srgbClr val="282526"/>
                </a:solidFill>
                <a:latin typeface="Tahoma"/>
                <a:cs typeface="Tahoma"/>
              </a:rPr>
              <a:t>Water</a:t>
            </a:r>
            <a:r>
              <a:rPr dirty="0" sz="9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900" spc="-40">
                <a:solidFill>
                  <a:srgbClr val="282526"/>
                </a:solidFill>
                <a:latin typeface="Tahoma"/>
                <a:cs typeface="Tahoma"/>
              </a:rPr>
              <a:t>Quality</a:t>
            </a:r>
            <a:r>
              <a:rPr dirty="0" sz="9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900" spc="-35">
                <a:solidFill>
                  <a:srgbClr val="282526"/>
                </a:solidFill>
                <a:latin typeface="Tahoma"/>
                <a:cs typeface="Tahoma"/>
              </a:rPr>
              <a:t>Management</a:t>
            </a:r>
            <a:r>
              <a:rPr dirty="0" sz="9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282526"/>
                </a:solidFill>
                <a:latin typeface="Tahoma"/>
                <a:cs typeface="Tahoma"/>
              </a:rPr>
              <a:t>Strategies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9464" y="4051616"/>
            <a:ext cx="1210310" cy="3152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dirty="0" sz="800" b="1">
                <a:solidFill>
                  <a:srgbClr val="282526"/>
                </a:solidFill>
                <a:latin typeface="Century Gothic"/>
                <a:cs typeface="Century Gothic"/>
              </a:rPr>
              <a:t>Figure</a:t>
            </a:r>
            <a:r>
              <a:rPr dirty="0" sz="800" spc="50" b="1">
                <a:solidFill>
                  <a:srgbClr val="282526"/>
                </a:solidFill>
                <a:latin typeface="Century Gothic"/>
                <a:cs typeface="Century Gothic"/>
              </a:rPr>
              <a:t> </a:t>
            </a:r>
            <a:r>
              <a:rPr dirty="0" sz="800" b="1">
                <a:solidFill>
                  <a:srgbClr val="282526"/>
                </a:solidFill>
                <a:latin typeface="Century Gothic"/>
                <a:cs typeface="Century Gothic"/>
              </a:rPr>
              <a:t>4-</a:t>
            </a:r>
            <a:r>
              <a:rPr dirty="0" sz="800" spc="-25" b="1">
                <a:solidFill>
                  <a:srgbClr val="282526"/>
                </a:solidFill>
                <a:latin typeface="Century Gothic"/>
                <a:cs typeface="Century Gothic"/>
              </a:rPr>
              <a:t>12</a:t>
            </a:r>
            <a:endParaRPr sz="800">
              <a:latin typeface="Century Gothic"/>
              <a:cs typeface="Century Gothic"/>
            </a:endParaRPr>
          </a:p>
          <a:p>
            <a:pPr marL="12700" marR="26034">
              <a:lnSpc>
                <a:spcPts val="950"/>
              </a:lnSpc>
              <a:spcBef>
                <a:spcPts val="35"/>
              </a:spcBef>
            </a:pP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Typical</a:t>
            </a:r>
            <a:r>
              <a:rPr dirty="0" sz="800" spc="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residual</a:t>
            </a:r>
            <a:r>
              <a:rPr dirty="0" sz="800" spc="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processing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options: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85">
                <a:solidFill>
                  <a:srgbClr val="282526"/>
                </a:solidFill>
                <a:latin typeface="Tahoma"/>
                <a:cs typeface="Tahoma"/>
              </a:rPr>
              <a:t>(a)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least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mechanically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intensive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employing</a:t>
            </a:r>
            <a:r>
              <a:rPr dirty="0" sz="800" spc="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sludge</a:t>
            </a:r>
            <a:r>
              <a:rPr dirty="0" sz="800" spc="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storage 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and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dewatering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basins,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typically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used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at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small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and remote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treatment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plants 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where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adequate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land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is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available;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85">
                <a:solidFill>
                  <a:srgbClr val="282526"/>
                </a:solidFill>
                <a:latin typeface="Tahoma"/>
                <a:cs typeface="Tahoma"/>
              </a:rPr>
              <a:t>(b)</a:t>
            </a:r>
            <a:r>
              <a:rPr dirty="0" sz="800" spc="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more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mechanically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intensive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employing</a:t>
            </a:r>
            <a:r>
              <a:rPr dirty="0" sz="800" spc="2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sludge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thickening,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sludge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storage 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and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dewatering</a:t>
            </a:r>
            <a:r>
              <a:rPr dirty="0" sz="800" spc="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basins,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and ﬁlter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 waste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washwater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recovery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basins,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typically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used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at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intermediate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size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plants 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where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adequate</a:t>
            </a:r>
            <a:r>
              <a:rPr dirty="0" sz="800" spc="5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land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is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available;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and</a:t>
            </a:r>
            <a:endParaRPr sz="800">
              <a:latin typeface="Tahoma"/>
              <a:cs typeface="Tahoma"/>
            </a:endParaRPr>
          </a:p>
          <a:p>
            <a:pPr marL="12700">
              <a:lnSpc>
                <a:spcPts val="850"/>
              </a:lnSpc>
            </a:pPr>
            <a:r>
              <a:rPr dirty="0" sz="800" spc="-65">
                <a:solidFill>
                  <a:srgbClr val="282526"/>
                </a:solidFill>
                <a:latin typeface="Tahoma"/>
                <a:cs typeface="Tahoma"/>
              </a:rPr>
              <a:t>(c)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mechanically</a:t>
            </a:r>
            <a:r>
              <a:rPr dirty="0" sz="800" spc="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intensive</a:t>
            </a:r>
            <a:endParaRPr sz="800">
              <a:latin typeface="Tahoma"/>
              <a:cs typeface="Tahoma"/>
            </a:endParaRPr>
          </a:p>
          <a:p>
            <a:pPr marL="12700" marR="5080">
              <a:lnSpc>
                <a:spcPts val="950"/>
              </a:lnSpc>
              <a:spcBef>
                <a:spcPts val="30"/>
              </a:spcBef>
            </a:pP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employing</a:t>
            </a:r>
            <a:r>
              <a:rPr dirty="0" sz="800" spc="2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sludge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thickening,</a:t>
            </a:r>
            <a:r>
              <a:rPr dirty="0" sz="800" spc="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ﬁlter</a:t>
            </a:r>
            <a:r>
              <a:rPr dirty="0" sz="800" spc="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waste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washwater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 recovery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basins, 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and</a:t>
            </a:r>
            <a:r>
              <a:rPr dirty="0" sz="800" spc="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mechanical</a:t>
            </a:r>
            <a:r>
              <a:rPr dirty="0" sz="800" spc="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dewatering,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typically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used at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larger 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water</a:t>
            </a:r>
            <a:r>
              <a:rPr dirty="0" sz="800" spc="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treatment</a:t>
            </a:r>
            <a:r>
              <a:rPr dirty="0" sz="800" spc="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plants.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78415" y="2290229"/>
            <a:ext cx="14986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282526"/>
                </a:solidFill>
                <a:latin typeface="Arial"/>
                <a:cs typeface="Arial"/>
              </a:rPr>
              <a:t>(a)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078415" y="4938229"/>
            <a:ext cx="14986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282526"/>
                </a:solidFill>
                <a:latin typeface="Arial"/>
                <a:cs typeface="Arial"/>
              </a:rPr>
              <a:t>(b)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078415" y="7020623"/>
            <a:ext cx="14414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282526"/>
                </a:solidFill>
                <a:latin typeface="Arial"/>
                <a:cs typeface="Arial"/>
              </a:rPr>
              <a:t>(c)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644748" y="3246666"/>
            <a:ext cx="553720" cy="280670"/>
          </a:xfrm>
          <a:prstGeom prst="rect">
            <a:avLst/>
          </a:prstGeom>
          <a:ln w="12700">
            <a:solidFill>
              <a:srgbClr val="282526"/>
            </a:solidFill>
          </a:ln>
        </p:spPr>
        <p:txBody>
          <a:bodyPr wrap="square" lIns="0" tIns="68580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540"/>
              </a:spcBef>
            </a:pP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Thickening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437327" y="4214878"/>
            <a:ext cx="530225" cy="3632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ctr" marL="12700" marR="5080">
              <a:lnSpc>
                <a:spcPts val="850"/>
              </a:lnSpc>
              <a:spcBef>
                <a:spcPts val="219"/>
              </a:spcBef>
            </a:pP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Washwater recovery basin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552532" y="6431384"/>
            <a:ext cx="4152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recovery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638587" y="6539283"/>
            <a:ext cx="255904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basin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120939" y="3754732"/>
            <a:ext cx="415290" cy="3632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just" marL="12700" marR="5080">
              <a:lnSpc>
                <a:spcPts val="850"/>
              </a:lnSpc>
              <a:spcBef>
                <a:spcPts val="219"/>
              </a:spcBef>
            </a:pP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Solids</a:t>
            </a:r>
            <a:r>
              <a:rPr dirty="0" sz="800" spc="-25">
                <a:solidFill>
                  <a:srgbClr val="282526"/>
                </a:solidFill>
                <a:latin typeface="Arial"/>
                <a:cs typeface="Arial"/>
              </a:rPr>
              <a:t> to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 disposal </a:t>
            </a: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or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 reuse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044381" y="3319376"/>
            <a:ext cx="5791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Supernatent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004908" y="4350311"/>
            <a:ext cx="3867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Recycle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793681" y="3525725"/>
            <a:ext cx="30226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Solids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636362" y="4030982"/>
            <a:ext cx="30226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Solids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760077" y="3313569"/>
            <a:ext cx="867410" cy="895985"/>
            <a:chOff x="3760077" y="3313569"/>
            <a:chExt cx="867410" cy="895985"/>
          </a:xfrm>
        </p:grpSpPr>
        <p:sp>
          <p:nvSpPr>
            <p:cNvPr id="18" name="object 18" descr=""/>
            <p:cNvSpPr/>
            <p:nvPr/>
          </p:nvSpPr>
          <p:spPr>
            <a:xfrm>
              <a:off x="4256926" y="3444494"/>
              <a:ext cx="364490" cy="758825"/>
            </a:xfrm>
            <a:custGeom>
              <a:avLst/>
              <a:gdLst/>
              <a:ahLst/>
              <a:cxnLst/>
              <a:rect l="l" t="t" r="r" b="b"/>
              <a:pathLst>
                <a:path w="364489" h="758825">
                  <a:moveTo>
                    <a:pt x="0" y="711"/>
                  </a:moveTo>
                  <a:lnTo>
                    <a:pt x="364210" y="0"/>
                  </a:lnTo>
                  <a:lnTo>
                    <a:pt x="364210" y="758393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198011" y="3426079"/>
              <a:ext cx="72390" cy="38735"/>
            </a:xfrm>
            <a:custGeom>
              <a:avLst/>
              <a:gdLst/>
              <a:ahLst/>
              <a:cxnLst/>
              <a:rect l="l" t="t" r="r" b="b"/>
              <a:pathLst>
                <a:path w="72389" h="38735">
                  <a:moveTo>
                    <a:pt x="72009" y="0"/>
                  </a:moveTo>
                  <a:lnTo>
                    <a:pt x="0" y="19583"/>
                  </a:lnTo>
                  <a:lnTo>
                    <a:pt x="72174" y="38607"/>
                  </a:lnTo>
                  <a:lnTo>
                    <a:pt x="72009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256926" y="3332632"/>
              <a:ext cx="363855" cy="635"/>
            </a:xfrm>
            <a:custGeom>
              <a:avLst/>
              <a:gdLst/>
              <a:ahLst/>
              <a:cxnLst/>
              <a:rect l="l" t="t" r="r" b="b"/>
              <a:pathLst>
                <a:path w="363854" h="635">
                  <a:moveTo>
                    <a:pt x="363829" y="13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198011" y="3313569"/>
              <a:ext cx="72390" cy="38735"/>
            </a:xfrm>
            <a:custGeom>
              <a:avLst/>
              <a:gdLst/>
              <a:ahLst/>
              <a:cxnLst/>
              <a:rect l="l" t="t" r="r" b="b"/>
              <a:pathLst>
                <a:path w="72389" h="38735">
                  <a:moveTo>
                    <a:pt x="72097" y="0"/>
                  </a:moveTo>
                  <a:lnTo>
                    <a:pt x="0" y="19316"/>
                  </a:lnTo>
                  <a:lnTo>
                    <a:pt x="72097" y="38633"/>
                  </a:lnTo>
                  <a:lnTo>
                    <a:pt x="72097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779152" y="3526942"/>
              <a:ext cx="0" cy="155575"/>
            </a:xfrm>
            <a:custGeom>
              <a:avLst/>
              <a:gdLst/>
              <a:ahLst/>
              <a:cxnLst/>
              <a:rect l="l" t="t" r="r" b="b"/>
              <a:pathLst>
                <a:path w="0" h="155575">
                  <a:moveTo>
                    <a:pt x="0" y="0"/>
                  </a:moveTo>
                  <a:lnTo>
                    <a:pt x="0" y="155155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760077" y="3668915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5" h="72389">
                  <a:moveTo>
                    <a:pt x="38620" y="0"/>
                  </a:moveTo>
                  <a:lnTo>
                    <a:pt x="0" y="0"/>
                  </a:lnTo>
                  <a:lnTo>
                    <a:pt x="19316" y="72085"/>
                  </a:lnTo>
                  <a:lnTo>
                    <a:pt x="3862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4998441" y="3954462"/>
            <a:ext cx="39814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Polymer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188751" y="4102938"/>
            <a:ext cx="38735" cy="295910"/>
            <a:chOff x="5188751" y="4102938"/>
            <a:chExt cx="38735" cy="295910"/>
          </a:xfrm>
        </p:grpSpPr>
        <p:sp>
          <p:nvSpPr>
            <p:cNvPr id="26" name="object 26" descr=""/>
            <p:cNvSpPr/>
            <p:nvPr/>
          </p:nvSpPr>
          <p:spPr>
            <a:xfrm>
              <a:off x="5207839" y="4109288"/>
              <a:ext cx="0" cy="230504"/>
            </a:xfrm>
            <a:custGeom>
              <a:avLst/>
              <a:gdLst/>
              <a:ahLst/>
              <a:cxnLst/>
              <a:rect l="l" t="t" r="r" b="b"/>
              <a:pathLst>
                <a:path w="0" h="230504">
                  <a:moveTo>
                    <a:pt x="0" y="0"/>
                  </a:moveTo>
                  <a:lnTo>
                    <a:pt x="0" y="230162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188751" y="4326280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5" h="72389">
                  <a:moveTo>
                    <a:pt x="38633" y="0"/>
                  </a:moveTo>
                  <a:lnTo>
                    <a:pt x="0" y="0"/>
                  </a:lnTo>
                  <a:lnTo>
                    <a:pt x="19303" y="72085"/>
                  </a:lnTo>
                  <a:lnTo>
                    <a:pt x="38633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4151047" y="2960928"/>
            <a:ext cx="39814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Polymer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291864" y="2519883"/>
            <a:ext cx="657860" cy="36322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ctr" marL="12700" marR="5080" indent="-635">
              <a:lnSpc>
                <a:spcPts val="850"/>
              </a:lnSpc>
              <a:spcBef>
                <a:spcPts val="220"/>
              </a:spcBef>
            </a:pP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Solids</a:t>
            </a:r>
            <a:r>
              <a:rPr dirty="0" sz="800" spc="-2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Arial"/>
                <a:cs typeface="Arial"/>
              </a:rPr>
              <a:t>from 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sedimentation process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601037" y="5249875"/>
            <a:ext cx="657860" cy="3632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ctr" marL="12700" marR="5080">
              <a:lnSpc>
                <a:spcPts val="850"/>
              </a:lnSpc>
              <a:spcBef>
                <a:spcPts val="219"/>
              </a:spcBef>
            </a:pP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Solids</a:t>
            </a:r>
            <a:r>
              <a:rPr dirty="0" sz="800" spc="-2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Arial"/>
                <a:cs typeface="Arial"/>
              </a:rPr>
              <a:t>from 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sedimentation process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2564461" y="2866135"/>
            <a:ext cx="2925445" cy="1836420"/>
            <a:chOff x="2564461" y="2866135"/>
            <a:chExt cx="2925445" cy="1836420"/>
          </a:xfrm>
        </p:grpSpPr>
        <p:sp>
          <p:nvSpPr>
            <p:cNvPr id="32" name="object 32" descr=""/>
            <p:cNvSpPr/>
            <p:nvPr/>
          </p:nvSpPr>
          <p:spPr>
            <a:xfrm>
              <a:off x="4350246" y="3125927"/>
              <a:ext cx="641985" cy="1459865"/>
            </a:xfrm>
            <a:custGeom>
              <a:avLst/>
              <a:gdLst/>
              <a:ahLst/>
              <a:cxnLst/>
              <a:rect l="l" t="t" r="r" b="b"/>
              <a:pathLst>
                <a:path w="641985" h="1459864">
                  <a:moveTo>
                    <a:pt x="641781" y="1459839"/>
                  </a:moveTo>
                  <a:lnTo>
                    <a:pt x="67906" y="1459839"/>
                  </a:lnTo>
                  <a:lnTo>
                    <a:pt x="67906" y="1076960"/>
                  </a:lnTo>
                  <a:lnTo>
                    <a:pt x="641781" y="1076960"/>
                  </a:lnTo>
                  <a:lnTo>
                    <a:pt x="641781" y="1459839"/>
                  </a:lnTo>
                  <a:close/>
                </a:path>
                <a:path w="641985" h="1459864">
                  <a:moveTo>
                    <a:pt x="0" y="0"/>
                  </a:moveTo>
                  <a:lnTo>
                    <a:pt x="0" y="147853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331171" y="3260610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5" h="72389">
                  <a:moveTo>
                    <a:pt x="38620" y="0"/>
                  </a:moveTo>
                  <a:lnTo>
                    <a:pt x="0" y="0"/>
                  </a:lnTo>
                  <a:lnTo>
                    <a:pt x="19316" y="72085"/>
                  </a:lnTo>
                  <a:lnTo>
                    <a:pt x="3862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950312" y="2872485"/>
              <a:ext cx="1670685" cy="461009"/>
            </a:xfrm>
            <a:custGeom>
              <a:avLst/>
              <a:gdLst/>
              <a:ahLst/>
              <a:cxnLst/>
              <a:rect l="l" t="t" r="r" b="b"/>
              <a:pathLst>
                <a:path w="1670685" h="461010">
                  <a:moveTo>
                    <a:pt x="1670443" y="0"/>
                  </a:moveTo>
                  <a:lnTo>
                    <a:pt x="1670443" y="460286"/>
                  </a:lnTo>
                </a:path>
                <a:path w="1670685" h="461010">
                  <a:moveTo>
                    <a:pt x="694448" y="460400"/>
                  </a:moveTo>
                  <a:lnTo>
                    <a:pt x="0" y="46040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891410" y="3313810"/>
              <a:ext cx="72390" cy="38735"/>
            </a:xfrm>
            <a:custGeom>
              <a:avLst/>
              <a:gdLst/>
              <a:ahLst/>
              <a:cxnLst/>
              <a:rect l="l" t="t" r="r" b="b"/>
              <a:pathLst>
                <a:path w="72389" h="38735">
                  <a:moveTo>
                    <a:pt x="72085" y="0"/>
                  </a:moveTo>
                  <a:lnTo>
                    <a:pt x="0" y="19303"/>
                  </a:lnTo>
                  <a:lnTo>
                    <a:pt x="72085" y="38620"/>
                  </a:lnTo>
                  <a:lnTo>
                    <a:pt x="72085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891410" y="3045713"/>
              <a:ext cx="1527175" cy="1309370"/>
            </a:xfrm>
            <a:custGeom>
              <a:avLst/>
              <a:gdLst/>
              <a:ahLst/>
              <a:cxnLst/>
              <a:rect l="l" t="t" r="r" b="b"/>
              <a:pathLst>
                <a:path w="1527175" h="1309370">
                  <a:moveTo>
                    <a:pt x="1526730" y="1309344"/>
                  </a:moveTo>
                  <a:lnTo>
                    <a:pt x="0" y="1309344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871864" y="2986811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5" h="72389">
                  <a:moveTo>
                    <a:pt x="19303" y="0"/>
                  </a:moveTo>
                  <a:lnTo>
                    <a:pt x="0" y="72085"/>
                  </a:lnTo>
                  <a:lnTo>
                    <a:pt x="38620" y="72085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064100" y="3519080"/>
              <a:ext cx="419100" cy="879475"/>
            </a:xfrm>
            <a:custGeom>
              <a:avLst/>
              <a:gdLst/>
              <a:ahLst/>
              <a:cxnLst/>
              <a:rect l="l" t="t" r="r" b="b"/>
              <a:pathLst>
                <a:path w="419100" h="879475">
                  <a:moveTo>
                    <a:pt x="419023" y="0"/>
                  </a:moveTo>
                  <a:lnTo>
                    <a:pt x="419023" y="879436"/>
                  </a:lnTo>
                  <a:lnTo>
                    <a:pt x="0" y="879208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564461" y="3845470"/>
              <a:ext cx="2499995" cy="572770"/>
            </a:xfrm>
            <a:custGeom>
              <a:avLst/>
              <a:gdLst/>
              <a:ahLst/>
              <a:cxnLst/>
              <a:rect l="l" t="t" r="r" b="b"/>
              <a:pathLst>
                <a:path w="2499995" h="572770">
                  <a:moveTo>
                    <a:pt x="72085" y="0"/>
                  </a:moveTo>
                  <a:lnTo>
                    <a:pt x="0" y="19291"/>
                  </a:lnTo>
                  <a:lnTo>
                    <a:pt x="72085" y="38620"/>
                  </a:lnTo>
                  <a:lnTo>
                    <a:pt x="72085" y="0"/>
                  </a:lnTo>
                  <a:close/>
                </a:path>
                <a:path w="2499995" h="572770">
                  <a:moveTo>
                    <a:pt x="2499639" y="533755"/>
                  </a:moveTo>
                  <a:lnTo>
                    <a:pt x="2427567" y="553059"/>
                  </a:lnTo>
                  <a:lnTo>
                    <a:pt x="2499639" y="572389"/>
                  </a:lnTo>
                  <a:lnTo>
                    <a:pt x="2499639" y="533755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626056" y="3806812"/>
              <a:ext cx="2582545" cy="889635"/>
            </a:xfrm>
            <a:custGeom>
              <a:avLst/>
              <a:gdLst/>
              <a:ahLst/>
              <a:cxnLst/>
              <a:rect l="l" t="t" r="r" b="b"/>
              <a:pathLst>
                <a:path w="2582545" h="889635">
                  <a:moveTo>
                    <a:pt x="600341" y="57950"/>
                  </a:moveTo>
                  <a:lnTo>
                    <a:pt x="319265" y="57950"/>
                  </a:lnTo>
                  <a:lnTo>
                    <a:pt x="314711" y="35399"/>
                  </a:lnTo>
                  <a:lnTo>
                    <a:pt x="302294" y="16978"/>
                  </a:lnTo>
                  <a:lnTo>
                    <a:pt x="283882" y="4555"/>
                  </a:lnTo>
                  <a:lnTo>
                    <a:pt x="261340" y="0"/>
                  </a:lnTo>
                  <a:lnTo>
                    <a:pt x="238771" y="4555"/>
                  </a:lnTo>
                  <a:lnTo>
                    <a:pt x="220348" y="16978"/>
                  </a:lnTo>
                  <a:lnTo>
                    <a:pt x="207930" y="35399"/>
                  </a:lnTo>
                  <a:lnTo>
                    <a:pt x="203377" y="57950"/>
                  </a:lnTo>
                  <a:lnTo>
                    <a:pt x="0" y="57950"/>
                  </a:lnTo>
                </a:path>
                <a:path w="2582545" h="889635">
                  <a:moveTo>
                    <a:pt x="845083" y="370751"/>
                  </a:moveTo>
                  <a:lnTo>
                    <a:pt x="845083" y="488708"/>
                  </a:lnTo>
                  <a:lnTo>
                    <a:pt x="822527" y="493260"/>
                  </a:lnTo>
                  <a:lnTo>
                    <a:pt x="804106" y="505674"/>
                  </a:lnTo>
                  <a:lnTo>
                    <a:pt x="791687" y="524086"/>
                  </a:lnTo>
                  <a:lnTo>
                    <a:pt x="787133" y="546633"/>
                  </a:lnTo>
                  <a:lnTo>
                    <a:pt x="791687" y="569202"/>
                  </a:lnTo>
                  <a:lnTo>
                    <a:pt x="804106" y="587625"/>
                  </a:lnTo>
                  <a:lnTo>
                    <a:pt x="822527" y="600043"/>
                  </a:lnTo>
                  <a:lnTo>
                    <a:pt x="845083" y="604596"/>
                  </a:lnTo>
                  <a:lnTo>
                    <a:pt x="845083" y="889253"/>
                  </a:lnTo>
                  <a:lnTo>
                    <a:pt x="2582430" y="889253"/>
                  </a:lnTo>
                </a:path>
                <a:path w="2582545" h="889635">
                  <a:moveTo>
                    <a:pt x="2582430" y="889253"/>
                  </a:moveTo>
                  <a:lnTo>
                    <a:pt x="2582240" y="650468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188751" y="4398365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5" h="72389">
                  <a:moveTo>
                    <a:pt x="19291" y="0"/>
                  </a:moveTo>
                  <a:lnTo>
                    <a:pt x="0" y="72085"/>
                  </a:lnTo>
                  <a:lnTo>
                    <a:pt x="38620" y="72085"/>
                  </a:lnTo>
                  <a:lnTo>
                    <a:pt x="19291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3661639" y="4693551"/>
            <a:ext cx="123444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Supernatent</a:t>
            </a:r>
            <a:r>
              <a:rPr dirty="0" sz="800" spc="-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and</a:t>
            </a:r>
            <a:r>
              <a:rPr dirty="0" sz="800" spc="-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Percolate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3412201" y="5308739"/>
            <a:ext cx="760095" cy="47117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ctr" marL="12700" marR="5080" indent="-635">
              <a:lnSpc>
                <a:spcPts val="850"/>
              </a:lnSpc>
              <a:spcBef>
                <a:spcPts val="219"/>
              </a:spcBef>
            </a:pP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Mechanical dewatering</a:t>
            </a:r>
            <a:r>
              <a:rPr dirty="0" sz="8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(e.g., 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centrifuge, </a:t>
            </a: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belt</a:t>
            </a:r>
            <a:r>
              <a:rPr dirty="0" sz="8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filter</a:t>
            </a:r>
            <a:r>
              <a:rPr dirty="0" sz="8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press)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2773239" y="6065558"/>
            <a:ext cx="5168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Thickening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3978428" y="5842343"/>
            <a:ext cx="3359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Filtrate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650614" y="5404243"/>
            <a:ext cx="415290" cy="3632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just" marL="12700" marR="5080">
              <a:lnSpc>
                <a:spcPts val="850"/>
              </a:lnSpc>
              <a:spcBef>
                <a:spcPts val="219"/>
              </a:spcBef>
            </a:pP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Solids</a:t>
            </a:r>
            <a:r>
              <a:rPr dirty="0" sz="800" spc="-25">
                <a:solidFill>
                  <a:srgbClr val="282526"/>
                </a:solidFill>
                <a:latin typeface="Arial"/>
                <a:cs typeface="Arial"/>
              </a:rPr>
              <a:t> to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 disposal </a:t>
            </a: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or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 reuse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052944" y="6290602"/>
            <a:ext cx="5791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Supernatent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4094760" y="6565318"/>
            <a:ext cx="3740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Recycle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375127" y="6137592"/>
            <a:ext cx="30226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Solids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2711908" y="5521413"/>
            <a:ext cx="1912620" cy="775335"/>
            <a:chOff x="2711908" y="5521413"/>
            <a:chExt cx="1912620" cy="775335"/>
          </a:xfrm>
        </p:grpSpPr>
        <p:sp>
          <p:nvSpPr>
            <p:cNvPr id="51" name="object 51" descr=""/>
            <p:cNvSpPr/>
            <p:nvPr/>
          </p:nvSpPr>
          <p:spPr>
            <a:xfrm>
              <a:off x="2718258" y="5540793"/>
              <a:ext cx="1847214" cy="749300"/>
            </a:xfrm>
            <a:custGeom>
              <a:avLst/>
              <a:gdLst/>
              <a:ahLst/>
              <a:cxnLst/>
              <a:rect l="l" t="t" r="r" b="b"/>
              <a:pathLst>
                <a:path w="1847214" h="749300">
                  <a:moveTo>
                    <a:pt x="628103" y="748995"/>
                  </a:moveTo>
                  <a:lnTo>
                    <a:pt x="0" y="748995"/>
                  </a:lnTo>
                  <a:lnTo>
                    <a:pt x="0" y="468731"/>
                  </a:lnTo>
                  <a:lnTo>
                    <a:pt x="628103" y="468731"/>
                  </a:lnTo>
                  <a:lnTo>
                    <a:pt x="628103" y="748995"/>
                  </a:lnTo>
                  <a:close/>
                </a:path>
                <a:path w="1847214" h="749300">
                  <a:moveTo>
                    <a:pt x="1493456" y="0"/>
                  </a:moveTo>
                  <a:lnTo>
                    <a:pt x="1847164" y="19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552252" y="5521413"/>
              <a:ext cx="72390" cy="38735"/>
            </a:xfrm>
            <a:custGeom>
              <a:avLst/>
              <a:gdLst/>
              <a:ahLst/>
              <a:cxnLst/>
              <a:rect l="l" t="t" r="r" b="b"/>
              <a:pathLst>
                <a:path w="72389" h="38735">
                  <a:moveTo>
                    <a:pt x="0" y="0"/>
                  </a:moveTo>
                  <a:lnTo>
                    <a:pt x="0" y="38633"/>
                  </a:lnTo>
                  <a:lnTo>
                    <a:pt x="72072" y="19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5060671" y="5889015"/>
            <a:ext cx="4889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Coagulant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5355007" y="6147384"/>
            <a:ext cx="39814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Polymer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2617560" y="5262448"/>
            <a:ext cx="3154680" cy="1565275"/>
            <a:chOff x="2617560" y="5262448"/>
            <a:chExt cx="3154680" cy="1565275"/>
          </a:xfrm>
        </p:grpSpPr>
        <p:sp>
          <p:nvSpPr>
            <p:cNvPr id="56" name="object 56" descr=""/>
            <p:cNvSpPr/>
            <p:nvPr/>
          </p:nvSpPr>
          <p:spPr>
            <a:xfrm>
              <a:off x="3031440" y="5622188"/>
              <a:ext cx="0" cy="323850"/>
            </a:xfrm>
            <a:custGeom>
              <a:avLst/>
              <a:gdLst/>
              <a:ahLst/>
              <a:cxnLst/>
              <a:rect l="l" t="t" r="r" b="b"/>
              <a:pathLst>
                <a:path w="0" h="323850">
                  <a:moveTo>
                    <a:pt x="0" y="0"/>
                  </a:moveTo>
                  <a:lnTo>
                    <a:pt x="0" y="323303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012365" y="5932322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5" h="72389">
                  <a:moveTo>
                    <a:pt x="38620" y="0"/>
                  </a:moveTo>
                  <a:lnTo>
                    <a:pt x="0" y="0"/>
                  </a:lnTo>
                  <a:lnTo>
                    <a:pt x="19303" y="72072"/>
                  </a:lnTo>
                  <a:lnTo>
                    <a:pt x="3862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346349" y="5897079"/>
              <a:ext cx="327025" cy="236854"/>
            </a:xfrm>
            <a:custGeom>
              <a:avLst/>
              <a:gdLst/>
              <a:ahLst/>
              <a:cxnLst/>
              <a:rect l="l" t="t" r="r" b="b"/>
              <a:pathLst>
                <a:path w="327025" h="236854">
                  <a:moveTo>
                    <a:pt x="326732" y="0"/>
                  </a:moveTo>
                  <a:lnTo>
                    <a:pt x="326732" y="236816"/>
                  </a:lnTo>
                  <a:lnTo>
                    <a:pt x="0" y="236816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3653537" y="5838164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5" h="72389">
                  <a:moveTo>
                    <a:pt x="19304" y="0"/>
                  </a:moveTo>
                  <a:lnTo>
                    <a:pt x="0" y="72072"/>
                  </a:lnTo>
                  <a:lnTo>
                    <a:pt x="38608" y="72072"/>
                  </a:lnTo>
                  <a:lnTo>
                    <a:pt x="1930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2668042" y="5268798"/>
              <a:ext cx="2381250" cy="1481455"/>
            </a:xfrm>
            <a:custGeom>
              <a:avLst/>
              <a:gdLst/>
              <a:ahLst/>
              <a:cxnLst/>
              <a:rect l="l" t="t" r="r" b="b"/>
              <a:pathLst>
                <a:path w="2381250" h="1481454">
                  <a:moveTo>
                    <a:pt x="1543672" y="569861"/>
                  </a:moveTo>
                  <a:lnTo>
                    <a:pt x="705789" y="569785"/>
                  </a:lnTo>
                  <a:lnTo>
                    <a:pt x="705789" y="0"/>
                  </a:lnTo>
                  <a:lnTo>
                    <a:pt x="1543672" y="88"/>
                  </a:lnTo>
                  <a:lnTo>
                    <a:pt x="1543672" y="569861"/>
                  </a:lnTo>
                  <a:close/>
                </a:path>
                <a:path w="2381250" h="1481454">
                  <a:moveTo>
                    <a:pt x="2380729" y="1481137"/>
                  </a:moveTo>
                  <a:lnTo>
                    <a:pt x="1806854" y="1481137"/>
                  </a:lnTo>
                  <a:lnTo>
                    <a:pt x="1806854" y="1001128"/>
                  </a:lnTo>
                  <a:lnTo>
                    <a:pt x="2380729" y="1001128"/>
                  </a:lnTo>
                  <a:lnTo>
                    <a:pt x="2380729" y="1481137"/>
                  </a:lnTo>
                  <a:close/>
                </a:path>
                <a:path w="2381250" h="1481454">
                  <a:moveTo>
                    <a:pt x="1806841" y="1291082"/>
                  </a:moveTo>
                  <a:lnTo>
                    <a:pt x="0" y="1291082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2617560" y="6540576"/>
              <a:ext cx="72390" cy="38735"/>
            </a:xfrm>
            <a:custGeom>
              <a:avLst/>
              <a:gdLst/>
              <a:ahLst/>
              <a:cxnLst/>
              <a:rect l="l" t="t" r="r" b="b"/>
              <a:pathLst>
                <a:path w="72389" h="38734">
                  <a:moveTo>
                    <a:pt x="72072" y="0"/>
                  </a:moveTo>
                  <a:lnTo>
                    <a:pt x="0" y="19316"/>
                  </a:lnTo>
                  <a:lnTo>
                    <a:pt x="72072" y="38620"/>
                  </a:lnTo>
                  <a:lnTo>
                    <a:pt x="72072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3804400" y="5896762"/>
              <a:ext cx="0" cy="438784"/>
            </a:xfrm>
            <a:custGeom>
              <a:avLst/>
              <a:gdLst/>
              <a:ahLst/>
              <a:cxnLst/>
              <a:rect l="l" t="t" r="r" b="b"/>
              <a:pathLst>
                <a:path w="0" h="438785">
                  <a:moveTo>
                    <a:pt x="0" y="43845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784842" y="5837859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5" h="72389">
                  <a:moveTo>
                    <a:pt x="19316" y="0"/>
                  </a:moveTo>
                  <a:lnTo>
                    <a:pt x="0" y="72085"/>
                  </a:lnTo>
                  <a:lnTo>
                    <a:pt x="38633" y="72085"/>
                  </a:lnTo>
                  <a:lnTo>
                    <a:pt x="19316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3939439" y="5838596"/>
              <a:ext cx="1268730" cy="665480"/>
            </a:xfrm>
            <a:custGeom>
              <a:avLst/>
              <a:gdLst/>
              <a:ahLst/>
              <a:cxnLst/>
              <a:rect l="l" t="t" r="r" b="b"/>
              <a:pathLst>
                <a:path w="1268729" h="665479">
                  <a:moveTo>
                    <a:pt x="0" y="0"/>
                  </a:moveTo>
                  <a:lnTo>
                    <a:pt x="0" y="284429"/>
                  </a:lnTo>
                  <a:lnTo>
                    <a:pt x="1268590" y="284429"/>
                  </a:lnTo>
                  <a:lnTo>
                    <a:pt x="1268590" y="664959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5188941" y="6490385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5" h="72390">
                  <a:moveTo>
                    <a:pt x="38633" y="0"/>
                  </a:moveTo>
                  <a:lnTo>
                    <a:pt x="0" y="0"/>
                  </a:lnTo>
                  <a:lnTo>
                    <a:pt x="19329" y="72072"/>
                  </a:lnTo>
                  <a:lnTo>
                    <a:pt x="38633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5510455" y="6301612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w="0" h="200025">
                  <a:moveTo>
                    <a:pt x="0" y="0"/>
                  </a:moveTo>
                  <a:lnTo>
                    <a:pt x="0" y="200012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5491366" y="6488455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5" h="72390">
                  <a:moveTo>
                    <a:pt x="38633" y="0"/>
                  </a:moveTo>
                  <a:lnTo>
                    <a:pt x="0" y="0"/>
                  </a:lnTo>
                  <a:lnTo>
                    <a:pt x="19316" y="72072"/>
                  </a:lnTo>
                  <a:lnTo>
                    <a:pt x="38633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5321136" y="6046863"/>
              <a:ext cx="0" cy="455295"/>
            </a:xfrm>
            <a:custGeom>
              <a:avLst/>
              <a:gdLst/>
              <a:ahLst/>
              <a:cxnLst/>
              <a:rect l="l" t="t" r="r" b="b"/>
              <a:pathLst>
                <a:path w="0" h="455295">
                  <a:moveTo>
                    <a:pt x="0" y="0"/>
                  </a:moveTo>
                  <a:lnTo>
                    <a:pt x="0" y="454761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5302060" y="6488455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5" h="72390">
                  <a:moveTo>
                    <a:pt x="38633" y="0"/>
                  </a:moveTo>
                  <a:lnTo>
                    <a:pt x="0" y="0"/>
                  </a:lnTo>
                  <a:lnTo>
                    <a:pt x="19316" y="72072"/>
                  </a:lnTo>
                  <a:lnTo>
                    <a:pt x="38633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5120844" y="5617032"/>
              <a:ext cx="644525" cy="945515"/>
            </a:xfrm>
            <a:custGeom>
              <a:avLst/>
              <a:gdLst/>
              <a:ahLst/>
              <a:cxnLst/>
              <a:rect l="l" t="t" r="r" b="b"/>
              <a:pathLst>
                <a:path w="644525" h="945515">
                  <a:moveTo>
                    <a:pt x="644474" y="0"/>
                  </a:moveTo>
                  <a:lnTo>
                    <a:pt x="644474" y="945426"/>
                  </a:lnTo>
                  <a:lnTo>
                    <a:pt x="0" y="945426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5048772" y="6543395"/>
              <a:ext cx="72390" cy="38735"/>
            </a:xfrm>
            <a:custGeom>
              <a:avLst/>
              <a:gdLst/>
              <a:ahLst/>
              <a:cxnLst/>
              <a:rect l="l" t="t" r="r" b="b"/>
              <a:pathLst>
                <a:path w="72389" h="38734">
                  <a:moveTo>
                    <a:pt x="72072" y="0"/>
                  </a:moveTo>
                  <a:lnTo>
                    <a:pt x="0" y="19316"/>
                  </a:lnTo>
                  <a:lnTo>
                    <a:pt x="72072" y="38633"/>
                  </a:lnTo>
                  <a:lnTo>
                    <a:pt x="72072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2973706" y="6289789"/>
              <a:ext cx="2235200" cy="531495"/>
            </a:xfrm>
            <a:custGeom>
              <a:avLst/>
              <a:gdLst/>
              <a:ahLst/>
              <a:cxnLst/>
              <a:rect l="l" t="t" r="r" b="b"/>
              <a:pathLst>
                <a:path w="2235200" h="531495">
                  <a:moveTo>
                    <a:pt x="57950" y="0"/>
                  </a:moveTo>
                  <a:lnTo>
                    <a:pt x="57950" y="212153"/>
                  </a:lnTo>
                  <a:lnTo>
                    <a:pt x="35393" y="216707"/>
                  </a:lnTo>
                  <a:lnTo>
                    <a:pt x="16973" y="229125"/>
                  </a:lnTo>
                  <a:lnTo>
                    <a:pt x="4554" y="247541"/>
                  </a:lnTo>
                  <a:lnTo>
                    <a:pt x="0" y="270090"/>
                  </a:lnTo>
                  <a:lnTo>
                    <a:pt x="4554" y="292652"/>
                  </a:lnTo>
                  <a:lnTo>
                    <a:pt x="16973" y="311072"/>
                  </a:lnTo>
                  <a:lnTo>
                    <a:pt x="35393" y="323488"/>
                  </a:lnTo>
                  <a:lnTo>
                    <a:pt x="57950" y="328040"/>
                  </a:lnTo>
                  <a:lnTo>
                    <a:pt x="57950" y="531431"/>
                  </a:lnTo>
                  <a:lnTo>
                    <a:pt x="2234780" y="531431"/>
                  </a:lnTo>
                  <a:lnTo>
                    <a:pt x="2234780" y="331584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5188941" y="6562458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5" h="72390">
                  <a:moveTo>
                    <a:pt x="19316" y="0"/>
                  </a:moveTo>
                  <a:lnTo>
                    <a:pt x="0" y="72097"/>
                  </a:lnTo>
                  <a:lnTo>
                    <a:pt x="38633" y="72097"/>
                  </a:lnTo>
                  <a:lnTo>
                    <a:pt x="19316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 descr=""/>
          <p:cNvSpPr txBox="1"/>
          <p:nvPr/>
        </p:nvSpPr>
        <p:spPr>
          <a:xfrm>
            <a:off x="4162311" y="6330492"/>
            <a:ext cx="8629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Solids</a:t>
            </a:r>
            <a:r>
              <a:rPr dirty="0" sz="800" spc="19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baseline="3472" sz="1200" spc="-15">
                <a:solidFill>
                  <a:srgbClr val="282526"/>
                </a:solidFill>
                <a:latin typeface="Arial"/>
                <a:cs typeface="Arial"/>
              </a:rPr>
              <a:t>Washwater</a:t>
            </a:r>
            <a:endParaRPr baseline="3472" sz="1200">
              <a:latin typeface="Arial"/>
              <a:cs typeface="Arial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2260166" y="2641295"/>
            <a:ext cx="1250950" cy="36322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46355" marR="38735" indent="205104">
              <a:lnSpc>
                <a:spcPts val="850"/>
              </a:lnSpc>
              <a:spcBef>
                <a:spcPts val="220"/>
              </a:spcBef>
            </a:pP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Water 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recovered</a:t>
            </a:r>
            <a:r>
              <a:rPr dirty="0" sz="8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from</a:t>
            </a:r>
            <a:r>
              <a:rPr dirty="0" sz="8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residuals</a:t>
            </a:r>
            <a:r>
              <a:rPr dirty="0" sz="8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processing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840"/>
              </a:lnSpc>
            </a:pP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returned</a:t>
            </a:r>
            <a:r>
              <a:rPr dirty="0" sz="8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8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8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treatment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3750029" y="1821383"/>
            <a:ext cx="720090" cy="36322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ctr" marL="12700" marR="5080">
              <a:lnSpc>
                <a:spcPts val="850"/>
              </a:lnSpc>
              <a:spcBef>
                <a:spcPts val="220"/>
              </a:spcBef>
            </a:pP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Sludge</a:t>
            </a:r>
            <a:r>
              <a:rPr dirty="0" sz="800" spc="-2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storage </a:t>
            </a: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and</a:t>
            </a:r>
            <a:r>
              <a:rPr dirty="0" sz="8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dewatering basins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2694913" y="1922170"/>
            <a:ext cx="415290" cy="36322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just" marL="12700" marR="5080">
              <a:lnSpc>
                <a:spcPts val="850"/>
              </a:lnSpc>
              <a:spcBef>
                <a:spcPts val="220"/>
              </a:spcBef>
            </a:pP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Solids</a:t>
            </a:r>
            <a:r>
              <a:rPr dirty="0" sz="800" spc="-25">
                <a:solidFill>
                  <a:srgbClr val="282526"/>
                </a:solidFill>
                <a:latin typeface="Arial"/>
                <a:cs typeface="Arial"/>
              </a:rPr>
              <a:t> to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 disposal </a:t>
            </a: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or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 reuse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8" name="object 78" descr=""/>
          <p:cNvGrpSpPr/>
          <p:nvPr/>
        </p:nvGrpSpPr>
        <p:grpSpPr>
          <a:xfrm>
            <a:off x="4512882" y="2002955"/>
            <a:ext cx="658495" cy="38735"/>
            <a:chOff x="4512882" y="2002955"/>
            <a:chExt cx="658495" cy="38735"/>
          </a:xfrm>
        </p:grpSpPr>
        <p:sp>
          <p:nvSpPr>
            <p:cNvPr id="79" name="object 79" descr=""/>
            <p:cNvSpPr/>
            <p:nvPr/>
          </p:nvSpPr>
          <p:spPr>
            <a:xfrm>
              <a:off x="4571797" y="2022017"/>
              <a:ext cx="593090" cy="635"/>
            </a:xfrm>
            <a:custGeom>
              <a:avLst/>
              <a:gdLst/>
              <a:ahLst/>
              <a:cxnLst/>
              <a:rect l="l" t="t" r="r" b="b"/>
              <a:pathLst>
                <a:path w="593089" h="635">
                  <a:moveTo>
                    <a:pt x="592886" y="139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4512882" y="2002955"/>
              <a:ext cx="72390" cy="38735"/>
            </a:xfrm>
            <a:custGeom>
              <a:avLst/>
              <a:gdLst/>
              <a:ahLst/>
              <a:cxnLst/>
              <a:rect l="l" t="t" r="r" b="b"/>
              <a:pathLst>
                <a:path w="72389" h="38735">
                  <a:moveTo>
                    <a:pt x="72097" y="0"/>
                  </a:moveTo>
                  <a:lnTo>
                    <a:pt x="0" y="19316"/>
                  </a:lnTo>
                  <a:lnTo>
                    <a:pt x="72097" y="38633"/>
                  </a:lnTo>
                  <a:lnTo>
                    <a:pt x="72097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 descr=""/>
          <p:cNvSpPr txBox="1"/>
          <p:nvPr/>
        </p:nvSpPr>
        <p:spPr>
          <a:xfrm>
            <a:off x="4897908" y="1071156"/>
            <a:ext cx="53403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Solids</a:t>
            </a:r>
            <a:r>
              <a:rPr dirty="0" sz="800" spc="-2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Arial"/>
                <a:cs typeface="Arial"/>
              </a:rPr>
              <a:t>from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4173462" y="1184861"/>
            <a:ext cx="13201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4370" algn="l"/>
              </a:tabLst>
            </a:pP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Filter</a:t>
            </a:r>
            <a:r>
              <a:rPr dirty="0" sz="8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waste</a:t>
            </a: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	</a:t>
            </a:r>
            <a:r>
              <a:rPr dirty="0" baseline="3472" sz="1200" spc="-15">
                <a:solidFill>
                  <a:srgbClr val="282526"/>
                </a:solidFill>
                <a:latin typeface="Arial"/>
                <a:cs typeface="Arial"/>
              </a:rPr>
              <a:t>sedimentation</a:t>
            </a:r>
            <a:endParaRPr baseline="3472" sz="1200">
              <a:latin typeface="Arial"/>
              <a:cs typeface="Arial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4068915" y="1292760"/>
            <a:ext cx="128651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7575" algn="l"/>
              </a:tabLst>
            </a:pP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backwash</a:t>
            </a:r>
            <a:r>
              <a:rPr dirty="0" sz="800" spc="-4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	</a:t>
            </a:r>
            <a:r>
              <a:rPr dirty="0" baseline="3472" sz="1200" spc="-15">
                <a:solidFill>
                  <a:srgbClr val="282526"/>
                </a:solidFill>
                <a:latin typeface="Arial"/>
                <a:cs typeface="Arial"/>
              </a:rPr>
              <a:t>process</a:t>
            </a:r>
            <a:endParaRPr baseline="3472" sz="1200">
              <a:latin typeface="Arial"/>
              <a:cs typeface="Arial"/>
            </a:endParaRPr>
          </a:p>
        </p:txBody>
      </p:sp>
      <p:grpSp>
        <p:nvGrpSpPr>
          <p:cNvPr id="84" name="object 84" descr=""/>
          <p:cNvGrpSpPr/>
          <p:nvPr/>
        </p:nvGrpSpPr>
        <p:grpSpPr>
          <a:xfrm>
            <a:off x="3138552" y="1423720"/>
            <a:ext cx="2032635" cy="806450"/>
            <a:chOff x="3138552" y="1423720"/>
            <a:chExt cx="2032635" cy="806450"/>
          </a:xfrm>
        </p:grpSpPr>
        <p:sp>
          <p:nvSpPr>
            <p:cNvPr id="85" name="object 85" descr=""/>
            <p:cNvSpPr/>
            <p:nvPr/>
          </p:nvSpPr>
          <p:spPr>
            <a:xfrm>
              <a:off x="5164684" y="1423720"/>
              <a:ext cx="0" cy="598805"/>
            </a:xfrm>
            <a:custGeom>
              <a:avLst/>
              <a:gdLst/>
              <a:ahLst/>
              <a:cxnLst/>
              <a:rect l="l" t="t" r="r" b="b"/>
              <a:pathLst>
                <a:path w="0" h="598805">
                  <a:moveTo>
                    <a:pt x="0" y="0"/>
                  </a:moveTo>
                  <a:lnTo>
                    <a:pt x="0" y="598449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3138552" y="2053107"/>
              <a:ext cx="72390" cy="38735"/>
            </a:xfrm>
            <a:custGeom>
              <a:avLst/>
              <a:gdLst/>
              <a:ahLst/>
              <a:cxnLst/>
              <a:rect l="l" t="t" r="r" b="b"/>
              <a:pathLst>
                <a:path w="72389" h="38735">
                  <a:moveTo>
                    <a:pt x="72085" y="0"/>
                  </a:moveTo>
                  <a:lnTo>
                    <a:pt x="0" y="19291"/>
                  </a:lnTo>
                  <a:lnTo>
                    <a:pt x="72085" y="38620"/>
                  </a:lnTo>
                  <a:lnTo>
                    <a:pt x="72085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3200134" y="1487652"/>
              <a:ext cx="508634" cy="584835"/>
            </a:xfrm>
            <a:custGeom>
              <a:avLst/>
              <a:gdLst/>
              <a:ahLst/>
              <a:cxnLst/>
              <a:rect l="l" t="t" r="r" b="b"/>
              <a:pathLst>
                <a:path w="508635" h="584835">
                  <a:moveTo>
                    <a:pt x="508190" y="584733"/>
                  </a:moveTo>
                  <a:lnTo>
                    <a:pt x="0" y="584733"/>
                  </a:lnTo>
                </a:path>
                <a:path w="508635" h="584835">
                  <a:moveTo>
                    <a:pt x="508190" y="433882"/>
                  </a:moveTo>
                  <a:lnTo>
                    <a:pt x="235216" y="433882"/>
                  </a:lnTo>
                  <a:lnTo>
                    <a:pt x="235216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3415793" y="1428749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5" h="72390">
                  <a:moveTo>
                    <a:pt x="19316" y="0"/>
                  </a:moveTo>
                  <a:lnTo>
                    <a:pt x="0" y="72085"/>
                  </a:lnTo>
                  <a:lnTo>
                    <a:pt x="38633" y="72085"/>
                  </a:lnTo>
                  <a:lnTo>
                    <a:pt x="19316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3510751" y="1442719"/>
              <a:ext cx="935355" cy="217804"/>
            </a:xfrm>
            <a:custGeom>
              <a:avLst/>
              <a:gdLst/>
              <a:ahLst/>
              <a:cxnLst/>
              <a:rect l="l" t="t" r="r" b="b"/>
              <a:pathLst>
                <a:path w="935354" h="217805">
                  <a:moveTo>
                    <a:pt x="935215" y="0"/>
                  </a:moveTo>
                  <a:lnTo>
                    <a:pt x="935215" y="217474"/>
                  </a:lnTo>
                  <a:lnTo>
                    <a:pt x="0" y="217233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3438678" y="1640878"/>
              <a:ext cx="72390" cy="38735"/>
            </a:xfrm>
            <a:custGeom>
              <a:avLst/>
              <a:gdLst/>
              <a:ahLst/>
              <a:cxnLst/>
              <a:rect l="l" t="t" r="r" b="b"/>
              <a:pathLst>
                <a:path w="72389" h="38735">
                  <a:moveTo>
                    <a:pt x="72085" y="0"/>
                  </a:moveTo>
                  <a:lnTo>
                    <a:pt x="0" y="19303"/>
                  </a:lnTo>
                  <a:lnTo>
                    <a:pt x="72085" y="38633"/>
                  </a:lnTo>
                  <a:lnTo>
                    <a:pt x="72085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3708325" y="1780743"/>
              <a:ext cx="805180" cy="442595"/>
            </a:xfrm>
            <a:custGeom>
              <a:avLst/>
              <a:gdLst/>
              <a:ahLst/>
              <a:cxnLst/>
              <a:rect l="l" t="t" r="r" b="b"/>
              <a:pathLst>
                <a:path w="805179" h="442594">
                  <a:moveTo>
                    <a:pt x="804557" y="313245"/>
                  </a:moveTo>
                  <a:lnTo>
                    <a:pt x="797699" y="354101"/>
                  </a:lnTo>
                  <a:lnTo>
                    <a:pt x="778602" y="389584"/>
                  </a:lnTo>
                  <a:lnTo>
                    <a:pt x="749479" y="417565"/>
                  </a:lnTo>
                  <a:lnTo>
                    <a:pt x="712545" y="435916"/>
                  </a:lnTo>
                  <a:lnTo>
                    <a:pt x="670013" y="442506"/>
                  </a:lnTo>
                  <a:lnTo>
                    <a:pt x="134543" y="442506"/>
                  </a:lnTo>
                  <a:lnTo>
                    <a:pt x="92017" y="435916"/>
                  </a:lnTo>
                  <a:lnTo>
                    <a:pt x="55083" y="417565"/>
                  </a:lnTo>
                  <a:lnTo>
                    <a:pt x="25958" y="389584"/>
                  </a:lnTo>
                  <a:lnTo>
                    <a:pt x="6859" y="354101"/>
                  </a:lnTo>
                  <a:lnTo>
                    <a:pt x="0" y="313245"/>
                  </a:lnTo>
                  <a:lnTo>
                    <a:pt x="0" y="129273"/>
                  </a:lnTo>
                  <a:lnTo>
                    <a:pt x="6859" y="88416"/>
                  </a:lnTo>
                  <a:lnTo>
                    <a:pt x="25958" y="52930"/>
                  </a:lnTo>
                  <a:lnTo>
                    <a:pt x="55083" y="24944"/>
                  </a:lnTo>
                  <a:lnTo>
                    <a:pt x="92017" y="6591"/>
                  </a:lnTo>
                  <a:lnTo>
                    <a:pt x="134543" y="0"/>
                  </a:lnTo>
                  <a:lnTo>
                    <a:pt x="670013" y="0"/>
                  </a:lnTo>
                  <a:lnTo>
                    <a:pt x="712545" y="6591"/>
                  </a:lnTo>
                  <a:lnTo>
                    <a:pt x="749479" y="24944"/>
                  </a:lnTo>
                  <a:lnTo>
                    <a:pt x="778602" y="52930"/>
                  </a:lnTo>
                  <a:lnTo>
                    <a:pt x="797699" y="88416"/>
                  </a:lnTo>
                  <a:lnTo>
                    <a:pt x="804557" y="129273"/>
                  </a:lnTo>
                  <a:lnTo>
                    <a:pt x="804557" y="313245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 descr=""/>
          <p:cNvSpPr txBox="1"/>
          <p:nvPr/>
        </p:nvSpPr>
        <p:spPr>
          <a:xfrm>
            <a:off x="2731568" y="1056767"/>
            <a:ext cx="1250950" cy="36322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46355" marR="38735" indent="205104">
              <a:lnSpc>
                <a:spcPts val="850"/>
              </a:lnSpc>
              <a:spcBef>
                <a:spcPts val="220"/>
              </a:spcBef>
            </a:pP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Water 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recovered</a:t>
            </a:r>
            <a:r>
              <a:rPr dirty="0" sz="80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from</a:t>
            </a:r>
            <a:r>
              <a:rPr dirty="0" sz="8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residuals</a:t>
            </a:r>
            <a:r>
              <a:rPr dirty="0" sz="8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processing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840"/>
              </a:lnSpc>
            </a:pP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returned</a:t>
            </a:r>
            <a:r>
              <a:rPr dirty="0" sz="8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8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8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treatment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2006448" y="6587972"/>
            <a:ext cx="927100" cy="3632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r" marL="12700" marR="5080" indent="150495">
              <a:lnSpc>
                <a:spcPts val="850"/>
              </a:lnSpc>
              <a:spcBef>
                <a:spcPts val="219"/>
              </a:spcBef>
            </a:pP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 recovered </a:t>
            </a: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from 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residuals </a:t>
            </a: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processing</a:t>
            </a:r>
            <a:r>
              <a:rPr dirty="0" sz="800" spc="-4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returned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2085595" y="6911680"/>
            <a:ext cx="844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 treatment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 descr=""/>
          <p:cNvSpPr/>
          <p:nvPr/>
        </p:nvSpPr>
        <p:spPr>
          <a:xfrm>
            <a:off x="3804400" y="6335217"/>
            <a:ext cx="670560" cy="0"/>
          </a:xfrm>
          <a:custGeom>
            <a:avLst/>
            <a:gdLst/>
            <a:ahLst/>
            <a:cxnLst/>
            <a:rect l="l" t="t" r="r" b="b"/>
            <a:pathLst>
              <a:path w="670560" h="0">
                <a:moveTo>
                  <a:pt x="670483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 txBox="1"/>
          <p:nvPr/>
        </p:nvSpPr>
        <p:spPr>
          <a:xfrm>
            <a:off x="3268204" y="3775798"/>
            <a:ext cx="720090" cy="3632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ctr" marL="12700" marR="5080">
              <a:lnSpc>
                <a:spcPts val="850"/>
              </a:lnSpc>
              <a:spcBef>
                <a:spcPts val="219"/>
              </a:spcBef>
            </a:pP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Sludge</a:t>
            </a:r>
            <a:r>
              <a:rPr dirty="0" sz="800" spc="-2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storage </a:t>
            </a: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and</a:t>
            </a:r>
            <a:r>
              <a:rPr dirty="0" sz="800" spc="-1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dewatering basins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 descr=""/>
          <p:cNvSpPr/>
          <p:nvPr/>
        </p:nvSpPr>
        <p:spPr>
          <a:xfrm>
            <a:off x="3226398" y="3735070"/>
            <a:ext cx="805180" cy="442595"/>
          </a:xfrm>
          <a:custGeom>
            <a:avLst/>
            <a:gdLst/>
            <a:ahLst/>
            <a:cxnLst/>
            <a:rect l="l" t="t" r="r" b="b"/>
            <a:pathLst>
              <a:path w="805179" h="442595">
                <a:moveTo>
                  <a:pt x="804557" y="313245"/>
                </a:moveTo>
                <a:lnTo>
                  <a:pt x="797698" y="354099"/>
                </a:lnTo>
                <a:lnTo>
                  <a:pt x="778598" y="389579"/>
                </a:lnTo>
                <a:lnTo>
                  <a:pt x="749474" y="417557"/>
                </a:lnTo>
                <a:lnTo>
                  <a:pt x="712540" y="435904"/>
                </a:lnTo>
                <a:lnTo>
                  <a:pt x="670013" y="442493"/>
                </a:lnTo>
                <a:lnTo>
                  <a:pt x="134531" y="442493"/>
                </a:lnTo>
                <a:lnTo>
                  <a:pt x="92010" y="435904"/>
                </a:lnTo>
                <a:lnTo>
                  <a:pt x="55080" y="417557"/>
                </a:lnTo>
                <a:lnTo>
                  <a:pt x="25957" y="389579"/>
                </a:lnTo>
                <a:lnTo>
                  <a:pt x="6858" y="354099"/>
                </a:lnTo>
                <a:lnTo>
                  <a:pt x="0" y="313245"/>
                </a:lnTo>
                <a:lnTo>
                  <a:pt x="0" y="129273"/>
                </a:lnTo>
                <a:lnTo>
                  <a:pt x="6858" y="88416"/>
                </a:lnTo>
                <a:lnTo>
                  <a:pt x="25957" y="52930"/>
                </a:lnTo>
                <a:lnTo>
                  <a:pt x="55080" y="24944"/>
                </a:lnTo>
                <a:lnTo>
                  <a:pt x="92010" y="6591"/>
                </a:lnTo>
                <a:lnTo>
                  <a:pt x="134531" y="0"/>
                </a:lnTo>
                <a:lnTo>
                  <a:pt x="670013" y="0"/>
                </a:lnTo>
                <a:lnTo>
                  <a:pt x="712540" y="6591"/>
                </a:lnTo>
                <a:lnTo>
                  <a:pt x="749474" y="24944"/>
                </a:lnTo>
                <a:lnTo>
                  <a:pt x="778598" y="52930"/>
                </a:lnTo>
                <a:lnTo>
                  <a:pt x="797698" y="88416"/>
                </a:lnTo>
                <a:lnTo>
                  <a:pt x="804557" y="129273"/>
                </a:lnTo>
                <a:lnTo>
                  <a:pt x="804557" y="313245"/>
                </a:lnTo>
                <a:close/>
              </a:path>
            </a:pathLst>
          </a:custGeom>
          <a:ln w="12700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 txBox="1"/>
          <p:nvPr/>
        </p:nvSpPr>
        <p:spPr>
          <a:xfrm>
            <a:off x="5106175" y="3259975"/>
            <a:ext cx="754380" cy="25527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 indent="104139">
              <a:lnSpc>
                <a:spcPts val="850"/>
              </a:lnSpc>
              <a:spcBef>
                <a:spcPts val="220"/>
              </a:spcBef>
            </a:pP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Filter</a:t>
            </a:r>
            <a:r>
              <a:rPr dirty="0" sz="800" spc="-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waste </a:t>
            </a:r>
            <a:r>
              <a:rPr dirty="0" sz="800">
                <a:solidFill>
                  <a:srgbClr val="282526"/>
                </a:solidFill>
                <a:latin typeface="Arial"/>
                <a:cs typeface="Arial"/>
              </a:rPr>
              <a:t>backwash</a:t>
            </a:r>
            <a:r>
              <a:rPr dirty="0" sz="800" spc="-4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endParaRPr sz="800">
              <a:latin typeface="Arial"/>
              <a:cs typeface="Arial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5477320" y="5154409"/>
            <a:ext cx="477520" cy="47117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ctr" marL="12065" marR="5080">
              <a:lnSpc>
                <a:spcPts val="850"/>
              </a:lnSpc>
              <a:spcBef>
                <a:spcPts val="219"/>
              </a:spcBef>
            </a:pPr>
            <a:r>
              <a:rPr dirty="0" sz="800" spc="-10">
                <a:solidFill>
                  <a:srgbClr val="282526"/>
                </a:solidFill>
                <a:latin typeface="Arial"/>
                <a:cs typeface="Arial"/>
              </a:rPr>
              <a:t>Filter waste backwash water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38793" y="687687"/>
            <a:ext cx="20002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0">
                <a:solidFill>
                  <a:srgbClr val="282526"/>
                </a:solidFill>
                <a:latin typeface="Tahoma"/>
                <a:cs typeface="Tahoma"/>
              </a:rPr>
              <a:t>10-</a:t>
            </a:r>
            <a:r>
              <a:rPr dirty="0" sz="900">
                <a:solidFill>
                  <a:srgbClr val="282526"/>
                </a:solidFill>
                <a:latin typeface="Tahoma"/>
                <a:cs typeface="Tahoma"/>
              </a:rPr>
              <a:t>7</a:t>
            </a:r>
            <a:r>
              <a:rPr dirty="0" sz="900" spc="22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900" spc="-60">
                <a:solidFill>
                  <a:srgbClr val="282526"/>
                </a:solidFill>
                <a:latin typeface="Tahoma"/>
                <a:cs typeface="Tahoma"/>
              </a:rPr>
              <a:t>High-Rate</a:t>
            </a:r>
            <a:r>
              <a:rPr dirty="0" sz="900" spc="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900" spc="-35">
                <a:solidFill>
                  <a:srgbClr val="282526"/>
                </a:solidFill>
                <a:latin typeface="Tahoma"/>
                <a:cs typeface="Tahoma"/>
              </a:rPr>
              <a:t>Sedimentation</a:t>
            </a:r>
            <a:r>
              <a:rPr dirty="0" sz="900" spc="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282526"/>
                </a:solidFill>
                <a:latin typeface="Tahoma"/>
                <a:cs typeface="Tahoma"/>
              </a:rPr>
              <a:t>Processes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015828" y="687687"/>
            <a:ext cx="23812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 b="1">
                <a:solidFill>
                  <a:srgbClr val="282526"/>
                </a:solidFill>
                <a:latin typeface="Century Gothic"/>
                <a:cs typeface="Century Gothic"/>
              </a:rPr>
              <a:t>691</a:t>
            </a:r>
            <a:endParaRPr sz="900">
              <a:latin typeface="Century Gothic"/>
              <a:cs typeface="Century Gothic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505218" y="1049756"/>
            <a:ext cx="3836670" cy="1329690"/>
            <a:chOff x="1505218" y="1049756"/>
            <a:chExt cx="3836670" cy="132969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2435" y="1756448"/>
              <a:ext cx="735926" cy="3667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464652" y="1762442"/>
              <a:ext cx="2416810" cy="514350"/>
            </a:xfrm>
            <a:custGeom>
              <a:avLst/>
              <a:gdLst/>
              <a:ahLst/>
              <a:cxnLst/>
              <a:rect l="l" t="t" r="r" b="b"/>
              <a:pathLst>
                <a:path w="2416810" h="514350">
                  <a:moveTo>
                    <a:pt x="2416302" y="0"/>
                  </a:moveTo>
                  <a:lnTo>
                    <a:pt x="1672424" y="0"/>
                  </a:lnTo>
                  <a:lnTo>
                    <a:pt x="1958035" y="286689"/>
                  </a:lnTo>
                  <a:lnTo>
                    <a:pt x="1958035" y="391528"/>
                  </a:lnTo>
                  <a:lnTo>
                    <a:pt x="1958035" y="410311"/>
                  </a:lnTo>
                  <a:lnTo>
                    <a:pt x="0" y="408216"/>
                  </a:lnTo>
                  <a:lnTo>
                    <a:pt x="67030" y="484657"/>
                  </a:lnTo>
                  <a:lnTo>
                    <a:pt x="1008799" y="513969"/>
                  </a:lnTo>
                  <a:lnTo>
                    <a:pt x="1947887" y="484657"/>
                  </a:lnTo>
                  <a:lnTo>
                    <a:pt x="2019731" y="410311"/>
                  </a:lnTo>
                  <a:lnTo>
                    <a:pt x="2037892" y="391528"/>
                  </a:lnTo>
                  <a:lnTo>
                    <a:pt x="2416302" y="0"/>
                  </a:lnTo>
                  <a:close/>
                </a:path>
              </a:pathLst>
            </a:custGeom>
            <a:solidFill>
              <a:srgbClr val="9A9D9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3077" y="2019409"/>
              <a:ext cx="239521" cy="13454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385080" y="2011381"/>
              <a:ext cx="255904" cy="8255"/>
            </a:xfrm>
            <a:custGeom>
              <a:avLst/>
              <a:gdLst/>
              <a:ahLst/>
              <a:cxnLst/>
              <a:rect l="l" t="t" r="r" b="b"/>
              <a:pathLst>
                <a:path w="255904" h="8255">
                  <a:moveTo>
                    <a:pt x="255278" y="0"/>
                  </a:moveTo>
                  <a:lnTo>
                    <a:pt x="0" y="0"/>
                  </a:lnTo>
                  <a:lnTo>
                    <a:pt x="8002" y="8032"/>
                  </a:lnTo>
                  <a:lnTo>
                    <a:pt x="247514" y="8032"/>
                  </a:lnTo>
                  <a:lnTo>
                    <a:pt x="255278" y="0"/>
                  </a:lnTo>
                  <a:close/>
                </a:path>
              </a:pathLst>
            </a:custGeom>
            <a:solidFill>
              <a:srgbClr val="ACAD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379085" y="2005363"/>
              <a:ext cx="267335" cy="6350"/>
            </a:xfrm>
            <a:custGeom>
              <a:avLst/>
              <a:gdLst/>
              <a:ahLst/>
              <a:cxnLst/>
              <a:rect l="l" t="t" r="r" b="b"/>
              <a:pathLst>
                <a:path w="267335" h="6350">
                  <a:moveTo>
                    <a:pt x="267089" y="0"/>
                  </a:moveTo>
                  <a:lnTo>
                    <a:pt x="0" y="0"/>
                  </a:lnTo>
                  <a:lnTo>
                    <a:pt x="6001" y="6024"/>
                  </a:lnTo>
                  <a:lnTo>
                    <a:pt x="261267" y="6024"/>
                  </a:lnTo>
                  <a:lnTo>
                    <a:pt x="267089" y="0"/>
                  </a:lnTo>
                  <a:close/>
                </a:path>
              </a:pathLst>
            </a:custGeom>
            <a:solidFill>
              <a:srgbClr val="ACAE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373075" y="1999330"/>
              <a:ext cx="279400" cy="6350"/>
            </a:xfrm>
            <a:custGeom>
              <a:avLst/>
              <a:gdLst/>
              <a:ahLst/>
              <a:cxnLst/>
              <a:rect l="l" t="t" r="r" b="b"/>
              <a:pathLst>
                <a:path w="279400" h="6350">
                  <a:moveTo>
                    <a:pt x="278929" y="0"/>
                  </a:moveTo>
                  <a:lnTo>
                    <a:pt x="0" y="0"/>
                  </a:lnTo>
                  <a:lnTo>
                    <a:pt x="6001" y="6024"/>
                  </a:lnTo>
                  <a:lnTo>
                    <a:pt x="273107" y="6024"/>
                  </a:lnTo>
                  <a:lnTo>
                    <a:pt x="278929" y="0"/>
                  </a:lnTo>
                  <a:close/>
                </a:path>
              </a:pathLst>
            </a:custGeom>
            <a:solidFill>
              <a:srgbClr val="ACAE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365077" y="1991301"/>
              <a:ext cx="295275" cy="8255"/>
            </a:xfrm>
            <a:custGeom>
              <a:avLst/>
              <a:gdLst/>
              <a:ahLst/>
              <a:cxnLst/>
              <a:rect l="l" t="t" r="r" b="b"/>
              <a:pathLst>
                <a:path w="295275" h="8255">
                  <a:moveTo>
                    <a:pt x="294687" y="0"/>
                  </a:moveTo>
                  <a:lnTo>
                    <a:pt x="0" y="0"/>
                  </a:lnTo>
                  <a:lnTo>
                    <a:pt x="8003" y="8033"/>
                  </a:lnTo>
                  <a:lnTo>
                    <a:pt x="286923" y="8033"/>
                  </a:lnTo>
                  <a:lnTo>
                    <a:pt x="294687" y="0"/>
                  </a:lnTo>
                  <a:close/>
                </a:path>
              </a:pathLst>
            </a:custGeom>
            <a:solidFill>
              <a:srgbClr val="ADB0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359070" y="1985271"/>
              <a:ext cx="306705" cy="6350"/>
            </a:xfrm>
            <a:custGeom>
              <a:avLst/>
              <a:gdLst/>
              <a:ahLst/>
              <a:cxnLst/>
              <a:rect l="l" t="t" r="r" b="b"/>
              <a:pathLst>
                <a:path w="306704" h="6350">
                  <a:moveTo>
                    <a:pt x="306522" y="0"/>
                  </a:moveTo>
                  <a:lnTo>
                    <a:pt x="0" y="0"/>
                  </a:lnTo>
                  <a:lnTo>
                    <a:pt x="6001" y="6024"/>
                  </a:lnTo>
                  <a:lnTo>
                    <a:pt x="300700" y="6024"/>
                  </a:lnTo>
                  <a:lnTo>
                    <a:pt x="306522" y="0"/>
                  </a:lnTo>
                  <a:close/>
                </a:path>
              </a:pathLst>
            </a:custGeom>
            <a:solidFill>
              <a:srgbClr val="AEB1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351073" y="1977244"/>
              <a:ext cx="322580" cy="8255"/>
            </a:xfrm>
            <a:custGeom>
              <a:avLst/>
              <a:gdLst/>
              <a:ahLst/>
              <a:cxnLst/>
              <a:rect l="l" t="t" r="r" b="b"/>
              <a:pathLst>
                <a:path w="322579" h="8255">
                  <a:moveTo>
                    <a:pt x="322277" y="0"/>
                  </a:moveTo>
                  <a:lnTo>
                    <a:pt x="0" y="0"/>
                  </a:lnTo>
                  <a:lnTo>
                    <a:pt x="8001" y="8032"/>
                  </a:lnTo>
                  <a:lnTo>
                    <a:pt x="314514" y="8032"/>
                  </a:lnTo>
                  <a:lnTo>
                    <a:pt x="322277" y="0"/>
                  </a:lnTo>
                  <a:close/>
                </a:path>
              </a:pathLst>
            </a:custGeom>
            <a:solidFill>
              <a:srgbClr val="B0B2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345065" y="1971213"/>
              <a:ext cx="334645" cy="6350"/>
            </a:xfrm>
            <a:custGeom>
              <a:avLst/>
              <a:gdLst/>
              <a:ahLst/>
              <a:cxnLst/>
              <a:rect l="l" t="t" r="r" b="b"/>
              <a:pathLst>
                <a:path w="334645" h="6350">
                  <a:moveTo>
                    <a:pt x="334115" y="0"/>
                  </a:moveTo>
                  <a:lnTo>
                    <a:pt x="0" y="0"/>
                  </a:lnTo>
                  <a:lnTo>
                    <a:pt x="6001" y="6024"/>
                  </a:lnTo>
                  <a:lnTo>
                    <a:pt x="328293" y="6024"/>
                  </a:lnTo>
                  <a:lnTo>
                    <a:pt x="334115" y="0"/>
                  </a:lnTo>
                  <a:close/>
                </a:path>
              </a:pathLst>
            </a:custGeom>
            <a:solidFill>
              <a:srgbClr val="B1B2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339067" y="1965192"/>
              <a:ext cx="346075" cy="6350"/>
            </a:xfrm>
            <a:custGeom>
              <a:avLst/>
              <a:gdLst/>
              <a:ahLst/>
              <a:cxnLst/>
              <a:rect l="l" t="t" r="r" b="b"/>
              <a:pathLst>
                <a:path w="346075" h="6350">
                  <a:moveTo>
                    <a:pt x="345932" y="0"/>
                  </a:moveTo>
                  <a:lnTo>
                    <a:pt x="0" y="0"/>
                  </a:lnTo>
                  <a:lnTo>
                    <a:pt x="6002" y="6025"/>
                  </a:lnTo>
                  <a:lnTo>
                    <a:pt x="340108" y="6025"/>
                  </a:lnTo>
                  <a:lnTo>
                    <a:pt x="345932" y="0"/>
                  </a:lnTo>
                  <a:close/>
                </a:path>
              </a:pathLst>
            </a:custGeom>
            <a:solidFill>
              <a:srgbClr val="B1B2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331070" y="1957165"/>
              <a:ext cx="361950" cy="8255"/>
            </a:xfrm>
            <a:custGeom>
              <a:avLst/>
              <a:gdLst/>
              <a:ahLst/>
              <a:cxnLst/>
              <a:rect l="l" t="t" r="r" b="b"/>
              <a:pathLst>
                <a:path w="361950" h="8255">
                  <a:moveTo>
                    <a:pt x="361687" y="0"/>
                  </a:moveTo>
                  <a:lnTo>
                    <a:pt x="0" y="0"/>
                  </a:lnTo>
                  <a:lnTo>
                    <a:pt x="8002" y="8032"/>
                  </a:lnTo>
                  <a:lnTo>
                    <a:pt x="353923" y="8032"/>
                  </a:lnTo>
                  <a:lnTo>
                    <a:pt x="361687" y="0"/>
                  </a:lnTo>
                  <a:close/>
                </a:path>
              </a:pathLst>
            </a:custGeom>
            <a:solidFill>
              <a:srgbClr val="B2B3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325062" y="1951134"/>
              <a:ext cx="374015" cy="6350"/>
            </a:xfrm>
            <a:custGeom>
              <a:avLst/>
              <a:gdLst/>
              <a:ahLst/>
              <a:cxnLst/>
              <a:rect l="l" t="t" r="r" b="b"/>
              <a:pathLst>
                <a:path w="374014" h="6350">
                  <a:moveTo>
                    <a:pt x="373523" y="0"/>
                  </a:moveTo>
                  <a:lnTo>
                    <a:pt x="0" y="0"/>
                  </a:lnTo>
                  <a:lnTo>
                    <a:pt x="6001" y="6024"/>
                  </a:lnTo>
                  <a:lnTo>
                    <a:pt x="367701" y="6024"/>
                  </a:lnTo>
                  <a:lnTo>
                    <a:pt x="373523" y="0"/>
                  </a:lnTo>
                  <a:close/>
                </a:path>
              </a:pathLst>
            </a:custGeom>
            <a:solidFill>
              <a:srgbClr val="B2B4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319066" y="1945114"/>
              <a:ext cx="385445" cy="6350"/>
            </a:xfrm>
            <a:custGeom>
              <a:avLst/>
              <a:gdLst/>
              <a:ahLst/>
              <a:cxnLst/>
              <a:rect l="l" t="t" r="r" b="b"/>
              <a:pathLst>
                <a:path w="385445" h="6350">
                  <a:moveTo>
                    <a:pt x="385338" y="0"/>
                  </a:moveTo>
                  <a:lnTo>
                    <a:pt x="0" y="0"/>
                  </a:lnTo>
                  <a:lnTo>
                    <a:pt x="6001" y="6024"/>
                  </a:lnTo>
                  <a:lnTo>
                    <a:pt x="379516" y="6024"/>
                  </a:lnTo>
                  <a:lnTo>
                    <a:pt x="385338" y="0"/>
                  </a:lnTo>
                  <a:close/>
                </a:path>
              </a:pathLst>
            </a:custGeom>
            <a:solidFill>
              <a:srgbClr val="B3B6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311055" y="1937073"/>
              <a:ext cx="401320" cy="8255"/>
            </a:xfrm>
            <a:custGeom>
              <a:avLst/>
              <a:gdLst/>
              <a:ahLst/>
              <a:cxnLst/>
              <a:rect l="l" t="t" r="r" b="b"/>
              <a:pathLst>
                <a:path w="401320" h="8255">
                  <a:moveTo>
                    <a:pt x="401120" y="0"/>
                  </a:moveTo>
                  <a:lnTo>
                    <a:pt x="0" y="0"/>
                  </a:lnTo>
                  <a:lnTo>
                    <a:pt x="8002" y="8032"/>
                  </a:lnTo>
                  <a:lnTo>
                    <a:pt x="393356" y="8032"/>
                  </a:lnTo>
                  <a:lnTo>
                    <a:pt x="401120" y="0"/>
                  </a:lnTo>
                  <a:close/>
                </a:path>
              </a:pathLst>
            </a:custGeom>
            <a:solidFill>
              <a:srgbClr val="B4B7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305060" y="1931055"/>
              <a:ext cx="413384" cy="6350"/>
            </a:xfrm>
            <a:custGeom>
              <a:avLst/>
              <a:gdLst/>
              <a:ahLst/>
              <a:cxnLst/>
              <a:rect l="l" t="t" r="r" b="b"/>
              <a:pathLst>
                <a:path w="413385" h="6350">
                  <a:moveTo>
                    <a:pt x="412931" y="0"/>
                  </a:moveTo>
                  <a:lnTo>
                    <a:pt x="0" y="0"/>
                  </a:lnTo>
                  <a:lnTo>
                    <a:pt x="6001" y="6024"/>
                  </a:lnTo>
                  <a:lnTo>
                    <a:pt x="407109" y="6024"/>
                  </a:lnTo>
                  <a:lnTo>
                    <a:pt x="412931" y="0"/>
                  </a:lnTo>
                  <a:close/>
                </a:path>
              </a:pathLst>
            </a:custGeom>
            <a:solidFill>
              <a:srgbClr val="B6B8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297063" y="1923027"/>
              <a:ext cx="429259" cy="8255"/>
            </a:xfrm>
            <a:custGeom>
              <a:avLst/>
              <a:gdLst/>
              <a:ahLst/>
              <a:cxnLst/>
              <a:rect l="l" t="t" r="r" b="b"/>
              <a:pathLst>
                <a:path w="429260" h="8255">
                  <a:moveTo>
                    <a:pt x="428688" y="0"/>
                  </a:moveTo>
                  <a:lnTo>
                    <a:pt x="0" y="0"/>
                  </a:lnTo>
                  <a:lnTo>
                    <a:pt x="8002" y="8032"/>
                  </a:lnTo>
                  <a:lnTo>
                    <a:pt x="420924" y="8032"/>
                  </a:lnTo>
                  <a:lnTo>
                    <a:pt x="428688" y="0"/>
                  </a:lnTo>
                  <a:close/>
                </a:path>
              </a:pathLst>
            </a:custGeom>
            <a:solidFill>
              <a:srgbClr val="B6B8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291055" y="1916996"/>
              <a:ext cx="440690" cy="6350"/>
            </a:xfrm>
            <a:custGeom>
              <a:avLst/>
              <a:gdLst/>
              <a:ahLst/>
              <a:cxnLst/>
              <a:rect l="l" t="t" r="r" b="b"/>
              <a:pathLst>
                <a:path w="440689" h="6350">
                  <a:moveTo>
                    <a:pt x="440524" y="0"/>
                  </a:moveTo>
                  <a:lnTo>
                    <a:pt x="0" y="0"/>
                  </a:lnTo>
                  <a:lnTo>
                    <a:pt x="6001" y="6024"/>
                  </a:lnTo>
                  <a:lnTo>
                    <a:pt x="434702" y="6024"/>
                  </a:lnTo>
                  <a:lnTo>
                    <a:pt x="440524" y="0"/>
                  </a:lnTo>
                  <a:close/>
                </a:path>
              </a:pathLst>
            </a:custGeom>
            <a:solidFill>
              <a:srgbClr val="B7B8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285058" y="1910976"/>
              <a:ext cx="452755" cy="6350"/>
            </a:xfrm>
            <a:custGeom>
              <a:avLst/>
              <a:gdLst/>
              <a:ahLst/>
              <a:cxnLst/>
              <a:rect l="l" t="t" r="r" b="b"/>
              <a:pathLst>
                <a:path w="452754" h="6350">
                  <a:moveTo>
                    <a:pt x="452339" y="0"/>
                  </a:moveTo>
                  <a:lnTo>
                    <a:pt x="0" y="0"/>
                  </a:lnTo>
                  <a:lnTo>
                    <a:pt x="6001" y="6024"/>
                  </a:lnTo>
                  <a:lnTo>
                    <a:pt x="446517" y="6024"/>
                  </a:lnTo>
                  <a:lnTo>
                    <a:pt x="452339" y="0"/>
                  </a:lnTo>
                  <a:close/>
                </a:path>
              </a:pathLst>
            </a:custGeom>
            <a:solidFill>
              <a:srgbClr val="B8B9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277048" y="1902936"/>
              <a:ext cx="468630" cy="8255"/>
            </a:xfrm>
            <a:custGeom>
              <a:avLst/>
              <a:gdLst/>
              <a:ahLst/>
              <a:cxnLst/>
              <a:rect l="l" t="t" r="r" b="b"/>
              <a:pathLst>
                <a:path w="468629" h="8255">
                  <a:moveTo>
                    <a:pt x="468121" y="0"/>
                  </a:moveTo>
                  <a:lnTo>
                    <a:pt x="0" y="0"/>
                  </a:lnTo>
                  <a:lnTo>
                    <a:pt x="8002" y="8032"/>
                  </a:lnTo>
                  <a:lnTo>
                    <a:pt x="460357" y="8032"/>
                  </a:lnTo>
                  <a:lnTo>
                    <a:pt x="468121" y="0"/>
                  </a:lnTo>
                  <a:close/>
                </a:path>
              </a:pathLst>
            </a:custGeom>
            <a:solidFill>
              <a:srgbClr val="B8BA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271053" y="1896918"/>
              <a:ext cx="480059" cy="6350"/>
            </a:xfrm>
            <a:custGeom>
              <a:avLst/>
              <a:gdLst/>
              <a:ahLst/>
              <a:cxnLst/>
              <a:rect l="l" t="t" r="r" b="b"/>
              <a:pathLst>
                <a:path w="480060" h="6350">
                  <a:moveTo>
                    <a:pt x="479932" y="0"/>
                  </a:moveTo>
                  <a:lnTo>
                    <a:pt x="0" y="0"/>
                  </a:lnTo>
                  <a:lnTo>
                    <a:pt x="6001" y="6024"/>
                  </a:lnTo>
                  <a:lnTo>
                    <a:pt x="474110" y="6024"/>
                  </a:lnTo>
                  <a:lnTo>
                    <a:pt x="479932" y="0"/>
                  </a:lnTo>
                  <a:close/>
                </a:path>
              </a:pathLst>
            </a:custGeom>
            <a:solidFill>
              <a:srgbClr val="B9BB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265042" y="1890884"/>
              <a:ext cx="492125" cy="6350"/>
            </a:xfrm>
            <a:custGeom>
              <a:avLst/>
              <a:gdLst/>
              <a:ahLst/>
              <a:cxnLst/>
              <a:rect l="l" t="t" r="r" b="b"/>
              <a:pathLst>
                <a:path w="492125" h="6350">
                  <a:moveTo>
                    <a:pt x="491774" y="0"/>
                  </a:moveTo>
                  <a:lnTo>
                    <a:pt x="0" y="0"/>
                  </a:lnTo>
                  <a:lnTo>
                    <a:pt x="6002" y="6025"/>
                  </a:lnTo>
                  <a:lnTo>
                    <a:pt x="485950" y="6025"/>
                  </a:lnTo>
                  <a:lnTo>
                    <a:pt x="491774" y="0"/>
                  </a:lnTo>
                  <a:close/>
                </a:path>
              </a:pathLst>
            </a:custGeom>
            <a:solidFill>
              <a:srgbClr val="B9BB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257046" y="1882858"/>
              <a:ext cx="508000" cy="8255"/>
            </a:xfrm>
            <a:custGeom>
              <a:avLst/>
              <a:gdLst/>
              <a:ahLst/>
              <a:cxnLst/>
              <a:rect l="l" t="t" r="r" b="b"/>
              <a:pathLst>
                <a:path w="508000" h="8255">
                  <a:moveTo>
                    <a:pt x="507527" y="0"/>
                  </a:moveTo>
                  <a:lnTo>
                    <a:pt x="0" y="0"/>
                  </a:lnTo>
                  <a:lnTo>
                    <a:pt x="8001" y="8032"/>
                  </a:lnTo>
                  <a:lnTo>
                    <a:pt x="499764" y="8032"/>
                  </a:lnTo>
                  <a:lnTo>
                    <a:pt x="507527" y="0"/>
                  </a:lnTo>
                  <a:close/>
                </a:path>
              </a:pathLst>
            </a:custGeom>
            <a:solidFill>
              <a:srgbClr val="BABD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251050" y="1876839"/>
              <a:ext cx="519430" cy="6350"/>
            </a:xfrm>
            <a:custGeom>
              <a:avLst/>
              <a:gdLst/>
              <a:ahLst/>
              <a:cxnLst/>
              <a:rect l="l" t="t" r="r" b="b"/>
              <a:pathLst>
                <a:path w="519429" h="6350">
                  <a:moveTo>
                    <a:pt x="519340" y="0"/>
                  </a:moveTo>
                  <a:lnTo>
                    <a:pt x="0" y="0"/>
                  </a:lnTo>
                  <a:lnTo>
                    <a:pt x="6001" y="6024"/>
                  </a:lnTo>
                  <a:lnTo>
                    <a:pt x="513518" y="6024"/>
                  </a:lnTo>
                  <a:lnTo>
                    <a:pt x="519340" y="0"/>
                  </a:lnTo>
                  <a:close/>
                </a:path>
              </a:pathLst>
            </a:custGeom>
            <a:solidFill>
              <a:srgbClr val="BBBE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243040" y="1868798"/>
              <a:ext cx="535305" cy="8255"/>
            </a:xfrm>
            <a:custGeom>
              <a:avLst/>
              <a:gdLst/>
              <a:ahLst/>
              <a:cxnLst/>
              <a:rect l="l" t="t" r="r" b="b"/>
              <a:pathLst>
                <a:path w="535304" h="8255">
                  <a:moveTo>
                    <a:pt x="535122" y="0"/>
                  </a:moveTo>
                  <a:lnTo>
                    <a:pt x="0" y="0"/>
                  </a:lnTo>
                  <a:lnTo>
                    <a:pt x="8002" y="8032"/>
                  </a:lnTo>
                  <a:lnTo>
                    <a:pt x="527358" y="8032"/>
                  </a:lnTo>
                  <a:lnTo>
                    <a:pt x="535122" y="0"/>
                  </a:lnTo>
                  <a:close/>
                </a:path>
              </a:pathLst>
            </a:custGeom>
            <a:solidFill>
              <a:srgbClr val="BDB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237044" y="1862779"/>
              <a:ext cx="547370" cy="6350"/>
            </a:xfrm>
            <a:custGeom>
              <a:avLst/>
              <a:gdLst/>
              <a:ahLst/>
              <a:cxnLst/>
              <a:rect l="l" t="t" r="r" b="b"/>
              <a:pathLst>
                <a:path w="547370" h="6350">
                  <a:moveTo>
                    <a:pt x="546935" y="0"/>
                  </a:moveTo>
                  <a:lnTo>
                    <a:pt x="0" y="0"/>
                  </a:lnTo>
                  <a:lnTo>
                    <a:pt x="6002" y="6025"/>
                  </a:lnTo>
                  <a:lnTo>
                    <a:pt x="541112" y="6025"/>
                  </a:lnTo>
                  <a:lnTo>
                    <a:pt x="546935" y="0"/>
                  </a:lnTo>
                  <a:close/>
                </a:path>
              </a:pathLst>
            </a:custGeom>
            <a:solidFill>
              <a:srgbClr val="BEBF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223030" y="1848725"/>
              <a:ext cx="574675" cy="14604"/>
            </a:xfrm>
            <a:custGeom>
              <a:avLst/>
              <a:gdLst/>
              <a:ahLst/>
              <a:cxnLst/>
              <a:rect l="l" t="t" r="r" b="b"/>
              <a:pathLst>
                <a:path w="574675" h="14605">
                  <a:moveTo>
                    <a:pt x="574535" y="0"/>
                  </a:moveTo>
                  <a:lnTo>
                    <a:pt x="0" y="0"/>
                  </a:lnTo>
                  <a:lnTo>
                    <a:pt x="8001" y="8026"/>
                  </a:lnTo>
                  <a:lnTo>
                    <a:pt x="13995" y="14046"/>
                  </a:lnTo>
                  <a:lnTo>
                    <a:pt x="560946" y="14046"/>
                  </a:lnTo>
                  <a:lnTo>
                    <a:pt x="566775" y="8026"/>
                  </a:lnTo>
                  <a:lnTo>
                    <a:pt x="574535" y="0"/>
                  </a:lnTo>
                  <a:close/>
                </a:path>
              </a:pathLst>
            </a:custGeom>
            <a:solidFill>
              <a:srgbClr val="BFC0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217029" y="1842688"/>
              <a:ext cx="586740" cy="6350"/>
            </a:xfrm>
            <a:custGeom>
              <a:avLst/>
              <a:gdLst/>
              <a:ahLst/>
              <a:cxnLst/>
              <a:rect l="l" t="t" r="r" b="b"/>
              <a:pathLst>
                <a:path w="586739" h="6350">
                  <a:moveTo>
                    <a:pt x="586368" y="0"/>
                  </a:moveTo>
                  <a:lnTo>
                    <a:pt x="0" y="0"/>
                  </a:lnTo>
                  <a:lnTo>
                    <a:pt x="6002" y="6025"/>
                  </a:lnTo>
                  <a:lnTo>
                    <a:pt x="580544" y="6025"/>
                  </a:lnTo>
                  <a:lnTo>
                    <a:pt x="586368" y="0"/>
                  </a:lnTo>
                  <a:close/>
                </a:path>
              </a:pathLst>
            </a:custGeom>
            <a:solidFill>
              <a:srgbClr val="BFC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211033" y="1836669"/>
              <a:ext cx="598805" cy="6350"/>
            </a:xfrm>
            <a:custGeom>
              <a:avLst/>
              <a:gdLst/>
              <a:ahLst/>
              <a:cxnLst/>
              <a:rect l="l" t="t" r="r" b="b"/>
              <a:pathLst>
                <a:path w="598804" h="6350">
                  <a:moveTo>
                    <a:pt x="598181" y="0"/>
                  </a:moveTo>
                  <a:lnTo>
                    <a:pt x="0" y="0"/>
                  </a:lnTo>
                  <a:lnTo>
                    <a:pt x="6001" y="6024"/>
                  </a:lnTo>
                  <a:lnTo>
                    <a:pt x="592359" y="6024"/>
                  </a:lnTo>
                  <a:lnTo>
                    <a:pt x="598181" y="0"/>
                  </a:lnTo>
                  <a:close/>
                </a:path>
              </a:pathLst>
            </a:custGeom>
            <a:solidFill>
              <a:srgbClr val="C0C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203036" y="1828641"/>
              <a:ext cx="614045" cy="8255"/>
            </a:xfrm>
            <a:custGeom>
              <a:avLst/>
              <a:gdLst/>
              <a:ahLst/>
              <a:cxnLst/>
              <a:rect l="l" t="t" r="r" b="b"/>
              <a:pathLst>
                <a:path w="614045" h="8255">
                  <a:moveTo>
                    <a:pt x="613938" y="0"/>
                  </a:moveTo>
                  <a:lnTo>
                    <a:pt x="0" y="0"/>
                  </a:lnTo>
                  <a:lnTo>
                    <a:pt x="8002" y="8032"/>
                  </a:lnTo>
                  <a:lnTo>
                    <a:pt x="606174" y="8032"/>
                  </a:lnTo>
                  <a:lnTo>
                    <a:pt x="613938" y="0"/>
                  </a:lnTo>
                  <a:close/>
                </a:path>
              </a:pathLst>
            </a:custGeom>
            <a:solidFill>
              <a:srgbClr val="C1C4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197028" y="1822610"/>
              <a:ext cx="626110" cy="6350"/>
            </a:xfrm>
            <a:custGeom>
              <a:avLst/>
              <a:gdLst/>
              <a:ahLst/>
              <a:cxnLst/>
              <a:rect l="l" t="t" r="r" b="b"/>
              <a:pathLst>
                <a:path w="626110" h="6350">
                  <a:moveTo>
                    <a:pt x="625774" y="0"/>
                  </a:moveTo>
                  <a:lnTo>
                    <a:pt x="0" y="0"/>
                  </a:lnTo>
                  <a:lnTo>
                    <a:pt x="6001" y="6024"/>
                  </a:lnTo>
                  <a:lnTo>
                    <a:pt x="619952" y="6024"/>
                  </a:lnTo>
                  <a:lnTo>
                    <a:pt x="625774" y="0"/>
                  </a:lnTo>
                  <a:close/>
                </a:path>
              </a:pathLst>
            </a:custGeom>
            <a:solidFill>
              <a:srgbClr val="C3C5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183028" y="1808557"/>
              <a:ext cx="653415" cy="14604"/>
            </a:xfrm>
            <a:custGeom>
              <a:avLst/>
              <a:gdLst/>
              <a:ahLst/>
              <a:cxnLst/>
              <a:rect l="l" t="t" r="r" b="b"/>
              <a:pathLst>
                <a:path w="653414" h="14605">
                  <a:moveTo>
                    <a:pt x="653356" y="0"/>
                  </a:moveTo>
                  <a:lnTo>
                    <a:pt x="0" y="0"/>
                  </a:lnTo>
                  <a:lnTo>
                    <a:pt x="14004" y="14057"/>
                  </a:lnTo>
                  <a:lnTo>
                    <a:pt x="639769" y="14057"/>
                  </a:lnTo>
                  <a:lnTo>
                    <a:pt x="653356" y="0"/>
                  </a:lnTo>
                  <a:close/>
                </a:path>
              </a:pathLst>
            </a:custGeom>
            <a:solidFill>
              <a:srgbClr val="C4C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177026" y="1802531"/>
              <a:ext cx="665480" cy="6350"/>
            </a:xfrm>
            <a:custGeom>
              <a:avLst/>
              <a:gdLst/>
              <a:ahLst/>
              <a:cxnLst/>
              <a:rect l="l" t="t" r="r" b="b"/>
              <a:pathLst>
                <a:path w="665479" h="6350">
                  <a:moveTo>
                    <a:pt x="665182" y="0"/>
                  </a:moveTo>
                  <a:lnTo>
                    <a:pt x="0" y="0"/>
                  </a:lnTo>
                  <a:lnTo>
                    <a:pt x="6001" y="6024"/>
                  </a:lnTo>
                  <a:lnTo>
                    <a:pt x="659360" y="6024"/>
                  </a:lnTo>
                  <a:lnTo>
                    <a:pt x="665182" y="0"/>
                  </a:lnTo>
                  <a:close/>
                </a:path>
              </a:pathLst>
            </a:custGeom>
            <a:solidFill>
              <a:srgbClr val="C5C6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169028" y="1794503"/>
              <a:ext cx="681355" cy="8255"/>
            </a:xfrm>
            <a:custGeom>
              <a:avLst/>
              <a:gdLst/>
              <a:ahLst/>
              <a:cxnLst/>
              <a:rect l="l" t="t" r="r" b="b"/>
              <a:pathLst>
                <a:path w="681354" h="8255">
                  <a:moveTo>
                    <a:pt x="680939" y="0"/>
                  </a:moveTo>
                  <a:lnTo>
                    <a:pt x="0" y="0"/>
                  </a:lnTo>
                  <a:lnTo>
                    <a:pt x="8002" y="8032"/>
                  </a:lnTo>
                  <a:lnTo>
                    <a:pt x="673175" y="8032"/>
                  </a:lnTo>
                  <a:lnTo>
                    <a:pt x="680939" y="0"/>
                  </a:lnTo>
                  <a:close/>
                </a:path>
              </a:pathLst>
            </a:custGeom>
            <a:solidFill>
              <a:srgbClr val="C5C7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163020" y="1788472"/>
              <a:ext cx="692785" cy="6350"/>
            </a:xfrm>
            <a:custGeom>
              <a:avLst/>
              <a:gdLst/>
              <a:ahLst/>
              <a:cxnLst/>
              <a:rect l="l" t="t" r="r" b="b"/>
              <a:pathLst>
                <a:path w="692785" h="6350">
                  <a:moveTo>
                    <a:pt x="692775" y="0"/>
                  </a:moveTo>
                  <a:lnTo>
                    <a:pt x="0" y="0"/>
                  </a:lnTo>
                  <a:lnTo>
                    <a:pt x="6001" y="6024"/>
                  </a:lnTo>
                  <a:lnTo>
                    <a:pt x="686953" y="6024"/>
                  </a:lnTo>
                  <a:lnTo>
                    <a:pt x="692775" y="0"/>
                  </a:lnTo>
                  <a:close/>
                </a:path>
              </a:pathLst>
            </a:custGeom>
            <a:solidFill>
              <a:srgbClr val="C6C9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157023" y="1782452"/>
              <a:ext cx="704850" cy="6350"/>
            </a:xfrm>
            <a:custGeom>
              <a:avLst/>
              <a:gdLst/>
              <a:ahLst/>
              <a:cxnLst/>
              <a:rect l="l" t="t" r="r" b="b"/>
              <a:pathLst>
                <a:path w="704850" h="6350">
                  <a:moveTo>
                    <a:pt x="704590" y="0"/>
                  </a:moveTo>
                  <a:lnTo>
                    <a:pt x="0" y="0"/>
                  </a:lnTo>
                  <a:lnTo>
                    <a:pt x="6001" y="6024"/>
                  </a:lnTo>
                  <a:lnTo>
                    <a:pt x="698768" y="6024"/>
                  </a:lnTo>
                  <a:lnTo>
                    <a:pt x="704590" y="0"/>
                  </a:lnTo>
                  <a:close/>
                </a:path>
              </a:pathLst>
            </a:custGeom>
            <a:solidFill>
              <a:srgbClr val="C7CA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4149013" y="1774412"/>
              <a:ext cx="720725" cy="8255"/>
            </a:xfrm>
            <a:custGeom>
              <a:avLst/>
              <a:gdLst/>
              <a:ahLst/>
              <a:cxnLst/>
              <a:rect l="l" t="t" r="r" b="b"/>
              <a:pathLst>
                <a:path w="720725" h="8255">
                  <a:moveTo>
                    <a:pt x="720372" y="0"/>
                  </a:moveTo>
                  <a:lnTo>
                    <a:pt x="0" y="0"/>
                  </a:lnTo>
                  <a:lnTo>
                    <a:pt x="8002" y="8032"/>
                  </a:lnTo>
                  <a:lnTo>
                    <a:pt x="712608" y="8032"/>
                  </a:lnTo>
                  <a:lnTo>
                    <a:pt x="720372" y="0"/>
                  </a:lnTo>
                  <a:close/>
                </a:path>
              </a:pathLst>
            </a:custGeom>
            <a:solidFill>
              <a:srgbClr val="C9CA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143018" y="1768394"/>
              <a:ext cx="732790" cy="6350"/>
            </a:xfrm>
            <a:custGeom>
              <a:avLst/>
              <a:gdLst/>
              <a:ahLst/>
              <a:cxnLst/>
              <a:rect l="l" t="t" r="r" b="b"/>
              <a:pathLst>
                <a:path w="732789" h="6350">
                  <a:moveTo>
                    <a:pt x="732183" y="0"/>
                  </a:moveTo>
                  <a:lnTo>
                    <a:pt x="0" y="0"/>
                  </a:lnTo>
                  <a:lnTo>
                    <a:pt x="6001" y="6024"/>
                  </a:lnTo>
                  <a:lnTo>
                    <a:pt x="726361" y="6024"/>
                  </a:lnTo>
                  <a:lnTo>
                    <a:pt x="732183" y="0"/>
                  </a:lnTo>
                  <a:close/>
                </a:path>
              </a:pathLst>
            </a:custGeom>
            <a:solidFill>
              <a:srgbClr val="CACB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137077" y="1762429"/>
              <a:ext cx="744220" cy="6350"/>
            </a:xfrm>
            <a:custGeom>
              <a:avLst/>
              <a:gdLst/>
              <a:ahLst/>
              <a:cxnLst/>
              <a:rect l="l" t="t" r="r" b="b"/>
              <a:pathLst>
                <a:path w="744220" h="6350">
                  <a:moveTo>
                    <a:pt x="743889" y="0"/>
                  </a:moveTo>
                  <a:lnTo>
                    <a:pt x="0" y="0"/>
                  </a:lnTo>
                  <a:lnTo>
                    <a:pt x="5933" y="5956"/>
                  </a:lnTo>
                  <a:lnTo>
                    <a:pt x="738133" y="5956"/>
                  </a:lnTo>
                  <a:lnTo>
                    <a:pt x="743889" y="0"/>
                  </a:lnTo>
                  <a:close/>
                </a:path>
              </a:pathLst>
            </a:custGeom>
            <a:solidFill>
              <a:srgbClr val="CACC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923340" y="1370989"/>
              <a:ext cx="3187700" cy="816610"/>
            </a:xfrm>
            <a:custGeom>
              <a:avLst/>
              <a:gdLst/>
              <a:ahLst/>
              <a:cxnLst/>
              <a:rect l="l" t="t" r="r" b="b"/>
              <a:pathLst>
                <a:path w="3187700" h="816610">
                  <a:moveTo>
                    <a:pt x="3187674" y="199059"/>
                  </a:moveTo>
                  <a:lnTo>
                    <a:pt x="3082125" y="199059"/>
                  </a:lnTo>
                  <a:lnTo>
                    <a:pt x="3082125" y="122148"/>
                  </a:lnTo>
                  <a:lnTo>
                    <a:pt x="2173643" y="122148"/>
                  </a:lnTo>
                  <a:lnTo>
                    <a:pt x="2173643" y="0"/>
                  </a:lnTo>
                  <a:lnTo>
                    <a:pt x="929055" y="0"/>
                  </a:lnTo>
                  <a:lnTo>
                    <a:pt x="929055" y="122148"/>
                  </a:lnTo>
                  <a:lnTo>
                    <a:pt x="141135" y="122148"/>
                  </a:lnTo>
                  <a:lnTo>
                    <a:pt x="141135" y="184238"/>
                  </a:lnTo>
                  <a:lnTo>
                    <a:pt x="0" y="184238"/>
                  </a:lnTo>
                  <a:lnTo>
                    <a:pt x="0" y="262636"/>
                  </a:lnTo>
                  <a:lnTo>
                    <a:pt x="129095" y="385457"/>
                  </a:lnTo>
                  <a:lnTo>
                    <a:pt x="865022" y="385457"/>
                  </a:lnTo>
                  <a:lnTo>
                    <a:pt x="572325" y="678141"/>
                  </a:lnTo>
                  <a:lnTo>
                    <a:pt x="511594" y="678141"/>
                  </a:lnTo>
                  <a:lnTo>
                    <a:pt x="503529" y="720204"/>
                  </a:lnTo>
                  <a:lnTo>
                    <a:pt x="466458" y="722807"/>
                  </a:lnTo>
                  <a:lnTo>
                    <a:pt x="470382" y="726846"/>
                  </a:lnTo>
                  <a:lnTo>
                    <a:pt x="541312" y="799668"/>
                  </a:lnTo>
                  <a:lnTo>
                    <a:pt x="2511488" y="816343"/>
                  </a:lnTo>
                  <a:lnTo>
                    <a:pt x="2503614" y="726846"/>
                  </a:lnTo>
                  <a:lnTo>
                    <a:pt x="2499347" y="678141"/>
                  </a:lnTo>
                  <a:lnTo>
                    <a:pt x="2213737" y="391439"/>
                  </a:lnTo>
                  <a:lnTo>
                    <a:pt x="2957626" y="391439"/>
                  </a:lnTo>
                  <a:lnTo>
                    <a:pt x="3067697" y="277063"/>
                  </a:lnTo>
                  <a:lnTo>
                    <a:pt x="3187674" y="277063"/>
                  </a:lnTo>
                  <a:lnTo>
                    <a:pt x="3187674" y="199059"/>
                  </a:lnTo>
                  <a:close/>
                </a:path>
              </a:pathLst>
            </a:custGeom>
            <a:solidFill>
              <a:srgbClr val="9A9D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2390614" y="2094635"/>
              <a:ext cx="2036445" cy="3810"/>
            </a:xfrm>
            <a:custGeom>
              <a:avLst/>
              <a:gdLst/>
              <a:ahLst/>
              <a:cxnLst/>
              <a:rect l="l" t="t" r="r" b="b"/>
              <a:pathLst>
                <a:path w="2036445" h="3810">
                  <a:moveTo>
                    <a:pt x="2036070" y="0"/>
                  </a:moveTo>
                  <a:lnTo>
                    <a:pt x="0" y="0"/>
                  </a:lnTo>
                  <a:lnTo>
                    <a:pt x="3104" y="3188"/>
                  </a:lnTo>
                  <a:lnTo>
                    <a:pt x="2036350" y="3188"/>
                  </a:lnTo>
                  <a:lnTo>
                    <a:pt x="2036070" y="0"/>
                  </a:lnTo>
                  <a:close/>
                </a:path>
              </a:pathLst>
            </a:custGeom>
            <a:solidFill>
              <a:srgbClr val="9B9E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2390344" y="2091194"/>
              <a:ext cx="2036445" cy="3810"/>
            </a:xfrm>
            <a:custGeom>
              <a:avLst/>
              <a:gdLst/>
              <a:ahLst/>
              <a:cxnLst/>
              <a:rect l="l" t="t" r="r" b="b"/>
              <a:pathLst>
                <a:path w="2036445" h="3810">
                  <a:moveTo>
                    <a:pt x="2036305" y="2540"/>
                  </a:moveTo>
                  <a:lnTo>
                    <a:pt x="2036140" y="2540"/>
                  </a:lnTo>
                  <a:lnTo>
                    <a:pt x="2036140" y="0"/>
                  </a:lnTo>
                  <a:lnTo>
                    <a:pt x="18440" y="0"/>
                  </a:lnTo>
                  <a:lnTo>
                    <a:pt x="18440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2036305" y="3810"/>
                  </a:lnTo>
                  <a:lnTo>
                    <a:pt x="2036305" y="2540"/>
                  </a:lnTo>
                  <a:close/>
                </a:path>
              </a:pathLst>
            </a:custGeom>
            <a:solidFill>
              <a:srgbClr val="9D9F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423252" y="2088261"/>
              <a:ext cx="2003425" cy="3810"/>
            </a:xfrm>
            <a:custGeom>
              <a:avLst/>
              <a:gdLst/>
              <a:ahLst/>
              <a:cxnLst/>
              <a:rect l="l" t="t" r="r" b="b"/>
              <a:pathLst>
                <a:path w="2003425" h="3810">
                  <a:moveTo>
                    <a:pt x="2002871" y="0"/>
                  </a:moveTo>
                  <a:lnTo>
                    <a:pt x="4179" y="0"/>
                  </a:lnTo>
                  <a:lnTo>
                    <a:pt x="3616" y="2933"/>
                  </a:lnTo>
                  <a:lnTo>
                    <a:pt x="0" y="3187"/>
                  </a:lnTo>
                  <a:lnTo>
                    <a:pt x="2003151" y="3187"/>
                  </a:lnTo>
                  <a:lnTo>
                    <a:pt x="2002871" y="0"/>
                  </a:lnTo>
                  <a:close/>
                </a:path>
              </a:pathLst>
            </a:custGeom>
            <a:solidFill>
              <a:srgbClr val="9E9F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2427432" y="2085072"/>
              <a:ext cx="1998980" cy="3810"/>
            </a:xfrm>
            <a:custGeom>
              <a:avLst/>
              <a:gdLst/>
              <a:ahLst/>
              <a:cxnLst/>
              <a:rect l="l" t="t" r="r" b="b"/>
              <a:pathLst>
                <a:path w="1998979" h="3810">
                  <a:moveTo>
                    <a:pt x="1998412" y="0"/>
                  </a:moveTo>
                  <a:lnTo>
                    <a:pt x="611" y="0"/>
                  </a:lnTo>
                  <a:lnTo>
                    <a:pt x="0" y="3188"/>
                  </a:lnTo>
                  <a:lnTo>
                    <a:pt x="1998692" y="3188"/>
                  </a:lnTo>
                  <a:lnTo>
                    <a:pt x="1998412" y="0"/>
                  </a:lnTo>
                  <a:close/>
                </a:path>
              </a:pathLst>
            </a:custGeom>
            <a:solidFill>
              <a:srgbClr val="9E9F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428043" y="2081885"/>
              <a:ext cx="1998345" cy="3810"/>
            </a:xfrm>
            <a:custGeom>
              <a:avLst/>
              <a:gdLst/>
              <a:ahLst/>
              <a:cxnLst/>
              <a:rect l="l" t="t" r="r" b="b"/>
              <a:pathLst>
                <a:path w="1998345" h="3810">
                  <a:moveTo>
                    <a:pt x="1997521" y="0"/>
                  </a:moveTo>
                  <a:lnTo>
                    <a:pt x="611" y="0"/>
                  </a:lnTo>
                  <a:lnTo>
                    <a:pt x="0" y="3188"/>
                  </a:lnTo>
                  <a:lnTo>
                    <a:pt x="1997801" y="3188"/>
                  </a:lnTo>
                  <a:lnTo>
                    <a:pt x="1997521" y="0"/>
                  </a:lnTo>
                  <a:close/>
                </a:path>
              </a:pathLst>
            </a:custGeom>
            <a:solidFill>
              <a:srgbClr val="9FA0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2428654" y="2078698"/>
              <a:ext cx="1997075" cy="3810"/>
            </a:xfrm>
            <a:custGeom>
              <a:avLst/>
              <a:gdLst/>
              <a:ahLst/>
              <a:cxnLst/>
              <a:rect l="l" t="t" r="r" b="b"/>
              <a:pathLst>
                <a:path w="1997075" h="3810">
                  <a:moveTo>
                    <a:pt x="1996630" y="0"/>
                  </a:moveTo>
                  <a:lnTo>
                    <a:pt x="611" y="0"/>
                  </a:lnTo>
                  <a:lnTo>
                    <a:pt x="0" y="3187"/>
                  </a:lnTo>
                  <a:lnTo>
                    <a:pt x="1996910" y="3187"/>
                  </a:lnTo>
                  <a:lnTo>
                    <a:pt x="1996630" y="0"/>
                  </a:lnTo>
                  <a:close/>
                </a:path>
              </a:pathLst>
            </a:custGeom>
            <a:solidFill>
              <a:srgbClr val="9FA1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429265" y="2075509"/>
              <a:ext cx="1996439" cy="3810"/>
            </a:xfrm>
            <a:custGeom>
              <a:avLst/>
              <a:gdLst/>
              <a:ahLst/>
              <a:cxnLst/>
              <a:rect l="l" t="t" r="r" b="b"/>
              <a:pathLst>
                <a:path w="1996439" h="3810">
                  <a:moveTo>
                    <a:pt x="1995739" y="0"/>
                  </a:moveTo>
                  <a:lnTo>
                    <a:pt x="611" y="0"/>
                  </a:lnTo>
                  <a:lnTo>
                    <a:pt x="0" y="3188"/>
                  </a:lnTo>
                  <a:lnTo>
                    <a:pt x="1996019" y="3188"/>
                  </a:lnTo>
                  <a:lnTo>
                    <a:pt x="1995739" y="0"/>
                  </a:lnTo>
                  <a:close/>
                </a:path>
              </a:pathLst>
            </a:custGeom>
            <a:solidFill>
              <a:srgbClr val="A0A4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2429876" y="2072321"/>
              <a:ext cx="1995170" cy="3810"/>
            </a:xfrm>
            <a:custGeom>
              <a:avLst/>
              <a:gdLst/>
              <a:ahLst/>
              <a:cxnLst/>
              <a:rect l="l" t="t" r="r" b="b"/>
              <a:pathLst>
                <a:path w="1995170" h="3810">
                  <a:moveTo>
                    <a:pt x="1994847" y="0"/>
                  </a:moveTo>
                  <a:lnTo>
                    <a:pt x="611" y="0"/>
                  </a:lnTo>
                  <a:lnTo>
                    <a:pt x="0" y="3188"/>
                  </a:lnTo>
                  <a:lnTo>
                    <a:pt x="1995127" y="3188"/>
                  </a:lnTo>
                  <a:lnTo>
                    <a:pt x="1994847" y="0"/>
                  </a:lnTo>
                  <a:close/>
                </a:path>
              </a:pathLst>
            </a:custGeom>
            <a:solidFill>
              <a:srgbClr val="A1A4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2430487" y="2069135"/>
              <a:ext cx="1994535" cy="3810"/>
            </a:xfrm>
            <a:custGeom>
              <a:avLst/>
              <a:gdLst/>
              <a:ahLst/>
              <a:cxnLst/>
              <a:rect l="l" t="t" r="r" b="b"/>
              <a:pathLst>
                <a:path w="1994535" h="3810">
                  <a:moveTo>
                    <a:pt x="1993956" y="0"/>
                  </a:moveTo>
                  <a:lnTo>
                    <a:pt x="611" y="0"/>
                  </a:lnTo>
                  <a:lnTo>
                    <a:pt x="0" y="3187"/>
                  </a:lnTo>
                  <a:lnTo>
                    <a:pt x="1994236" y="3187"/>
                  </a:lnTo>
                  <a:lnTo>
                    <a:pt x="1993956" y="0"/>
                  </a:lnTo>
                  <a:close/>
                </a:path>
              </a:pathLst>
            </a:custGeom>
            <a:solidFill>
              <a:srgbClr val="A3A5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2431099" y="2065946"/>
              <a:ext cx="1993900" cy="3810"/>
            </a:xfrm>
            <a:custGeom>
              <a:avLst/>
              <a:gdLst/>
              <a:ahLst/>
              <a:cxnLst/>
              <a:rect l="l" t="t" r="r" b="b"/>
              <a:pathLst>
                <a:path w="1993900" h="3810">
                  <a:moveTo>
                    <a:pt x="1993065" y="0"/>
                  </a:moveTo>
                  <a:lnTo>
                    <a:pt x="611" y="0"/>
                  </a:lnTo>
                  <a:lnTo>
                    <a:pt x="0" y="3188"/>
                  </a:lnTo>
                  <a:lnTo>
                    <a:pt x="1993345" y="3188"/>
                  </a:lnTo>
                  <a:lnTo>
                    <a:pt x="1993065" y="0"/>
                  </a:lnTo>
                  <a:close/>
                </a:path>
              </a:pathLst>
            </a:custGeom>
            <a:solidFill>
              <a:srgbClr val="A4A5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2431710" y="2062758"/>
              <a:ext cx="1992630" cy="3810"/>
            </a:xfrm>
            <a:custGeom>
              <a:avLst/>
              <a:gdLst/>
              <a:ahLst/>
              <a:cxnLst/>
              <a:rect l="l" t="t" r="r" b="b"/>
              <a:pathLst>
                <a:path w="1992629" h="3810">
                  <a:moveTo>
                    <a:pt x="1992174" y="0"/>
                  </a:moveTo>
                  <a:lnTo>
                    <a:pt x="611" y="0"/>
                  </a:lnTo>
                  <a:lnTo>
                    <a:pt x="0" y="3188"/>
                  </a:lnTo>
                  <a:lnTo>
                    <a:pt x="1992454" y="3188"/>
                  </a:lnTo>
                  <a:lnTo>
                    <a:pt x="1992174" y="0"/>
                  </a:lnTo>
                  <a:close/>
                </a:path>
              </a:pathLst>
            </a:custGeom>
            <a:solidFill>
              <a:srgbClr val="A5A6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2432321" y="2059571"/>
              <a:ext cx="1991995" cy="3810"/>
            </a:xfrm>
            <a:custGeom>
              <a:avLst/>
              <a:gdLst/>
              <a:ahLst/>
              <a:cxnLst/>
              <a:rect l="l" t="t" r="r" b="b"/>
              <a:pathLst>
                <a:path w="1991995" h="3810">
                  <a:moveTo>
                    <a:pt x="1991283" y="0"/>
                  </a:moveTo>
                  <a:lnTo>
                    <a:pt x="611" y="0"/>
                  </a:lnTo>
                  <a:lnTo>
                    <a:pt x="0" y="3187"/>
                  </a:lnTo>
                  <a:lnTo>
                    <a:pt x="1991563" y="3187"/>
                  </a:lnTo>
                  <a:lnTo>
                    <a:pt x="1991283" y="0"/>
                  </a:lnTo>
                  <a:close/>
                </a:path>
              </a:pathLst>
            </a:custGeom>
            <a:solidFill>
              <a:srgbClr val="A5A7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432932" y="2056383"/>
              <a:ext cx="1990725" cy="3810"/>
            </a:xfrm>
            <a:custGeom>
              <a:avLst/>
              <a:gdLst/>
              <a:ahLst/>
              <a:cxnLst/>
              <a:rect l="l" t="t" r="r" b="b"/>
              <a:pathLst>
                <a:path w="1990725" h="3810">
                  <a:moveTo>
                    <a:pt x="1990391" y="0"/>
                  </a:moveTo>
                  <a:lnTo>
                    <a:pt x="611" y="0"/>
                  </a:lnTo>
                  <a:lnTo>
                    <a:pt x="0" y="3188"/>
                  </a:lnTo>
                  <a:lnTo>
                    <a:pt x="1990671" y="3188"/>
                  </a:lnTo>
                  <a:lnTo>
                    <a:pt x="1990391" y="0"/>
                  </a:lnTo>
                  <a:close/>
                </a:path>
              </a:pathLst>
            </a:custGeom>
            <a:solidFill>
              <a:srgbClr val="A5A7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2433543" y="2050008"/>
              <a:ext cx="1990089" cy="6985"/>
            </a:xfrm>
            <a:custGeom>
              <a:avLst/>
              <a:gdLst/>
              <a:ahLst/>
              <a:cxnLst/>
              <a:rect l="l" t="t" r="r" b="b"/>
              <a:pathLst>
                <a:path w="1990089" h="6985">
                  <a:moveTo>
                    <a:pt x="1989220" y="0"/>
                  </a:moveTo>
                  <a:lnTo>
                    <a:pt x="1222" y="0"/>
                  </a:lnTo>
                  <a:lnTo>
                    <a:pt x="0" y="6375"/>
                  </a:lnTo>
                  <a:lnTo>
                    <a:pt x="1989780" y="6375"/>
                  </a:lnTo>
                  <a:lnTo>
                    <a:pt x="1989220" y="0"/>
                  </a:lnTo>
                  <a:close/>
                </a:path>
              </a:pathLst>
            </a:custGeom>
            <a:solidFill>
              <a:srgbClr val="A6A9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2434766" y="2046820"/>
              <a:ext cx="1988185" cy="3810"/>
            </a:xfrm>
            <a:custGeom>
              <a:avLst/>
              <a:gdLst/>
              <a:ahLst/>
              <a:cxnLst/>
              <a:rect l="l" t="t" r="r" b="b"/>
              <a:pathLst>
                <a:path w="1988185" h="3810">
                  <a:moveTo>
                    <a:pt x="1985618" y="0"/>
                  </a:moveTo>
                  <a:lnTo>
                    <a:pt x="63211" y="0"/>
                  </a:lnTo>
                  <a:lnTo>
                    <a:pt x="60899" y="2311"/>
                  </a:lnTo>
                  <a:lnTo>
                    <a:pt x="168" y="2311"/>
                  </a:lnTo>
                  <a:lnTo>
                    <a:pt x="0" y="3188"/>
                  </a:lnTo>
                  <a:lnTo>
                    <a:pt x="1987998" y="3188"/>
                  </a:lnTo>
                  <a:lnTo>
                    <a:pt x="1987921" y="2311"/>
                  </a:lnTo>
                  <a:lnTo>
                    <a:pt x="1985618" y="0"/>
                  </a:lnTo>
                  <a:close/>
                </a:path>
              </a:pathLst>
            </a:custGeom>
            <a:solidFill>
              <a:srgbClr val="A7A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2497977" y="2043632"/>
              <a:ext cx="1922780" cy="3810"/>
            </a:xfrm>
            <a:custGeom>
              <a:avLst/>
              <a:gdLst/>
              <a:ahLst/>
              <a:cxnLst/>
              <a:rect l="l" t="t" r="r" b="b"/>
              <a:pathLst>
                <a:path w="1922779" h="3810">
                  <a:moveTo>
                    <a:pt x="1919231" y="0"/>
                  </a:moveTo>
                  <a:lnTo>
                    <a:pt x="3188" y="0"/>
                  </a:lnTo>
                  <a:lnTo>
                    <a:pt x="0" y="3188"/>
                  </a:lnTo>
                  <a:lnTo>
                    <a:pt x="1922407" y="3188"/>
                  </a:lnTo>
                  <a:lnTo>
                    <a:pt x="1919231" y="0"/>
                  </a:lnTo>
                  <a:close/>
                </a:path>
              </a:pathLst>
            </a:custGeom>
            <a:solidFill>
              <a:srgbClr val="A9AB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2501164" y="2040445"/>
              <a:ext cx="1916430" cy="3810"/>
            </a:xfrm>
            <a:custGeom>
              <a:avLst/>
              <a:gdLst/>
              <a:ahLst/>
              <a:cxnLst/>
              <a:rect l="l" t="t" r="r" b="b"/>
              <a:pathLst>
                <a:path w="1916429" h="3810">
                  <a:moveTo>
                    <a:pt x="1912869" y="0"/>
                  </a:moveTo>
                  <a:lnTo>
                    <a:pt x="3187" y="0"/>
                  </a:lnTo>
                  <a:lnTo>
                    <a:pt x="0" y="3187"/>
                  </a:lnTo>
                  <a:lnTo>
                    <a:pt x="1916044" y="3187"/>
                  </a:lnTo>
                  <a:lnTo>
                    <a:pt x="1912869" y="0"/>
                  </a:lnTo>
                  <a:close/>
                </a:path>
              </a:pathLst>
            </a:custGeom>
            <a:solidFill>
              <a:srgbClr val="A9AB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2504352" y="2037257"/>
              <a:ext cx="1910080" cy="3810"/>
            </a:xfrm>
            <a:custGeom>
              <a:avLst/>
              <a:gdLst/>
              <a:ahLst/>
              <a:cxnLst/>
              <a:rect l="l" t="t" r="r" b="b"/>
              <a:pathLst>
                <a:path w="1910079" h="3810">
                  <a:moveTo>
                    <a:pt x="1906504" y="0"/>
                  </a:moveTo>
                  <a:lnTo>
                    <a:pt x="3188" y="0"/>
                  </a:lnTo>
                  <a:lnTo>
                    <a:pt x="0" y="3188"/>
                  </a:lnTo>
                  <a:lnTo>
                    <a:pt x="1909680" y="3188"/>
                  </a:lnTo>
                  <a:lnTo>
                    <a:pt x="1906504" y="0"/>
                  </a:lnTo>
                  <a:close/>
                </a:path>
              </a:pathLst>
            </a:custGeom>
            <a:solidFill>
              <a:srgbClr val="AAAC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2507540" y="2034069"/>
              <a:ext cx="1903730" cy="3810"/>
            </a:xfrm>
            <a:custGeom>
              <a:avLst/>
              <a:gdLst/>
              <a:ahLst/>
              <a:cxnLst/>
              <a:rect l="l" t="t" r="r" b="b"/>
              <a:pathLst>
                <a:path w="1903729" h="3810">
                  <a:moveTo>
                    <a:pt x="1900141" y="0"/>
                  </a:moveTo>
                  <a:lnTo>
                    <a:pt x="3188" y="0"/>
                  </a:lnTo>
                  <a:lnTo>
                    <a:pt x="0" y="3188"/>
                  </a:lnTo>
                  <a:lnTo>
                    <a:pt x="1903317" y="3188"/>
                  </a:lnTo>
                  <a:lnTo>
                    <a:pt x="1900141" y="0"/>
                  </a:lnTo>
                  <a:close/>
                </a:path>
              </a:pathLst>
            </a:custGeom>
            <a:solidFill>
              <a:srgbClr val="ABAC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2510728" y="2030881"/>
              <a:ext cx="1897380" cy="3810"/>
            </a:xfrm>
            <a:custGeom>
              <a:avLst/>
              <a:gdLst/>
              <a:ahLst/>
              <a:cxnLst/>
              <a:rect l="l" t="t" r="r" b="b"/>
              <a:pathLst>
                <a:path w="1897379" h="3810">
                  <a:moveTo>
                    <a:pt x="1893778" y="0"/>
                  </a:moveTo>
                  <a:lnTo>
                    <a:pt x="3188" y="0"/>
                  </a:lnTo>
                  <a:lnTo>
                    <a:pt x="0" y="3188"/>
                  </a:lnTo>
                  <a:lnTo>
                    <a:pt x="1896954" y="3188"/>
                  </a:lnTo>
                  <a:lnTo>
                    <a:pt x="1893778" y="0"/>
                  </a:lnTo>
                  <a:close/>
                </a:path>
              </a:pathLst>
            </a:custGeom>
            <a:solidFill>
              <a:srgbClr val="ACAD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2513916" y="2027694"/>
              <a:ext cx="1891030" cy="3810"/>
            </a:xfrm>
            <a:custGeom>
              <a:avLst/>
              <a:gdLst/>
              <a:ahLst/>
              <a:cxnLst/>
              <a:rect l="l" t="t" r="r" b="b"/>
              <a:pathLst>
                <a:path w="1891029" h="3810">
                  <a:moveTo>
                    <a:pt x="1887414" y="0"/>
                  </a:moveTo>
                  <a:lnTo>
                    <a:pt x="3188" y="0"/>
                  </a:lnTo>
                  <a:lnTo>
                    <a:pt x="0" y="3188"/>
                  </a:lnTo>
                  <a:lnTo>
                    <a:pt x="1890590" y="3188"/>
                  </a:lnTo>
                  <a:lnTo>
                    <a:pt x="1887414" y="0"/>
                  </a:lnTo>
                  <a:close/>
                </a:path>
              </a:pathLst>
            </a:custGeom>
            <a:solidFill>
              <a:srgbClr val="ACAE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2517104" y="2024507"/>
              <a:ext cx="1884680" cy="3810"/>
            </a:xfrm>
            <a:custGeom>
              <a:avLst/>
              <a:gdLst/>
              <a:ahLst/>
              <a:cxnLst/>
              <a:rect l="l" t="t" r="r" b="b"/>
              <a:pathLst>
                <a:path w="1884679" h="3810">
                  <a:moveTo>
                    <a:pt x="1881052" y="0"/>
                  </a:moveTo>
                  <a:lnTo>
                    <a:pt x="3187" y="0"/>
                  </a:lnTo>
                  <a:lnTo>
                    <a:pt x="0" y="3187"/>
                  </a:lnTo>
                  <a:lnTo>
                    <a:pt x="1884227" y="3187"/>
                  </a:lnTo>
                  <a:lnTo>
                    <a:pt x="1881052" y="0"/>
                  </a:lnTo>
                  <a:close/>
                </a:path>
              </a:pathLst>
            </a:custGeom>
            <a:solidFill>
              <a:srgbClr val="ACAE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2520291" y="2018130"/>
              <a:ext cx="1878330" cy="6985"/>
            </a:xfrm>
            <a:custGeom>
              <a:avLst/>
              <a:gdLst/>
              <a:ahLst/>
              <a:cxnLst/>
              <a:rect l="l" t="t" r="r" b="b"/>
              <a:pathLst>
                <a:path w="1878329" h="6985">
                  <a:moveTo>
                    <a:pt x="1871511" y="0"/>
                  </a:moveTo>
                  <a:lnTo>
                    <a:pt x="6376" y="0"/>
                  </a:lnTo>
                  <a:lnTo>
                    <a:pt x="0" y="6376"/>
                  </a:lnTo>
                  <a:lnTo>
                    <a:pt x="1877863" y="6376"/>
                  </a:lnTo>
                  <a:lnTo>
                    <a:pt x="1871511" y="0"/>
                  </a:lnTo>
                  <a:close/>
                </a:path>
              </a:pathLst>
            </a:custGeom>
            <a:solidFill>
              <a:srgbClr val="ADB0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2526667" y="2014944"/>
              <a:ext cx="1865630" cy="3810"/>
            </a:xfrm>
            <a:custGeom>
              <a:avLst/>
              <a:gdLst/>
              <a:ahLst/>
              <a:cxnLst/>
              <a:rect l="l" t="t" r="r" b="b"/>
              <a:pathLst>
                <a:path w="1865629" h="3810">
                  <a:moveTo>
                    <a:pt x="1861961" y="0"/>
                  </a:moveTo>
                  <a:lnTo>
                    <a:pt x="3187" y="0"/>
                  </a:lnTo>
                  <a:lnTo>
                    <a:pt x="0" y="3187"/>
                  </a:lnTo>
                  <a:lnTo>
                    <a:pt x="1865137" y="3187"/>
                  </a:lnTo>
                  <a:lnTo>
                    <a:pt x="1861961" y="0"/>
                  </a:lnTo>
                  <a:close/>
                </a:path>
              </a:pathLst>
            </a:custGeom>
            <a:solidFill>
              <a:srgbClr val="AEB1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2529855" y="2011755"/>
              <a:ext cx="1859280" cy="3810"/>
            </a:xfrm>
            <a:custGeom>
              <a:avLst/>
              <a:gdLst/>
              <a:ahLst/>
              <a:cxnLst/>
              <a:rect l="l" t="t" r="r" b="b"/>
              <a:pathLst>
                <a:path w="1859279" h="3810">
                  <a:moveTo>
                    <a:pt x="1855597" y="0"/>
                  </a:moveTo>
                  <a:lnTo>
                    <a:pt x="3188" y="0"/>
                  </a:lnTo>
                  <a:lnTo>
                    <a:pt x="0" y="3188"/>
                  </a:lnTo>
                  <a:lnTo>
                    <a:pt x="1858773" y="3188"/>
                  </a:lnTo>
                  <a:lnTo>
                    <a:pt x="1855597" y="0"/>
                  </a:lnTo>
                  <a:close/>
                </a:path>
              </a:pathLst>
            </a:custGeom>
            <a:solidFill>
              <a:srgbClr val="B0B2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2533043" y="2008568"/>
              <a:ext cx="1852930" cy="3810"/>
            </a:xfrm>
            <a:custGeom>
              <a:avLst/>
              <a:gdLst/>
              <a:ahLst/>
              <a:cxnLst/>
              <a:rect l="l" t="t" r="r" b="b"/>
              <a:pathLst>
                <a:path w="1852929" h="3810">
                  <a:moveTo>
                    <a:pt x="1849234" y="0"/>
                  </a:moveTo>
                  <a:lnTo>
                    <a:pt x="3188" y="0"/>
                  </a:lnTo>
                  <a:lnTo>
                    <a:pt x="0" y="3188"/>
                  </a:lnTo>
                  <a:lnTo>
                    <a:pt x="1852410" y="3188"/>
                  </a:lnTo>
                  <a:lnTo>
                    <a:pt x="1849234" y="0"/>
                  </a:lnTo>
                  <a:close/>
                </a:path>
              </a:pathLst>
            </a:custGeom>
            <a:solidFill>
              <a:srgbClr val="B1B2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2536231" y="2005380"/>
              <a:ext cx="1846580" cy="3810"/>
            </a:xfrm>
            <a:custGeom>
              <a:avLst/>
              <a:gdLst/>
              <a:ahLst/>
              <a:cxnLst/>
              <a:rect l="l" t="t" r="r" b="b"/>
              <a:pathLst>
                <a:path w="1846579" h="3810">
                  <a:moveTo>
                    <a:pt x="1842871" y="0"/>
                  </a:moveTo>
                  <a:lnTo>
                    <a:pt x="3187" y="0"/>
                  </a:lnTo>
                  <a:lnTo>
                    <a:pt x="0" y="3187"/>
                  </a:lnTo>
                  <a:lnTo>
                    <a:pt x="1846046" y="3187"/>
                  </a:lnTo>
                  <a:lnTo>
                    <a:pt x="1842871" y="0"/>
                  </a:lnTo>
                  <a:close/>
                </a:path>
              </a:pathLst>
            </a:custGeom>
            <a:solidFill>
              <a:srgbClr val="B2B3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2539419" y="2002192"/>
              <a:ext cx="1840230" cy="3810"/>
            </a:xfrm>
            <a:custGeom>
              <a:avLst/>
              <a:gdLst/>
              <a:ahLst/>
              <a:cxnLst/>
              <a:rect l="l" t="t" r="r" b="b"/>
              <a:pathLst>
                <a:path w="1840229" h="3810">
                  <a:moveTo>
                    <a:pt x="1836507" y="0"/>
                  </a:moveTo>
                  <a:lnTo>
                    <a:pt x="3188" y="0"/>
                  </a:lnTo>
                  <a:lnTo>
                    <a:pt x="0" y="3188"/>
                  </a:lnTo>
                  <a:lnTo>
                    <a:pt x="1839683" y="3188"/>
                  </a:lnTo>
                  <a:lnTo>
                    <a:pt x="1836507" y="0"/>
                  </a:lnTo>
                  <a:close/>
                </a:path>
              </a:pathLst>
            </a:custGeom>
            <a:solidFill>
              <a:srgbClr val="B2B4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2542606" y="1995817"/>
              <a:ext cx="1833880" cy="6985"/>
            </a:xfrm>
            <a:custGeom>
              <a:avLst/>
              <a:gdLst/>
              <a:ahLst/>
              <a:cxnLst/>
              <a:rect l="l" t="t" r="r" b="b"/>
              <a:pathLst>
                <a:path w="1833879" h="6985">
                  <a:moveTo>
                    <a:pt x="1826968" y="0"/>
                  </a:moveTo>
                  <a:lnTo>
                    <a:pt x="6375" y="0"/>
                  </a:lnTo>
                  <a:lnTo>
                    <a:pt x="0" y="6375"/>
                  </a:lnTo>
                  <a:lnTo>
                    <a:pt x="1833320" y="6375"/>
                  </a:lnTo>
                  <a:lnTo>
                    <a:pt x="1826968" y="0"/>
                  </a:lnTo>
                  <a:close/>
                </a:path>
              </a:pathLst>
            </a:custGeom>
            <a:solidFill>
              <a:srgbClr val="B3B6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2548982" y="1992629"/>
              <a:ext cx="1821180" cy="3810"/>
            </a:xfrm>
            <a:custGeom>
              <a:avLst/>
              <a:gdLst/>
              <a:ahLst/>
              <a:cxnLst/>
              <a:rect l="l" t="t" r="r" b="b"/>
              <a:pathLst>
                <a:path w="1821179" h="3810">
                  <a:moveTo>
                    <a:pt x="1817417" y="0"/>
                  </a:moveTo>
                  <a:lnTo>
                    <a:pt x="3188" y="0"/>
                  </a:lnTo>
                  <a:lnTo>
                    <a:pt x="0" y="3188"/>
                  </a:lnTo>
                  <a:lnTo>
                    <a:pt x="1820593" y="3188"/>
                  </a:lnTo>
                  <a:lnTo>
                    <a:pt x="1817417" y="0"/>
                  </a:lnTo>
                  <a:close/>
                </a:path>
              </a:pathLst>
            </a:custGeom>
            <a:solidFill>
              <a:srgbClr val="B4B7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2552170" y="1989441"/>
              <a:ext cx="1814830" cy="3810"/>
            </a:xfrm>
            <a:custGeom>
              <a:avLst/>
              <a:gdLst/>
              <a:ahLst/>
              <a:cxnLst/>
              <a:rect l="l" t="t" r="r" b="b"/>
              <a:pathLst>
                <a:path w="1814829" h="3810">
                  <a:moveTo>
                    <a:pt x="1811053" y="0"/>
                  </a:moveTo>
                  <a:lnTo>
                    <a:pt x="3188" y="0"/>
                  </a:lnTo>
                  <a:lnTo>
                    <a:pt x="0" y="3188"/>
                  </a:lnTo>
                  <a:lnTo>
                    <a:pt x="1814229" y="3188"/>
                  </a:lnTo>
                  <a:lnTo>
                    <a:pt x="1811053" y="0"/>
                  </a:lnTo>
                  <a:close/>
                </a:path>
              </a:pathLst>
            </a:custGeom>
            <a:solidFill>
              <a:srgbClr val="B6B8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2555358" y="1986254"/>
              <a:ext cx="1808480" cy="3810"/>
            </a:xfrm>
            <a:custGeom>
              <a:avLst/>
              <a:gdLst/>
              <a:ahLst/>
              <a:cxnLst/>
              <a:rect l="l" t="t" r="r" b="b"/>
              <a:pathLst>
                <a:path w="1808479" h="3810">
                  <a:moveTo>
                    <a:pt x="1804690" y="0"/>
                  </a:moveTo>
                  <a:lnTo>
                    <a:pt x="3188" y="0"/>
                  </a:lnTo>
                  <a:lnTo>
                    <a:pt x="0" y="3188"/>
                  </a:lnTo>
                  <a:lnTo>
                    <a:pt x="1807866" y="3188"/>
                  </a:lnTo>
                  <a:lnTo>
                    <a:pt x="1804690" y="0"/>
                  </a:lnTo>
                  <a:close/>
                </a:path>
              </a:pathLst>
            </a:custGeom>
            <a:solidFill>
              <a:srgbClr val="B6B8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2558546" y="1983067"/>
              <a:ext cx="1802130" cy="3810"/>
            </a:xfrm>
            <a:custGeom>
              <a:avLst/>
              <a:gdLst/>
              <a:ahLst/>
              <a:cxnLst/>
              <a:rect l="l" t="t" r="r" b="b"/>
              <a:pathLst>
                <a:path w="1802129" h="3810">
                  <a:moveTo>
                    <a:pt x="1798327" y="0"/>
                  </a:moveTo>
                  <a:lnTo>
                    <a:pt x="3187" y="0"/>
                  </a:lnTo>
                  <a:lnTo>
                    <a:pt x="0" y="3187"/>
                  </a:lnTo>
                  <a:lnTo>
                    <a:pt x="1801503" y="3187"/>
                  </a:lnTo>
                  <a:lnTo>
                    <a:pt x="1798327" y="0"/>
                  </a:lnTo>
                  <a:close/>
                </a:path>
              </a:pathLst>
            </a:custGeom>
            <a:solidFill>
              <a:srgbClr val="B7B8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2561733" y="1976690"/>
              <a:ext cx="1795145" cy="6985"/>
            </a:xfrm>
            <a:custGeom>
              <a:avLst/>
              <a:gdLst/>
              <a:ahLst/>
              <a:cxnLst/>
              <a:rect l="l" t="t" r="r" b="b"/>
              <a:pathLst>
                <a:path w="1795145" h="6985">
                  <a:moveTo>
                    <a:pt x="1788787" y="0"/>
                  </a:moveTo>
                  <a:lnTo>
                    <a:pt x="6376" y="0"/>
                  </a:lnTo>
                  <a:lnTo>
                    <a:pt x="0" y="6376"/>
                  </a:lnTo>
                  <a:lnTo>
                    <a:pt x="1795139" y="6376"/>
                  </a:lnTo>
                  <a:lnTo>
                    <a:pt x="1788787" y="0"/>
                  </a:lnTo>
                  <a:close/>
                </a:path>
              </a:pathLst>
            </a:custGeom>
            <a:solidFill>
              <a:srgbClr val="B8B9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2568109" y="1973503"/>
              <a:ext cx="1782445" cy="3810"/>
            </a:xfrm>
            <a:custGeom>
              <a:avLst/>
              <a:gdLst/>
              <a:ahLst/>
              <a:cxnLst/>
              <a:rect l="l" t="t" r="r" b="b"/>
              <a:pathLst>
                <a:path w="1782445" h="3810">
                  <a:moveTo>
                    <a:pt x="1779236" y="0"/>
                  </a:moveTo>
                  <a:lnTo>
                    <a:pt x="3188" y="0"/>
                  </a:lnTo>
                  <a:lnTo>
                    <a:pt x="0" y="3188"/>
                  </a:lnTo>
                  <a:lnTo>
                    <a:pt x="1782413" y="3188"/>
                  </a:lnTo>
                  <a:lnTo>
                    <a:pt x="1779236" y="0"/>
                  </a:lnTo>
                  <a:close/>
                </a:path>
              </a:pathLst>
            </a:custGeom>
            <a:solidFill>
              <a:srgbClr val="B8BA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2571297" y="1970316"/>
              <a:ext cx="1776095" cy="3810"/>
            </a:xfrm>
            <a:custGeom>
              <a:avLst/>
              <a:gdLst/>
              <a:ahLst/>
              <a:cxnLst/>
              <a:rect l="l" t="t" r="r" b="b"/>
              <a:pathLst>
                <a:path w="1776095" h="3810">
                  <a:moveTo>
                    <a:pt x="1772874" y="0"/>
                  </a:moveTo>
                  <a:lnTo>
                    <a:pt x="3187" y="0"/>
                  </a:lnTo>
                  <a:lnTo>
                    <a:pt x="0" y="3187"/>
                  </a:lnTo>
                  <a:lnTo>
                    <a:pt x="1776049" y="3187"/>
                  </a:lnTo>
                  <a:lnTo>
                    <a:pt x="1772874" y="0"/>
                  </a:lnTo>
                  <a:close/>
                </a:path>
              </a:pathLst>
            </a:custGeom>
            <a:solidFill>
              <a:srgbClr val="B9BB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2574485" y="1967127"/>
              <a:ext cx="1769745" cy="3810"/>
            </a:xfrm>
            <a:custGeom>
              <a:avLst/>
              <a:gdLst/>
              <a:ahLst/>
              <a:cxnLst/>
              <a:rect l="l" t="t" r="r" b="b"/>
              <a:pathLst>
                <a:path w="1769745" h="3810">
                  <a:moveTo>
                    <a:pt x="1766510" y="0"/>
                  </a:moveTo>
                  <a:lnTo>
                    <a:pt x="3188" y="0"/>
                  </a:lnTo>
                  <a:lnTo>
                    <a:pt x="0" y="3188"/>
                  </a:lnTo>
                  <a:lnTo>
                    <a:pt x="1769686" y="3188"/>
                  </a:lnTo>
                  <a:lnTo>
                    <a:pt x="1766510" y="0"/>
                  </a:lnTo>
                  <a:close/>
                </a:path>
              </a:pathLst>
            </a:custGeom>
            <a:solidFill>
              <a:srgbClr val="B9BB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2577673" y="1963940"/>
              <a:ext cx="1763395" cy="3810"/>
            </a:xfrm>
            <a:custGeom>
              <a:avLst/>
              <a:gdLst/>
              <a:ahLst/>
              <a:cxnLst/>
              <a:rect l="l" t="t" r="r" b="b"/>
              <a:pathLst>
                <a:path w="1763395" h="3810">
                  <a:moveTo>
                    <a:pt x="1760146" y="0"/>
                  </a:moveTo>
                  <a:lnTo>
                    <a:pt x="3188" y="0"/>
                  </a:lnTo>
                  <a:lnTo>
                    <a:pt x="0" y="3188"/>
                  </a:lnTo>
                  <a:lnTo>
                    <a:pt x="1763322" y="3188"/>
                  </a:lnTo>
                  <a:lnTo>
                    <a:pt x="1760146" y="0"/>
                  </a:lnTo>
                  <a:close/>
                </a:path>
              </a:pathLst>
            </a:custGeom>
            <a:solidFill>
              <a:srgbClr val="BABD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2580860" y="1957565"/>
              <a:ext cx="1757045" cy="6985"/>
            </a:xfrm>
            <a:custGeom>
              <a:avLst/>
              <a:gdLst/>
              <a:ahLst/>
              <a:cxnLst/>
              <a:rect l="l" t="t" r="r" b="b"/>
              <a:pathLst>
                <a:path w="1757045" h="6985">
                  <a:moveTo>
                    <a:pt x="1750608" y="0"/>
                  </a:moveTo>
                  <a:lnTo>
                    <a:pt x="6375" y="0"/>
                  </a:lnTo>
                  <a:lnTo>
                    <a:pt x="0" y="6375"/>
                  </a:lnTo>
                  <a:lnTo>
                    <a:pt x="1756959" y="6375"/>
                  </a:lnTo>
                  <a:lnTo>
                    <a:pt x="1750608" y="0"/>
                  </a:lnTo>
                  <a:close/>
                </a:path>
              </a:pathLst>
            </a:custGeom>
            <a:solidFill>
              <a:srgbClr val="BBBE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2587236" y="1954377"/>
              <a:ext cx="1744345" cy="3810"/>
            </a:xfrm>
            <a:custGeom>
              <a:avLst/>
              <a:gdLst/>
              <a:ahLst/>
              <a:cxnLst/>
              <a:rect l="l" t="t" r="r" b="b"/>
              <a:pathLst>
                <a:path w="1744345" h="3810">
                  <a:moveTo>
                    <a:pt x="1741056" y="0"/>
                  </a:moveTo>
                  <a:lnTo>
                    <a:pt x="3188" y="0"/>
                  </a:lnTo>
                  <a:lnTo>
                    <a:pt x="0" y="3188"/>
                  </a:lnTo>
                  <a:lnTo>
                    <a:pt x="1744232" y="3188"/>
                  </a:lnTo>
                  <a:lnTo>
                    <a:pt x="1741056" y="0"/>
                  </a:lnTo>
                  <a:close/>
                </a:path>
              </a:pathLst>
            </a:custGeom>
            <a:solidFill>
              <a:srgbClr val="BDB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2590424" y="1951190"/>
              <a:ext cx="1737995" cy="3810"/>
            </a:xfrm>
            <a:custGeom>
              <a:avLst/>
              <a:gdLst/>
              <a:ahLst/>
              <a:cxnLst/>
              <a:rect l="l" t="t" r="r" b="b"/>
              <a:pathLst>
                <a:path w="1737995" h="3810">
                  <a:moveTo>
                    <a:pt x="1734693" y="0"/>
                  </a:moveTo>
                  <a:lnTo>
                    <a:pt x="3187" y="0"/>
                  </a:lnTo>
                  <a:lnTo>
                    <a:pt x="0" y="3187"/>
                  </a:lnTo>
                  <a:lnTo>
                    <a:pt x="1737869" y="3187"/>
                  </a:lnTo>
                  <a:lnTo>
                    <a:pt x="1734693" y="0"/>
                  </a:lnTo>
                  <a:close/>
                </a:path>
              </a:pathLst>
            </a:custGeom>
            <a:solidFill>
              <a:srgbClr val="BEBF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2593608" y="1944801"/>
              <a:ext cx="1731645" cy="6985"/>
            </a:xfrm>
            <a:custGeom>
              <a:avLst/>
              <a:gdLst/>
              <a:ahLst/>
              <a:cxnLst/>
              <a:rect l="l" t="t" r="r" b="b"/>
              <a:pathLst>
                <a:path w="1731645" h="6985">
                  <a:moveTo>
                    <a:pt x="1728317" y="3187"/>
                  </a:moveTo>
                  <a:lnTo>
                    <a:pt x="1725142" y="0"/>
                  </a:lnTo>
                  <a:lnTo>
                    <a:pt x="6388" y="0"/>
                  </a:lnTo>
                  <a:lnTo>
                    <a:pt x="3200" y="3187"/>
                  </a:lnTo>
                  <a:lnTo>
                    <a:pt x="1728317" y="3187"/>
                  </a:lnTo>
                  <a:close/>
                </a:path>
                <a:path w="1731645" h="6985">
                  <a:moveTo>
                    <a:pt x="1731505" y="6388"/>
                  </a:moveTo>
                  <a:lnTo>
                    <a:pt x="1728330" y="3200"/>
                  </a:lnTo>
                  <a:lnTo>
                    <a:pt x="3187" y="3200"/>
                  </a:lnTo>
                  <a:lnTo>
                    <a:pt x="0" y="6388"/>
                  </a:lnTo>
                  <a:lnTo>
                    <a:pt x="1731505" y="6388"/>
                  </a:lnTo>
                  <a:close/>
                </a:path>
              </a:pathLst>
            </a:custGeom>
            <a:solidFill>
              <a:srgbClr val="BFC0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2600000" y="1941614"/>
              <a:ext cx="1718945" cy="3810"/>
            </a:xfrm>
            <a:custGeom>
              <a:avLst/>
              <a:gdLst/>
              <a:ahLst/>
              <a:cxnLst/>
              <a:rect l="l" t="t" r="r" b="b"/>
              <a:pathLst>
                <a:path w="1718945" h="3810">
                  <a:moveTo>
                    <a:pt x="1715578" y="0"/>
                  </a:moveTo>
                  <a:lnTo>
                    <a:pt x="3187" y="0"/>
                  </a:lnTo>
                  <a:lnTo>
                    <a:pt x="0" y="3187"/>
                  </a:lnTo>
                  <a:lnTo>
                    <a:pt x="1718753" y="3187"/>
                  </a:lnTo>
                  <a:lnTo>
                    <a:pt x="1715578" y="0"/>
                  </a:lnTo>
                  <a:close/>
                </a:path>
              </a:pathLst>
            </a:custGeom>
            <a:solidFill>
              <a:srgbClr val="BFC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2603188" y="1938425"/>
              <a:ext cx="1712595" cy="3810"/>
            </a:xfrm>
            <a:custGeom>
              <a:avLst/>
              <a:gdLst/>
              <a:ahLst/>
              <a:cxnLst/>
              <a:rect l="l" t="t" r="r" b="b"/>
              <a:pathLst>
                <a:path w="1712595" h="3810">
                  <a:moveTo>
                    <a:pt x="1709214" y="0"/>
                  </a:moveTo>
                  <a:lnTo>
                    <a:pt x="3188" y="0"/>
                  </a:lnTo>
                  <a:lnTo>
                    <a:pt x="0" y="3188"/>
                  </a:lnTo>
                  <a:lnTo>
                    <a:pt x="1712390" y="3188"/>
                  </a:lnTo>
                  <a:lnTo>
                    <a:pt x="1709214" y="0"/>
                  </a:lnTo>
                  <a:close/>
                </a:path>
              </a:pathLst>
            </a:custGeom>
            <a:solidFill>
              <a:srgbClr val="C0C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2606376" y="1932050"/>
              <a:ext cx="1706245" cy="6985"/>
            </a:xfrm>
            <a:custGeom>
              <a:avLst/>
              <a:gdLst/>
              <a:ahLst/>
              <a:cxnLst/>
              <a:rect l="l" t="t" r="r" b="b"/>
              <a:pathLst>
                <a:path w="1706245" h="6985">
                  <a:moveTo>
                    <a:pt x="1699675" y="0"/>
                  </a:moveTo>
                  <a:lnTo>
                    <a:pt x="6375" y="0"/>
                  </a:lnTo>
                  <a:lnTo>
                    <a:pt x="0" y="6375"/>
                  </a:lnTo>
                  <a:lnTo>
                    <a:pt x="1706026" y="6375"/>
                  </a:lnTo>
                  <a:lnTo>
                    <a:pt x="1699675" y="0"/>
                  </a:lnTo>
                  <a:close/>
                </a:path>
              </a:pathLst>
            </a:custGeom>
            <a:solidFill>
              <a:srgbClr val="C1C4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2612751" y="1928862"/>
              <a:ext cx="1693545" cy="3810"/>
            </a:xfrm>
            <a:custGeom>
              <a:avLst/>
              <a:gdLst/>
              <a:ahLst/>
              <a:cxnLst/>
              <a:rect l="l" t="t" r="r" b="b"/>
              <a:pathLst>
                <a:path w="1693545" h="3810">
                  <a:moveTo>
                    <a:pt x="1690123" y="0"/>
                  </a:moveTo>
                  <a:lnTo>
                    <a:pt x="3189" y="0"/>
                  </a:lnTo>
                  <a:lnTo>
                    <a:pt x="0" y="3188"/>
                  </a:lnTo>
                  <a:lnTo>
                    <a:pt x="1693300" y="3188"/>
                  </a:lnTo>
                  <a:lnTo>
                    <a:pt x="1690123" y="0"/>
                  </a:lnTo>
                  <a:close/>
                </a:path>
              </a:pathLst>
            </a:custGeom>
            <a:solidFill>
              <a:srgbClr val="C3C5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2615939" y="1919300"/>
              <a:ext cx="1687195" cy="10160"/>
            </a:xfrm>
            <a:custGeom>
              <a:avLst/>
              <a:gdLst/>
              <a:ahLst/>
              <a:cxnLst/>
              <a:rect l="l" t="t" r="r" b="b"/>
              <a:pathLst>
                <a:path w="1687195" h="10160">
                  <a:moveTo>
                    <a:pt x="1677410" y="0"/>
                  </a:moveTo>
                  <a:lnTo>
                    <a:pt x="9563" y="0"/>
                  </a:lnTo>
                  <a:lnTo>
                    <a:pt x="0" y="9562"/>
                  </a:lnTo>
                  <a:lnTo>
                    <a:pt x="1686936" y="9562"/>
                  </a:lnTo>
                  <a:lnTo>
                    <a:pt x="1677410" y="0"/>
                  </a:lnTo>
                  <a:close/>
                </a:path>
              </a:pathLst>
            </a:custGeom>
            <a:solidFill>
              <a:srgbClr val="C4C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2625503" y="1916111"/>
              <a:ext cx="1668145" cy="3810"/>
            </a:xfrm>
            <a:custGeom>
              <a:avLst/>
              <a:gdLst/>
              <a:ahLst/>
              <a:cxnLst/>
              <a:rect l="l" t="t" r="r" b="b"/>
              <a:pathLst>
                <a:path w="1668145" h="3810">
                  <a:moveTo>
                    <a:pt x="1664670" y="0"/>
                  </a:moveTo>
                  <a:lnTo>
                    <a:pt x="3188" y="0"/>
                  </a:lnTo>
                  <a:lnTo>
                    <a:pt x="0" y="3188"/>
                  </a:lnTo>
                  <a:lnTo>
                    <a:pt x="1667846" y="3188"/>
                  </a:lnTo>
                  <a:lnTo>
                    <a:pt x="1664670" y="0"/>
                  </a:lnTo>
                  <a:close/>
                </a:path>
              </a:pathLst>
            </a:custGeom>
            <a:solidFill>
              <a:srgbClr val="C5C6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2628691" y="1909736"/>
              <a:ext cx="1661795" cy="6985"/>
            </a:xfrm>
            <a:custGeom>
              <a:avLst/>
              <a:gdLst/>
              <a:ahLst/>
              <a:cxnLst/>
              <a:rect l="l" t="t" r="r" b="b"/>
              <a:pathLst>
                <a:path w="1661795" h="6985">
                  <a:moveTo>
                    <a:pt x="1655131" y="0"/>
                  </a:moveTo>
                  <a:lnTo>
                    <a:pt x="6376" y="0"/>
                  </a:lnTo>
                  <a:lnTo>
                    <a:pt x="0" y="6376"/>
                  </a:lnTo>
                  <a:lnTo>
                    <a:pt x="1661483" y="6376"/>
                  </a:lnTo>
                  <a:lnTo>
                    <a:pt x="1655131" y="0"/>
                  </a:lnTo>
                  <a:close/>
                </a:path>
              </a:pathLst>
            </a:custGeom>
            <a:solidFill>
              <a:srgbClr val="C5C7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2635066" y="1906549"/>
              <a:ext cx="1649095" cy="3810"/>
            </a:xfrm>
            <a:custGeom>
              <a:avLst/>
              <a:gdLst/>
              <a:ahLst/>
              <a:cxnLst/>
              <a:rect l="l" t="t" r="r" b="b"/>
              <a:pathLst>
                <a:path w="1649095" h="3810">
                  <a:moveTo>
                    <a:pt x="1645581" y="0"/>
                  </a:moveTo>
                  <a:lnTo>
                    <a:pt x="3187" y="0"/>
                  </a:lnTo>
                  <a:lnTo>
                    <a:pt x="0" y="3187"/>
                  </a:lnTo>
                  <a:lnTo>
                    <a:pt x="1648756" y="3187"/>
                  </a:lnTo>
                  <a:lnTo>
                    <a:pt x="1645581" y="0"/>
                  </a:lnTo>
                  <a:close/>
                </a:path>
              </a:pathLst>
            </a:custGeom>
            <a:solidFill>
              <a:srgbClr val="C6C9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2638254" y="1903361"/>
              <a:ext cx="1642745" cy="3810"/>
            </a:xfrm>
            <a:custGeom>
              <a:avLst/>
              <a:gdLst/>
              <a:ahLst/>
              <a:cxnLst/>
              <a:rect l="l" t="t" r="r" b="b"/>
              <a:pathLst>
                <a:path w="1642745" h="3810">
                  <a:moveTo>
                    <a:pt x="1639216" y="0"/>
                  </a:moveTo>
                  <a:lnTo>
                    <a:pt x="3188" y="0"/>
                  </a:lnTo>
                  <a:lnTo>
                    <a:pt x="0" y="3188"/>
                  </a:lnTo>
                  <a:lnTo>
                    <a:pt x="1642392" y="3188"/>
                  </a:lnTo>
                  <a:lnTo>
                    <a:pt x="1639216" y="0"/>
                  </a:lnTo>
                  <a:close/>
                </a:path>
              </a:pathLst>
            </a:custGeom>
            <a:solidFill>
              <a:srgbClr val="C7CA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2641442" y="1896986"/>
              <a:ext cx="1636395" cy="6985"/>
            </a:xfrm>
            <a:custGeom>
              <a:avLst/>
              <a:gdLst/>
              <a:ahLst/>
              <a:cxnLst/>
              <a:rect l="l" t="t" r="r" b="b"/>
              <a:pathLst>
                <a:path w="1636395" h="6985">
                  <a:moveTo>
                    <a:pt x="1629678" y="0"/>
                  </a:moveTo>
                  <a:lnTo>
                    <a:pt x="6375" y="0"/>
                  </a:lnTo>
                  <a:lnTo>
                    <a:pt x="0" y="6375"/>
                  </a:lnTo>
                  <a:lnTo>
                    <a:pt x="1636029" y="6375"/>
                  </a:lnTo>
                  <a:lnTo>
                    <a:pt x="1629678" y="0"/>
                  </a:lnTo>
                  <a:close/>
                </a:path>
              </a:pathLst>
            </a:custGeom>
            <a:solidFill>
              <a:srgbClr val="C9CA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2647818" y="1893798"/>
              <a:ext cx="1623695" cy="3810"/>
            </a:xfrm>
            <a:custGeom>
              <a:avLst/>
              <a:gdLst/>
              <a:ahLst/>
              <a:cxnLst/>
              <a:rect l="l" t="t" r="r" b="b"/>
              <a:pathLst>
                <a:path w="1623695" h="3810">
                  <a:moveTo>
                    <a:pt x="1620126" y="0"/>
                  </a:moveTo>
                  <a:lnTo>
                    <a:pt x="3188" y="0"/>
                  </a:lnTo>
                  <a:lnTo>
                    <a:pt x="0" y="3188"/>
                  </a:lnTo>
                  <a:lnTo>
                    <a:pt x="1623302" y="3188"/>
                  </a:lnTo>
                  <a:lnTo>
                    <a:pt x="1620126" y="0"/>
                  </a:lnTo>
                  <a:close/>
                </a:path>
              </a:pathLst>
            </a:custGeom>
            <a:solidFill>
              <a:srgbClr val="CACB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2651006" y="1887423"/>
              <a:ext cx="1617345" cy="6985"/>
            </a:xfrm>
            <a:custGeom>
              <a:avLst/>
              <a:gdLst/>
              <a:ahLst/>
              <a:cxnLst/>
              <a:rect l="l" t="t" r="r" b="b"/>
              <a:pathLst>
                <a:path w="1617345" h="6985">
                  <a:moveTo>
                    <a:pt x="1610588" y="0"/>
                  </a:moveTo>
                  <a:lnTo>
                    <a:pt x="6375" y="0"/>
                  </a:lnTo>
                  <a:lnTo>
                    <a:pt x="0" y="6375"/>
                  </a:lnTo>
                  <a:lnTo>
                    <a:pt x="1616939" y="6375"/>
                  </a:lnTo>
                  <a:lnTo>
                    <a:pt x="1610588" y="0"/>
                  </a:lnTo>
                  <a:close/>
                </a:path>
              </a:pathLst>
            </a:custGeom>
            <a:solidFill>
              <a:srgbClr val="CACC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2657381" y="1884234"/>
              <a:ext cx="1604645" cy="3810"/>
            </a:xfrm>
            <a:custGeom>
              <a:avLst/>
              <a:gdLst/>
              <a:ahLst/>
              <a:cxnLst/>
              <a:rect l="l" t="t" r="r" b="b"/>
              <a:pathLst>
                <a:path w="1604645" h="3810">
                  <a:moveTo>
                    <a:pt x="1601036" y="0"/>
                  </a:moveTo>
                  <a:lnTo>
                    <a:pt x="3188" y="0"/>
                  </a:lnTo>
                  <a:lnTo>
                    <a:pt x="0" y="3188"/>
                  </a:lnTo>
                  <a:lnTo>
                    <a:pt x="1604212" y="3188"/>
                  </a:lnTo>
                  <a:lnTo>
                    <a:pt x="1601036" y="0"/>
                  </a:lnTo>
                  <a:close/>
                </a:path>
              </a:pathLst>
            </a:custGeom>
            <a:solidFill>
              <a:srgbClr val="CBCC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2660569" y="1877859"/>
              <a:ext cx="1598295" cy="6985"/>
            </a:xfrm>
            <a:custGeom>
              <a:avLst/>
              <a:gdLst/>
              <a:ahLst/>
              <a:cxnLst/>
              <a:rect l="l" t="t" r="r" b="b"/>
              <a:pathLst>
                <a:path w="1598295" h="6985">
                  <a:moveTo>
                    <a:pt x="1591497" y="0"/>
                  </a:moveTo>
                  <a:lnTo>
                    <a:pt x="6375" y="0"/>
                  </a:lnTo>
                  <a:lnTo>
                    <a:pt x="0" y="6375"/>
                  </a:lnTo>
                  <a:lnTo>
                    <a:pt x="1597849" y="6375"/>
                  </a:lnTo>
                  <a:lnTo>
                    <a:pt x="1591497" y="0"/>
                  </a:lnTo>
                  <a:close/>
                </a:path>
              </a:pathLst>
            </a:custGeom>
            <a:solidFill>
              <a:srgbClr val="CCCD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2666945" y="1874671"/>
              <a:ext cx="1585595" cy="3810"/>
            </a:xfrm>
            <a:custGeom>
              <a:avLst/>
              <a:gdLst/>
              <a:ahLst/>
              <a:cxnLst/>
              <a:rect l="l" t="t" r="r" b="b"/>
              <a:pathLst>
                <a:path w="1585595" h="3810">
                  <a:moveTo>
                    <a:pt x="1581946" y="0"/>
                  </a:moveTo>
                  <a:lnTo>
                    <a:pt x="3188" y="0"/>
                  </a:lnTo>
                  <a:lnTo>
                    <a:pt x="0" y="3188"/>
                  </a:lnTo>
                  <a:lnTo>
                    <a:pt x="1585122" y="3188"/>
                  </a:lnTo>
                  <a:lnTo>
                    <a:pt x="1581946" y="0"/>
                  </a:lnTo>
                  <a:close/>
                </a:path>
              </a:pathLst>
            </a:custGeom>
            <a:solidFill>
              <a:srgbClr val="CDCE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2670133" y="1868296"/>
              <a:ext cx="1579245" cy="6985"/>
            </a:xfrm>
            <a:custGeom>
              <a:avLst/>
              <a:gdLst/>
              <a:ahLst/>
              <a:cxnLst/>
              <a:rect l="l" t="t" r="r" b="b"/>
              <a:pathLst>
                <a:path w="1579245" h="6985">
                  <a:moveTo>
                    <a:pt x="1572407" y="0"/>
                  </a:moveTo>
                  <a:lnTo>
                    <a:pt x="6375" y="0"/>
                  </a:lnTo>
                  <a:lnTo>
                    <a:pt x="0" y="6375"/>
                  </a:lnTo>
                  <a:lnTo>
                    <a:pt x="1578759" y="6375"/>
                  </a:lnTo>
                  <a:lnTo>
                    <a:pt x="1572407" y="0"/>
                  </a:lnTo>
                  <a:close/>
                </a:path>
              </a:pathLst>
            </a:custGeom>
            <a:solidFill>
              <a:srgbClr val="CED0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2676508" y="1865107"/>
              <a:ext cx="1566545" cy="3810"/>
            </a:xfrm>
            <a:custGeom>
              <a:avLst/>
              <a:gdLst/>
              <a:ahLst/>
              <a:cxnLst/>
              <a:rect l="l" t="t" r="r" b="b"/>
              <a:pathLst>
                <a:path w="1566545" h="3810">
                  <a:moveTo>
                    <a:pt x="1562855" y="0"/>
                  </a:moveTo>
                  <a:lnTo>
                    <a:pt x="3189" y="0"/>
                  </a:lnTo>
                  <a:lnTo>
                    <a:pt x="0" y="3188"/>
                  </a:lnTo>
                  <a:lnTo>
                    <a:pt x="1566032" y="3188"/>
                  </a:lnTo>
                  <a:lnTo>
                    <a:pt x="1562855" y="0"/>
                  </a:lnTo>
                  <a:close/>
                </a:path>
              </a:pathLst>
            </a:custGeom>
            <a:solidFill>
              <a:srgbClr val="CED1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2679696" y="1858733"/>
              <a:ext cx="1560195" cy="6985"/>
            </a:xfrm>
            <a:custGeom>
              <a:avLst/>
              <a:gdLst/>
              <a:ahLst/>
              <a:cxnLst/>
              <a:rect l="l" t="t" r="r" b="b"/>
              <a:pathLst>
                <a:path w="1560195" h="6985">
                  <a:moveTo>
                    <a:pt x="1553317" y="0"/>
                  </a:moveTo>
                  <a:lnTo>
                    <a:pt x="6375" y="0"/>
                  </a:lnTo>
                  <a:lnTo>
                    <a:pt x="0" y="6375"/>
                  </a:lnTo>
                  <a:lnTo>
                    <a:pt x="1559668" y="6375"/>
                  </a:lnTo>
                  <a:lnTo>
                    <a:pt x="1553317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2686064" y="1855545"/>
              <a:ext cx="1547495" cy="3810"/>
            </a:xfrm>
            <a:custGeom>
              <a:avLst/>
              <a:gdLst/>
              <a:ahLst/>
              <a:cxnLst/>
              <a:rect l="l" t="t" r="r" b="b"/>
              <a:pathLst>
                <a:path w="1547495" h="3810">
                  <a:moveTo>
                    <a:pt x="1546948" y="0"/>
                  </a:moveTo>
                  <a:lnTo>
                    <a:pt x="1052817" y="0"/>
                  </a:lnTo>
                  <a:lnTo>
                    <a:pt x="1052817" y="1854"/>
                  </a:lnTo>
                  <a:lnTo>
                    <a:pt x="919568" y="1854"/>
                  </a:lnTo>
                  <a:lnTo>
                    <a:pt x="919568" y="0"/>
                  </a:lnTo>
                  <a:lnTo>
                    <a:pt x="0" y="0"/>
                  </a:lnTo>
                  <a:lnTo>
                    <a:pt x="0" y="1854"/>
                  </a:lnTo>
                  <a:lnTo>
                    <a:pt x="0" y="3187"/>
                  </a:lnTo>
                  <a:lnTo>
                    <a:pt x="1546948" y="3187"/>
                  </a:lnTo>
                  <a:lnTo>
                    <a:pt x="1546948" y="1854"/>
                  </a:lnTo>
                  <a:lnTo>
                    <a:pt x="1546948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2689251" y="1849170"/>
              <a:ext cx="1541145" cy="6985"/>
            </a:xfrm>
            <a:custGeom>
              <a:avLst/>
              <a:gdLst/>
              <a:ahLst/>
              <a:cxnLst/>
              <a:rect l="l" t="t" r="r" b="b"/>
              <a:pathLst>
                <a:path w="1541145" h="6985">
                  <a:moveTo>
                    <a:pt x="515924" y="0"/>
                  </a:moveTo>
                  <a:lnTo>
                    <a:pt x="0" y="0"/>
                  </a:lnTo>
                  <a:lnTo>
                    <a:pt x="0" y="6375"/>
                  </a:lnTo>
                  <a:lnTo>
                    <a:pt x="515924" y="6375"/>
                  </a:lnTo>
                  <a:lnTo>
                    <a:pt x="515924" y="0"/>
                  </a:lnTo>
                  <a:close/>
                </a:path>
                <a:path w="1541145" h="6985">
                  <a:moveTo>
                    <a:pt x="916381" y="0"/>
                  </a:moveTo>
                  <a:lnTo>
                    <a:pt x="618426" y="0"/>
                  </a:lnTo>
                  <a:lnTo>
                    <a:pt x="618426" y="6375"/>
                  </a:lnTo>
                  <a:lnTo>
                    <a:pt x="916381" y="6375"/>
                  </a:lnTo>
                  <a:lnTo>
                    <a:pt x="916381" y="0"/>
                  </a:lnTo>
                  <a:close/>
                </a:path>
                <a:path w="1541145" h="6985">
                  <a:moveTo>
                    <a:pt x="1540586" y="0"/>
                  </a:moveTo>
                  <a:lnTo>
                    <a:pt x="1049629" y="0"/>
                  </a:lnTo>
                  <a:lnTo>
                    <a:pt x="1049629" y="6375"/>
                  </a:lnTo>
                  <a:lnTo>
                    <a:pt x="1540586" y="6375"/>
                  </a:lnTo>
                  <a:lnTo>
                    <a:pt x="1540586" y="0"/>
                  </a:lnTo>
                  <a:close/>
                </a:path>
              </a:pathLst>
            </a:custGeom>
            <a:solidFill>
              <a:srgbClr val="D2D2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2695627" y="1842794"/>
              <a:ext cx="1528445" cy="6985"/>
            </a:xfrm>
            <a:custGeom>
              <a:avLst/>
              <a:gdLst/>
              <a:ahLst/>
              <a:cxnLst/>
              <a:rect l="l" t="t" r="r" b="b"/>
              <a:pathLst>
                <a:path w="1528445" h="6985">
                  <a:moveTo>
                    <a:pt x="509549" y="0"/>
                  </a:moveTo>
                  <a:lnTo>
                    <a:pt x="0" y="0"/>
                  </a:lnTo>
                  <a:lnTo>
                    <a:pt x="0" y="6375"/>
                  </a:lnTo>
                  <a:lnTo>
                    <a:pt x="509549" y="6375"/>
                  </a:lnTo>
                  <a:lnTo>
                    <a:pt x="509549" y="0"/>
                  </a:lnTo>
                  <a:close/>
                </a:path>
                <a:path w="1528445" h="6985">
                  <a:moveTo>
                    <a:pt x="910005" y="0"/>
                  </a:moveTo>
                  <a:lnTo>
                    <a:pt x="612051" y="0"/>
                  </a:lnTo>
                  <a:lnTo>
                    <a:pt x="612051" y="6375"/>
                  </a:lnTo>
                  <a:lnTo>
                    <a:pt x="910005" y="6375"/>
                  </a:lnTo>
                  <a:lnTo>
                    <a:pt x="910005" y="0"/>
                  </a:lnTo>
                  <a:close/>
                </a:path>
                <a:path w="1528445" h="6985">
                  <a:moveTo>
                    <a:pt x="1527848" y="0"/>
                  </a:moveTo>
                  <a:lnTo>
                    <a:pt x="1043254" y="0"/>
                  </a:lnTo>
                  <a:lnTo>
                    <a:pt x="1043254" y="6375"/>
                  </a:lnTo>
                  <a:lnTo>
                    <a:pt x="1527848" y="6375"/>
                  </a:lnTo>
                  <a:lnTo>
                    <a:pt x="1527848" y="0"/>
                  </a:lnTo>
                  <a:close/>
                </a:path>
              </a:pathLst>
            </a:custGeom>
            <a:solidFill>
              <a:srgbClr val="D2D3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2702002" y="1839607"/>
              <a:ext cx="1515745" cy="3810"/>
            </a:xfrm>
            <a:custGeom>
              <a:avLst/>
              <a:gdLst/>
              <a:ahLst/>
              <a:cxnLst/>
              <a:rect l="l" t="t" r="r" b="b"/>
              <a:pathLst>
                <a:path w="1515745" h="3810">
                  <a:moveTo>
                    <a:pt x="503174" y="0"/>
                  </a:moveTo>
                  <a:lnTo>
                    <a:pt x="0" y="0"/>
                  </a:lnTo>
                  <a:lnTo>
                    <a:pt x="0" y="3187"/>
                  </a:lnTo>
                  <a:lnTo>
                    <a:pt x="503174" y="3187"/>
                  </a:lnTo>
                  <a:lnTo>
                    <a:pt x="503174" y="0"/>
                  </a:lnTo>
                  <a:close/>
                </a:path>
                <a:path w="1515745" h="3810">
                  <a:moveTo>
                    <a:pt x="903630" y="0"/>
                  </a:moveTo>
                  <a:lnTo>
                    <a:pt x="605675" y="0"/>
                  </a:lnTo>
                  <a:lnTo>
                    <a:pt x="605675" y="3187"/>
                  </a:lnTo>
                  <a:lnTo>
                    <a:pt x="903630" y="3187"/>
                  </a:lnTo>
                  <a:lnTo>
                    <a:pt x="903630" y="0"/>
                  </a:lnTo>
                  <a:close/>
                </a:path>
                <a:path w="1515745" h="3810">
                  <a:moveTo>
                    <a:pt x="1515122" y="0"/>
                  </a:moveTo>
                  <a:lnTo>
                    <a:pt x="1036878" y="0"/>
                  </a:lnTo>
                  <a:lnTo>
                    <a:pt x="1036878" y="3187"/>
                  </a:lnTo>
                  <a:lnTo>
                    <a:pt x="1515122" y="3187"/>
                  </a:lnTo>
                  <a:lnTo>
                    <a:pt x="1515122" y="0"/>
                  </a:lnTo>
                  <a:close/>
                </a:path>
              </a:pathLst>
            </a:custGeom>
            <a:solidFill>
              <a:srgbClr val="D3D4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2705190" y="1833231"/>
              <a:ext cx="1508760" cy="6985"/>
            </a:xfrm>
            <a:custGeom>
              <a:avLst/>
              <a:gdLst/>
              <a:ahLst/>
              <a:cxnLst/>
              <a:rect l="l" t="t" r="r" b="b"/>
              <a:pathLst>
                <a:path w="1508760" h="6985">
                  <a:moveTo>
                    <a:pt x="499986" y="0"/>
                  </a:moveTo>
                  <a:lnTo>
                    <a:pt x="0" y="0"/>
                  </a:lnTo>
                  <a:lnTo>
                    <a:pt x="0" y="6375"/>
                  </a:lnTo>
                  <a:lnTo>
                    <a:pt x="499986" y="6375"/>
                  </a:lnTo>
                  <a:lnTo>
                    <a:pt x="499986" y="0"/>
                  </a:lnTo>
                  <a:close/>
                </a:path>
                <a:path w="1508760" h="6985">
                  <a:moveTo>
                    <a:pt x="900442" y="0"/>
                  </a:moveTo>
                  <a:lnTo>
                    <a:pt x="602488" y="0"/>
                  </a:lnTo>
                  <a:lnTo>
                    <a:pt x="602488" y="6375"/>
                  </a:lnTo>
                  <a:lnTo>
                    <a:pt x="900442" y="6375"/>
                  </a:lnTo>
                  <a:lnTo>
                    <a:pt x="900442" y="0"/>
                  </a:lnTo>
                  <a:close/>
                </a:path>
                <a:path w="1508760" h="6985">
                  <a:moveTo>
                    <a:pt x="1508760" y="0"/>
                  </a:moveTo>
                  <a:lnTo>
                    <a:pt x="1033691" y="0"/>
                  </a:lnTo>
                  <a:lnTo>
                    <a:pt x="1033691" y="6375"/>
                  </a:lnTo>
                  <a:lnTo>
                    <a:pt x="1508760" y="6375"/>
                  </a:lnTo>
                  <a:lnTo>
                    <a:pt x="1508760" y="0"/>
                  </a:lnTo>
                  <a:close/>
                </a:path>
              </a:pathLst>
            </a:custGeom>
            <a:solidFill>
              <a:srgbClr val="D3D6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2711565" y="1830044"/>
              <a:ext cx="1496060" cy="3810"/>
            </a:xfrm>
            <a:custGeom>
              <a:avLst/>
              <a:gdLst/>
              <a:ahLst/>
              <a:cxnLst/>
              <a:rect l="l" t="t" r="r" b="b"/>
              <a:pathLst>
                <a:path w="1496060" h="3810">
                  <a:moveTo>
                    <a:pt x="493610" y="0"/>
                  </a:moveTo>
                  <a:lnTo>
                    <a:pt x="0" y="0"/>
                  </a:lnTo>
                  <a:lnTo>
                    <a:pt x="0" y="3187"/>
                  </a:lnTo>
                  <a:lnTo>
                    <a:pt x="493610" y="3187"/>
                  </a:lnTo>
                  <a:lnTo>
                    <a:pt x="493610" y="0"/>
                  </a:lnTo>
                  <a:close/>
                </a:path>
                <a:path w="1496060" h="3810">
                  <a:moveTo>
                    <a:pt x="894067" y="0"/>
                  </a:moveTo>
                  <a:lnTo>
                    <a:pt x="596112" y="0"/>
                  </a:lnTo>
                  <a:lnTo>
                    <a:pt x="596112" y="3187"/>
                  </a:lnTo>
                  <a:lnTo>
                    <a:pt x="894067" y="3187"/>
                  </a:lnTo>
                  <a:lnTo>
                    <a:pt x="894067" y="0"/>
                  </a:lnTo>
                  <a:close/>
                </a:path>
                <a:path w="1496060" h="3810">
                  <a:moveTo>
                    <a:pt x="1496034" y="0"/>
                  </a:moveTo>
                  <a:lnTo>
                    <a:pt x="1027315" y="0"/>
                  </a:lnTo>
                  <a:lnTo>
                    <a:pt x="1027315" y="3187"/>
                  </a:lnTo>
                  <a:lnTo>
                    <a:pt x="1496034" y="3187"/>
                  </a:lnTo>
                  <a:lnTo>
                    <a:pt x="1496034" y="0"/>
                  </a:lnTo>
                  <a:close/>
                </a:path>
              </a:pathLst>
            </a:custGeom>
            <a:solidFill>
              <a:srgbClr val="D4D7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2714753" y="1823668"/>
              <a:ext cx="1489710" cy="6985"/>
            </a:xfrm>
            <a:custGeom>
              <a:avLst/>
              <a:gdLst/>
              <a:ahLst/>
              <a:cxnLst/>
              <a:rect l="l" t="t" r="r" b="b"/>
              <a:pathLst>
                <a:path w="1489710" h="6985">
                  <a:moveTo>
                    <a:pt x="490423" y="0"/>
                  </a:moveTo>
                  <a:lnTo>
                    <a:pt x="0" y="0"/>
                  </a:lnTo>
                  <a:lnTo>
                    <a:pt x="0" y="6375"/>
                  </a:lnTo>
                  <a:lnTo>
                    <a:pt x="490423" y="6375"/>
                  </a:lnTo>
                  <a:lnTo>
                    <a:pt x="490423" y="0"/>
                  </a:lnTo>
                  <a:close/>
                </a:path>
                <a:path w="1489710" h="6985">
                  <a:moveTo>
                    <a:pt x="890879" y="0"/>
                  </a:moveTo>
                  <a:lnTo>
                    <a:pt x="592924" y="0"/>
                  </a:lnTo>
                  <a:lnTo>
                    <a:pt x="592924" y="6375"/>
                  </a:lnTo>
                  <a:lnTo>
                    <a:pt x="890879" y="6375"/>
                  </a:lnTo>
                  <a:lnTo>
                    <a:pt x="890879" y="0"/>
                  </a:lnTo>
                  <a:close/>
                </a:path>
                <a:path w="1489710" h="6985">
                  <a:moveTo>
                    <a:pt x="1489671" y="0"/>
                  </a:moveTo>
                  <a:lnTo>
                    <a:pt x="1024128" y="0"/>
                  </a:lnTo>
                  <a:lnTo>
                    <a:pt x="1024128" y="6375"/>
                  </a:lnTo>
                  <a:lnTo>
                    <a:pt x="1489671" y="6375"/>
                  </a:lnTo>
                  <a:lnTo>
                    <a:pt x="1489671" y="0"/>
                  </a:lnTo>
                  <a:close/>
                </a:path>
              </a:pathLst>
            </a:custGeom>
            <a:solidFill>
              <a:srgbClr val="D6D7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2721128" y="1820481"/>
              <a:ext cx="1477010" cy="3810"/>
            </a:xfrm>
            <a:custGeom>
              <a:avLst/>
              <a:gdLst/>
              <a:ahLst/>
              <a:cxnLst/>
              <a:rect l="l" t="t" r="r" b="b"/>
              <a:pathLst>
                <a:path w="1477010" h="3810">
                  <a:moveTo>
                    <a:pt x="484047" y="0"/>
                  </a:moveTo>
                  <a:lnTo>
                    <a:pt x="0" y="0"/>
                  </a:lnTo>
                  <a:lnTo>
                    <a:pt x="0" y="3187"/>
                  </a:lnTo>
                  <a:lnTo>
                    <a:pt x="484047" y="3187"/>
                  </a:lnTo>
                  <a:lnTo>
                    <a:pt x="484047" y="0"/>
                  </a:lnTo>
                  <a:close/>
                </a:path>
                <a:path w="1477010" h="3810">
                  <a:moveTo>
                    <a:pt x="884504" y="0"/>
                  </a:moveTo>
                  <a:lnTo>
                    <a:pt x="586549" y="0"/>
                  </a:lnTo>
                  <a:lnTo>
                    <a:pt x="586549" y="3187"/>
                  </a:lnTo>
                  <a:lnTo>
                    <a:pt x="884504" y="3187"/>
                  </a:lnTo>
                  <a:lnTo>
                    <a:pt x="884504" y="0"/>
                  </a:lnTo>
                  <a:close/>
                </a:path>
                <a:path w="1477010" h="3810">
                  <a:moveTo>
                    <a:pt x="1476946" y="0"/>
                  </a:moveTo>
                  <a:lnTo>
                    <a:pt x="1017752" y="0"/>
                  </a:lnTo>
                  <a:lnTo>
                    <a:pt x="1017752" y="3187"/>
                  </a:lnTo>
                  <a:lnTo>
                    <a:pt x="1476946" y="3187"/>
                  </a:lnTo>
                  <a:lnTo>
                    <a:pt x="1476946" y="0"/>
                  </a:lnTo>
                  <a:close/>
                </a:path>
              </a:pathLst>
            </a:custGeom>
            <a:solidFill>
              <a:srgbClr val="D7D8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2724316" y="1817293"/>
              <a:ext cx="1470660" cy="3810"/>
            </a:xfrm>
            <a:custGeom>
              <a:avLst/>
              <a:gdLst/>
              <a:ahLst/>
              <a:cxnLst/>
              <a:rect l="l" t="t" r="r" b="b"/>
              <a:pathLst>
                <a:path w="1470660" h="3810">
                  <a:moveTo>
                    <a:pt x="480860" y="0"/>
                  </a:moveTo>
                  <a:lnTo>
                    <a:pt x="0" y="0"/>
                  </a:lnTo>
                  <a:lnTo>
                    <a:pt x="0" y="3187"/>
                  </a:lnTo>
                  <a:lnTo>
                    <a:pt x="480860" y="3187"/>
                  </a:lnTo>
                  <a:lnTo>
                    <a:pt x="480860" y="0"/>
                  </a:lnTo>
                  <a:close/>
                </a:path>
                <a:path w="1470660" h="3810">
                  <a:moveTo>
                    <a:pt x="881316" y="0"/>
                  </a:moveTo>
                  <a:lnTo>
                    <a:pt x="583361" y="0"/>
                  </a:lnTo>
                  <a:lnTo>
                    <a:pt x="583361" y="3187"/>
                  </a:lnTo>
                  <a:lnTo>
                    <a:pt x="881316" y="3187"/>
                  </a:lnTo>
                  <a:lnTo>
                    <a:pt x="881316" y="0"/>
                  </a:lnTo>
                  <a:close/>
                </a:path>
                <a:path w="1470660" h="3810">
                  <a:moveTo>
                    <a:pt x="1470583" y="0"/>
                  </a:moveTo>
                  <a:lnTo>
                    <a:pt x="1014564" y="0"/>
                  </a:lnTo>
                  <a:lnTo>
                    <a:pt x="1014564" y="3187"/>
                  </a:lnTo>
                  <a:lnTo>
                    <a:pt x="1470583" y="3187"/>
                  </a:lnTo>
                  <a:lnTo>
                    <a:pt x="1470583" y="0"/>
                  </a:lnTo>
                  <a:close/>
                </a:path>
              </a:pathLst>
            </a:custGeom>
            <a:solidFill>
              <a:srgbClr val="D8D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2727504" y="1810918"/>
              <a:ext cx="1464310" cy="6985"/>
            </a:xfrm>
            <a:custGeom>
              <a:avLst/>
              <a:gdLst/>
              <a:ahLst/>
              <a:cxnLst/>
              <a:rect l="l" t="t" r="r" b="b"/>
              <a:pathLst>
                <a:path w="1464310" h="6985">
                  <a:moveTo>
                    <a:pt x="477672" y="0"/>
                  </a:moveTo>
                  <a:lnTo>
                    <a:pt x="0" y="0"/>
                  </a:lnTo>
                  <a:lnTo>
                    <a:pt x="0" y="6375"/>
                  </a:lnTo>
                  <a:lnTo>
                    <a:pt x="477672" y="6375"/>
                  </a:lnTo>
                  <a:lnTo>
                    <a:pt x="477672" y="0"/>
                  </a:lnTo>
                  <a:close/>
                </a:path>
                <a:path w="1464310" h="6985">
                  <a:moveTo>
                    <a:pt x="878128" y="0"/>
                  </a:moveTo>
                  <a:lnTo>
                    <a:pt x="580174" y="0"/>
                  </a:lnTo>
                  <a:lnTo>
                    <a:pt x="580174" y="6375"/>
                  </a:lnTo>
                  <a:lnTo>
                    <a:pt x="878128" y="6375"/>
                  </a:lnTo>
                  <a:lnTo>
                    <a:pt x="878128" y="0"/>
                  </a:lnTo>
                  <a:close/>
                </a:path>
                <a:path w="1464310" h="6985">
                  <a:moveTo>
                    <a:pt x="1464221" y="0"/>
                  </a:moveTo>
                  <a:lnTo>
                    <a:pt x="1011377" y="0"/>
                  </a:lnTo>
                  <a:lnTo>
                    <a:pt x="1011377" y="6375"/>
                  </a:lnTo>
                  <a:lnTo>
                    <a:pt x="1464221" y="6375"/>
                  </a:lnTo>
                  <a:lnTo>
                    <a:pt x="1464221" y="0"/>
                  </a:lnTo>
                  <a:close/>
                </a:path>
              </a:pathLst>
            </a:custGeom>
            <a:solidFill>
              <a:srgbClr val="D8D9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2733879" y="1804542"/>
              <a:ext cx="1451610" cy="6985"/>
            </a:xfrm>
            <a:custGeom>
              <a:avLst/>
              <a:gdLst/>
              <a:ahLst/>
              <a:cxnLst/>
              <a:rect l="l" t="t" r="r" b="b"/>
              <a:pathLst>
                <a:path w="1451610" h="6985">
                  <a:moveTo>
                    <a:pt x="471297" y="0"/>
                  </a:moveTo>
                  <a:lnTo>
                    <a:pt x="0" y="0"/>
                  </a:lnTo>
                  <a:lnTo>
                    <a:pt x="0" y="6375"/>
                  </a:lnTo>
                  <a:lnTo>
                    <a:pt x="471297" y="6375"/>
                  </a:lnTo>
                  <a:lnTo>
                    <a:pt x="471297" y="0"/>
                  </a:lnTo>
                  <a:close/>
                </a:path>
                <a:path w="1451610" h="6985">
                  <a:moveTo>
                    <a:pt x="871753" y="0"/>
                  </a:moveTo>
                  <a:lnTo>
                    <a:pt x="573798" y="0"/>
                  </a:lnTo>
                  <a:lnTo>
                    <a:pt x="573798" y="6375"/>
                  </a:lnTo>
                  <a:lnTo>
                    <a:pt x="871753" y="6375"/>
                  </a:lnTo>
                  <a:lnTo>
                    <a:pt x="871753" y="0"/>
                  </a:lnTo>
                  <a:close/>
                </a:path>
                <a:path w="1451610" h="6985">
                  <a:moveTo>
                    <a:pt x="1451495" y="0"/>
                  </a:moveTo>
                  <a:lnTo>
                    <a:pt x="1005001" y="0"/>
                  </a:lnTo>
                  <a:lnTo>
                    <a:pt x="1005001" y="6375"/>
                  </a:lnTo>
                  <a:lnTo>
                    <a:pt x="1451495" y="6375"/>
                  </a:lnTo>
                  <a:lnTo>
                    <a:pt x="1451495" y="0"/>
                  </a:lnTo>
                  <a:close/>
                </a:path>
              </a:pathLst>
            </a:custGeom>
            <a:solidFill>
              <a:srgbClr val="D8D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2740255" y="1798167"/>
              <a:ext cx="1438910" cy="6985"/>
            </a:xfrm>
            <a:custGeom>
              <a:avLst/>
              <a:gdLst/>
              <a:ahLst/>
              <a:cxnLst/>
              <a:rect l="l" t="t" r="r" b="b"/>
              <a:pathLst>
                <a:path w="1438910" h="6985">
                  <a:moveTo>
                    <a:pt x="464921" y="0"/>
                  </a:moveTo>
                  <a:lnTo>
                    <a:pt x="0" y="0"/>
                  </a:lnTo>
                  <a:lnTo>
                    <a:pt x="0" y="6375"/>
                  </a:lnTo>
                  <a:lnTo>
                    <a:pt x="464921" y="6375"/>
                  </a:lnTo>
                  <a:lnTo>
                    <a:pt x="464921" y="0"/>
                  </a:lnTo>
                  <a:close/>
                </a:path>
                <a:path w="1438910" h="6985">
                  <a:moveTo>
                    <a:pt x="865378" y="0"/>
                  </a:moveTo>
                  <a:lnTo>
                    <a:pt x="567423" y="0"/>
                  </a:lnTo>
                  <a:lnTo>
                    <a:pt x="567423" y="6375"/>
                  </a:lnTo>
                  <a:lnTo>
                    <a:pt x="865378" y="6375"/>
                  </a:lnTo>
                  <a:lnTo>
                    <a:pt x="865378" y="0"/>
                  </a:lnTo>
                  <a:close/>
                </a:path>
                <a:path w="1438910" h="6985">
                  <a:moveTo>
                    <a:pt x="1438770" y="0"/>
                  </a:moveTo>
                  <a:lnTo>
                    <a:pt x="998626" y="0"/>
                  </a:lnTo>
                  <a:lnTo>
                    <a:pt x="998626" y="6375"/>
                  </a:lnTo>
                  <a:lnTo>
                    <a:pt x="1438770" y="6375"/>
                  </a:lnTo>
                  <a:lnTo>
                    <a:pt x="1438770" y="0"/>
                  </a:lnTo>
                  <a:close/>
                </a:path>
              </a:pathLst>
            </a:custGeom>
            <a:solidFill>
              <a:srgbClr val="D9DC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2746630" y="1794979"/>
              <a:ext cx="1426210" cy="3810"/>
            </a:xfrm>
            <a:custGeom>
              <a:avLst/>
              <a:gdLst/>
              <a:ahLst/>
              <a:cxnLst/>
              <a:rect l="l" t="t" r="r" b="b"/>
              <a:pathLst>
                <a:path w="1426210" h="3810">
                  <a:moveTo>
                    <a:pt x="458546" y="0"/>
                  </a:moveTo>
                  <a:lnTo>
                    <a:pt x="0" y="0"/>
                  </a:lnTo>
                  <a:lnTo>
                    <a:pt x="0" y="3187"/>
                  </a:lnTo>
                  <a:lnTo>
                    <a:pt x="458546" y="3187"/>
                  </a:lnTo>
                  <a:lnTo>
                    <a:pt x="458546" y="0"/>
                  </a:lnTo>
                  <a:close/>
                </a:path>
                <a:path w="1426210" h="3810">
                  <a:moveTo>
                    <a:pt x="859002" y="0"/>
                  </a:moveTo>
                  <a:lnTo>
                    <a:pt x="561047" y="0"/>
                  </a:lnTo>
                  <a:lnTo>
                    <a:pt x="561047" y="3187"/>
                  </a:lnTo>
                  <a:lnTo>
                    <a:pt x="859002" y="3187"/>
                  </a:lnTo>
                  <a:lnTo>
                    <a:pt x="859002" y="0"/>
                  </a:lnTo>
                  <a:close/>
                </a:path>
                <a:path w="1426210" h="3810">
                  <a:moveTo>
                    <a:pt x="1426044" y="0"/>
                  </a:moveTo>
                  <a:lnTo>
                    <a:pt x="992251" y="0"/>
                  </a:lnTo>
                  <a:lnTo>
                    <a:pt x="992251" y="3187"/>
                  </a:lnTo>
                  <a:lnTo>
                    <a:pt x="1426044" y="3187"/>
                  </a:lnTo>
                  <a:lnTo>
                    <a:pt x="1426044" y="0"/>
                  </a:lnTo>
                  <a:close/>
                </a:path>
              </a:pathLst>
            </a:custGeom>
            <a:solidFill>
              <a:srgbClr val="DADC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2749818" y="1788604"/>
              <a:ext cx="1419860" cy="6985"/>
            </a:xfrm>
            <a:custGeom>
              <a:avLst/>
              <a:gdLst/>
              <a:ahLst/>
              <a:cxnLst/>
              <a:rect l="l" t="t" r="r" b="b"/>
              <a:pathLst>
                <a:path w="1419860" h="6985">
                  <a:moveTo>
                    <a:pt x="455358" y="0"/>
                  </a:moveTo>
                  <a:lnTo>
                    <a:pt x="0" y="0"/>
                  </a:lnTo>
                  <a:lnTo>
                    <a:pt x="0" y="6375"/>
                  </a:lnTo>
                  <a:lnTo>
                    <a:pt x="455358" y="6375"/>
                  </a:lnTo>
                  <a:lnTo>
                    <a:pt x="455358" y="0"/>
                  </a:lnTo>
                  <a:close/>
                </a:path>
                <a:path w="1419860" h="6985">
                  <a:moveTo>
                    <a:pt x="855814" y="0"/>
                  </a:moveTo>
                  <a:lnTo>
                    <a:pt x="557860" y="0"/>
                  </a:lnTo>
                  <a:lnTo>
                    <a:pt x="557860" y="6375"/>
                  </a:lnTo>
                  <a:lnTo>
                    <a:pt x="855814" y="6375"/>
                  </a:lnTo>
                  <a:lnTo>
                    <a:pt x="855814" y="0"/>
                  </a:lnTo>
                  <a:close/>
                </a:path>
                <a:path w="1419860" h="6985">
                  <a:moveTo>
                    <a:pt x="1419682" y="0"/>
                  </a:moveTo>
                  <a:lnTo>
                    <a:pt x="989063" y="0"/>
                  </a:lnTo>
                  <a:lnTo>
                    <a:pt x="989063" y="6375"/>
                  </a:lnTo>
                  <a:lnTo>
                    <a:pt x="1419682" y="6375"/>
                  </a:lnTo>
                  <a:lnTo>
                    <a:pt x="1419682" y="0"/>
                  </a:lnTo>
                  <a:close/>
                </a:path>
              </a:pathLst>
            </a:custGeom>
            <a:solidFill>
              <a:srgbClr val="DCD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2756193" y="1782228"/>
              <a:ext cx="1407160" cy="6985"/>
            </a:xfrm>
            <a:custGeom>
              <a:avLst/>
              <a:gdLst/>
              <a:ahLst/>
              <a:cxnLst/>
              <a:rect l="l" t="t" r="r" b="b"/>
              <a:pathLst>
                <a:path w="1407160" h="6985">
                  <a:moveTo>
                    <a:pt x="448983" y="0"/>
                  </a:moveTo>
                  <a:lnTo>
                    <a:pt x="0" y="0"/>
                  </a:lnTo>
                  <a:lnTo>
                    <a:pt x="0" y="6375"/>
                  </a:lnTo>
                  <a:lnTo>
                    <a:pt x="448983" y="6375"/>
                  </a:lnTo>
                  <a:lnTo>
                    <a:pt x="448983" y="0"/>
                  </a:lnTo>
                  <a:close/>
                </a:path>
                <a:path w="1407160" h="6985">
                  <a:moveTo>
                    <a:pt x="849439" y="0"/>
                  </a:moveTo>
                  <a:lnTo>
                    <a:pt x="551484" y="0"/>
                  </a:lnTo>
                  <a:lnTo>
                    <a:pt x="551484" y="6375"/>
                  </a:lnTo>
                  <a:lnTo>
                    <a:pt x="849439" y="6375"/>
                  </a:lnTo>
                  <a:lnTo>
                    <a:pt x="849439" y="0"/>
                  </a:lnTo>
                  <a:close/>
                </a:path>
                <a:path w="1407160" h="6985">
                  <a:moveTo>
                    <a:pt x="1406956" y="0"/>
                  </a:moveTo>
                  <a:lnTo>
                    <a:pt x="982687" y="0"/>
                  </a:lnTo>
                  <a:lnTo>
                    <a:pt x="982687" y="6375"/>
                  </a:lnTo>
                  <a:lnTo>
                    <a:pt x="1406956" y="6375"/>
                  </a:lnTo>
                  <a:lnTo>
                    <a:pt x="1406956" y="0"/>
                  </a:lnTo>
                  <a:close/>
                </a:path>
              </a:pathLst>
            </a:custGeom>
            <a:solidFill>
              <a:srgbClr val="DDDE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2762581" y="1775840"/>
              <a:ext cx="1394460" cy="6985"/>
            </a:xfrm>
            <a:custGeom>
              <a:avLst/>
              <a:gdLst/>
              <a:ahLst/>
              <a:cxnLst/>
              <a:rect l="l" t="t" r="r" b="b"/>
              <a:pathLst>
                <a:path w="1394460" h="6985">
                  <a:moveTo>
                    <a:pt x="442595" y="0"/>
                  </a:moveTo>
                  <a:lnTo>
                    <a:pt x="0" y="0"/>
                  </a:lnTo>
                  <a:lnTo>
                    <a:pt x="0" y="6375"/>
                  </a:lnTo>
                  <a:lnTo>
                    <a:pt x="442595" y="6375"/>
                  </a:lnTo>
                  <a:lnTo>
                    <a:pt x="442595" y="0"/>
                  </a:lnTo>
                  <a:close/>
                </a:path>
                <a:path w="1394460" h="6985">
                  <a:moveTo>
                    <a:pt x="843051" y="0"/>
                  </a:moveTo>
                  <a:lnTo>
                    <a:pt x="545096" y="0"/>
                  </a:lnTo>
                  <a:lnTo>
                    <a:pt x="545096" y="6375"/>
                  </a:lnTo>
                  <a:lnTo>
                    <a:pt x="843051" y="6375"/>
                  </a:lnTo>
                  <a:lnTo>
                    <a:pt x="843051" y="0"/>
                  </a:lnTo>
                  <a:close/>
                </a:path>
                <a:path w="1394460" h="6985">
                  <a:moveTo>
                    <a:pt x="1394206" y="0"/>
                  </a:moveTo>
                  <a:lnTo>
                    <a:pt x="976299" y="0"/>
                  </a:lnTo>
                  <a:lnTo>
                    <a:pt x="976299" y="6375"/>
                  </a:lnTo>
                  <a:lnTo>
                    <a:pt x="1394206" y="6375"/>
                  </a:lnTo>
                  <a:lnTo>
                    <a:pt x="1394206" y="0"/>
                  </a:lnTo>
                  <a:close/>
                </a:path>
              </a:pathLst>
            </a:custGeom>
            <a:solidFill>
              <a:srgbClr val="DE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2768957" y="1769465"/>
              <a:ext cx="1381760" cy="6985"/>
            </a:xfrm>
            <a:custGeom>
              <a:avLst/>
              <a:gdLst/>
              <a:ahLst/>
              <a:cxnLst/>
              <a:rect l="l" t="t" r="r" b="b"/>
              <a:pathLst>
                <a:path w="1381760" h="6985">
                  <a:moveTo>
                    <a:pt x="436219" y="0"/>
                  </a:moveTo>
                  <a:lnTo>
                    <a:pt x="0" y="0"/>
                  </a:lnTo>
                  <a:lnTo>
                    <a:pt x="0" y="6375"/>
                  </a:lnTo>
                  <a:lnTo>
                    <a:pt x="436219" y="6375"/>
                  </a:lnTo>
                  <a:lnTo>
                    <a:pt x="436219" y="0"/>
                  </a:lnTo>
                  <a:close/>
                </a:path>
                <a:path w="1381760" h="6985">
                  <a:moveTo>
                    <a:pt x="836676" y="0"/>
                  </a:moveTo>
                  <a:lnTo>
                    <a:pt x="538721" y="0"/>
                  </a:lnTo>
                  <a:lnTo>
                    <a:pt x="538721" y="6375"/>
                  </a:lnTo>
                  <a:lnTo>
                    <a:pt x="836676" y="6375"/>
                  </a:lnTo>
                  <a:lnTo>
                    <a:pt x="836676" y="0"/>
                  </a:lnTo>
                  <a:close/>
                </a:path>
                <a:path w="1381760" h="6985">
                  <a:moveTo>
                    <a:pt x="1381467" y="0"/>
                  </a:moveTo>
                  <a:lnTo>
                    <a:pt x="969924" y="0"/>
                  </a:lnTo>
                  <a:lnTo>
                    <a:pt x="969924" y="6375"/>
                  </a:lnTo>
                  <a:lnTo>
                    <a:pt x="1381467" y="6375"/>
                  </a:lnTo>
                  <a:lnTo>
                    <a:pt x="1381467" y="0"/>
                  </a:lnTo>
                  <a:close/>
                </a:path>
              </a:pathLst>
            </a:custGeom>
            <a:solidFill>
              <a:srgbClr val="DEDF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2775332" y="1763089"/>
              <a:ext cx="1369060" cy="6985"/>
            </a:xfrm>
            <a:custGeom>
              <a:avLst/>
              <a:gdLst/>
              <a:ahLst/>
              <a:cxnLst/>
              <a:rect l="l" t="t" r="r" b="b"/>
              <a:pathLst>
                <a:path w="1369060" h="6985">
                  <a:moveTo>
                    <a:pt x="429844" y="0"/>
                  </a:moveTo>
                  <a:lnTo>
                    <a:pt x="0" y="0"/>
                  </a:lnTo>
                  <a:lnTo>
                    <a:pt x="0" y="6375"/>
                  </a:lnTo>
                  <a:lnTo>
                    <a:pt x="429844" y="6375"/>
                  </a:lnTo>
                  <a:lnTo>
                    <a:pt x="429844" y="0"/>
                  </a:lnTo>
                  <a:close/>
                </a:path>
                <a:path w="1369060" h="6985">
                  <a:moveTo>
                    <a:pt x="830300" y="0"/>
                  </a:moveTo>
                  <a:lnTo>
                    <a:pt x="532345" y="0"/>
                  </a:lnTo>
                  <a:lnTo>
                    <a:pt x="532345" y="6375"/>
                  </a:lnTo>
                  <a:lnTo>
                    <a:pt x="830300" y="6375"/>
                  </a:lnTo>
                  <a:lnTo>
                    <a:pt x="830300" y="0"/>
                  </a:lnTo>
                  <a:close/>
                </a:path>
                <a:path w="1369060" h="6985">
                  <a:moveTo>
                    <a:pt x="1368742" y="0"/>
                  </a:moveTo>
                  <a:lnTo>
                    <a:pt x="963549" y="0"/>
                  </a:lnTo>
                  <a:lnTo>
                    <a:pt x="963549" y="6375"/>
                  </a:lnTo>
                  <a:lnTo>
                    <a:pt x="1368742" y="6375"/>
                  </a:lnTo>
                  <a:lnTo>
                    <a:pt x="1368742" y="0"/>
                  </a:lnTo>
                  <a:close/>
                </a:path>
              </a:pathLst>
            </a:custGeom>
            <a:solidFill>
              <a:srgbClr val="DFDF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2781707" y="1756714"/>
              <a:ext cx="2105025" cy="6985"/>
            </a:xfrm>
            <a:custGeom>
              <a:avLst/>
              <a:gdLst/>
              <a:ahLst/>
              <a:cxnLst/>
              <a:rect l="l" t="t" r="r" b="b"/>
              <a:pathLst>
                <a:path w="2105025" h="6985">
                  <a:moveTo>
                    <a:pt x="423468" y="0"/>
                  </a:moveTo>
                  <a:lnTo>
                    <a:pt x="0" y="0"/>
                  </a:lnTo>
                  <a:lnTo>
                    <a:pt x="0" y="6375"/>
                  </a:lnTo>
                  <a:lnTo>
                    <a:pt x="423468" y="6375"/>
                  </a:lnTo>
                  <a:lnTo>
                    <a:pt x="423468" y="0"/>
                  </a:lnTo>
                  <a:close/>
                </a:path>
                <a:path w="2105025" h="6985">
                  <a:moveTo>
                    <a:pt x="823925" y="0"/>
                  </a:moveTo>
                  <a:lnTo>
                    <a:pt x="525970" y="0"/>
                  </a:lnTo>
                  <a:lnTo>
                    <a:pt x="525970" y="6375"/>
                  </a:lnTo>
                  <a:lnTo>
                    <a:pt x="823925" y="6375"/>
                  </a:lnTo>
                  <a:lnTo>
                    <a:pt x="823925" y="0"/>
                  </a:lnTo>
                  <a:close/>
                </a:path>
                <a:path w="2105025" h="6985">
                  <a:moveTo>
                    <a:pt x="2104758" y="0"/>
                  </a:moveTo>
                  <a:lnTo>
                    <a:pt x="957173" y="0"/>
                  </a:lnTo>
                  <a:lnTo>
                    <a:pt x="957173" y="6375"/>
                  </a:lnTo>
                  <a:lnTo>
                    <a:pt x="2104758" y="6375"/>
                  </a:lnTo>
                  <a:lnTo>
                    <a:pt x="2104758" y="0"/>
                  </a:lnTo>
                  <a:close/>
                </a:path>
              </a:pathLst>
            </a:custGeom>
            <a:solidFill>
              <a:srgbClr val="DFE0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2049362" y="1753526"/>
              <a:ext cx="2840355" cy="3810"/>
            </a:xfrm>
            <a:custGeom>
              <a:avLst/>
              <a:gdLst/>
              <a:ahLst/>
              <a:cxnLst/>
              <a:rect l="l" t="t" r="r" b="b"/>
              <a:pathLst>
                <a:path w="2840354" h="3810">
                  <a:moveTo>
                    <a:pt x="1155814" y="0"/>
                  </a:moveTo>
                  <a:lnTo>
                    <a:pt x="0" y="0"/>
                  </a:lnTo>
                  <a:lnTo>
                    <a:pt x="0" y="3187"/>
                  </a:lnTo>
                  <a:lnTo>
                    <a:pt x="1155814" y="3187"/>
                  </a:lnTo>
                  <a:lnTo>
                    <a:pt x="1155814" y="0"/>
                  </a:lnTo>
                  <a:close/>
                </a:path>
                <a:path w="2840354" h="3810">
                  <a:moveTo>
                    <a:pt x="1556270" y="0"/>
                  </a:moveTo>
                  <a:lnTo>
                    <a:pt x="1258316" y="0"/>
                  </a:lnTo>
                  <a:lnTo>
                    <a:pt x="1258316" y="3187"/>
                  </a:lnTo>
                  <a:lnTo>
                    <a:pt x="1556270" y="3187"/>
                  </a:lnTo>
                  <a:lnTo>
                    <a:pt x="1556270" y="0"/>
                  </a:lnTo>
                  <a:close/>
                </a:path>
                <a:path w="2840354" h="3810">
                  <a:moveTo>
                    <a:pt x="2840164" y="0"/>
                  </a:moveTo>
                  <a:lnTo>
                    <a:pt x="1689519" y="0"/>
                  </a:lnTo>
                  <a:lnTo>
                    <a:pt x="1689519" y="3187"/>
                  </a:lnTo>
                  <a:lnTo>
                    <a:pt x="2840164" y="3187"/>
                  </a:lnTo>
                  <a:lnTo>
                    <a:pt x="2840164" y="0"/>
                  </a:lnTo>
                  <a:close/>
                </a:path>
              </a:pathLst>
            </a:custGeom>
            <a:solidFill>
              <a:srgbClr val="E0E1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2042656" y="1747151"/>
              <a:ext cx="2853055" cy="6985"/>
            </a:xfrm>
            <a:custGeom>
              <a:avLst/>
              <a:gdLst/>
              <a:ahLst/>
              <a:cxnLst/>
              <a:rect l="l" t="t" r="r" b="b"/>
              <a:pathLst>
                <a:path w="2853054" h="6985">
                  <a:moveTo>
                    <a:pt x="1162519" y="0"/>
                  </a:moveTo>
                  <a:lnTo>
                    <a:pt x="0" y="0"/>
                  </a:lnTo>
                  <a:lnTo>
                    <a:pt x="0" y="6375"/>
                  </a:lnTo>
                  <a:lnTo>
                    <a:pt x="1162519" y="6375"/>
                  </a:lnTo>
                  <a:lnTo>
                    <a:pt x="1162519" y="0"/>
                  </a:lnTo>
                  <a:close/>
                </a:path>
                <a:path w="2853054" h="6985">
                  <a:moveTo>
                    <a:pt x="1562976" y="0"/>
                  </a:moveTo>
                  <a:lnTo>
                    <a:pt x="1265021" y="0"/>
                  </a:lnTo>
                  <a:lnTo>
                    <a:pt x="1265021" y="6375"/>
                  </a:lnTo>
                  <a:lnTo>
                    <a:pt x="1562976" y="6375"/>
                  </a:lnTo>
                  <a:lnTo>
                    <a:pt x="1562976" y="0"/>
                  </a:lnTo>
                  <a:close/>
                </a:path>
                <a:path w="2853054" h="6985">
                  <a:moveTo>
                    <a:pt x="2853004" y="0"/>
                  </a:moveTo>
                  <a:lnTo>
                    <a:pt x="1696224" y="0"/>
                  </a:lnTo>
                  <a:lnTo>
                    <a:pt x="1696224" y="6375"/>
                  </a:lnTo>
                  <a:lnTo>
                    <a:pt x="2853004" y="6375"/>
                  </a:lnTo>
                  <a:lnTo>
                    <a:pt x="2853004" y="0"/>
                  </a:lnTo>
                  <a:close/>
                </a:path>
              </a:pathLst>
            </a:custGeom>
            <a:solidFill>
              <a:srgbClr val="E1E3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2035963" y="1740775"/>
              <a:ext cx="2866390" cy="6985"/>
            </a:xfrm>
            <a:custGeom>
              <a:avLst/>
              <a:gdLst/>
              <a:ahLst/>
              <a:cxnLst/>
              <a:rect l="l" t="t" r="r" b="b"/>
              <a:pathLst>
                <a:path w="2866390" h="6985">
                  <a:moveTo>
                    <a:pt x="1169212" y="0"/>
                  </a:moveTo>
                  <a:lnTo>
                    <a:pt x="0" y="0"/>
                  </a:lnTo>
                  <a:lnTo>
                    <a:pt x="0" y="6375"/>
                  </a:lnTo>
                  <a:lnTo>
                    <a:pt x="1169212" y="6375"/>
                  </a:lnTo>
                  <a:lnTo>
                    <a:pt x="1169212" y="0"/>
                  </a:lnTo>
                  <a:close/>
                </a:path>
                <a:path w="2866390" h="6985">
                  <a:moveTo>
                    <a:pt x="1569669" y="0"/>
                  </a:moveTo>
                  <a:lnTo>
                    <a:pt x="1271714" y="0"/>
                  </a:lnTo>
                  <a:lnTo>
                    <a:pt x="1271714" y="6375"/>
                  </a:lnTo>
                  <a:lnTo>
                    <a:pt x="1569669" y="6375"/>
                  </a:lnTo>
                  <a:lnTo>
                    <a:pt x="1569669" y="0"/>
                  </a:lnTo>
                  <a:close/>
                </a:path>
                <a:path w="2866390" h="6985">
                  <a:moveTo>
                    <a:pt x="2865831" y="0"/>
                  </a:moveTo>
                  <a:lnTo>
                    <a:pt x="1702917" y="0"/>
                  </a:lnTo>
                  <a:lnTo>
                    <a:pt x="1702917" y="6375"/>
                  </a:lnTo>
                  <a:lnTo>
                    <a:pt x="2865831" y="6375"/>
                  </a:lnTo>
                  <a:lnTo>
                    <a:pt x="2865831" y="0"/>
                  </a:lnTo>
                  <a:close/>
                </a:path>
              </a:pathLst>
            </a:custGeom>
            <a:solidFill>
              <a:srgbClr val="E3E4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2029258" y="1734400"/>
              <a:ext cx="2879090" cy="6985"/>
            </a:xfrm>
            <a:custGeom>
              <a:avLst/>
              <a:gdLst/>
              <a:ahLst/>
              <a:cxnLst/>
              <a:rect l="l" t="t" r="r" b="b"/>
              <a:pathLst>
                <a:path w="2879090" h="6985">
                  <a:moveTo>
                    <a:pt x="1175918" y="0"/>
                  </a:moveTo>
                  <a:lnTo>
                    <a:pt x="0" y="0"/>
                  </a:lnTo>
                  <a:lnTo>
                    <a:pt x="0" y="6375"/>
                  </a:lnTo>
                  <a:lnTo>
                    <a:pt x="1175918" y="6375"/>
                  </a:lnTo>
                  <a:lnTo>
                    <a:pt x="1175918" y="0"/>
                  </a:lnTo>
                  <a:close/>
                </a:path>
                <a:path w="2879090" h="6985">
                  <a:moveTo>
                    <a:pt x="1576374" y="0"/>
                  </a:moveTo>
                  <a:lnTo>
                    <a:pt x="1278420" y="0"/>
                  </a:lnTo>
                  <a:lnTo>
                    <a:pt x="1278420" y="6375"/>
                  </a:lnTo>
                  <a:lnTo>
                    <a:pt x="1576374" y="6375"/>
                  </a:lnTo>
                  <a:lnTo>
                    <a:pt x="1576374" y="0"/>
                  </a:lnTo>
                  <a:close/>
                </a:path>
                <a:path w="2879090" h="6985">
                  <a:moveTo>
                    <a:pt x="2878671" y="0"/>
                  </a:moveTo>
                  <a:lnTo>
                    <a:pt x="1709623" y="0"/>
                  </a:lnTo>
                  <a:lnTo>
                    <a:pt x="1709623" y="6375"/>
                  </a:lnTo>
                  <a:lnTo>
                    <a:pt x="2878671" y="6375"/>
                  </a:lnTo>
                  <a:lnTo>
                    <a:pt x="2878671" y="0"/>
                  </a:lnTo>
                  <a:close/>
                </a:path>
              </a:pathLst>
            </a:custGeom>
            <a:solidFill>
              <a:srgbClr val="E4E4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2022552" y="1728025"/>
              <a:ext cx="2891790" cy="6985"/>
            </a:xfrm>
            <a:custGeom>
              <a:avLst/>
              <a:gdLst/>
              <a:ahLst/>
              <a:cxnLst/>
              <a:rect l="l" t="t" r="r" b="b"/>
              <a:pathLst>
                <a:path w="2891790" h="6985">
                  <a:moveTo>
                    <a:pt x="1182624" y="0"/>
                  </a:moveTo>
                  <a:lnTo>
                    <a:pt x="0" y="0"/>
                  </a:lnTo>
                  <a:lnTo>
                    <a:pt x="0" y="6375"/>
                  </a:lnTo>
                  <a:lnTo>
                    <a:pt x="1182624" y="6375"/>
                  </a:lnTo>
                  <a:lnTo>
                    <a:pt x="1182624" y="0"/>
                  </a:lnTo>
                  <a:close/>
                </a:path>
                <a:path w="2891790" h="6985">
                  <a:moveTo>
                    <a:pt x="1583080" y="0"/>
                  </a:moveTo>
                  <a:lnTo>
                    <a:pt x="1285125" y="0"/>
                  </a:lnTo>
                  <a:lnTo>
                    <a:pt x="1285125" y="6375"/>
                  </a:lnTo>
                  <a:lnTo>
                    <a:pt x="1583080" y="6375"/>
                  </a:lnTo>
                  <a:lnTo>
                    <a:pt x="1583080" y="0"/>
                  </a:lnTo>
                  <a:close/>
                </a:path>
                <a:path w="2891790" h="6985">
                  <a:moveTo>
                    <a:pt x="2891523" y="0"/>
                  </a:moveTo>
                  <a:lnTo>
                    <a:pt x="1716328" y="0"/>
                  </a:lnTo>
                  <a:lnTo>
                    <a:pt x="1716328" y="6375"/>
                  </a:lnTo>
                  <a:lnTo>
                    <a:pt x="2891523" y="6375"/>
                  </a:lnTo>
                  <a:lnTo>
                    <a:pt x="2891523" y="0"/>
                  </a:lnTo>
                  <a:close/>
                </a:path>
              </a:pathLst>
            </a:custGeom>
            <a:solidFill>
              <a:srgbClr val="E4E5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2015859" y="1721649"/>
              <a:ext cx="2904490" cy="6985"/>
            </a:xfrm>
            <a:custGeom>
              <a:avLst/>
              <a:gdLst/>
              <a:ahLst/>
              <a:cxnLst/>
              <a:rect l="l" t="t" r="r" b="b"/>
              <a:pathLst>
                <a:path w="2904490" h="6985">
                  <a:moveTo>
                    <a:pt x="1189316" y="0"/>
                  </a:moveTo>
                  <a:lnTo>
                    <a:pt x="0" y="0"/>
                  </a:lnTo>
                  <a:lnTo>
                    <a:pt x="0" y="6375"/>
                  </a:lnTo>
                  <a:lnTo>
                    <a:pt x="1189316" y="6375"/>
                  </a:lnTo>
                  <a:lnTo>
                    <a:pt x="1189316" y="0"/>
                  </a:lnTo>
                  <a:close/>
                </a:path>
                <a:path w="2904490" h="6985">
                  <a:moveTo>
                    <a:pt x="1589773" y="0"/>
                  </a:moveTo>
                  <a:lnTo>
                    <a:pt x="1291818" y="0"/>
                  </a:lnTo>
                  <a:lnTo>
                    <a:pt x="1291818" y="6375"/>
                  </a:lnTo>
                  <a:lnTo>
                    <a:pt x="1589773" y="6375"/>
                  </a:lnTo>
                  <a:lnTo>
                    <a:pt x="1589773" y="0"/>
                  </a:lnTo>
                  <a:close/>
                </a:path>
                <a:path w="2904490" h="6985">
                  <a:moveTo>
                    <a:pt x="2904350" y="0"/>
                  </a:moveTo>
                  <a:lnTo>
                    <a:pt x="1723021" y="0"/>
                  </a:lnTo>
                  <a:lnTo>
                    <a:pt x="1723021" y="6375"/>
                  </a:lnTo>
                  <a:lnTo>
                    <a:pt x="2904350" y="6375"/>
                  </a:lnTo>
                  <a:lnTo>
                    <a:pt x="2904350" y="0"/>
                  </a:lnTo>
                  <a:close/>
                </a:path>
              </a:pathLst>
            </a:custGeom>
            <a:solidFill>
              <a:srgbClr val="E5E5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2009154" y="1715274"/>
              <a:ext cx="2917190" cy="6985"/>
            </a:xfrm>
            <a:custGeom>
              <a:avLst/>
              <a:gdLst/>
              <a:ahLst/>
              <a:cxnLst/>
              <a:rect l="l" t="t" r="r" b="b"/>
              <a:pathLst>
                <a:path w="2917190" h="6985">
                  <a:moveTo>
                    <a:pt x="1196022" y="0"/>
                  </a:moveTo>
                  <a:lnTo>
                    <a:pt x="0" y="0"/>
                  </a:lnTo>
                  <a:lnTo>
                    <a:pt x="0" y="6375"/>
                  </a:lnTo>
                  <a:lnTo>
                    <a:pt x="1196022" y="6375"/>
                  </a:lnTo>
                  <a:lnTo>
                    <a:pt x="1196022" y="0"/>
                  </a:lnTo>
                  <a:close/>
                </a:path>
                <a:path w="2917190" h="6985">
                  <a:moveTo>
                    <a:pt x="1596478" y="0"/>
                  </a:moveTo>
                  <a:lnTo>
                    <a:pt x="1298524" y="0"/>
                  </a:lnTo>
                  <a:lnTo>
                    <a:pt x="1298524" y="6375"/>
                  </a:lnTo>
                  <a:lnTo>
                    <a:pt x="1596478" y="6375"/>
                  </a:lnTo>
                  <a:lnTo>
                    <a:pt x="1596478" y="0"/>
                  </a:lnTo>
                  <a:close/>
                </a:path>
                <a:path w="2917190" h="6985">
                  <a:moveTo>
                    <a:pt x="2917190" y="0"/>
                  </a:moveTo>
                  <a:lnTo>
                    <a:pt x="1729727" y="0"/>
                  </a:lnTo>
                  <a:lnTo>
                    <a:pt x="1729727" y="6375"/>
                  </a:lnTo>
                  <a:lnTo>
                    <a:pt x="2917190" y="6375"/>
                  </a:lnTo>
                  <a:lnTo>
                    <a:pt x="2917190" y="0"/>
                  </a:lnTo>
                  <a:close/>
                </a:path>
              </a:pathLst>
            </a:custGeom>
            <a:solidFill>
              <a:srgbClr val="E5E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1999108" y="1705711"/>
              <a:ext cx="2936875" cy="10160"/>
            </a:xfrm>
            <a:custGeom>
              <a:avLst/>
              <a:gdLst/>
              <a:ahLst/>
              <a:cxnLst/>
              <a:rect l="l" t="t" r="r" b="b"/>
              <a:pathLst>
                <a:path w="2936875" h="10160">
                  <a:moveTo>
                    <a:pt x="2936430" y="0"/>
                  </a:moveTo>
                  <a:lnTo>
                    <a:pt x="0" y="0"/>
                  </a:lnTo>
                  <a:lnTo>
                    <a:pt x="0" y="2387"/>
                  </a:lnTo>
                  <a:lnTo>
                    <a:pt x="0" y="9563"/>
                  </a:lnTo>
                  <a:lnTo>
                    <a:pt x="1606524" y="9563"/>
                  </a:lnTo>
                  <a:lnTo>
                    <a:pt x="1606524" y="2387"/>
                  </a:lnTo>
                  <a:lnTo>
                    <a:pt x="1739773" y="2387"/>
                  </a:lnTo>
                  <a:lnTo>
                    <a:pt x="1739773" y="9563"/>
                  </a:lnTo>
                  <a:lnTo>
                    <a:pt x="2936430" y="9563"/>
                  </a:lnTo>
                  <a:lnTo>
                    <a:pt x="2936430" y="2387"/>
                  </a:lnTo>
                  <a:lnTo>
                    <a:pt x="2936430" y="0"/>
                  </a:lnTo>
                  <a:close/>
                </a:path>
              </a:pathLst>
            </a:custGeom>
            <a:solidFill>
              <a:srgbClr val="E6E7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1992411" y="1699335"/>
              <a:ext cx="2949575" cy="6985"/>
            </a:xfrm>
            <a:custGeom>
              <a:avLst/>
              <a:gdLst/>
              <a:ahLst/>
              <a:cxnLst/>
              <a:rect l="l" t="t" r="r" b="b"/>
              <a:pathLst>
                <a:path w="2949575" h="6985">
                  <a:moveTo>
                    <a:pt x="2949275" y="0"/>
                  </a:moveTo>
                  <a:lnTo>
                    <a:pt x="0" y="0"/>
                  </a:lnTo>
                  <a:lnTo>
                    <a:pt x="6701" y="6376"/>
                  </a:lnTo>
                  <a:lnTo>
                    <a:pt x="2943138" y="6376"/>
                  </a:lnTo>
                  <a:lnTo>
                    <a:pt x="2949275" y="0"/>
                  </a:lnTo>
                  <a:close/>
                </a:path>
              </a:pathLst>
            </a:custGeom>
            <a:solidFill>
              <a:srgbClr val="E7E9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1985711" y="1692960"/>
              <a:ext cx="2962275" cy="6985"/>
            </a:xfrm>
            <a:custGeom>
              <a:avLst/>
              <a:gdLst/>
              <a:ahLst/>
              <a:cxnLst/>
              <a:rect l="l" t="t" r="r" b="b"/>
              <a:pathLst>
                <a:path w="2962275" h="6985">
                  <a:moveTo>
                    <a:pt x="2962109" y="0"/>
                  </a:moveTo>
                  <a:lnTo>
                    <a:pt x="0" y="0"/>
                  </a:lnTo>
                  <a:lnTo>
                    <a:pt x="6700" y="6375"/>
                  </a:lnTo>
                  <a:lnTo>
                    <a:pt x="2955973" y="6375"/>
                  </a:lnTo>
                  <a:lnTo>
                    <a:pt x="2962109" y="0"/>
                  </a:lnTo>
                  <a:close/>
                </a:path>
              </a:pathLst>
            </a:custGeom>
            <a:solidFill>
              <a:srgbClr val="E9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1979010" y="1686584"/>
              <a:ext cx="2974975" cy="6985"/>
            </a:xfrm>
            <a:custGeom>
              <a:avLst/>
              <a:gdLst/>
              <a:ahLst/>
              <a:cxnLst/>
              <a:rect l="l" t="t" r="r" b="b"/>
              <a:pathLst>
                <a:path w="2974975" h="6985">
                  <a:moveTo>
                    <a:pt x="2974946" y="0"/>
                  </a:moveTo>
                  <a:lnTo>
                    <a:pt x="0" y="0"/>
                  </a:lnTo>
                  <a:lnTo>
                    <a:pt x="6701" y="6376"/>
                  </a:lnTo>
                  <a:lnTo>
                    <a:pt x="2968810" y="6376"/>
                  </a:lnTo>
                  <a:lnTo>
                    <a:pt x="2974946" y="0"/>
                  </a:lnTo>
                  <a:close/>
                </a:path>
              </a:pathLst>
            </a:custGeom>
            <a:solidFill>
              <a:srgbClr val="EAE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1972310" y="1680209"/>
              <a:ext cx="2988310" cy="6985"/>
            </a:xfrm>
            <a:custGeom>
              <a:avLst/>
              <a:gdLst/>
              <a:ahLst/>
              <a:cxnLst/>
              <a:rect l="l" t="t" r="r" b="b"/>
              <a:pathLst>
                <a:path w="2988310" h="6985">
                  <a:moveTo>
                    <a:pt x="2987780" y="0"/>
                  </a:moveTo>
                  <a:lnTo>
                    <a:pt x="0" y="0"/>
                  </a:lnTo>
                  <a:lnTo>
                    <a:pt x="6700" y="6375"/>
                  </a:lnTo>
                  <a:lnTo>
                    <a:pt x="2981645" y="6375"/>
                  </a:lnTo>
                  <a:lnTo>
                    <a:pt x="298778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1962259" y="1670646"/>
              <a:ext cx="3007360" cy="10160"/>
            </a:xfrm>
            <a:custGeom>
              <a:avLst/>
              <a:gdLst/>
              <a:ahLst/>
              <a:cxnLst/>
              <a:rect l="l" t="t" r="r" b="b"/>
              <a:pathLst>
                <a:path w="3007360" h="10160">
                  <a:moveTo>
                    <a:pt x="3007035" y="0"/>
                  </a:moveTo>
                  <a:lnTo>
                    <a:pt x="0" y="0"/>
                  </a:lnTo>
                  <a:lnTo>
                    <a:pt x="10051" y="9563"/>
                  </a:lnTo>
                  <a:lnTo>
                    <a:pt x="2997831" y="9563"/>
                  </a:lnTo>
                  <a:lnTo>
                    <a:pt x="3007035" y="0"/>
                  </a:lnTo>
                  <a:close/>
                </a:path>
              </a:pathLst>
            </a:custGeom>
            <a:solidFill>
              <a:srgbClr val="EBEB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1955559" y="1664270"/>
              <a:ext cx="3020060" cy="6985"/>
            </a:xfrm>
            <a:custGeom>
              <a:avLst/>
              <a:gdLst/>
              <a:ahLst/>
              <a:cxnLst/>
              <a:rect l="l" t="t" r="r" b="b"/>
              <a:pathLst>
                <a:path w="3020060" h="6985">
                  <a:moveTo>
                    <a:pt x="3019872" y="0"/>
                  </a:moveTo>
                  <a:lnTo>
                    <a:pt x="0" y="0"/>
                  </a:lnTo>
                  <a:lnTo>
                    <a:pt x="6701" y="6376"/>
                  </a:lnTo>
                  <a:lnTo>
                    <a:pt x="3013735" y="6376"/>
                  </a:lnTo>
                  <a:lnTo>
                    <a:pt x="3019872" y="0"/>
                  </a:lnTo>
                  <a:close/>
                </a:path>
              </a:pathLst>
            </a:custGeom>
            <a:solidFill>
              <a:srgbClr val="EBEC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1945508" y="1654707"/>
              <a:ext cx="3039745" cy="10160"/>
            </a:xfrm>
            <a:custGeom>
              <a:avLst/>
              <a:gdLst/>
              <a:ahLst/>
              <a:cxnLst/>
              <a:rect l="l" t="t" r="r" b="b"/>
              <a:pathLst>
                <a:path w="3039745" h="10160">
                  <a:moveTo>
                    <a:pt x="3039125" y="0"/>
                  </a:moveTo>
                  <a:lnTo>
                    <a:pt x="0" y="0"/>
                  </a:lnTo>
                  <a:lnTo>
                    <a:pt x="10051" y="9563"/>
                  </a:lnTo>
                  <a:lnTo>
                    <a:pt x="3029921" y="9563"/>
                  </a:lnTo>
                  <a:lnTo>
                    <a:pt x="3039125" y="0"/>
                  </a:lnTo>
                  <a:close/>
                </a:path>
              </a:pathLst>
            </a:custGeom>
            <a:solidFill>
              <a:srgbClr val="EC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1935458" y="1645144"/>
              <a:ext cx="3175635" cy="10160"/>
            </a:xfrm>
            <a:custGeom>
              <a:avLst/>
              <a:gdLst/>
              <a:ahLst/>
              <a:cxnLst/>
              <a:rect l="l" t="t" r="r" b="b"/>
              <a:pathLst>
                <a:path w="3175635" h="10160">
                  <a:moveTo>
                    <a:pt x="3175556" y="0"/>
                  </a:moveTo>
                  <a:lnTo>
                    <a:pt x="0" y="0"/>
                  </a:lnTo>
                  <a:lnTo>
                    <a:pt x="10051" y="9563"/>
                  </a:lnTo>
                  <a:lnTo>
                    <a:pt x="3049175" y="9563"/>
                  </a:lnTo>
                  <a:lnTo>
                    <a:pt x="3055579" y="2908"/>
                  </a:lnTo>
                  <a:lnTo>
                    <a:pt x="3175556" y="2908"/>
                  </a:lnTo>
                  <a:lnTo>
                    <a:pt x="3175556" y="0"/>
                  </a:lnTo>
                  <a:close/>
                </a:path>
              </a:pathLst>
            </a:custGeom>
            <a:solidFill>
              <a:srgbClr val="EDED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1925407" y="1635581"/>
              <a:ext cx="3185795" cy="10160"/>
            </a:xfrm>
            <a:custGeom>
              <a:avLst/>
              <a:gdLst/>
              <a:ahLst/>
              <a:cxnLst/>
              <a:rect l="l" t="t" r="r" b="b"/>
              <a:pathLst>
                <a:path w="3185795" h="10160">
                  <a:moveTo>
                    <a:pt x="3185607" y="0"/>
                  </a:moveTo>
                  <a:lnTo>
                    <a:pt x="0" y="0"/>
                  </a:lnTo>
                  <a:lnTo>
                    <a:pt x="10051" y="9563"/>
                  </a:lnTo>
                  <a:lnTo>
                    <a:pt x="3185607" y="9563"/>
                  </a:lnTo>
                  <a:lnTo>
                    <a:pt x="3185607" y="0"/>
                  </a:lnTo>
                  <a:close/>
                </a:path>
              </a:pathLst>
            </a:custGeom>
            <a:solidFill>
              <a:srgbClr val="EEEE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1923352" y="1626374"/>
              <a:ext cx="3187700" cy="8890"/>
            </a:xfrm>
            <a:custGeom>
              <a:avLst/>
              <a:gdLst/>
              <a:ahLst/>
              <a:cxnLst/>
              <a:rect l="l" t="t" r="r" b="b"/>
              <a:pathLst>
                <a:path w="3187700" h="8889">
                  <a:moveTo>
                    <a:pt x="318766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054" y="7620"/>
                  </a:lnTo>
                  <a:lnTo>
                    <a:pt x="1054" y="8890"/>
                  </a:lnTo>
                  <a:lnTo>
                    <a:pt x="3187662" y="8890"/>
                  </a:lnTo>
                  <a:lnTo>
                    <a:pt x="3187662" y="7620"/>
                  </a:lnTo>
                  <a:lnTo>
                    <a:pt x="3187662" y="0"/>
                  </a:lnTo>
                  <a:close/>
                </a:path>
              </a:pathLst>
            </a:custGeom>
            <a:solidFill>
              <a:srgbClr val="F0F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1923352" y="1619642"/>
              <a:ext cx="3187700" cy="6985"/>
            </a:xfrm>
            <a:custGeom>
              <a:avLst/>
              <a:gdLst/>
              <a:ahLst/>
              <a:cxnLst/>
              <a:rect l="l" t="t" r="r" b="b"/>
              <a:pathLst>
                <a:path w="3187700" h="6985">
                  <a:moveTo>
                    <a:pt x="3187661" y="0"/>
                  </a:moveTo>
                  <a:lnTo>
                    <a:pt x="3187661" y="6376"/>
                  </a:lnTo>
                  <a:lnTo>
                    <a:pt x="0" y="6376"/>
                  </a:lnTo>
                  <a:lnTo>
                    <a:pt x="0" y="0"/>
                  </a:lnTo>
                  <a:lnTo>
                    <a:pt x="3187661" y="0"/>
                  </a:lnTo>
                  <a:close/>
                </a:path>
              </a:pathLst>
            </a:custGeom>
            <a:solidFill>
              <a:srgbClr val="F0F1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1923352" y="1610067"/>
              <a:ext cx="3187700" cy="10160"/>
            </a:xfrm>
            <a:custGeom>
              <a:avLst/>
              <a:gdLst/>
              <a:ahLst/>
              <a:cxnLst/>
              <a:rect l="l" t="t" r="r" b="b"/>
              <a:pathLst>
                <a:path w="3187700" h="10159">
                  <a:moveTo>
                    <a:pt x="3187661" y="0"/>
                  </a:moveTo>
                  <a:lnTo>
                    <a:pt x="3187661" y="9563"/>
                  </a:lnTo>
                  <a:lnTo>
                    <a:pt x="0" y="9563"/>
                  </a:lnTo>
                  <a:lnTo>
                    <a:pt x="0" y="0"/>
                  </a:lnTo>
                  <a:lnTo>
                    <a:pt x="3187661" y="0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1923352" y="1600504"/>
              <a:ext cx="3187700" cy="10160"/>
            </a:xfrm>
            <a:custGeom>
              <a:avLst/>
              <a:gdLst/>
              <a:ahLst/>
              <a:cxnLst/>
              <a:rect l="l" t="t" r="r" b="b"/>
              <a:pathLst>
                <a:path w="3187700" h="10159">
                  <a:moveTo>
                    <a:pt x="3187661" y="0"/>
                  </a:moveTo>
                  <a:lnTo>
                    <a:pt x="3187661" y="9563"/>
                  </a:lnTo>
                  <a:lnTo>
                    <a:pt x="0" y="9563"/>
                  </a:lnTo>
                  <a:lnTo>
                    <a:pt x="0" y="0"/>
                  </a:lnTo>
                  <a:lnTo>
                    <a:pt x="318766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1923352" y="1587753"/>
              <a:ext cx="3187700" cy="13335"/>
            </a:xfrm>
            <a:custGeom>
              <a:avLst/>
              <a:gdLst/>
              <a:ahLst/>
              <a:cxnLst/>
              <a:rect l="l" t="t" r="r" b="b"/>
              <a:pathLst>
                <a:path w="3187700" h="13334">
                  <a:moveTo>
                    <a:pt x="3187661" y="0"/>
                  </a:moveTo>
                  <a:lnTo>
                    <a:pt x="3187661" y="12750"/>
                  </a:lnTo>
                  <a:lnTo>
                    <a:pt x="0" y="12750"/>
                  </a:lnTo>
                  <a:lnTo>
                    <a:pt x="0" y="0"/>
                  </a:lnTo>
                  <a:lnTo>
                    <a:pt x="3187661" y="0"/>
                  </a:lnTo>
                  <a:close/>
                </a:path>
              </a:pathLst>
            </a:custGeom>
            <a:solidFill>
              <a:srgbClr val="F2F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1923352" y="1575000"/>
              <a:ext cx="3187700" cy="13335"/>
            </a:xfrm>
            <a:custGeom>
              <a:avLst/>
              <a:gdLst/>
              <a:ahLst/>
              <a:cxnLst/>
              <a:rect l="l" t="t" r="r" b="b"/>
              <a:pathLst>
                <a:path w="3187700" h="13334">
                  <a:moveTo>
                    <a:pt x="3187661" y="0"/>
                  </a:moveTo>
                  <a:lnTo>
                    <a:pt x="3187661" y="12753"/>
                  </a:lnTo>
                  <a:lnTo>
                    <a:pt x="0" y="12753"/>
                  </a:lnTo>
                  <a:lnTo>
                    <a:pt x="0" y="0"/>
                  </a:lnTo>
                  <a:lnTo>
                    <a:pt x="3187661" y="0"/>
                  </a:lnTo>
                  <a:close/>
                </a:path>
              </a:pathLst>
            </a:custGeom>
            <a:solidFill>
              <a:srgbClr val="F3F3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1923352" y="1562874"/>
              <a:ext cx="3187700" cy="12700"/>
            </a:xfrm>
            <a:custGeom>
              <a:avLst/>
              <a:gdLst/>
              <a:ahLst/>
              <a:cxnLst/>
              <a:rect l="l" t="t" r="r" b="b"/>
              <a:pathLst>
                <a:path w="3187700" h="12700">
                  <a:moveTo>
                    <a:pt x="3187662" y="7620"/>
                  </a:moveTo>
                  <a:lnTo>
                    <a:pt x="3082112" y="7620"/>
                  </a:lnTo>
                  <a:lnTo>
                    <a:pt x="3082112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2700"/>
                  </a:lnTo>
                  <a:lnTo>
                    <a:pt x="3187662" y="12700"/>
                  </a:lnTo>
                  <a:lnTo>
                    <a:pt x="3187662" y="7620"/>
                  </a:lnTo>
                  <a:close/>
                </a:path>
              </a:pathLst>
            </a:custGeom>
            <a:solidFill>
              <a:srgbClr val="F4F4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1923352" y="1552714"/>
              <a:ext cx="3082290" cy="10160"/>
            </a:xfrm>
            <a:custGeom>
              <a:avLst/>
              <a:gdLst/>
              <a:ahLst/>
              <a:cxnLst/>
              <a:rect l="l" t="t" r="r" b="b"/>
              <a:pathLst>
                <a:path w="3082290" h="10159">
                  <a:moveTo>
                    <a:pt x="3082112" y="0"/>
                  </a:moveTo>
                  <a:lnTo>
                    <a:pt x="141122" y="0"/>
                  </a:lnTo>
                  <a:lnTo>
                    <a:pt x="141122" y="2540"/>
                  </a:lnTo>
                  <a:lnTo>
                    <a:pt x="0" y="2540"/>
                  </a:lnTo>
                  <a:lnTo>
                    <a:pt x="0" y="10160"/>
                  </a:lnTo>
                  <a:lnTo>
                    <a:pt x="3082112" y="10160"/>
                  </a:lnTo>
                  <a:lnTo>
                    <a:pt x="3082112" y="2540"/>
                  </a:lnTo>
                  <a:lnTo>
                    <a:pt x="3082112" y="0"/>
                  </a:lnTo>
                  <a:close/>
                </a:path>
              </a:pathLst>
            </a:custGeom>
            <a:solidFill>
              <a:srgbClr val="F6F6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2064475" y="1536749"/>
              <a:ext cx="2941320" cy="16510"/>
            </a:xfrm>
            <a:custGeom>
              <a:avLst/>
              <a:gdLst/>
              <a:ahLst/>
              <a:cxnLst/>
              <a:rect l="l" t="t" r="r" b="b"/>
              <a:pathLst>
                <a:path w="2941320" h="16509">
                  <a:moveTo>
                    <a:pt x="2940989" y="0"/>
                  </a:moveTo>
                  <a:lnTo>
                    <a:pt x="2940989" y="15939"/>
                  </a:lnTo>
                  <a:lnTo>
                    <a:pt x="0" y="15939"/>
                  </a:lnTo>
                  <a:lnTo>
                    <a:pt x="0" y="0"/>
                  </a:lnTo>
                  <a:lnTo>
                    <a:pt x="2940989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2064475" y="1504873"/>
              <a:ext cx="2941320" cy="32384"/>
            </a:xfrm>
            <a:custGeom>
              <a:avLst/>
              <a:gdLst/>
              <a:ahLst/>
              <a:cxnLst/>
              <a:rect l="l" t="t" r="r" b="b"/>
              <a:pathLst>
                <a:path w="2941320" h="32384">
                  <a:moveTo>
                    <a:pt x="2940989" y="0"/>
                  </a:moveTo>
                  <a:lnTo>
                    <a:pt x="0" y="0"/>
                  </a:lnTo>
                  <a:lnTo>
                    <a:pt x="0" y="15938"/>
                  </a:lnTo>
                  <a:lnTo>
                    <a:pt x="0" y="31877"/>
                  </a:lnTo>
                  <a:lnTo>
                    <a:pt x="2940989" y="31877"/>
                  </a:lnTo>
                  <a:lnTo>
                    <a:pt x="2940989" y="15938"/>
                  </a:lnTo>
                  <a:lnTo>
                    <a:pt x="294098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2064475" y="1485747"/>
              <a:ext cx="2941320" cy="19685"/>
            </a:xfrm>
            <a:custGeom>
              <a:avLst/>
              <a:gdLst/>
              <a:ahLst/>
              <a:cxnLst/>
              <a:rect l="l" t="t" r="r" b="b"/>
              <a:pathLst>
                <a:path w="2941320" h="19684">
                  <a:moveTo>
                    <a:pt x="2940989" y="7391"/>
                  </a:moveTo>
                  <a:lnTo>
                    <a:pt x="2032508" y="7391"/>
                  </a:lnTo>
                  <a:lnTo>
                    <a:pt x="2032508" y="0"/>
                  </a:lnTo>
                  <a:lnTo>
                    <a:pt x="787920" y="0"/>
                  </a:lnTo>
                  <a:lnTo>
                    <a:pt x="787920" y="7391"/>
                  </a:lnTo>
                  <a:lnTo>
                    <a:pt x="0" y="7391"/>
                  </a:lnTo>
                  <a:lnTo>
                    <a:pt x="0" y="19126"/>
                  </a:lnTo>
                  <a:lnTo>
                    <a:pt x="2940989" y="19126"/>
                  </a:lnTo>
                  <a:lnTo>
                    <a:pt x="2940989" y="7391"/>
                  </a:lnTo>
                  <a:close/>
                </a:path>
              </a:pathLst>
            </a:custGeom>
            <a:solidFill>
              <a:srgbClr val="F9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2852395" y="1460244"/>
              <a:ext cx="1244600" cy="26034"/>
            </a:xfrm>
            <a:custGeom>
              <a:avLst/>
              <a:gdLst/>
              <a:ahLst/>
              <a:cxnLst/>
              <a:rect l="l" t="t" r="r" b="b"/>
              <a:pathLst>
                <a:path w="1244600" h="26034">
                  <a:moveTo>
                    <a:pt x="1244587" y="0"/>
                  </a:moveTo>
                  <a:lnTo>
                    <a:pt x="1244587" y="25502"/>
                  </a:lnTo>
                  <a:lnTo>
                    <a:pt x="0" y="25502"/>
                  </a:lnTo>
                  <a:lnTo>
                    <a:pt x="0" y="0"/>
                  </a:lnTo>
                  <a:lnTo>
                    <a:pt x="1244587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2852395" y="1425178"/>
              <a:ext cx="1244600" cy="35560"/>
            </a:xfrm>
            <a:custGeom>
              <a:avLst/>
              <a:gdLst/>
              <a:ahLst/>
              <a:cxnLst/>
              <a:rect l="l" t="t" r="r" b="b"/>
              <a:pathLst>
                <a:path w="1244600" h="35559">
                  <a:moveTo>
                    <a:pt x="1244587" y="0"/>
                  </a:moveTo>
                  <a:lnTo>
                    <a:pt x="1244587" y="35067"/>
                  </a:lnTo>
                  <a:lnTo>
                    <a:pt x="0" y="35067"/>
                  </a:lnTo>
                  <a:lnTo>
                    <a:pt x="0" y="0"/>
                  </a:lnTo>
                  <a:lnTo>
                    <a:pt x="1244587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2852395" y="1370990"/>
              <a:ext cx="1244600" cy="54610"/>
            </a:xfrm>
            <a:custGeom>
              <a:avLst/>
              <a:gdLst/>
              <a:ahLst/>
              <a:cxnLst/>
              <a:rect l="l" t="t" r="r" b="b"/>
              <a:pathLst>
                <a:path w="1244600" h="54609">
                  <a:moveTo>
                    <a:pt x="1244587" y="0"/>
                  </a:moveTo>
                  <a:lnTo>
                    <a:pt x="1244587" y="54178"/>
                  </a:lnTo>
                  <a:lnTo>
                    <a:pt x="0" y="54178"/>
                  </a:lnTo>
                  <a:lnTo>
                    <a:pt x="0" y="0"/>
                  </a:lnTo>
                  <a:lnTo>
                    <a:pt x="1244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1923352" y="1344383"/>
              <a:ext cx="3082290" cy="932180"/>
            </a:xfrm>
            <a:custGeom>
              <a:avLst/>
              <a:gdLst/>
              <a:ahLst/>
              <a:cxnLst/>
              <a:rect l="l" t="t" r="r" b="b"/>
              <a:pathLst>
                <a:path w="3082290" h="932180">
                  <a:moveTo>
                    <a:pt x="3067685" y="303669"/>
                  </a:moveTo>
                  <a:lnTo>
                    <a:pt x="2957614" y="418045"/>
                  </a:lnTo>
                  <a:lnTo>
                    <a:pt x="2489187" y="902716"/>
                  </a:lnTo>
                  <a:lnTo>
                    <a:pt x="1555178" y="931862"/>
                  </a:lnTo>
                  <a:lnTo>
                    <a:pt x="618337" y="902716"/>
                  </a:lnTo>
                  <a:lnTo>
                    <a:pt x="0" y="289242"/>
                  </a:lnTo>
                  <a:lnTo>
                    <a:pt x="0" y="210832"/>
                  </a:lnTo>
                </a:path>
                <a:path w="3082290" h="932180">
                  <a:moveTo>
                    <a:pt x="3082112" y="0"/>
                  </a:moveTo>
                  <a:lnTo>
                    <a:pt x="3082112" y="239026"/>
                  </a:lnTo>
                </a:path>
                <a:path w="3082290" h="932180">
                  <a:moveTo>
                    <a:pt x="535317" y="704748"/>
                  </a:moveTo>
                  <a:lnTo>
                    <a:pt x="572312" y="704748"/>
                  </a:lnTo>
                  <a:lnTo>
                    <a:pt x="1089748" y="187325"/>
                  </a:lnTo>
                </a:path>
                <a:path w="3082290" h="932180">
                  <a:moveTo>
                    <a:pt x="1089761" y="112839"/>
                  </a:moveTo>
                  <a:lnTo>
                    <a:pt x="1089761" y="387908"/>
                  </a:lnTo>
                </a:path>
                <a:path w="3082290" h="932180">
                  <a:moveTo>
                    <a:pt x="964310" y="387896"/>
                  </a:moveTo>
                  <a:lnTo>
                    <a:pt x="1267625" y="387896"/>
                  </a:lnTo>
                </a:path>
                <a:path w="3082290" h="932180">
                  <a:moveTo>
                    <a:pt x="929030" y="6997"/>
                  </a:moveTo>
                  <a:lnTo>
                    <a:pt x="929030" y="198069"/>
                  </a:lnTo>
                </a:path>
                <a:path w="3082290" h="932180">
                  <a:moveTo>
                    <a:pt x="0" y="210845"/>
                  </a:moveTo>
                  <a:lnTo>
                    <a:pt x="141122" y="210845"/>
                  </a:lnTo>
                  <a:lnTo>
                    <a:pt x="141122" y="43218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2059611" y="1382737"/>
              <a:ext cx="793115" cy="0"/>
            </a:xfrm>
            <a:custGeom>
              <a:avLst/>
              <a:gdLst/>
              <a:ahLst/>
              <a:cxnLst/>
              <a:rect l="l" t="t" r="r" b="b"/>
              <a:pathLst>
                <a:path w="793114" h="0">
                  <a:moveTo>
                    <a:pt x="79277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2852383" y="1370977"/>
              <a:ext cx="615950" cy="0"/>
            </a:xfrm>
            <a:custGeom>
              <a:avLst/>
              <a:gdLst/>
              <a:ahLst/>
              <a:cxnLst/>
              <a:rect l="l" t="t" r="r" b="b"/>
              <a:pathLst>
                <a:path w="615950" h="0">
                  <a:moveTo>
                    <a:pt x="0" y="0"/>
                  </a:moveTo>
                  <a:lnTo>
                    <a:pt x="615454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3205176" y="1708098"/>
              <a:ext cx="534035" cy="149860"/>
            </a:xfrm>
            <a:custGeom>
              <a:avLst/>
              <a:gdLst/>
              <a:ahLst/>
              <a:cxnLst/>
              <a:rect l="l" t="t" r="r" b="b"/>
              <a:pathLst>
                <a:path w="534035" h="149860">
                  <a:moveTo>
                    <a:pt x="147612" y="0"/>
                  </a:moveTo>
                  <a:lnTo>
                    <a:pt x="102501" y="0"/>
                  </a:lnTo>
                  <a:lnTo>
                    <a:pt x="0" y="0"/>
                  </a:lnTo>
                  <a:lnTo>
                    <a:pt x="0" y="149301"/>
                  </a:lnTo>
                  <a:lnTo>
                    <a:pt x="102501" y="149301"/>
                  </a:lnTo>
                  <a:lnTo>
                    <a:pt x="147612" y="149301"/>
                  </a:lnTo>
                  <a:lnTo>
                    <a:pt x="147612" y="0"/>
                  </a:lnTo>
                  <a:close/>
                </a:path>
                <a:path w="534035" h="149860">
                  <a:moveTo>
                    <a:pt x="533704" y="0"/>
                  </a:moveTo>
                  <a:lnTo>
                    <a:pt x="400456" y="0"/>
                  </a:lnTo>
                  <a:lnTo>
                    <a:pt x="400456" y="149301"/>
                  </a:lnTo>
                  <a:lnTo>
                    <a:pt x="533704" y="149301"/>
                  </a:lnTo>
                  <a:lnTo>
                    <a:pt x="5337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3205176" y="1708099"/>
              <a:ext cx="534035" cy="149860"/>
            </a:xfrm>
            <a:custGeom>
              <a:avLst/>
              <a:gdLst/>
              <a:ahLst/>
              <a:cxnLst/>
              <a:rect l="l" t="t" r="r" b="b"/>
              <a:pathLst>
                <a:path w="534035" h="149860">
                  <a:moveTo>
                    <a:pt x="400456" y="0"/>
                  </a:moveTo>
                  <a:lnTo>
                    <a:pt x="400456" y="149301"/>
                  </a:lnTo>
                  <a:lnTo>
                    <a:pt x="533704" y="149301"/>
                  </a:lnTo>
                  <a:lnTo>
                    <a:pt x="533704" y="0"/>
                  </a:lnTo>
                  <a:lnTo>
                    <a:pt x="0" y="0"/>
                  </a:lnTo>
                  <a:lnTo>
                    <a:pt x="0" y="149301"/>
                  </a:lnTo>
                  <a:lnTo>
                    <a:pt x="102501" y="149301"/>
                  </a:lnTo>
                  <a:lnTo>
                    <a:pt x="102501" y="0"/>
                  </a:lnTo>
                  <a:lnTo>
                    <a:pt x="102501" y="149301"/>
                  </a:lnTo>
                  <a:lnTo>
                    <a:pt x="147612" y="149301"/>
                  </a:lnTo>
                  <a:lnTo>
                    <a:pt x="147612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3369870" y="1708099"/>
              <a:ext cx="31750" cy="149860"/>
            </a:xfrm>
            <a:custGeom>
              <a:avLst/>
              <a:gdLst/>
              <a:ahLst/>
              <a:cxnLst/>
              <a:rect l="l" t="t" r="r" b="b"/>
              <a:pathLst>
                <a:path w="31750" h="149860">
                  <a:moveTo>
                    <a:pt x="31445" y="149301"/>
                  </a:moveTo>
                  <a:lnTo>
                    <a:pt x="0" y="149301"/>
                  </a:lnTo>
                  <a:lnTo>
                    <a:pt x="0" y="0"/>
                  </a:lnTo>
                  <a:lnTo>
                    <a:pt x="31445" y="0"/>
                  </a:lnTo>
                  <a:lnTo>
                    <a:pt x="31445" y="1493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 descr=""/>
            <p:cNvSpPr/>
            <p:nvPr/>
          </p:nvSpPr>
          <p:spPr>
            <a:xfrm>
              <a:off x="3369870" y="1708099"/>
              <a:ext cx="31750" cy="149860"/>
            </a:xfrm>
            <a:custGeom>
              <a:avLst/>
              <a:gdLst/>
              <a:ahLst/>
              <a:cxnLst/>
              <a:rect l="l" t="t" r="r" b="b"/>
              <a:pathLst>
                <a:path w="31750" h="149860">
                  <a:moveTo>
                    <a:pt x="0" y="0"/>
                  </a:moveTo>
                  <a:lnTo>
                    <a:pt x="0" y="149301"/>
                  </a:lnTo>
                  <a:lnTo>
                    <a:pt x="31445" y="149301"/>
                  </a:lnTo>
                  <a:lnTo>
                    <a:pt x="31445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 descr=""/>
            <p:cNvSpPr/>
            <p:nvPr/>
          </p:nvSpPr>
          <p:spPr>
            <a:xfrm>
              <a:off x="3431376" y="1708099"/>
              <a:ext cx="16510" cy="149860"/>
            </a:xfrm>
            <a:custGeom>
              <a:avLst/>
              <a:gdLst/>
              <a:ahLst/>
              <a:cxnLst/>
              <a:rect l="l" t="t" r="r" b="b"/>
              <a:pathLst>
                <a:path w="16510" h="149860">
                  <a:moveTo>
                    <a:pt x="16408" y="149301"/>
                  </a:moveTo>
                  <a:lnTo>
                    <a:pt x="0" y="149301"/>
                  </a:lnTo>
                  <a:lnTo>
                    <a:pt x="0" y="0"/>
                  </a:lnTo>
                  <a:lnTo>
                    <a:pt x="16408" y="0"/>
                  </a:lnTo>
                  <a:lnTo>
                    <a:pt x="16408" y="1493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 descr=""/>
            <p:cNvSpPr/>
            <p:nvPr/>
          </p:nvSpPr>
          <p:spPr>
            <a:xfrm>
              <a:off x="3431376" y="1708099"/>
              <a:ext cx="16510" cy="149860"/>
            </a:xfrm>
            <a:custGeom>
              <a:avLst/>
              <a:gdLst/>
              <a:ahLst/>
              <a:cxnLst/>
              <a:rect l="l" t="t" r="r" b="b"/>
              <a:pathLst>
                <a:path w="16510" h="149860">
                  <a:moveTo>
                    <a:pt x="0" y="0"/>
                  </a:moveTo>
                  <a:lnTo>
                    <a:pt x="0" y="149301"/>
                  </a:lnTo>
                  <a:lnTo>
                    <a:pt x="16408" y="149301"/>
                  </a:lnTo>
                  <a:lnTo>
                    <a:pt x="16408" y="0"/>
                  </a:lnTo>
                </a:path>
              </a:pathLst>
            </a:custGeom>
            <a:ln w="6349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3472384" y="1708099"/>
              <a:ext cx="13335" cy="149860"/>
            </a:xfrm>
            <a:custGeom>
              <a:avLst/>
              <a:gdLst/>
              <a:ahLst/>
              <a:cxnLst/>
              <a:rect l="l" t="t" r="r" b="b"/>
              <a:pathLst>
                <a:path w="13335" h="149860">
                  <a:moveTo>
                    <a:pt x="12979" y="149301"/>
                  </a:moveTo>
                  <a:lnTo>
                    <a:pt x="0" y="149301"/>
                  </a:lnTo>
                  <a:lnTo>
                    <a:pt x="0" y="0"/>
                  </a:lnTo>
                  <a:lnTo>
                    <a:pt x="12979" y="0"/>
                  </a:lnTo>
                  <a:lnTo>
                    <a:pt x="12979" y="1493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 descr=""/>
            <p:cNvSpPr/>
            <p:nvPr/>
          </p:nvSpPr>
          <p:spPr>
            <a:xfrm>
              <a:off x="3472384" y="1708099"/>
              <a:ext cx="13335" cy="149860"/>
            </a:xfrm>
            <a:custGeom>
              <a:avLst/>
              <a:gdLst/>
              <a:ahLst/>
              <a:cxnLst/>
              <a:rect l="l" t="t" r="r" b="b"/>
              <a:pathLst>
                <a:path w="13335" h="149860">
                  <a:moveTo>
                    <a:pt x="0" y="0"/>
                  </a:moveTo>
                  <a:lnTo>
                    <a:pt x="0" y="149301"/>
                  </a:lnTo>
                  <a:lnTo>
                    <a:pt x="12979" y="149301"/>
                  </a:lnTo>
                  <a:lnTo>
                    <a:pt x="12979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 descr=""/>
            <p:cNvSpPr/>
            <p:nvPr/>
          </p:nvSpPr>
          <p:spPr>
            <a:xfrm>
              <a:off x="3503118" y="1708099"/>
              <a:ext cx="17780" cy="149860"/>
            </a:xfrm>
            <a:custGeom>
              <a:avLst/>
              <a:gdLst/>
              <a:ahLst/>
              <a:cxnLst/>
              <a:rect l="l" t="t" r="r" b="b"/>
              <a:pathLst>
                <a:path w="17779" h="149860">
                  <a:moveTo>
                    <a:pt x="17779" y="149301"/>
                  </a:moveTo>
                  <a:lnTo>
                    <a:pt x="0" y="149301"/>
                  </a:lnTo>
                  <a:lnTo>
                    <a:pt x="0" y="0"/>
                  </a:lnTo>
                  <a:lnTo>
                    <a:pt x="17779" y="0"/>
                  </a:lnTo>
                  <a:lnTo>
                    <a:pt x="17779" y="1493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3503118" y="1708099"/>
              <a:ext cx="17780" cy="149860"/>
            </a:xfrm>
            <a:custGeom>
              <a:avLst/>
              <a:gdLst/>
              <a:ahLst/>
              <a:cxnLst/>
              <a:rect l="l" t="t" r="r" b="b"/>
              <a:pathLst>
                <a:path w="17779" h="149860">
                  <a:moveTo>
                    <a:pt x="0" y="0"/>
                  </a:moveTo>
                  <a:lnTo>
                    <a:pt x="0" y="149301"/>
                  </a:lnTo>
                  <a:lnTo>
                    <a:pt x="17780" y="149301"/>
                  </a:lnTo>
                  <a:lnTo>
                    <a:pt x="17780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3552343" y="1708099"/>
              <a:ext cx="34925" cy="149860"/>
            </a:xfrm>
            <a:custGeom>
              <a:avLst/>
              <a:gdLst/>
              <a:ahLst/>
              <a:cxnLst/>
              <a:rect l="l" t="t" r="r" b="b"/>
              <a:pathLst>
                <a:path w="34925" h="149860">
                  <a:moveTo>
                    <a:pt x="34848" y="149301"/>
                  </a:moveTo>
                  <a:lnTo>
                    <a:pt x="0" y="149301"/>
                  </a:lnTo>
                  <a:lnTo>
                    <a:pt x="0" y="0"/>
                  </a:lnTo>
                  <a:lnTo>
                    <a:pt x="34848" y="0"/>
                  </a:lnTo>
                  <a:lnTo>
                    <a:pt x="34848" y="1493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3552343" y="1708099"/>
              <a:ext cx="34925" cy="149860"/>
            </a:xfrm>
            <a:custGeom>
              <a:avLst/>
              <a:gdLst/>
              <a:ahLst/>
              <a:cxnLst/>
              <a:rect l="l" t="t" r="r" b="b"/>
              <a:pathLst>
                <a:path w="34925" h="149860">
                  <a:moveTo>
                    <a:pt x="0" y="0"/>
                  </a:moveTo>
                  <a:lnTo>
                    <a:pt x="0" y="149301"/>
                  </a:lnTo>
                  <a:lnTo>
                    <a:pt x="34848" y="149301"/>
                  </a:lnTo>
                  <a:lnTo>
                    <a:pt x="3484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3643224" y="1708099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w="0" h="149860">
                  <a:moveTo>
                    <a:pt x="0" y="0"/>
                  </a:moveTo>
                  <a:lnTo>
                    <a:pt x="0" y="149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3643224" y="1708099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w="0" h="149860">
                  <a:moveTo>
                    <a:pt x="0" y="0"/>
                  </a:moveTo>
                  <a:lnTo>
                    <a:pt x="0" y="149301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 descr=""/>
            <p:cNvSpPr/>
            <p:nvPr/>
          </p:nvSpPr>
          <p:spPr>
            <a:xfrm>
              <a:off x="3755835" y="1351381"/>
              <a:ext cx="341630" cy="383540"/>
            </a:xfrm>
            <a:custGeom>
              <a:avLst/>
              <a:gdLst/>
              <a:ahLst/>
              <a:cxnLst/>
              <a:rect l="l" t="t" r="r" b="b"/>
              <a:pathLst>
                <a:path w="341629" h="383539">
                  <a:moveTo>
                    <a:pt x="180403" y="105841"/>
                  </a:moveTo>
                  <a:lnTo>
                    <a:pt x="180403" y="383044"/>
                  </a:lnTo>
                </a:path>
                <a:path w="341629" h="383539">
                  <a:moveTo>
                    <a:pt x="253250" y="383044"/>
                  </a:moveTo>
                  <a:lnTo>
                    <a:pt x="0" y="383044"/>
                  </a:lnTo>
                </a:path>
                <a:path w="341629" h="383539">
                  <a:moveTo>
                    <a:pt x="341147" y="0"/>
                  </a:moveTo>
                  <a:lnTo>
                    <a:pt x="341147" y="179793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 descr=""/>
            <p:cNvSpPr/>
            <p:nvPr/>
          </p:nvSpPr>
          <p:spPr>
            <a:xfrm>
              <a:off x="4096983" y="1382737"/>
              <a:ext cx="772795" cy="0"/>
            </a:xfrm>
            <a:custGeom>
              <a:avLst/>
              <a:gdLst/>
              <a:ahLst/>
              <a:cxnLst/>
              <a:rect l="l" t="t" r="r" b="b"/>
              <a:pathLst>
                <a:path w="772795" h="0">
                  <a:moveTo>
                    <a:pt x="0" y="0"/>
                  </a:moveTo>
                  <a:lnTo>
                    <a:pt x="772744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 descr=""/>
            <p:cNvSpPr/>
            <p:nvPr/>
          </p:nvSpPr>
          <p:spPr>
            <a:xfrm>
              <a:off x="3487434" y="1370977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 h="0">
                  <a:moveTo>
                    <a:pt x="609549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 descr=""/>
            <p:cNvSpPr/>
            <p:nvPr/>
          </p:nvSpPr>
          <p:spPr>
            <a:xfrm>
              <a:off x="4869727" y="1393024"/>
              <a:ext cx="135890" cy="69215"/>
            </a:xfrm>
            <a:custGeom>
              <a:avLst/>
              <a:gdLst/>
              <a:ahLst/>
              <a:cxnLst/>
              <a:rect l="l" t="t" r="r" b="b"/>
              <a:pathLst>
                <a:path w="135889" h="69215">
                  <a:moveTo>
                    <a:pt x="135737" y="68999"/>
                  </a:moveTo>
                  <a:lnTo>
                    <a:pt x="0" y="68999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3936239" y="1583410"/>
              <a:ext cx="1191895" cy="0"/>
            </a:xfrm>
            <a:custGeom>
              <a:avLst/>
              <a:gdLst/>
              <a:ahLst/>
              <a:cxnLst/>
              <a:rect l="l" t="t" r="r" b="b"/>
              <a:pathLst>
                <a:path w="1191895" h="0">
                  <a:moveTo>
                    <a:pt x="1191552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4023145" y="1648053"/>
              <a:ext cx="1104900" cy="462280"/>
            </a:xfrm>
            <a:custGeom>
              <a:avLst/>
              <a:gdLst/>
              <a:ahLst/>
              <a:cxnLst/>
              <a:rect l="l" t="t" r="r" b="b"/>
              <a:pathLst>
                <a:path w="1104900" h="462280">
                  <a:moveTo>
                    <a:pt x="1104646" y="0"/>
                  </a:moveTo>
                  <a:lnTo>
                    <a:pt x="0" y="0"/>
                  </a:lnTo>
                  <a:lnTo>
                    <a:pt x="399541" y="401078"/>
                  </a:lnTo>
                  <a:lnTo>
                    <a:pt x="399541" y="461860"/>
                  </a:lnTo>
                </a:path>
              </a:pathLst>
            </a:custGeom>
            <a:ln w="12699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2166672" y="2030425"/>
              <a:ext cx="292735" cy="81915"/>
            </a:xfrm>
            <a:custGeom>
              <a:avLst/>
              <a:gdLst/>
              <a:ahLst/>
              <a:cxnLst/>
              <a:rect l="l" t="t" r="r" b="b"/>
              <a:pathLst>
                <a:path w="292735" h="81914">
                  <a:moveTo>
                    <a:pt x="292354" y="0"/>
                  </a:moveTo>
                  <a:lnTo>
                    <a:pt x="257467" y="0"/>
                  </a:lnTo>
                  <a:lnTo>
                    <a:pt x="257160" y="30220"/>
                  </a:lnTo>
                  <a:lnTo>
                    <a:pt x="255015" y="45739"/>
                  </a:lnTo>
                  <a:lnTo>
                    <a:pt x="249194" y="51456"/>
                  </a:lnTo>
                  <a:lnTo>
                    <a:pt x="237858" y="52273"/>
                  </a:lnTo>
                  <a:lnTo>
                    <a:pt x="4406" y="52273"/>
                  </a:lnTo>
                  <a:lnTo>
                    <a:pt x="7429" y="55295"/>
                  </a:lnTo>
                  <a:lnTo>
                    <a:pt x="6667" y="63322"/>
                  </a:lnTo>
                  <a:lnTo>
                    <a:pt x="1841" y="70777"/>
                  </a:lnTo>
                  <a:lnTo>
                    <a:pt x="685" y="76377"/>
                  </a:lnTo>
                  <a:lnTo>
                    <a:pt x="4394" y="81597"/>
                  </a:lnTo>
                  <a:lnTo>
                    <a:pt x="232486" y="81597"/>
                  </a:lnTo>
                  <a:lnTo>
                    <a:pt x="265372" y="75546"/>
                  </a:lnTo>
                  <a:lnTo>
                    <a:pt x="283337" y="58662"/>
                  </a:lnTo>
                  <a:lnTo>
                    <a:pt x="290843" y="32846"/>
                  </a:lnTo>
                  <a:lnTo>
                    <a:pt x="292354" y="0"/>
                  </a:lnTo>
                  <a:close/>
                </a:path>
                <a:path w="292735" h="81914">
                  <a:moveTo>
                    <a:pt x="3721" y="51587"/>
                  </a:moveTo>
                  <a:lnTo>
                    <a:pt x="0" y="61785"/>
                  </a:lnTo>
                  <a:lnTo>
                    <a:pt x="4394" y="66827"/>
                  </a:lnTo>
                  <a:lnTo>
                    <a:pt x="4406" y="52273"/>
                  </a:lnTo>
                  <a:lnTo>
                    <a:pt x="3721" y="51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2166672" y="2030425"/>
              <a:ext cx="292735" cy="81915"/>
            </a:xfrm>
            <a:custGeom>
              <a:avLst/>
              <a:gdLst/>
              <a:ahLst/>
              <a:cxnLst/>
              <a:rect l="l" t="t" r="r" b="b"/>
              <a:pathLst>
                <a:path w="292735" h="81914">
                  <a:moveTo>
                    <a:pt x="4394" y="52273"/>
                  </a:moveTo>
                  <a:lnTo>
                    <a:pt x="237858" y="52273"/>
                  </a:lnTo>
                  <a:lnTo>
                    <a:pt x="249194" y="51456"/>
                  </a:lnTo>
                  <a:lnTo>
                    <a:pt x="255015" y="45739"/>
                  </a:lnTo>
                  <a:lnTo>
                    <a:pt x="257160" y="30220"/>
                  </a:lnTo>
                  <a:lnTo>
                    <a:pt x="257467" y="0"/>
                  </a:lnTo>
                  <a:lnTo>
                    <a:pt x="292354" y="0"/>
                  </a:lnTo>
                  <a:lnTo>
                    <a:pt x="290843" y="32846"/>
                  </a:lnTo>
                  <a:lnTo>
                    <a:pt x="283337" y="58662"/>
                  </a:lnTo>
                  <a:lnTo>
                    <a:pt x="265372" y="75546"/>
                  </a:lnTo>
                  <a:lnTo>
                    <a:pt x="232486" y="81597"/>
                  </a:lnTo>
                  <a:lnTo>
                    <a:pt x="4394" y="81597"/>
                  </a:lnTo>
                  <a:lnTo>
                    <a:pt x="685" y="76377"/>
                  </a:lnTo>
                  <a:lnTo>
                    <a:pt x="1841" y="70777"/>
                  </a:lnTo>
                  <a:lnTo>
                    <a:pt x="4394" y="66827"/>
                  </a:lnTo>
                  <a:lnTo>
                    <a:pt x="6667" y="63322"/>
                  </a:lnTo>
                  <a:lnTo>
                    <a:pt x="7429" y="55295"/>
                  </a:lnTo>
                  <a:lnTo>
                    <a:pt x="4394" y="52273"/>
                  </a:lnTo>
                  <a:lnTo>
                    <a:pt x="3721" y="51587"/>
                  </a:lnTo>
                  <a:lnTo>
                    <a:pt x="0" y="61785"/>
                  </a:lnTo>
                  <a:lnTo>
                    <a:pt x="4394" y="66827"/>
                  </a:lnTo>
                </a:path>
              </a:pathLst>
            </a:custGeom>
            <a:ln w="6349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3451937" y="2255799"/>
              <a:ext cx="737870" cy="120014"/>
            </a:xfrm>
            <a:custGeom>
              <a:avLst/>
              <a:gdLst/>
              <a:ahLst/>
              <a:cxnLst/>
              <a:rect l="l" t="t" r="r" b="b"/>
              <a:pathLst>
                <a:path w="737870" h="120014">
                  <a:moveTo>
                    <a:pt x="47116" y="0"/>
                  </a:moveTo>
                  <a:lnTo>
                    <a:pt x="0" y="0"/>
                  </a:lnTo>
                  <a:lnTo>
                    <a:pt x="3737" y="60330"/>
                  </a:lnTo>
                  <a:lnTo>
                    <a:pt x="16949" y="96869"/>
                  </a:lnTo>
                  <a:lnTo>
                    <a:pt x="42632" y="114910"/>
                  </a:lnTo>
                  <a:lnTo>
                    <a:pt x="83781" y="119748"/>
                  </a:lnTo>
                  <a:lnTo>
                    <a:pt x="731875" y="119748"/>
                  </a:lnTo>
                  <a:lnTo>
                    <a:pt x="737336" y="112090"/>
                  </a:lnTo>
                  <a:lnTo>
                    <a:pt x="735609" y="103873"/>
                  </a:lnTo>
                  <a:lnTo>
                    <a:pt x="728535" y="92913"/>
                  </a:lnTo>
                  <a:lnTo>
                    <a:pt x="727430" y="81140"/>
                  </a:lnTo>
                  <a:lnTo>
                    <a:pt x="731862" y="76733"/>
                  </a:lnTo>
                  <a:lnTo>
                    <a:pt x="85417" y="76720"/>
                  </a:lnTo>
                  <a:lnTo>
                    <a:pt x="63270" y="71441"/>
                  </a:lnTo>
                  <a:lnTo>
                    <a:pt x="51887" y="57664"/>
                  </a:lnTo>
                  <a:lnTo>
                    <a:pt x="47707" y="34238"/>
                  </a:lnTo>
                  <a:lnTo>
                    <a:pt x="47116" y="0"/>
                  </a:lnTo>
                  <a:close/>
                </a:path>
                <a:path w="737870" h="120014">
                  <a:moveTo>
                    <a:pt x="731884" y="76733"/>
                  </a:moveTo>
                  <a:lnTo>
                    <a:pt x="731875" y="98069"/>
                  </a:lnTo>
                  <a:lnTo>
                    <a:pt x="734734" y="91472"/>
                  </a:lnTo>
                  <a:lnTo>
                    <a:pt x="734661" y="84242"/>
                  </a:lnTo>
                  <a:lnTo>
                    <a:pt x="733195" y="78588"/>
                  </a:lnTo>
                  <a:lnTo>
                    <a:pt x="731884" y="76733"/>
                  </a:lnTo>
                  <a:close/>
                </a:path>
                <a:path w="737870" h="120014">
                  <a:moveTo>
                    <a:pt x="731875" y="76720"/>
                  </a:move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3451937" y="2255799"/>
              <a:ext cx="737870" cy="120014"/>
            </a:xfrm>
            <a:custGeom>
              <a:avLst/>
              <a:gdLst/>
              <a:ahLst/>
              <a:cxnLst/>
              <a:rect l="l" t="t" r="r" b="b"/>
              <a:pathLst>
                <a:path w="737870" h="120014">
                  <a:moveTo>
                    <a:pt x="731875" y="76733"/>
                  </a:moveTo>
                  <a:lnTo>
                    <a:pt x="85470" y="76733"/>
                  </a:lnTo>
                  <a:lnTo>
                    <a:pt x="63270" y="71441"/>
                  </a:lnTo>
                  <a:lnTo>
                    <a:pt x="51887" y="57664"/>
                  </a:lnTo>
                  <a:lnTo>
                    <a:pt x="47707" y="34238"/>
                  </a:lnTo>
                  <a:lnTo>
                    <a:pt x="47116" y="0"/>
                  </a:lnTo>
                  <a:lnTo>
                    <a:pt x="0" y="0"/>
                  </a:lnTo>
                  <a:lnTo>
                    <a:pt x="3737" y="60330"/>
                  </a:lnTo>
                  <a:lnTo>
                    <a:pt x="16949" y="96869"/>
                  </a:lnTo>
                  <a:lnTo>
                    <a:pt x="42632" y="114910"/>
                  </a:lnTo>
                  <a:lnTo>
                    <a:pt x="83781" y="119748"/>
                  </a:lnTo>
                  <a:lnTo>
                    <a:pt x="731875" y="119748"/>
                  </a:lnTo>
                  <a:lnTo>
                    <a:pt x="737336" y="112090"/>
                  </a:lnTo>
                  <a:lnTo>
                    <a:pt x="735609" y="103873"/>
                  </a:lnTo>
                  <a:lnTo>
                    <a:pt x="731875" y="98069"/>
                  </a:lnTo>
                  <a:lnTo>
                    <a:pt x="728535" y="92913"/>
                  </a:lnTo>
                  <a:lnTo>
                    <a:pt x="727430" y="81140"/>
                  </a:lnTo>
                  <a:lnTo>
                    <a:pt x="731875" y="76720"/>
                  </a:lnTo>
                  <a:lnTo>
                    <a:pt x="733195" y="78588"/>
                  </a:lnTo>
                  <a:lnTo>
                    <a:pt x="734661" y="84242"/>
                  </a:lnTo>
                  <a:lnTo>
                    <a:pt x="734734" y="91472"/>
                  </a:lnTo>
                  <a:lnTo>
                    <a:pt x="731875" y="98069"/>
                  </a:lnTo>
                </a:path>
              </a:pathLst>
            </a:custGeom>
            <a:ln w="7048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 descr=""/>
            <p:cNvSpPr/>
            <p:nvPr/>
          </p:nvSpPr>
          <p:spPr>
            <a:xfrm>
              <a:off x="1725578" y="1348003"/>
              <a:ext cx="198120" cy="205104"/>
            </a:xfrm>
            <a:custGeom>
              <a:avLst/>
              <a:gdLst/>
              <a:ahLst/>
              <a:cxnLst/>
              <a:rect l="l" t="t" r="r" b="b"/>
              <a:pathLst>
                <a:path w="198119" h="205105">
                  <a:moveTo>
                    <a:pt x="5114" y="175501"/>
                  </a:moveTo>
                  <a:lnTo>
                    <a:pt x="866" y="184930"/>
                  </a:lnTo>
                  <a:lnTo>
                    <a:pt x="976" y="194838"/>
                  </a:lnTo>
                  <a:lnTo>
                    <a:pt x="3155" y="202406"/>
                  </a:lnTo>
                  <a:lnTo>
                    <a:pt x="5114" y="204812"/>
                  </a:lnTo>
                  <a:lnTo>
                    <a:pt x="8610" y="198523"/>
                  </a:lnTo>
                  <a:lnTo>
                    <a:pt x="9463" y="190552"/>
                  </a:lnTo>
                  <a:lnTo>
                    <a:pt x="8142" y="182383"/>
                  </a:lnTo>
                  <a:lnTo>
                    <a:pt x="5114" y="175501"/>
                  </a:lnTo>
                  <a:lnTo>
                    <a:pt x="1639" y="168428"/>
                  </a:lnTo>
                  <a:lnTo>
                    <a:pt x="0" y="160423"/>
                  </a:lnTo>
                  <a:lnTo>
                    <a:pt x="917" y="151898"/>
                  </a:lnTo>
                  <a:lnTo>
                    <a:pt x="5114" y="143268"/>
                  </a:lnTo>
                  <a:lnTo>
                    <a:pt x="197773" y="143268"/>
                  </a:lnTo>
                  <a:lnTo>
                    <a:pt x="197773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 descr=""/>
            <p:cNvSpPr/>
            <p:nvPr/>
          </p:nvSpPr>
          <p:spPr>
            <a:xfrm>
              <a:off x="1730693" y="1552790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 h="0">
                  <a:moveTo>
                    <a:pt x="192659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 descr=""/>
            <p:cNvSpPr/>
            <p:nvPr/>
          </p:nvSpPr>
          <p:spPr>
            <a:xfrm>
              <a:off x="1730693" y="1552790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 h="0">
                  <a:moveTo>
                    <a:pt x="0" y="0"/>
                  </a:moveTo>
                  <a:lnTo>
                    <a:pt x="192659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4441559" y="1610639"/>
              <a:ext cx="134620" cy="0"/>
            </a:xfrm>
            <a:custGeom>
              <a:avLst/>
              <a:gdLst/>
              <a:ahLst/>
              <a:cxnLst/>
              <a:rect l="l" t="t" r="r" b="b"/>
              <a:pathLst>
                <a:path w="134620" h="0">
                  <a:moveTo>
                    <a:pt x="134556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4401249" y="1597253"/>
              <a:ext cx="49530" cy="26670"/>
            </a:xfrm>
            <a:custGeom>
              <a:avLst/>
              <a:gdLst/>
              <a:ahLst/>
              <a:cxnLst/>
              <a:rect l="l" t="t" r="r" b="b"/>
              <a:pathLst>
                <a:path w="49529" h="26669">
                  <a:moveTo>
                    <a:pt x="49339" y="0"/>
                  </a:moveTo>
                  <a:lnTo>
                    <a:pt x="0" y="13220"/>
                  </a:lnTo>
                  <a:lnTo>
                    <a:pt x="49339" y="26428"/>
                  </a:lnTo>
                  <a:lnTo>
                    <a:pt x="49339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1570381" y="1523466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5" h="0">
                  <a:moveTo>
                    <a:pt x="147485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 descr=""/>
            <p:cNvSpPr/>
            <p:nvPr/>
          </p:nvSpPr>
          <p:spPr>
            <a:xfrm>
              <a:off x="1505218" y="1503819"/>
              <a:ext cx="72390" cy="39370"/>
            </a:xfrm>
            <a:custGeom>
              <a:avLst/>
              <a:gdLst/>
              <a:ahLst/>
              <a:cxnLst/>
              <a:rect l="l" t="t" r="r" b="b"/>
              <a:pathLst>
                <a:path w="72390" h="39369">
                  <a:moveTo>
                    <a:pt x="71920" y="0"/>
                  </a:moveTo>
                  <a:lnTo>
                    <a:pt x="0" y="19545"/>
                  </a:lnTo>
                  <a:lnTo>
                    <a:pt x="71920" y="39065"/>
                  </a:lnTo>
                  <a:lnTo>
                    <a:pt x="7192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 descr=""/>
            <p:cNvSpPr/>
            <p:nvPr/>
          </p:nvSpPr>
          <p:spPr>
            <a:xfrm>
              <a:off x="5192294" y="1615884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 h="0">
                  <a:moveTo>
                    <a:pt x="144373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 descr=""/>
            <p:cNvSpPr/>
            <p:nvPr/>
          </p:nvSpPr>
          <p:spPr>
            <a:xfrm>
              <a:off x="5134115" y="1596224"/>
              <a:ext cx="65405" cy="39370"/>
            </a:xfrm>
            <a:custGeom>
              <a:avLst/>
              <a:gdLst/>
              <a:ahLst/>
              <a:cxnLst/>
              <a:rect l="l" t="t" r="r" b="b"/>
              <a:pathLst>
                <a:path w="65404" h="39369">
                  <a:moveTo>
                    <a:pt x="64947" y="0"/>
                  </a:moveTo>
                  <a:lnTo>
                    <a:pt x="0" y="19545"/>
                  </a:lnTo>
                  <a:lnTo>
                    <a:pt x="64947" y="39065"/>
                  </a:lnTo>
                  <a:lnTo>
                    <a:pt x="64947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 descr=""/>
            <p:cNvSpPr/>
            <p:nvPr/>
          </p:nvSpPr>
          <p:spPr>
            <a:xfrm>
              <a:off x="2029016" y="2097379"/>
              <a:ext cx="100965" cy="0"/>
            </a:xfrm>
            <a:custGeom>
              <a:avLst/>
              <a:gdLst/>
              <a:ahLst/>
              <a:cxnLst/>
              <a:rect l="l" t="t" r="r" b="b"/>
              <a:pathLst>
                <a:path w="100964" h="0">
                  <a:moveTo>
                    <a:pt x="100914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 descr=""/>
            <p:cNvSpPr/>
            <p:nvPr/>
          </p:nvSpPr>
          <p:spPr>
            <a:xfrm>
              <a:off x="1998778" y="2077732"/>
              <a:ext cx="37465" cy="39370"/>
            </a:xfrm>
            <a:custGeom>
              <a:avLst/>
              <a:gdLst/>
              <a:ahLst/>
              <a:cxnLst/>
              <a:rect l="l" t="t" r="r" b="b"/>
              <a:pathLst>
                <a:path w="37464" h="39369">
                  <a:moveTo>
                    <a:pt x="37007" y="0"/>
                  </a:moveTo>
                  <a:lnTo>
                    <a:pt x="0" y="19532"/>
                  </a:lnTo>
                  <a:lnTo>
                    <a:pt x="37007" y="39065"/>
                  </a:lnTo>
                  <a:lnTo>
                    <a:pt x="37007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 descr=""/>
            <p:cNvSpPr/>
            <p:nvPr/>
          </p:nvSpPr>
          <p:spPr>
            <a:xfrm>
              <a:off x="4185387" y="2354008"/>
              <a:ext cx="153670" cy="0"/>
            </a:xfrm>
            <a:custGeom>
              <a:avLst/>
              <a:gdLst/>
              <a:ahLst/>
              <a:cxnLst/>
              <a:rect l="l" t="t" r="r" b="b"/>
              <a:pathLst>
                <a:path w="153670" h="0">
                  <a:moveTo>
                    <a:pt x="0" y="0"/>
                  </a:moveTo>
                  <a:lnTo>
                    <a:pt x="153670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 descr=""/>
            <p:cNvSpPr/>
            <p:nvPr/>
          </p:nvSpPr>
          <p:spPr>
            <a:xfrm>
              <a:off x="4332301" y="2334602"/>
              <a:ext cx="72390" cy="39370"/>
            </a:xfrm>
            <a:custGeom>
              <a:avLst/>
              <a:gdLst/>
              <a:ahLst/>
              <a:cxnLst/>
              <a:rect l="l" t="t" r="r" b="b"/>
              <a:pathLst>
                <a:path w="72389" h="39369">
                  <a:moveTo>
                    <a:pt x="0" y="0"/>
                  </a:moveTo>
                  <a:lnTo>
                    <a:pt x="0" y="39065"/>
                  </a:lnTo>
                  <a:lnTo>
                    <a:pt x="71907" y="19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 descr=""/>
            <p:cNvSpPr/>
            <p:nvPr/>
          </p:nvSpPr>
          <p:spPr>
            <a:xfrm>
              <a:off x="4869727" y="1382737"/>
              <a:ext cx="27305" cy="38735"/>
            </a:xfrm>
            <a:custGeom>
              <a:avLst/>
              <a:gdLst/>
              <a:ahLst/>
              <a:cxnLst/>
              <a:rect l="l" t="t" r="r" b="b"/>
              <a:pathLst>
                <a:path w="27304" h="38734">
                  <a:moveTo>
                    <a:pt x="0" y="0"/>
                  </a:moveTo>
                  <a:lnTo>
                    <a:pt x="9102" y="860"/>
                  </a:lnTo>
                  <a:lnTo>
                    <a:pt x="16962" y="5522"/>
                  </a:lnTo>
                  <a:lnTo>
                    <a:pt x="23072" y="17107"/>
                  </a:lnTo>
                  <a:lnTo>
                    <a:pt x="26924" y="38734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 descr=""/>
            <p:cNvSpPr/>
            <p:nvPr/>
          </p:nvSpPr>
          <p:spPr>
            <a:xfrm>
              <a:off x="4869727" y="139560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89" h="45719">
                  <a:moveTo>
                    <a:pt x="0" y="25869"/>
                  </a:moveTo>
                  <a:lnTo>
                    <a:pt x="135737" y="25869"/>
                  </a:lnTo>
                </a:path>
                <a:path w="135889" h="45719">
                  <a:moveTo>
                    <a:pt x="80276" y="0"/>
                  </a:moveTo>
                  <a:lnTo>
                    <a:pt x="69176" y="19215"/>
                  </a:lnTo>
                  <a:lnTo>
                    <a:pt x="58077" y="0"/>
                  </a:lnTo>
                  <a:lnTo>
                    <a:pt x="80276" y="0"/>
                  </a:lnTo>
                  <a:close/>
                </a:path>
                <a:path w="135889" h="45719">
                  <a:moveTo>
                    <a:pt x="34366" y="35788"/>
                  </a:moveTo>
                  <a:lnTo>
                    <a:pt x="102615" y="35788"/>
                  </a:lnTo>
                </a:path>
                <a:path w="135889" h="45719">
                  <a:moveTo>
                    <a:pt x="55156" y="45402"/>
                  </a:moveTo>
                  <a:lnTo>
                    <a:pt x="83375" y="45402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 descr=""/>
            <p:cNvSpPr/>
            <p:nvPr/>
          </p:nvSpPr>
          <p:spPr>
            <a:xfrm>
              <a:off x="2032687" y="1382737"/>
              <a:ext cx="2856865" cy="38735"/>
            </a:xfrm>
            <a:custGeom>
              <a:avLst/>
              <a:gdLst/>
              <a:ahLst/>
              <a:cxnLst/>
              <a:rect l="l" t="t" r="r" b="b"/>
              <a:pathLst>
                <a:path w="2856865" h="38734">
                  <a:moveTo>
                    <a:pt x="2856839" y="38734"/>
                  </a:moveTo>
                  <a:lnTo>
                    <a:pt x="2854233" y="29310"/>
                  </a:lnTo>
                  <a:lnTo>
                    <a:pt x="2850803" y="21282"/>
                  </a:lnTo>
                  <a:lnTo>
                    <a:pt x="2845445" y="15696"/>
                  </a:lnTo>
                  <a:lnTo>
                    <a:pt x="2837053" y="13601"/>
                  </a:lnTo>
                </a:path>
                <a:path w="2856865" h="38734">
                  <a:moveTo>
                    <a:pt x="26923" y="0"/>
                  </a:moveTo>
                  <a:lnTo>
                    <a:pt x="17834" y="860"/>
                  </a:lnTo>
                  <a:lnTo>
                    <a:pt x="9975" y="5522"/>
                  </a:lnTo>
                  <a:lnTo>
                    <a:pt x="3860" y="17107"/>
                  </a:lnTo>
                  <a:lnTo>
                    <a:pt x="0" y="38734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 descr=""/>
            <p:cNvSpPr/>
            <p:nvPr/>
          </p:nvSpPr>
          <p:spPr>
            <a:xfrm>
              <a:off x="1923873" y="1345679"/>
              <a:ext cx="2125980" cy="95885"/>
            </a:xfrm>
            <a:custGeom>
              <a:avLst/>
              <a:gdLst/>
              <a:ahLst/>
              <a:cxnLst/>
              <a:rect l="l" t="t" r="r" b="b"/>
              <a:pathLst>
                <a:path w="2125979" h="95884">
                  <a:moveTo>
                    <a:pt x="135737" y="75793"/>
                  </a:moveTo>
                  <a:lnTo>
                    <a:pt x="0" y="75793"/>
                  </a:lnTo>
                </a:path>
                <a:path w="2125979" h="95884">
                  <a:moveTo>
                    <a:pt x="55473" y="49923"/>
                  </a:moveTo>
                  <a:lnTo>
                    <a:pt x="66573" y="69138"/>
                  </a:lnTo>
                  <a:lnTo>
                    <a:pt x="77685" y="49923"/>
                  </a:lnTo>
                  <a:lnTo>
                    <a:pt x="55473" y="49923"/>
                  </a:lnTo>
                  <a:close/>
                </a:path>
                <a:path w="2125979" h="95884">
                  <a:moveTo>
                    <a:pt x="101371" y="85712"/>
                  </a:moveTo>
                  <a:lnTo>
                    <a:pt x="33134" y="85712"/>
                  </a:lnTo>
                </a:path>
                <a:path w="2125979" h="95884">
                  <a:moveTo>
                    <a:pt x="80581" y="95326"/>
                  </a:moveTo>
                  <a:lnTo>
                    <a:pt x="52362" y="95326"/>
                  </a:lnTo>
                </a:path>
                <a:path w="2125979" h="95884">
                  <a:moveTo>
                    <a:pt x="1919516" y="0"/>
                  </a:moveTo>
                  <a:lnTo>
                    <a:pt x="1930628" y="19240"/>
                  </a:lnTo>
                  <a:lnTo>
                    <a:pt x="1941715" y="0"/>
                  </a:lnTo>
                  <a:lnTo>
                    <a:pt x="1919516" y="0"/>
                  </a:lnTo>
                  <a:close/>
                </a:path>
                <a:path w="2125979" h="95884">
                  <a:moveTo>
                    <a:pt x="2125649" y="35801"/>
                  </a:moveTo>
                  <a:lnTo>
                    <a:pt x="1736953" y="35801"/>
                  </a:lnTo>
                </a:path>
                <a:path w="2125979" h="95884">
                  <a:moveTo>
                    <a:pt x="2007234" y="45415"/>
                  </a:moveTo>
                  <a:lnTo>
                    <a:pt x="1846516" y="45415"/>
                  </a:lnTo>
                </a:path>
                <a:path w="2125979" h="95884">
                  <a:moveTo>
                    <a:pt x="533628" y="11772"/>
                  </a:moveTo>
                  <a:lnTo>
                    <a:pt x="544728" y="31000"/>
                  </a:lnTo>
                  <a:lnTo>
                    <a:pt x="555840" y="11772"/>
                  </a:lnTo>
                  <a:lnTo>
                    <a:pt x="533628" y="11772"/>
                  </a:lnTo>
                  <a:close/>
                </a:path>
                <a:path w="2125979" h="95884">
                  <a:moveTo>
                    <a:pt x="726465" y="48780"/>
                  </a:moveTo>
                  <a:lnTo>
                    <a:pt x="364363" y="48780"/>
                  </a:lnTo>
                </a:path>
                <a:path w="2125979" h="95884">
                  <a:moveTo>
                    <a:pt x="616153" y="58394"/>
                  </a:moveTo>
                  <a:lnTo>
                    <a:pt x="466432" y="58394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 descr=""/>
            <p:cNvSpPr/>
            <p:nvPr/>
          </p:nvSpPr>
          <p:spPr>
            <a:xfrm>
              <a:off x="2039837" y="1174318"/>
              <a:ext cx="1658620" cy="247650"/>
            </a:xfrm>
            <a:custGeom>
              <a:avLst/>
              <a:gdLst/>
              <a:ahLst/>
              <a:cxnLst/>
              <a:rect l="l" t="t" r="r" b="b"/>
              <a:pathLst>
                <a:path w="1658620" h="247650">
                  <a:moveTo>
                    <a:pt x="0" y="247154"/>
                  </a:moveTo>
                  <a:lnTo>
                    <a:pt x="2596" y="237730"/>
                  </a:lnTo>
                  <a:lnTo>
                    <a:pt x="6018" y="229701"/>
                  </a:lnTo>
                  <a:lnTo>
                    <a:pt x="11371" y="224116"/>
                  </a:lnTo>
                  <a:lnTo>
                    <a:pt x="19761" y="222021"/>
                  </a:lnTo>
                </a:path>
                <a:path w="1658620" h="247650">
                  <a:moveTo>
                    <a:pt x="1377950" y="62674"/>
                  </a:moveTo>
                  <a:lnTo>
                    <a:pt x="1313722" y="58330"/>
                  </a:lnTo>
                  <a:lnTo>
                    <a:pt x="1262826" y="51366"/>
                  </a:lnTo>
                  <a:lnTo>
                    <a:pt x="1229315" y="42366"/>
                  </a:lnTo>
                  <a:lnTo>
                    <a:pt x="1217244" y="31915"/>
                  </a:lnTo>
                  <a:lnTo>
                    <a:pt x="1228487" y="21826"/>
                  </a:lnTo>
                  <a:lnTo>
                    <a:pt x="1259797" y="13065"/>
                  </a:lnTo>
                  <a:lnTo>
                    <a:pt x="1307539" y="6157"/>
                  </a:lnTo>
                  <a:lnTo>
                    <a:pt x="1368081" y="1626"/>
                  </a:lnTo>
                  <a:lnTo>
                    <a:pt x="1437792" y="0"/>
                  </a:lnTo>
                  <a:lnTo>
                    <a:pt x="1507502" y="1626"/>
                  </a:lnTo>
                  <a:lnTo>
                    <a:pt x="1568045" y="6157"/>
                  </a:lnTo>
                  <a:lnTo>
                    <a:pt x="1615787" y="13065"/>
                  </a:lnTo>
                  <a:lnTo>
                    <a:pt x="1647096" y="21826"/>
                  </a:lnTo>
                  <a:lnTo>
                    <a:pt x="1658340" y="31915"/>
                  </a:lnTo>
                  <a:lnTo>
                    <a:pt x="1648426" y="41415"/>
                  </a:lnTo>
                  <a:lnTo>
                    <a:pt x="1620678" y="49777"/>
                  </a:lnTo>
                  <a:lnTo>
                    <a:pt x="1578091" y="56568"/>
                  </a:lnTo>
                  <a:lnTo>
                    <a:pt x="1523657" y="61353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 descr=""/>
            <p:cNvSpPr/>
            <p:nvPr/>
          </p:nvSpPr>
          <p:spPr>
            <a:xfrm>
              <a:off x="3531058" y="1224711"/>
              <a:ext cx="40640" cy="21590"/>
            </a:xfrm>
            <a:custGeom>
              <a:avLst/>
              <a:gdLst/>
              <a:ahLst/>
              <a:cxnLst/>
              <a:rect l="l" t="t" r="r" b="b"/>
              <a:pathLst>
                <a:path w="40639" h="21590">
                  <a:moveTo>
                    <a:pt x="39027" y="0"/>
                  </a:moveTo>
                  <a:lnTo>
                    <a:pt x="0" y="13081"/>
                  </a:lnTo>
                  <a:lnTo>
                    <a:pt x="40335" y="21272"/>
                  </a:lnTo>
                  <a:lnTo>
                    <a:pt x="39027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 descr=""/>
            <p:cNvSpPr/>
            <p:nvPr/>
          </p:nvSpPr>
          <p:spPr>
            <a:xfrm>
              <a:off x="3467837" y="1052931"/>
              <a:ext cx="548005" cy="620395"/>
            </a:xfrm>
            <a:custGeom>
              <a:avLst/>
              <a:gdLst/>
              <a:ahLst/>
              <a:cxnLst/>
              <a:rect l="l" t="t" r="r" b="b"/>
              <a:pathLst>
                <a:path w="548004" h="620394">
                  <a:moveTo>
                    <a:pt x="19596" y="620280"/>
                  </a:moveTo>
                  <a:lnTo>
                    <a:pt x="0" y="620280"/>
                  </a:lnTo>
                  <a:lnTo>
                    <a:pt x="0" y="977"/>
                  </a:lnTo>
                  <a:lnTo>
                    <a:pt x="19596" y="0"/>
                  </a:lnTo>
                  <a:lnTo>
                    <a:pt x="19596" y="620280"/>
                  </a:lnTo>
                  <a:close/>
                </a:path>
                <a:path w="548004" h="620394">
                  <a:moveTo>
                    <a:pt x="134823" y="576618"/>
                  </a:moveTo>
                  <a:lnTo>
                    <a:pt x="152896" y="508418"/>
                  </a:lnTo>
                  <a:lnTo>
                    <a:pt x="201077" y="447635"/>
                  </a:lnTo>
                  <a:lnTo>
                    <a:pt x="233629" y="421841"/>
                  </a:lnTo>
                  <a:lnTo>
                    <a:pt x="270313" y="400082"/>
                  </a:lnTo>
                  <a:lnTo>
                    <a:pt x="309996" y="383083"/>
                  </a:lnTo>
                  <a:lnTo>
                    <a:pt x="351547" y="371573"/>
                  </a:lnTo>
                  <a:lnTo>
                    <a:pt x="393833" y="366278"/>
                  </a:lnTo>
                  <a:lnTo>
                    <a:pt x="435724" y="367924"/>
                  </a:lnTo>
                  <a:lnTo>
                    <a:pt x="476086" y="377238"/>
                  </a:lnTo>
                  <a:lnTo>
                    <a:pt x="513789" y="394948"/>
                  </a:lnTo>
                  <a:lnTo>
                    <a:pt x="547700" y="421779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 descr=""/>
            <p:cNvSpPr/>
            <p:nvPr/>
          </p:nvSpPr>
          <p:spPr>
            <a:xfrm>
              <a:off x="3999917" y="145887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18707" y="0"/>
                  </a:moveTo>
                  <a:lnTo>
                    <a:pt x="0" y="18707"/>
                  </a:lnTo>
                  <a:lnTo>
                    <a:pt x="44221" y="44234"/>
                  </a:lnTo>
                  <a:lnTo>
                    <a:pt x="18707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3" name="object 20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2573" y="1994090"/>
              <a:ext cx="281584" cy="203809"/>
            </a:xfrm>
            <a:prstGeom prst="rect">
              <a:avLst/>
            </a:prstGeom>
          </p:spPr>
        </p:pic>
        <p:pic>
          <p:nvPicPr>
            <p:cNvPr id="204" name="object 20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7053" y="1694103"/>
              <a:ext cx="199529" cy="173520"/>
            </a:xfrm>
            <a:prstGeom prst="rect">
              <a:avLst/>
            </a:prstGeom>
          </p:spPr>
        </p:pic>
        <p:pic>
          <p:nvPicPr>
            <p:cNvPr id="205" name="object 20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7750" y="1612798"/>
              <a:ext cx="156722" cy="203212"/>
            </a:xfrm>
            <a:prstGeom prst="rect">
              <a:avLst/>
            </a:prstGeom>
          </p:spPr>
        </p:pic>
        <p:sp>
          <p:nvSpPr>
            <p:cNvPr id="206" name="object 206" descr=""/>
            <p:cNvSpPr/>
            <p:nvPr/>
          </p:nvSpPr>
          <p:spPr>
            <a:xfrm>
              <a:off x="4356774" y="1444739"/>
              <a:ext cx="365125" cy="92075"/>
            </a:xfrm>
            <a:custGeom>
              <a:avLst/>
              <a:gdLst/>
              <a:ahLst/>
              <a:cxnLst/>
              <a:rect l="l" t="t" r="r" b="b"/>
              <a:pathLst>
                <a:path w="365125" h="92075">
                  <a:moveTo>
                    <a:pt x="0" y="91884"/>
                  </a:moveTo>
                  <a:lnTo>
                    <a:pt x="47497" y="85277"/>
                  </a:lnTo>
                  <a:lnTo>
                    <a:pt x="100596" y="76649"/>
                  </a:lnTo>
                  <a:lnTo>
                    <a:pt x="156863" y="65910"/>
                  </a:lnTo>
                  <a:lnTo>
                    <a:pt x="213864" y="52967"/>
                  </a:lnTo>
                  <a:lnTo>
                    <a:pt x="269166" y="37729"/>
                  </a:lnTo>
                  <a:lnTo>
                    <a:pt x="320333" y="20104"/>
                  </a:lnTo>
                  <a:lnTo>
                    <a:pt x="364934" y="0"/>
                  </a:lnTo>
                </a:path>
              </a:pathLst>
            </a:custGeom>
            <a:ln w="6349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 descr=""/>
            <p:cNvSpPr/>
            <p:nvPr/>
          </p:nvSpPr>
          <p:spPr>
            <a:xfrm>
              <a:off x="4707497" y="1425778"/>
              <a:ext cx="50165" cy="34925"/>
            </a:xfrm>
            <a:custGeom>
              <a:avLst/>
              <a:gdLst/>
              <a:ahLst/>
              <a:cxnLst/>
              <a:rect l="l" t="t" r="r" b="b"/>
              <a:pathLst>
                <a:path w="50164" h="34925">
                  <a:moveTo>
                    <a:pt x="49796" y="0"/>
                  </a:moveTo>
                  <a:lnTo>
                    <a:pt x="0" y="11341"/>
                  </a:lnTo>
                  <a:lnTo>
                    <a:pt x="12331" y="34709"/>
                  </a:lnTo>
                  <a:lnTo>
                    <a:pt x="49796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 descr=""/>
            <p:cNvSpPr/>
            <p:nvPr/>
          </p:nvSpPr>
          <p:spPr>
            <a:xfrm>
              <a:off x="2211439" y="1444739"/>
              <a:ext cx="365125" cy="92075"/>
            </a:xfrm>
            <a:custGeom>
              <a:avLst/>
              <a:gdLst/>
              <a:ahLst/>
              <a:cxnLst/>
              <a:rect l="l" t="t" r="r" b="b"/>
              <a:pathLst>
                <a:path w="365125" h="92075">
                  <a:moveTo>
                    <a:pt x="364934" y="91884"/>
                  </a:moveTo>
                  <a:lnTo>
                    <a:pt x="317436" y="85277"/>
                  </a:lnTo>
                  <a:lnTo>
                    <a:pt x="264335" y="76649"/>
                  </a:lnTo>
                  <a:lnTo>
                    <a:pt x="208066" y="65910"/>
                  </a:lnTo>
                  <a:lnTo>
                    <a:pt x="151064" y="52967"/>
                  </a:lnTo>
                  <a:lnTo>
                    <a:pt x="95762" y="37729"/>
                  </a:lnTo>
                  <a:lnTo>
                    <a:pt x="44596" y="20104"/>
                  </a:lnTo>
                  <a:lnTo>
                    <a:pt x="0" y="0"/>
                  </a:lnTo>
                </a:path>
              </a:pathLst>
            </a:custGeom>
            <a:ln w="6349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 descr=""/>
            <p:cNvSpPr/>
            <p:nvPr/>
          </p:nvSpPr>
          <p:spPr>
            <a:xfrm>
              <a:off x="2175854" y="1425778"/>
              <a:ext cx="50165" cy="34925"/>
            </a:xfrm>
            <a:custGeom>
              <a:avLst/>
              <a:gdLst/>
              <a:ahLst/>
              <a:cxnLst/>
              <a:rect l="l" t="t" r="r" b="b"/>
              <a:pathLst>
                <a:path w="50164" h="34925">
                  <a:moveTo>
                    <a:pt x="0" y="0"/>
                  </a:moveTo>
                  <a:lnTo>
                    <a:pt x="37464" y="34709"/>
                  </a:lnTo>
                  <a:lnTo>
                    <a:pt x="49796" y="11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 descr=""/>
            <p:cNvSpPr/>
            <p:nvPr/>
          </p:nvSpPr>
          <p:spPr>
            <a:xfrm>
              <a:off x="2925230" y="1419209"/>
              <a:ext cx="413384" cy="210820"/>
            </a:xfrm>
            <a:custGeom>
              <a:avLst/>
              <a:gdLst/>
              <a:ahLst/>
              <a:cxnLst/>
              <a:rect l="l" t="t" r="r" b="b"/>
              <a:pathLst>
                <a:path w="413385" h="210819">
                  <a:moveTo>
                    <a:pt x="412876" y="210339"/>
                  </a:moveTo>
                  <a:lnTo>
                    <a:pt x="394804" y="142140"/>
                  </a:lnTo>
                  <a:lnTo>
                    <a:pt x="346622" y="81357"/>
                  </a:lnTo>
                  <a:lnTo>
                    <a:pt x="314070" y="55563"/>
                  </a:lnTo>
                  <a:lnTo>
                    <a:pt x="277387" y="33803"/>
                  </a:lnTo>
                  <a:lnTo>
                    <a:pt x="237703" y="16805"/>
                  </a:lnTo>
                  <a:lnTo>
                    <a:pt x="196153" y="5295"/>
                  </a:lnTo>
                  <a:lnTo>
                    <a:pt x="153866" y="0"/>
                  </a:lnTo>
                  <a:lnTo>
                    <a:pt x="111976" y="1646"/>
                  </a:lnTo>
                  <a:lnTo>
                    <a:pt x="71613" y="10960"/>
                  </a:lnTo>
                  <a:lnTo>
                    <a:pt x="33910" y="28669"/>
                  </a:lnTo>
                  <a:lnTo>
                    <a:pt x="0" y="55501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 descr=""/>
            <p:cNvSpPr/>
            <p:nvPr/>
          </p:nvSpPr>
          <p:spPr>
            <a:xfrm>
              <a:off x="2896617" y="145887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5539" y="0"/>
                  </a:moveTo>
                  <a:lnTo>
                    <a:pt x="0" y="44234"/>
                  </a:lnTo>
                  <a:lnTo>
                    <a:pt x="44221" y="18707"/>
                  </a:lnTo>
                  <a:lnTo>
                    <a:pt x="25539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2" name="object 2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1883" y="1694103"/>
              <a:ext cx="199529" cy="173520"/>
            </a:xfrm>
            <a:prstGeom prst="rect">
              <a:avLst/>
            </a:prstGeom>
          </p:spPr>
        </p:pic>
        <p:sp>
          <p:nvSpPr>
            <p:cNvPr id="213" name="object 213" descr=""/>
            <p:cNvSpPr/>
            <p:nvPr/>
          </p:nvSpPr>
          <p:spPr>
            <a:xfrm>
              <a:off x="2773808" y="1090053"/>
              <a:ext cx="0" cy="160655"/>
            </a:xfrm>
            <a:custGeom>
              <a:avLst/>
              <a:gdLst/>
              <a:ahLst/>
              <a:cxnLst/>
              <a:rect l="l" t="t" r="r" b="b"/>
              <a:pathLst>
                <a:path w="0" h="160655">
                  <a:moveTo>
                    <a:pt x="0" y="0"/>
                  </a:moveTo>
                  <a:lnTo>
                    <a:pt x="0" y="160654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 descr=""/>
            <p:cNvSpPr/>
            <p:nvPr/>
          </p:nvSpPr>
          <p:spPr>
            <a:xfrm>
              <a:off x="2754161" y="1218349"/>
              <a:ext cx="39370" cy="75565"/>
            </a:xfrm>
            <a:custGeom>
              <a:avLst/>
              <a:gdLst/>
              <a:ahLst/>
              <a:cxnLst/>
              <a:rect l="l" t="t" r="r" b="b"/>
              <a:pathLst>
                <a:path w="39369" h="75565">
                  <a:moveTo>
                    <a:pt x="39052" y="0"/>
                  </a:moveTo>
                  <a:lnTo>
                    <a:pt x="0" y="0"/>
                  </a:lnTo>
                  <a:lnTo>
                    <a:pt x="19532" y="75031"/>
                  </a:lnTo>
                  <a:lnTo>
                    <a:pt x="39052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5" name="object 215" descr=""/>
          <p:cNvGrpSpPr/>
          <p:nvPr/>
        </p:nvGrpSpPr>
        <p:grpSpPr>
          <a:xfrm>
            <a:off x="1560107" y="2788691"/>
            <a:ext cx="3743325" cy="1951989"/>
            <a:chOff x="1560107" y="2788691"/>
            <a:chExt cx="3743325" cy="1951989"/>
          </a:xfrm>
        </p:grpSpPr>
        <p:sp>
          <p:nvSpPr>
            <p:cNvPr id="216" name="object 216" descr=""/>
            <p:cNvSpPr/>
            <p:nvPr/>
          </p:nvSpPr>
          <p:spPr>
            <a:xfrm>
              <a:off x="1846962" y="4232706"/>
              <a:ext cx="100965" cy="0"/>
            </a:xfrm>
            <a:custGeom>
              <a:avLst/>
              <a:gdLst/>
              <a:ahLst/>
              <a:cxnLst/>
              <a:rect l="l" t="t" r="r" b="b"/>
              <a:pathLst>
                <a:path w="100964" h="0">
                  <a:moveTo>
                    <a:pt x="100901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 descr=""/>
            <p:cNvSpPr/>
            <p:nvPr/>
          </p:nvSpPr>
          <p:spPr>
            <a:xfrm>
              <a:off x="1777137" y="4213059"/>
              <a:ext cx="76835" cy="39370"/>
            </a:xfrm>
            <a:custGeom>
              <a:avLst/>
              <a:gdLst/>
              <a:ahLst/>
              <a:cxnLst/>
              <a:rect l="l" t="t" r="r" b="b"/>
              <a:pathLst>
                <a:path w="76835" h="39370">
                  <a:moveTo>
                    <a:pt x="76568" y="0"/>
                  </a:moveTo>
                  <a:lnTo>
                    <a:pt x="0" y="19532"/>
                  </a:lnTo>
                  <a:lnTo>
                    <a:pt x="76568" y="39052"/>
                  </a:lnTo>
                  <a:lnTo>
                    <a:pt x="76568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 descr=""/>
            <p:cNvSpPr/>
            <p:nvPr/>
          </p:nvSpPr>
          <p:spPr>
            <a:xfrm>
              <a:off x="1564869" y="3879583"/>
              <a:ext cx="104139" cy="0"/>
            </a:xfrm>
            <a:custGeom>
              <a:avLst/>
              <a:gdLst/>
              <a:ahLst/>
              <a:cxnLst/>
              <a:rect l="l" t="t" r="r" b="b"/>
              <a:pathLst>
                <a:path w="104139" h="0">
                  <a:moveTo>
                    <a:pt x="0" y="0"/>
                  </a:moveTo>
                  <a:lnTo>
                    <a:pt x="104025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 descr=""/>
            <p:cNvSpPr/>
            <p:nvPr/>
          </p:nvSpPr>
          <p:spPr>
            <a:xfrm>
              <a:off x="1662126" y="3860177"/>
              <a:ext cx="65405" cy="39370"/>
            </a:xfrm>
            <a:custGeom>
              <a:avLst/>
              <a:gdLst/>
              <a:ahLst/>
              <a:cxnLst/>
              <a:rect l="l" t="t" r="r" b="b"/>
              <a:pathLst>
                <a:path w="65405" h="39370">
                  <a:moveTo>
                    <a:pt x="0" y="0"/>
                  </a:moveTo>
                  <a:lnTo>
                    <a:pt x="0" y="39052"/>
                  </a:lnTo>
                  <a:lnTo>
                    <a:pt x="64935" y="19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 descr=""/>
            <p:cNvSpPr/>
            <p:nvPr/>
          </p:nvSpPr>
          <p:spPr>
            <a:xfrm>
              <a:off x="1815148" y="3611410"/>
              <a:ext cx="0" cy="107314"/>
            </a:xfrm>
            <a:custGeom>
              <a:avLst/>
              <a:gdLst/>
              <a:ahLst/>
              <a:cxnLst/>
              <a:rect l="l" t="t" r="r" b="b"/>
              <a:pathLst>
                <a:path w="0" h="107314">
                  <a:moveTo>
                    <a:pt x="0" y="0"/>
                  </a:moveTo>
                  <a:lnTo>
                    <a:pt x="0" y="107111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 descr=""/>
            <p:cNvSpPr/>
            <p:nvPr/>
          </p:nvSpPr>
          <p:spPr>
            <a:xfrm>
              <a:off x="1795501" y="3711765"/>
              <a:ext cx="39370" cy="74295"/>
            </a:xfrm>
            <a:custGeom>
              <a:avLst/>
              <a:gdLst/>
              <a:ahLst/>
              <a:cxnLst/>
              <a:rect l="l" t="t" r="r" b="b"/>
              <a:pathLst>
                <a:path w="39369" h="74295">
                  <a:moveTo>
                    <a:pt x="39065" y="0"/>
                  </a:moveTo>
                  <a:lnTo>
                    <a:pt x="0" y="0"/>
                  </a:lnTo>
                  <a:lnTo>
                    <a:pt x="19545" y="74244"/>
                  </a:lnTo>
                  <a:lnTo>
                    <a:pt x="39065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 descr=""/>
            <p:cNvSpPr/>
            <p:nvPr/>
          </p:nvSpPr>
          <p:spPr>
            <a:xfrm>
              <a:off x="3725228" y="4090682"/>
              <a:ext cx="1282700" cy="650240"/>
            </a:xfrm>
            <a:custGeom>
              <a:avLst/>
              <a:gdLst/>
              <a:ahLst/>
              <a:cxnLst/>
              <a:rect l="l" t="t" r="r" b="b"/>
              <a:pathLst>
                <a:path w="1282700" h="650239">
                  <a:moveTo>
                    <a:pt x="1282319" y="355053"/>
                  </a:moveTo>
                  <a:lnTo>
                    <a:pt x="1151369" y="299580"/>
                  </a:lnTo>
                  <a:lnTo>
                    <a:pt x="1054912" y="177533"/>
                  </a:lnTo>
                  <a:lnTo>
                    <a:pt x="995299" y="55486"/>
                  </a:lnTo>
                  <a:lnTo>
                    <a:pt x="985139" y="27813"/>
                  </a:lnTo>
                  <a:lnTo>
                    <a:pt x="974915" y="0"/>
                  </a:lnTo>
                  <a:lnTo>
                    <a:pt x="0" y="0"/>
                  </a:lnTo>
                  <a:lnTo>
                    <a:pt x="0" y="494499"/>
                  </a:lnTo>
                  <a:lnTo>
                    <a:pt x="0" y="649643"/>
                  </a:lnTo>
                  <a:lnTo>
                    <a:pt x="965225" y="649643"/>
                  </a:lnTo>
                  <a:lnTo>
                    <a:pt x="965225" y="494499"/>
                  </a:lnTo>
                  <a:lnTo>
                    <a:pt x="965225" y="27813"/>
                  </a:lnTo>
                  <a:lnTo>
                    <a:pt x="1079004" y="494499"/>
                  </a:lnTo>
                  <a:lnTo>
                    <a:pt x="1116838" y="649643"/>
                  </a:lnTo>
                  <a:lnTo>
                    <a:pt x="1282319" y="649643"/>
                  </a:lnTo>
                  <a:lnTo>
                    <a:pt x="1282319" y="494499"/>
                  </a:lnTo>
                  <a:lnTo>
                    <a:pt x="1282319" y="355053"/>
                  </a:lnTo>
                  <a:close/>
                </a:path>
              </a:pathLst>
            </a:custGeom>
            <a:solidFill>
              <a:srgbClr val="8C8E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 descr=""/>
            <p:cNvSpPr/>
            <p:nvPr/>
          </p:nvSpPr>
          <p:spPr>
            <a:xfrm>
              <a:off x="4803002" y="4580106"/>
              <a:ext cx="205104" cy="5080"/>
            </a:xfrm>
            <a:custGeom>
              <a:avLst/>
              <a:gdLst/>
              <a:ahLst/>
              <a:cxnLst/>
              <a:rect l="l" t="t" r="r" b="b"/>
              <a:pathLst>
                <a:path w="205104" h="5079">
                  <a:moveTo>
                    <a:pt x="204545" y="0"/>
                  </a:moveTo>
                  <a:lnTo>
                    <a:pt x="0" y="0"/>
                  </a:lnTo>
                  <a:lnTo>
                    <a:pt x="1237" y="5076"/>
                  </a:lnTo>
                  <a:lnTo>
                    <a:pt x="204545" y="5076"/>
                  </a:lnTo>
                  <a:lnTo>
                    <a:pt x="204545" y="0"/>
                  </a:lnTo>
                  <a:close/>
                </a:path>
              </a:pathLst>
            </a:custGeom>
            <a:solidFill>
              <a:srgbClr val="8D9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 descr=""/>
            <p:cNvSpPr/>
            <p:nvPr/>
          </p:nvSpPr>
          <p:spPr>
            <a:xfrm>
              <a:off x="4801145" y="4572487"/>
              <a:ext cx="207010" cy="7620"/>
            </a:xfrm>
            <a:custGeom>
              <a:avLst/>
              <a:gdLst/>
              <a:ahLst/>
              <a:cxnLst/>
              <a:rect l="l" t="t" r="r" b="b"/>
              <a:pathLst>
                <a:path w="207010" h="7620">
                  <a:moveTo>
                    <a:pt x="206402" y="0"/>
                  </a:moveTo>
                  <a:lnTo>
                    <a:pt x="0" y="0"/>
                  </a:lnTo>
                  <a:lnTo>
                    <a:pt x="1856" y="7615"/>
                  </a:lnTo>
                  <a:lnTo>
                    <a:pt x="206402" y="7615"/>
                  </a:lnTo>
                  <a:lnTo>
                    <a:pt x="206402" y="0"/>
                  </a:lnTo>
                  <a:close/>
                </a:path>
              </a:pathLst>
            </a:custGeom>
            <a:solidFill>
              <a:srgbClr val="8E91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 descr=""/>
            <p:cNvSpPr/>
            <p:nvPr/>
          </p:nvSpPr>
          <p:spPr>
            <a:xfrm>
              <a:off x="4799290" y="4564880"/>
              <a:ext cx="208279" cy="7620"/>
            </a:xfrm>
            <a:custGeom>
              <a:avLst/>
              <a:gdLst/>
              <a:ahLst/>
              <a:cxnLst/>
              <a:rect l="l" t="t" r="r" b="b"/>
              <a:pathLst>
                <a:path w="208279" h="7620">
                  <a:moveTo>
                    <a:pt x="208257" y="0"/>
                  </a:moveTo>
                  <a:lnTo>
                    <a:pt x="0" y="0"/>
                  </a:lnTo>
                  <a:lnTo>
                    <a:pt x="1856" y="7614"/>
                  </a:lnTo>
                  <a:lnTo>
                    <a:pt x="208257" y="7614"/>
                  </a:lnTo>
                  <a:lnTo>
                    <a:pt x="208257" y="0"/>
                  </a:lnTo>
                  <a:close/>
                </a:path>
              </a:pathLst>
            </a:custGeom>
            <a:solidFill>
              <a:srgbClr val="8E91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 descr=""/>
            <p:cNvSpPr/>
            <p:nvPr/>
          </p:nvSpPr>
          <p:spPr>
            <a:xfrm>
              <a:off x="4798051" y="4559798"/>
              <a:ext cx="209550" cy="5080"/>
            </a:xfrm>
            <a:custGeom>
              <a:avLst/>
              <a:gdLst/>
              <a:ahLst/>
              <a:cxnLst/>
              <a:rect l="l" t="t" r="r" b="b"/>
              <a:pathLst>
                <a:path w="209550" h="5079">
                  <a:moveTo>
                    <a:pt x="209496" y="0"/>
                  </a:moveTo>
                  <a:lnTo>
                    <a:pt x="0" y="0"/>
                  </a:lnTo>
                  <a:lnTo>
                    <a:pt x="1237" y="5076"/>
                  </a:lnTo>
                  <a:lnTo>
                    <a:pt x="209496" y="5076"/>
                  </a:lnTo>
                  <a:lnTo>
                    <a:pt x="209496" y="0"/>
                  </a:lnTo>
                  <a:close/>
                </a:path>
              </a:pathLst>
            </a:custGeom>
            <a:solidFill>
              <a:srgbClr val="9092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 descr=""/>
            <p:cNvSpPr/>
            <p:nvPr/>
          </p:nvSpPr>
          <p:spPr>
            <a:xfrm>
              <a:off x="4796196" y="4552192"/>
              <a:ext cx="211454" cy="7620"/>
            </a:xfrm>
            <a:custGeom>
              <a:avLst/>
              <a:gdLst/>
              <a:ahLst/>
              <a:cxnLst/>
              <a:rect l="l" t="t" r="r" b="b"/>
              <a:pathLst>
                <a:path w="211454" h="7620">
                  <a:moveTo>
                    <a:pt x="211350" y="0"/>
                  </a:moveTo>
                  <a:lnTo>
                    <a:pt x="0" y="0"/>
                  </a:lnTo>
                  <a:lnTo>
                    <a:pt x="1856" y="7615"/>
                  </a:lnTo>
                  <a:lnTo>
                    <a:pt x="211350" y="7615"/>
                  </a:lnTo>
                  <a:lnTo>
                    <a:pt x="211350" y="0"/>
                  </a:lnTo>
                  <a:close/>
                </a:path>
              </a:pathLst>
            </a:custGeom>
            <a:solidFill>
              <a:srgbClr val="9192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 descr=""/>
            <p:cNvSpPr/>
            <p:nvPr/>
          </p:nvSpPr>
          <p:spPr>
            <a:xfrm>
              <a:off x="4794957" y="4547111"/>
              <a:ext cx="212725" cy="5080"/>
            </a:xfrm>
            <a:custGeom>
              <a:avLst/>
              <a:gdLst/>
              <a:ahLst/>
              <a:cxnLst/>
              <a:rect l="l" t="t" r="r" b="b"/>
              <a:pathLst>
                <a:path w="212725" h="5079">
                  <a:moveTo>
                    <a:pt x="212589" y="0"/>
                  </a:moveTo>
                  <a:lnTo>
                    <a:pt x="0" y="0"/>
                  </a:lnTo>
                  <a:lnTo>
                    <a:pt x="1237" y="5076"/>
                  </a:lnTo>
                  <a:lnTo>
                    <a:pt x="212589" y="5076"/>
                  </a:lnTo>
                  <a:lnTo>
                    <a:pt x="212589" y="0"/>
                  </a:lnTo>
                  <a:close/>
                </a:path>
              </a:pathLst>
            </a:custGeom>
            <a:solidFill>
              <a:srgbClr val="9192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 descr=""/>
            <p:cNvSpPr/>
            <p:nvPr/>
          </p:nvSpPr>
          <p:spPr>
            <a:xfrm>
              <a:off x="3725228" y="4539500"/>
              <a:ext cx="1282700" cy="7620"/>
            </a:xfrm>
            <a:custGeom>
              <a:avLst/>
              <a:gdLst/>
              <a:ahLst/>
              <a:cxnLst/>
              <a:rect l="l" t="t" r="r" b="b"/>
              <a:pathLst>
                <a:path w="1282700" h="7620">
                  <a:moveTo>
                    <a:pt x="965225" y="0"/>
                  </a:moveTo>
                  <a:lnTo>
                    <a:pt x="0" y="0"/>
                  </a:lnTo>
                  <a:lnTo>
                    <a:pt x="0" y="1511"/>
                  </a:lnTo>
                  <a:lnTo>
                    <a:pt x="965225" y="1511"/>
                  </a:lnTo>
                  <a:lnTo>
                    <a:pt x="965225" y="0"/>
                  </a:lnTo>
                  <a:close/>
                </a:path>
                <a:path w="1282700" h="7620">
                  <a:moveTo>
                    <a:pt x="1282319" y="0"/>
                  </a:moveTo>
                  <a:lnTo>
                    <a:pt x="1067866" y="0"/>
                  </a:lnTo>
                  <a:lnTo>
                    <a:pt x="1069721" y="7607"/>
                  </a:lnTo>
                  <a:lnTo>
                    <a:pt x="1282319" y="7607"/>
                  </a:lnTo>
                  <a:lnTo>
                    <a:pt x="1282319" y="0"/>
                  </a:lnTo>
                  <a:close/>
                </a:path>
              </a:pathLst>
            </a:custGeom>
            <a:solidFill>
              <a:srgbClr val="9293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 descr=""/>
            <p:cNvSpPr/>
            <p:nvPr/>
          </p:nvSpPr>
          <p:spPr>
            <a:xfrm>
              <a:off x="3725228" y="4534433"/>
              <a:ext cx="1282700" cy="5080"/>
            </a:xfrm>
            <a:custGeom>
              <a:avLst/>
              <a:gdLst/>
              <a:ahLst/>
              <a:cxnLst/>
              <a:rect l="l" t="t" r="r" b="b"/>
              <a:pathLst>
                <a:path w="1282700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282700" h="5079">
                  <a:moveTo>
                    <a:pt x="1282319" y="0"/>
                  </a:moveTo>
                  <a:lnTo>
                    <a:pt x="1066634" y="0"/>
                  </a:lnTo>
                  <a:lnTo>
                    <a:pt x="1067866" y="5067"/>
                  </a:lnTo>
                  <a:lnTo>
                    <a:pt x="1282319" y="5067"/>
                  </a:lnTo>
                  <a:lnTo>
                    <a:pt x="1282319" y="0"/>
                  </a:lnTo>
                  <a:close/>
                </a:path>
              </a:pathLst>
            </a:custGeom>
            <a:solidFill>
              <a:srgbClr val="9294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 descr=""/>
            <p:cNvSpPr/>
            <p:nvPr/>
          </p:nvSpPr>
          <p:spPr>
            <a:xfrm>
              <a:off x="3725228" y="4526813"/>
              <a:ext cx="1282700" cy="7620"/>
            </a:xfrm>
            <a:custGeom>
              <a:avLst/>
              <a:gdLst/>
              <a:ahLst/>
              <a:cxnLst/>
              <a:rect l="l" t="t" r="r" b="b"/>
              <a:pathLst>
                <a:path w="1282700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282700" h="7620">
                  <a:moveTo>
                    <a:pt x="1282319" y="0"/>
                  </a:moveTo>
                  <a:lnTo>
                    <a:pt x="1064768" y="0"/>
                  </a:lnTo>
                  <a:lnTo>
                    <a:pt x="1066622" y="7607"/>
                  </a:lnTo>
                  <a:lnTo>
                    <a:pt x="1282319" y="7607"/>
                  </a:lnTo>
                  <a:lnTo>
                    <a:pt x="1282319" y="0"/>
                  </a:lnTo>
                  <a:close/>
                </a:path>
              </a:pathLst>
            </a:custGeom>
            <a:solidFill>
              <a:srgbClr val="9396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 descr=""/>
            <p:cNvSpPr/>
            <p:nvPr/>
          </p:nvSpPr>
          <p:spPr>
            <a:xfrm>
              <a:off x="3725228" y="4521733"/>
              <a:ext cx="1282700" cy="5080"/>
            </a:xfrm>
            <a:custGeom>
              <a:avLst/>
              <a:gdLst/>
              <a:ahLst/>
              <a:cxnLst/>
              <a:rect l="l" t="t" r="r" b="b"/>
              <a:pathLst>
                <a:path w="1282700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282700" h="5079">
                  <a:moveTo>
                    <a:pt x="1282319" y="0"/>
                  </a:moveTo>
                  <a:lnTo>
                    <a:pt x="1063536" y="0"/>
                  </a:lnTo>
                  <a:lnTo>
                    <a:pt x="1064768" y="5067"/>
                  </a:lnTo>
                  <a:lnTo>
                    <a:pt x="1282319" y="5067"/>
                  </a:lnTo>
                  <a:lnTo>
                    <a:pt x="1282319" y="0"/>
                  </a:lnTo>
                  <a:close/>
                </a:path>
              </a:pathLst>
            </a:custGeom>
            <a:solidFill>
              <a:srgbClr val="939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 descr=""/>
            <p:cNvSpPr/>
            <p:nvPr/>
          </p:nvSpPr>
          <p:spPr>
            <a:xfrm>
              <a:off x="3725228" y="4514125"/>
              <a:ext cx="1282700" cy="7620"/>
            </a:xfrm>
            <a:custGeom>
              <a:avLst/>
              <a:gdLst/>
              <a:ahLst/>
              <a:cxnLst/>
              <a:rect l="l" t="t" r="r" b="b"/>
              <a:pathLst>
                <a:path w="1282700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282700" h="7620">
                  <a:moveTo>
                    <a:pt x="1282319" y="0"/>
                  </a:moveTo>
                  <a:lnTo>
                    <a:pt x="1061681" y="0"/>
                  </a:lnTo>
                  <a:lnTo>
                    <a:pt x="1063536" y="7607"/>
                  </a:lnTo>
                  <a:lnTo>
                    <a:pt x="1282319" y="7607"/>
                  </a:lnTo>
                  <a:lnTo>
                    <a:pt x="1282319" y="0"/>
                  </a:lnTo>
                  <a:close/>
                </a:path>
              </a:pathLst>
            </a:custGeom>
            <a:solidFill>
              <a:srgbClr val="949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 descr=""/>
            <p:cNvSpPr/>
            <p:nvPr/>
          </p:nvSpPr>
          <p:spPr>
            <a:xfrm>
              <a:off x="3725228" y="4509045"/>
              <a:ext cx="1282700" cy="5080"/>
            </a:xfrm>
            <a:custGeom>
              <a:avLst/>
              <a:gdLst/>
              <a:ahLst/>
              <a:cxnLst/>
              <a:rect l="l" t="t" r="r" b="b"/>
              <a:pathLst>
                <a:path w="1282700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282700" h="5079">
                  <a:moveTo>
                    <a:pt x="1282319" y="0"/>
                  </a:moveTo>
                  <a:lnTo>
                    <a:pt x="1060437" y="0"/>
                  </a:lnTo>
                  <a:lnTo>
                    <a:pt x="1061681" y="5067"/>
                  </a:lnTo>
                  <a:lnTo>
                    <a:pt x="1282319" y="5067"/>
                  </a:lnTo>
                  <a:lnTo>
                    <a:pt x="1282319" y="0"/>
                  </a:lnTo>
                  <a:close/>
                </a:path>
              </a:pathLst>
            </a:custGeom>
            <a:solidFill>
              <a:srgbClr val="9698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 descr=""/>
            <p:cNvSpPr/>
            <p:nvPr/>
          </p:nvSpPr>
          <p:spPr>
            <a:xfrm>
              <a:off x="3725228" y="4501425"/>
              <a:ext cx="1282700" cy="7620"/>
            </a:xfrm>
            <a:custGeom>
              <a:avLst/>
              <a:gdLst/>
              <a:ahLst/>
              <a:cxnLst/>
              <a:rect l="l" t="t" r="r" b="b"/>
              <a:pathLst>
                <a:path w="1282700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282700" h="7620">
                  <a:moveTo>
                    <a:pt x="1282319" y="0"/>
                  </a:moveTo>
                  <a:lnTo>
                    <a:pt x="1058583" y="0"/>
                  </a:lnTo>
                  <a:lnTo>
                    <a:pt x="1060437" y="7607"/>
                  </a:lnTo>
                  <a:lnTo>
                    <a:pt x="1282319" y="7607"/>
                  </a:lnTo>
                  <a:lnTo>
                    <a:pt x="1282319" y="0"/>
                  </a:lnTo>
                  <a:close/>
                </a:path>
              </a:pathLst>
            </a:custGeom>
            <a:solidFill>
              <a:srgbClr val="9799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 descr=""/>
            <p:cNvSpPr/>
            <p:nvPr/>
          </p:nvSpPr>
          <p:spPr>
            <a:xfrm>
              <a:off x="3725228" y="4496358"/>
              <a:ext cx="1282700" cy="5080"/>
            </a:xfrm>
            <a:custGeom>
              <a:avLst/>
              <a:gdLst/>
              <a:ahLst/>
              <a:cxnLst/>
              <a:rect l="l" t="t" r="r" b="b"/>
              <a:pathLst>
                <a:path w="1282700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282700" h="5079">
                  <a:moveTo>
                    <a:pt x="1282319" y="0"/>
                  </a:moveTo>
                  <a:lnTo>
                    <a:pt x="1057351" y="0"/>
                  </a:lnTo>
                  <a:lnTo>
                    <a:pt x="1058583" y="5067"/>
                  </a:lnTo>
                  <a:lnTo>
                    <a:pt x="1282319" y="5067"/>
                  </a:lnTo>
                  <a:lnTo>
                    <a:pt x="1282319" y="0"/>
                  </a:lnTo>
                  <a:close/>
                </a:path>
              </a:pathLst>
            </a:custGeom>
            <a:solidFill>
              <a:srgbClr val="9799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 descr=""/>
            <p:cNvSpPr/>
            <p:nvPr/>
          </p:nvSpPr>
          <p:spPr>
            <a:xfrm>
              <a:off x="3725228" y="4488738"/>
              <a:ext cx="1282700" cy="7620"/>
            </a:xfrm>
            <a:custGeom>
              <a:avLst/>
              <a:gdLst/>
              <a:ahLst/>
              <a:cxnLst/>
              <a:rect l="l" t="t" r="r" b="b"/>
              <a:pathLst>
                <a:path w="1282700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282700" h="7620">
                  <a:moveTo>
                    <a:pt x="1282319" y="0"/>
                  </a:moveTo>
                  <a:lnTo>
                    <a:pt x="1055484" y="0"/>
                  </a:lnTo>
                  <a:lnTo>
                    <a:pt x="1057351" y="7607"/>
                  </a:lnTo>
                  <a:lnTo>
                    <a:pt x="1282319" y="7607"/>
                  </a:lnTo>
                  <a:lnTo>
                    <a:pt x="1282319" y="0"/>
                  </a:lnTo>
                  <a:close/>
                </a:path>
              </a:pathLst>
            </a:custGeom>
            <a:solidFill>
              <a:srgbClr val="9899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 descr=""/>
            <p:cNvSpPr/>
            <p:nvPr/>
          </p:nvSpPr>
          <p:spPr>
            <a:xfrm>
              <a:off x="3725228" y="4481118"/>
              <a:ext cx="1282700" cy="7620"/>
            </a:xfrm>
            <a:custGeom>
              <a:avLst/>
              <a:gdLst/>
              <a:ahLst/>
              <a:cxnLst/>
              <a:rect l="l" t="t" r="r" b="b"/>
              <a:pathLst>
                <a:path w="1282700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282700" h="7620">
                  <a:moveTo>
                    <a:pt x="1282319" y="0"/>
                  </a:moveTo>
                  <a:lnTo>
                    <a:pt x="1053630" y="0"/>
                  </a:lnTo>
                  <a:lnTo>
                    <a:pt x="1055484" y="7607"/>
                  </a:lnTo>
                  <a:lnTo>
                    <a:pt x="1282319" y="7607"/>
                  </a:lnTo>
                  <a:lnTo>
                    <a:pt x="1282319" y="0"/>
                  </a:lnTo>
                  <a:close/>
                </a:path>
              </a:pathLst>
            </a:custGeom>
            <a:solidFill>
              <a:srgbClr val="999A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 descr=""/>
            <p:cNvSpPr/>
            <p:nvPr/>
          </p:nvSpPr>
          <p:spPr>
            <a:xfrm>
              <a:off x="3725228" y="4476051"/>
              <a:ext cx="1282700" cy="5080"/>
            </a:xfrm>
            <a:custGeom>
              <a:avLst/>
              <a:gdLst/>
              <a:ahLst/>
              <a:cxnLst/>
              <a:rect l="l" t="t" r="r" b="b"/>
              <a:pathLst>
                <a:path w="1282700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282700" h="5079">
                  <a:moveTo>
                    <a:pt x="1282319" y="0"/>
                  </a:moveTo>
                  <a:lnTo>
                    <a:pt x="1052398" y="0"/>
                  </a:lnTo>
                  <a:lnTo>
                    <a:pt x="1053630" y="5067"/>
                  </a:lnTo>
                  <a:lnTo>
                    <a:pt x="1282319" y="5067"/>
                  </a:lnTo>
                  <a:lnTo>
                    <a:pt x="1282319" y="0"/>
                  </a:lnTo>
                  <a:close/>
                </a:path>
              </a:pathLst>
            </a:custGeom>
            <a:solidFill>
              <a:srgbClr val="999B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 descr=""/>
            <p:cNvSpPr/>
            <p:nvPr/>
          </p:nvSpPr>
          <p:spPr>
            <a:xfrm>
              <a:off x="3725228" y="4463351"/>
              <a:ext cx="1282700" cy="12700"/>
            </a:xfrm>
            <a:custGeom>
              <a:avLst/>
              <a:gdLst/>
              <a:ahLst/>
              <a:cxnLst/>
              <a:rect l="l" t="t" r="r" b="b"/>
              <a:pathLst>
                <a:path w="1282700" h="12700">
                  <a:moveTo>
                    <a:pt x="965225" y="5080"/>
                  </a:moveTo>
                  <a:lnTo>
                    <a:pt x="0" y="5080"/>
                  </a:lnTo>
                  <a:lnTo>
                    <a:pt x="0" y="12687"/>
                  </a:lnTo>
                  <a:lnTo>
                    <a:pt x="965225" y="12687"/>
                  </a:lnTo>
                  <a:lnTo>
                    <a:pt x="965225" y="5080"/>
                  </a:lnTo>
                  <a:close/>
                </a:path>
                <a:path w="1282700" h="12700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282700" h="12700">
                  <a:moveTo>
                    <a:pt x="1282319" y="5080"/>
                  </a:moveTo>
                  <a:lnTo>
                    <a:pt x="1050531" y="5080"/>
                  </a:lnTo>
                  <a:lnTo>
                    <a:pt x="1052398" y="12687"/>
                  </a:lnTo>
                  <a:lnTo>
                    <a:pt x="1282319" y="12687"/>
                  </a:lnTo>
                  <a:lnTo>
                    <a:pt x="1282319" y="5080"/>
                  </a:lnTo>
                  <a:close/>
                </a:path>
                <a:path w="1282700" h="12700">
                  <a:moveTo>
                    <a:pt x="1282319" y="0"/>
                  </a:moveTo>
                  <a:lnTo>
                    <a:pt x="1049299" y="0"/>
                  </a:lnTo>
                  <a:lnTo>
                    <a:pt x="1050531" y="5067"/>
                  </a:lnTo>
                  <a:lnTo>
                    <a:pt x="1282319" y="5067"/>
                  </a:lnTo>
                  <a:lnTo>
                    <a:pt x="1282319" y="0"/>
                  </a:lnTo>
                  <a:close/>
                </a:path>
              </a:pathLst>
            </a:custGeom>
            <a:solidFill>
              <a:srgbClr val="9A9D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 descr=""/>
            <p:cNvSpPr/>
            <p:nvPr/>
          </p:nvSpPr>
          <p:spPr>
            <a:xfrm>
              <a:off x="3725228" y="4455743"/>
              <a:ext cx="1282700" cy="7620"/>
            </a:xfrm>
            <a:custGeom>
              <a:avLst/>
              <a:gdLst/>
              <a:ahLst/>
              <a:cxnLst/>
              <a:rect l="l" t="t" r="r" b="b"/>
              <a:pathLst>
                <a:path w="1282700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282700" h="7620">
                  <a:moveTo>
                    <a:pt x="1282319" y="0"/>
                  </a:moveTo>
                  <a:lnTo>
                    <a:pt x="1047445" y="0"/>
                  </a:lnTo>
                  <a:lnTo>
                    <a:pt x="1049299" y="7607"/>
                  </a:lnTo>
                  <a:lnTo>
                    <a:pt x="1282319" y="7607"/>
                  </a:lnTo>
                  <a:lnTo>
                    <a:pt x="1282319" y="0"/>
                  </a:lnTo>
                  <a:close/>
                </a:path>
              </a:pathLst>
            </a:custGeom>
            <a:solidFill>
              <a:srgbClr val="9B9E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 descr=""/>
            <p:cNvSpPr/>
            <p:nvPr/>
          </p:nvSpPr>
          <p:spPr>
            <a:xfrm>
              <a:off x="3725228" y="4450663"/>
              <a:ext cx="1282700" cy="5080"/>
            </a:xfrm>
            <a:custGeom>
              <a:avLst/>
              <a:gdLst/>
              <a:ahLst/>
              <a:cxnLst/>
              <a:rect l="l" t="t" r="r" b="b"/>
              <a:pathLst>
                <a:path w="1282700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282700" h="5079">
                  <a:moveTo>
                    <a:pt x="1282319" y="0"/>
                  </a:moveTo>
                  <a:lnTo>
                    <a:pt x="1046200" y="0"/>
                  </a:lnTo>
                  <a:lnTo>
                    <a:pt x="1047445" y="5067"/>
                  </a:lnTo>
                  <a:lnTo>
                    <a:pt x="1282319" y="5067"/>
                  </a:lnTo>
                  <a:lnTo>
                    <a:pt x="1282319" y="0"/>
                  </a:lnTo>
                  <a:close/>
                </a:path>
              </a:pathLst>
            </a:custGeom>
            <a:solidFill>
              <a:srgbClr val="9D9F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 descr=""/>
            <p:cNvSpPr/>
            <p:nvPr/>
          </p:nvSpPr>
          <p:spPr>
            <a:xfrm>
              <a:off x="3725228" y="4443043"/>
              <a:ext cx="1282700" cy="8255"/>
            </a:xfrm>
            <a:custGeom>
              <a:avLst/>
              <a:gdLst/>
              <a:ahLst/>
              <a:cxnLst/>
              <a:rect l="l" t="t" r="r" b="b"/>
              <a:pathLst>
                <a:path w="1282700" h="8254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282700" h="8254">
                  <a:moveTo>
                    <a:pt x="1282319" y="2730"/>
                  </a:moveTo>
                  <a:lnTo>
                    <a:pt x="1279410" y="2730"/>
                  </a:lnTo>
                  <a:lnTo>
                    <a:pt x="1279410" y="190"/>
                  </a:lnTo>
                  <a:lnTo>
                    <a:pt x="1044702" y="190"/>
                  </a:lnTo>
                  <a:lnTo>
                    <a:pt x="1044702" y="2730"/>
                  </a:lnTo>
                  <a:lnTo>
                    <a:pt x="1045629" y="2730"/>
                  </a:lnTo>
                  <a:lnTo>
                    <a:pt x="1045629" y="7810"/>
                  </a:lnTo>
                  <a:lnTo>
                    <a:pt x="1282319" y="7810"/>
                  </a:lnTo>
                  <a:lnTo>
                    <a:pt x="1282319" y="2730"/>
                  </a:lnTo>
                  <a:close/>
                </a:path>
              </a:pathLst>
            </a:custGeom>
            <a:solidFill>
              <a:srgbClr val="9E9F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 descr=""/>
            <p:cNvSpPr/>
            <p:nvPr/>
          </p:nvSpPr>
          <p:spPr>
            <a:xfrm>
              <a:off x="3725228" y="4437976"/>
              <a:ext cx="1276350" cy="5080"/>
            </a:xfrm>
            <a:custGeom>
              <a:avLst/>
              <a:gdLst/>
              <a:ahLst/>
              <a:cxnLst/>
              <a:rect l="l" t="t" r="r" b="b"/>
              <a:pathLst>
                <a:path w="1276350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276350" h="5079">
                  <a:moveTo>
                    <a:pt x="1275956" y="5067"/>
                  </a:moveTo>
                  <a:lnTo>
                    <a:pt x="1263980" y="0"/>
                  </a:lnTo>
                  <a:lnTo>
                    <a:pt x="1043114" y="0"/>
                  </a:lnTo>
                  <a:lnTo>
                    <a:pt x="1044346" y="5067"/>
                  </a:lnTo>
                  <a:lnTo>
                    <a:pt x="1275956" y="5067"/>
                  </a:lnTo>
                  <a:close/>
                </a:path>
              </a:pathLst>
            </a:custGeom>
            <a:solidFill>
              <a:srgbClr val="9E9F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 descr=""/>
            <p:cNvSpPr/>
            <p:nvPr/>
          </p:nvSpPr>
          <p:spPr>
            <a:xfrm>
              <a:off x="3725228" y="4430356"/>
              <a:ext cx="1264285" cy="7620"/>
            </a:xfrm>
            <a:custGeom>
              <a:avLst/>
              <a:gdLst/>
              <a:ahLst/>
              <a:cxnLst/>
              <a:rect l="l" t="t" r="r" b="b"/>
              <a:pathLst>
                <a:path w="1264285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264285" h="7620">
                  <a:moveTo>
                    <a:pt x="1263967" y="7607"/>
                  </a:moveTo>
                  <a:lnTo>
                    <a:pt x="1245997" y="0"/>
                  </a:lnTo>
                  <a:lnTo>
                    <a:pt x="1041260" y="0"/>
                  </a:lnTo>
                  <a:lnTo>
                    <a:pt x="1043114" y="7607"/>
                  </a:lnTo>
                  <a:lnTo>
                    <a:pt x="1263967" y="7607"/>
                  </a:lnTo>
                  <a:close/>
                </a:path>
              </a:pathLst>
            </a:custGeom>
            <a:solidFill>
              <a:srgbClr val="9FA0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 descr=""/>
            <p:cNvSpPr/>
            <p:nvPr/>
          </p:nvSpPr>
          <p:spPr>
            <a:xfrm>
              <a:off x="3725228" y="4425276"/>
              <a:ext cx="1246505" cy="5080"/>
            </a:xfrm>
            <a:custGeom>
              <a:avLst/>
              <a:gdLst/>
              <a:ahLst/>
              <a:cxnLst/>
              <a:rect l="l" t="t" r="r" b="b"/>
              <a:pathLst>
                <a:path w="1246504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246504" h="5079">
                  <a:moveTo>
                    <a:pt x="1245984" y="5067"/>
                  </a:moveTo>
                  <a:lnTo>
                    <a:pt x="1233995" y="0"/>
                  </a:lnTo>
                  <a:lnTo>
                    <a:pt x="1040015" y="0"/>
                  </a:lnTo>
                  <a:lnTo>
                    <a:pt x="1041247" y="5067"/>
                  </a:lnTo>
                  <a:lnTo>
                    <a:pt x="1245984" y="5067"/>
                  </a:lnTo>
                  <a:close/>
                </a:path>
              </a:pathLst>
            </a:custGeom>
            <a:solidFill>
              <a:srgbClr val="9FA1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 descr=""/>
            <p:cNvSpPr/>
            <p:nvPr/>
          </p:nvSpPr>
          <p:spPr>
            <a:xfrm>
              <a:off x="3725228" y="4417669"/>
              <a:ext cx="1234440" cy="7620"/>
            </a:xfrm>
            <a:custGeom>
              <a:avLst/>
              <a:gdLst/>
              <a:ahLst/>
              <a:cxnLst/>
              <a:rect l="l" t="t" r="r" b="b"/>
              <a:pathLst>
                <a:path w="1234439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234439" h="7620">
                  <a:moveTo>
                    <a:pt x="1234020" y="7607"/>
                  </a:moveTo>
                  <a:lnTo>
                    <a:pt x="1216050" y="0"/>
                  </a:lnTo>
                  <a:lnTo>
                    <a:pt x="1038161" y="0"/>
                  </a:lnTo>
                  <a:lnTo>
                    <a:pt x="1040015" y="7607"/>
                  </a:lnTo>
                  <a:lnTo>
                    <a:pt x="1234020" y="7607"/>
                  </a:lnTo>
                  <a:close/>
                </a:path>
              </a:pathLst>
            </a:custGeom>
            <a:solidFill>
              <a:srgbClr val="A0A3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 descr=""/>
            <p:cNvSpPr/>
            <p:nvPr/>
          </p:nvSpPr>
          <p:spPr>
            <a:xfrm>
              <a:off x="3725228" y="4412589"/>
              <a:ext cx="1216660" cy="5080"/>
            </a:xfrm>
            <a:custGeom>
              <a:avLst/>
              <a:gdLst/>
              <a:ahLst/>
              <a:cxnLst/>
              <a:rect l="l" t="t" r="r" b="b"/>
              <a:pathLst>
                <a:path w="1216660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216660" h="5079">
                  <a:moveTo>
                    <a:pt x="1216037" y="5067"/>
                  </a:moveTo>
                  <a:lnTo>
                    <a:pt x="1204048" y="0"/>
                  </a:lnTo>
                  <a:lnTo>
                    <a:pt x="1036916" y="0"/>
                  </a:lnTo>
                  <a:lnTo>
                    <a:pt x="1038161" y="5067"/>
                  </a:lnTo>
                  <a:lnTo>
                    <a:pt x="1216037" y="5067"/>
                  </a:lnTo>
                  <a:close/>
                </a:path>
              </a:pathLst>
            </a:custGeom>
            <a:solidFill>
              <a:srgbClr val="A0A4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 descr=""/>
            <p:cNvSpPr/>
            <p:nvPr/>
          </p:nvSpPr>
          <p:spPr>
            <a:xfrm>
              <a:off x="3725228" y="4404969"/>
              <a:ext cx="1204595" cy="7620"/>
            </a:xfrm>
            <a:custGeom>
              <a:avLst/>
              <a:gdLst/>
              <a:ahLst/>
              <a:cxnLst/>
              <a:rect l="l" t="t" r="r" b="b"/>
              <a:pathLst>
                <a:path w="1204595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204595" h="7620">
                  <a:moveTo>
                    <a:pt x="1204048" y="7607"/>
                  </a:moveTo>
                  <a:lnTo>
                    <a:pt x="1186065" y="0"/>
                  </a:lnTo>
                  <a:lnTo>
                    <a:pt x="1035062" y="0"/>
                  </a:lnTo>
                  <a:lnTo>
                    <a:pt x="1036916" y="7607"/>
                  </a:lnTo>
                  <a:lnTo>
                    <a:pt x="1204048" y="7607"/>
                  </a:lnTo>
                  <a:close/>
                </a:path>
              </a:pathLst>
            </a:custGeom>
            <a:solidFill>
              <a:srgbClr val="A1A4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 descr=""/>
            <p:cNvSpPr/>
            <p:nvPr/>
          </p:nvSpPr>
          <p:spPr>
            <a:xfrm>
              <a:off x="3725228" y="4397362"/>
              <a:ext cx="1186180" cy="7620"/>
            </a:xfrm>
            <a:custGeom>
              <a:avLst/>
              <a:gdLst/>
              <a:ahLst/>
              <a:cxnLst/>
              <a:rect l="l" t="t" r="r" b="b"/>
              <a:pathLst>
                <a:path w="1186179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186179" h="7620">
                  <a:moveTo>
                    <a:pt x="1186091" y="7607"/>
                  </a:moveTo>
                  <a:lnTo>
                    <a:pt x="1168120" y="0"/>
                  </a:lnTo>
                  <a:lnTo>
                    <a:pt x="1033208" y="0"/>
                  </a:lnTo>
                  <a:lnTo>
                    <a:pt x="1035062" y="7607"/>
                  </a:lnTo>
                  <a:lnTo>
                    <a:pt x="1186091" y="7607"/>
                  </a:lnTo>
                  <a:close/>
                </a:path>
              </a:pathLst>
            </a:custGeom>
            <a:solidFill>
              <a:srgbClr val="A3A5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 descr=""/>
            <p:cNvSpPr/>
            <p:nvPr/>
          </p:nvSpPr>
          <p:spPr>
            <a:xfrm>
              <a:off x="3725228" y="4392282"/>
              <a:ext cx="1168400" cy="5080"/>
            </a:xfrm>
            <a:custGeom>
              <a:avLst/>
              <a:gdLst/>
              <a:ahLst/>
              <a:cxnLst/>
              <a:rect l="l" t="t" r="r" b="b"/>
              <a:pathLst>
                <a:path w="1168400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168400" h="5079">
                  <a:moveTo>
                    <a:pt x="1168107" y="5067"/>
                  </a:moveTo>
                  <a:lnTo>
                    <a:pt x="1156119" y="0"/>
                  </a:lnTo>
                  <a:lnTo>
                    <a:pt x="1031976" y="0"/>
                  </a:lnTo>
                  <a:lnTo>
                    <a:pt x="1033208" y="5067"/>
                  </a:lnTo>
                  <a:lnTo>
                    <a:pt x="1168107" y="5067"/>
                  </a:lnTo>
                  <a:close/>
                </a:path>
              </a:pathLst>
            </a:custGeom>
            <a:solidFill>
              <a:srgbClr val="A4A5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 descr=""/>
            <p:cNvSpPr/>
            <p:nvPr/>
          </p:nvSpPr>
          <p:spPr>
            <a:xfrm>
              <a:off x="3725228" y="4384662"/>
              <a:ext cx="1153795" cy="8255"/>
            </a:xfrm>
            <a:custGeom>
              <a:avLst/>
              <a:gdLst/>
              <a:ahLst/>
              <a:cxnLst/>
              <a:rect l="l" t="t" r="r" b="b"/>
              <a:pathLst>
                <a:path w="1153795" h="8254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153795" h="8254">
                  <a:moveTo>
                    <a:pt x="1153502" y="5232"/>
                  </a:moveTo>
                  <a:lnTo>
                    <a:pt x="1149070" y="5232"/>
                  </a:lnTo>
                  <a:lnTo>
                    <a:pt x="1149070" y="152"/>
                  </a:lnTo>
                  <a:lnTo>
                    <a:pt x="1030770" y="152"/>
                  </a:lnTo>
                  <a:lnTo>
                    <a:pt x="1030770" y="5232"/>
                  </a:lnTo>
                  <a:lnTo>
                    <a:pt x="1031697" y="5232"/>
                  </a:lnTo>
                  <a:lnTo>
                    <a:pt x="1031697" y="7772"/>
                  </a:lnTo>
                  <a:lnTo>
                    <a:pt x="1153502" y="7772"/>
                  </a:lnTo>
                  <a:lnTo>
                    <a:pt x="1153502" y="5232"/>
                  </a:lnTo>
                  <a:close/>
                </a:path>
              </a:pathLst>
            </a:custGeom>
            <a:solidFill>
              <a:srgbClr val="A5A6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 descr=""/>
            <p:cNvSpPr/>
            <p:nvPr/>
          </p:nvSpPr>
          <p:spPr>
            <a:xfrm>
              <a:off x="3725228" y="4379594"/>
              <a:ext cx="1147445" cy="5080"/>
            </a:xfrm>
            <a:custGeom>
              <a:avLst/>
              <a:gdLst/>
              <a:ahLst/>
              <a:cxnLst/>
              <a:rect l="l" t="t" r="r" b="b"/>
              <a:pathLst>
                <a:path w="1147445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147445" h="5079">
                  <a:moveTo>
                    <a:pt x="1146949" y="5067"/>
                  </a:moveTo>
                  <a:lnTo>
                    <a:pt x="1142936" y="0"/>
                  </a:lnTo>
                  <a:lnTo>
                    <a:pt x="1028877" y="0"/>
                  </a:lnTo>
                  <a:lnTo>
                    <a:pt x="1030109" y="5067"/>
                  </a:lnTo>
                  <a:lnTo>
                    <a:pt x="1146949" y="5067"/>
                  </a:lnTo>
                  <a:close/>
                </a:path>
              </a:pathLst>
            </a:custGeom>
            <a:solidFill>
              <a:srgbClr val="A5A7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 descr=""/>
            <p:cNvSpPr/>
            <p:nvPr/>
          </p:nvSpPr>
          <p:spPr>
            <a:xfrm>
              <a:off x="3725228" y="4371974"/>
              <a:ext cx="1143000" cy="7620"/>
            </a:xfrm>
            <a:custGeom>
              <a:avLst/>
              <a:gdLst/>
              <a:ahLst/>
              <a:cxnLst/>
              <a:rect l="l" t="t" r="r" b="b"/>
              <a:pathLst>
                <a:path w="1143000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143000" h="7620">
                  <a:moveTo>
                    <a:pt x="1142936" y="7607"/>
                  </a:moveTo>
                  <a:lnTo>
                    <a:pt x="1136916" y="0"/>
                  </a:lnTo>
                  <a:lnTo>
                    <a:pt x="1027023" y="0"/>
                  </a:lnTo>
                  <a:lnTo>
                    <a:pt x="1028877" y="7607"/>
                  </a:lnTo>
                  <a:lnTo>
                    <a:pt x="1142936" y="7607"/>
                  </a:lnTo>
                  <a:close/>
                </a:path>
              </a:pathLst>
            </a:custGeom>
            <a:solidFill>
              <a:srgbClr val="A5A7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 descr=""/>
            <p:cNvSpPr/>
            <p:nvPr/>
          </p:nvSpPr>
          <p:spPr>
            <a:xfrm>
              <a:off x="3725228" y="4366907"/>
              <a:ext cx="1137285" cy="5080"/>
            </a:xfrm>
            <a:custGeom>
              <a:avLst/>
              <a:gdLst/>
              <a:ahLst/>
              <a:cxnLst/>
              <a:rect l="l" t="t" r="r" b="b"/>
              <a:pathLst>
                <a:path w="1137285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137285" h="5079">
                  <a:moveTo>
                    <a:pt x="1136916" y="5067"/>
                  </a:moveTo>
                  <a:lnTo>
                    <a:pt x="1132903" y="0"/>
                  </a:lnTo>
                  <a:lnTo>
                    <a:pt x="1025779" y="0"/>
                  </a:lnTo>
                  <a:lnTo>
                    <a:pt x="1027023" y="5067"/>
                  </a:lnTo>
                  <a:lnTo>
                    <a:pt x="1136916" y="5067"/>
                  </a:lnTo>
                  <a:close/>
                </a:path>
              </a:pathLst>
            </a:custGeom>
            <a:solidFill>
              <a:srgbClr val="A6A9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 descr=""/>
            <p:cNvSpPr/>
            <p:nvPr/>
          </p:nvSpPr>
          <p:spPr>
            <a:xfrm>
              <a:off x="3725228" y="4359287"/>
              <a:ext cx="1133475" cy="7620"/>
            </a:xfrm>
            <a:custGeom>
              <a:avLst/>
              <a:gdLst/>
              <a:ahLst/>
              <a:cxnLst/>
              <a:rect l="l" t="t" r="r" b="b"/>
              <a:pathLst>
                <a:path w="1133475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133475" h="7620">
                  <a:moveTo>
                    <a:pt x="1132903" y="7607"/>
                  </a:moveTo>
                  <a:lnTo>
                    <a:pt x="1126883" y="0"/>
                  </a:lnTo>
                  <a:lnTo>
                    <a:pt x="1023924" y="0"/>
                  </a:lnTo>
                  <a:lnTo>
                    <a:pt x="1025779" y="7607"/>
                  </a:lnTo>
                  <a:lnTo>
                    <a:pt x="1132903" y="7607"/>
                  </a:lnTo>
                  <a:close/>
                </a:path>
              </a:pathLst>
            </a:custGeom>
            <a:solidFill>
              <a:srgbClr val="A7A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 descr=""/>
            <p:cNvSpPr/>
            <p:nvPr/>
          </p:nvSpPr>
          <p:spPr>
            <a:xfrm>
              <a:off x="3725228" y="4354207"/>
              <a:ext cx="1127125" cy="5080"/>
            </a:xfrm>
            <a:custGeom>
              <a:avLst/>
              <a:gdLst/>
              <a:ahLst/>
              <a:cxnLst/>
              <a:rect l="l" t="t" r="r" b="b"/>
              <a:pathLst>
                <a:path w="1127125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127125" h="5079">
                  <a:moveTo>
                    <a:pt x="1126883" y="5067"/>
                  </a:moveTo>
                  <a:lnTo>
                    <a:pt x="1122870" y="0"/>
                  </a:lnTo>
                  <a:lnTo>
                    <a:pt x="1022692" y="0"/>
                  </a:lnTo>
                  <a:lnTo>
                    <a:pt x="1023924" y="5067"/>
                  </a:lnTo>
                  <a:lnTo>
                    <a:pt x="1126883" y="5067"/>
                  </a:lnTo>
                  <a:close/>
                </a:path>
              </a:pathLst>
            </a:custGeom>
            <a:solidFill>
              <a:srgbClr val="A9AB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 descr=""/>
            <p:cNvSpPr/>
            <p:nvPr/>
          </p:nvSpPr>
          <p:spPr>
            <a:xfrm>
              <a:off x="3725228" y="4346587"/>
              <a:ext cx="1123315" cy="7620"/>
            </a:xfrm>
            <a:custGeom>
              <a:avLst/>
              <a:gdLst/>
              <a:ahLst/>
              <a:cxnLst/>
              <a:rect l="l" t="t" r="r" b="b"/>
              <a:pathLst>
                <a:path w="1123314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123314" h="7620">
                  <a:moveTo>
                    <a:pt x="1122870" y="7607"/>
                  </a:moveTo>
                  <a:lnTo>
                    <a:pt x="1116850" y="0"/>
                  </a:lnTo>
                  <a:lnTo>
                    <a:pt x="1020826" y="0"/>
                  </a:lnTo>
                  <a:lnTo>
                    <a:pt x="1022680" y="7607"/>
                  </a:lnTo>
                  <a:lnTo>
                    <a:pt x="1122870" y="7607"/>
                  </a:lnTo>
                  <a:close/>
                </a:path>
              </a:pathLst>
            </a:custGeom>
            <a:solidFill>
              <a:srgbClr val="A9AB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 descr=""/>
            <p:cNvSpPr/>
            <p:nvPr/>
          </p:nvSpPr>
          <p:spPr>
            <a:xfrm>
              <a:off x="3725228" y="4341520"/>
              <a:ext cx="1116965" cy="5080"/>
            </a:xfrm>
            <a:custGeom>
              <a:avLst/>
              <a:gdLst/>
              <a:ahLst/>
              <a:cxnLst/>
              <a:rect l="l" t="t" r="r" b="b"/>
              <a:pathLst>
                <a:path w="1116964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116964" h="5079">
                  <a:moveTo>
                    <a:pt x="1116850" y="5067"/>
                  </a:moveTo>
                  <a:lnTo>
                    <a:pt x="1112837" y="0"/>
                  </a:lnTo>
                  <a:lnTo>
                    <a:pt x="1019594" y="0"/>
                  </a:lnTo>
                  <a:lnTo>
                    <a:pt x="1020826" y="5067"/>
                  </a:lnTo>
                  <a:lnTo>
                    <a:pt x="1116850" y="5067"/>
                  </a:lnTo>
                  <a:close/>
                </a:path>
              </a:pathLst>
            </a:custGeom>
            <a:solidFill>
              <a:srgbClr val="AAAC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 descr=""/>
            <p:cNvSpPr/>
            <p:nvPr/>
          </p:nvSpPr>
          <p:spPr>
            <a:xfrm>
              <a:off x="3725228" y="4333900"/>
              <a:ext cx="1113155" cy="7620"/>
            </a:xfrm>
            <a:custGeom>
              <a:avLst/>
              <a:gdLst/>
              <a:ahLst/>
              <a:cxnLst/>
              <a:rect l="l" t="t" r="r" b="b"/>
              <a:pathLst>
                <a:path w="1113154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113154" h="7620">
                  <a:moveTo>
                    <a:pt x="1112837" y="7607"/>
                  </a:moveTo>
                  <a:lnTo>
                    <a:pt x="1106817" y="0"/>
                  </a:lnTo>
                  <a:lnTo>
                    <a:pt x="1017739" y="0"/>
                  </a:lnTo>
                  <a:lnTo>
                    <a:pt x="1019594" y="7607"/>
                  </a:lnTo>
                  <a:lnTo>
                    <a:pt x="1112837" y="7607"/>
                  </a:lnTo>
                  <a:close/>
                </a:path>
              </a:pathLst>
            </a:custGeom>
            <a:solidFill>
              <a:srgbClr val="ABAC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 descr=""/>
            <p:cNvSpPr/>
            <p:nvPr/>
          </p:nvSpPr>
          <p:spPr>
            <a:xfrm>
              <a:off x="3725228" y="4326292"/>
              <a:ext cx="1107440" cy="7620"/>
            </a:xfrm>
            <a:custGeom>
              <a:avLst/>
              <a:gdLst/>
              <a:ahLst/>
              <a:cxnLst/>
              <a:rect l="l" t="t" r="r" b="b"/>
              <a:pathLst>
                <a:path w="1107439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107439" h="7620">
                  <a:moveTo>
                    <a:pt x="1106830" y="7607"/>
                  </a:moveTo>
                  <a:lnTo>
                    <a:pt x="1100810" y="0"/>
                  </a:lnTo>
                  <a:lnTo>
                    <a:pt x="1015885" y="0"/>
                  </a:lnTo>
                  <a:lnTo>
                    <a:pt x="1017739" y="7607"/>
                  </a:lnTo>
                  <a:lnTo>
                    <a:pt x="1106830" y="7607"/>
                  </a:lnTo>
                  <a:close/>
                </a:path>
              </a:pathLst>
            </a:custGeom>
            <a:solidFill>
              <a:srgbClr val="ACAD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 descr=""/>
            <p:cNvSpPr/>
            <p:nvPr/>
          </p:nvSpPr>
          <p:spPr>
            <a:xfrm>
              <a:off x="3725228" y="4321212"/>
              <a:ext cx="1101090" cy="5080"/>
            </a:xfrm>
            <a:custGeom>
              <a:avLst/>
              <a:gdLst/>
              <a:ahLst/>
              <a:cxnLst/>
              <a:rect l="l" t="t" r="r" b="b"/>
              <a:pathLst>
                <a:path w="1101089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101089" h="5079">
                  <a:moveTo>
                    <a:pt x="1100810" y="5067"/>
                  </a:moveTo>
                  <a:lnTo>
                    <a:pt x="1096797" y="0"/>
                  </a:lnTo>
                  <a:lnTo>
                    <a:pt x="1014641" y="0"/>
                  </a:lnTo>
                  <a:lnTo>
                    <a:pt x="1015885" y="5067"/>
                  </a:lnTo>
                  <a:lnTo>
                    <a:pt x="1100810" y="5067"/>
                  </a:lnTo>
                  <a:close/>
                </a:path>
              </a:pathLst>
            </a:custGeom>
            <a:solidFill>
              <a:srgbClr val="ACAE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 descr=""/>
            <p:cNvSpPr/>
            <p:nvPr/>
          </p:nvSpPr>
          <p:spPr>
            <a:xfrm>
              <a:off x="3725228" y="4313592"/>
              <a:ext cx="1097280" cy="7620"/>
            </a:xfrm>
            <a:custGeom>
              <a:avLst/>
              <a:gdLst/>
              <a:ahLst/>
              <a:cxnLst/>
              <a:rect l="l" t="t" r="r" b="b"/>
              <a:pathLst>
                <a:path w="1097279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097279" h="7620">
                  <a:moveTo>
                    <a:pt x="1096784" y="7607"/>
                  </a:moveTo>
                  <a:lnTo>
                    <a:pt x="1090777" y="0"/>
                  </a:lnTo>
                  <a:lnTo>
                    <a:pt x="1012786" y="0"/>
                  </a:lnTo>
                  <a:lnTo>
                    <a:pt x="1014641" y="7607"/>
                  </a:lnTo>
                  <a:lnTo>
                    <a:pt x="1096784" y="7607"/>
                  </a:lnTo>
                  <a:close/>
                </a:path>
              </a:pathLst>
            </a:custGeom>
            <a:solidFill>
              <a:srgbClr val="ACAE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 descr=""/>
            <p:cNvSpPr/>
            <p:nvPr/>
          </p:nvSpPr>
          <p:spPr>
            <a:xfrm>
              <a:off x="3725228" y="4308525"/>
              <a:ext cx="1090930" cy="5080"/>
            </a:xfrm>
            <a:custGeom>
              <a:avLst/>
              <a:gdLst/>
              <a:ahLst/>
              <a:cxnLst/>
              <a:rect l="l" t="t" r="r" b="b"/>
              <a:pathLst>
                <a:path w="1090929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090929" h="5079">
                  <a:moveTo>
                    <a:pt x="1090777" y="5067"/>
                  </a:moveTo>
                  <a:lnTo>
                    <a:pt x="1086764" y="0"/>
                  </a:lnTo>
                  <a:lnTo>
                    <a:pt x="1011555" y="0"/>
                  </a:lnTo>
                  <a:lnTo>
                    <a:pt x="1012786" y="5067"/>
                  </a:lnTo>
                  <a:lnTo>
                    <a:pt x="1090777" y="5067"/>
                  </a:lnTo>
                  <a:close/>
                </a:path>
              </a:pathLst>
            </a:custGeom>
            <a:solidFill>
              <a:srgbClr val="ADB0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 descr=""/>
            <p:cNvSpPr/>
            <p:nvPr/>
          </p:nvSpPr>
          <p:spPr>
            <a:xfrm>
              <a:off x="3725228" y="4300905"/>
              <a:ext cx="1087120" cy="7620"/>
            </a:xfrm>
            <a:custGeom>
              <a:avLst/>
              <a:gdLst/>
              <a:ahLst/>
              <a:cxnLst/>
              <a:rect l="l" t="t" r="r" b="b"/>
              <a:pathLst>
                <a:path w="1087120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087120" h="7620">
                  <a:moveTo>
                    <a:pt x="1086764" y="7607"/>
                  </a:moveTo>
                  <a:lnTo>
                    <a:pt x="1080744" y="0"/>
                  </a:lnTo>
                  <a:lnTo>
                    <a:pt x="1009688" y="0"/>
                  </a:lnTo>
                  <a:lnTo>
                    <a:pt x="1011542" y="7607"/>
                  </a:lnTo>
                  <a:lnTo>
                    <a:pt x="1086764" y="7607"/>
                  </a:lnTo>
                  <a:close/>
                </a:path>
              </a:pathLst>
            </a:custGeom>
            <a:solidFill>
              <a:srgbClr val="AEB1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 descr=""/>
            <p:cNvSpPr/>
            <p:nvPr/>
          </p:nvSpPr>
          <p:spPr>
            <a:xfrm>
              <a:off x="3725228" y="4295825"/>
              <a:ext cx="1080770" cy="5080"/>
            </a:xfrm>
            <a:custGeom>
              <a:avLst/>
              <a:gdLst/>
              <a:ahLst/>
              <a:cxnLst/>
              <a:rect l="l" t="t" r="r" b="b"/>
              <a:pathLst>
                <a:path w="1080770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080770" h="5079">
                  <a:moveTo>
                    <a:pt x="1080744" y="5067"/>
                  </a:moveTo>
                  <a:lnTo>
                    <a:pt x="1076731" y="0"/>
                  </a:lnTo>
                  <a:lnTo>
                    <a:pt x="1008456" y="0"/>
                  </a:lnTo>
                  <a:lnTo>
                    <a:pt x="1009688" y="5067"/>
                  </a:lnTo>
                  <a:lnTo>
                    <a:pt x="1080744" y="5067"/>
                  </a:lnTo>
                  <a:close/>
                </a:path>
              </a:pathLst>
            </a:custGeom>
            <a:solidFill>
              <a:srgbClr val="B0B2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 descr=""/>
            <p:cNvSpPr/>
            <p:nvPr/>
          </p:nvSpPr>
          <p:spPr>
            <a:xfrm>
              <a:off x="3725228" y="4288218"/>
              <a:ext cx="1076960" cy="7620"/>
            </a:xfrm>
            <a:custGeom>
              <a:avLst/>
              <a:gdLst/>
              <a:ahLst/>
              <a:cxnLst/>
              <a:rect l="l" t="t" r="r" b="b"/>
              <a:pathLst>
                <a:path w="1076960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076960" h="7620">
                  <a:moveTo>
                    <a:pt x="1076731" y="7607"/>
                  </a:moveTo>
                  <a:lnTo>
                    <a:pt x="1070724" y="0"/>
                  </a:lnTo>
                  <a:lnTo>
                    <a:pt x="1006602" y="0"/>
                  </a:lnTo>
                  <a:lnTo>
                    <a:pt x="1008456" y="7607"/>
                  </a:lnTo>
                  <a:lnTo>
                    <a:pt x="1076731" y="7607"/>
                  </a:lnTo>
                  <a:close/>
                </a:path>
              </a:pathLst>
            </a:custGeom>
            <a:solidFill>
              <a:srgbClr val="B1B2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 descr=""/>
            <p:cNvSpPr/>
            <p:nvPr/>
          </p:nvSpPr>
          <p:spPr>
            <a:xfrm>
              <a:off x="3725228" y="4283138"/>
              <a:ext cx="1071245" cy="5080"/>
            </a:xfrm>
            <a:custGeom>
              <a:avLst/>
              <a:gdLst/>
              <a:ahLst/>
              <a:cxnLst/>
              <a:rect l="l" t="t" r="r" b="b"/>
              <a:pathLst>
                <a:path w="1071245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071245" h="5079">
                  <a:moveTo>
                    <a:pt x="1070711" y="5067"/>
                  </a:moveTo>
                  <a:lnTo>
                    <a:pt x="1066698" y="0"/>
                  </a:lnTo>
                  <a:lnTo>
                    <a:pt x="1005357" y="0"/>
                  </a:lnTo>
                  <a:lnTo>
                    <a:pt x="1006602" y="5067"/>
                  </a:lnTo>
                  <a:lnTo>
                    <a:pt x="1070711" y="5067"/>
                  </a:lnTo>
                  <a:close/>
                </a:path>
              </a:pathLst>
            </a:custGeom>
            <a:solidFill>
              <a:srgbClr val="B1B2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 descr=""/>
            <p:cNvSpPr/>
            <p:nvPr/>
          </p:nvSpPr>
          <p:spPr>
            <a:xfrm>
              <a:off x="3725228" y="4275518"/>
              <a:ext cx="1066800" cy="7620"/>
            </a:xfrm>
            <a:custGeom>
              <a:avLst/>
              <a:gdLst/>
              <a:ahLst/>
              <a:cxnLst/>
              <a:rect l="l" t="t" r="r" b="b"/>
              <a:pathLst>
                <a:path w="1066800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066800" h="7620">
                  <a:moveTo>
                    <a:pt x="1066698" y="7607"/>
                  </a:moveTo>
                  <a:lnTo>
                    <a:pt x="1060678" y="0"/>
                  </a:lnTo>
                  <a:lnTo>
                    <a:pt x="1003503" y="0"/>
                  </a:lnTo>
                  <a:lnTo>
                    <a:pt x="1005357" y="7607"/>
                  </a:lnTo>
                  <a:lnTo>
                    <a:pt x="1066698" y="7607"/>
                  </a:lnTo>
                  <a:close/>
                </a:path>
              </a:pathLst>
            </a:custGeom>
            <a:solidFill>
              <a:srgbClr val="B2B3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 descr=""/>
            <p:cNvSpPr/>
            <p:nvPr/>
          </p:nvSpPr>
          <p:spPr>
            <a:xfrm>
              <a:off x="3725228" y="4270450"/>
              <a:ext cx="1061085" cy="5080"/>
            </a:xfrm>
            <a:custGeom>
              <a:avLst/>
              <a:gdLst/>
              <a:ahLst/>
              <a:cxnLst/>
              <a:rect l="l" t="t" r="r" b="b"/>
              <a:pathLst>
                <a:path w="1061085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061085" h="5079">
                  <a:moveTo>
                    <a:pt x="1060691" y="5067"/>
                  </a:moveTo>
                  <a:lnTo>
                    <a:pt x="1056678" y="0"/>
                  </a:lnTo>
                  <a:lnTo>
                    <a:pt x="1002271" y="0"/>
                  </a:lnTo>
                  <a:lnTo>
                    <a:pt x="1003503" y="5067"/>
                  </a:lnTo>
                  <a:lnTo>
                    <a:pt x="1060691" y="5067"/>
                  </a:lnTo>
                  <a:close/>
                </a:path>
              </a:pathLst>
            </a:custGeom>
            <a:solidFill>
              <a:srgbClr val="B2B4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 descr=""/>
            <p:cNvSpPr/>
            <p:nvPr/>
          </p:nvSpPr>
          <p:spPr>
            <a:xfrm>
              <a:off x="3725228" y="4262830"/>
              <a:ext cx="1056005" cy="8255"/>
            </a:xfrm>
            <a:custGeom>
              <a:avLst/>
              <a:gdLst/>
              <a:ahLst/>
              <a:cxnLst/>
              <a:rect l="l" t="t" r="r" b="b"/>
              <a:pathLst>
                <a:path w="1056004" h="8254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056004" h="8254">
                  <a:moveTo>
                    <a:pt x="1055725" y="5143"/>
                  </a:moveTo>
                  <a:lnTo>
                    <a:pt x="1053553" y="5143"/>
                  </a:lnTo>
                  <a:lnTo>
                    <a:pt x="1053553" y="63"/>
                  </a:lnTo>
                  <a:lnTo>
                    <a:pt x="1001039" y="63"/>
                  </a:lnTo>
                  <a:lnTo>
                    <a:pt x="1001039" y="5143"/>
                  </a:lnTo>
                  <a:lnTo>
                    <a:pt x="1001979" y="5143"/>
                  </a:lnTo>
                  <a:lnTo>
                    <a:pt x="1001979" y="7683"/>
                  </a:lnTo>
                  <a:lnTo>
                    <a:pt x="1055725" y="7683"/>
                  </a:lnTo>
                  <a:lnTo>
                    <a:pt x="1055725" y="5143"/>
                  </a:lnTo>
                  <a:close/>
                </a:path>
              </a:pathLst>
            </a:custGeom>
            <a:solidFill>
              <a:srgbClr val="B3B6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 descr=""/>
            <p:cNvSpPr/>
            <p:nvPr/>
          </p:nvSpPr>
          <p:spPr>
            <a:xfrm>
              <a:off x="3725228" y="4257750"/>
              <a:ext cx="1052830" cy="5080"/>
            </a:xfrm>
            <a:custGeom>
              <a:avLst/>
              <a:gdLst/>
              <a:ahLst/>
              <a:cxnLst/>
              <a:rect l="l" t="t" r="r" b="b"/>
              <a:pathLst>
                <a:path w="1052829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052829" h="5079">
                  <a:moveTo>
                    <a:pt x="1052283" y="5067"/>
                  </a:moveTo>
                  <a:lnTo>
                    <a:pt x="1049794" y="0"/>
                  </a:lnTo>
                  <a:lnTo>
                    <a:pt x="999172" y="0"/>
                  </a:lnTo>
                  <a:lnTo>
                    <a:pt x="1000404" y="5067"/>
                  </a:lnTo>
                  <a:lnTo>
                    <a:pt x="1052283" y="5067"/>
                  </a:lnTo>
                  <a:close/>
                </a:path>
              </a:pathLst>
            </a:custGeom>
            <a:solidFill>
              <a:srgbClr val="B4B7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 descr=""/>
            <p:cNvSpPr/>
            <p:nvPr/>
          </p:nvSpPr>
          <p:spPr>
            <a:xfrm>
              <a:off x="3725228" y="4250143"/>
              <a:ext cx="1050290" cy="7620"/>
            </a:xfrm>
            <a:custGeom>
              <a:avLst/>
              <a:gdLst/>
              <a:ahLst/>
              <a:cxnLst/>
              <a:rect l="l" t="t" r="r" b="b"/>
              <a:pathLst>
                <a:path w="1050289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050289" h="7620">
                  <a:moveTo>
                    <a:pt x="1049807" y="7607"/>
                  </a:moveTo>
                  <a:lnTo>
                    <a:pt x="1046086" y="0"/>
                  </a:lnTo>
                  <a:lnTo>
                    <a:pt x="997318" y="0"/>
                  </a:lnTo>
                  <a:lnTo>
                    <a:pt x="999172" y="7607"/>
                  </a:lnTo>
                  <a:lnTo>
                    <a:pt x="1049807" y="7607"/>
                  </a:lnTo>
                  <a:close/>
                </a:path>
              </a:pathLst>
            </a:custGeom>
            <a:solidFill>
              <a:srgbClr val="B6B8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 descr=""/>
            <p:cNvSpPr/>
            <p:nvPr/>
          </p:nvSpPr>
          <p:spPr>
            <a:xfrm>
              <a:off x="3725228" y="4242523"/>
              <a:ext cx="1046480" cy="7620"/>
            </a:xfrm>
            <a:custGeom>
              <a:avLst/>
              <a:gdLst/>
              <a:ahLst/>
              <a:cxnLst/>
              <a:rect l="l" t="t" r="r" b="b"/>
              <a:pathLst>
                <a:path w="1046479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046479" h="7620">
                  <a:moveTo>
                    <a:pt x="1046086" y="7607"/>
                  </a:moveTo>
                  <a:lnTo>
                    <a:pt x="1042365" y="0"/>
                  </a:lnTo>
                  <a:lnTo>
                    <a:pt x="995451" y="0"/>
                  </a:lnTo>
                  <a:lnTo>
                    <a:pt x="997318" y="7607"/>
                  </a:lnTo>
                  <a:lnTo>
                    <a:pt x="1046086" y="7607"/>
                  </a:lnTo>
                  <a:close/>
                </a:path>
              </a:pathLst>
            </a:custGeom>
            <a:solidFill>
              <a:srgbClr val="B6B8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 descr=""/>
            <p:cNvSpPr/>
            <p:nvPr/>
          </p:nvSpPr>
          <p:spPr>
            <a:xfrm>
              <a:off x="3725228" y="4237443"/>
              <a:ext cx="1042669" cy="5080"/>
            </a:xfrm>
            <a:custGeom>
              <a:avLst/>
              <a:gdLst/>
              <a:ahLst/>
              <a:cxnLst/>
              <a:rect l="l" t="t" r="r" b="b"/>
              <a:pathLst>
                <a:path w="1042670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042670" h="5079">
                  <a:moveTo>
                    <a:pt x="1042365" y="5067"/>
                  </a:moveTo>
                  <a:lnTo>
                    <a:pt x="1039876" y="0"/>
                  </a:lnTo>
                  <a:lnTo>
                    <a:pt x="994219" y="0"/>
                  </a:lnTo>
                  <a:lnTo>
                    <a:pt x="995451" y="5067"/>
                  </a:lnTo>
                  <a:lnTo>
                    <a:pt x="1042365" y="5067"/>
                  </a:lnTo>
                  <a:close/>
                </a:path>
              </a:pathLst>
            </a:custGeom>
            <a:solidFill>
              <a:srgbClr val="B7B8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 descr=""/>
            <p:cNvSpPr/>
            <p:nvPr/>
          </p:nvSpPr>
          <p:spPr>
            <a:xfrm>
              <a:off x="3725228" y="4229836"/>
              <a:ext cx="1040130" cy="7620"/>
            </a:xfrm>
            <a:custGeom>
              <a:avLst/>
              <a:gdLst/>
              <a:ahLst/>
              <a:cxnLst/>
              <a:rect l="l" t="t" r="r" b="b"/>
              <a:pathLst>
                <a:path w="1040129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040129" h="7620">
                  <a:moveTo>
                    <a:pt x="1039888" y="7607"/>
                  </a:moveTo>
                  <a:lnTo>
                    <a:pt x="1036167" y="0"/>
                  </a:lnTo>
                  <a:lnTo>
                    <a:pt x="992365" y="0"/>
                  </a:lnTo>
                  <a:lnTo>
                    <a:pt x="994219" y="7607"/>
                  </a:lnTo>
                  <a:lnTo>
                    <a:pt x="1039888" y="7607"/>
                  </a:lnTo>
                  <a:close/>
                </a:path>
              </a:pathLst>
            </a:custGeom>
            <a:solidFill>
              <a:srgbClr val="B8B9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 descr=""/>
            <p:cNvSpPr/>
            <p:nvPr/>
          </p:nvSpPr>
          <p:spPr>
            <a:xfrm>
              <a:off x="3725228" y="4224756"/>
              <a:ext cx="1036319" cy="5080"/>
            </a:xfrm>
            <a:custGeom>
              <a:avLst/>
              <a:gdLst/>
              <a:ahLst/>
              <a:cxnLst/>
              <a:rect l="l" t="t" r="r" b="b"/>
              <a:pathLst>
                <a:path w="1036320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036320" h="5079">
                  <a:moveTo>
                    <a:pt x="1036167" y="5067"/>
                  </a:moveTo>
                  <a:lnTo>
                    <a:pt x="1033678" y="0"/>
                  </a:lnTo>
                  <a:lnTo>
                    <a:pt x="991120" y="0"/>
                  </a:lnTo>
                  <a:lnTo>
                    <a:pt x="992365" y="5067"/>
                  </a:lnTo>
                  <a:lnTo>
                    <a:pt x="1036167" y="5067"/>
                  </a:lnTo>
                  <a:close/>
                </a:path>
              </a:pathLst>
            </a:custGeom>
            <a:solidFill>
              <a:srgbClr val="B8BA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 descr=""/>
            <p:cNvSpPr/>
            <p:nvPr/>
          </p:nvSpPr>
          <p:spPr>
            <a:xfrm>
              <a:off x="3725228" y="4217136"/>
              <a:ext cx="1033780" cy="7620"/>
            </a:xfrm>
            <a:custGeom>
              <a:avLst/>
              <a:gdLst/>
              <a:ahLst/>
              <a:cxnLst/>
              <a:rect l="l" t="t" r="r" b="b"/>
              <a:pathLst>
                <a:path w="1033779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033779" h="7620">
                  <a:moveTo>
                    <a:pt x="1033678" y="7607"/>
                  </a:moveTo>
                  <a:lnTo>
                    <a:pt x="1029970" y="0"/>
                  </a:lnTo>
                  <a:lnTo>
                    <a:pt x="989266" y="0"/>
                  </a:lnTo>
                  <a:lnTo>
                    <a:pt x="991120" y="7607"/>
                  </a:lnTo>
                  <a:lnTo>
                    <a:pt x="1033678" y="7607"/>
                  </a:lnTo>
                  <a:close/>
                </a:path>
              </a:pathLst>
            </a:custGeom>
            <a:solidFill>
              <a:srgbClr val="B9BB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 descr=""/>
            <p:cNvSpPr/>
            <p:nvPr/>
          </p:nvSpPr>
          <p:spPr>
            <a:xfrm>
              <a:off x="3725228" y="4212069"/>
              <a:ext cx="1029969" cy="5080"/>
            </a:xfrm>
            <a:custGeom>
              <a:avLst/>
              <a:gdLst/>
              <a:ahLst/>
              <a:cxnLst/>
              <a:rect l="l" t="t" r="r" b="b"/>
              <a:pathLst>
                <a:path w="1029970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029970" h="5079">
                  <a:moveTo>
                    <a:pt x="1029970" y="5067"/>
                  </a:moveTo>
                  <a:lnTo>
                    <a:pt x="1027493" y="0"/>
                  </a:lnTo>
                  <a:lnTo>
                    <a:pt x="988034" y="0"/>
                  </a:lnTo>
                  <a:lnTo>
                    <a:pt x="989266" y="5067"/>
                  </a:lnTo>
                  <a:lnTo>
                    <a:pt x="1029970" y="5067"/>
                  </a:lnTo>
                  <a:close/>
                </a:path>
              </a:pathLst>
            </a:custGeom>
            <a:solidFill>
              <a:srgbClr val="B9BB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 descr=""/>
            <p:cNvSpPr/>
            <p:nvPr/>
          </p:nvSpPr>
          <p:spPr>
            <a:xfrm>
              <a:off x="3725228" y="4204449"/>
              <a:ext cx="1028065" cy="7620"/>
            </a:xfrm>
            <a:custGeom>
              <a:avLst/>
              <a:gdLst/>
              <a:ahLst/>
              <a:cxnLst/>
              <a:rect l="l" t="t" r="r" b="b"/>
              <a:pathLst>
                <a:path w="1028064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028064" h="7620">
                  <a:moveTo>
                    <a:pt x="1027480" y="7607"/>
                  </a:moveTo>
                  <a:lnTo>
                    <a:pt x="1023772" y="0"/>
                  </a:lnTo>
                  <a:lnTo>
                    <a:pt x="986180" y="0"/>
                  </a:lnTo>
                  <a:lnTo>
                    <a:pt x="988034" y="7607"/>
                  </a:lnTo>
                  <a:lnTo>
                    <a:pt x="1027480" y="7607"/>
                  </a:lnTo>
                  <a:close/>
                </a:path>
              </a:pathLst>
            </a:custGeom>
            <a:solidFill>
              <a:srgbClr val="BABD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 descr=""/>
            <p:cNvSpPr/>
            <p:nvPr/>
          </p:nvSpPr>
          <p:spPr>
            <a:xfrm>
              <a:off x="3725228" y="4199369"/>
              <a:ext cx="1024255" cy="5080"/>
            </a:xfrm>
            <a:custGeom>
              <a:avLst/>
              <a:gdLst/>
              <a:ahLst/>
              <a:cxnLst/>
              <a:rect l="l" t="t" r="r" b="b"/>
              <a:pathLst>
                <a:path w="1024254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024254" h="5079">
                  <a:moveTo>
                    <a:pt x="1023759" y="5067"/>
                  </a:moveTo>
                  <a:lnTo>
                    <a:pt x="1021283" y="0"/>
                  </a:lnTo>
                  <a:lnTo>
                    <a:pt x="984935" y="0"/>
                  </a:lnTo>
                  <a:lnTo>
                    <a:pt x="986167" y="5067"/>
                  </a:lnTo>
                  <a:lnTo>
                    <a:pt x="1023759" y="5067"/>
                  </a:lnTo>
                  <a:close/>
                </a:path>
              </a:pathLst>
            </a:custGeom>
            <a:solidFill>
              <a:srgbClr val="BBBE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 descr=""/>
            <p:cNvSpPr/>
            <p:nvPr/>
          </p:nvSpPr>
          <p:spPr>
            <a:xfrm>
              <a:off x="3725228" y="4191761"/>
              <a:ext cx="1021715" cy="7620"/>
            </a:xfrm>
            <a:custGeom>
              <a:avLst/>
              <a:gdLst/>
              <a:ahLst/>
              <a:cxnLst/>
              <a:rect l="l" t="t" r="r" b="b"/>
              <a:pathLst>
                <a:path w="1021714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021714" h="7620">
                  <a:moveTo>
                    <a:pt x="1021295" y="7607"/>
                  </a:moveTo>
                  <a:lnTo>
                    <a:pt x="1017574" y="0"/>
                  </a:lnTo>
                  <a:lnTo>
                    <a:pt x="983081" y="0"/>
                  </a:lnTo>
                  <a:lnTo>
                    <a:pt x="984935" y="7607"/>
                  </a:lnTo>
                  <a:lnTo>
                    <a:pt x="1021295" y="7607"/>
                  </a:lnTo>
                  <a:close/>
                </a:path>
              </a:pathLst>
            </a:custGeom>
            <a:solidFill>
              <a:srgbClr val="BDB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 descr=""/>
            <p:cNvSpPr/>
            <p:nvPr/>
          </p:nvSpPr>
          <p:spPr>
            <a:xfrm>
              <a:off x="3725228" y="4186681"/>
              <a:ext cx="1017905" cy="5080"/>
            </a:xfrm>
            <a:custGeom>
              <a:avLst/>
              <a:gdLst/>
              <a:ahLst/>
              <a:cxnLst/>
              <a:rect l="l" t="t" r="r" b="b"/>
              <a:pathLst>
                <a:path w="1017904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017904" h="5079">
                  <a:moveTo>
                    <a:pt x="1017574" y="5067"/>
                  </a:moveTo>
                  <a:lnTo>
                    <a:pt x="1015085" y="0"/>
                  </a:lnTo>
                  <a:lnTo>
                    <a:pt x="981837" y="0"/>
                  </a:lnTo>
                  <a:lnTo>
                    <a:pt x="983081" y="5067"/>
                  </a:lnTo>
                  <a:lnTo>
                    <a:pt x="1017574" y="5067"/>
                  </a:lnTo>
                  <a:close/>
                </a:path>
              </a:pathLst>
            </a:custGeom>
            <a:solidFill>
              <a:srgbClr val="BEBF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 descr=""/>
            <p:cNvSpPr/>
            <p:nvPr/>
          </p:nvSpPr>
          <p:spPr>
            <a:xfrm>
              <a:off x="3725228" y="4173994"/>
              <a:ext cx="1015365" cy="12700"/>
            </a:xfrm>
            <a:custGeom>
              <a:avLst/>
              <a:gdLst/>
              <a:ahLst/>
              <a:cxnLst/>
              <a:rect l="l" t="t" r="r" b="b"/>
              <a:pathLst>
                <a:path w="1015364" h="12700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0" y="12674"/>
                  </a:lnTo>
                  <a:lnTo>
                    <a:pt x="965225" y="12674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015364" h="12700">
                  <a:moveTo>
                    <a:pt x="1015085" y="12674"/>
                  </a:moveTo>
                  <a:lnTo>
                    <a:pt x="1011364" y="5067"/>
                  </a:lnTo>
                  <a:lnTo>
                    <a:pt x="1008888" y="0"/>
                  </a:lnTo>
                  <a:lnTo>
                    <a:pt x="978750" y="0"/>
                  </a:lnTo>
                  <a:lnTo>
                    <a:pt x="979982" y="5067"/>
                  </a:lnTo>
                  <a:lnTo>
                    <a:pt x="981837" y="12674"/>
                  </a:lnTo>
                  <a:lnTo>
                    <a:pt x="1015085" y="12674"/>
                  </a:lnTo>
                  <a:close/>
                </a:path>
              </a:pathLst>
            </a:custGeom>
            <a:solidFill>
              <a:srgbClr val="BFC0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 descr=""/>
            <p:cNvSpPr/>
            <p:nvPr/>
          </p:nvSpPr>
          <p:spPr>
            <a:xfrm>
              <a:off x="3725228" y="4166374"/>
              <a:ext cx="1009015" cy="7620"/>
            </a:xfrm>
            <a:custGeom>
              <a:avLst/>
              <a:gdLst/>
              <a:ahLst/>
              <a:cxnLst/>
              <a:rect l="l" t="t" r="r" b="b"/>
              <a:pathLst>
                <a:path w="1009014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009014" h="7620">
                  <a:moveTo>
                    <a:pt x="1008888" y="7607"/>
                  </a:moveTo>
                  <a:lnTo>
                    <a:pt x="1005166" y="0"/>
                  </a:lnTo>
                  <a:lnTo>
                    <a:pt x="976896" y="0"/>
                  </a:lnTo>
                  <a:lnTo>
                    <a:pt x="978750" y="7607"/>
                  </a:lnTo>
                  <a:lnTo>
                    <a:pt x="1008888" y="7607"/>
                  </a:lnTo>
                  <a:close/>
                </a:path>
              </a:pathLst>
            </a:custGeom>
            <a:solidFill>
              <a:srgbClr val="BFC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 descr=""/>
            <p:cNvSpPr/>
            <p:nvPr/>
          </p:nvSpPr>
          <p:spPr>
            <a:xfrm>
              <a:off x="3725228" y="4158754"/>
              <a:ext cx="1005205" cy="7620"/>
            </a:xfrm>
            <a:custGeom>
              <a:avLst/>
              <a:gdLst/>
              <a:ahLst/>
              <a:cxnLst/>
              <a:rect l="l" t="t" r="r" b="b"/>
              <a:pathLst>
                <a:path w="1005204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1005204" h="7620">
                  <a:moveTo>
                    <a:pt x="1005166" y="7607"/>
                  </a:moveTo>
                  <a:lnTo>
                    <a:pt x="1001445" y="0"/>
                  </a:lnTo>
                  <a:lnTo>
                    <a:pt x="975029" y="0"/>
                  </a:lnTo>
                  <a:lnTo>
                    <a:pt x="976884" y="7607"/>
                  </a:lnTo>
                  <a:lnTo>
                    <a:pt x="1005166" y="7607"/>
                  </a:lnTo>
                  <a:close/>
                </a:path>
              </a:pathLst>
            </a:custGeom>
            <a:solidFill>
              <a:srgbClr val="C0C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 descr=""/>
            <p:cNvSpPr/>
            <p:nvPr/>
          </p:nvSpPr>
          <p:spPr>
            <a:xfrm>
              <a:off x="3725228" y="4153687"/>
              <a:ext cx="1002030" cy="5080"/>
            </a:xfrm>
            <a:custGeom>
              <a:avLst/>
              <a:gdLst/>
              <a:ahLst/>
              <a:cxnLst/>
              <a:rect l="l" t="t" r="r" b="b"/>
              <a:pathLst>
                <a:path w="1002029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1002029" h="5079">
                  <a:moveTo>
                    <a:pt x="1001458" y="5067"/>
                  </a:moveTo>
                  <a:lnTo>
                    <a:pt x="998969" y="0"/>
                  </a:lnTo>
                  <a:lnTo>
                    <a:pt x="973797" y="0"/>
                  </a:lnTo>
                  <a:lnTo>
                    <a:pt x="975029" y="5067"/>
                  </a:lnTo>
                  <a:lnTo>
                    <a:pt x="1001458" y="5067"/>
                  </a:lnTo>
                  <a:close/>
                </a:path>
              </a:pathLst>
            </a:custGeom>
            <a:solidFill>
              <a:srgbClr val="C1C4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 descr=""/>
            <p:cNvSpPr/>
            <p:nvPr/>
          </p:nvSpPr>
          <p:spPr>
            <a:xfrm>
              <a:off x="3725228" y="4146067"/>
              <a:ext cx="999490" cy="7620"/>
            </a:xfrm>
            <a:custGeom>
              <a:avLst/>
              <a:gdLst/>
              <a:ahLst/>
              <a:cxnLst/>
              <a:rect l="l" t="t" r="r" b="b"/>
              <a:pathLst>
                <a:path w="999489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999489" h="7620">
                  <a:moveTo>
                    <a:pt x="998969" y="7607"/>
                  </a:moveTo>
                  <a:lnTo>
                    <a:pt x="995260" y="0"/>
                  </a:lnTo>
                  <a:lnTo>
                    <a:pt x="971943" y="0"/>
                  </a:lnTo>
                  <a:lnTo>
                    <a:pt x="973797" y="7607"/>
                  </a:lnTo>
                  <a:lnTo>
                    <a:pt x="998969" y="7607"/>
                  </a:lnTo>
                  <a:close/>
                </a:path>
              </a:pathLst>
            </a:custGeom>
            <a:solidFill>
              <a:srgbClr val="C3C5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 descr=""/>
            <p:cNvSpPr/>
            <p:nvPr/>
          </p:nvSpPr>
          <p:spPr>
            <a:xfrm>
              <a:off x="3725228" y="4133379"/>
              <a:ext cx="995680" cy="12700"/>
            </a:xfrm>
            <a:custGeom>
              <a:avLst/>
              <a:gdLst/>
              <a:ahLst/>
              <a:cxnLst/>
              <a:rect l="l" t="t" r="r" b="b"/>
              <a:pathLst>
                <a:path w="995679" h="12700">
                  <a:moveTo>
                    <a:pt x="965225" y="0"/>
                  </a:moveTo>
                  <a:lnTo>
                    <a:pt x="0" y="0"/>
                  </a:lnTo>
                  <a:lnTo>
                    <a:pt x="0" y="12687"/>
                  </a:lnTo>
                  <a:lnTo>
                    <a:pt x="965225" y="12687"/>
                  </a:lnTo>
                  <a:lnTo>
                    <a:pt x="965225" y="0"/>
                  </a:lnTo>
                  <a:close/>
                </a:path>
                <a:path w="995679" h="12700">
                  <a:moveTo>
                    <a:pt x="995273" y="12687"/>
                  </a:moveTo>
                  <a:lnTo>
                    <a:pt x="990600" y="0"/>
                  </a:lnTo>
                  <a:lnTo>
                    <a:pt x="968844" y="0"/>
                  </a:lnTo>
                  <a:lnTo>
                    <a:pt x="971943" y="12687"/>
                  </a:lnTo>
                  <a:lnTo>
                    <a:pt x="995273" y="12687"/>
                  </a:lnTo>
                  <a:close/>
                </a:path>
              </a:pathLst>
            </a:custGeom>
            <a:solidFill>
              <a:srgbClr val="C4C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 descr=""/>
            <p:cNvSpPr/>
            <p:nvPr/>
          </p:nvSpPr>
          <p:spPr>
            <a:xfrm>
              <a:off x="3725228" y="4128299"/>
              <a:ext cx="990600" cy="5080"/>
            </a:xfrm>
            <a:custGeom>
              <a:avLst/>
              <a:gdLst/>
              <a:ahLst/>
              <a:cxnLst/>
              <a:rect l="l" t="t" r="r" b="b"/>
              <a:pathLst>
                <a:path w="990600" h="5079">
                  <a:moveTo>
                    <a:pt x="965225" y="0"/>
                  </a:moveTo>
                  <a:lnTo>
                    <a:pt x="0" y="0"/>
                  </a:lnTo>
                  <a:lnTo>
                    <a:pt x="0" y="5067"/>
                  </a:lnTo>
                  <a:lnTo>
                    <a:pt x="965225" y="5067"/>
                  </a:lnTo>
                  <a:lnTo>
                    <a:pt x="965225" y="0"/>
                  </a:lnTo>
                  <a:close/>
                </a:path>
                <a:path w="990600" h="5079">
                  <a:moveTo>
                    <a:pt x="990600" y="5067"/>
                  </a:moveTo>
                  <a:lnTo>
                    <a:pt x="988733" y="0"/>
                  </a:lnTo>
                  <a:lnTo>
                    <a:pt x="967613" y="0"/>
                  </a:lnTo>
                  <a:lnTo>
                    <a:pt x="968844" y="5067"/>
                  </a:lnTo>
                  <a:lnTo>
                    <a:pt x="990600" y="5067"/>
                  </a:lnTo>
                  <a:close/>
                </a:path>
              </a:pathLst>
            </a:custGeom>
            <a:solidFill>
              <a:srgbClr val="C5C6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 descr=""/>
            <p:cNvSpPr/>
            <p:nvPr/>
          </p:nvSpPr>
          <p:spPr>
            <a:xfrm>
              <a:off x="3725228" y="4120679"/>
              <a:ext cx="989330" cy="7620"/>
            </a:xfrm>
            <a:custGeom>
              <a:avLst/>
              <a:gdLst/>
              <a:ahLst/>
              <a:cxnLst/>
              <a:rect l="l" t="t" r="r" b="b"/>
              <a:pathLst>
                <a:path w="989329" h="7620">
                  <a:moveTo>
                    <a:pt x="965225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965225" y="7607"/>
                  </a:lnTo>
                  <a:lnTo>
                    <a:pt x="965225" y="0"/>
                  </a:lnTo>
                  <a:close/>
                </a:path>
                <a:path w="989329" h="7620">
                  <a:moveTo>
                    <a:pt x="988733" y="7607"/>
                  </a:moveTo>
                  <a:lnTo>
                    <a:pt x="985939" y="0"/>
                  </a:lnTo>
                  <a:lnTo>
                    <a:pt x="965746" y="0"/>
                  </a:lnTo>
                  <a:lnTo>
                    <a:pt x="967600" y="7607"/>
                  </a:lnTo>
                  <a:lnTo>
                    <a:pt x="988733" y="7607"/>
                  </a:lnTo>
                  <a:close/>
                </a:path>
              </a:pathLst>
            </a:custGeom>
            <a:solidFill>
              <a:srgbClr val="C5C7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 descr=""/>
            <p:cNvSpPr/>
            <p:nvPr/>
          </p:nvSpPr>
          <p:spPr>
            <a:xfrm>
              <a:off x="3725228" y="4115574"/>
              <a:ext cx="986155" cy="5715"/>
            </a:xfrm>
            <a:custGeom>
              <a:avLst/>
              <a:gdLst/>
              <a:ahLst/>
              <a:cxnLst/>
              <a:rect l="l" t="t" r="r" b="b"/>
              <a:pathLst>
                <a:path w="986154" h="5714">
                  <a:moveTo>
                    <a:pt x="984529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965225" y="5080"/>
                  </a:lnTo>
                  <a:lnTo>
                    <a:pt x="965225" y="2921"/>
                  </a:lnTo>
                  <a:lnTo>
                    <a:pt x="965225" y="2540"/>
                  </a:lnTo>
                  <a:lnTo>
                    <a:pt x="984529" y="2540"/>
                  </a:lnTo>
                  <a:lnTo>
                    <a:pt x="984529" y="0"/>
                  </a:lnTo>
                  <a:close/>
                </a:path>
                <a:path w="986154" h="5714">
                  <a:moveTo>
                    <a:pt x="985939" y="5105"/>
                  </a:moveTo>
                  <a:lnTo>
                    <a:pt x="985139" y="2921"/>
                  </a:lnTo>
                  <a:lnTo>
                    <a:pt x="965225" y="2921"/>
                  </a:lnTo>
                  <a:lnTo>
                    <a:pt x="965746" y="5105"/>
                  </a:lnTo>
                  <a:lnTo>
                    <a:pt x="985939" y="5105"/>
                  </a:lnTo>
                  <a:close/>
                </a:path>
              </a:pathLst>
            </a:custGeom>
            <a:solidFill>
              <a:srgbClr val="C6C9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 descr=""/>
            <p:cNvSpPr/>
            <p:nvPr/>
          </p:nvSpPr>
          <p:spPr>
            <a:xfrm>
              <a:off x="3725228" y="4107985"/>
              <a:ext cx="984250" cy="7620"/>
            </a:xfrm>
            <a:custGeom>
              <a:avLst/>
              <a:gdLst/>
              <a:ahLst/>
              <a:cxnLst/>
              <a:rect l="l" t="t" r="r" b="b"/>
              <a:pathLst>
                <a:path w="984250" h="7620">
                  <a:moveTo>
                    <a:pt x="981276" y="0"/>
                  </a:moveTo>
                  <a:lnTo>
                    <a:pt x="0" y="0"/>
                  </a:lnTo>
                  <a:lnTo>
                    <a:pt x="0" y="7614"/>
                  </a:lnTo>
                  <a:lnTo>
                    <a:pt x="984075" y="7614"/>
                  </a:lnTo>
                  <a:lnTo>
                    <a:pt x="981276" y="0"/>
                  </a:lnTo>
                  <a:close/>
                </a:path>
              </a:pathLst>
            </a:custGeom>
            <a:solidFill>
              <a:srgbClr val="C7CA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 descr=""/>
            <p:cNvSpPr/>
            <p:nvPr/>
          </p:nvSpPr>
          <p:spPr>
            <a:xfrm>
              <a:off x="3725228" y="4102916"/>
              <a:ext cx="981710" cy="5080"/>
            </a:xfrm>
            <a:custGeom>
              <a:avLst/>
              <a:gdLst/>
              <a:ahLst/>
              <a:cxnLst/>
              <a:rect l="l" t="t" r="r" b="b"/>
              <a:pathLst>
                <a:path w="981710" h="5079">
                  <a:moveTo>
                    <a:pt x="979412" y="0"/>
                  </a:moveTo>
                  <a:lnTo>
                    <a:pt x="0" y="0"/>
                  </a:lnTo>
                  <a:lnTo>
                    <a:pt x="0" y="5076"/>
                  </a:lnTo>
                  <a:lnTo>
                    <a:pt x="981279" y="5076"/>
                  </a:lnTo>
                  <a:lnTo>
                    <a:pt x="979412" y="0"/>
                  </a:lnTo>
                  <a:close/>
                </a:path>
              </a:pathLst>
            </a:custGeom>
            <a:solidFill>
              <a:srgbClr val="C9CA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 descr=""/>
            <p:cNvSpPr/>
            <p:nvPr/>
          </p:nvSpPr>
          <p:spPr>
            <a:xfrm>
              <a:off x="3725228" y="4095297"/>
              <a:ext cx="979805" cy="7620"/>
            </a:xfrm>
            <a:custGeom>
              <a:avLst/>
              <a:gdLst/>
              <a:ahLst/>
              <a:cxnLst/>
              <a:rect l="l" t="t" r="r" b="b"/>
              <a:pathLst>
                <a:path w="979804" h="7620">
                  <a:moveTo>
                    <a:pt x="976612" y="0"/>
                  </a:moveTo>
                  <a:lnTo>
                    <a:pt x="0" y="0"/>
                  </a:lnTo>
                  <a:lnTo>
                    <a:pt x="0" y="7615"/>
                  </a:lnTo>
                  <a:lnTo>
                    <a:pt x="979411" y="7615"/>
                  </a:lnTo>
                  <a:lnTo>
                    <a:pt x="976612" y="0"/>
                  </a:lnTo>
                  <a:close/>
                </a:path>
              </a:pathLst>
            </a:custGeom>
            <a:solidFill>
              <a:srgbClr val="CACB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 descr=""/>
            <p:cNvSpPr/>
            <p:nvPr/>
          </p:nvSpPr>
          <p:spPr>
            <a:xfrm>
              <a:off x="3725228" y="4090682"/>
              <a:ext cx="976630" cy="5080"/>
            </a:xfrm>
            <a:custGeom>
              <a:avLst/>
              <a:gdLst/>
              <a:ahLst/>
              <a:cxnLst/>
              <a:rect l="l" t="t" r="r" b="b"/>
              <a:pathLst>
                <a:path w="976629" h="5079">
                  <a:moveTo>
                    <a:pt x="974915" y="0"/>
                  </a:moveTo>
                  <a:lnTo>
                    <a:pt x="0" y="0"/>
                  </a:lnTo>
                  <a:lnTo>
                    <a:pt x="0" y="4610"/>
                  </a:lnTo>
                  <a:lnTo>
                    <a:pt x="976610" y="4610"/>
                  </a:lnTo>
                  <a:lnTo>
                    <a:pt x="974915" y="0"/>
                  </a:lnTo>
                  <a:close/>
                </a:path>
              </a:pathLst>
            </a:custGeom>
            <a:solidFill>
              <a:srgbClr val="CACC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 descr=""/>
            <p:cNvSpPr/>
            <p:nvPr/>
          </p:nvSpPr>
          <p:spPr>
            <a:xfrm>
              <a:off x="2014818" y="4090682"/>
              <a:ext cx="1257935" cy="650240"/>
            </a:xfrm>
            <a:custGeom>
              <a:avLst/>
              <a:gdLst/>
              <a:ahLst/>
              <a:cxnLst/>
              <a:rect l="l" t="t" r="r" b="b"/>
              <a:pathLst>
                <a:path w="1257935" h="650239">
                  <a:moveTo>
                    <a:pt x="1257350" y="0"/>
                  </a:moveTo>
                  <a:lnTo>
                    <a:pt x="282473" y="0"/>
                  </a:lnTo>
                  <a:lnTo>
                    <a:pt x="215684" y="211836"/>
                  </a:lnTo>
                  <a:lnTo>
                    <a:pt x="164007" y="320611"/>
                  </a:lnTo>
                  <a:lnTo>
                    <a:pt x="100939" y="360692"/>
                  </a:lnTo>
                  <a:lnTo>
                    <a:pt x="0" y="366407"/>
                  </a:lnTo>
                  <a:lnTo>
                    <a:pt x="0" y="494499"/>
                  </a:lnTo>
                  <a:lnTo>
                    <a:pt x="0" y="649643"/>
                  </a:lnTo>
                  <a:lnTo>
                    <a:pt x="140538" y="649643"/>
                  </a:lnTo>
                  <a:lnTo>
                    <a:pt x="179057" y="494499"/>
                  </a:lnTo>
                  <a:lnTo>
                    <a:pt x="292150" y="39179"/>
                  </a:lnTo>
                  <a:lnTo>
                    <a:pt x="292150" y="494499"/>
                  </a:lnTo>
                  <a:lnTo>
                    <a:pt x="292150" y="649643"/>
                  </a:lnTo>
                  <a:lnTo>
                    <a:pt x="1257350" y="649643"/>
                  </a:lnTo>
                  <a:lnTo>
                    <a:pt x="1257350" y="494499"/>
                  </a:lnTo>
                  <a:lnTo>
                    <a:pt x="1257350" y="39179"/>
                  </a:lnTo>
                  <a:lnTo>
                    <a:pt x="1257350" y="0"/>
                  </a:lnTo>
                  <a:close/>
                </a:path>
              </a:pathLst>
            </a:custGeom>
            <a:solidFill>
              <a:srgbClr val="8C8E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 descr=""/>
            <p:cNvSpPr/>
            <p:nvPr/>
          </p:nvSpPr>
          <p:spPr>
            <a:xfrm>
              <a:off x="2014818" y="4580106"/>
              <a:ext cx="180340" cy="5080"/>
            </a:xfrm>
            <a:custGeom>
              <a:avLst/>
              <a:gdLst/>
              <a:ahLst/>
              <a:cxnLst/>
              <a:rect l="l" t="t" r="r" b="b"/>
              <a:pathLst>
                <a:path w="180339" h="5079">
                  <a:moveTo>
                    <a:pt x="180329" y="0"/>
                  </a:moveTo>
                  <a:lnTo>
                    <a:pt x="0" y="0"/>
                  </a:lnTo>
                  <a:lnTo>
                    <a:pt x="0" y="5076"/>
                  </a:lnTo>
                  <a:lnTo>
                    <a:pt x="179069" y="5076"/>
                  </a:lnTo>
                  <a:lnTo>
                    <a:pt x="180329" y="0"/>
                  </a:lnTo>
                  <a:close/>
                </a:path>
              </a:pathLst>
            </a:custGeom>
            <a:solidFill>
              <a:srgbClr val="8D9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 descr=""/>
            <p:cNvSpPr/>
            <p:nvPr/>
          </p:nvSpPr>
          <p:spPr>
            <a:xfrm>
              <a:off x="2014818" y="4572487"/>
              <a:ext cx="182245" cy="7620"/>
            </a:xfrm>
            <a:custGeom>
              <a:avLst/>
              <a:gdLst/>
              <a:ahLst/>
              <a:cxnLst/>
              <a:rect l="l" t="t" r="r" b="b"/>
              <a:pathLst>
                <a:path w="182244" h="7620">
                  <a:moveTo>
                    <a:pt x="182221" y="0"/>
                  </a:moveTo>
                  <a:lnTo>
                    <a:pt x="0" y="0"/>
                  </a:lnTo>
                  <a:lnTo>
                    <a:pt x="0" y="7615"/>
                  </a:lnTo>
                  <a:lnTo>
                    <a:pt x="180330" y="7615"/>
                  </a:lnTo>
                  <a:lnTo>
                    <a:pt x="182221" y="0"/>
                  </a:lnTo>
                  <a:close/>
                </a:path>
              </a:pathLst>
            </a:custGeom>
            <a:solidFill>
              <a:srgbClr val="8E91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 descr=""/>
            <p:cNvSpPr/>
            <p:nvPr/>
          </p:nvSpPr>
          <p:spPr>
            <a:xfrm>
              <a:off x="2014818" y="4564880"/>
              <a:ext cx="184150" cy="7620"/>
            </a:xfrm>
            <a:custGeom>
              <a:avLst/>
              <a:gdLst/>
              <a:ahLst/>
              <a:cxnLst/>
              <a:rect l="l" t="t" r="r" b="b"/>
              <a:pathLst>
                <a:path w="184150" h="7620">
                  <a:moveTo>
                    <a:pt x="184111" y="0"/>
                  </a:moveTo>
                  <a:lnTo>
                    <a:pt x="0" y="0"/>
                  </a:lnTo>
                  <a:lnTo>
                    <a:pt x="0" y="7614"/>
                  </a:lnTo>
                  <a:lnTo>
                    <a:pt x="182219" y="7614"/>
                  </a:lnTo>
                  <a:lnTo>
                    <a:pt x="184111" y="0"/>
                  </a:lnTo>
                  <a:close/>
                </a:path>
              </a:pathLst>
            </a:custGeom>
            <a:solidFill>
              <a:srgbClr val="8E91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 descr=""/>
            <p:cNvSpPr/>
            <p:nvPr/>
          </p:nvSpPr>
          <p:spPr>
            <a:xfrm>
              <a:off x="2014818" y="4559798"/>
              <a:ext cx="185420" cy="5080"/>
            </a:xfrm>
            <a:custGeom>
              <a:avLst/>
              <a:gdLst/>
              <a:ahLst/>
              <a:cxnLst/>
              <a:rect l="l" t="t" r="r" b="b"/>
              <a:pathLst>
                <a:path w="185419" h="5079">
                  <a:moveTo>
                    <a:pt x="185373" y="0"/>
                  </a:moveTo>
                  <a:lnTo>
                    <a:pt x="0" y="0"/>
                  </a:lnTo>
                  <a:lnTo>
                    <a:pt x="0" y="5076"/>
                  </a:lnTo>
                  <a:lnTo>
                    <a:pt x="184112" y="5076"/>
                  </a:lnTo>
                  <a:lnTo>
                    <a:pt x="185373" y="0"/>
                  </a:lnTo>
                  <a:close/>
                </a:path>
              </a:pathLst>
            </a:custGeom>
            <a:solidFill>
              <a:srgbClr val="9092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 descr=""/>
            <p:cNvSpPr/>
            <p:nvPr/>
          </p:nvSpPr>
          <p:spPr>
            <a:xfrm>
              <a:off x="2014818" y="4552192"/>
              <a:ext cx="187325" cy="7620"/>
            </a:xfrm>
            <a:custGeom>
              <a:avLst/>
              <a:gdLst/>
              <a:ahLst/>
              <a:cxnLst/>
              <a:rect l="l" t="t" r="r" b="b"/>
              <a:pathLst>
                <a:path w="187325" h="7620">
                  <a:moveTo>
                    <a:pt x="187262" y="0"/>
                  </a:moveTo>
                  <a:lnTo>
                    <a:pt x="0" y="0"/>
                  </a:lnTo>
                  <a:lnTo>
                    <a:pt x="0" y="7615"/>
                  </a:lnTo>
                  <a:lnTo>
                    <a:pt x="185370" y="7615"/>
                  </a:lnTo>
                  <a:lnTo>
                    <a:pt x="187262" y="0"/>
                  </a:lnTo>
                  <a:close/>
                </a:path>
              </a:pathLst>
            </a:custGeom>
            <a:solidFill>
              <a:srgbClr val="9192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 descr=""/>
            <p:cNvSpPr/>
            <p:nvPr/>
          </p:nvSpPr>
          <p:spPr>
            <a:xfrm>
              <a:off x="2014818" y="4547111"/>
              <a:ext cx="188595" cy="5080"/>
            </a:xfrm>
            <a:custGeom>
              <a:avLst/>
              <a:gdLst/>
              <a:ahLst/>
              <a:cxnLst/>
              <a:rect l="l" t="t" r="r" b="b"/>
              <a:pathLst>
                <a:path w="188594" h="5079">
                  <a:moveTo>
                    <a:pt x="188524" y="0"/>
                  </a:moveTo>
                  <a:lnTo>
                    <a:pt x="0" y="0"/>
                  </a:lnTo>
                  <a:lnTo>
                    <a:pt x="0" y="5076"/>
                  </a:lnTo>
                  <a:lnTo>
                    <a:pt x="187263" y="5076"/>
                  </a:lnTo>
                  <a:lnTo>
                    <a:pt x="188524" y="0"/>
                  </a:lnTo>
                  <a:close/>
                </a:path>
              </a:pathLst>
            </a:custGeom>
            <a:solidFill>
              <a:srgbClr val="9192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 descr=""/>
            <p:cNvSpPr/>
            <p:nvPr/>
          </p:nvSpPr>
          <p:spPr>
            <a:xfrm>
              <a:off x="2014805" y="4539500"/>
              <a:ext cx="1257935" cy="7620"/>
            </a:xfrm>
            <a:custGeom>
              <a:avLst/>
              <a:gdLst/>
              <a:ahLst/>
              <a:cxnLst/>
              <a:rect l="l" t="t" r="r" b="b"/>
              <a:pathLst>
                <a:path w="1257935" h="7620">
                  <a:moveTo>
                    <a:pt x="190423" y="0"/>
                  </a:moveTo>
                  <a:lnTo>
                    <a:pt x="12" y="0"/>
                  </a:lnTo>
                  <a:lnTo>
                    <a:pt x="0" y="7607"/>
                  </a:lnTo>
                  <a:lnTo>
                    <a:pt x="188531" y="7607"/>
                  </a:lnTo>
                  <a:lnTo>
                    <a:pt x="190423" y="0"/>
                  </a:lnTo>
                  <a:close/>
                </a:path>
                <a:path w="1257935" h="7620">
                  <a:moveTo>
                    <a:pt x="1257363" y="0"/>
                  </a:moveTo>
                  <a:lnTo>
                    <a:pt x="292163" y="0"/>
                  </a:lnTo>
                  <a:lnTo>
                    <a:pt x="292163" y="1511"/>
                  </a:lnTo>
                  <a:lnTo>
                    <a:pt x="1257363" y="1511"/>
                  </a:lnTo>
                  <a:lnTo>
                    <a:pt x="1257363" y="0"/>
                  </a:lnTo>
                  <a:close/>
                </a:path>
              </a:pathLst>
            </a:custGeom>
            <a:solidFill>
              <a:srgbClr val="9293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 descr=""/>
            <p:cNvSpPr/>
            <p:nvPr/>
          </p:nvSpPr>
          <p:spPr>
            <a:xfrm>
              <a:off x="2014805" y="4534433"/>
              <a:ext cx="1257935" cy="5080"/>
            </a:xfrm>
            <a:custGeom>
              <a:avLst/>
              <a:gdLst/>
              <a:ahLst/>
              <a:cxnLst/>
              <a:rect l="l" t="t" r="r" b="b"/>
              <a:pathLst>
                <a:path w="1257935" h="5079">
                  <a:moveTo>
                    <a:pt x="191681" y="0"/>
                  </a:moveTo>
                  <a:lnTo>
                    <a:pt x="12" y="0"/>
                  </a:lnTo>
                  <a:lnTo>
                    <a:pt x="0" y="5067"/>
                  </a:lnTo>
                  <a:lnTo>
                    <a:pt x="190423" y="5067"/>
                  </a:lnTo>
                  <a:lnTo>
                    <a:pt x="191681" y="0"/>
                  </a:lnTo>
                  <a:close/>
                </a:path>
                <a:path w="1257935" h="5079">
                  <a:moveTo>
                    <a:pt x="1257363" y="0"/>
                  </a:moveTo>
                  <a:lnTo>
                    <a:pt x="292163" y="0"/>
                  </a:lnTo>
                  <a:lnTo>
                    <a:pt x="292163" y="5067"/>
                  </a:lnTo>
                  <a:lnTo>
                    <a:pt x="1257363" y="5067"/>
                  </a:lnTo>
                  <a:lnTo>
                    <a:pt x="1257363" y="0"/>
                  </a:lnTo>
                  <a:close/>
                </a:path>
              </a:pathLst>
            </a:custGeom>
            <a:solidFill>
              <a:srgbClr val="9294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 descr=""/>
            <p:cNvSpPr/>
            <p:nvPr/>
          </p:nvSpPr>
          <p:spPr>
            <a:xfrm>
              <a:off x="2014805" y="4526813"/>
              <a:ext cx="1257935" cy="7620"/>
            </a:xfrm>
            <a:custGeom>
              <a:avLst/>
              <a:gdLst/>
              <a:ahLst/>
              <a:cxnLst/>
              <a:rect l="l" t="t" r="r" b="b"/>
              <a:pathLst>
                <a:path w="1257935" h="7620">
                  <a:moveTo>
                    <a:pt x="193573" y="0"/>
                  </a:moveTo>
                  <a:lnTo>
                    <a:pt x="12" y="0"/>
                  </a:lnTo>
                  <a:lnTo>
                    <a:pt x="0" y="7607"/>
                  </a:lnTo>
                  <a:lnTo>
                    <a:pt x="191681" y="7607"/>
                  </a:lnTo>
                  <a:lnTo>
                    <a:pt x="193573" y="0"/>
                  </a:lnTo>
                  <a:close/>
                </a:path>
                <a:path w="1257935" h="7620">
                  <a:moveTo>
                    <a:pt x="1257363" y="0"/>
                  </a:moveTo>
                  <a:lnTo>
                    <a:pt x="292163" y="0"/>
                  </a:lnTo>
                  <a:lnTo>
                    <a:pt x="292163" y="7607"/>
                  </a:lnTo>
                  <a:lnTo>
                    <a:pt x="1257363" y="7607"/>
                  </a:lnTo>
                  <a:lnTo>
                    <a:pt x="1257363" y="0"/>
                  </a:lnTo>
                  <a:close/>
                </a:path>
              </a:pathLst>
            </a:custGeom>
            <a:solidFill>
              <a:srgbClr val="9396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 descr=""/>
            <p:cNvSpPr/>
            <p:nvPr/>
          </p:nvSpPr>
          <p:spPr>
            <a:xfrm>
              <a:off x="2014805" y="4521733"/>
              <a:ext cx="1257935" cy="5080"/>
            </a:xfrm>
            <a:custGeom>
              <a:avLst/>
              <a:gdLst/>
              <a:ahLst/>
              <a:cxnLst/>
              <a:rect l="l" t="t" r="r" b="b"/>
              <a:pathLst>
                <a:path w="1257935" h="5079">
                  <a:moveTo>
                    <a:pt x="194830" y="0"/>
                  </a:moveTo>
                  <a:lnTo>
                    <a:pt x="12" y="0"/>
                  </a:lnTo>
                  <a:lnTo>
                    <a:pt x="0" y="5067"/>
                  </a:lnTo>
                  <a:lnTo>
                    <a:pt x="193573" y="5067"/>
                  </a:lnTo>
                  <a:lnTo>
                    <a:pt x="194830" y="0"/>
                  </a:lnTo>
                  <a:close/>
                </a:path>
                <a:path w="1257935" h="5079">
                  <a:moveTo>
                    <a:pt x="1257363" y="0"/>
                  </a:moveTo>
                  <a:lnTo>
                    <a:pt x="292163" y="0"/>
                  </a:lnTo>
                  <a:lnTo>
                    <a:pt x="292163" y="5067"/>
                  </a:lnTo>
                  <a:lnTo>
                    <a:pt x="1257363" y="5067"/>
                  </a:lnTo>
                  <a:lnTo>
                    <a:pt x="1257363" y="0"/>
                  </a:lnTo>
                  <a:close/>
                </a:path>
              </a:pathLst>
            </a:custGeom>
            <a:solidFill>
              <a:srgbClr val="939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 descr=""/>
            <p:cNvSpPr/>
            <p:nvPr/>
          </p:nvSpPr>
          <p:spPr>
            <a:xfrm>
              <a:off x="2014805" y="4514125"/>
              <a:ext cx="1257935" cy="7620"/>
            </a:xfrm>
            <a:custGeom>
              <a:avLst/>
              <a:gdLst/>
              <a:ahLst/>
              <a:cxnLst/>
              <a:rect l="l" t="t" r="r" b="b"/>
              <a:pathLst>
                <a:path w="1257935" h="7620">
                  <a:moveTo>
                    <a:pt x="196723" y="0"/>
                  </a:moveTo>
                  <a:lnTo>
                    <a:pt x="12" y="0"/>
                  </a:lnTo>
                  <a:lnTo>
                    <a:pt x="0" y="7607"/>
                  </a:lnTo>
                  <a:lnTo>
                    <a:pt x="194830" y="7607"/>
                  </a:lnTo>
                  <a:lnTo>
                    <a:pt x="196723" y="0"/>
                  </a:lnTo>
                  <a:close/>
                </a:path>
                <a:path w="1257935" h="7620">
                  <a:moveTo>
                    <a:pt x="1257363" y="0"/>
                  </a:moveTo>
                  <a:lnTo>
                    <a:pt x="292163" y="0"/>
                  </a:lnTo>
                  <a:lnTo>
                    <a:pt x="292163" y="7607"/>
                  </a:lnTo>
                  <a:lnTo>
                    <a:pt x="1257363" y="7607"/>
                  </a:lnTo>
                  <a:lnTo>
                    <a:pt x="1257363" y="0"/>
                  </a:lnTo>
                  <a:close/>
                </a:path>
              </a:pathLst>
            </a:custGeom>
            <a:solidFill>
              <a:srgbClr val="9497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 descr=""/>
            <p:cNvSpPr/>
            <p:nvPr/>
          </p:nvSpPr>
          <p:spPr>
            <a:xfrm>
              <a:off x="2014805" y="4509045"/>
              <a:ext cx="1257935" cy="5080"/>
            </a:xfrm>
            <a:custGeom>
              <a:avLst/>
              <a:gdLst/>
              <a:ahLst/>
              <a:cxnLst/>
              <a:rect l="l" t="t" r="r" b="b"/>
              <a:pathLst>
                <a:path w="1257935" h="5079">
                  <a:moveTo>
                    <a:pt x="197980" y="0"/>
                  </a:moveTo>
                  <a:lnTo>
                    <a:pt x="12" y="0"/>
                  </a:lnTo>
                  <a:lnTo>
                    <a:pt x="0" y="5067"/>
                  </a:lnTo>
                  <a:lnTo>
                    <a:pt x="196723" y="5067"/>
                  </a:lnTo>
                  <a:lnTo>
                    <a:pt x="197980" y="0"/>
                  </a:lnTo>
                  <a:close/>
                </a:path>
                <a:path w="1257935" h="5079">
                  <a:moveTo>
                    <a:pt x="1257363" y="0"/>
                  </a:moveTo>
                  <a:lnTo>
                    <a:pt x="292163" y="0"/>
                  </a:lnTo>
                  <a:lnTo>
                    <a:pt x="292163" y="5067"/>
                  </a:lnTo>
                  <a:lnTo>
                    <a:pt x="1257363" y="5067"/>
                  </a:lnTo>
                  <a:lnTo>
                    <a:pt x="1257363" y="0"/>
                  </a:lnTo>
                  <a:close/>
                </a:path>
              </a:pathLst>
            </a:custGeom>
            <a:solidFill>
              <a:srgbClr val="9698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 descr=""/>
            <p:cNvSpPr/>
            <p:nvPr/>
          </p:nvSpPr>
          <p:spPr>
            <a:xfrm>
              <a:off x="2014805" y="4501425"/>
              <a:ext cx="1257935" cy="7620"/>
            </a:xfrm>
            <a:custGeom>
              <a:avLst/>
              <a:gdLst/>
              <a:ahLst/>
              <a:cxnLst/>
              <a:rect l="l" t="t" r="r" b="b"/>
              <a:pathLst>
                <a:path w="1257935" h="7620">
                  <a:moveTo>
                    <a:pt x="199872" y="0"/>
                  </a:moveTo>
                  <a:lnTo>
                    <a:pt x="12" y="0"/>
                  </a:lnTo>
                  <a:lnTo>
                    <a:pt x="0" y="7607"/>
                  </a:lnTo>
                  <a:lnTo>
                    <a:pt x="197993" y="7607"/>
                  </a:lnTo>
                  <a:lnTo>
                    <a:pt x="199872" y="0"/>
                  </a:lnTo>
                  <a:close/>
                </a:path>
                <a:path w="1257935" h="7620">
                  <a:moveTo>
                    <a:pt x="1257363" y="0"/>
                  </a:moveTo>
                  <a:lnTo>
                    <a:pt x="292163" y="0"/>
                  </a:lnTo>
                  <a:lnTo>
                    <a:pt x="292163" y="7607"/>
                  </a:lnTo>
                  <a:lnTo>
                    <a:pt x="1257363" y="7607"/>
                  </a:lnTo>
                  <a:lnTo>
                    <a:pt x="1257363" y="0"/>
                  </a:lnTo>
                  <a:close/>
                </a:path>
              </a:pathLst>
            </a:custGeom>
            <a:solidFill>
              <a:srgbClr val="9799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 descr=""/>
            <p:cNvSpPr/>
            <p:nvPr/>
          </p:nvSpPr>
          <p:spPr>
            <a:xfrm>
              <a:off x="2014805" y="4496358"/>
              <a:ext cx="1257935" cy="5080"/>
            </a:xfrm>
            <a:custGeom>
              <a:avLst/>
              <a:gdLst/>
              <a:ahLst/>
              <a:cxnLst/>
              <a:rect l="l" t="t" r="r" b="b"/>
              <a:pathLst>
                <a:path w="1257935" h="5079">
                  <a:moveTo>
                    <a:pt x="201142" y="0"/>
                  </a:moveTo>
                  <a:lnTo>
                    <a:pt x="12" y="0"/>
                  </a:lnTo>
                  <a:lnTo>
                    <a:pt x="0" y="5067"/>
                  </a:lnTo>
                  <a:lnTo>
                    <a:pt x="199872" y="5067"/>
                  </a:lnTo>
                  <a:lnTo>
                    <a:pt x="201142" y="0"/>
                  </a:lnTo>
                  <a:close/>
                </a:path>
                <a:path w="1257935" h="5079">
                  <a:moveTo>
                    <a:pt x="1257363" y="0"/>
                  </a:moveTo>
                  <a:lnTo>
                    <a:pt x="292163" y="0"/>
                  </a:lnTo>
                  <a:lnTo>
                    <a:pt x="292163" y="5067"/>
                  </a:lnTo>
                  <a:lnTo>
                    <a:pt x="1257363" y="5067"/>
                  </a:lnTo>
                  <a:lnTo>
                    <a:pt x="1257363" y="0"/>
                  </a:lnTo>
                  <a:close/>
                </a:path>
              </a:pathLst>
            </a:custGeom>
            <a:solidFill>
              <a:srgbClr val="9799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 descr=""/>
            <p:cNvSpPr/>
            <p:nvPr/>
          </p:nvSpPr>
          <p:spPr>
            <a:xfrm>
              <a:off x="2014805" y="4488738"/>
              <a:ext cx="1257935" cy="7620"/>
            </a:xfrm>
            <a:custGeom>
              <a:avLst/>
              <a:gdLst/>
              <a:ahLst/>
              <a:cxnLst/>
              <a:rect l="l" t="t" r="r" b="b"/>
              <a:pathLst>
                <a:path w="1257935" h="7620">
                  <a:moveTo>
                    <a:pt x="203034" y="0"/>
                  </a:moveTo>
                  <a:lnTo>
                    <a:pt x="12" y="0"/>
                  </a:lnTo>
                  <a:lnTo>
                    <a:pt x="0" y="7607"/>
                  </a:lnTo>
                  <a:lnTo>
                    <a:pt x="201142" y="7607"/>
                  </a:lnTo>
                  <a:lnTo>
                    <a:pt x="203034" y="0"/>
                  </a:lnTo>
                  <a:close/>
                </a:path>
                <a:path w="1257935" h="7620">
                  <a:moveTo>
                    <a:pt x="1257363" y="0"/>
                  </a:moveTo>
                  <a:lnTo>
                    <a:pt x="292163" y="0"/>
                  </a:lnTo>
                  <a:lnTo>
                    <a:pt x="292163" y="7607"/>
                  </a:lnTo>
                  <a:lnTo>
                    <a:pt x="1257363" y="7607"/>
                  </a:lnTo>
                  <a:lnTo>
                    <a:pt x="1257363" y="0"/>
                  </a:lnTo>
                  <a:close/>
                </a:path>
              </a:pathLst>
            </a:custGeom>
            <a:solidFill>
              <a:srgbClr val="9899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 descr=""/>
            <p:cNvSpPr/>
            <p:nvPr/>
          </p:nvSpPr>
          <p:spPr>
            <a:xfrm>
              <a:off x="2014805" y="4481118"/>
              <a:ext cx="1257935" cy="7620"/>
            </a:xfrm>
            <a:custGeom>
              <a:avLst/>
              <a:gdLst/>
              <a:ahLst/>
              <a:cxnLst/>
              <a:rect l="l" t="t" r="r" b="b"/>
              <a:pathLst>
                <a:path w="1257935" h="7620">
                  <a:moveTo>
                    <a:pt x="204927" y="0"/>
                  </a:moveTo>
                  <a:lnTo>
                    <a:pt x="12" y="0"/>
                  </a:lnTo>
                  <a:lnTo>
                    <a:pt x="0" y="7607"/>
                  </a:lnTo>
                  <a:lnTo>
                    <a:pt x="203034" y="7607"/>
                  </a:lnTo>
                  <a:lnTo>
                    <a:pt x="204927" y="0"/>
                  </a:lnTo>
                  <a:close/>
                </a:path>
                <a:path w="1257935" h="7620">
                  <a:moveTo>
                    <a:pt x="1257363" y="0"/>
                  </a:moveTo>
                  <a:lnTo>
                    <a:pt x="292163" y="0"/>
                  </a:lnTo>
                  <a:lnTo>
                    <a:pt x="292163" y="7607"/>
                  </a:lnTo>
                  <a:lnTo>
                    <a:pt x="1257363" y="7607"/>
                  </a:lnTo>
                  <a:lnTo>
                    <a:pt x="1257363" y="0"/>
                  </a:lnTo>
                  <a:close/>
                </a:path>
              </a:pathLst>
            </a:custGeom>
            <a:solidFill>
              <a:srgbClr val="999A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 descr=""/>
            <p:cNvSpPr/>
            <p:nvPr/>
          </p:nvSpPr>
          <p:spPr>
            <a:xfrm>
              <a:off x="2014805" y="4476051"/>
              <a:ext cx="1257935" cy="5080"/>
            </a:xfrm>
            <a:custGeom>
              <a:avLst/>
              <a:gdLst/>
              <a:ahLst/>
              <a:cxnLst/>
              <a:rect l="l" t="t" r="r" b="b"/>
              <a:pathLst>
                <a:path w="1257935" h="5079">
                  <a:moveTo>
                    <a:pt x="206184" y="0"/>
                  </a:moveTo>
                  <a:lnTo>
                    <a:pt x="12" y="0"/>
                  </a:lnTo>
                  <a:lnTo>
                    <a:pt x="0" y="5067"/>
                  </a:lnTo>
                  <a:lnTo>
                    <a:pt x="204914" y="5067"/>
                  </a:lnTo>
                  <a:lnTo>
                    <a:pt x="206184" y="0"/>
                  </a:lnTo>
                  <a:close/>
                </a:path>
                <a:path w="1257935" h="5079">
                  <a:moveTo>
                    <a:pt x="1257363" y="0"/>
                  </a:moveTo>
                  <a:lnTo>
                    <a:pt x="292163" y="0"/>
                  </a:lnTo>
                  <a:lnTo>
                    <a:pt x="292163" y="5067"/>
                  </a:lnTo>
                  <a:lnTo>
                    <a:pt x="1257363" y="5067"/>
                  </a:lnTo>
                  <a:lnTo>
                    <a:pt x="1257363" y="0"/>
                  </a:lnTo>
                  <a:close/>
                </a:path>
              </a:pathLst>
            </a:custGeom>
            <a:solidFill>
              <a:srgbClr val="999B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 descr=""/>
            <p:cNvSpPr/>
            <p:nvPr/>
          </p:nvSpPr>
          <p:spPr>
            <a:xfrm>
              <a:off x="2014805" y="4463351"/>
              <a:ext cx="1257935" cy="12700"/>
            </a:xfrm>
            <a:custGeom>
              <a:avLst/>
              <a:gdLst/>
              <a:ahLst/>
              <a:cxnLst/>
              <a:rect l="l" t="t" r="r" b="b"/>
              <a:pathLst>
                <a:path w="1257935" h="12700">
                  <a:moveTo>
                    <a:pt x="208076" y="5080"/>
                  </a:moveTo>
                  <a:lnTo>
                    <a:pt x="12" y="5080"/>
                  </a:lnTo>
                  <a:lnTo>
                    <a:pt x="0" y="12687"/>
                  </a:lnTo>
                  <a:lnTo>
                    <a:pt x="206184" y="12687"/>
                  </a:lnTo>
                  <a:lnTo>
                    <a:pt x="208076" y="5080"/>
                  </a:lnTo>
                  <a:close/>
                </a:path>
                <a:path w="1257935" h="12700">
                  <a:moveTo>
                    <a:pt x="209334" y="0"/>
                  </a:moveTo>
                  <a:lnTo>
                    <a:pt x="12" y="0"/>
                  </a:lnTo>
                  <a:lnTo>
                    <a:pt x="0" y="5067"/>
                  </a:lnTo>
                  <a:lnTo>
                    <a:pt x="208076" y="5067"/>
                  </a:lnTo>
                  <a:lnTo>
                    <a:pt x="209334" y="0"/>
                  </a:lnTo>
                  <a:close/>
                </a:path>
                <a:path w="1257935" h="12700">
                  <a:moveTo>
                    <a:pt x="1257363" y="5080"/>
                  </a:moveTo>
                  <a:lnTo>
                    <a:pt x="292163" y="5080"/>
                  </a:lnTo>
                  <a:lnTo>
                    <a:pt x="292163" y="12687"/>
                  </a:lnTo>
                  <a:lnTo>
                    <a:pt x="1257363" y="12687"/>
                  </a:lnTo>
                  <a:lnTo>
                    <a:pt x="1257363" y="5080"/>
                  </a:lnTo>
                  <a:close/>
                </a:path>
                <a:path w="1257935" h="12700">
                  <a:moveTo>
                    <a:pt x="1257363" y="0"/>
                  </a:moveTo>
                  <a:lnTo>
                    <a:pt x="292163" y="0"/>
                  </a:lnTo>
                  <a:lnTo>
                    <a:pt x="292163" y="5067"/>
                  </a:lnTo>
                  <a:lnTo>
                    <a:pt x="1257363" y="5067"/>
                  </a:lnTo>
                  <a:lnTo>
                    <a:pt x="1257363" y="0"/>
                  </a:lnTo>
                  <a:close/>
                </a:path>
              </a:pathLst>
            </a:custGeom>
            <a:solidFill>
              <a:srgbClr val="9A9D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 descr=""/>
            <p:cNvSpPr/>
            <p:nvPr/>
          </p:nvSpPr>
          <p:spPr>
            <a:xfrm>
              <a:off x="2014805" y="4455743"/>
              <a:ext cx="1257935" cy="8255"/>
            </a:xfrm>
            <a:custGeom>
              <a:avLst/>
              <a:gdLst/>
              <a:ahLst/>
              <a:cxnLst/>
              <a:rect l="l" t="t" r="r" b="b"/>
              <a:pathLst>
                <a:path w="1257935" h="8254">
                  <a:moveTo>
                    <a:pt x="211023" y="190"/>
                  </a:moveTo>
                  <a:lnTo>
                    <a:pt x="9182" y="190"/>
                  </a:lnTo>
                  <a:lnTo>
                    <a:pt x="9182" y="1460"/>
                  </a:lnTo>
                  <a:lnTo>
                    <a:pt x="0" y="1460"/>
                  </a:lnTo>
                  <a:lnTo>
                    <a:pt x="0" y="7810"/>
                  </a:lnTo>
                  <a:lnTo>
                    <a:pt x="210070" y="7810"/>
                  </a:lnTo>
                  <a:lnTo>
                    <a:pt x="210070" y="1460"/>
                  </a:lnTo>
                  <a:lnTo>
                    <a:pt x="211023" y="1460"/>
                  </a:lnTo>
                  <a:lnTo>
                    <a:pt x="211023" y="190"/>
                  </a:lnTo>
                  <a:close/>
                </a:path>
                <a:path w="1257935" h="8254">
                  <a:moveTo>
                    <a:pt x="1257363" y="0"/>
                  </a:moveTo>
                  <a:lnTo>
                    <a:pt x="292163" y="0"/>
                  </a:lnTo>
                  <a:lnTo>
                    <a:pt x="292163" y="7607"/>
                  </a:lnTo>
                  <a:lnTo>
                    <a:pt x="1257363" y="7607"/>
                  </a:lnTo>
                  <a:lnTo>
                    <a:pt x="1257363" y="0"/>
                  </a:lnTo>
                  <a:close/>
                </a:path>
              </a:pathLst>
            </a:custGeom>
            <a:solidFill>
              <a:srgbClr val="9B9E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 descr=""/>
            <p:cNvSpPr/>
            <p:nvPr/>
          </p:nvSpPr>
          <p:spPr>
            <a:xfrm>
              <a:off x="2079969" y="4450663"/>
              <a:ext cx="1192530" cy="5715"/>
            </a:xfrm>
            <a:custGeom>
              <a:avLst/>
              <a:gdLst/>
              <a:ahLst/>
              <a:cxnLst/>
              <a:rect l="l" t="t" r="r" b="b"/>
              <a:pathLst>
                <a:path w="1192529" h="5714">
                  <a:moveTo>
                    <a:pt x="146646" y="190"/>
                  </a:moveTo>
                  <a:lnTo>
                    <a:pt x="0" y="190"/>
                  </a:lnTo>
                  <a:lnTo>
                    <a:pt x="0" y="5270"/>
                  </a:lnTo>
                  <a:lnTo>
                    <a:pt x="146646" y="5270"/>
                  </a:lnTo>
                  <a:lnTo>
                    <a:pt x="146646" y="190"/>
                  </a:lnTo>
                  <a:close/>
                </a:path>
                <a:path w="1192529" h="5714">
                  <a:moveTo>
                    <a:pt x="1192199" y="0"/>
                  </a:moveTo>
                  <a:lnTo>
                    <a:pt x="226999" y="0"/>
                  </a:lnTo>
                  <a:lnTo>
                    <a:pt x="226999" y="5067"/>
                  </a:lnTo>
                  <a:lnTo>
                    <a:pt x="1192199" y="5067"/>
                  </a:lnTo>
                  <a:lnTo>
                    <a:pt x="1192199" y="0"/>
                  </a:lnTo>
                  <a:close/>
                </a:path>
              </a:pathLst>
            </a:custGeom>
            <a:solidFill>
              <a:srgbClr val="9D9F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 descr=""/>
            <p:cNvSpPr/>
            <p:nvPr/>
          </p:nvSpPr>
          <p:spPr>
            <a:xfrm>
              <a:off x="2116875" y="4443043"/>
              <a:ext cx="1155700" cy="7620"/>
            </a:xfrm>
            <a:custGeom>
              <a:avLst/>
              <a:gdLst/>
              <a:ahLst/>
              <a:cxnLst/>
              <a:rect l="l" t="t" r="r" b="b"/>
              <a:pathLst>
                <a:path w="1155700" h="7620">
                  <a:moveTo>
                    <a:pt x="112306" y="0"/>
                  </a:moveTo>
                  <a:lnTo>
                    <a:pt x="11988" y="0"/>
                  </a:lnTo>
                  <a:lnTo>
                    <a:pt x="0" y="7607"/>
                  </a:lnTo>
                  <a:lnTo>
                    <a:pt x="110413" y="7607"/>
                  </a:lnTo>
                  <a:lnTo>
                    <a:pt x="112306" y="0"/>
                  </a:lnTo>
                  <a:close/>
                </a:path>
                <a:path w="1155700" h="7620">
                  <a:moveTo>
                    <a:pt x="1155293" y="0"/>
                  </a:moveTo>
                  <a:lnTo>
                    <a:pt x="190093" y="0"/>
                  </a:lnTo>
                  <a:lnTo>
                    <a:pt x="190093" y="7607"/>
                  </a:lnTo>
                  <a:lnTo>
                    <a:pt x="1155293" y="7607"/>
                  </a:lnTo>
                  <a:lnTo>
                    <a:pt x="1155293" y="0"/>
                  </a:lnTo>
                  <a:close/>
                </a:path>
              </a:pathLst>
            </a:custGeom>
            <a:solidFill>
              <a:srgbClr val="9E9F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 descr=""/>
            <p:cNvSpPr/>
            <p:nvPr/>
          </p:nvSpPr>
          <p:spPr>
            <a:xfrm>
              <a:off x="2128851" y="4437976"/>
              <a:ext cx="1143635" cy="5080"/>
            </a:xfrm>
            <a:custGeom>
              <a:avLst/>
              <a:gdLst/>
              <a:ahLst/>
              <a:cxnLst/>
              <a:rect l="l" t="t" r="r" b="b"/>
              <a:pathLst>
                <a:path w="1143635" h="5079">
                  <a:moveTo>
                    <a:pt x="101587" y="0"/>
                  </a:moveTo>
                  <a:lnTo>
                    <a:pt x="7988" y="0"/>
                  </a:lnTo>
                  <a:lnTo>
                    <a:pt x="0" y="5067"/>
                  </a:lnTo>
                  <a:lnTo>
                    <a:pt x="100330" y="5067"/>
                  </a:lnTo>
                  <a:lnTo>
                    <a:pt x="101587" y="0"/>
                  </a:lnTo>
                  <a:close/>
                </a:path>
                <a:path w="1143635" h="5079">
                  <a:moveTo>
                    <a:pt x="1143317" y="0"/>
                  </a:moveTo>
                  <a:lnTo>
                    <a:pt x="178117" y="0"/>
                  </a:lnTo>
                  <a:lnTo>
                    <a:pt x="178117" y="5067"/>
                  </a:lnTo>
                  <a:lnTo>
                    <a:pt x="1143317" y="5067"/>
                  </a:lnTo>
                  <a:lnTo>
                    <a:pt x="1143317" y="0"/>
                  </a:lnTo>
                  <a:close/>
                </a:path>
              </a:pathLst>
            </a:custGeom>
            <a:solidFill>
              <a:srgbClr val="9E9F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 descr=""/>
            <p:cNvSpPr/>
            <p:nvPr/>
          </p:nvSpPr>
          <p:spPr>
            <a:xfrm>
              <a:off x="2136839" y="4430356"/>
              <a:ext cx="1135380" cy="7620"/>
            </a:xfrm>
            <a:custGeom>
              <a:avLst/>
              <a:gdLst/>
              <a:ahLst/>
              <a:cxnLst/>
              <a:rect l="l" t="t" r="r" b="b"/>
              <a:pathLst>
                <a:path w="1135379" h="7620">
                  <a:moveTo>
                    <a:pt x="95491" y="0"/>
                  </a:moveTo>
                  <a:lnTo>
                    <a:pt x="11988" y="0"/>
                  </a:lnTo>
                  <a:lnTo>
                    <a:pt x="0" y="7607"/>
                  </a:lnTo>
                  <a:lnTo>
                    <a:pt x="93599" y="7607"/>
                  </a:lnTo>
                  <a:lnTo>
                    <a:pt x="95491" y="0"/>
                  </a:lnTo>
                  <a:close/>
                </a:path>
                <a:path w="1135379" h="7620">
                  <a:moveTo>
                    <a:pt x="1135329" y="0"/>
                  </a:moveTo>
                  <a:lnTo>
                    <a:pt x="170129" y="0"/>
                  </a:lnTo>
                  <a:lnTo>
                    <a:pt x="170129" y="7607"/>
                  </a:lnTo>
                  <a:lnTo>
                    <a:pt x="1135329" y="7607"/>
                  </a:lnTo>
                  <a:lnTo>
                    <a:pt x="1135329" y="0"/>
                  </a:lnTo>
                  <a:close/>
                </a:path>
              </a:pathLst>
            </a:custGeom>
            <a:solidFill>
              <a:srgbClr val="9FA0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 descr=""/>
            <p:cNvSpPr/>
            <p:nvPr/>
          </p:nvSpPr>
          <p:spPr>
            <a:xfrm>
              <a:off x="2148828" y="4425276"/>
              <a:ext cx="1123950" cy="5080"/>
            </a:xfrm>
            <a:custGeom>
              <a:avLst/>
              <a:gdLst/>
              <a:ahLst/>
              <a:cxnLst/>
              <a:rect l="l" t="t" r="r" b="b"/>
              <a:pathLst>
                <a:path w="1123950" h="5079">
                  <a:moveTo>
                    <a:pt x="84772" y="0"/>
                  </a:moveTo>
                  <a:lnTo>
                    <a:pt x="8001" y="0"/>
                  </a:lnTo>
                  <a:lnTo>
                    <a:pt x="0" y="5067"/>
                  </a:lnTo>
                  <a:lnTo>
                    <a:pt x="83502" y="5067"/>
                  </a:lnTo>
                  <a:lnTo>
                    <a:pt x="84772" y="0"/>
                  </a:lnTo>
                  <a:close/>
                </a:path>
                <a:path w="1123950" h="5079">
                  <a:moveTo>
                    <a:pt x="1123340" y="0"/>
                  </a:moveTo>
                  <a:lnTo>
                    <a:pt x="158140" y="0"/>
                  </a:lnTo>
                  <a:lnTo>
                    <a:pt x="158140" y="5067"/>
                  </a:lnTo>
                  <a:lnTo>
                    <a:pt x="1123340" y="5067"/>
                  </a:lnTo>
                  <a:lnTo>
                    <a:pt x="1123340" y="0"/>
                  </a:lnTo>
                  <a:close/>
                </a:path>
              </a:pathLst>
            </a:custGeom>
            <a:solidFill>
              <a:srgbClr val="9FA1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 descr=""/>
            <p:cNvSpPr/>
            <p:nvPr/>
          </p:nvSpPr>
          <p:spPr>
            <a:xfrm>
              <a:off x="2156804" y="4417669"/>
              <a:ext cx="1115695" cy="7620"/>
            </a:xfrm>
            <a:custGeom>
              <a:avLst/>
              <a:gdLst/>
              <a:ahLst/>
              <a:cxnLst/>
              <a:rect l="l" t="t" r="r" b="b"/>
              <a:pathLst>
                <a:path w="1115695" h="7620">
                  <a:moveTo>
                    <a:pt x="78676" y="0"/>
                  </a:moveTo>
                  <a:lnTo>
                    <a:pt x="11988" y="0"/>
                  </a:lnTo>
                  <a:lnTo>
                    <a:pt x="0" y="7607"/>
                  </a:lnTo>
                  <a:lnTo>
                    <a:pt x="76784" y="7607"/>
                  </a:lnTo>
                  <a:lnTo>
                    <a:pt x="78676" y="0"/>
                  </a:lnTo>
                  <a:close/>
                </a:path>
                <a:path w="1115695" h="7620">
                  <a:moveTo>
                    <a:pt x="1115364" y="0"/>
                  </a:moveTo>
                  <a:lnTo>
                    <a:pt x="150164" y="0"/>
                  </a:lnTo>
                  <a:lnTo>
                    <a:pt x="150164" y="7607"/>
                  </a:lnTo>
                  <a:lnTo>
                    <a:pt x="1115364" y="7607"/>
                  </a:lnTo>
                  <a:lnTo>
                    <a:pt x="1115364" y="0"/>
                  </a:lnTo>
                  <a:close/>
                </a:path>
              </a:pathLst>
            </a:custGeom>
            <a:solidFill>
              <a:srgbClr val="A0A3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 descr=""/>
            <p:cNvSpPr/>
            <p:nvPr/>
          </p:nvSpPr>
          <p:spPr>
            <a:xfrm>
              <a:off x="2168805" y="4412589"/>
              <a:ext cx="1103630" cy="5080"/>
            </a:xfrm>
            <a:custGeom>
              <a:avLst/>
              <a:gdLst/>
              <a:ahLst/>
              <a:cxnLst/>
              <a:rect l="l" t="t" r="r" b="b"/>
              <a:pathLst>
                <a:path w="1103629" h="5079">
                  <a:moveTo>
                    <a:pt x="67945" y="0"/>
                  </a:moveTo>
                  <a:lnTo>
                    <a:pt x="7988" y="0"/>
                  </a:lnTo>
                  <a:lnTo>
                    <a:pt x="0" y="5067"/>
                  </a:lnTo>
                  <a:lnTo>
                    <a:pt x="66675" y="5067"/>
                  </a:lnTo>
                  <a:lnTo>
                    <a:pt x="67945" y="0"/>
                  </a:lnTo>
                  <a:close/>
                </a:path>
                <a:path w="1103629" h="5079">
                  <a:moveTo>
                    <a:pt x="1103363" y="0"/>
                  </a:moveTo>
                  <a:lnTo>
                    <a:pt x="138163" y="0"/>
                  </a:lnTo>
                  <a:lnTo>
                    <a:pt x="138163" y="5067"/>
                  </a:lnTo>
                  <a:lnTo>
                    <a:pt x="1103363" y="5067"/>
                  </a:lnTo>
                  <a:lnTo>
                    <a:pt x="1103363" y="0"/>
                  </a:lnTo>
                  <a:close/>
                </a:path>
              </a:pathLst>
            </a:custGeom>
            <a:solidFill>
              <a:srgbClr val="A0A4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 descr=""/>
            <p:cNvSpPr/>
            <p:nvPr/>
          </p:nvSpPr>
          <p:spPr>
            <a:xfrm>
              <a:off x="2177518" y="4404969"/>
              <a:ext cx="1094740" cy="8255"/>
            </a:xfrm>
            <a:custGeom>
              <a:avLst/>
              <a:gdLst/>
              <a:ahLst/>
              <a:cxnLst/>
              <a:rect l="l" t="t" r="r" b="b"/>
              <a:pathLst>
                <a:path w="1094739" h="8254">
                  <a:moveTo>
                    <a:pt x="60286" y="165"/>
                  </a:moveTo>
                  <a:lnTo>
                    <a:pt x="2717" y="165"/>
                  </a:lnTo>
                  <a:lnTo>
                    <a:pt x="2717" y="6515"/>
                  </a:lnTo>
                  <a:lnTo>
                    <a:pt x="0" y="6515"/>
                  </a:lnTo>
                  <a:lnTo>
                    <a:pt x="0" y="7785"/>
                  </a:lnTo>
                  <a:lnTo>
                    <a:pt x="59347" y="7785"/>
                  </a:lnTo>
                  <a:lnTo>
                    <a:pt x="59347" y="6515"/>
                  </a:lnTo>
                  <a:lnTo>
                    <a:pt x="60286" y="6515"/>
                  </a:lnTo>
                  <a:lnTo>
                    <a:pt x="60286" y="165"/>
                  </a:lnTo>
                  <a:close/>
                </a:path>
                <a:path w="1094739" h="8254">
                  <a:moveTo>
                    <a:pt x="1094651" y="0"/>
                  </a:moveTo>
                  <a:lnTo>
                    <a:pt x="129451" y="0"/>
                  </a:lnTo>
                  <a:lnTo>
                    <a:pt x="129451" y="7607"/>
                  </a:lnTo>
                  <a:lnTo>
                    <a:pt x="1094651" y="7607"/>
                  </a:lnTo>
                  <a:lnTo>
                    <a:pt x="1094651" y="0"/>
                  </a:lnTo>
                  <a:close/>
                </a:path>
              </a:pathLst>
            </a:custGeom>
            <a:solidFill>
              <a:srgbClr val="A1A4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 descr=""/>
            <p:cNvSpPr/>
            <p:nvPr/>
          </p:nvSpPr>
          <p:spPr>
            <a:xfrm>
              <a:off x="2181823" y="4397362"/>
              <a:ext cx="1090930" cy="7620"/>
            </a:xfrm>
            <a:custGeom>
              <a:avLst/>
              <a:gdLst/>
              <a:ahLst/>
              <a:cxnLst/>
              <a:rect l="l" t="t" r="r" b="b"/>
              <a:pathLst>
                <a:path w="1090929" h="7620">
                  <a:moveTo>
                    <a:pt x="58712" y="0"/>
                  </a:moveTo>
                  <a:lnTo>
                    <a:pt x="3619" y="0"/>
                  </a:lnTo>
                  <a:lnTo>
                    <a:pt x="0" y="7607"/>
                  </a:lnTo>
                  <a:lnTo>
                    <a:pt x="56819" y="7607"/>
                  </a:lnTo>
                  <a:lnTo>
                    <a:pt x="58712" y="0"/>
                  </a:lnTo>
                  <a:close/>
                </a:path>
                <a:path w="1090929" h="7620">
                  <a:moveTo>
                    <a:pt x="1090345" y="0"/>
                  </a:moveTo>
                  <a:lnTo>
                    <a:pt x="125145" y="0"/>
                  </a:lnTo>
                  <a:lnTo>
                    <a:pt x="125145" y="7607"/>
                  </a:lnTo>
                  <a:lnTo>
                    <a:pt x="1090345" y="7607"/>
                  </a:lnTo>
                  <a:lnTo>
                    <a:pt x="1090345" y="0"/>
                  </a:lnTo>
                  <a:close/>
                </a:path>
              </a:pathLst>
            </a:custGeom>
            <a:solidFill>
              <a:srgbClr val="A3A5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 descr=""/>
            <p:cNvSpPr/>
            <p:nvPr/>
          </p:nvSpPr>
          <p:spPr>
            <a:xfrm>
              <a:off x="2185442" y="4392282"/>
              <a:ext cx="1087120" cy="5080"/>
            </a:xfrm>
            <a:custGeom>
              <a:avLst/>
              <a:gdLst/>
              <a:ahLst/>
              <a:cxnLst/>
              <a:rect l="l" t="t" r="r" b="b"/>
              <a:pathLst>
                <a:path w="1087120" h="5079">
                  <a:moveTo>
                    <a:pt x="56349" y="0"/>
                  </a:moveTo>
                  <a:lnTo>
                    <a:pt x="2413" y="0"/>
                  </a:lnTo>
                  <a:lnTo>
                    <a:pt x="0" y="5067"/>
                  </a:lnTo>
                  <a:lnTo>
                    <a:pt x="55092" y="5067"/>
                  </a:lnTo>
                  <a:lnTo>
                    <a:pt x="56349" y="0"/>
                  </a:lnTo>
                  <a:close/>
                </a:path>
                <a:path w="1087120" h="5079">
                  <a:moveTo>
                    <a:pt x="1086726" y="0"/>
                  </a:moveTo>
                  <a:lnTo>
                    <a:pt x="121526" y="0"/>
                  </a:lnTo>
                  <a:lnTo>
                    <a:pt x="121526" y="5067"/>
                  </a:lnTo>
                  <a:lnTo>
                    <a:pt x="1086726" y="5067"/>
                  </a:lnTo>
                  <a:lnTo>
                    <a:pt x="1086726" y="0"/>
                  </a:lnTo>
                  <a:close/>
                </a:path>
              </a:pathLst>
            </a:custGeom>
            <a:solidFill>
              <a:srgbClr val="A4A5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 descr=""/>
            <p:cNvSpPr/>
            <p:nvPr/>
          </p:nvSpPr>
          <p:spPr>
            <a:xfrm>
              <a:off x="2187855" y="4384662"/>
              <a:ext cx="1084580" cy="7620"/>
            </a:xfrm>
            <a:custGeom>
              <a:avLst/>
              <a:gdLst/>
              <a:ahLst/>
              <a:cxnLst/>
              <a:rect l="l" t="t" r="r" b="b"/>
              <a:pathLst>
                <a:path w="1084579" h="7620">
                  <a:moveTo>
                    <a:pt x="55829" y="0"/>
                  </a:moveTo>
                  <a:lnTo>
                    <a:pt x="3619" y="0"/>
                  </a:lnTo>
                  <a:lnTo>
                    <a:pt x="0" y="7607"/>
                  </a:lnTo>
                  <a:lnTo>
                    <a:pt x="53936" y="7607"/>
                  </a:lnTo>
                  <a:lnTo>
                    <a:pt x="55829" y="0"/>
                  </a:lnTo>
                  <a:close/>
                </a:path>
                <a:path w="1084579" h="7620">
                  <a:moveTo>
                    <a:pt x="1084313" y="0"/>
                  </a:moveTo>
                  <a:lnTo>
                    <a:pt x="119113" y="0"/>
                  </a:lnTo>
                  <a:lnTo>
                    <a:pt x="119113" y="7607"/>
                  </a:lnTo>
                  <a:lnTo>
                    <a:pt x="1084313" y="7607"/>
                  </a:lnTo>
                  <a:lnTo>
                    <a:pt x="1084313" y="0"/>
                  </a:lnTo>
                  <a:close/>
                </a:path>
              </a:pathLst>
            </a:custGeom>
            <a:solidFill>
              <a:srgbClr val="A5A6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 descr=""/>
            <p:cNvSpPr/>
            <p:nvPr/>
          </p:nvSpPr>
          <p:spPr>
            <a:xfrm>
              <a:off x="2191475" y="4379594"/>
              <a:ext cx="1080770" cy="5080"/>
            </a:xfrm>
            <a:custGeom>
              <a:avLst/>
              <a:gdLst/>
              <a:ahLst/>
              <a:cxnLst/>
              <a:rect l="l" t="t" r="r" b="b"/>
              <a:pathLst>
                <a:path w="1080770" h="5079">
                  <a:moveTo>
                    <a:pt x="53467" y="0"/>
                  </a:moveTo>
                  <a:lnTo>
                    <a:pt x="2413" y="0"/>
                  </a:lnTo>
                  <a:lnTo>
                    <a:pt x="0" y="5067"/>
                  </a:lnTo>
                  <a:lnTo>
                    <a:pt x="52209" y="5067"/>
                  </a:lnTo>
                  <a:lnTo>
                    <a:pt x="53467" y="0"/>
                  </a:lnTo>
                  <a:close/>
                </a:path>
                <a:path w="1080770" h="5079">
                  <a:moveTo>
                    <a:pt x="1080693" y="0"/>
                  </a:moveTo>
                  <a:lnTo>
                    <a:pt x="115493" y="0"/>
                  </a:lnTo>
                  <a:lnTo>
                    <a:pt x="115493" y="5067"/>
                  </a:lnTo>
                  <a:lnTo>
                    <a:pt x="1080693" y="5067"/>
                  </a:lnTo>
                  <a:lnTo>
                    <a:pt x="1080693" y="0"/>
                  </a:lnTo>
                  <a:close/>
                </a:path>
              </a:pathLst>
            </a:custGeom>
            <a:solidFill>
              <a:srgbClr val="A5A7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 descr=""/>
            <p:cNvSpPr/>
            <p:nvPr/>
          </p:nvSpPr>
          <p:spPr>
            <a:xfrm>
              <a:off x="2193888" y="4371974"/>
              <a:ext cx="1078865" cy="7620"/>
            </a:xfrm>
            <a:custGeom>
              <a:avLst/>
              <a:gdLst/>
              <a:ahLst/>
              <a:cxnLst/>
              <a:rect l="l" t="t" r="r" b="b"/>
              <a:pathLst>
                <a:path w="1078864" h="7620">
                  <a:moveTo>
                    <a:pt x="52946" y="0"/>
                  </a:moveTo>
                  <a:lnTo>
                    <a:pt x="3619" y="0"/>
                  </a:lnTo>
                  <a:lnTo>
                    <a:pt x="0" y="7607"/>
                  </a:lnTo>
                  <a:lnTo>
                    <a:pt x="51054" y="7607"/>
                  </a:lnTo>
                  <a:lnTo>
                    <a:pt x="52946" y="0"/>
                  </a:lnTo>
                  <a:close/>
                </a:path>
                <a:path w="1078864" h="7620">
                  <a:moveTo>
                    <a:pt x="1078280" y="0"/>
                  </a:moveTo>
                  <a:lnTo>
                    <a:pt x="113080" y="0"/>
                  </a:lnTo>
                  <a:lnTo>
                    <a:pt x="113080" y="7607"/>
                  </a:lnTo>
                  <a:lnTo>
                    <a:pt x="1078280" y="7607"/>
                  </a:lnTo>
                  <a:lnTo>
                    <a:pt x="1078280" y="0"/>
                  </a:lnTo>
                  <a:close/>
                </a:path>
              </a:pathLst>
            </a:custGeom>
            <a:solidFill>
              <a:srgbClr val="A5A7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 descr=""/>
            <p:cNvSpPr/>
            <p:nvPr/>
          </p:nvSpPr>
          <p:spPr>
            <a:xfrm>
              <a:off x="2197507" y="4366907"/>
              <a:ext cx="1075055" cy="5080"/>
            </a:xfrm>
            <a:custGeom>
              <a:avLst/>
              <a:gdLst/>
              <a:ahLst/>
              <a:cxnLst/>
              <a:rect l="l" t="t" r="r" b="b"/>
              <a:pathLst>
                <a:path w="1075054" h="5079">
                  <a:moveTo>
                    <a:pt x="50584" y="0"/>
                  </a:moveTo>
                  <a:lnTo>
                    <a:pt x="2413" y="0"/>
                  </a:lnTo>
                  <a:lnTo>
                    <a:pt x="0" y="5067"/>
                  </a:lnTo>
                  <a:lnTo>
                    <a:pt x="49326" y="5067"/>
                  </a:lnTo>
                  <a:lnTo>
                    <a:pt x="50584" y="0"/>
                  </a:lnTo>
                  <a:close/>
                </a:path>
                <a:path w="1075054" h="5079">
                  <a:moveTo>
                    <a:pt x="1074661" y="0"/>
                  </a:moveTo>
                  <a:lnTo>
                    <a:pt x="109461" y="0"/>
                  </a:lnTo>
                  <a:lnTo>
                    <a:pt x="109461" y="5067"/>
                  </a:lnTo>
                  <a:lnTo>
                    <a:pt x="1074661" y="5067"/>
                  </a:lnTo>
                  <a:lnTo>
                    <a:pt x="1074661" y="0"/>
                  </a:lnTo>
                  <a:close/>
                </a:path>
              </a:pathLst>
            </a:custGeom>
            <a:solidFill>
              <a:srgbClr val="A6A9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 descr=""/>
            <p:cNvSpPr/>
            <p:nvPr/>
          </p:nvSpPr>
          <p:spPr>
            <a:xfrm>
              <a:off x="2199920" y="4359287"/>
              <a:ext cx="1072515" cy="7620"/>
            </a:xfrm>
            <a:custGeom>
              <a:avLst/>
              <a:gdLst/>
              <a:ahLst/>
              <a:cxnLst/>
              <a:rect l="l" t="t" r="r" b="b"/>
              <a:pathLst>
                <a:path w="1072514" h="7620">
                  <a:moveTo>
                    <a:pt x="50063" y="0"/>
                  </a:moveTo>
                  <a:lnTo>
                    <a:pt x="3619" y="0"/>
                  </a:lnTo>
                  <a:lnTo>
                    <a:pt x="0" y="7607"/>
                  </a:lnTo>
                  <a:lnTo>
                    <a:pt x="48171" y="7607"/>
                  </a:lnTo>
                  <a:lnTo>
                    <a:pt x="50063" y="0"/>
                  </a:lnTo>
                  <a:close/>
                </a:path>
                <a:path w="1072514" h="7620">
                  <a:moveTo>
                    <a:pt x="1072248" y="0"/>
                  </a:moveTo>
                  <a:lnTo>
                    <a:pt x="107048" y="0"/>
                  </a:lnTo>
                  <a:lnTo>
                    <a:pt x="107048" y="7607"/>
                  </a:lnTo>
                  <a:lnTo>
                    <a:pt x="1072248" y="7607"/>
                  </a:lnTo>
                  <a:lnTo>
                    <a:pt x="1072248" y="0"/>
                  </a:lnTo>
                  <a:close/>
                </a:path>
              </a:pathLst>
            </a:custGeom>
            <a:solidFill>
              <a:srgbClr val="A7A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 descr=""/>
            <p:cNvSpPr/>
            <p:nvPr/>
          </p:nvSpPr>
          <p:spPr>
            <a:xfrm>
              <a:off x="2203540" y="4354207"/>
              <a:ext cx="1068705" cy="5080"/>
            </a:xfrm>
            <a:custGeom>
              <a:avLst/>
              <a:gdLst/>
              <a:ahLst/>
              <a:cxnLst/>
              <a:rect l="l" t="t" r="r" b="b"/>
              <a:pathLst>
                <a:path w="1068704" h="5079">
                  <a:moveTo>
                    <a:pt x="47701" y="0"/>
                  </a:moveTo>
                  <a:lnTo>
                    <a:pt x="2413" y="0"/>
                  </a:lnTo>
                  <a:lnTo>
                    <a:pt x="0" y="5067"/>
                  </a:lnTo>
                  <a:lnTo>
                    <a:pt x="46443" y="5067"/>
                  </a:lnTo>
                  <a:lnTo>
                    <a:pt x="47701" y="0"/>
                  </a:lnTo>
                  <a:close/>
                </a:path>
                <a:path w="1068704" h="5079">
                  <a:moveTo>
                    <a:pt x="1068628" y="0"/>
                  </a:moveTo>
                  <a:lnTo>
                    <a:pt x="103428" y="0"/>
                  </a:lnTo>
                  <a:lnTo>
                    <a:pt x="103428" y="5067"/>
                  </a:lnTo>
                  <a:lnTo>
                    <a:pt x="1068628" y="5067"/>
                  </a:lnTo>
                  <a:lnTo>
                    <a:pt x="1068628" y="0"/>
                  </a:lnTo>
                  <a:close/>
                </a:path>
              </a:pathLst>
            </a:custGeom>
            <a:solidFill>
              <a:srgbClr val="A9AB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 descr=""/>
            <p:cNvSpPr/>
            <p:nvPr/>
          </p:nvSpPr>
          <p:spPr>
            <a:xfrm>
              <a:off x="2205953" y="4346587"/>
              <a:ext cx="1066800" cy="7620"/>
            </a:xfrm>
            <a:custGeom>
              <a:avLst/>
              <a:gdLst/>
              <a:ahLst/>
              <a:cxnLst/>
              <a:rect l="l" t="t" r="r" b="b"/>
              <a:pathLst>
                <a:path w="1066800" h="7620">
                  <a:moveTo>
                    <a:pt x="47180" y="0"/>
                  </a:moveTo>
                  <a:lnTo>
                    <a:pt x="3619" y="0"/>
                  </a:lnTo>
                  <a:lnTo>
                    <a:pt x="0" y="7607"/>
                  </a:lnTo>
                  <a:lnTo>
                    <a:pt x="45300" y="7607"/>
                  </a:lnTo>
                  <a:lnTo>
                    <a:pt x="47180" y="0"/>
                  </a:lnTo>
                  <a:close/>
                </a:path>
                <a:path w="1066800" h="7620">
                  <a:moveTo>
                    <a:pt x="1066215" y="0"/>
                  </a:moveTo>
                  <a:lnTo>
                    <a:pt x="101015" y="0"/>
                  </a:lnTo>
                  <a:lnTo>
                    <a:pt x="101015" y="7607"/>
                  </a:lnTo>
                  <a:lnTo>
                    <a:pt x="1066215" y="7607"/>
                  </a:lnTo>
                  <a:lnTo>
                    <a:pt x="1066215" y="0"/>
                  </a:lnTo>
                  <a:close/>
                </a:path>
              </a:pathLst>
            </a:custGeom>
            <a:solidFill>
              <a:srgbClr val="A9AB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 descr=""/>
            <p:cNvSpPr/>
            <p:nvPr/>
          </p:nvSpPr>
          <p:spPr>
            <a:xfrm>
              <a:off x="2209560" y="4341520"/>
              <a:ext cx="1062990" cy="5080"/>
            </a:xfrm>
            <a:custGeom>
              <a:avLst/>
              <a:gdLst/>
              <a:ahLst/>
              <a:cxnLst/>
              <a:rect l="l" t="t" r="r" b="b"/>
              <a:pathLst>
                <a:path w="1062989" h="5079">
                  <a:moveTo>
                    <a:pt x="44843" y="0"/>
                  </a:moveTo>
                  <a:lnTo>
                    <a:pt x="2413" y="0"/>
                  </a:lnTo>
                  <a:lnTo>
                    <a:pt x="0" y="5067"/>
                  </a:lnTo>
                  <a:lnTo>
                    <a:pt x="43573" y="5067"/>
                  </a:lnTo>
                  <a:lnTo>
                    <a:pt x="44843" y="0"/>
                  </a:lnTo>
                  <a:close/>
                </a:path>
                <a:path w="1062989" h="5079">
                  <a:moveTo>
                    <a:pt x="1062609" y="0"/>
                  </a:moveTo>
                  <a:lnTo>
                    <a:pt x="97409" y="0"/>
                  </a:lnTo>
                  <a:lnTo>
                    <a:pt x="97409" y="5067"/>
                  </a:lnTo>
                  <a:lnTo>
                    <a:pt x="1062609" y="5067"/>
                  </a:lnTo>
                  <a:lnTo>
                    <a:pt x="1062609" y="0"/>
                  </a:lnTo>
                  <a:close/>
                </a:path>
              </a:pathLst>
            </a:custGeom>
            <a:solidFill>
              <a:srgbClr val="AAAC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 descr=""/>
            <p:cNvSpPr/>
            <p:nvPr/>
          </p:nvSpPr>
          <p:spPr>
            <a:xfrm>
              <a:off x="2211973" y="4333900"/>
              <a:ext cx="1060450" cy="7620"/>
            </a:xfrm>
            <a:custGeom>
              <a:avLst/>
              <a:gdLst/>
              <a:ahLst/>
              <a:cxnLst/>
              <a:rect l="l" t="t" r="r" b="b"/>
              <a:pathLst>
                <a:path w="1060450" h="7620">
                  <a:moveTo>
                    <a:pt x="44323" y="0"/>
                  </a:moveTo>
                  <a:lnTo>
                    <a:pt x="3619" y="0"/>
                  </a:lnTo>
                  <a:lnTo>
                    <a:pt x="0" y="7607"/>
                  </a:lnTo>
                  <a:lnTo>
                    <a:pt x="42430" y="7607"/>
                  </a:lnTo>
                  <a:lnTo>
                    <a:pt x="44323" y="0"/>
                  </a:lnTo>
                  <a:close/>
                </a:path>
                <a:path w="1060450" h="7620">
                  <a:moveTo>
                    <a:pt x="1060196" y="0"/>
                  </a:moveTo>
                  <a:lnTo>
                    <a:pt x="94996" y="0"/>
                  </a:lnTo>
                  <a:lnTo>
                    <a:pt x="94996" y="7607"/>
                  </a:lnTo>
                  <a:lnTo>
                    <a:pt x="1060196" y="7607"/>
                  </a:lnTo>
                  <a:lnTo>
                    <a:pt x="1060196" y="0"/>
                  </a:lnTo>
                  <a:close/>
                </a:path>
              </a:pathLst>
            </a:custGeom>
            <a:solidFill>
              <a:srgbClr val="ABAC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 descr=""/>
            <p:cNvSpPr/>
            <p:nvPr/>
          </p:nvSpPr>
          <p:spPr>
            <a:xfrm>
              <a:off x="2215592" y="4326292"/>
              <a:ext cx="1056640" cy="7620"/>
            </a:xfrm>
            <a:custGeom>
              <a:avLst/>
              <a:gdLst/>
              <a:ahLst/>
              <a:cxnLst/>
              <a:rect l="l" t="t" r="r" b="b"/>
              <a:pathLst>
                <a:path w="1056639" h="7620">
                  <a:moveTo>
                    <a:pt x="42583" y="0"/>
                  </a:moveTo>
                  <a:lnTo>
                    <a:pt x="3619" y="0"/>
                  </a:lnTo>
                  <a:lnTo>
                    <a:pt x="0" y="7607"/>
                  </a:lnTo>
                  <a:lnTo>
                    <a:pt x="40690" y="7607"/>
                  </a:lnTo>
                  <a:lnTo>
                    <a:pt x="42583" y="0"/>
                  </a:lnTo>
                  <a:close/>
                </a:path>
                <a:path w="1056639" h="7620">
                  <a:moveTo>
                    <a:pt x="1056576" y="0"/>
                  </a:moveTo>
                  <a:lnTo>
                    <a:pt x="91376" y="0"/>
                  </a:lnTo>
                  <a:lnTo>
                    <a:pt x="91376" y="7607"/>
                  </a:lnTo>
                  <a:lnTo>
                    <a:pt x="1056576" y="7607"/>
                  </a:lnTo>
                  <a:lnTo>
                    <a:pt x="1056576" y="0"/>
                  </a:lnTo>
                  <a:close/>
                </a:path>
              </a:pathLst>
            </a:custGeom>
            <a:solidFill>
              <a:srgbClr val="ACAD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 descr=""/>
            <p:cNvSpPr/>
            <p:nvPr/>
          </p:nvSpPr>
          <p:spPr>
            <a:xfrm>
              <a:off x="2219212" y="4321212"/>
              <a:ext cx="1053465" cy="5080"/>
            </a:xfrm>
            <a:custGeom>
              <a:avLst/>
              <a:gdLst/>
              <a:ahLst/>
              <a:cxnLst/>
              <a:rect l="l" t="t" r="r" b="b"/>
              <a:pathLst>
                <a:path w="1053464" h="5079">
                  <a:moveTo>
                    <a:pt x="40233" y="0"/>
                  </a:moveTo>
                  <a:lnTo>
                    <a:pt x="2413" y="0"/>
                  </a:lnTo>
                  <a:lnTo>
                    <a:pt x="0" y="5067"/>
                  </a:lnTo>
                  <a:lnTo>
                    <a:pt x="38963" y="5067"/>
                  </a:lnTo>
                  <a:lnTo>
                    <a:pt x="40233" y="0"/>
                  </a:lnTo>
                  <a:close/>
                </a:path>
                <a:path w="1053464" h="5079">
                  <a:moveTo>
                    <a:pt x="1052957" y="0"/>
                  </a:moveTo>
                  <a:lnTo>
                    <a:pt x="87757" y="0"/>
                  </a:lnTo>
                  <a:lnTo>
                    <a:pt x="87757" y="5067"/>
                  </a:lnTo>
                  <a:lnTo>
                    <a:pt x="1052957" y="5067"/>
                  </a:lnTo>
                  <a:lnTo>
                    <a:pt x="1052957" y="0"/>
                  </a:lnTo>
                  <a:close/>
                </a:path>
              </a:pathLst>
            </a:custGeom>
            <a:solidFill>
              <a:srgbClr val="ACAE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 descr=""/>
            <p:cNvSpPr/>
            <p:nvPr/>
          </p:nvSpPr>
          <p:spPr>
            <a:xfrm>
              <a:off x="2221625" y="4313592"/>
              <a:ext cx="1050925" cy="7620"/>
            </a:xfrm>
            <a:custGeom>
              <a:avLst/>
              <a:gdLst/>
              <a:ahLst/>
              <a:cxnLst/>
              <a:rect l="l" t="t" r="r" b="b"/>
              <a:pathLst>
                <a:path w="1050925" h="7620">
                  <a:moveTo>
                    <a:pt x="39712" y="0"/>
                  </a:moveTo>
                  <a:lnTo>
                    <a:pt x="3619" y="0"/>
                  </a:lnTo>
                  <a:lnTo>
                    <a:pt x="0" y="7607"/>
                  </a:lnTo>
                  <a:lnTo>
                    <a:pt x="37820" y="7607"/>
                  </a:lnTo>
                  <a:lnTo>
                    <a:pt x="39712" y="0"/>
                  </a:lnTo>
                  <a:close/>
                </a:path>
                <a:path w="1050925" h="7620">
                  <a:moveTo>
                    <a:pt x="1050544" y="0"/>
                  </a:moveTo>
                  <a:lnTo>
                    <a:pt x="85344" y="0"/>
                  </a:lnTo>
                  <a:lnTo>
                    <a:pt x="85344" y="7607"/>
                  </a:lnTo>
                  <a:lnTo>
                    <a:pt x="1050544" y="7607"/>
                  </a:lnTo>
                  <a:lnTo>
                    <a:pt x="1050544" y="0"/>
                  </a:lnTo>
                  <a:close/>
                </a:path>
              </a:pathLst>
            </a:custGeom>
            <a:solidFill>
              <a:srgbClr val="ACAE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 descr=""/>
            <p:cNvSpPr/>
            <p:nvPr/>
          </p:nvSpPr>
          <p:spPr>
            <a:xfrm>
              <a:off x="2225244" y="4308525"/>
              <a:ext cx="1047115" cy="5080"/>
            </a:xfrm>
            <a:custGeom>
              <a:avLst/>
              <a:gdLst/>
              <a:ahLst/>
              <a:cxnLst/>
              <a:rect l="l" t="t" r="r" b="b"/>
              <a:pathLst>
                <a:path w="1047114" h="5079">
                  <a:moveTo>
                    <a:pt x="37350" y="0"/>
                  </a:moveTo>
                  <a:lnTo>
                    <a:pt x="2413" y="0"/>
                  </a:lnTo>
                  <a:lnTo>
                    <a:pt x="0" y="5067"/>
                  </a:lnTo>
                  <a:lnTo>
                    <a:pt x="36093" y="5067"/>
                  </a:lnTo>
                  <a:lnTo>
                    <a:pt x="37350" y="0"/>
                  </a:lnTo>
                  <a:close/>
                </a:path>
                <a:path w="1047114" h="5079">
                  <a:moveTo>
                    <a:pt x="1046924" y="0"/>
                  </a:moveTo>
                  <a:lnTo>
                    <a:pt x="81724" y="0"/>
                  </a:lnTo>
                  <a:lnTo>
                    <a:pt x="81724" y="5067"/>
                  </a:lnTo>
                  <a:lnTo>
                    <a:pt x="1046924" y="5067"/>
                  </a:lnTo>
                  <a:lnTo>
                    <a:pt x="1046924" y="0"/>
                  </a:lnTo>
                  <a:close/>
                </a:path>
              </a:pathLst>
            </a:custGeom>
            <a:solidFill>
              <a:srgbClr val="ADB0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 descr=""/>
            <p:cNvSpPr/>
            <p:nvPr/>
          </p:nvSpPr>
          <p:spPr>
            <a:xfrm>
              <a:off x="2229118" y="4300905"/>
              <a:ext cx="1043305" cy="8255"/>
            </a:xfrm>
            <a:custGeom>
              <a:avLst/>
              <a:gdLst/>
              <a:ahLst/>
              <a:cxnLst/>
              <a:rect l="l" t="t" r="r" b="b"/>
              <a:pathLst>
                <a:path w="1043304" h="8254">
                  <a:moveTo>
                    <a:pt x="35179" y="88"/>
                  </a:moveTo>
                  <a:lnTo>
                    <a:pt x="1663" y="88"/>
                  </a:lnTo>
                  <a:lnTo>
                    <a:pt x="1663" y="1358"/>
                  </a:lnTo>
                  <a:lnTo>
                    <a:pt x="0" y="1358"/>
                  </a:lnTo>
                  <a:lnTo>
                    <a:pt x="0" y="7708"/>
                  </a:lnTo>
                  <a:lnTo>
                    <a:pt x="34239" y="7708"/>
                  </a:lnTo>
                  <a:lnTo>
                    <a:pt x="34239" y="1358"/>
                  </a:lnTo>
                  <a:lnTo>
                    <a:pt x="35179" y="1358"/>
                  </a:lnTo>
                  <a:lnTo>
                    <a:pt x="35179" y="88"/>
                  </a:lnTo>
                  <a:close/>
                </a:path>
                <a:path w="1043304" h="8254">
                  <a:moveTo>
                    <a:pt x="1043051" y="0"/>
                  </a:moveTo>
                  <a:lnTo>
                    <a:pt x="77851" y="0"/>
                  </a:lnTo>
                  <a:lnTo>
                    <a:pt x="77851" y="7607"/>
                  </a:lnTo>
                  <a:lnTo>
                    <a:pt x="1043051" y="7607"/>
                  </a:lnTo>
                  <a:lnTo>
                    <a:pt x="1043051" y="0"/>
                  </a:lnTo>
                  <a:close/>
                </a:path>
              </a:pathLst>
            </a:custGeom>
            <a:solidFill>
              <a:srgbClr val="AEB1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 descr=""/>
            <p:cNvSpPr/>
            <p:nvPr/>
          </p:nvSpPr>
          <p:spPr>
            <a:xfrm>
              <a:off x="2231023" y="4295825"/>
              <a:ext cx="1041400" cy="5080"/>
            </a:xfrm>
            <a:custGeom>
              <a:avLst/>
              <a:gdLst/>
              <a:ahLst/>
              <a:cxnLst/>
              <a:rect l="l" t="t" r="r" b="b"/>
              <a:pathLst>
                <a:path w="1041400" h="5079">
                  <a:moveTo>
                    <a:pt x="34721" y="0"/>
                  </a:moveTo>
                  <a:lnTo>
                    <a:pt x="1600" y="0"/>
                  </a:lnTo>
                  <a:lnTo>
                    <a:pt x="0" y="5067"/>
                  </a:lnTo>
                  <a:lnTo>
                    <a:pt x="33464" y="5067"/>
                  </a:lnTo>
                  <a:lnTo>
                    <a:pt x="34721" y="0"/>
                  </a:lnTo>
                  <a:close/>
                </a:path>
                <a:path w="1041400" h="5079">
                  <a:moveTo>
                    <a:pt x="1041146" y="0"/>
                  </a:moveTo>
                  <a:lnTo>
                    <a:pt x="75946" y="0"/>
                  </a:lnTo>
                  <a:lnTo>
                    <a:pt x="75946" y="5067"/>
                  </a:lnTo>
                  <a:lnTo>
                    <a:pt x="1041146" y="5067"/>
                  </a:lnTo>
                  <a:lnTo>
                    <a:pt x="1041146" y="0"/>
                  </a:lnTo>
                  <a:close/>
                </a:path>
              </a:pathLst>
            </a:custGeom>
            <a:solidFill>
              <a:srgbClr val="B0B2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2" name="object 342" descr=""/>
            <p:cNvSpPr/>
            <p:nvPr/>
          </p:nvSpPr>
          <p:spPr>
            <a:xfrm>
              <a:off x="2232610" y="4288218"/>
              <a:ext cx="1040130" cy="7620"/>
            </a:xfrm>
            <a:custGeom>
              <a:avLst/>
              <a:gdLst/>
              <a:ahLst/>
              <a:cxnLst/>
              <a:rect l="l" t="t" r="r" b="b"/>
              <a:pathLst>
                <a:path w="1040129" h="7620">
                  <a:moveTo>
                    <a:pt x="35026" y="0"/>
                  </a:moveTo>
                  <a:lnTo>
                    <a:pt x="2400" y="0"/>
                  </a:lnTo>
                  <a:lnTo>
                    <a:pt x="0" y="7607"/>
                  </a:lnTo>
                  <a:lnTo>
                    <a:pt x="33134" y="7607"/>
                  </a:lnTo>
                  <a:lnTo>
                    <a:pt x="35026" y="0"/>
                  </a:lnTo>
                  <a:close/>
                </a:path>
                <a:path w="1040129" h="7620">
                  <a:moveTo>
                    <a:pt x="1039558" y="0"/>
                  </a:moveTo>
                  <a:lnTo>
                    <a:pt x="74358" y="0"/>
                  </a:lnTo>
                  <a:lnTo>
                    <a:pt x="74358" y="7607"/>
                  </a:lnTo>
                  <a:lnTo>
                    <a:pt x="1039558" y="7607"/>
                  </a:lnTo>
                  <a:lnTo>
                    <a:pt x="1039558" y="0"/>
                  </a:lnTo>
                  <a:close/>
                </a:path>
              </a:pathLst>
            </a:custGeom>
            <a:solidFill>
              <a:srgbClr val="B1B2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3" name="object 343" descr=""/>
            <p:cNvSpPr/>
            <p:nvPr/>
          </p:nvSpPr>
          <p:spPr>
            <a:xfrm>
              <a:off x="2235010" y="4283138"/>
              <a:ext cx="1037590" cy="5080"/>
            </a:xfrm>
            <a:custGeom>
              <a:avLst/>
              <a:gdLst/>
              <a:ahLst/>
              <a:cxnLst/>
              <a:rect l="l" t="t" r="r" b="b"/>
              <a:pathLst>
                <a:path w="1037589" h="5079">
                  <a:moveTo>
                    <a:pt x="33883" y="0"/>
                  </a:moveTo>
                  <a:lnTo>
                    <a:pt x="1600" y="0"/>
                  </a:lnTo>
                  <a:lnTo>
                    <a:pt x="0" y="5067"/>
                  </a:lnTo>
                  <a:lnTo>
                    <a:pt x="32626" y="5067"/>
                  </a:lnTo>
                  <a:lnTo>
                    <a:pt x="33883" y="0"/>
                  </a:lnTo>
                  <a:close/>
                </a:path>
                <a:path w="1037589" h="5079">
                  <a:moveTo>
                    <a:pt x="1037158" y="0"/>
                  </a:moveTo>
                  <a:lnTo>
                    <a:pt x="71958" y="0"/>
                  </a:lnTo>
                  <a:lnTo>
                    <a:pt x="71958" y="5067"/>
                  </a:lnTo>
                  <a:lnTo>
                    <a:pt x="1037158" y="5067"/>
                  </a:lnTo>
                  <a:lnTo>
                    <a:pt x="1037158" y="0"/>
                  </a:lnTo>
                  <a:close/>
                </a:path>
              </a:pathLst>
            </a:custGeom>
            <a:solidFill>
              <a:srgbClr val="B1B2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4" name="object 344" descr=""/>
            <p:cNvSpPr/>
            <p:nvPr/>
          </p:nvSpPr>
          <p:spPr>
            <a:xfrm>
              <a:off x="2236623" y="4275518"/>
              <a:ext cx="1035685" cy="7620"/>
            </a:xfrm>
            <a:custGeom>
              <a:avLst/>
              <a:gdLst/>
              <a:ahLst/>
              <a:cxnLst/>
              <a:rect l="l" t="t" r="r" b="b"/>
              <a:pathLst>
                <a:path w="1035685" h="7620">
                  <a:moveTo>
                    <a:pt x="34163" y="0"/>
                  </a:moveTo>
                  <a:lnTo>
                    <a:pt x="2400" y="0"/>
                  </a:lnTo>
                  <a:lnTo>
                    <a:pt x="0" y="7607"/>
                  </a:lnTo>
                  <a:lnTo>
                    <a:pt x="32270" y="7607"/>
                  </a:lnTo>
                  <a:lnTo>
                    <a:pt x="34163" y="0"/>
                  </a:lnTo>
                  <a:close/>
                </a:path>
                <a:path w="1035685" h="7620">
                  <a:moveTo>
                    <a:pt x="1035545" y="0"/>
                  </a:moveTo>
                  <a:lnTo>
                    <a:pt x="70345" y="0"/>
                  </a:lnTo>
                  <a:lnTo>
                    <a:pt x="70345" y="7607"/>
                  </a:lnTo>
                  <a:lnTo>
                    <a:pt x="1035545" y="7607"/>
                  </a:lnTo>
                  <a:lnTo>
                    <a:pt x="1035545" y="0"/>
                  </a:lnTo>
                  <a:close/>
                </a:path>
              </a:pathLst>
            </a:custGeom>
            <a:solidFill>
              <a:srgbClr val="B2B3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5" name="object 345" descr=""/>
            <p:cNvSpPr/>
            <p:nvPr/>
          </p:nvSpPr>
          <p:spPr>
            <a:xfrm>
              <a:off x="2239011" y="4270450"/>
              <a:ext cx="1033780" cy="5080"/>
            </a:xfrm>
            <a:custGeom>
              <a:avLst/>
              <a:gdLst/>
              <a:ahLst/>
              <a:cxnLst/>
              <a:rect l="l" t="t" r="r" b="b"/>
              <a:pathLst>
                <a:path w="1033779" h="5079">
                  <a:moveTo>
                    <a:pt x="33032" y="0"/>
                  </a:moveTo>
                  <a:lnTo>
                    <a:pt x="1600" y="0"/>
                  </a:lnTo>
                  <a:lnTo>
                    <a:pt x="0" y="5067"/>
                  </a:lnTo>
                  <a:lnTo>
                    <a:pt x="31775" y="5067"/>
                  </a:lnTo>
                  <a:lnTo>
                    <a:pt x="33032" y="0"/>
                  </a:lnTo>
                  <a:close/>
                </a:path>
                <a:path w="1033779" h="5079">
                  <a:moveTo>
                    <a:pt x="1033157" y="0"/>
                  </a:moveTo>
                  <a:lnTo>
                    <a:pt x="67957" y="0"/>
                  </a:lnTo>
                  <a:lnTo>
                    <a:pt x="67957" y="5067"/>
                  </a:lnTo>
                  <a:lnTo>
                    <a:pt x="1033157" y="5067"/>
                  </a:lnTo>
                  <a:lnTo>
                    <a:pt x="1033157" y="0"/>
                  </a:lnTo>
                  <a:close/>
                </a:path>
              </a:pathLst>
            </a:custGeom>
            <a:solidFill>
              <a:srgbClr val="B2B4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 descr=""/>
            <p:cNvSpPr/>
            <p:nvPr/>
          </p:nvSpPr>
          <p:spPr>
            <a:xfrm>
              <a:off x="2240611" y="4262830"/>
              <a:ext cx="1031875" cy="7620"/>
            </a:xfrm>
            <a:custGeom>
              <a:avLst/>
              <a:gdLst/>
              <a:ahLst/>
              <a:cxnLst/>
              <a:rect l="l" t="t" r="r" b="b"/>
              <a:pathLst>
                <a:path w="1031875" h="7620">
                  <a:moveTo>
                    <a:pt x="33324" y="0"/>
                  </a:moveTo>
                  <a:lnTo>
                    <a:pt x="2413" y="0"/>
                  </a:lnTo>
                  <a:lnTo>
                    <a:pt x="0" y="7607"/>
                  </a:lnTo>
                  <a:lnTo>
                    <a:pt x="31432" y="7607"/>
                  </a:lnTo>
                  <a:lnTo>
                    <a:pt x="33324" y="0"/>
                  </a:lnTo>
                  <a:close/>
                </a:path>
                <a:path w="1031875" h="7620">
                  <a:moveTo>
                    <a:pt x="1031557" y="0"/>
                  </a:moveTo>
                  <a:lnTo>
                    <a:pt x="66357" y="0"/>
                  </a:lnTo>
                  <a:lnTo>
                    <a:pt x="66357" y="7607"/>
                  </a:lnTo>
                  <a:lnTo>
                    <a:pt x="1031557" y="7607"/>
                  </a:lnTo>
                  <a:lnTo>
                    <a:pt x="1031557" y="0"/>
                  </a:lnTo>
                  <a:close/>
                </a:path>
              </a:pathLst>
            </a:custGeom>
            <a:solidFill>
              <a:srgbClr val="B3B6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7" name="object 347" descr=""/>
            <p:cNvSpPr/>
            <p:nvPr/>
          </p:nvSpPr>
          <p:spPr>
            <a:xfrm>
              <a:off x="2243024" y="4257750"/>
              <a:ext cx="1029335" cy="5080"/>
            </a:xfrm>
            <a:custGeom>
              <a:avLst/>
              <a:gdLst/>
              <a:ahLst/>
              <a:cxnLst/>
              <a:rect l="l" t="t" r="r" b="b"/>
              <a:pathLst>
                <a:path w="1029335" h="5079">
                  <a:moveTo>
                    <a:pt x="32181" y="0"/>
                  </a:moveTo>
                  <a:lnTo>
                    <a:pt x="1600" y="0"/>
                  </a:lnTo>
                  <a:lnTo>
                    <a:pt x="0" y="5067"/>
                  </a:lnTo>
                  <a:lnTo>
                    <a:pt x="30911" y="5067"/>
                  </a:lnTo>
                  <a:lnTo>
                    <a:pt x="32181" y="0"/>
                  </a:lnTo>
                  <a:close/>
                </a:path>
                <a:path w="1029335" h="5079">
                  <a:moveTo>
                    <a:pt x="1029144" y="0"/>
                  </a:moveTo>
                  <a:lnTo>
                    <a:pt x="63944" y="0"/>
                  </a:lnTo>
                  <a:lnTo>
                    <a:pt x="63944" y="5067"/>
                  </a:lnTo>
                  <a:lnTo>
                    <a:pt x="1029144" y="5067"/>
                  </a:lnTo>
                  <a:lnTo>
                    <a:pt x="1029144" y="0"/>
                  </a:lnTo>
                  <a:close/>
                </a:path>
              </a:pathLst>
            </a:custGeom>
            <a:solidFill>
              <a:srgbClr val="B4B7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8" name="object 348" descr=""/>
            <p:cNvSpPr/>
            <p:nvPr/>
          </p:nvSpPr>
          <p:spPr>
            <a:xfrm>
              <a:off x="2244612" y="4250143"/>
              <a:ext cx="1028065" cy="7620"/>
            </a:xfrm>
            <a:custGeom>
              <a:avLst/>
              <a:gdLst/>
              <a:ahLst/>
              <a:cxnLst/>
              <a:rect l="l" t="t" r="r" b="b"/>
              <a:pathLst>
                <a:path w="1028064" h="7620">
                  <a:moveTo>
                    <a:pt x="32473" y="0"/>
                  </a:moveTo>
                  <a:lnTo>
                    <a:pt x="2400" y="0"/>
                  </a:lnTo>
                  <a:lnTo>
                    <a:pt x="0" y="7607"/>
                  </a:lnTo>
                  <a:lnTo>
                    <a:pt x="30594" y="7607"/>
                  </a:lnTo>
                  <a:lnTo>
                    <a:pt x="32473" y="0"/>
                  </a:lnTo>
                  <a:close/>
                </a:path>
                <a:path w="1028064" h="7620">
                  <a:moveTo>
                    <a:pt x="1027557" y="0"/>
                  </a:moveTo>
                  <a:lnTo>
                    <a:pt x="62357" y="0"/>
                  </a:lnTo>
                  <a:lnTo>
                    <a:pt x="62357" y="7607"/>
                  </a:lnTo>
                  <a:lnTo>
                    <a:pt x="1027557" y="7607"/>
                  </a:lnTo>
                  <a:lnTo>
                    <a:pt x="1027557" y="0"/>
                  </a:lnTo>
                  <a:close/>
                </a:path>
              </a:pathLst>
            </a:custGeom>
            <a:solidFill>
              <a:srgbClr val="B6B8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 descr=""/>
            <p:cNvSpPr/>
            <p:nvPr/>
          </p:nvSpPr>
          <p:spPr>
            <a:xfrm>
              <a:off x="2247025" y="4242523"/>
              <a:ext cx="1025525" cy="7620"/>
            </a:xfrm>
            <a:custGeom>
              <a:avLst/>
              <a:gdLst/>
              <a:ahLst/>
              <a:cxnLst/>
              <a:rect l="l" t="t" r="r" b="b"/>
              <a:pathLst>
                <a:path w="1025525" h="7620">
                  <a:moveTo>
                    <a:pt x="31953" y="0"/>
                  </a:moveTo>
                  <a:lnTo>
                    <a:pt x="2400" y="0"/>
                  </a:lnTo>
                  <a:lnTo>
                    <a:pt x="0" y="7607"/>
                  </a:lnTo>
                  <a:lnTo>
                    <a:pt x="30073" y="7607"/>
                  </a:lnTo>
                  <a:lnTo>
                    <a:pt x="31953" y="0"/>
                  </a:lnTo>
                  <a:close/>
                </a:path>
                <a:path w="1025525" h="7620">
                  <a:moveTo>
                    <a:pt x="1025144" y="0"/>
                  </a:moveTo>
                  <a:lnTo>
                    <a:pt x="59944" y="0"/>
                  </a:lnTo>
                  <a:lnTo>
                    <a:pt x="59944" y="7607"/>
                  </a:lnTo>
                  <a:lnTo>
                    <a:pt x="1025144" y="7607"/>
                  </a:lnTo>
                  <a:lnTo>
                    <a:pt x="1025144" y="0"/>
                  </a:lnTo>
                  <a:close/>
                </a:path>
              </a:pathLst>
            </a:custGeom>
            <a:solidFill>
              <a:srgbClr val="B6B8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0" name="object 350" descr=""/>
            <p:cNvSpPr/>
            <p:nvPr/>
          </p:nvSpPr>
          <p:spPr>
            <a:xfrm>
              <a:off x="2249425" y="4237443"/>
              <a:ext cx="1022985" cy="5080"/>
            </a:xfrm>
            <a:custGeom>
              <a:avLst/>
              <a:gdLst/>
              <a:ahLst/>
              <a:cxnLst/>
              <a:rect l="l" t="t" r="r" b="b"/>
              <a:pathLst>
                <a:path w="1022985" h="5079">
                  <a:moveTo>
                    <a:pt x="30822" y="0"/>
                  </a:moveTo>
                  <a:lnTo>
                    <a:pt x="1600" y="0"/>
                  </a:lnTo>
                  <a:lnTo>
                    <a:pt x="0" y="5067"/>
                  </a:lnTo>
                  <a:lnTo>
                    <a:pt x="29565" y="5067"/>
                  </a:lnTo>
                  <a:lnTo>
                    <a:pt x="30822" y="0"/>
                  </a:lnTo>
                  <a:close/>
                </a:path>
                <a:path w="1022985" h="5079">
                  <a:moveTo>
                    <a:pt x="1022743" y="0"/>
                  </a:moveTo>
                  <a:lnTo>
                    <a:pt x="57543" y="0"/>
                  </a:lnTo>
                  <a:lnTo>
                    <a:pt x="57543" y="5067"/>
                  </a:lnTo>
                  <a:lnTo>
                    <a:pt x="1022743" y="5067"/>
                  </a:lnTo>
                  <a:lnTo>
                    <a:pt x="1022743" y="0"/>
                  </a:lnTo>
                  <a:close/>
                </a:path>
              </a:pathLst>
            </a:custGeom>
            <a:solidFill>
              <a:srgbClr val="B7B8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 descr=""/>
            <p:cNvSpPr/>
            <p:nvPr/>
          </p:nvSpPr>
          <p:spPr>
            <a:xfrm>
              <a:off x="2251025" y="4229836"/>
              <a:ext cx="1021715" cy="7620"/>
            </a:xfrm>
            <a:custGeom>
              <a:avLst/>
              <a:gdLst/>
              <a:ahLst/>
              <a:cxnLst/>
              <a:rect l="l" t="t" r="r" b="b"/>
              <a:pathLst>
                <a:path w="1021714" h="7620">
                  <a:moveTo>
                    <a:pt x="31115" y="0"/>
                  </a:moveTo>
                  <a:lnTo>
                    <a:pt x="2400" y="0"/>
                  </a:lnTo>
                  <a:lnTo>
                    <a:pt x="0" y="7607"/>
                  </a:lnTo>
                  <a:lnTo>
                    <a:pt x="29222" y="7607"/>
                  </a:lnTo>
                  <a:lnTo>
                    <a:pt x="31115" y="0"/>
                  </a:lnTo>
                  <a:close/>
                </a:path>
                <a:path w="1021714" h="7620">
                  <a:moveTo>
                    <a:pt x="1021143" y="0"/>
                  </a:moveTo>
                  <a:lnTo>
                    <a:pt x="55943" y="0"/>
                  </a:lnTo>
                  <a:lnTo>
                    <a:pt x="55943" y="7607"/>
                  </a:lnTo>
                  <a:lnTo>
                    <a:pt x="1021143" y="7607"/>
                  </a:lnTo>
                  <a:lnTo>
                    <a:pt x="1021143" y="0"/>
                  </a:lnTo>
                  <a:close/>
                </a:path>
              </a:pathLst>
            </a:custGeom>
            <a:solidFill>
              <a:srgbClr val="B8B9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 descr=""/>
            <p:cNvSpPr/>
            <p:nvPr/>
          </p:nvSpPr>
          <p:spPr>
            <a:xfrm>
              <a:off x="2253425" y="4224756"/>
              <a:ext cx="1019175" cy="5080"/>
            </a:xfrm>
            <a:custGeom>
              <a:avLst/>
              <a:gdLst/>
              <a:ahLst/>
              <a:cxnLst/>
              <a:rect l="l" t="t" r="r" b="b"/>
              <a:pathLst>
                <a:path w="1019175" h="5079">
                  <a:moveTo>
                    <a:pt x="29972" y="0"/>
                  </a:moveTo>
                  <a:lnTo>
                    <a:pt x="1600" y="0"/>
                  </a:lnTo>
                  <a:lnTo>
                    <a:pt x="0" y="5067"/>
                  </a:lnTo>
                  <a:lnTo>
                    <a:pt x="28714" y="5067"/>
                  </a:lnTo>
                  <a:lnTo>
                    <a:pt x="29972" y="0"/>
                  </a:lnTo>
                  <a:close/>
                </a:path>
                <a:path w="1019175" h="5079">
                  <a:moveTo>
                    <a:pt x="1018743" y="0"/>
                  </a:moveTo>
                  <a:lnTo>
                    <a:pt x="53543" y="0"/>
                  </a:lnTo>
                  <a:lnTo>
                    <a:pt x="53543" y="5067"/>
                  </a:lnTo>
                  <a:lnTo>
                    <a:pt x="1018743" y="5067"/>
                  </a:lnTo>
                  <a:lnTo>
                    <a:pt x="1018743" y="0"/>
                  </a:lnTo>
                  <a:close/>
                </a:path>
              </a:pathLst>
            </a:custGeom>
            <a:solidFill>
              <a:srgbClr val="B8BA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 descr=""/>
            <p:cNvSpPr/>
            <p:nvPr/>
          </p:nvSpPr>
          <p:spPr>
            <a:xfrm>
              <a:off x="2255026" y="4217136"/>
              <a:ext cx="1017269" cy="7620"/>
            </a:xfrm>
            <a:custGeom>
              <a:avLst/>
              <a:gdLst/>
              <a:ahLst/>
              <a:cxnLst/>
              <a:rect l="l" t="t" r="r" b="b"/>
              <a:pathLst>
                <a:path w="1017270" h="7620">
                  <a:moveTo>
                    <a:pt x="30264" y="0"/>
                  </a:moveTo>
                  <a:lnTo>
                    <a:pt x="2400" y="0"/>
                  </a:lnTo>
                  <a:lnTo>
                    <a:pt x="0" y="7607"/>
                  </a:lnTo>
                  <a:lnTo>
                    <a:pt x="28371" y="7607"/>
                  </a:lnTo>
                  <a:lnTo>
                    <a:pt x="30264" y="0"/>
                  </a:lnTo>
                  <a:close/>
                </a:path>
                <a:path w="1017270" h="7620">
                  <a:moveTo>
                    <a:pt x="1017143" y="0"/>
                  </a:moveTo>
                  <a:lnTo>
                    <a:pt x="51943" y="0"/>
                  </a:lnTo>
                  <a:lnTo>
                    <a:pt x="51943" y="7607"/>
                  </a:lnTo>
                  <a:lnTo>
                    <a:pt x="1017143" y="7607"/>
                  </a:lnTo>
                  <a:lnTo>
                    <a:pt x="1017143" y="0"/>
                  </a:lnTo>
                  <a:close/>
                </a:path>
              </a:pathLst>
            </a:custGeom>
            <a:solidFill>
              <a:srgbClr val="B9BB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4" name="object 354" descr=""/>
            <p:cNvSpPr/>
            <p:nvPr/>
          </p:nvSpPr>
          <p:spPr>
            <a:xfrm>
              <a:off x="2257426" y="4212069"/>
              <a:ext cx="1015365" cy="5080"/>
            </a:xfrm>
            <a:custGeom>
              <a:avLst/>
              <a:gdLst/>
              <a:ahLst/>
              <a:cxnLst/>
              <a:rect l="l" t="t" r="r" b="b"/>
              <a:pathLst>
                <a:path w="1015364" h="5079">
                  <a:moveTo>
                    <a:pt x="29121" y="0"/>
                  </a:moveTo>
                  <a:lnTo>
                    <a:pt x="1600" y="0"/>
                  </a:lnTo>
                  <a:lnTo>
                    <a:pt x="0" y="5067"/>
                  </a:lnTo>
                  <a:lnTo>
                    <a:pt x="27863" y="5067"/>
                  </a:lnTo>
                  <a:lnTo>
                    <a:pt x="29121" y="0"/>
                  </a:lnTo>
                  <a:close/>
                </a:path>
                <a:path w="1015364" h="5079">
                  <a:moveTo>
                    <a:pt x="1014742" y="0"/>
                  </a:moveTo>
                  <a:lnTo>
                    <a:pt x="49542" y="0"/>
                  </a:lnTo>
                  <a:lnTo>
                    <a:pt x="49542" y="5067"/>
                  </a:lnTo>
                  <a:lnTo>
                    <a:pt x="1014742" y="5067"/>
                  </a:lnTo>
                  <a:lnTo>
                    <a:pt x="1014742" y="0"/>
                  </a:lnTo>
                  <a:close/>
                </a:path>
              </a:pathLst>
            </a:custGeom>
            <a:solidFill>
              <a:srgbClr val="B9BB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 descr=""/>
            <p:cNvSpPr/>
            <p:nvPr/>
          </p:nvSpPr>
          <p:spPr>
            <a:xfrm>
              <a:off x="2259026" y="4204449"/>
              <a:ext cx="1013460" cy="7620"/>
            </a:xfrm>
            <a:custGeom>
              <a:avLst/>
              <a:gdLst/>
              <a:ahLst/>
              <a:cxnLst/>
              <a:rect l="l" t="t" r="r" b="b"/>
              <a:pathLst>
                <a:path w="1013460" h="7620">
                  <a:moveTo>
                    <a:pt x="29413" y="0"/>
                  </a:moveTo>
                  <a:lnTo>
                    <a:pt x="2400" y="0"/>
                  </a:lnTo>
                  <a:lnTo>
                    <a:pt x="0" y="7607"/>
                  </a:lnTo>
                  <a:lnTo>
                    <a:pt x="27520" y="7607"/>
                  </a:lnTo>
                  <a:lnTo>
                    <a:pt x="29413" y="0"/>
                  </a:lnTo>
                  <a:close/>
                </a:path>
                <a:path w="1013460" h="7620">
                  <a:moveTo>
                    <a:pt x="1013142" y="0"/>
                  </a:moveTo>
                  <a:lnTo>
                    <a:pt x="47942" y="0"/>
                  </a:lnTo>
                  <a:lnTo>
                    <a:pt x="47942" y="7607"/>
                  </a:lnTo>
                  <a:lnTo>
                    <a:pt x="1013142" y="7607"/>
                  </a:lnTo>
                  <a:lnTo>
                    <a:pt x="1013142" y="0"/>
                  </a:lnTo>
                  <a:close/>
                </a:path>
              </a:pathLst>
            </a:custGeom>
            <a:solidFill>
              <a:srgbClr val="BABD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6" name="object 356" descr=""/>
            <p:cNvSpPr/>
            <p:nvPr/>
          </p:nvSpPr>
          <p:spPr>
            <a:xfrm>
              <a:off x="2261426" y="4199369"/>
              <a:ext cx="1010919" cy="5080"/>
            </a:xfrm>
            <a:custGeom>
              <a:avLst/>
              <a:gdLst/>
              <a:ahLst/>
              <a:cxnLst/>
              <a:rect l="l" t="t" r="r" b="b"/>
              <a:pathLst>
                <a:path w="1010920" h="5079">
                  <a:moveTo>
                    <a:pt x="28270" y="0"/>
                  </a:moveTo>
                  <a:lnTo>
                    <a:pt x="1600" y="0"/>
                  </a:lnTo>
                  <a:lnTo>
                    <a:pt x="0" y="5067"/>
                  </a:lnTo>
                  <a:lnTo>
                    <a:pt x="27012" y="5067"/>
                  </a:lnTo>
                  <a:lnTo>
                    <a:pt x="28270" y="0"/>
                  </a:lnTo>
                  <a:close/>
                </a:path>
                <a:path w="1010920" h="5079">
                  <a:moveTo>
                    <a:pt x="1010742" y="0"/>
                  </a:moveTo>
                  <a:lnTo>
                    <a:pt x="45542" y="0"/>
                  </a:lnTo>
                  <a:lnTo>
                    <a:pt x="45542" y="5067"/>
                  </a:lnTo>
                  <a:lnTo>
                    <a:pt x="1010742" y="5067"/>
                  </a:lnTo>
                  <a:lnTo>
                    <a:pt x="1010742" y="0"/>
                  </a:lnTo>
                  <a:close/>
                </a:path>
              </a:pathLst>
            </a:custGeom>
            <a:solidFill>
              <a:srgbClr val="BBBE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7" name="object 357" descr=""/>
            <p:cNvSpPr/>
            <p:nvPr/>
          </p:nvSpPr>
          <p:spPr>
            <a:xfrm>
              <a:off x="2263027" y="4191761"/>
              <a:ext cx="1009650" cy="7620"/>
            </a:xfrm>
            <a:custGeom>
              <a:avLst/>
              <a:gdLst/>
              <a:ahLst/>
              <a:cxnLst/>
              <a:rect l="l" t="t" r="r" b="b"/>
              <a:pathLst>
                <a:path w="1009650" h="7620">
                  <a:moveTo>
                    <a:pt x="28562" y="0"/>
                  </a:moveTo>
                  <a:lnTo>
                    <a:pt x="2400" y="0"/>
                  </a:lnTo>
                  <a:lnTo>
                    <a:pt x="0" y="7607"/>
                  </a:lnTo>
                  <a:lnTo>
                    <a:pt x="26670" y="7607"/>
                  </a:lnTo>
                  <a:lnTo>
                    <a:pt x="28562" y="0"/>
                  </a:lnTo>
                  <a:close/>
                </a:path>
                <a:path w="1009650" h="7620">
                  <a:moveTo>
                    <a:pt x="1009142" y="0"/>
                  </a:moveTo>
                  <a:lnTo>
                    <a:pt x="43942" y="0"/>
                  </a:lnTo>
                  <a:lnTo>
                    <a:pt x="43942" y="7607"/>
                  </a:lnTo>
                  <a:lnTo>
                    <a:pt x="1009142" y="7607"/>
                  </a:lnTo>
                  <a:lnTo>
                    <a:pt x="1009142" y="0"/>
                  </a:lnTo>
                  <a:close/>
                </a:path>
              </a:pathLst>
            </a:custGeom>
            <a:solidFill>
              <a:srgbClr val="BDB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 descr=""/>
            <p:cNvSpPr/>
            <p:nvPr/>
          </p:nvSpPr>
          <p:spPr>
            <a:xfrm>
              <a:off x="2265427" y="4186681"/>
              <a:ext cx="1007110" cy="5080"/>
            </a:xfrm>
            <a:custGeom>
              <a:avLst/>
              <a:gdLst/>
              <a:ahLst/>
              <a:cxnLst/>
              <a:rect l="l" t="t" r="r" b="b"/>
              <a:pathLst>
                <a:path w="1007110" h="5079">
                  <a:moveTo>
                    <a:pt x="27432" y="0"/>
                  </a:moveTo>
                  <a:lnTo>
                    <a:pt x="1600" y="0"/>
                  </a:lnTo>
                  <a:lnTo>
                    <a:pt x="0" y="5067"/>
                  </a:lnTo>
                  <a:lnTo>
                    <a:pt x="26162" y="5067"/>
                  </a:lnTo>
                  <a:lnTo>
                    <a:pt x="27432" y="0"/>
                  </a:lnTo>
                  <a:close/>
                </a:path>
                <a:path w="1007110" h="5079">
                  <a:moveTo>
                    <a:pt x="1006741" y="0"/>
                  </a:moveTo>
                  <a:lnTo>
                    <a:pt x="41541" y="0"/>
                  </a:lnTo>
                  <a:lnTo>
                    <a:pt x="41541" y="5067"/>
                  </a:lnTo>
                  <a:lnTo>
                    <a:pt x="1006741" y="5067"/>
                  </a:lnTo>
                  <a:lnTo>
                    <a:pt x="1006741" y="0"/>
                  </a:lnTo>
                  <a:close/>
                </a:path>
              </a:pathLst>
            </a:custGeom>
            <a:solidFill>
              <a:srgbClr val="BEBF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9" name="object 359" descr=""/>
            <p:cNvSpPr/>
            <p:nvPr/>
          </p:nvSpPr>
          <p:spPr>
            <a:xfrm>
              <a:off x="2267027" y="4173994"/>
              <a:ext cx="1005205" cy="12700"/>
            </a:xfrm>
            <a:custGeom>
              <a:avLst/>
              <a:gdLst/>
              <a:ahLst/>
              <a:cxnLst/>
              <a:rect l="l" t="t" r="r" b="b"/>
              <a:pathLst>
                <a:path w="1005204" h="12700">
                  <a:moveTo>
                    <a:pt x="28981" y="0"/>
                  </a:moveTo>
                  <a:lnTo>
                    <a:pt x="4000" y="0"/>
                  </a:lnTo>
                  <a:lnTo>
                    <a:pt x="2400" y="5067"/>
                  </a:lnTo>
                  <a:lnTo>
                    <a:pt x="0" y="12674"/>
                  </a:lnTo>
                  <a:lnTo>
                    <a:pt x="25831" y="12674"/>
                  </a:lnTo>
                  <a:lnTo>
                    <a:pt x="27724" y="5067"/>
                  </a:lnTo>
                  <a:lnTo>
                    <a:pt x="28981" y="0"/>
                  </a:lnTo>
                  <a:close/>
                </a:path>
                <a:path w="1005204" h="12700">
                  <a:moveTo>
                    <a:pt x="1005141" y="0"/>
                  </a:moveTo>
                  <a:lnTo>
                    <a:pt x="39941" y="0"/>
                  </a:lnTo>
                  <a:lnTo>
                    <a:pt x="39941" y="5067"/>
                  </a:lnTo>
                  <a:lnTo>
                    <a:pt x="39941" y="12674"/>
                  </a:lnTo>
                  <a:lnTo>
                    <a:pt x="1005141" y="12674"/>
                  </a:lnTo>
                  <a:lnTo>
                    <a:pt x="1005141" y="5067"/>
                  </a:lnTo>
                  <a:lnTo>
                    <a:pt x="1005141" y="0"/>
                  </a:lnTo>
                  <a:close/>
                </a:path>
              </a:pathLst>
            </a:custGeom>
            <a:solidFill>
              <a:srgbClr val="BFC0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0" name="object 360" descr=""/>
            <p:cNvSpPr/>
            <p:nvPr/>
          </p:nvSpPr>
          <p:spPr>
            <a:xfrm>
              <a:off x="2271028" y="4166374"/>
              <a:ext cx="1001394" cy="7620"/>
            </a:xfrm>
            <a:custGeom>
              <a:avLst/>
              <a:gdLst/>
              <a:ahLst/>
              <a:cxnLst/>
              <a:rect l="l" t="t" r="r" b="b"/>
              <a:pathLst>
                <a:path w="1001395" h="7620">
                  <a:moveTo>
                    <a:pt x="26873" y="0"/>
                  </a:moveTo>
                  <a:lnTo>
                    <a:pt x="2400" y="0"/>
                  </a:lnTo>
                  <a:lnTo>
                    <a:pt x="0" y="7607"/>
                  </a:lnTo>
                  <a:lnTo>
                    <a:pt x="24980" y="7607"/>
                  </a:lnTo>
                  <a:lnTo>
                    <a:pt x="26873" y="0"/>
                  </a:lnTo>
                  <a:close/>
                </a:path>
                <a:path w="1001395" h="7620">
                  <a:moveTo>
                    <a:pt x="1001141" y="0"/>
                  </a:moveTo>
                  <a:lnTo>
                    <a:pt x="35941" y="0"/>
                  </a:lnTo>
                  <a:lnTo>
                    <a:pt x="35941" y="7607"/>
                  </a:lnTo>
                  <a:lnTo>
                    <a:pt x="1001141" y="7607"/>
                  </a:lnTo>
                  <a:lnTo>
                    <a:pt x="1001141" y="0"/>
                  </a:lnTo>
                  <a:close/>
                </a:path>
              </a:pathLst>
            </a:custGeom>
            <a:solidFill>
              <a:srgbClr val="BFC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 descr=""/>
            <p:cNvSpPr/>
            <p:nvPr/>
          </p:nvSpPr>
          <p:spPr>
            <a:xfrm>
              <a:off x="2273428" y="4158754"/>
              <a:ext cx="998855" cy="7620"/>
            </a:xfrm>
            <a:custGeom>
              <a:avLst/>
              <a:gdLst/>
              <a:ahLst/>
              <a:cxnLst/>
              <a:rect l="l" t="t" r="r" b="b"/>
              <a:pathLst>
                <a:path w="998854" h="7620">
                  <a:moveTo>
                    <a:pt x="26365" y="0"/>
                  </a:moveTo>
                  <a:lnTo>
                    <a:pt x="2400" y="0"/>
                  </a:lnTo>
                  <a:lnTo>
                    <a:pt x="0" y="7607"/>
                  </a:lnTo>
                  <a:lnTo>
                    <a:pt x="24472" y="7607"/>
                  </a:lnTo>
                  <a:lnTo>
                    <a:pt x="26365" y="0"/>
                  </a:lnTo>
                  <a:close/>
                </a:path>
                <a:path w="998854" h="7620">
                  <a:moveTo>
                    <a:pt x="998740" y="0"/>
                  </a:moveTo>
                  <a:lnTo>
                    <a:pt x="33540" y="0"/>
                  </a:lnTo>
                  <a:lnTo>
                    <a:pt x="33540" y="7607"/>
                  </a:lnTo>
                  <a:lnTo>
                    <a:pt x="998740" y="7607"/>
                  </a:lnTo>
                  <a:lnTo>
                    <a:pt x="998740" y="0"/>
                  </a:lnTo>
                  <a:close/>
                </a:path>
              </a:pathLst>
            </a:custGeom>
            <a:solidFill>
              <a:srgbClr val="C0C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 descr=""/>
            <p:cNvSpPr/>
            <p:nvPr/>
          </p:nvSpPr>
          <p:spPr>
            <a:xfrm>
              <a:off x="2275828" y="4153687"/>
              <a:ext cx="996950" cy="5080"/>
            </a:xfrm>
            <a:custGeom>
              <a:avLst/>
              <a:gdLst/>
              <a:ahLst/>
              <a:cxnLst/>
              <a:rect l="l" t="t" r="r" b="b"/>
              <a:pathLst>
                <a:path w="996950" h="5079">
                  <a:moveTo>
                    <a:pt x="25222" y="0"/>
                  </a:moveTo>
                  <a:lnTo>
                    <a:pt x="1600" y="0"/>
                  </a:lnTo>
                  <a:lnTo>
                    <a:pt x="0" y="5067"/>
                  </a:lnTo>
                  <a:lnTo>
                    <a:pt x="23952" y="5067"/>
                  </a:lnTo>
                  <a:lnTo>
                    <a:pt x="25222" y="0"/>
                  </a:lnTo>
                  <a:close/>
                </a:path>
                <a:path w="996950" h="5079">
                  <a:moveTo>
                    <a:pt x="996340" y="0"/>
                  </a:moveTo>
                  <a:lnTo>
                    <a:pt x="31140" y="0"/>
                  </a:lnTo>
                  <a:lnTo>
                    <a:pt x="31140" y="5067"/>
                  </a:lnTo>
                  <a:lnTo>
                    <a:pt x="996340" y="5067"/>
                  </a:lnTo>
                  <a:lnTo>
                    <a:pt x="996340" y="0"/>
                  </a:lnTo>
                  <a:close/>
                </a:path>
              </a:pathLst>
            </a:custGeom>
            <a:solidFill>
              <a:srgbClr val="C1C4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3" name="object 363" descr=""/>
            <p:cNvSpPr/>
            <p:nvPr/>
          </p:nvSpPr>
          <p:spPr>
            <a:xfrm>
              <a:off x="2277428" y="4146067"/>
              <a:ext cx="995044" cy="7620"/>
            </a:xfrm>
            <a:custGeom>
              <a:avLst/>
              <a:gdLst/>
              <a:ahLst/>
              <a:cxnLst/>
              <a:rect l="l" t="t" r="r" b="b"/>
              <a:pathLst>
                <a:path w="995045" h="7620">
                  <a:moveTo>
                    <a:pt x="25514" y="0"/>
                  </a:moveTo>
                  <a:lnTo>
                    <a:pt x="2400" y="0"/>
                  </a:lnTo>
                  <a:lnTo>
                    <a:pt x="0" y="7607"/>
                  </a:lnTo>
                  <a:lnTo>
                    <a:pt x="23622" y="7607"/>
                  </a:lnTo>
                  <a:lnTo>
                    <a:pt x="25514" y="0"/>
                  </a:lnTo>
                  <a:close/>
                </a:path>
                <a:path w="995045" h="7620">
                  <a:moveTo>
                    <a:pt x="994740" y="0"/>
                  </a:moveTo>
                  <a:lnTo>
                    <a:pt x="29540" y="0"/>
                  </a:lnTo>
                  <a:lnTo>
                    <a:pt x="29540" y="7607"/>
                  </a:lnTo>
                  <a:lnTo>
                    <a:pt x="994740" y="7607"/>
                  </a:lnTo>
                  <a:lnTo>
                    <a:pt x="994740" y="0"/>
                  </a:lnTo>
                  <a:close/>
                </a:path>
              </a:pathLst>
            </a:custGeom>
            <a:solidFill>
              <a:srgbClr val="C3C5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4" name="object 364" descr=""/>
            <p:cNvSpPr/>
            <p:nvPr/>
          </p:nvSpPr>
          <p:spPr>
            <a:xfrm>
              <a:off x="2279829" y="4133379"/>
              <a:ext cx="992505" cy="12700"/>
            </a:xfrm>
            <a:custGeom>
              <a:avLst/>
              <a:gdLst/>
              <a:ahLst/>
              <a:cxnLst/>
              <a:rect l="l" t="t" r="r" b="b"/>
              <a:pathLst>
                <a:path w="992504" h="12700">
                  <a:moveTo>
                    <a:pt x="26263" y="0"/>
                  </a:moveTo>
                  <a:lnTo>
                    <a:pt x="4000" y="0"/>
                  </a:lnTo>
                  <a:lnTo>
                    <a:pt x="0" y="12687"/>
                  </a:lnTo>
                  <a:lnTo>
                    <a:pt x="23114" y="12687"/>
                  </a:lnTo>
                  <a:lnTo>
                    <a:pt x="26263" y="0"/>
                  </a:lnTo>
                  <a:close/>
                </a:path>
                <a:path w="992504" h="12700">
                  <a:moveTo>
                    <a:pt x="992339" y="0"/>
                  </a:moveTo>
                  <a:lnTo>
                    <a:pt x="27139" y="0"/>
                  </a:lnTo>
                  <a:lnTo>
                    <a:pt x="27139" y="12687"/>
                  </a:lnTo>
                  <a:lnTo>
                    <a:pt x="992339" y="12687"/>
                  </a:lnTo>
                  <a:lnTo>
                    <a:pt x="992339" y="0"/>
                  </a:lnTo>
                  <a:close/>
                </a:path>
              </a:pathLst>
            </a:custGeom>
            <a:solidFill>
              <a:srgbClr val="C4C5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5" name="object 365" descr=""/>
            <p:cNvSpPr/>
            <p:nvPr/>
          </p:nvSpPr>
          <p:spPr>
            <a:xfrm>
              <a:off x="2283835" y="4128290"/>
              <a:ext cx="988694" cy="5080"/>
            </a:xfrm>
            <a:custGeom>
              <a:avLst/>
              <a:gdLst/>
              <a:ahLst/>
              <a:cxnLst/>
              <a:rect l="l" t="t" r="r" b="b"/>
              <a:pathLst>
                <a:path w="988695" h="5079">
                  <a:moveTo>
                    <a:pt x="988333" y="0"/>
                  </a:moveTo>
                  <a:lnTo>
                    <a:pt x="1600" y="0"/>
                  </a:lnTo>
                  <a:lnTo>
                    <a:pt x="0" y="5076"/>
                  </a:lnTo>
                  <a:lnTo>
                    <a:pt x="22263" y="5076"/>
                  </a:lnTo>
                  <a:lnTo>
                    <a:pt x="23133" y="1571"/>
                  </a:lnTo>
                  <a:lnTo>
                    <a:pt x="988333" y="1571"/>
                  </a:lnTo>
                  <a:lnTo>
                    <a:pt x="988333" y="0"/>
                  </a:lnTo>
                  <a:close/>
                </a:path>
                <a:path w="988695" h="5079">
                  <a:moveTo>
                    <a:pt x="988333" y="1571"/>
                  </a:moveTo>
                  <a:lnTo>
                    <a:pt x="23133" y="1571"/>
                  </a:lnTo>
                  <a:lnTo>
                    <a:pt x="23133" y="5076"/>
                  </a:lnTo>
                  <a:lnTo>
                    <a:pt x="988333" y="5076"/>
                  </a:lnTo>
                  <a:lnTo>
                    <a:pt x="988333" y="1571"/>
                  </a:lnTo>
                  <a:close/>
                </a:path>
              </a:pathLst>
            </a:custGeom>
            <a:solidFill>
              <a:srgbClr val="C5C6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" name="object 366" descr=""/>
            <p:cNvSpPr/>
            <p:nvPr/>
          </p:nvSpPr>
          <p:spPr>
            <a:xfrm>
              <a:off x="2285436" y="4120672"/>
              <a:ext cx="986790" cy="7620"/>
            </a:xfrm>
            <a:custGeom>
              <a:avLst/>
              <a:gdLst/>
              <a:ahLst/>
              <a:cxnLst/>
              <a:rect l="l" t="t" r="r" b="b"/>
              <a:pathLst>
                <a:path w="986789" h="7620">
                  <a:moveTo>
                    <a:pt x="986732" y="0"/>
                  </a:moveTo>
                  <a:lnTo>
                    <a:pt x="2400" y="0"/>
                  </a:lnTo>
                  <a:lnTo>
                    <a:pt x="0" y="7614"/>
                  </a:lnTo>
                  <a:lnTo>
                    <a:pt x="986732" y="7614"/>
                  </a:lnTo>
                  <a:lnTo>
                    <a:pt x="986732" y="0"/>
                  </a:lnTo>
                  <a:close/>
                </a:path>
              </a:pathLst>
            </a:custGeom>
            <a:solidFill>
              <a:srgbClr val="C5C7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 descr=""/>
            <p:cNvSpPr/>
            <p:nvPr/>
          </p:nvSpPr>
          <p:spPr>
            <a:xfrm>
              <a:off x="2287835" y="4115603"/>
              <a:ext cx="984885" cy="5080"/>
            </a:xfrm>
            <a:custGeom>
              <a:avLst/>
              <a:gdLst/>
              <a:ahLst/>
              <a:cxnLst/>
              <a:rect l="l" t="t" r="r" b="b"/>
              <a:pathLst>
                <a:path w="984885" h="5079">
                  <a:moveTo>
                    <a:pt x="984333" y="0"/>
                  </a:moveTo>
                  <a:lnTo>
                    <a:pt x="1600" y="0"/>
                  </a:lnTo>
                  <a:lnTo>
                    <a:pt x="0" y="5076"/>
                  </a:lnTo>
                  <a:lnTo>
                    <a:pt x="984333" y="5076"/>
                  </a:lnTo>
                  <a:lnTo>
                    <a:pt x="984333" y="0"/>
                  </a:lnTo>
                  <a:close/>
                </a:path>
              </a:pathLst>
            </a:custGeom>
            <a:solidFill>
              <a:srgbClr val="C6C9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8" name="object 368" descr=""/>
            <p:cNvSpPr/>
            <p:nvPr/>
          </p:nvSpPr>
          <p:spPr>
            <a:xfrm>
              <a:off x="2289436" y="4107985"/>
              <a:ext cx="982980" cy="7620"/>
            </a:xfrm>
            <a:custGeom>
              <a:avLst/>
              <a:gdLst/>
              <a:ahLst/>
              <a:cxnLst/>
              <a:rect l="l" t="t" r="r" b="b"/>
              <a:pathLst>
                <a:path w="982979" h="7620">
                  <a:moveTo>
                    <a:pt x="982732" y="0"/>
                  </a:moveTo>
                  <a:lnTo>
                    <a:pt x="2400" y="0"/>
                  </a:lnTo>
                  <a:lnTo>
                    <a:pt x="0" y="7614"/>
                  </a:lnTo>
                  <a:lnTo>
                    <a:pt x="982732" y="7614"/>
                  </a:lnTo>
                  <a:lnTo>
                    <a:pt x="982732" y="0"/>
                  </a:lnTo>
                  <a:close/>
                </a:path>
              </a:pathLst>
            </a:custGeom>
            <a:solidFill>
              <a:srgbClr val="C7CA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 descr=""/>
            <p:cNvSpPr/>
            <p:nvPr/>
          </p:nvSpPr>
          <p:spPr>
            <a:xfrm>
              <a:off x="2291834" y="4102916"/>
              <a:ext cx="980440" cy="5080"/>
            </a:xfrm>
            <a:custGeom>
              <a:avLst/>
              <a:gdLst/>
              <a:ahLst/>
              <a:cxnLst/>
              <a:rect l="l" t="t" r="r" b="b"/>
              <a:pathLst>
                <a:path w="980439" h="5079">
                  <a:moveTo>
                    <a:pt x="980334" y="0"/>
                  </a:moveTo>
                  <a:lnTo>
                    <a:pt x="1600" y="0"/>
                  </a:lnTo>
                  <a:lnTo>
                    <a:pt x="0" y="5076"/>
                  </a:lnTo>
                  <a:lnTo>
                    <a:pt x="980334" y="5076"/>
                  </a:lnTo>
                  <a:lnTo>
                    <a:pt x="980334" y="0"/>
                  </a:lnTo>
                  <a:close/>
                </a:path>
              </a:pathLst>
            </a:custGeom>
            <a:solidFill>
              <a:srgbClr val="C9CA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 descr=""/>
            <p:cNvSpPr/>
            <p:nvPr/>
          </p:nvSpPr>
          <p:spPr>
            <a:xfrm>
              <a:off x="2293436" y="4095297"/>
              <a:ext cx="979169" cy="7620"/>
            </a:xfrm>
            <a:custGeom>
              <a:avLst/>
              <a:gdLst/>
              <a:ahLst/>
              <a:cxnLst/>
              <a:rect l="l" t="t" r="r" b="b"/>
              <a:pathLst>
                <a:path w="979170" h="7620">
                  <a:moveTo>
                    <a:pt x="978732" y="0"/>
                  </a:moveTo>
                  <a:lnTo>
                    <a:pt x="2400" y="0"/>
                  </a:lnTo>
                  <a:lnTo>
                    <a:pt x="0" y="7615"/>
                  </a:lnTo>
                  <a:lnTo>
                    <a:pt x="978732" y="7615"/>
                  </a:lnTo>
                  <a:lnTo>
                    <a:pt x="978732" y="0"/>
                  </a:lnTo>
                  <a:close/>
                </a:path>
              </a:pathLst>
            </a:custGeom>
            <a:solidFill>
              <a:srgbClr val="CACB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1" name="object 371" descr=""/>
            <p:cNvSpPr/>
            <p:nvPr/>
          </p:nvSpPr>
          <p:spPr>
            <a:xfrm>
              <a:off x="2295838" y="4090682"/>
              <a:ext cx="976630" cy="5080"/>
            </a:xfrm>
            <a:custGeom>
              <a:avLst/>
              <a:gdLst/>
              <a:ahLst/>
              <a:cxnLst/>
              <a:rect l="l" t="t" r="r" b="b"/>
              <a:pathLst>
                <a:path w="976629" h="5079">
                  <a:moveTo>
                    <a:pt x="976330" y="0"/>
                  </a:moveTo>
                  <a:lnTo>
                    <a:pt x="1453" y="0"/>
                  </a:lnTo>
                  <a:lnTo>
                    <a:pt x="0" y="4610"/>
                  </a:lnTo>
                  <a:lnTo>
                    <a:pt x="976330" y="4610"/>
                  </a:lnTo>
                  <a:lnTo>
                    <a:pt x="976330" y="0"/>
                  </a:lnTo>
                  <a:close/>
                </a:path>
              </a:pathLst>
            </a:custGeom>
            <a:solidFill>
              <a:srgbClr val="CACC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2" name="object 372" descr=""/>
            <p:cNvSpPr/>
            <p:nvPr/>
          </p:nvSpPr>
          <p:spPr>
            <a:xfrm>
              <a:off x="5080966" y="4232465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 h="0">
                  <a:moveTo>
                    <a:pt x="0" y="0"/>
                  </a:moveTo>
                  <a:lnTo>
                    <a:pt x="156857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 descr=""/>
            <p:cNvSpPr/>
            <p:nvPr/>
          </p:nvSpPr>
          <p:spPr>
            <a:xfrm>
              <a:off x="5231042" y="4213059"/>
              <a:ext cx="72390" cy="39370"/>
            </a:xfrm>
            <a:custGeom>
              <a:avLst/>
              <a:gdLst/>
              <a:ahLst/>
              <a:cxnLst/>
              <a:rect l="l" t="t" r="r" b="b"/>
              <a:pathLst>
                <a:path w="72389" h="39370">
                  <a:moveTo>
                    <a:pt x="0" y="0"/>
                  </a:moveTo>
                  <a:lnTo>
                    <a:pt x="0" y="39052"/>
                  </a:lnTo>
                  <a:lnTo>
                    <a:pt x="71920" y="19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4" name="object 374" descr=""/>
            <p:cNvSpPr/>
            <p:nvPr/>
          </p:nvSpPr>
          <p:spPr>
            <a:xfrm>
              <a:off x="3496400" y="2856179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w="0" h="144780">
                  <a:moveTo>
                    <a:pt x="0" y="14437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5" name="object 375" descr=""/>
            <p:cNvSpPr/>
            <p:nvPr/>
          </p:nvSpPr>
          <p:spPr>
            <a:xfrm>
              <a:off x="3476994" y="2788691"/>
              <a:ext cx="39370" cy="74295"/>
            </a:xfrm>
            <a:custGeom>
              <a:avLst/>
              <a:gdLst/>
              <a:ahLst/>
              <a:cxnLst/>
              <a:rect l="l" t="t" r="r" b="b"/>
              <a:pathLst>
                <a:path w="39370" h="74294">
                  <a:moveTo>
                    <a:pt x="19519" y="0"/>
                  </a:moveTo>
                  <a:lnTo>
                    <a:pt x="0" y="74244"/>
                  </a:lnTo>
                  <a:lnTo>
                    <a:pt x="39039" y="74244"/>
                  </a:lnTo>
                  <a:lnTo>
                    <a:pt x="19519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6" name="object 376" descr=""/>
            <p:cNvSpPr/>
            <p:nvPr/>
          </p:nvSpPr>
          <p:spPr>
            <a:xfrm>
              <a:off x="3977920" y="3155391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 h="0">
                  <a:moveTo>
                    <a:pt x="0" y="0"/>
                  </a:moveTo>
                  <a:lnTo>
                    <a:pt x="144373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7" name="object 377" descr=""/>
            <p:cNvSpPr/>
            <p:nvPr/>
          </p:nvSpPr>
          <p:spPr>
            <a:xfrm>
              <a:off x="4115537" y="3135985"/>
              <a:ext cx="76835" cy="39370"/>
            </a:xfrm>
            <a:custGeom>
              <a:avLst/>
              <a:gdLst/>
              <a:ahLst/>
              <a:cxnLst/>
              <a:rect l="l" t="t" r="r" b="b"/>
              <a:pathLst>
                <a:path w="76835" h="39369">
                  <a:moveTo>
                    <a:pt x="0" y="0"/>
                  </a:moveTo>
                  <a:lnTo>
                    <a:pt x="0" y="39052"/>
                  </a:lnTo>
                  <a:lnTo>
                    <a:pt x="76568" y="19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8" name="object 378" descr=""/>
          <p:cNvGrpSpPr/>
          <p:nvPr/>
        </p:nvGrpSpPr>
        <p:grpSpPr>
          <a:xfrm>
            <a:off x="2006652" y="5653087"/>
            <a:ext cx="1381125" cy="1365250"/>
            <a:chOff x="2006652" y="5653087"/>
            <a:chExt cx="1381125" cy="1365250"/>
          </a:xfrm>
        </p:grpSpPr>
        <p:sp>
          <p:nvSpPr>
            <p:cNvPr id="379" name="object 379" descr=""/>
            <p:cNvSpPr/>
            <p:nvPr/>
          </p:nvSpPr>
          <p:spPr>
            <a:xfrm>
              <a:off x="2006652" y="6756742"/>
              <a:ext cx="128905" cy="0"/>
            </a:xfrm>
            <a:custGeom>
              <a:avLst/>
              <a:gdLst/>
              <a:ahLst/>
              <a:cxnLst/>
              <a:rect l="l" t="t" r="r" b="b"/>
              <a:pathLst>
                <a:path w="128905" h="0">
                  <a:moveTo>
                    <a:pt x="0" y="0"/>
                  </a:moveTo>
                  <a:lnTo>
                    <a:pt x="128854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0" name="object 380" descr=""/>
            <p:cNvSpPr/>
            <p:nvPr/>
          </p:nvSpPr>
          <p:spPr>
            <a:xfrm>
              <a:off x="2128749" y="6737337"/>
              <a:ext cx="69850" cy="39370"/>
            </a:xfrm>
            <a:custGeom>
              <a:avLst/>
              <a:gdLst/>
              <a:ahLst/>
              <a:cxnLst/>
              <a:rect l="l" t="t" r="r" b="b"/>
              <a:pathLst>
                <a:path w="69850" h="39370">
                  <a:moveTo>
                    <a:pt x="0" y="0"/>
                  </a:moveTo>
                  <a:lnTo>
                    <a:pt x="0" y="39052"/>
                  </a:lnTo>
                  <a:lnTo>
                    <a:pt x="69583" y="19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1" name="object 38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33766" y="5653087"/>
              <a:ext cx="1353820" cy="1364932"/>
            </a:xfrm>
            <a:prstGeom prst="rect">
              <a:avLst/>
            </a:prstGeom>
          </p:spPr>
        </p:pic>
      </p:grpSp>
      <p:grpSp>
        <p:nvGrpSpPr>
          <p:cNvPr id="382" name="object 382" descr=""/>
          <p:cNvGrpSpPr/>
          <p:nvPr/>
        </p:nvGrpSpPr>
        <p:grpSpPr>
          <a:xfrm>
            <a:off x="3775952" y="5610174"/>
            <a:ext cx="1488440" cy="1384300"/>
            <a:chOff x="3775952" y="5610174"/>
            <a:chExt cx="1488440" cy="1384300"/>
          </a:xfrm>
        </p:grpSpPr>
        <p:sp>
          <p:nvSpPr>
            <p:cNvPr id="383" name="object 383" descr=""/>
            <p:cNvSpPr/>
            <p:nvPr/>
          </p:nvSpPr>
          <p:spPr>
            <a:xfrm>
              <a:off x="3775952" y="6890956"/>
              <a:ext cx="110489" cy="0"/>
            </a:xfrm>
            <a:custGeom>
              <a:avLst/>
              <a:gdLst/>
              <a:ahLst/>
              <a:cxnLst/>
              <a:rect l="l" t="t" r="r" b="b"/>
              <a:pathLst>
                <a:path w="110489" h="0">
                  <a:moveTo>
                    <a:pt x="0" y="0"/>
                  </a:moveTo>
                  <a:lnTo>
                    <a:pt x="110223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4" name="object 384" descr=""/>
            <p:cNvSpPr/>
            <p:nvPr/>
          </p:nvSpPr>
          <p:spPr>
            <a:xfrm>
              <a:off x="3879432" y="6871563"/>
              <a:ext cx="74295" cy="39370"/>
            </a:xfrm>
            <a:custGeom>
              <a:avLst/>
              <a:gdLst/>
              <a:ahLst/>
              <a:cxnLst/>
              <a:rect l="l" t="t" r="r" b="b"/>
              <a:pathLst>
                <a:path w="74295" h="39370">
                  <a:moveTo>
                    <a:pt x="0" y="0"/>
                  </a:moveTo>
                  <a:lnTo>
                    <a:pt x="0" y="39052"/>
                  </a:lnTo>
                  <a:lnTo>
                    <a:pt x="74231" y="19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5" name="object 38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19233" y="5610174"/>
              <a:ext cx="1344993" cy="1384007"/>
            </a:xfrm>
            <a:prstGeom prst="rect">
              <a:avLst/>
            </a:prstGeom>
          </p:spPr>
        </p:pic>
      </p:grpSp>
      <p:sp>
        <p:nvSpPr>
          <p:cNvPr id="386" name="object 386" descr=""/>
          <p:cNvSpPr/>
          <p:nvPr/>
        </p:nvSpPr>
        <p:spPr>
          <a:xfrm>
            <a:off x="3467837" y="1052931"/>
            <a:ext cx="19685" cy="620395"/>
          </a:xfrm>
          <a:custGeom>
            <a:avLst/>
            <a:gdLst/>
            <a:ahLst/>
            <a:cxnLst/>
            <a:rect l="l" t="t" r="r" b="b"/>
            <a:pathLst>
              <a:path w="19685" h="620394">
                <a:moveTo>
                  <a:pt x="19596" y="0"/>
                </a:moveTo>
                <a:lnTo>
                  <a:pt x="0" y="977"/>
                </a:lnTo>
                <a:lnTo>
                  <a:pt x="0" y="620280"/>
                </a:lnTo>
                <a:lnTo>
                  <a:pt x="19596" y="620280"/>
                </a:lnTo>
                <a:lnTo>
                  <a:pt x="195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 descr=""/>
          <p:cNvSpPr txBox="1"/>
          <p:nvPr/>
        </p:nvSpPr>
        <p:spPr>
          <a:xfrm>
            <a:off x="1544892" y="1217549"/>
            <a:ext cx="361950" cy="24892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07314" marR="5080" indent="-95250">
              <a:lnSpc>
                <a:spcPts val="819"/>
              </a:lnSpc>
              <a:spcBef>
                <a:spcPts val="220"/>
              </a:spcBef>
            </a:pP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Treated</a:t>
            </a:r>
            <a:r>
              <a:rPr dirty="0" sz="75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endParaRPr sz="750">
              <a:latin typeface="Arial"/>
              <a:cs typeface="Arial"/>
            </a:endParaRPr>
          </a:p>
        </p:txBody>
      </p:sp>
      <p:sp>
        <p:nvSpPr>
          <p:cNvPr id="388" name="object 388" descr=""/>
          <p:cNvSpPr txBox="1"/>
          <p:nvPr/>
        </p:nvSpPr>
        <p:spPr>
          <a:xfrm>
            <a:off x="1801413" y="1921308"/>
            <a:ext cx="332740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Sludge</a:t>
            </a:r>
            <a:endParaRPr sz="750">
              <a:latin typeface="Arial"/>
              <a:cs typeface="Arial"/>
            </a:endParaRPr>
          </a:p>
        </p:txBody>
      </p:sp>
      <p:sp>
        <p:nvSpPr>
          <p:cNvPr id="389" name="object 389" descr=""/>
          <p:cNvSpPr txBox="1"/>
          <p:nvPr/>
        </p:nvSpPr>
        <p:spPr>
          <a:xfrm>
            <a:off x="4245897" y="2366764"/>
            <a:ext cx="332740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Sludge</a:t>
            </a:r>
            <a:endParaRPr sz="750">
              <a:latin typeface="Arial"/>
              <a:cs typeface="Arial"/>
            </a:endParaRPr>
          </a:p>
        </p:txBody>
      </p:sp>
      <p:sp>
        <p:nvSpPr>
          <p:cNvPr id="390" name="object 390" descr=""/>
          <p:cNvSpPr txBox="1"/>
          <p:nvPr/>
        </p:nvSpPr>
        <p:spPr>
          <a:xfrm>
            <a:off x="5217521" y="1352564"/>
            <a:ext cx="469265" cy="24892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819"/>
              </a:lnSpc>
              <a:spcBef>
                <a:spcPts val="220"/>
              </a:spcBef>
            </a:pP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50" spc="3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25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 be</a:t>
            </a:r>
            <a:r>
              <a:rPr dirty="0" sz="750" spc="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treated</a:t>
            </a:r>
            <a:endParaRPr sz="750">
              <a:latin typeface="Arial"/>
              <a:cs typeface="Arial"/>
            </a:endParaRPr>
          </a:p>
        </p:txBody>
      </p:sp>
      <p:sp>
        <p:nvSpPr>
          <p:cNvPr id="391" name="object 391" descr=""/>
          <p:cNvSpPr/>
          <p:nvPr/>
        </p:nvSpPr>
        <p:spPr>
          <a:xfrm>
            <a:off x="4582783" y="2004263"/>
            <a:ext cx="393065" cy="106045"/>
          </a:xfrm>
          <a:custGeom>
            <a:avLst/>
            <a:gdLst/>
            <a:ahLst/>
            <a:cxnLst/>
            <a:rect l="l" t="t" r="r" b="b"/>
            <a:pathLst>
              <a:path w="393064" h="106044">
                <a:moveTo>
                  <a:pt x="0" y="0"/>
                </a:moveTo>
                <a:lnTo>
                  <a:pt x="392861" y="105486"/>
                </a:lnTo>
              </a:path>
            </a:pathLst>
          </a:custGeom>
          <a:ln w="6350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 descr=""/>
          <p:cNvSpPr txBox="1"/>
          <p:nvPr/>
        </p:nvSpPr>
        <p:spPr>
          <a:xfrm>
            <a:off x="4984776" y="2005203"/>
            <a:ext cx="294005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Solids</a:t>
            </a:r>
            <a:endParaRPr sz="750">
              <a:latin typeface="Arial"/>
              <a:cs typeface="Arial"/>
            </a:endParaRPr>
          </a:p>
        </p:txBody>
      </p:sp>
      <p:sp>
        <p:nvSpPr>
          <p:cNvPr id="393" name="object 393" descr=""/>
          <p:cNvSpPr txBox="1"/>
          <p:nvPr/>
        </p:nvSpPr>
        <p:spPr>
          <a:xfrm>
            <a:off x="4984776" y="2109865"/>
            <a:ext cx="556895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recirculation</a:t>
            </a:r>
            <a:endParaRPr sz="750">
              <a:latin typeface="Arial"/>
              <a:cs typeface="Arial"/>
            </a:endParaRPr>
          </a:p>
        </p:txBody>
      </p:sp>
      <p:sp>
        <p:nvSpPr>
          <p:cNvPr id="394" name="object 394" descr=""/>
          <p:cNvSpPr txBox="1"/>
          <p:nvPr/>
        </p:nvSpPr>
        <p:spPr>
          <a:xfrm>
            <a:off x="2311652" y="1014449"/>
            <a:ext cx="436245" cy="24892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45085" marR="5080" indent="-33020">
              <a:lnSpc>
                <a:spcPts val="819"/>
              </a:lnSpc>
              <a:spcBef>
                <a:spcPts val="220"/>
              </a:spcBef>
            </a:pP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Chemical</a:t>
            </a:r>
            <a:r>
              <a:rPr dirty="0" sz="75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addition</a:t>
            </a:r>
            <a:endParaRPr sz="750">
              <a:latin typeface="Arial"/>
              <a:cs typeface="Arial"/>
            </a:endParaRPr>
          </a:p>
        </p:txBody>
      </p:sp>
      <p:sp>
        <p:nvSpPr>
          <p:cNvPr id="395" name="object 395" descr=""/>
          <p:cNvSpPr/>
          <p:nvPr/>
        </p:nvSpPr>
        <p:spPr>
          <a:xfrm>
            <a:off x="4792498" y="1257020"/>
            <a:ext cx="65405" cy="120014"/>
          </a:xfrm>
          <a:custGeom>
            <a:avLst/>
            <a:gdLst/>
            <a:ahLst/>
            <a:cxnLst/>
            <a:rect l="l" t="t" r="r" b="b"/>
            <a:pathLst>
              <a:path w="65404" h="120015">
                <a:moveTo>
                  <a:pt x="64922" y="119748"/>
                </a:moveTo>
                <a:lnTo>
                  <a:pt x="0" y="0"/>
                </a:lnTo>
              </a:path>
            </a:pathLst>
          </a:custGeom>
          <a:ln w="6350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 descr=""/>
          <p:cNvSpPr txBox="1"/>
          <p:nvPr/>
        </p:nvSpPr>
        <p:spPr>
          <a:xfrm>
            <a:off x="4374832" y="1017295"/>
            <a:ext cx="710565" cy="24892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 indent="27305">
              <a:lnSpc>
                <a:spcPts val="819"/>
              </a:lnSpc>
              <a:spcBef>
                <a:spcPts val="220"/>
              </a:spcBef>
            </a:pP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Clarified</a:t>
            </a:r>
            <a:r>
              <a:rPr dirty="0" sz="750" spc="8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 to</a:t>
            </a:r>
            <a:r>
              <a:rPr dirty="0" sz="750" spc="3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weir</a:t>
            </a:r>
            <a:r>
              <a:rPr dirty="0" sz="750" spc="3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overflow</a:t>
            </a:r>
            <a:endParaRPr sz="750">
              <a:latin typeface="Arial"/>
              <a:cs typeface="Arial"/>
            </a:endParaRPr>
          </a:p>
        </p:txBody>
      </p:sp>
      <p:sp>
        <p:nvSpPr>
          <p:cNvPr id="397" name="object 397" descr=""/>
          <p:cNvSpPr/>
          <p:nvPr/>
        </p:nvSpPr>
        <p:spPr>
          <a:xfrm>
            <a:off x="2415312" y="2071217"/>
            <a:ext cx="459105" cy="247015"/>
          </a:xfrm>
          <a:custGeom>
            <a:avLst/>
            <a:gdLst/>
            <a:ahLst/>
            <a:cxnLst/>
            <a:rect l="l" t="t" r="r" b="b"/>
            <a:pathLst>
              <a:path w="459105" h="247014">
                <a:moveTo>
                  <a:pt x="458495" y="0"/>
                </a:moveTo>
                <a:lnTo>
                  <a:pt x="0" y="246418"/>
                </a:lnTo>
              </a:path>
            </a:pathLst>
          </a:custGeom>
          <a:ln w="6350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 descr=""/>
          <p:cNvSpPr txBox="1"/>
          <p:nvPr/>
        </p:nvSpPr>
        <p:spPr>
          <a:xfrm>
            <a:off x="1886308" y="2140521"/>
            <a:ext cx="518795" cy="35306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ctr" marL="12700" marR="5080">
              <a:lnSpc>
                <a:spcPts val="819"/>
              </a:lnSpc>
              <a:spcBef>
                <a:spcPts val="220"/>
              </a:spcBef>
            </a:pP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Mixing</a:t>
            </a:r>
            <a:r>
              <a:rPr dirty="0" sz="750" spc="7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25">
                <a:solidFill>
                  <a:srgbClr val="282526"/>
                </a:solidFill>
                <a:latin typeface="Arial"/>
                <a:cs typeface="Arial"/>
              </a:rPr>
              <a:t>and</a:t>
            </a:r>
            <a:r>
              <a:rPr dirty="0" sz="75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flocculation</a:t>
            </a:r>
            <a:r>
              <a:rPr dirty="0" sz="75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20">
                <a:solidFill>
                  <a:srgbClr val="282526"/>
                </a:solidFill>
                <a:latin typeface="Arial"/>
                <a:cs typeface="Arial"/>
              </a:rPr>
              <a:t>zone</a:t>
            </a:r>
            <a:endParaRPr sz="750">
              <a:latin typeface="Arial"/>
              <a:cs typeface="Arial"/>
            </a:endParaRPr>
          </a:p>
        </p:txBody>
      </p:sp>
      <p:sp>
        <p:nvSpPr>
          <p:cNvPr id="399" name="object 399" descr=""/>
          <p:cNvSpPr/>
          <p:nvPr/>
        </p:nvSpPr>
        <p:spPr>
          <a:xfrm>
            <a:off x="2764854" y="1304175"/>
            <a:ext cx="17780" cy="582295"/>
          </a:xfrm>
          <a:custGeom>
            <a:avLst/>
            <a:gdLst/>
            <a:ahLst/>
            <a:cxnLst/>
            <a:rect l="l" t="t" r="r" b="b"/>
            <a:pathLst>
              <a:path w="17780" h="582294">
                <a:moveTo>
                  <a:pt x="17691" y="581875"/>
                </a:moveTo>
                <a:lnTo>
                  <a:pt x="0" y="581875"/>
                </a:lnTo>
                <a:lnTo>
                  <a:pt x="0" y="0"/>
                </a:lnTo>
                <a:lnTo>
                  <a:pt x="17691" y="0"/>
                </a:lnTo>
                <a:lnTo>
                  <a:pt x="17691" y="581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00" name="object 400" descr=""/>
          <p:cNvGrpSpPr/>
          <p:nvPr/>
        </p:nvGrpSpPr>
        <p:grpSpPr>
          <a:xfrm>
            <a:off x="2758504" y="1297825"/>
            <a:ext cx="1406525" cy="914400"/>
            <a:chOff x="2758504" y="1297825"/>
            <a:chExt cx="1406525" cy="914400"/>
          </a:xfrm>
        </p:grpSpPr>
        <p:sp>
          <p:nvSpPr>
            <p:cNvPr id="401" name="object 401" descr=""/>
            <p:cNvSpPr/>
            <p:nvPr/>
          </p:nvSpPr>
          <p:spPr>
            <a:xfrm>
              <a:off x="2764854" y="1304175"/>
              <a:ext cx="17780" cy="582295"/>
            </a:xfrm>
            <a:custGeom>
              <a:avLst/>
              <a:gdLst/>
              <a:ahLst/>
              <a:cxnLst/>
              <a:rect l="l" t="t" r="r" b="b"/>
              <a:pathLst>
                <a:path w="17780" h="582294">
                  <a:moveTo>
                    <a:pt x="17691" y="581875"/>
                  </a:moveTo>
                  <a:lnTo>
                    <a:pt x="0" y="581875"/>
                  </a:lnTo>
                  <a:lnTo>
                    <a:pt x="0" y="0"/>
                  </a:lnTo>
                  <a:lnTo>
                    <a:pt x="17691" y="0"/>
                  </a:lnTo>
                  <a:lnTo>
                    <a:pt x="17691" y="581875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 descr=""/>
            <p:cNvSpPr/>
            <p:nvPr/>
          </p:nvSpPr>
          <p:spPr>
            <a:xfrm>
              <a:off x="3632633" y="1801850"/>
              <a:ext cx="528955" cy="404495"/>
            </a:xfrm>
            <a:custGeom>
              <a:avLst/>
              <a:gdLst/>
              <a:ahLst/>
              <a:cxnLst/>
              <a:rect l="l" t="t" r="r" b="b"/>
              <a:pathLst>
                <a:path w="528954" h="404494">
                  <a:moveTo>
                    <a:pt x="201422" y="0"/>
                  </a:moveTo>
                  <a:lnTo>
                    <a:pt x="257301" y="2272"/>
                  </a:lnTo>
                  <a:lnTo>
                    <a:pt x="311076" y="9400"/>
                  </a:lnTo>
                  <a:lnTo>
                    <a:pt x="361557" y="21458"/>
                  </a:lnTo>
                  <a:lnTo>
                    <a:pt x="407554" y="38518"/>
                  </a:lnTo>
                  <a:lnTo>
                    <a:pt x="447880" y="60654"/>
                  </a:lnTo>
                  <a:lnTo>
                    <a:pt x="481345" y="87939"/>
                  </a:lnTo>
                  <a:lnTo>
                    <a:pt x="506761" y="120446"/>
                  </a:lnTo>
                  <a:lnTo>
                    <a:pt x="522938" y="158250"/>
                  </a:lnTo>
                  <a:lnTo>
                    <a:pt x="528688" y="201422"/>
                  </a:lnTo>
                  <a:lnTo>
                    <a:pt x="525055" y="239044"/>
                  </a:lnTo>
                  <a:lnTo>
                    <a:pt x="513765" y="275589"/>
                  </a:lnTo>
                  <a:lnTo>
                    <a:pt x="494542" y="309841"/>
                  </a:lnTo>
                  <a:lnTo>
                    <a:pt x="467112" y="340588"/>
                  </a:lnTo>
                  <a:lnTo>
                    <a:pt x="431200" y="366615"/>
                  </a:lnTo>
                  <a:lnTo>
                    <a:pt x="386531" y="386709"/>
                  </a:lnTo>
                  <a:lnTo>
                    <a:pt x="332830" y="399655"/>
                  </a:lnTo>
                  <a:lnTo>
                    <a:pt x="269824" y="404240"/>
                  </a:lnTo>
                  <a:lnTo>
                    <a:pt x="203865" y="400164"/>
                  </a:lnTo>
                  <a:lnTo>
                    <a:pt x="147811" y="388467"/>
                  </a:lnTo>
                  <a:lnTo>
                    <a:pt x="101314" y="369944"/>
                  </a:lnTo>
                  <a:lnTo>
                    <a:pt x="64027" y="345392"/>
                  </a:lnTo>
                  <a:lnTo>
                    <a:pt x="35599" y="315607"/>
                  </a:lnTo>
                  <a:lnTo>
                    <a:pt x="15685" y="281386"/>
                  </a:lnTo>
                  <a:lnTo>
                    <a:pt x="3934" y="243524"/>
                  </a:lnTo>
                  <a:lnTo>
                    <a:pt x="0" y="202818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3" name="object 403" descr=""/>
            <p:cNvSpPr/>
            <p:nvPr/>
          </p:nvSpPr>
          <p:spPr>
            <a:xfrm>
              <a:off x="3618612" y="1962277"/>
              <a:ext cx="27940" cy="52069"/>
            </a:xfrm>
            <a:custGeom>
              <a:avLst/>
              <a:gdLst/>
              <a:ahLst/>
              <a:cxnLst/>
              <a:rect l="l" t="t" r="r" b="b"/>
              <a:pathLst>
                <a:path w="27939" h="52069">
                  <a:moveTo>
                    <a:pt x="13715" y="0"/>
                  </a:moveTo>
                  <a:lnTo>
                    <a:pt x="0" y="51917"/>
                  </a:lnTo>
                  <a:lnTo>
                    <a:pt x="27787" y="51841"/>
                  </a:lnTo>
                  <a:lnTo>
                    <a:pt x="13715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4" name="object 404" descr=""/>
            <p:cNvSpPr/>
            <p:nvPr/>
          </p:nvSpPr>
          <p:spPr>
            <a:xfrm>
              <a:off x="2773757" y="1804568"/>
              <a:ext cx="528955" cy="404495"/>
            </a:xfrm>
            <a:custGeom>
              <a:avLst/>
              <a:gdLst/>
              <a:ahLst/>
              <a:cxnLst/>
              <a:rect l="l" t="t" r="r" b="b"/>
              <a:pathLst>
                <a:path w="528954" h="404494">
                  <a:moveTo>
                    <a:pt x="327253" y="0"/>
                  </a:moveTo>
                  <a:lnTo>
                    <a:pt x="271374" y="2268"/>
                  </a:lnTo>
                  <a:lnTo>
                    <a:pt x="217600" y="9393"/>
                  </a:lnTo>
                  <a:lnTo>
                    <a:pt x="167121" y="21449"/>
                  </a:lnTo>
                  <a:lnTo>
                    <a:pt x="121125" y="38507"/>
                  </a:lnTo>
                  <a:lnTo>
                    <a:pt x="80802" y="60642"/>
                  </a:lnTo>
                  <a:lnTo>
                    <a:pt x="47339" y="87927"/>
                  </a:lnTo>
                  <a:lnTo>
                    <a:pt x="21925" y="120434"/>
                  </a:lnTo>
                  <a:lnTo>
                    <a:pt x="5749" y="158237"/>
                  </a:lnTo>
                  <a:lnTo>
                    <a:pt x="0" y="201409"/>
                  </a:lnTo>
                  <a:lnTo>
                    <a:pt x="3628" y="239035"/>
                  </a:lnTo>
                  <a:lnTo>
                    <a:pt x="14917" y="275581"/>
                  </a:lnTo>
                  <a:lnTo>
                    <a:pt x="34139" y="309834"/>
                  </a:lnTo>
                  <a:lnTo>
                    <a:pt x="61569" y="340580"/>
                  </a:lnTo>
                  <a:lnTo>
                    <a:pt x="97481" y="366606"/>
                  </a:lnTo>
                  <a:lnTo>
                    <a:pt x="142149" y="386698"/>
                  </a:lnTo>
                  <a:lnTo>
                    <a:pt x="195848" y="399643"/>
                  </a:lnTo>
                  <a:lnTo>
                    <a:pt x="258851" y="404228"/>
                  </a:lnTo>
                  <a:lnTo>
                    <a:pt x="324814" y="400152"/>
                  </a:lnTo>
                  <a:lnTo>
                    <a:pt x="380869" y="388454"/>
                  </a:lnTo>
                  <a:lnTo>
                    <a:pt x="427366" y="369931"/>
                  </a:lnTo>
                  <a:lnTo>
                    <a:pt x="464653" y="345379"/>
                  </a:lnTo>
                  <a:lnTo>
                    <a:pt x="493078" y="315594"/>
                  </a:lnTo>
                  <a:lnTo>
                    <a:pt x="512992" y="281373"/>
                  </a:lnTo>
                  <a:lnTo>
                    <a:pt x="524741" y="243512"/>
                  </a:lnTo>
                  <a:lnTo>
                    <a:pt x="528675" y="202806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" name="object 405" descr=""/>
            <p:cNvSpPr/>
            <p:nvPr/>
          </p:nvSpPr>
          <p:spPr>
            <a:xfrm>
              <a:off x="3288678" y="1964994"/>
              <a:ext cx="27940" cy="52069"/>
            </a:xfrm>
            <a:custGeom>
              <a:avLst/>
              <a:gdLst/>
              <a:ahLst/>
              <a:cxnLst/>
              <a:rect l="l" t="t" r="r" b="b"/>
              <a:pathLst>
                <a:path w="27939" h="52069">
                  <a:moveTo>
                    <a:pt x="14071" y="0"/>
                  </a:moveTo>
                  <a:lnTo>
                    <a:pt x="0" y="51828"/>
                  </a:lnTo>
                  <a:lnTo>
                    <a:pt x="27787" y="51917"/>
                  </a:lnTo>
                  <a:lnTo>
                    <a:pt x="14071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 descr=""/>
            <p:cNvSpPr/>
            <p:nvPr/>
          </p:nvSpPr>
          <p:spPr>
            <a:xfrm>
              <a:off x="3173070" y="1673199"/>
              <a:ext cx="596265" cy="34925"/>
            </a:xfrm>
            <a:custGeom>
              <a:avLst/>
              <a:gdLst/>
              <a:ahLst/>
              <a:cxnLst/>
              <a:rect l="l" t="t" r="r" b="b"/>
              <a:pathLst>
                <a:path w="596264" h="34925">
                  <a:moveTo>
                    <a:pt x="595884" y="34886"/>
                  </a:moveTo>
                  <a:lnTo>
                    <a:pt x="0" y="34886"/>
                  </a:lnTo>
                  <a:lnTo>
                    <a:pt x="0" y="0"/>
                  </a:lnTo>
                  <a:lnTo>
                    <a:pt x="595884" y="0"/>
                  </a:lnTo>
                  <a:lnTo>
                    <a:pt x="595884" y="348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7" name="object 407" descr=""/>
            <p:cNvSpPr/>
            <p:nvPr/>
          </p:nvSpPr>
          <p:spPr>
            <a:xfrm>
              <a:off x="3173070" y="1673199"/>
              <a:ext cx="596265" cy="34925"/>
            </a:xfrm>
            <a:custGeom>
              <a:avLst/>
              <a:gdLst/>
              <a:ahLst/>
              <a:cxnLst/>
              <a:rect l="l" t="t" r="r" b="b"/>
              <a:pathLst>
                <a:path w="596264" h="34925">
                  <a:moveTo>
                    <a:pt x="595884" y="34886"/>
                  </a:moveTo>
                  <a:lnTo>
                    <a:pt x="0" y="34886"/>
                  </a:lnTo>
                  <a:lnTo>
                    <a:pt x="0" y="0"/>
                  </a:lnTo>
                  <a:lnTo>
                    <a:pt x="595884" y="0"/>
                  </a:lnTo>
                  <a:lnTo>
                    <a:pt x="595884" y="34886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" name="object 408" descr=""/>
            <p:cNvSpPr/>
            <p:nvPr/>
          </p:nvSpPr>
          <p:spPr>
            <a:xfrm>
              <a:off x="3194927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 descr=""/>
            <p:cNvSpPr/>
            <p:nvPr/>
          </p:nvSpPr>
          <p:spPr>
            <a:xfrm>
              <a:off x="3194927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 descr=""/>
            <p:cNvSpPr/>
            <p:nvPr/>
          </p:nvSpPr>
          <p:spPr>
            <a:xfrm>
              <a:off x="3216111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1" name="object 411" descr=""/>
            <p:cNvSpPr/>
            <p:nvPr/>
          </p:nvSpPr>
          <p:spPr>
            <a:xfrm>
              <a:off x="3216111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" name="object 412" descr=""/>
            <p:cNvSpPr/>
            <p:nvPr/>
          </p:nvSpPr>
          <p:spPr>
            <a:xfrm>
              <a:off x="3241396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3" name="object 413" descr=""/>
            <p:cNvSpPr/>
            <p:nvPr/>
          </p:nvSpPr>
          <p:spPr>
            <a:xfrm>
              <a:off x="3241396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" name="object 414" descr=""/>
            <p:cNvSpPr/>
            <p:nvPr/>
          </p:nvSpPr>
          <p:spPr>
            <a:xfrm>
              <a:off x="3282392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 descr=""/>
            <p:cNvSpPr/>
            <p:nvPr/>
          </p:nvSpPr>
          <p:spPr>
            <a:xfrm>
              <a:off x="3282392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" name="object 416" descr=""/>
            <p:cNvSpPr/>
            <p:nvPr/>
          </p:nvSpPr>
          <p:spPr>
            <a:xfrm>
              <a:off x="3335707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7" name="object 417" descr=""/>
            <p:cNvSpPr/>
            <p:nvPr/>
          </p:nvSpPr>
          <p:spPr>
            <a:xfrm>
              <a:off x="3335707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 descr=""/>
            <p:cNvSpPr/>
            <p:nvPr/>
          </p:nvSpPr>
          <p:spPr>
            <a:xfrm>
              <a:off x="3406090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9" name="object 419" descr=""/>
            <p:cNvSpPr/>
            <p:nvPr/>
          </p:nvSpPr>
          <p:spPr>
            <a:xfrm>
              <a:off x="3406090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" name="object 420" descr=""/>
            <p:cNvSpPr/>
            <p:nvPr/>
          </p:nvSpPr>
          <p:spPr>
            <a:xfrm>
              <a:off x="3478531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1" name="object 421" descr=""/>
            <p:cNvSpPr/>
            <p:nvPr/>
          </p:nvSpPr>
          <p:spPr>
            <a:xfrm>
              <a:off x="3478531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" name="object 422" descr=""/>
            <p:cNvSpPr/>
            <p:nvPr/>
          </p:nvSpPr>
          <p:spPr>
            <a:xfrm>
              <a:off x="3550286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3" name="object 423" descr=""/>
            <p:cNvSpPr/>
            <p:nvPr/>
          </p:nvSpPr>
          <p:spPr>
            <a:xfrm>
              <a:off x="3550286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" name="object 424" descr=""/>
            <p:cNvSpPr/>
            <p:nvPr/>
          </p:nvSpPr>
          <p:spPr>
            <a:xfrm>
              <a:off x="3620669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5" name="object 425" descr=""/>
            <p:cNvSpPr/>
            <p:nvPr/>
          </p:nvSpPr>
          <p:spPr>
            <a:xfrm>
              <a:off x="3620669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" name="object 426" descr=""/>
            <p:cNvSpPr/>
            <p:nvPr/>
          </p:nvSpPr>
          <p:spPr>
            <a:xfrm>
              <a:off x="3706077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7" name="object 427" descr=""/>
            <p:cNvSpPr/>
            <p:nvPr/>
          </p:nvSpPr>
          <p:spPr>
            <a:xfrm>
              <a:off x="3706077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" name="object 428" descr=""/>
            <p:cNvSpPr/>
            <p:nvPr/>
          </p:nvSpPr>
          <p:spPr>
            <a:xfrm>
              <a:off x="3674669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9" name="object 429" descr=""/>
            <p:cNvSpPr/>
            <p:nvPr/>
          </p:nvSpPr>
          <p:spPr>
            <a:xfrm>
              <a:off x="3674669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 descr=""/>
            <p:cNvSpPr/>
            <p:nvPr/>
          </p:nvSpPr>
          <p:spPr>
            <a:xfrm>
              <a:off x="3732048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1" name="object 431" descr=""/>
            <p:cNvSpPr/>
            <p:nvPr/>
          </p:nvSpPr>
          <p:spPr>
            <a:xfrm>
              <a:off x="3732048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" name="object 432" descr=""/>
            <p:cNvSpPr/>
            <p:nvPr/>
          </p:nvSpPr>
          <p:spPr>
            <a:xfrm>
              <a:off x="3753257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 descr=""/>
            <p:cNvSpPr/>
            <p:nvPr/>
          </p:nvSpPr>
          <p:spPr>
            <a:xfrm>
              <a:off x="3753257" y="1673212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w="0" h="34925">
                  <a:moveTo>
                    <a:pt x="0" y="0"/>
                  </a:moveTo>
                  <a:lnTo>
                    <a:pt x="0" y="34886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4" name="object 434" descr=""/>
          <p:cNvSpPr txBox="1"/>
          <p:nvPr/>
        </p:nvSpPr>
        <p:spPr>
          <a:xfrm>
            <a:off x="1496308" y="6623649"/>
            <a:ext cx="469900" cy="2489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 indent="74930">
              <a:lnSpc>
                <a:spcPts val="819"/>
              </a:lnSpc>
              <a:spcBef>
                <a:spcPts val="219"/>
              </a:spcBef>
            </a:pP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50" spc="3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25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 be</a:t>
            </a:r>
            <a:r>
              <a:rPr dirty="0" sz="750" spc="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treated</a:t>
            </a:r>
            <a:endParaRPr sz="750">
              <a:latin typeface="Arial"/>
              <a:cs typeface="Arial"/>
            </a:endParaRPr>
          </a:p>
        </p:txBody>
      </p:sp>
      <p:sp>
        <p:nvSpPr>
          <p:cNvPr id="435" name="object 435" descr=""/>
          <p:cNvSpPr txBox="1"/>
          <p:nvPr/>
        </p:nvSpPr>
        <p:spPr>
          <a:xfrm>
            <a:off x="1240851" y="5941631"/>
            <a:ext cx="808990" cy="35306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r" marL="12700" marR="5080" indent="125730">
              <a:lnSpc>
                <a:spcPts val="819"/>
              </a:lnSpc>
              <a:spcBef>
                <a:spcPts val="219"/>
              </a:spcBef>
            </a:pP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Buoyant</a:t>
            </a:r>
            <a:r>
              <a:rPr dirty="0" sz="750" spc="8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media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 compacted</a:t>
            </a:r>
            <a:r>
              <a:rPr dirty="0" sz="750" spc="114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during</a:t>
            </a:r>
            <a:endParaRPr sz="750">
              <a:latin typeface="Arial"/>
              <a:cs typeface="Arial"/>
            </a:endParaRPr>
          </a:p>
          <a:p>
            <a:pPr algn="r" marR="5080">
              <a:lnSpc>
                <a:spcPts val="815"/>
              </a:lnSpc>
            </a:pP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clarification</a:t>
            </a:r>
            <a:endParaRPr sz="750">
              <a:latin typeface="Arial"/>
              <a:cs typeface="Arial"/>
            </a:endParaRPr>
          </a:p>
        </p:txBody>
      </p:sp>
      <p:sp>
        <p:nvSpPr>
          <p:cNvPr id="436" name="object 436" descr=""/>
          <p:cNvSpPr txBox="1"/>
          <p:nvPr/>
        </p:nvSpPr>
        <p:spPr>
          <a:xfrm>
            <a:off x="1341210" y="5471058"/>
            <a:ext cx="680085" cy="35306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just" marL="12700" marR="5080" indent="24130">
              <a:lnSpc>
                <a:spcPts val="819"/>
              </a:lnSpc>
              <a:spcBef>
                <a:spcPts val="219"/>
              </a:spcBef>
            </a:pP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Clarified</a:t>
            </a:r>
            <a:r>
              <a:rPr dirty="0" sz="750" spc="8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 collected</a:t>
            </a:r>
            <a:r>
              <a:rPr dirty="0" sz="750" spc="9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using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 overflow</a:t>
            </a:r>
            <a:r>
              <a:rPr dirty="0" sz="750" spc="8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20">
                <a:solidFill>
                  <a:srgbClr val="282526"/>
                </a:solidFill>
                <a:latin typeface="Arial"/>
                <a:cs typeface="Arial"/>
              </a:rPr>
              <a:t>weir</a:t>
            </a:r>
            <a:endParaRPr sz="750">
              <a:latin typeface="Arial"/>
              <a:cs typeface="Arial"/>
            </a:endParaRPr>
          </a:p>
        </p:txBody>
      </p:sp>
      <p:sp>
        <p:nvSpPr>
          <p:cNvPr id="437" name="object 437" descr=""/>
          <p:cNvSpPr txBox="1"/>
          <p:nvPr/>
        </p:nvSpPr>
        <p:spPr>
          <a:xfrm>
            <a:off x="2743912" y="6986854"/>
            <a:ext cx="704850" cy="35306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819"/>
              </a:lnSpc>
              <a:spcBef>
                <a:spcPts val="219"/>
              </a:spcBef>
            </a:pP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Air</a:t>
            </a:r>
            <a:r>
              <a:rPr dirty="0" sz="750" spc="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manifold</a:t>
            </a:r>
            <a:r>
              <a:rPr dirty="0" sz="75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not</a:t>
            </a:r>
            <a:r>
              <a:rPr dirty="0" sz="750" spc="4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used</a:t>
            </a:r>
            <a:r>
              <a:rPr dirty="0" sz="750" spc="4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during</a:t>
            </a:r>
            <a:r>
              <a:rPr dirty="0" sz="75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clarification</a:t>
            </a:r>
            <a:endParaRPr sz="750">
              <a:latin typeface="Arial"/>
              <a:cs typeface="Arial"/>
            </a:endParaRPr>
          </a:p>
        </p:txBody>
      </p:sp>
      <p:sp>
        <p:nvSpPr>
          <p:cNvPr id="438" name="object 438" descr=""/>
          <p:cNvSpPr txBox="1"/>
          <p:nvPr/>
        </p:nvSpPr>
        <p:spPr>
          <a:xfrm>
            <a:off x="5105799" y="5649010"/>
            <a:ext cx="496570" cy="2489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819"/>
              </a:lnSpc>
              <a:spcBef>
                <a:spcPts val="219"/>
              </a:spcBef>
            </a:pP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Waste</a:t>
            </a:r>
            <a:r>
              <a:rPr dirty="0" sz="75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washwater</a:t>
            </a:r>
            <a:endParaRPr sz="750">
              <a:latin typeface="Arial"/>
              <a:cs typeface="Arial"/>
            </a:endParaRPr>
          </a:p>
        </p:txBody>
      </p:sp>
      <p:sp>
        <p:nvSpPr>
          <p:cNvPr id="439" name="object 439" descr=""/>
          <p:cNvSpPr txBox="1"/>
          <p:nvPr/>
        </p:nvSpPr>
        <p:spPr>
          <a:xfrm>
            <a:off x="3223149" y="5991135"/>
            <a:ext cx="760095" cy="86995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r" marL="12700" marR="5080" indent="76835">
              <a:lnSpc>
                <a:spcPts val="819"/>
              </a:lnSpc>
              <a:spcBef>
                <a:spcPts val="219"/>
              </a:spcBef>
            </a:pP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Buoyant</a:t>
            </a:r>
            <a:r>
              <a:rPr dirty="0" sz="750" spc="8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media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 expanded</a:t>
            </a:r>
            <a:r>
              <a:rPr dirty="0" sz="750" spc="1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during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 cleaning</a:t>
            </a:r>
            <a:r>
              <a:rPr dirty="0" sz="750" spc="8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cycle</a:t>
            </a:r>
            <a:endParaRPr sz="750">
              <a:latin typeface="Arial"/>
              <a:cs typeface="Arial"/>
            </a:endParaRPr>
          </a:p>
          <a:p>
            <a:pPr algn="just" marL="42545" marR="100965" indent="15875">
              <a:lnSpc>
                <a:spcPts val="819"/>
              </a:lnSpc>
              <a:spcBef>
                <a:spcPts val="785"/>
              </a:spcBef>
            </a:pP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Influent</a:t>
            </a:r>
            <a:r>
              <a:rPr dirty="0" sz="750" spc="7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 used</a:t>
            </a:r>
            <a:r>
              <a:rPr dirty="0" sz="750" spc="3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50" spc="4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flush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 reactor</a:t>
            </a:r>
            <a:r>
              <a:rPr dirty="0" sz="750" spc="7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during</a:t>
            </a:r>
            <a:endParaRPr sz="750">
              <a:latin typeface="Arial"/>
              <a:cs typeface="Arial"/>
            </a:endParaRPr>
          </a:p>
          <a:p>
            <a:pPr marL="283210">
              <a:lnSpc>
                <a:spcPts val="819"/>
              </a:lnSpc>
            </a:pP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cleaning</a:t>
            </a:r>
            <a:endParaRPr sz="750">
              <a:latin typeface="Arial"/>
              <a:cs typeface="Arial"/>
            </a:endParaRPr>
          </a:p>
        </p:txBody>
      </p:sp>
      <p:sp>
        <p:nvSpPr>
          <p:cNvPr id="440" name="object 440" descr=""/>
          <p:cNvSpPr txBox="1"/>
          <p:nvPr/>
        </p:nvSpPr>
        <p:spPr>
          <a:xfrm>
            <a:off x="3231414" y="5352821"/>
            <a:ext cx="1618615" cy="53467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273685" marR="5080" indent="69850">
              <a:lnSpc>
                <a:spcPts val="819"/>
              </a:lnSpc>
              <a:spcBef>
                <a:spcPts val="219"/>
              </a:spcBef>
            </a:pP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Waste</a:t>
            </a:r>
            <a:r>
              <a:rPr dirty="0" sz="750" spc="7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washwater</a:t>
            </a:r>
            <a:r>
              <a:rPr dirty="0" sz="750" spc="7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collected</a:t>
            </a:r>
            <a:r>
              <a:rPr dirty="0" sz="75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in</a:t>
            </a:r>
            <a:r>
              <a:rPr dirty="0" sz="750" spc="6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trough</a:t>
            </a:r>
            <a:r>
              <a:rPr dirty="0" sz="750" spc="6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during</a:t>
            </a:r>
            <a:r>
              <a:rPr dirty="0" sz="750" spc="6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cleaning</a:t>
            </a:r>
            <a:r>
              <a:rPr dirty="0" sz="750" spc="6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cycle</a:t>
            </a:r>
            <a:endParaRPr sz="750">
              <a:latin typeface="Arial"/>
              <a:cs typeface="Arial"/>
            </a:endParaRPr>
          </a:p>
          <a:p>
            <a:pPr marL="12700" marR="1261110">
              <a:lnSpc>
                <a:spcPts val="819"/>
              </a:lnSpc>
              <a:spcBef>
                <a:spcPts val="610"/>
              </a:spcBef>
            </a:pP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Treated</a:t>
            </a:r>
            <a:r>
              <a:rPr dirty="0" sz="75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endParaRPr sz="750">
              <a:latin typeface="Arial"/>
              <a:cs typeface="Arial"/>
            </a:endParaRPr>
          </a:p>
        </p:txBody>
      </p:sp>
      <p:sp>
        <p:nvSpPr>
          <p:cNvPr id="441" name="object 441" descr=""/>
          <p:cNvSpPr txBox="1"/>
          <p:nvPr/>
        </p:nvSpPr>
        <p:spPr>
          <a:xfrm>
            <a:off x="4651071" y="6962355"/>
            <a:ext cx="1094105" cy="35306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819"/>
              </a:lnSpc>
              <a:spcBef>
                <a:spcPts val="219"/>
              </a:spcBef>
            </a:pP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Air</a:t>
            </a:r>
            <a:r>
              <a:rPr dirty="0" sz="750" spc="6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supplied</a:t>
            </a:r>
            <a:r>
              <a:rPr dirty="0" sz="750" spc="6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through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 manifold</a:t>
            </a:r>
            <a:r>
              <a:rPr dirty="0" sz="750" spc="7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during</a:t>
            </a:r>
            <a:r>
              <a:rPr dirty="0" sz="750" spc="8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cleaning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 cycle</a:t>
            </a:r>
            <a:r>
              <a:rPr dirty="0" sz="750" spc="4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50" spc="4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scour</a:t>
            </a:r>
            <a:r>
              <a:rPr dirty="0" sz="750" spc="5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20">
                <a:solidFill>
                  <a:srgbClr val="282526"/>
                </a:solidFill>
                <a:latin typeface="Arial"/>
                <a:cs typeface="Arial"/>
              </a:rPr>
              <a:t>media</a:t>
            </a:r>
            <a:endParaRPr sz="750">
              <a:latin typeface="Arial"/>
              <a:cs typeface="Arial"/>
            </a:endParaRPr>
          </a:p>
        </p:txBody>
      </p:sp>
      <p:sp>
        <p:nvSpPr>
          <p:cNvPr id="442" name="object 442" descr=""/>
          <p:cNvSpPr txBox="1"/>
          <p:nvPr/>
        </p:nvSpPr>
        <p:spPr>
          <a:xfrm>
            <a:off x="3627697" y="6840581"/>
            <a:ext cx="666750" cy="369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4300">
              <a:lnSpc>
                <a:spcPct val="150400"/>
              </a:lnSpc>
              <a:spcBef>
                <a:spcPts val="95"/>
              </a:spcBef>
            </a:pPr>
            <a:r>
              <a:rPr dirty="0" sz="750" spc="-25">
                <a:solidFill>
                  <a:srgbClr val="282526"/>
                </a:solidFill>
                <a:latin typeface="Arial"/>
                <a:cs typeface="Arial"/>
              </a:rPr>
              <a:t>Air</a:t>
            </a:r>
            <a:r>
              <a:rPr dirty="0" sz="75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Cleaning</a:t>
            </a:r>
            <a:r>
              <a:rPr dirty="0" sz="750" spc="9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cycle</a:t>
            </a:r>
            <a:endParaRPr sz="750">
              <a:latin typeface="Arial"/>
              <a:cs typeface="Arial"/>
            </a:endParaRPr>
          </a:p>
        </p:txBody>
      </p:sp>
      <p:sp>
        <p:nvSpPr>
          <p:cNvPr id="443" name="object 443" descr=""/>
          <p:cNvSpPr txBox="1"/>
          <p:nvPr/>
        </p:nvSpPr>
        <p:spPr>
          <a:xfrm>
            <a:off x="1454143" y="7076468"/>
            <a:ext cx="792480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Clarification</a:t>
            </a:r>
            <a:r>
              <a:rPr dirty="0" sz="750" spc="12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cycle</a:t>
            </a:r>
            <a:endParaRPr sz="750">
              <a:latin typeface="Arial"/>
              <a:cs typeface="Arial"/>
            </a:endParaRPr>
          </a:p>
        </p:txBody>
      </p:sp>
      <p:sp>
        <p:nvSpPr>
          <p:cNvPr id="444" name="object 444" descr=""/>
          <p:cNvSpPr txBox="1"/>
          <p:nvPr/>
        </p:nvSpPr>
        <p:spPr>
          <a:xfrm>
            <a:off x="5090377" y="4238447"/>
            <a:ext cx="332740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Sludge</a:t>
            </a:r>
            <a:endParaRPr sz="750">
              <a:latin typeface="Arial"/>
              <a:cs typeface="Arial"/>
            </a:endParaRPr>
          </a:p>
        </p:txBody>
      </p:sp>
      <p:sp>
        <p:nvSpPr>
          <p:cNvPr id="445" name="object 445" descr=""/>
          <p:cNvSpPr txBox="1"/>
          <p:nvPr/>
        </p:nvSpPr>
        <p:spPr>
          <a:xfrm>
            <a:off x="1533842" y="3930659"/>
            <a:ext cx="469900" cy="451484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 indent="74930">
              <a:lnSpc>
                <a:spcPts val="819"/>
              </a:lnSpc>
              <a:spcBef>
                <a:spcPts val="219"/>
              </a:spcBef>
            </a:pP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50" spc="3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25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 be</a:t>
            </a:r>
            <a:r>
              <a:rPr dirty="0" sz="750" spc="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treated</a:t>
            </a:r>
            <a:endParaRPr sz="75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690"/>
              </a:spcBef>
            </a:pP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Sludge</a:t>
            </a:r>
            <a:endParaRPr sz="750">
              <a:latin typeface="Arial"/>
              <a:cs typeface="Arial"/>
            </a:endParaRPr>
          </a:p>
        </p:txBody>
      </p:sp>
      <p:sp>
        <p:nvSpPr>
          <p:cNvPr id="446" name="object 446" descr=""/>
          <p:cNvSpPr txBox="1"/>
          <p:nvPr/>
        </p:nvSpPr>
        <p:spPr>
          <a:xfrm>
            <a:off x="1550389" y="3366360"/>
            <a:ext cx="436245" cy="2489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45085" marR="5080" indent="-33020">
              <a:lnSpc>
                <a:spcPts val="819"/>
              </a:lnSpc>
              <a:spcBef>
                <a:spcPts val="219"/>
              </a:spcBef>
            </a:pP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Chemical</a:t>
            </a:r>
            <a:r>
              <a:rPr dirty="0" sz="75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addition</a:t>
            </a:r>
            <a:endParaRPr sz="750">
              <a:latin typeface="Arial"/>
              <a:cs typeface="Arial"/>
            </a:endParaRPr>
          </a:p>
        </p:txBody>
      </p:sp>
      <p:sp>
        <p:nvSpPr>
          <p:cNvPr id="447" name="object 447" descr=""/>
          <p:cNvSpPr txBox="1"/>
          <p:nvPr/>
        </p:nvSpPr>
        <p:spPr>
          <a:xfrm>
            <a:off x="3941271" y="3349695"/>
            <a:ext cx="1126490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Central</a:t>
            </a:r>
            <a:r>
              <a:rPr dirty="0" sz="750" spc="8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vacuum</a:t>
            </a:r>
            <a:r>
              <a:rPr dirty="0" sz="750" spc="8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chamber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448" name="object 448" descr=""/>
          <p:cNvGrpSpPr/>
          <p:nvPr/>
        </p:nvGrpSpPr>
        <p:grpSpPr>
          <a:xfrm>
            <a:off x="1719455" y="2998609"/>
            <a:ext cx="3362325" cy="1746885"/>
            <a:chOff x="1719455" y="2998609"/>
            <a:chExt cx="3362325" cy="1746885"/>
          </a:xfrm>
        </p:grpSpPr>
        <p:sp>
          <p:nvSpPr>
            <p:cNvPr id="449" name="object 449" descr=""/>
            <p:cNvSpPr/>
            <p:nvPr/>
          </p:nvSpPr>
          <p:spPr>
            <a:xfrm>
              <a:off x="2015796" y="3091700"/>
              <a:ext cx="2992120" cy="1649095"/>
            </a:xfrm>
            <a:custGeom>
              <a:avLst/>
              <a:gdLst/>
              <a:ahLst/>
              <a:cxnLst/>
              <a:rect l="l" t="t" r="r" b="b"/>
              <a:pathLst>
                <a:path w="2992120" h="1649095">
                  <a:moveTo>
                    <a:pt x="2991739" y="402374"/>
                  </a:moveTo>
                  <a:lnTo>
                    <a:pt x="2991739" y="1648637"/>
                  </a:lnTo>
                  <a:lnTo>
                    <a:pt x="0" y="1648637"/>
                  </a:lnTo>
                  <a:lnTo>
                    <a:pt x="0" y="402374"/>
                  </a:lnTo>
                </a:path>
                <a:path w="2992120" h="1649095">
                  <a:moveTo>
                    <a:pt x="1257338" y="1539646"/>
                  </a:moveTo>
                  <a:lnTo>
                    <a:pt x="1257338" y="1648625"/>
                  </a:lnTo>
                  <a:lnTo>
                    <a:pt x="1708505" y="1648625"/>
                  </a:lnTo>
                  <a:lnTo>
                    <a:pt x="1708505" y="1542033"/>
                  </a:lnTo>
                </a:path>
                <a:path w="2992120" h="1649095">
                  <a:moveTo>
                    <a:pt x="1257338" y="1449311"/>
                  </a:moveTo>
                  <a:lnTo>
                    <a:pt x="1257338" y="51053"/>
                  </a:lnTo>
                  <a:lnTo>
                    <a:pt x="1482915" y="51053"/>
                  </a:lnTo>
                  <a:lnTo>
                    <a:pt x="1482915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0" name="object 450" descr=""/>
            <p:cNvSpPr/>
            <p:nvPr/>
          </p:nvSpPr>
          <p:spPr>
            <a:xfrm>
              <a:off x="1725805" y="3734447"/>
              <a:ext cx="1832610" cy="190500"/>
            </a:xfrm>
            <a:custGeom>
              <a:avLst/>
              <a:gdLst/>
              <a:ahLst/>
              <a:cxnLst/>
              <a:rect l="l" t="t" r="r" b="b"/>
              <a:pathLst>
                <a:path w="1832610" h="190500">
                  <a:moveTo>
                    <a:pt x="1832075" y="0"/>
                  </a:moveTo>
                  <a:lnTo>
                    <a:pt x="1728544" y="0"/>
                  </a:lnTo>
                  <a:lnTo>
                    <a:pt x="1728107" y="30915"/>
                  </a:lnTo>
                  <a:lnTo>
                    <a:pt x="1722291" y="62871"/>
                  </a:lnTo>
                  <a:lnTo>
                    <a:pt x="1704343" y="87893"/>
                  </a:lnTo>
                  <a:lnTo>
                    <a:pt x="1667508" y="98005"/>
                  </a:lnTo>
                  <a:lnTo>
                    <a:pt x="6526" y="98005"/>
                  </a:lnTo>
                  <a:lnTo>
                    <a:pt x="17179" y="121020"/>
                  </a:lnTo>
                  <a:lnTo>
                    <a:pt x="12484" y="144651"/>
                  </a:lnTo>
                  <a:lnTo>
                    <a:pt x="4809" y="168070"/>
                  </a:lnTo>
                  <a:lnTo>
                    <a:pt x="6526" y="190449"/>
                  </a:lnTo>
                  <a:lnTo>
                    <a:pt x="1671204" y="190449"/>
                  </a:lnTo>
                  <a:lnTo>
                    <a:pt x="1731936" y="181452"/>
                  </a:lnTo>
                  <a:lnTo>
                    <a:pt x="1775070" y="157868"/>
                  </a:lnTo>
                  <a:lnTo>
                    <a:pt x="1803615" y="124808"/>
                  </a:lnTo>
                  <a:lnTo>
                    <a:pt x="1820579" y="87381"/>
                  </a:lnTo>
                  <a:lnTo>
                    <a:pt x="1831800" y="19866"/>
                  </a:lnTo>
                  <a:lnTo>
                    <a:pt x="1832075" y="0"/>
                  </a:lnTo>
                  <a:close/>
                </a:path>
                <a:path w="1832610" h="190500">
                  <a:moveTo>
                    <a:pt x="6526" y="98005"/>
                  </a:moveTo>
                  <a:lnTo>
                    <a:pt x="3381" y="101219"/>
                  </a:lnTo>
                  <a:lnTo>
                    <a:pt x="0" y="112329"/>
                  </a:lnTo>
                  <a:lnTo>
                    <a:pt x="973" y="129057"/>
                  </a:lnTo>
                  <a:lnTo>
                    <a:pt x="10895" y="149123"/>
                  </a:lnTo>
                  <a:lnTo>
                    <a:pt x="6526" y="980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1" name="object 451" descr=""/>
            <p:cNvSpPr/>
            <p:nvPr/>
          </p:nvSpPr>
          <p:spPr>
            <a:xfrm>
              <a:off x="1725805" y="3734447"/>
              <a:ext cx="1832610" cy="190500"/>
            </a:xfrm>
            <a:custGeom>
              <a:avLst/>
              <a:gdLst/>
              <a:ahLst/>
              <a:cxnLst/>
              <a:rect l="l" t="t" r="r" b="b"/>
              <a:pathLst>
                <a:path w="1832610" h="190500">
                  <a:moveTo>
                    <a:pt x="6526" y="98005"/>
                  </a:moveTo>
                  <a:lnTo>
                    <a:pt x="1667508" y="98005"/>
                  </a:lnTo>
                  <a:lnTo>
                    <a:pt x="1704343" y="87893"/>
                  </a:lnTo>
                  <a:lnTo>
                    <a:pt x="1722291" y="62871"/>
                  </a:lnTo>
                  <a:lnTo>
                    <a:pt x="1728107" y="30915"/>
                  </a:lnTo>
                  <a:lnTo>
                    <a:pt x="1728544" y="0"/>
                  </a:lnTo>
                  <a:lnTo>
                    <a:pt x="1832075" y="0"/>
                  </a:lnTo>
                  <a:lnTo>
                    <a:pt x="1828971" y="50697"/>
                  </a:lnTo>
                  <a:lnTo>
                    <a:pt x="1803615" y="124808"/>
                  </a:lnTo>
                  <a:lnTo>
                    <a:pt x="1775070" y="157868"/>
                  </a:lnTo>
                  <a:lnTo>
                    <a:pt x="1731936" y="181452"/>
                  </a:lnTo>
                  <a:lnTo>
                    <a:pt x="1671204" y="190449"/>
                  </a:lnTo>
                  <a:lnTo>
                    <a:pt x="6526" y="190449"/>
                  </a:lnTo>
                  <a:lnTo>
                    <a:pt x="4809" y="168070"/>
                  </a:lnTo>
                  <a:lnTo>
                    <a:pt x="12484" y="144651"/>
                  </a:lnTo>
                  <a:lnTo>
                    <a:pt x="17179" y="121020"/>
                  </a:lnTo>
                  <a:lnTo>
                    <a:pt x="6526" y="98005"/>
                  </a:lnTo>
                  <a:lnTo>
                    <a:pt x="3381" y="101219"/>
                  </a:lnTo>
                  <a:lnTo>
                    <a:pt x="0" y="112329"/>
                  </a:lnTo>
                  <a:lnTo>
                    <a:pt x="973" y="129057"/>
                  </a:lnTo>
                  <a:lnTo>
                    <a:pt x="10895" y="149123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2" name="object 452" descr=""/>
            <p:cNvSpPr/>
            <p:nvPr/>
          </p:nvSpPr>
          <p:spPr>
            <a:xfrm>
              <a:off x="2299895" y="3558882"/>
              <a:ext cx="2411095" cy="131445"/>
            </a:xfrm>
            <a:custGeom>
              <a:avLst/>
              <a:gdLst/>
              <a:ahLst/>
              <a:cxnLst/>
              <a:rect l="l" t="t" r="r" b="b"/>
              <a:pathLst>
                <a:path w="2411095" h="131445">
                  <a:moveTo>
                    <a:pt x="0" y="0"/>
                  </a:moveTo>
                  <a:lnTo>
                    <a:pt x="0" y="76834"/>
                  </a:lnTo>
                </a:path>
                <a:path w="2411095" h="131445">
                  <a:moveTo>
                    <a:pt x="0" y="105295"/>
                  </a:moveTo>
                  <a:lnTo>
                    <a:pt x="0" y="130911"/>
                  </a:lnTo>
                  <a:lnTo>
                    <a:pt x="110985" y="130911"/>
                  </a:lnTo>
                  <a:lnTo>
                    <a:pt x="110985" y="105295"/>
                  </a:lnTo>
                </a:path>
                <a:path w="2411095" h="131445">
                  <a:moveTo>
                    <a:pt x="110998" y="76834"/>
                  </a:moveTo>
                  <a:lnTo>
                    <a:pt x="110998" y="0"/>
                  </a:lnTo>
                </a:path>
                <a:path w="2411095" h="131445">
                  <a:moveTo>
                    <a:pt x="603351" y="0"/>
                  </a:moveTo>
                  <a:lnTo>
                    <a:pt x="603351" y="76834"/>
                  </a:lnTo>
                </a:path>
                <a:path w="2411095" h="131445">
                  <a:moveTo>
                    <a:pt x="603351" y="105295"/>
                  </a:moveTo>
                  <a:lnTo>
                    <a:pt x="603351" y="130911"/>
                  </a:lnTo>
                  <a:lnTo>
                    <a:pt x="714349" y="130911"/>
                  </a:lnTo>
                  <a:lnTo>
                    <a:pt x="714349" y="105295"/>
                  </a:lnTo>
                </a:path>
                <a:path w="2411095" h="131445">
                  <a:moveTo>
                    <a:pt x="714349" y="76834"/>
                  </a:moveTo>
                  <a:lnTo>
                    <a:pt x="714349" y="0"/>
                  </a:lnTo>
                </a:path>
                <a:path w="2411095" h="131445">
                  <a:moveTo>
                    <a:pt x="1684832" y="0"/>
                  </a:moveTo>
                  <a:lnTo>
                    <a:pt x="1684832" y="76834"/>
                  </a:lnTo>
                </a:path>
                <a:path w="2411095" h="131445">
                  <a:moveTo>
                    <a:pt x="1684832" y="105295"/>
                  </a:moveTo>
                  <a:lnTo>
                    <a:pt x="1684832" y="130911"/>
                  </a:lnTo>
                  <a:lnTo>
                    <a:pt x="1795843" y="130911"/>
                  </a:lnTo>
                  <a:lnTo>
                    <a:pt x="1795843" y="105295"/>
                  </a:lnTo>
                </a:path>
                <a:path w="2411095" h="131445">
                  <a:moveTo>
                    <a:pt x="1795843" y="76834"/>
                  </a:moveTo>
                  <a:lnTo>
                    <a:pt x="1795843" y="0"/>
                  </a:lnTo>
                </a:path>
                <a:path w="2411095" h="131445">
                  <a:moveTo>
                    <a:pt x="2299563" y="0"/>
                  </a:moveTo>
                  <a:lnTo>
                    <a:pt x="2299563" y="76834"/>
                  </a:lnTo>
                </a:path>
                <a:path w="2411095" h="131445">
                  <a:moveTo>
                    <a:pt x="2299563" y="105295"/>
                  </a:moveTo>
                  <a:lnTo>
                    <a:pt x="2299563" y="130911"/>
                  </a:lnTo>
                  <a:lnTo>
                    <a:pt x="2410574" y="130911"/>
                  </a:lnTo>
                  <a:lnTo>
                    <a:pt x="2410574" y="105295"/>
                  </a:lnTo>
                </a:path>
                <a:path w="2411095" h="131445">
                  <a:moveTo>
                    <a:pt x="2410574" y="76834"/>
                  </a:moveTo>
                  <a:lnTo>
                    <a:pt x="2410574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3" name="object 453" descr=""/>
            <p:cNvSpPr/>
            <p:nvPr/>
          </p:nvSpPr>
          <p:spPr>
            <a:xfrm>
              <a:off x="2015783" y="3549853"/>
              <a:ext cx="2694940" cy="73660"/>
            </a:xfrm>
            <a:custGeom>
              <a:avLst/>
              <a:gdLst/>
              <a:ahLst/>
              <a:cxnLst/>
              <a:rect l="l" t="t" r="r" b="b"/>
              <a:pathLst>
                <a:path w="2694940" h="73660">
                  <a:moveTo>
                    <a:pt x="395109" y="53543"/>
                  </a:moveTo>
                  <a:lnTo>
                    <a:pt x="284124" y="53543"/>
                  </a:lnTo>
                </a:path>
                <a:path w="2694940" h="73660">
                  <a:moveTo>
                    <a:pt x="998461" y="53543"/>
                  </a:moveTo>
                  <a:lnTo>
                    <a:pt x="887463" y="53543"/>
                  </a:lnTo>
                </a:path>
                <a:path w="2694940" h="73660">
                  <a:moveTo>
                    <a:pt x="2079955" y="53543"/>
                  </a:moveTo>
                  <a:lnTo>
                    <a:pt x="1968944" y="53543"/>
                  </a:lnTo>
                </a:path>
                <a:path w="2694940" h="73660">
                  <a:moveTo>
                    <a:pt x="2694686" y="53543"/>
                  </a:moveTo>
                  <a:lnTo>
                    <a:pt x="2583675" y="53543"/>
                  </a:lnTo>
                </a:path>
                <a:path w="2694940" h="73660">
                  <a:moveTo>
                    <a:pt x="325081" y="27673"/>
                  </a:moveTo>
                  <a:lnTo>
                    <a:pt x="336181" y="46888"/>
                  </a:lnTo>
                  <a:lnTo>
                    <a:pt x="347306" y="27673"/>
                  </a:lnTo>
                  <a:lnTo>
                    <a:pt x="325081" y="27673"/>
                  </a:lnTo>
                  <a:close/>
                </a:path>
                <a:path w="2694940" h="73660">
                  <a:moveTo>
                    <a:pt x="370979" y="63461"/>
                  </a:moveTo>
                  <a:lnTo>
                    <a:pt x="302742" y="63461"/>
                  </a:lnTo>
                </a:path>
                <a:path w="2694940" h="73660">
                  <a:moveTo>
                    <a:pt x="350202" y="73075"/>
                  </a:moveTo>
                  <a:lnTo>
                    <a:pt x="321983" y="73075"/>
                  </a:lnTo>
                </a:path>
                <a:path w="2694940" h="73660">
                  <a:moveTo>
                    <a:pt x="2323757" y="0"/>
                  </a:moveTo>
                  <a:lnTo>
                    <a:pt x="2334856" y="19215"/>
                  </a:lnTo>
                  <a:lnTo>
                    <a:pt x="2345956" y="0"/>
                  </a:lnTo>
                  <a:lnTo>
                    <a:pt x="2323757" y="0"/>
                  </a:lnTo>
                  <a:close/>
                </a:path>
                <a:path w="2694940" h="73660">
                  <a:moveTo>
                    <a:pt x="2481783" y="35763"/>
                  </a:moveTo>
                  <a:lnTo>
                    <a:pt x="2167839" y="35763"/>
                  </a:lnTo>
                </a:path>
                <a:path w="2694940" h="73660">
                  <a:moveTo>
                    <a:pt x="2410002" y="45377"/>
                  </a:moveTo>
                  <a:lnTo>
                    <a:pt x="2247290" y="45377"/>
                  </a:lnTo>
                </a:path>
                <a:path w="2694940" h="73660">
                  <a:moveTo>
                    <a:pt x="0" y="26466"/>
                  </a:moveTo>
                  <a:lnTo>
                    <a:pt x="284111" y="26466"/>
                  </a:lnTo>
                </a:path>
                <a:path w="2694940" h="73660">
                  <a:moveTo>
                    <a:pt x="395109" y="26466"/>
                  </a:moveTo>
                  <a:lnTo>
                    <a:pt x="887463" y="26466"/>
                  </a:lnTo>
                </a:path>
                <a:path w="2694940" h="73660">
                  <a:moveTo>
                    <a:pt x="998461" y="26466"/>
                  </a:moveTo>
                  <a:lnTo>
                    <a:pt x="1257350" y="26466"/>
                  </a:lnTo>
                </a:path>
                <a:path w="2694940" h="73660">
                  <a:moveTo>
                    <a:pt x="1708518" y="26466"/>
                  </a:moveTo>
                  <a:lnTo>
                    <a:pt x="1968944" y="26466"/>
                  </a:lnTo>
                </a:path>
                <a:path w="2694940" h="73660">
                  <a:moveTo>
                    <a:pt x="2079955" y="26466"/>
                  </a:moveTo>
                  <a:lnTo>
                    <a:pt x="2583675" y="26466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4" name="object 454" descr=""/>
            <p:cNvSpPr/>
            <p:nvPr/>
          </p:nvSpPr>
          <p:spPr>
            <a:xfrm>
              <a:off x="3273134" y="3375926"/>
              <a:ext cx="451484" cy="45720"/>
            </a:xfrm>
            <a:custGeom>
              <a:avLst/>
              <a:gdLst/>
              <a:ahLst/>
              <a:cxnLst/>
              <a:rect l="l" t="t" r="r" b="b"/>
              <a:pathLst>
                <a:path w="451485" h="45720">
                  <a:moveTo>
                    <a:pt x="279501" y="0"/>
                  </a:moveTo>
                  <a:lnTo>
                    <a:pt x="290601" y="19215"/>
                  </a:lnTo>
                  <a:lnTo>
                    <a:pt x="301701" y="0"/>
                  </a:lnTo>
                  <a:lnTo>
                    <a:pt x="279501" y="0"/>
                  </a:lnTo>
                  <a:close/>
                </a:path>
                <a:path w="451485" h="45720">
                  <a:moveTo>
                    <a:pt x="380098" y="35788"/>
                  </a:moveTo>
                  <a:lnTo>
                    <a:pt x="209994" y="35788"/>
                  </a:lnTo>
                </a:path>
                <a:path w="451485" h="45720">
                  <a:moveTo>
                    <a:pt x="317906" y="45389"/>
                  </a:moveTo>
                  <a:lnTo>
                    <a:pt x="275437" y="45389"/>
                  </a:lnTo>
                </a:path>
                <a:path w="451485" h="45720">
                  <a:moveTo>
                    <a:pt x="0" y="26479"/>
                  </a:moveTo>
                  <a:lnTo>
                    <a:pt x="451167" y="26479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5" name="object 455" descr=""/>
            <p:cNvSpPr/>
            <p:nvPr/>
          </p:nvSpPr>
          <p:spPr>
            <a:xfrm>
              <a:off x="4712945" y="3576319"/>
              <a:ext cx="294640" cy="0"/>
            </a:xfrm>
            <a:custGeom>
              <a:avLst/>
              <a:gdLst/>
              <a:ahLst/>
              <a:cxnLst/>
              <a:rect l="l" t="t" r="r" b="b"/>
              <a:pathLst>
                <a:path w="294639" h="0">
                  <a:moveTo>
                    <a:pt x="0" y="0"/>
                  </a:moveTo>
                  <a:lnTo>
                    <a:pt x="294589" y="0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6" name="object 456" descr=""/>
            <p:cNvSpPr/>
            <p:nvPr/>
          </p:nvSpPr>
          <p:spPr>
            <a:xfrm>
              <a:off x="1947660" y="4219498"/>
              <a:ext cx="203835" cy="467995"/>
            </a:xfrm>
            <a:custGeom>
              <a:avLst/>
              <a:gdLst/>
              <a:ahLst/>
              <a:cxnLst/>
              <a:rect l="l" t="t" r="r" b="b"/>
              <a:pathLst>
                <a:path w="203835" h="467995">
                  <a:moveTo>
                    <a:pt x="152793" y="0"/>
                  </a:moveTo>
                  <a:lnTo>
                    <a:pt x="0" y="0"/>
                  </a:lnTo>
                  <a:lnTo>
                    <a:pt x="0" y="25730"/>
                  </a:lnTo>
                  <a:lnTo>
                    <a:pt x="150291" y="25730"/>
                  </a:lnTo>
                  <a:lnTo>
                    <a:pt x="158872" y="26581"/>
                  </a:lnTo>
                  <a:lnTo>
                    <a:pt x="166619" y="30008"/>
                  </a:lnTo>
                  <a:lnTo>
                    <a:pt x="172224" y="37319"/>
                  </a:lnTo>
                  <a:lnTo>
                    <a:pt x="174383" y="49822"/>
                  </a:lnTo>
                  <a:lnTo>
                    <a:pt x="174383" y="467499"/>
                  </a:lnTo>
                  <a:lnTo>
                    <a:pt x="203441" y="464185"/>
                  </a:lnTo>
                  <a:lnTo>
                    <a:pt x="203441" y="46507"/>
                  </a:lnTo>
                  <a:lnTo>
                    <a:pt x="199008" y="25931"/>
                  </a:lnTo>
                  <a:lnTo>
                    <a:pt x="187399" y="11423"/>
                  </a:lnTo>
                  <a:lnTo>
                    <a:pt x="171149" y="2830"/>
                  </a:lnTo>
                  <a:lnTo>
                    <a:pt x="152793" y="0"/>
                  </a:lnTo>
                  <a:close/>
                </a:path>
              </a:pathLst>
            </a:custGeom>
            <a:solidFill>
              <a:srgbClr val="9293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7" name="object 457" descr=""/>
            <p:cNvSpPr/>
            <p:nvPr/>
          </p:nvSpPr>
          <p:spPr>
            <a:xfrm>
              <a:off x="1947660" y="4219498"/>
              <a:ext cx="203835" cy="467995"/>
            </a:xfrm>
            <a:custGeom>
              <a:avLst/>
              <a:gdLst/>
              <a:ahLst/>
              <a:cxnLst/>
              <a:rect l="l" t="t" r="r" b="b"/>
              <a:pathLst>
                <a:path w="203835" h="467995">
                  <a:moveTo>
                    <a:pt x="174383" y="467499"/>
                  </a:moveTo>
                  <a:lnTo>
                    <a:pt x="174383" y="49822"/>
                  </a:lnTo>
                  <a:lnTo>
                    <a:pt x="172224" y="37319"/>
                  </a:lnTo>
                  <a:lnTo>
                    <a:pt x="166619" y="30008"/>
                  </a:lnTo>
                  <a:lnTo>
                    <a:pt x="158872" y="26581"/>
                  </a:lnTo>
                  <a:lnTo>
                    <a:pt x="150291" y="25730"/>
                  </a:lnTo>
                  <a:lnTo>
                    <a:pt x="0" y="25730"/>
                  </a:lnTo>
                  <a:lnTo>
                    <a:pt x="0" y="0"/>
                  </a:lnTo>
                  <a:lnTo>
                    <a:pt x="152793" y="0"/>
                  </a:lnTo>
                  <a:lnTo>
                    <a:pt x="171149" y="2830"/>
                  </a:lnTo>
                  <a:lnTo>
                    <a:pt x="187399" y="11423"/>
                  </a:lnTo>
                  <a:lnTo>
                    <a:pt x="199008" y="25931"/>
                  </a:lnTo>
                  <a:lnTo>
                    <a:pt x="203441" y="46507"/>
                  </a:lnTo>
                  <a:lnTo>
                    <a:pt x="203441" y="464185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8" name="object 458" descr=""/>
            <p:cNvSpPr/>
            <p:nvPr/>
          </p:nvSpPr>
          <p:spPr>
            <a:xfrm>
              <a:off x="2307921" y="4541011"/>
              <a:ext cx="965835" cy="90805"/>
            </a:xfrm>
            <a:custGeom>
              <a:avLst/>
              <a:gdLst/>
              <a:ahLst/>
              <a:cxnLst/>
              <a:rect l="l" t="t" r="r" b="b"/>
              <a:pathLst>
                <a:path w="965835" h="90804">
                  <a:moveTo>
                    <a:pt x="965212" y="90335"/>
                  </a:moveTo>
                  <a:lnTo>
                    <a:pt x="0" y="90335"/>
                  </a:lnTo>
                  <a:lnTo>
                    <a:pt x="0" y="0"/>
                  </a:lnTo>
                  <a:lnTo>
                    <a:pt x="965212" y="0"/>
                  </a:lnTo>
                  <a:lnTo>
                    <a:pt x="965212" y="903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9" name="object 459" descr=""/>
            <p:cNvSpPr/>
            <p:nvPr/>
          </p:nvSpPr>
          <p:spPr>
            <a:xfrm>
              <a:off x="2307921" y="4543399"/>
              <a:ext cx="965835" cy="90805"/>
            </a:xfrm>
            <a:custGeom>
              <a:avLst/>
              <a:gdLst/>
              <a:ahLst/>
              <a:cxnLst/>
              <a:rect l="l" t="t" r="r" b="b"/>
              <a:pathLst>
                <a:path w="965835" h="90804">
                  <a:moveTo>
                    <a:pt x="965212" y="0"/>
                  </a:moveTo>
                  <a:lnTo>
                    <a:pt x="0" y="0"/>
                  </a:lnTo>
                  <a:lnTo>
                    <a:pt x="0" y="90347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0" name="object 460" descr=""/>
            <p:cNvSpPr/>
            <p:nvPr/>
          </p:nvSpPr>
          <p:spPr>
            <a:xfrm>
              <a:off x="2156308" y="4129849"/>
              <a:ext cx="151765" cy="610870"/>
            </a:xfrm>
            <a:custGeom>
              <a:avLst/>
              <a:gdLst/>
              <a:ahLst/>
              <a:cxnLst/>
              <a:rect l="l" t="t" r="r" b="b"/>
              <a:pathLst>
                <a:path w="151764" h="610870">
                  <a:moveTo>
                    <a:pt x="151625" y="610476"/>
                  </a:moveTo>
                  <a:lnTo>
                    <a:pt x="151625" y="0"/>
                  </a:lnTo>
                  <a:lnTo>
                    <a:pt x="0" y="610476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1" name="object 461" descr=""/>
            <p:cNvSpPr/>
            <p:nvPr/>
          </p:nvSpPr>
          <p:spPr>
            <a:xfrm>
              <a:off x="2307934" y="4633734"/>
              <a:ext cx="965200" cy="0"/>
            </a:xfrm>
            <a:custGeom>
              <a:avLst/>
              <a:gdLst/>
              <a:ahLst/>
              <a:cxnLst/>
              <a:rect l="l" t="t" r="r" b="b"/>
              <a:pathLst>
                <a:path w="965200" h="0">
                  <a:moveTo>
                    <a:pt x="0" y="0"/>
                  </a:moveTo>
                  <a:lnTo>
                    <a:pt x="965200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2" name="object 462" descr=""/>
            <p:cNvSpPr/>
            <p:nvPr/>
          </p:nvSpPr>
          <p:spPr>
            <a:xfrm>
              <a:off x="2307934" y="4460366"/>
              <a:ext cx="965200" cy="43180"/>
            </a:xfrm>
            <a:custGeom>
              <a:avLst/>
              <a:gdLst/>
              <a:ahLst/>
              <a:cxnLst/>
              <a:rect l="l" t="t" r="r" b="b"/>
              <a:pathLst>
                <a:path w="965200" h="43179">
                  <a:moveTo>
                    <a:pt x="0" y="0"/>
                  </a:moveTo>
                  <a:lnTo>
                    <a:pt x="43040" y="43040"/>
                  </a:lnTo>
                </a:path>
                <a:path w="965200" h="43179">
                  <a:moveTo>
                    <a:pt x="965200" y="0"/>
                  </a:moveTo>
                  <a:lnTo>
                    <a:pt x="922147" y="43040"/>
                  </a:lnTo>
                </a:path>
                <a:path w="965200" h="43179">
                  <a:moveTo>
                    <a:pt x="94678" y="43040"/>
                  </a:moveTo>
                  <a:lnTo>
                    <a:pt x="137718" y="0"/>
                  </a:lnTo>
                  <a:lnTo>
                    <a:pt x="180746" y="43040"/>
                  </a:lnTo>
                </a:path>
                <a:path w="965200" h="43179">
                  <a:moveTo>
                    <a:pt x="260273" y="43040"/>
                  </a:moveTo>
                  <a:lnTo>
                    <a:pt x="303326" y="0"/>
                  </a:lnTo>
                  <a:lnTo>
                    <a:pt x="346341" y="43040"/>
                  </a:lnTo>
                </a:path>
                <a:path w="965200" h="43179">
                  <a:moveTo>
                    <a:pt x="426834" y="43040"/>
                  </a:moveTo>
                  <a:lnTo>
                    <a:pt x="469874" y="0"/>
                  </a:lnTo>
                  <a:lnTo>
                    <a:pt x="512902" y="43040"/>
                  </a:lnTo>
                </a:path>
                <a:path w="965200" h="43179">
                  <a:moveTo>
                    <a:pt x="596252" y="43040"/>
                  </a:moveTo>
                  <a:lnTo>
                    <a:pt x="639292" y="0"/>
                  </a:lnTo>
                  <a:lnTo>
                    <a:pt x="682332" y="43040"/>
                  </a:lnTo>
                </a:path>
                <a:path w="965200" h="43179">
                  <a:moveTo>
                    <a:pt x="765682" y="43040"/>
                  </a:moveTo>
                  <a:lnTo>
                    <a:pt x="808723" y="0"/>
                  </a:lnTo>
                  <a:lnTo>
                    <a:pt x="851750" y="4304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3" name="object 463" descr=""/>
            <p:cNvSpPr/>
            <p:nvPr/>
          </p:nvSpPr>
          <p:spPr>
            <a:xfrm>
              <a:off x="4846321" y="4219498"/>
              <a:ext cx="232410" cy="467995"/>
            </a:xfrm>
            <a:custGeom>
              <a:avLst/>
              <a:gdLst/>
              <a:ahLst/>
              <a:cxnLst/>
              <a:rect l="l" t="t" r="r" b="b"/>
              <a:pathLst>
                <a:path w="232410" h="467995">
                  <a:moveTo>
                    <a:pt x="232155" y="0"/>
                  </a:moveTo>
                  <a:lnTo>
                    <a:pt x="50647" y="0"/>
                  </a:lnTo>
                  <a:lnTo>
                    <a:pt x="32291" y="2830"/>
                  </a:lnTo>
                  <a:lnTo>
                    <a:pt x="16041" y="11423"/>
                  </a:lnTo>
                  <a:lnTo>
                    <a:pt x="4432" y="25931"/>
                  </a:lnTo>
                  <a:lnTo>
                    <a:pt x="0" y="46507"/>
                  </a:lnTo>
                  <a:lnTo>
                    <a:pt x="0" y="464185"/>
                  </a:lnTo>
                  <a:lnTo>
                    <a:pt x="29070" y="467499"/>
                  </a:lnTo>
                  <a:lnTo>
                    <a:pt x="29070" y="49822"/>
                  </a:lnTo>
                  <a:lnTo>
                    <a:pt x="31230" y="37319"/>
                  </a:lnTo>
                  <a:lnTo>
                    <a:pt x="36836" y="30008"/>
                  </a:lnTo>
                  <a:lnTo>
                    <a:pt x="44575" y="26581"/>
                  </a:lnTo>
                  <a:lnTo>
                    <a:pt x="53136" y="25730"/>
                  </a:lnTo>
                  <a:lnTo>
                    <a:pt x="232155" y="25730"/>
                  </a:lnTo>
                  <a:lnTo>
                    <a:pt x="232155" y="0"/>
                  </a:lnTo>
                  <a:close/>
                </a:path>
              </a:pathLst>
            </a:custGeom>
            <a:solidFill>
              <a:srgbClr val="9293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4" name="object 464" descr=""/>
            <p:cNvSpPr/>
            <p:nvPr/>
          </p:nvSpPr>
          <p:spPr>
            <a:xfrm>
              <a:off x="4846321" y="4219498"/>
              <a:ext cx="232410" cy="467995"/>
            </a:xfrm>
            <a:custGeom>
              <a:avLst/>
              <a:gdLst/>
              <a:ahLst/>
              <a:cxnLst/>
              <a:rect l="l" t="t" r="r" b="b"/>
              <a:pathLst>
                <a:path w="232410" h="467995">
                  <a:moveTo>
                    <a:pt x="29070" y="467499"/>
                  </a:moveTo>
                  <a:lnTo>
                    <a:pt x="29070" y="49822"/>
                  </a:lnTo>
                  <a:lnTo>
                    <a:pt x="31230" y="37319"/>
                  </a:lnTo>
                  <a:lnTo>
                    <a:pt x="36836" y="30008"/>
                  </a:lnTo>
                  <a:lnTo>
                    <a:pt x="44575" y="26581"/>
                  </a:lnTo>
                  <a:lnTo>
                    <a:pt x="53136" y="25730"/>
                  </a:lnTo>
                  <a:lnTo>
                    <a:pt x="232155" y="25730"/>
                  </a:lnTo>
                  <a:lnTo>
                    <a:pt x="232155" y="0"/>
                  </a:lnTo>
                  <a:lnTo>
                    <a:pt x="50647" y="0"/>
                  </a:lnTo>
                  <a:lnTo>
                    <a:pt x="32291" y="2830"/>
                  </a:lnTo>
                  <a:lnTo>
                    <a:pt x="16041" y="11423"/>
                  </a:lnTo>
                  <a:lnTo>
                    <a:pt x="4432" y="25931"/>
                  </a:lnTo>
                  <a:lnTo>
                    <a:pt x="0" y="46507"/>
                  </a:lnTo>
                  <a:lnTo>
                    <a:pt x="0" y="464185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5" name="object 465" descr=""/>
            <p:cNvSpPr/>
            <p:nvPr/>
          </p:nvSpPr>
          <p:spPr>
            <a:xfrm>
              <a:off x="3724301" y="4543399"/>
              <a:ext cx="965200" cy="79375"/>
            </a:xfrm>
            <a:custGeom>
              <a:avLst/>
              <a:gdLst/>
              <a:ahLst/>
              <a:cxnLst/>
              <a:rect l="l" t="t" r="r" b="b"/>
              <a:pathLst>
                <a:path w="965200" h="79375">
                  <a:moveTo>
                    <a:pt x="0" y="0"/>
                  </a:moveTo>
                  <a:lnTo>
                    <a:pt x="965187" y="0"/>
                  </a:lnTo>
                  <a:lnTo>
                    <a:pt x="965187" y="78981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6" name="object 466" descr=""/>
            <p:cNvSpPr/>
            <p:nvPr/>
          </p:nvSpPr>
          <p:spPr>
            <a:xfrm>
              <a:off x="4690441" y="4129849"/>
              <a:ext cx="151765" cy="610870"/>
            </a:xfrm>
            <a:custGeom>
              <a:avLst/>
              <a:gdLst/>
              <a:ahLst/>
              <a:cxnLst/>
              <a:rect l="l" t="t" r="r" b="b"/>
              <a:pathLst>
                <a:path w="151764" h="610870">
                  <a:moveTo>
                    <a:pt x="0" y="610476"/>
                  </a:moveTo>
                  <a:lnTo>
                    <a:pt x="0" y="0"/>
                  </a:lnTo>
                  <a:lnTo>
                    <a:pt x="151625" y="610476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7" name="object 467" descr=""/>
            <p:cNvSpPr/>
            <p:nvPr/>
          </p:nvSpPr>
          <p:spPr>
            <a:xfrm>
              <a:off x="3724301" y="4634922"/>
              <a:ext cx="965200" cy="0"/>
            </a:xfrm>
            <a:custGeom>
              <a:avLst/>
              <a:gdLst/>
              <a:ahLst/>
              <a:cxnLst/>
              <a:rect l="l" t="t" r="r" b="b"/>
              <a:pathLst>
                <a:path w="965200" h="0">
                  <a:moveTo>
                    <a:pt x="0" y="0"/>
                  </a:moveTo>
                  <a:lnTo>
                    <a:pt x="965187" y="0"/>
                  </a:lnTo>
                </a:path>
              </a:pathLst>
            </a:custGeom>
            <a:ln w="71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8" name="object 468" descr=""/>
            <p:cNvSpPr/>
            <p:nvPr/>
          </p:nvSpPr>
          <p:spPr>
            <a:xfrm>
              <a:off x="3461487" y="3003372"/>
              <a:ext cx="1228090" cy="1500505"/>
            </a:xfrm>
            <a:custGeom>
              <a:avLst/>
              <a:gdLst/>
              <a:ahLst/>
              <a:cxnLst/>
              <a:rect l="l" t="t" r="r" b="b"/>
              <a:pathLst>
                <a:path w="1228089" h="1500504">
                  <a:moveTo>
                    <a:pt x="1228001" y="1456994"/>
                  </a:moveTo>
                  <a:lnTo>
                    <a:pt x="1184960" y="1500047"/>
                  </a:lnTo>
                </a:path>
                <a:path w="1228089" h="1500504">
                  <a:moveTo>
                    <a:pt x="262813" y="1456994"/>
                  </a:moveTo>
                  <a:lnTo>
                    <a:pt x="305841" y="1500047"/>
                  </a:lnTo>
                </a:path>
                <a:path w="1228089" h="1500504">
                  <a:moveTo>
                    <a:pt x="1134275" y="1500047"/>
                  </a:moveTo>
                  <a:lnTo>
                    <a:pt x="1091222" y="1456994"/>
                  </a:lnTo>
                  <a:lnTo>
                    <a:pt x="1048181" y="1500047"/>
                  </a:lnTo>
                </a:path>
                <a:path w="1228089" h="1500504">
                  <a:moveTo>
                    <a:pt x="964882" y="1500047"/>
                  </a:moveTo>
                  <a:lnTo>
                    <a:pt x="921829" y="1456994"/>
                  </a:lnTo>
                  <a:lnTo>
                    <a:pt x="878801" y="1500047"/>
                  </a:lnTo>
                </a:path>
                <a:path w="1228089" h="1500504">
                  <a:moveTo>
                    <a:pt x="801179" y="1500047"/>
                  </a:moveTo>
                  <a:lnTo>
                    <a:pt x="758139" y="1456994"/>
                  </a:lnTo>
                  <a:lnTo>
                    <a:pt x="715086" y="1500047"/>
                  </a:lnTo>
                </a:path>
                <a:path w="1228089" h="1500504">
                  <a:moveTo>
                    <a:pt x="631761" y="1500047"/>
                  </a:moveTo>
                  <a:lnTo>
                    <a:pt x="588708" y="1456994"/>
                  </a:lnTo>
                  <a:lnTo>
                    <a:pt x="545655" y="1500047"/>
                  </a:lnTo>
                </a:path>
                <a:path w="1228089" h="1500504">
                  <a:moveTo>
                    <a:pt x="462330" y="1500047"/>
                  </a:moveTo>
                  <a:lnTo>
                    <a:pt x="419290" y="1456994"/>
                  </a:lnTo>
                  <a:lnTo>
                    <a:pt x="376250" y="1500047"/>
                  </a:lnTo>
                </a:path>
                <a:path w="1228089" h="1500504">
                  <a:moveTo>
                    <a:pt x="70040" y="0"/>
                  </a:moveTo>
                  <a:lnTo>
                    <a:pt x="0" y="88315"/>
                  </a:lnTo>
                  <a:lnTo>
                    <a:pt x="70040" y="88315"/>
                  </a:lnTo>
                  <a:lnTo>
                    <a:pt x="0" y="0"/>
                  </a:lnTo>
                  <a:lnTo>
                    <a:pt x="70040" y="0"/>
                  </a:lnTo>
                  <a:close/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9" name="object 46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25568" y="3128009"/>
              <a:ext cx="151107" cy="127542"/>
            </a:xfrm>
            <a:prstGeom prst="rect">
              <a:avLst/>
            </a:prstGeom>
          </p:spPr>
        </p:pic>
        <p:sp>
          <p:nvSpPr>
            <p:cNvPr id="470" name="object 470" descr=""/>
            <p:cNvSpPr/>
            <p:nvPr/>
          </p:nvSpPr>
          <p:spPr>
            <a:xfrm>
              <a:off x="3371368" y="3342360"/>
              <a:ext cx="635" cy="60325"/>
            </a:xfrm>
            <a:custGeom>
              <a:avLst/>
              <a:gdLst/>
              <a:ahLst/>
              <a:cxnLst/>
              <a:rect l="l" t="t" r="r" b="b"/>
              <a:pathLst>
                <a:path w="635" h="60325">
                  <a:moveTo>
                    <a:pt x="0" y="60045"/>
                  </a:moveTo>
                  <a:lnTo>
                    <a:pt x="126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1" name="object 471" descr=""/>
            <p:cNvSpPr/>
            <p:nvPr/>
          </p:nvSpPr>
          <p:spPr>
            <a:xfrm>
              <a:off x="3360954" y="3310559"/>
              <a:ext cx="20955" cy="39370"/>
            </a:xfrm>
            <a:custGeom>
              <a:avLst/>
              <a:gdLst/>
              <a:ahLst/>
              <a:cxnLst/>
              <a:rect l="l" t="t" r="r" b="b"/>
              <a:pathLst>
                <a:path w="20954" h="39370">
                  <a:moveTo>
                    <a:pt x="10414" y="0"/>
                  </a:moveTo>
                  <a:lnTo>
                    <a:pt x="0" y="38925"/>
                  </a:lnTo>
                  <a:lnTo>
                    <a:pt x="20840" y="38925"/>
                  </a:lnTo>
                  <a:lnTo>
                    <a:pt x="1041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2" name="object 472" descr=""/>
            <p:cNvSpPr/>
            <p:nvPr/>
          </p:nvSpPr>
          <p:spPr>
            <a:xfrm>
              <a:off x="3371368" y="3402406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w="0" h="63500">
                  <a:moveTo>
                    <a:pt x="0" y="0"/>
                  </a:moveTo>
                  <a:lnTo>
                    <a:pt x="0" y="62877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3" name="object 473" descr=""/>
            <p:cNvSpPr/>
            <p:nvPr/>
          </p:nvSpPr>
          <p:spPr>
            <a:xfrm>
              <a:off x="3361069" y="3458184"/>
              <a:ext cx="20955" cy="39370"/>
            </a:xfrm>
            <a:custGeom>
              <a:avLst/>
              <a:gdLst/>
              <a:ahLst/>
              <a:cxnLst/>
              <a:rect l="l" t="t" r="r" b="b"/>
              <a:pathLst>
                <a:path w="20954" h="39370">
                  <a:moveTo>
                    <a:pt x="20853" y="0"/>
                  </a:moveTo>
                  <a:lnTo>
                    <a:pt x="0" y="0"/>
                  </a:lnTo>
                  <a:lnTo>
                    <a:pt x="10426" y="38925"/>
                  </a:lnTo>
                  <a:lnTo>
                    <a:pt x="20853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4" name="object 474" descr=""/>
            <p:cNvSpPr/>
            <p:nvPr/>
          </p:nvSpPr>
          <p:spPr>
            <a:xfrm>
              <a:off x="3337662" y="4164380"/>
              <a:ext cx="80010" cy="421640"/>
            </a:xfrm>
            <a:custGeom>
              <a:avLst/>
              <a:gdLst/>
              <a:ahLst/>
              <a:cxnLst/>
              <a:rect l="l" t="t" r="r" b="b"/>
              <a:pathLst>
                <a:path w="80010" h="421639">
                  <a:moveTo>
                    <a:pt x="79819" y="0"/>
                  </a:moveTo>
                  <a:lnTo>
                    <a:pt x="79819" y="345186"/>
                  </a:lnTo>
                  <a:lnTo>
                    <a:pt x="73598" y="381307"/>
                  </a:lnTo>
                  <a:lnTo>
                    <a:pt x="56578" y="404682"/>
                  </a:lnTo>
                  <a:lnTo>
                    <a:pt x="31224" y="417270"/>
                  </a:lnTo>
                  <a:lnTo>
                    <a:pt x="0" y="42103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5" name="object 475" descr=""/>
            <p:cNvSpPr/>
            <p:nvPr/>
          </p:nvSpPr>
          <p:spPr>
            <a:xfrm>
              <a:off x="3295257" y="4571669"/>
              <a:ext cx="52069" cy="27940"/>
            </a:xfrm>
            <a:custGeom>
              <a:avLst/>
              <a:gdLst/>
              <a:ahLst/>
              <a:cxnLst/>
              <a:rect l="l" t="t" r="r" b="b"/>
              <a:pathLst>
                <a:path w="52070" h="27939">
                  <a:moveTo>
                    <a:pt x="51879" y="0"/>
                  </a:moveTo>
                  <a:lnTo>
                    <a:pt x="0" y="13893"/>
                  </a:lnTo>
                  <a:lnTo>
                    <a:pt x="51879" y="27812"/>
                  </a:lnTo>
                  <a:lnTo>
                    <a:pt x="51879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6" name="object 476" descr=""/>
            <p:cNvSpPr/>
            <p:nvPr/>
          </p:nvSpPr>
          <p:spPr>
            <a:xfrm>
              <a:off x="3578340" y="4164380"/>
              <a:ext cx="80010" cy="421640"/>
            </a:xfrm>
            <a:custGeom>
              <a:avLst/>
              <a:gdLst/>
              <a:ahLst/>
              <a:cxnLst/>
              <a:rect l="l" t="t" r="r" b="b"/>
              <a:pathLst>
                <a:path w="80010" h="421639">
                  <a:moveTo>
                    <a:pt x="0" y="0"/>
                  </a:moveTo>
                  <a:lnTo>
                    <a:pt x="0" y="345186"/>
                  </a:lnTo>
                  <a:lnTo>
                    <a:pt x="6221" y="381307"/>
                  </a:lnTo>
                  <a:lnTo>
                    <a:pt x="23242" y="404682"/>
                  </a:lnTo>
                  <a:lnTo>
                    <a:pt x="48600" y="417270"/>
                  </a:lnTo>
                  <a:lnTo>
                    <a:pt x="79832" y="42103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7" name="object 477" descr=""/>
            <p:cNvSpPr/>
            <p:nvPr/>
          </p:nvSpPr>
          <p:spPr>
            <a:xfrm>
              <a:off x="3648673" y="4571669"/>
              <a:ext cx="52069" cy="27940"/>
            </a:xfrm>
            <a:custGeom>
              <a:avLst/>
              <a:gdLst/>
              <a:ahLst/>
              <a:cxnLst/>
              <a:rect l="l" t="t" r="r" b="b"/>
              <a:pathLst>
                <a:path w="52070" h="27939">
                  <a:moveTo>
                    <a:pt x="0" y="0"/>
                  </a:moveTo>
                  <a:lnTo>
                    <a:pt x="0" y="27812"/>
                  </a:lnTo>
                  <a:lnTo>
                    <a:pt x="51892" y="13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8" name="object 478" descr=""/>
            <p:cNvSpPr/>
            <p:nvPr/>
          </p:nvSpPr>
          <p:spPr>
            <a:xfrm>
              <a:off x="1815148" y="3142754"/>
              <a:ext cx="3167380" cy="1400810"/>
            </a:xfrm>
            <a:custGeom>
              <a:avLst/>
              <a:gdLst/>
              <a:ahLst/>
              <a:cxnLst/>
              <a:rect l="l" t="t" r="r" b="b"/>
              <a:pathLst>
                <a:path w="3167379" h="1400810">
                  <a:moveTo>
                    <a:pt x="1955190" y="899134"/>
                  </a:moveTo>
                  <a:lnTo>
                    <a:pt x="2131364" y="596252"/>
                  </a:lnTo>
                </a:path>
                <a:path w="3167379" h="1400810">
                  <a:moveTo>
                    <a:pt x="2073630" y="49758"/>
                  </a:moveTo>
                  <a:lnTo>
                    <a:pt x="1909152" y="49758"/>
                  </a:lnTo>
                  <a:lnTo>
                    <a:pt x="1909152" y="0"/>
                  </a:lnTo>
                  <a:lnTo>
                    <a:pt x="1683562" y="0"/>
                  </a:lnTo>
                </a:path>
                <a:path w="3167379" h="1400810">
                  <a:moveTo>
                    <a:pt x="1909152" y="1400644"/>
                  </a:moveTo>
                  <a:lnTo>
                    <a:pt x="1909152" y="49745"/>
                  </a:lnTo>
                </a:path>
                <a:path w="3167379" h="1400810">
                  <a:moveTo>
                    <a:pt x="2004517" y="899134"/>
                  </a:moveTo>
                  <a:lnTo>
                    <a:pt x="2180666" y="596252"/>
                  </a:lnTo>
                </a:path>
                <a:path w="3167379" h="1400810">
                  <a:moveTo>
                    <a:pt x="2053818" y="899134"/>
                  </a:moveTo>
                  <a:lnTo>
                    <a:pt x="2229993" y="596252"/>
                  </a:lnTo>
                </a:path>
                <a:path w="3167379" h="1400810">
                  <a:moveTo>
                    <a:pt x="2103132" y="899134"/>
                  </a:moveTo>
                  <a:lnTo>
                    <a:pt x="2279294" y="596252"/>
                  </a:lnTo>
                </a:path>
                <a:path w="3167379" h="1400810">
                  <a:moveTo>
                    <a:pt x="2152446" y="899134"/>
                  </a:moveTo>
                  <a:lnTo>
                    <a:pt x="2328608" y="596252"/>
                  </a:lnTo>
                </a:path>
                <a:path w="3167379" h="1400810">
                  <a:moveTo>
                    <a:pt x="2201760" y="899134"/>
                  </a:moveTo>
                  <a:lnTo>
                    <a:pt x="2377935" y="596252"/>
                  </a:lnTo>
                </a:path>
                <a:path w="3167379" h="1400810">
                  <a:moveTo>
                    <a:pt x="2251087" y="899134"/>
                  </a:moveTo>
                  <a:lnTo>
                    <a:pt x="2427249" y="596252"/>
                  </a:lnTo>
                </a:path>
                <a:path w="3167379" h="1400810">
                  <a:moveTo>
                    <a:pt x="2300401" y="899134"/>
                  </a:moveTo>
                  <a:lnTo>
                    <a:pt x="2476563" y="596252"/>
                  </a:lnTo>
                </a:path>
                <a:path w="3167379" h="1400810">
                  <a:moveTo>
                    <a:pt x="2349703" y="899134"/>
                  </a:moveTo>
                  <a:lnTo>
                    <a:pt x="2525877" y="596252"/>
                  </a:lnTo>
                </a:path>
                <a:path w="3167379" h="1400810">
                  <a:moveTo>
                    <a:pt x="2399030" y="899134"/>
                  </a:moveTo>
                  <a:lnTo>
                    <a:pt x="2575179" y="596252"/>
                  </a:lnTo>
                </a:path>
                <a:path w="3167379" h="1400810">
                  <a:moveTo>
                    <a:pt x="2448331" y="899134"/>
                  </a:moveTo>
                  <a:lnTo>
                    <a:pt x="2624505" y="596252"/>
                  </a:lnTo>
                </a:path>
                <a:path w="3167379" h="1400810">
                  <a:moveTo>
                    <a:pt x="2497658" y="899134"/>
                  </a:moveTo>
                  <a:lnTo>
                    <a:pt x="2673819" y="596252"/>
                  </a:lnTo>
                </a:path>
                <a:path w="3167379" h="1400810">
                  <a:moveTo>
                    <a:pt x="2546972" y="899134"/>
                  </a:moveTo>
                  <a:lnTo>
                    <a:pt x="2723134" y="596252"/>
                  </a:lnTo>
                </a:path>
                <a:path w="3167379" h="1400810">
                  <a:moveTo>
                    <a:pt x="2596273" y="899134"/>
                  </a:moveTo>
                  <a:lnTo>
                    <a:pt x="2772448" y="596252"/>
                  </a:lnTo>
                </a:path>
                <a:path w="3167379" h="1400810">
                  <a:moveTo>
                    <a:pt x="2645600" y="899134"/>
                  </a:moveTo>
                  <a:lnTo>
                    <a:pt x="2821762" y="596252"/>
                  </a:lnTo>
                </a:path>
                <a:path w="3167379" h="1400810">
                  <a:moveTo>
                    <a:pt x="2694914" y="899134"/>
                  </a:moveTo>
                  <a:lnTo>
                    <a:pt x="2871076" y="596252"/>
                  </a:lnTo>
                </a:path>
                <a:path w="3167379" h="1400810">
                  <a:moveTo>
                    <a:pt x="2744228" y="899134"/>
                  </a:moveTo>
                  <a:lnTo>
                    <a:pt x="2920390" y="596252"/>
                  </a:lnTo>
                </a:path>
                <a:path w="3167379" h="1400810">
                  <a:moveTo>
                    <a:pt x="2793542" y="899134"/>
                  </a:moveTo>
                  <a:lnTo>
                    <a:pt x="2969717" y="596252"/>
                  </a:lnTo>
                </a:path>
                <a:path w="3167379" h="1400810">
                  <a:moveTo>
                    <a:pt x="2842844" y="899134"/>
                  </a:moveTo>
                  <a:lnTo>
                    <a:pt x="3019018" y="596252"/>
                  </a:lnTo>
                </a:path>
                <a:path w="3167379" h="1400810">
                  <a:moveTo>
                    <a:pt x="2892171" y="899134"/>
                  </a:moveTo>
                  <a:lnTo>
                    <a:pt x="3068332" y="596252"/>
                  </a:lnTo>
                </a:path>
                <a:path w="3167379" h="1400810">
                  <a:moveTo>
                    <a:pt x="2941485" y="899134"/>
                  </a:moveTo>
                  <a:lnTo>
                    <a:pt x="3117646" y="596252"/>
                  </a:lnTo>
                </a:path>
                <a:path w="3167379" h="1400810">
                  <a:moveTo>
                    <a:pt x="2990799" y="899134"/>
                  </a:moveTo>
                  <a:lnTo>
                    <a:pt x="3166973" y="596252"/>
                  </a:lnTo>
                </a:path>
                <a:path w="3167379" h="1400810">
                  <a:moveTo>
                    <a:pt x="31064" y="736942"/>
                  </a:moveTo>
                  <a:lnTo>
                    <a:pt x="17648" y="734263"/>
                  </a:lnTo>
                  <a:lnTo>
                    <a:pt x="7921" y="727602"/>
                  </a:lnTo>
                  <a:lnTo>
                    <a:pt x="1999" y="719026"/>
                  </a:lnTo>
                  <a:lnTo>
                    <a:pt x="0" y="710603"/>
                  </a:lnTo>
                  <a:lnTo>
                    <a:pt x="0" y="630669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9" name="object 479" descr=""/>
            <p:cNvSpPr/>
            <p:nvPr/>
          </p:nvSpPr>
          <p:spPr>
            <a:xfrm>
              <a:off x="2349044" y="4562512"/>
              <a:ext cx="875030" cy="54610"/>
            </a:xfrm>
            <a:custGeom>
              <a:avLst/>
              <a:gdLst/>
              <a:ahLst/>
              <a:cxnLst/>
              <a:rect l="l" t="t" r="r" b="b"/>
              <a:pathLst>
                <a:path w="875030" h="54610">
                  <a:moveTo>
                    <a:pt x="20713" y="54152"/>
                  </a:moveTo>
                  <a:lnTo>
                    <a:pt x="12462" y="50519"/>
                  </a:lnTo>
                  <a:lnTo>
                    <a:pt x="5899" y="44510"/>
                  </a:lnTo>
                  <a:lnTo>
                    <a:pt x="1564" y="36657"/>
                  </a:lnTo>
                  <a:lnTo>
                    <a:pt x="0" y="27495"/>
                  </a:lnTo>
                  <a:lnTo>
                    <a:pt x="2161" y="16796"/>
                  </a:lnTo>
                  <a:lnTo>
                    <a:pt x="8056" y="8056"/>
                  </a:lnTo>
                  <a:lnTo>
                    <a:pt x="16796" y="2161"/>
                  </a:lnTo>
                  <a:lnTo>
                    <a:pt x="27495" y="0"/>
                  </a:lnTo>
                  <a:lnTo>
                    <a:pt x="38204" y="2161"/>
                  </a:lnTo>
                  <a:lnTo>
                    <a:pt x="46943" y="8056"/>
                  </a:lnTo>
                  <a:lnTo>
                    <a:pt x="52832" y="16796"/>
                  </a:lnTo>
                  <a:lnTo>
                    <a:pt x="54990" y="27495"/>
                  </a:lnTo>
                  <a:lnTo>
                    <a:pt x="53453" y="36590"/>
                  </a:lnTo>
                  <a:lnTo>
                    <a:pt x="49190" y="44400"/>
                  </a:lnTo>
                  <a:lnTo>
                    <a:pt x="42721" y="50403"/>
                  </a:lnTo>
                  <a:lnTo>
                    <a:pt x="34569" y="54076"/>
                  </a:lnTo>
                </a:path>
                <a:path w="875030" h="54610">
                  <a:moveTo>
                    <a:pt x="172529" y="54152"/>
                  </a:moveTo>
                  <a:lnTo>
                    <a:pt x="164278" y="50519"/>
                  </a:lnTo>
                  <a:lnTo>
                    <a:pt x="157714" y="44510"/>
                  </a:lnTo>
                  <a:lnTo>
                    <a:pt x="153380" y="36657"/>
                  </a:lnTo>
                  <a:lnTo>
                    <a:pt x="151815" y="27495"/>
                  </a:lnTo>
                  <a:lnTo>
                    <a:pt x="153979" y="16796"/>
                  </a:lnTo>
                  <a:lnTo>
                    <a:pt x="159877" y="8056"/>
                  </a:lnTo>
                  <a:lnTo>
                    <a:pt x="168617" y="2161"/>
                  </a:lnTo>
                  <a:lnTo>
                    <a:pt x="179311" y="0"/>
                  </a:lnTo>
                  <a:lnTo>
                    <a:pt x="190022" y="2161"/>
                  </a:lnTo>
                  <a:lnTo>
                    <a:pt x="198766" y="8056"/>
                  </a:lnTo>
                  <a:lnTo>
                    <a:pt x="204659" y="16796"/>
                  </a:lnTo>
                  <a:lnTo>
                    <a:pt x="206819" y="27495"/>
                  </a:lnTo>
                  <a:lnTo>
                    <a:pt x="205282" y="36590"/>
                  </a:lnTo>
                  <a:lnTo>
                    <a:pt x="201018" y="44400"/>
                  </a:lnTo>
                  <a:lnTo>
                    <a:pt x="194550" y="50403"/>
                  </a:lnTo>
                  <a:lnTo>
                    <a:pt x="186397" y="54076"/>
                  </a:lnTo>
                </a:path>
                <a:path w="875030" h="54610">
                  <a:moveTo>
                    <a:pt x="340639" y="54152"/>
                  </a:moveTo>
                  <a:lnTo>
                    <a:pt x="332387" y="50519"/>
                  </a:lnTo>
                  <a:lnTo>
                    <a:pt x="325824" y="44510"/>
                  </a:lnTo>
                  <a:lnTo>
                    <a:pt x="321490" y="36657"/>
                  </a:lnTo>
                  <a:lnTo>
                    <a:pt x="319925" y="27495"/>
                  </a:lnTo>
                  <a:lnTo>
                    <a:pt x="322087" y="16796"/>
                  </a:lnTo>
                  <a:lnTo>
                    <a:pt x="327982" y="8056"/>
                  </a:lnTo>
                  <a:lnTo>
                    <a:pt x="336722" y="2161"/>
                  </a:lnTo>
                  <a:lnTo>
                    <a:pt x="347421" y="0"/>
                  </a:lnTo>
                  <a:lnTo>
                    <a:pt x="358132" y="2161"/>
                  </a:lnTo>
                  <a:lnTo>
                    <a:pt x="366876" y="8056"/>
                  </a:lnTo>
                  <a:lnTo>
                    <a:pt x="372769" y="16796"/>
                  </a:lnTo>
                  <a:lnTo>
                    <a:pt x="374929" y="27495"/>
                  </a:lnTo>
                  <a:lnTo>
                    <a:pt x="373392" y="36590"/>
                  </a:lnTo>
                  <a:lnTo>
                    <a:pt x="369127" y="44400"/>
                  </a:lnTo>
                  <a:lnTo>
                    <a:pt x="362654" y="50403"/>
                  </a:lnTo>
                  <a:lnTo>
                    <a:pt x="354495" y="54076"/>
                  </a:lnTo>
                </a:path>
                <a:path w="875030" h="54610">
                  <a:moveTo>
                    <a:pt x="506831" y="54152"/>
                  </a:moveTo>
                  <a:lnTo>
                    <a:pt x="498580" y="50519"/>
                  </a:lnTo>
                  <a:lnTo>
                    <a:pt x="492017" y="44510"/>
                  </a:lnTo>
                  <a:lnTo>
                    <a:pt x="487682" y="36657"/>
                  </a:lnTo>
                  <a:lnTo>
                    <a:pt x="486117" y="27495"/>
                  </a:lnTo>
                  <a:lnTo>
                    <a:pt x="488279" y="16796"/>
                  </a:lnTo>
                  <a:lnTo>
                    <a:pt x="494174" y="8056"/>
                  </a:lnTo>
                  <a:lnTo>
                    <a:pt x="502914" y="2161"/>
                  </a:lnTo>
                  <a:lnTo>
                    <a:pt x="513613" y="0"/>
                  </a:lnTo>
                  <a:lnTo>
                    <a:pt x="524317" y="2161"/>
                  </a:lnTo>
                  <a:lnTo>
                    <a:pt x="533057" y="8056"/>
                  </a:lnTo>
                  <a:lnTo>
                    <a:pt x="538948" y="16796"/>
                  </a:lnTo>
                  <a:lnTo>
                    <a:pt x="541108" y="27495"/>
                  </a:lnTo>
                  <a:lnTo>
                    <a:pt x="539573" y="36590"/>
                  </a:lnTo>
                  <a:lnTo>
                    <a:pt x="535312" y="44400"/>
                  </a:lnTo>
                  <a:lnTo>
                    <a:pt x="528844" y="50403"/>
                  </a:lnTo>
                  <a:lnTo>
                    <a:pt x="520687" y="54076"/>
                  </a:lnTo>
                </a:path>
                <a:path w="875030" h="54610">
                  <a:moveTo>
                    <a:pt x="675894" y="54152"/>
                  </a:moveTo>
                  <a:lnTo>
                    <a:pt x="667639" y="50519"/>
                  </a:lnTo>
                  <a:lnTo>
                    <a:pt x="661081" y="44510"/>
                  </a:lnTo>
                  <a:lnTo>
                    <a:pt x="656754" y="36657"/>
                  </a:lnTo>
                  <a:lnTo>
                    <a:pt x="655193" y="27495"/>
                  </a:lnTo>
                  <a:lnTo>
                    <a:pt x="657351" y="16796"/>
                  </a:lnTo>
                  <a:lnTo>
                    <a:pt x="663240" y="8056"/>
                  </a:lnTo>
                  <a:lnTo>
                    <a:pt x="671979" y="2161"/>
                  </a:lnTo>
                  <a:lnTo>
                    <a:pt x="682688" y="0"/>
                  </a:lnTo>
                  <a:lnTo>
                    <a:pt x="693392" y="2161"/>
                  </a:lnTo>
                  <a:lnTo>
                    <a:pt x="702132" y="8056"/>
                  </a:lnTo>
                  <a:lnTo>
                    <a:pt x="708023" y="16796"/>
                  </a:lnTo>
                  <a:lnTo>
                    <a:pt x="710183" y="27495"/>
                  </a:lnTo>
                  <a:lnTo>
                    <a:pt x="708646" y="36590"/>
                  </a:lnTo>
                  <a:lnTo>
                    <a:pt x="704381" y="44400"/>
                  </a:lnTo>
                  <a:lnTo>
                    <a:pt x="697909" y="50403"/>
                  </a:lnTo>
                  <a:lnTo>
                    <a:pt x="689749" y="54076"/>
                  </a:lnTo>
                </a:path>
                <a:path w="875030" h="54610">
                  <a:moveTo>
                    <a:pt x="840155" y="54152"/>
                  </a:moveTo>
                  <a:lnTo>
                    <a:pt x="831899" y="50519"/>
                  </a:lnTo>
                  <a:lnTo>
                    <a:pt x="825336" y="44510"/>
                  </a:lnTo>
                  <a:lnTo>
                    <a:pt x="821005" y="36657"/>
                  </a:lnTo>
                  <a:lnTo>
                    <a:pt x="819442" y="27495"/>
                  </a:lnTo>
                  <a:lnTo>
                    <a:pt x="821602" y="16796"/>
                  </a:lnTo>
                  <a:lnTo>
                    <a:pt x="827493" y="8056"/>
                  </a:lnTo>
                  <a:lnTo>
                    <a:pt x="836233" y="2161"/>
                  </a:lnTo>
                  <a:lnTo>
                    <a:pt x="846937" y="0"/>
                  </a:lnTo>
                  <a:lnTo>
                    <a:pt x="857641" y="2161"/>
                  </a:lnTo>
                  <a:lnTo>
                    <a:pt x="866381" y="8056"/>
                  </a:lnTo>
                  <a:lnTo>
                    <a:pt x="872272" y="16796"/>
                  </a:lnTo>
                  <a:lnTo>
                    <a:pt x="874433" y="27495"/>
                  </a:lnTo>
                  <a:lnTo>
                    <a:pt x="872897" y="36590"/>
                  </a:lnTo>
                  <a:lnTo>
                    <a:pt x="868637" y="44400"/>
                  </a:lnTo>
                  <a:lnTo>
                    <a:pt x="862169" y="50403"/>
                  </a:lnTo>
                  <a:lnTo>
                    <a:pt x="854011" y="54076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0" name="object 480" descr=""/>
            <p:cNvSpPr/>
            <p:nvPr/>
          </p:nvSpPr>
          <p:spPr>
            <a:xfrm>
              <a:off x="3731147" y="4541011"/>
              <a:ext cx="965200" cy="90805"/>
            </a:xfrm>
            <a:custGeom>
              <a:avLst/>
              <a:gdLst/>
              <a:ahLst/>
              <a:cxnLst/>
              <a:rect l="l" t="t" r="r" b="b"/>
              <a:pathLst>
                <a:path w="965200" h="90804">
                  <a:moveTo>
                    <a:pt x="965200" y="90335"/>
                  </a:moveTo>
                  <a:lnTo>
                    <a:pt x="0" y="90335"/>
                  </a:lnTo>
                  <a:lnTo>
                    <a:pt x="0" y="0"/>
                  </a:lnTo>
                  <a:lnTo>
                    <a:pt x="965200" y="0"/>
                  </a:lnTo>
                  <a:lnTo>
                    <a:pt x="965200" y="903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1" name="object 481" descr=""/>
            <p:cNvSpPr/>
            <p:nvPr/>
          </p:nvSpPr>
          <p:spPr>
            <a:xfrm>
              <a:off x="3731147" y="4543399"/>
              <a:ext cx="965200" cy="0"/>
            </a:xfrm>
            <a:custGeom>
              <a:avLst/>
              <a:gdLst/>
              <a:ahLst/>
              <a:cxnLst/>
              <a:rect l="l" t="t" r="r" b="b"/>
              <a:pathLst>
                <a:path w="965200" h="0">
                  <a:moveTo>
                    <a:pt x="9652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2" name="object 482" descr=""/>
            <p:cNvSpPr/>
            <p:nvPr/>
          </p:nvSpPr>
          <p:spPr>
            <a:xfrm>
              <a:off x="3772256" y="3046323"/>
              <a:ext cx="875030" cy="1570355"/>
            </a:xfrm>
            <a:custGeom>
              <a:avLst/>
              <a:gdLst/>
              <a:ahLst/>
              <a:cxnLst/>
              <a:rect l="l" t="t" r="r" b="b"/>
              <a:pathLst>
                <a:path w="875029" h="1570354">
                  <a:moveTo>
                    <a:pt x="20713" y="1570342"/>
                  </a:moveTo>
                  <a:lnTo>
                    <a:pt x="12462" y="1566709"/>
                  </a:lnTo>
                  <a:lnTo>
                    <a:pt x="5899" y="1560699"/>
                  </a:lnTo>
                  <a:lnTo>
                    <a:pt x="1564" y="1552847"/>
                  </a:lnTo>
                  <a:lnTo>
                    <a:pt x="0" y="1543684"/>
                  </a:lnTo>
                  <a:lnTo>
                    <a:pt x="2161" y="1532986"/>
                  </a:lnTo>
                  <a:lnTo>
                    <a:pt x="8056" y="1524246"/>
                  </a:lnTo>
                  <a:lnTo>
                    <a:pt x="16796" y="1518351"/>
                  </a:lnTo>
                  <a:lnTo>
                    <a:pt x="27495" y="1516189"/>
                  </a:lnTo>
                  <a:lnTo>
                    <a:pt x="38204" y="1518351"/>
                  </a:lnTo>
                  <a:lnTo>
                    <a:pt x="46943" y="1524246"/>
                  </a:lnTo>
                  <a:lnTo>
                    <a:pt x="52832" y="1532986"/>
                  </a:lnTo>
                  <a:lnTo>
                    <a:pt x="54990" y="1543684"/>
                  </a:lnTo>
                  <a:lnTo>
                    <a:pt x="53454" y="1552779"/>
                  </a:lnTo>
                  <a:lnTo>
                    <a:pt x="49191" y="1560590"/>
                  </a:lnTo>
                  <a:lnTo>
                    <a:pt x="42726" y="1566593"/>
                  </a:lnTo>
                  <a:lnTo>
                    <a:pt x="34582" y="1570266"/>
                  </a:lnTo>
                </a:path>
                <a:path w="875029" h="1570354">
                  <a:moveTo>
                    <a:pt x="187845" y="1570342"/>
                  </a:moveTo>
                  <a:lnTo>
                    <a:pt x="179596" y="1566709"/>
                  </a:lnTo>
                  <a:lnTo>
                    <a:pt x="173037" y="1560699"/>
                  </a:lnTo>
                  <a:lnTo>
                    <a:pt x="168707" y="1552847"/>
                  </a:lnTo>
                  <a:lnTo>
                    <a:pt x="167144" y="1543684"/>
                  </a:lnTo>
                  <a:lnTo>
                    <a:pt x="169306" y="1532986"/>
                  </a:lnTo>
                  <a:lnTo>
                    <a:pt x="175202" y="1524246"/>
                  </a:lnTo>
                  <a:lnTo>
                    <a:pt x="183946" y="1518351"/>
                  </a:lnTo>
                  <a:lnTo>
                    <a:pt x="194652" y="1516189"/>
                  </a:lnTo>
                  <a:lnTo>
                    <a:pt x="205353" y="1518351"/>
                  </a:lnTo>
                  <a:lnTo>
                    <a:pt x="214083" y="1524246"/>
                  </a:lnTo>
                  <a:lnTo>
                    <a:pt x="219966" y="1532986"/>
                  </a:lnTo>
                  <a:lnTo>
                    <a:pt x="222123" y="1543684"/>
                  </a:lnTo>
                  <a:lnTo>
                    <a:pt x="220589" y="1552779"/>
                  </a:lnTo>
                  <a:lnTo>
                    <a:pt x="216334" y="1560590"/>
                  </a:lnTo>
                  <a:lnTo>
                    <a:pt x="209875" y="1566593"/>
                  </a:lnTo>
                  <a:lnTo>
                    <a:pt x="201726" y="1570266"/>
                  </a:lnTo>
                </a:path>
                <a:path w="875029" h="1570354">
                  <a:moveTo>
                    <a:pt x="355015" y="1570342"/>
                  </a:moveTo>
                  <a:lnTo>
                    <a:pt x="346764" y="1566709"/>
                  </a:lnTo>
                  <a:lnTo>
                    <a:pt x="340201" y="1560699"/>
                  </a:lnTo>
                  <a:lnTo>
                    <a:pt x="335866" y="1552847"/>
                  </a:lnTo>
                  <a:lnTo>
                    <a:pt x="334302" y="1543684"/>
                  </a:lnTo>
                  <a:lnTo>
                    <a:pt x="336464" y="1532986"/>
                  </a:lnTo>
                  <a:lnTo>
                    <a:pt x="342360" y="1524246"/>
                  </a:lnTo>
                  <a:lnTo>
                    <a:pt x="351104" y="1518351"/>
                  </a:lnTo>
                  <a:lnTo>
                    <a:pt x="361810" y="1516189"/>
                  </a:lnTo>
                  <a:lnTo>
                    <a:pt x="372509" y="1518351"/>
                  </a:lnTo>
                  <a:lnTo>
                    <a:pt x="381249" y="1524246"/>
                  </a:lnTo>
                  <a:lnTo>
                    <a:pt x="387143" y="1532986"/>
                  </a:lnTo>
                  <a:lnTo>
                    <a:pt x="389305" y="1543684"/>
                  </a:lnTo>
                  <a:lnTo>
                    <a:pt x="387766" y="1552779"/>
                  </a:lnTo>
                  <a:lnTo>
                    <a:pt x="383498" y="1560590"/>
                  </a:lnTo>
                  <a:lnTo>
                    <a:pt x="377025" y="1566593"/>
                  </a:lnTo>
                  <a:lnTo>
                    <a:pt x="368871" y="1570266"/>
                  </a:lnTo>
                </a:path>
                <a:path w="875029" h="1570354">
                  <a:moveTo>
                    <a:pt x="525017" y="1570342"/>
                  </a:moveTo>
                  <a:lnTo>
                    <a:pt x="516768" y="1566709"/>
                  </a:lnTo>
                  <a:lnTo>
                    <a:pt x="510209" y="1560699"/>
                  </a:lnTo>
                  <a:lnTo>
                    <a:pt x="505879" y="1552847"/>
                  </a:lnTo>
                  <a:lnTo>
                    <a:pt x="504316" y="1543684"/>
                  </a:lnTo>
                  <a:lnTo>
                    <a:pt x="506478" y="1532986"/>
                  </a:lnTo>
                  <a:lnTo>
                    <a:pt x="512373" y="1524246"/>
                  </a:lnTo>
                  <a:lnTo>
                    <a:pt x="521113" y="1518351"/>
                  </a:lnTo>
                  <a:lnTo>
                    <a:pt x="531812" y="1516189"/>
                  </a:lnTo>
                  <a:lnTo>
                    <a:pt x="542509" y="1518351"/>
                  </a:lnTo>
                  <a:lnTo>
                    <a:pt x="551245" y="1524246"/>
                  </a:lnTo>
                  <a:lnTo>
                    <a:pt x="557135" y="1532986"/>
                  </a:lnTo>
                  <a:lnTo>
                    <a:pt x="559295" y="1543684"/>
                  </a:lnTo>
                  <a:lnTo>
                    <a:pt x="557758" y="1552779"/>
                  </a:lnTo>
                  <a:lnTo>
                    <a:pt x="553492" y="1560590"/>
                  </a:lnTo>
                  <a:lnTo>
                    <a:pt x="547020" y="1566593"/>
                  </a:lnTo>
                  <a:lnTo>
                    <a:pt x="538861" y="1570266"/>
                  </a:lnTo>
                </a:path>
                <a:path w="875029" h="1570354">
                  <a:moveTo>
                    <a:pt x="689317" y="1570342"/>
                  </a:moveTo>
                  <a:lnTo>
                    <a:pt x="681063" y="1566709"/>
                  </a:lnTo>
                  <a:lnTo>
                    <a:pt x="674504" y="1560699"/>
                  </a:lnTo>
                  <a:lnTo>
                    <a:pt x="670178" y="1552847"/>
                  </a:lnTo>
                  <a:lnTo>
                    <a:pt x="668616" y="1543684"/>
                  </a:lnTo>
                  <a:lnTo>
                    <a:pt x="670775" y="1532986"/>
                  </a:lnTo>
                  <a:lnTo>
                    <a:pt x="676663" y="1524246"/>
                  </a:lnTo>
                  <a:lnTo>
                    <a:pt x="685402" y="1518351"/>
                  </a:lnTo>
                  <a:lnTo>
                    <a:pt x="696112" y="1516189"/>
                  </a:lnTo>
                  <a:lnTo>
                    <a:pt x="706805" y="1518351"/>
                  </a:lnTo>
                  <a:lnTo>
                    <a:pt x="715546" y="1524246"/>
                  </a:lnTo>
                  <a:lnTo>
                    <a:pt x="721444" y="1532986"/>
                  </a:lnTo>
                  <a:lnTo>
                    <a:pt x="723607" y="1543684"/>
                  </a:lnTo>
                  <a:lnTo>
                    <a:pt x="722068" y="1552779"/>
                  </a:lnTo>
                  <a:lnTo>
                    <a:pt x="717800" y="1560590"/>
                  </a:lnTo>
                  <a:lnTo>
                    <a:pt x="711327" y="1566593"/>
                  </a:lnTo>
                  <a:lnTo>
                    <a:pt x="703173" y="1570266"/>
                  </a:lnTo>
                </a:path>
                <a:path w="875029" h="1570354">
                  <a:moveTo>
                    <a:pt x="840155" y="1570342"/>
                  </a:moveTo>
                  <a:lnTo>
                    <a:pt x="831900" y="1566709"/>
                  </a:lnTo>
                  <a:lnTo>
                    <a:pt x="825342" y="1560699"/>
                  </a:lnTo>
                  <a:lnTo>
                    <a:pt x="821015" y="1552847"/>
                  </a:lnTo>
                  <a:lnTo>
                    <a:pt x="819454" y="1543684"/>
                  </a:lnTo>
                  <a:lnTo>
                    <a:pt x="821613" y="1532986"/>
                  </a:lnTo>
                  <a:lnTo>
                    <a:pt x="827500" y="1524246"/>
                  </a:lnTo>
                  <a:lnTo>
                    <a:pt x="836235" y="1518351"/>
                  </a:lnTo>
                  <a:lnTo>
                    <a:pt x="846937" y="1516189"/>
                  </a:lnTo>
                  <a:lnTo>
                    <a:pt x="857638" y="1518351"/>
                  </a:lnTo>
                  <a:lnTo>
                    <a:pt x="866382" y="1524246"/>
                  </a:lnTo>
                  <a:lnTo>
                    <a:pt x="872281" y="1532986"/>
                  </a:lnTo>
                  <a:lnTo>
                    <a:pt x="874445" y="1543684"/>
                  </a:lnTo>
                  <a:lnTo>
                    <a:pt x="872904" y="1552779"/>
                  </a:lnTo>
                  <a:lnTo>
                    <a:pt x="868633" y="1560590"/>
                  </a:lnTo>
                  <a:lnTo>
                    <a:pt x="862160" y="1566593"/>
                  </a:lnTo>
                  <a:lnTo>
                    <a:pt x="854011" y="1570266"/>
                  </a:lnTo>
                </a:path>
                <a:path w="875029" h="1570354">
                  <a:moveTo>
                    <a:pt x="155333" y="88036"/>
                  </a:moveTo>
                  <a:lnTo>
                    <a:pt x="391350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3" name="object 483" descr=""/>
          <p:cNvSpPr txBox="1"/>
          <p:nvPr/>
        </p:nvSpPr>
        <p:spPr>
          <a:xfrm>
            <a:off x="3788853" y="2689720"/>
            <a:ext cx="1039494" cy="40322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323215" indent="65405">
              <a:lnSpc>
                <a:spcPts val="819"/>
              </a:lnSpc>
              <a:spcBef>
                <a:spcPts val="220"/>
              </a:spcBef>
            </a:pP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Vent</a:t>
            </a:r>
            <a:r>
              <a:rPr dirty="0" sz="750" spc="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valve</a:t>
            </a:r>
            <a:r>
              <a:rPr dirty="0" sz="750" spc="3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25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 release</a:t>
            </a:r>
            <a:r>
              <a:rPr dirty="0" sz="750" spc="7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vacuum</a:t>
            </a:r>
            <a:endParaRPr sz="750">
              <a:latin typeface="Arial"/>
              <a:cs typeface="Arial"/>
            </a:endParaRPr>
          </a:p>
          <a:p>
            <a:pPr marL="398145">
              <a:lnSpc>
                <a:spcPct val="100000"/>
              </a:lnSpc>
              <a:spcBef>
                <a:spcPts val="305"/>
              </a:spcBef>
            </a:pP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Vacuum</a:t>
            </a:r>
            <a:r>
              <a:rPr dirty="0" sz="750" spc="2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20">
                <a:solidFill>
                  <a:srgbClr val="282526"/>
                </a:solidFill>
                <a:latin typeface="Arial"/>
                <a:cs typeface="Arial"/>
              </a:rPr>
              <a:t>pump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484" name="object 484" descr=""/>
          <p:cNvGrpSpPr/>
          <p:nvPr/>
        </p:nvGrpSpPr>
        <p:grpSpPr>
          <a:xfrm>
            <a:off x="2720798" y="2868218"/>
            <a:ext cx="1216660" cy="753745"/>
            <a:chOff x="2720798" y="2868218"/>
            <a:chExt cx="1216660" cy="753745"/>
          </a:xfrm>
        </p:grpSpPr>
        <p:sp>
          <p:nvSpPr>
            <p:cNvPr id="485" name="object 485" descr=""/>
            <p:cNvSpPr/>
            <p:nvPr/>
          </p:nvSpPr>
          <p:spPr>
            <a:xfrm>
              <a:off x="3514078" y="2871393"/>
              <a:ext cx="420370" cy="593725"/>
            </a:xfrm>
            <a:custGeom>
              <a:avLst/>
              <a:gdLst/>
              <a:ahLst/>
              <a:cxnLst/>
              <a:rect l="l" t="t" r="r" b="b"/>
              <a:pathLst>
                <a:path w="420370" h="593725">
                  <a:moveTo>
                    <a:pt x="0" y="136690"/>
                  </a:moveTo>
                  <a:lnTo>
                    <a:pt x="253250" y="0"/>
                  </a:lnTo>
                </a:path>
                <a:path w="420370" h="593725">
                  <a:moveTo>
                    <a:pt x="210223" y="593458"/>
                  </a:moveTo>
                  <a:lnTo>
                    <a:pt x="419976" y="562457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6" name="object 486" descr=""/>
            <p:cNvSpPr/>
            <p:nvPr/>
          </p:nvSpPr>
          <p:spPr>
            <a:xfrm>
              <a:off x="3100388" y="3008083"/>
              <a:ext cx="245110" cy="394335"/>
            </a:xfrm>
            <a:custGeom>
              <a:avLst/>
              <a:gdLst/>
              <a:ahLst/>
              <a:cxnLst/>
              <a:rect l="l" t="t" r="r" b="b"/>
              <a:pathLst>
                <a:path w="245110" h="394335">
                  <a:moveTo>
                    <a:pt x="244665" y="39432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7" name="object 487" descr=""/>
            <p:cNvSpPr/>
            <p:nvPr/>
          </p:nvSpPr>
          <p:spPr>
            <a:xfrm>
              <a:off x="2723973" y="3385540"/>
              <a:ext cx="179705" cy="233045"/>
            </a:xfrm>
            <a:custGeom>
              <a:avLst/>
              <a:gdLst/>
              <a:ahLst/>
              <a:cxnLst/>
              <a:rect l="l" t="t" r="r" b="b"/>
              <a:pathLst>
                <a:path w="179705" h="233045">
                  <a:moveTo>
                    <a:pt x="0" y="0"/>
                  </a:moveTo>
                  <a:lnTo>
                    <a:pt x="179273" y="233032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8" name="object 488" descr=""/>
          <p:cNvSpPr txBox="1"/>
          <p:nvPr/>
        </p:nvSpPr>
        <p:spPr>
          <a:xfrm>
            <a:off x="1292226" y="2665552"/>
            <a:ext cx="1916430" cy="6146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r" marL="259715" marR="5080" indent="266700">
              <a:lnSpc>
                <a:spcPts val="819"/>
              </a:lnSpc>
              <a:spcBef>
                <a:spcPts val="220"/>
              </a:spcBef>
            </a:pP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50" spc="5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level</a:t>
            </a:r>
            <a:r>
              <a:rPr dirty="0" sz="750" spc="5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rises</a:t>
            </a:r>
            <a:r>
              <a:rPr dirty="0" sz="750" spc="5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under</a:t>
            </a:r>
            <a:r>
              <a:rPr dirty="0" sz="750" spc="5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vacuum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 and</a:t>
            </a:r>
            <a:r>
              <a:rPr dirty="0" sz="750" spc="5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falls</a:t>
            </a:r>
            <a:r>
              <a:rPr dirty="0" sz="750" spc="5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when</a:t>
            </a:r>
            <a:r>
              <a:rPr dirty="0" sz="750" spc="5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vented</a:t>
            </a:r>
            <a:r>
              <a:rPr dirty="0" sz="750" spc="5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to</a:t>
            </a:r>
            <a:r>
              <a:rPr dirty="0" sz="750" spc="5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pulse</a:t>
            </a:r>
            <a:r>
              <a:rPr dirty="0" sz="750" spc="5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sludge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 bed</a:t>
            </a:r>
            <a:r>
              <a:rPr dirty="0" sz="750" spc="7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with</a:t>
            </a:r>
            <a:r>
              <a:rPr dirty="0" sz="750" spc="7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accumulated</a:t>
            </a:r>
            <a:r>
              <a:rPr dirty="0" sz="750" spc="7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endParaRPr sz="750">
              <a:latin typeface="Arial"/>
              <a:cs typeface="Arial"/>
            </a:endParaRPr>
          </a:p>
          <a:p>
            <a:pPr marL="12700" marR="532130" indent="262890">
              <a:lnSpc>
                <a:spcPts val="819"/>
              </a:lnSpc>
              <a:spcBef>
                <a:spcPts val="420"/>
              </a:spcBef>
            </a:pP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Clarified</a:t>
            </a:r>
            <a:r>
              <a:rPr dirty="0" sz="750" spc="7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water</a:t>
            </a:r>
            <a:r>
              <a:rPr dirty="0" sz="750" spc="7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withdrawn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 using</a:t>
            </a:r>
            <a:r>
              <a:rPr dirty="0" sz="750" spc="6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launders</a:t>
            </a:r>
            <a:r>
              <a:rPr dirty="0" sz="750" spc="6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with</a:t>
            </a:r>
            <a:r>
              <a:rPr dirty="0" sz="750" spc="6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submerged</a:t>
            </a:r>
            <a:endParaRPr sz="750">
              <a:latin typeface="Arial"/>
              <a:cs typeface="Arial"/>
            </a:endParaRPr>
          </a:p>
        </p:txBody>
      </p:sp>
      <p:sp>
        <p:nvSpPr>
          <p:cNvPr id="489" name="object 489" descr=""/>
          <p:cNvSpPr txBox="1"/>
          <p:nvPr/>
        </p:nvSpPr>
        <p:spPr>
          <a:xfrm>
            <a:off x="1970175" y="3240839"/>
            <a:ext cx="709930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orifices</a:t>
            </a:r>
            <a:r>
              <a:rPr dirty="0" sz="750" spc="7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(typical)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490" name="object 490" descr=""/>
          <p:cNvGrpSpPr/>
          <p:nvPr/>
        </p:nvGrpSpPr>
        <p:grpSpPr>
          <a:xfrm>
            <a:off x="2665807" y="4538636"/>
            <a:ext cx="2028825" cy="280035"/>
            <a:chOff x="2665807" y="4538636"/>
            <a:chExt cx="2028825" cy="280035"/>
          </a:xfrm>
        </p:grpSpPr>
        <p:sp>
          <p:nvSpPr>
            <p:cNvPr id="491" name="object 491" descr=""/>
            <p:cNvSpPr/>
            <p:nvPr/>
          </p:nvSpPr>
          <p:spPr>
            <a:xfrm>
              <a:off x="4689488" y="4543399"/>
              <a:ext cx="0" cy="90805"/>
            </a:xfrm>
            <a:custGeom>
              <a:avLst/>
              <a:gdLst/>
              <a:ahLst/>
              <a:cxnLst/>
              <a:rect l="l" t="t" r="r" b="b"/>
              <a:pathLst>
                <a:path w="0" h="90804">
                  <a:moveTo>
                    <a:pt x="0" y="0"/>
                  </a:moveTo>
                  <a:lnTo>
                    <a:pt x="0" y="90347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2" name="object 492" descr=""/>
            <p:cNvSpPr/>
            <p:nvPr/>
          </p:nvSpPr>
          <p:spPr>
            <a:xfrm>
              <a:off x="2668982" y="4604537"/>
              <a:ext cx="170815" cy="211454"/>
            </a:xfrm>
            <a:custGeom>
              <a:avLst/>
              <a:gdLst/>
              <a:ahLst/>
              <a:cxnLst/>
              <a:rect l="l" t="t" r="r" b="b"/>
              <a:pathLst>
                <a:path w="170814" h="211454">
                  <a:moveTo>
                    <a:pt x="170434" y="0"/>
                  </a:moveTo>
                  <a:lnTo>
                    <a:pt x="0" y="21087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3" name="object 493" descr=""/>
          <p:cNvSpPr txBox="1"/>
          <p:nvPr/>
        </p:nvSpPr>
        <p:spPr>
          <a:xfrm>
            <a:off x="1263978" y="4789030"/>
            <a:ext cx="1449705" cy="35306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r" marL="12700" marR="5080" indent="21590">
              <a:lnSpc>
                <a:spcPts val="819"/>
              </a:lnSpc>
              <a:spcBef>
                <a:spcPts val="219"/>
              </a:spcBef>
            </a:pP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Laterals</a:t>
            </a:r>
            <a:r>
              <a:rPr dirty="0" sz="750" spc="6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from</a:t>
            </a:r>
            <a:r>
              <a:rPr dirty="0" sz="750" spc="7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central</a:t>
            </a:r>
            <a:r>
              <a:rPr dirty="0" sz="750" spc="7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distribution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 manifold</a:t>
            </a:r>
            <a:r>
              <a:rPr dirty="0" sz="750" spc="8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with</a:t>
            </a:r>
            <a:r>
              <a:rPr dirty="0" sz="750" spc="8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downward</a:t>
            </a:r>
            <a:r>
              <a:rPr dirty="0" sz="750" spc="8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pointing</a:t>
            </a:r>
            <a:endParaRPr sz="750">
              <a:latin typeface="Arial"/>
              <a:cs typeface="Arial"/>
            </a:endParaRPr>
          </a:p>
          <a:p>
            <a:pPr algn="r" marR="5080">
              <a:lnSpc>
                <a:spcPts val="815"/>
              </a:lnSpc>
            </a:pP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orifices</a:t>
            </a:r>
            <a:r>
              <a:rPr dirty="0" sz="750" spc="7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(typical)</a:t>
            </a:r>
            <a:endParaRPr sz="750">
              <a:latin typeface="Arial"/>
              <a:cs typeface="Arial"/>
            </a:endParaRPr>
          </a:p>
        </p:txBody>
      </p:sp>
      <p:sp>
        <p:nvSpPr>
          <p:cNvPr id="494" name="object 494" descr=""/>
          <p:cNvSpPr/>
          <p:nvPr/>
        </p:nvSpPr>
        <p:spPr>
          <a:xfrm>
            <a:off x="4228453" y="3577526"/>
            <a:ext cx="1061720" cy="1221105"/>
          </a:xfrm>
          <a:custGeom>
            <a:avLst/>
            <a:gdLst/>
            <a:ahLst/>
            <a:cxnLst/>
            <a:rect l="l" t="t" r="r" b="b"/>
            <a:pathLst>
              <a:path w="1061720" h="1221104">
                <a:moveTo>
                  <a:pt x="699363" y="254863"/>
                </a:moveTo>
                <a:lnTo>
                  <a:pt x="1061516" y="0"/>
                </a:lnTo>
              </a:path>
              <a:path w="1061720" h="1221104">
                <a:moveTo>
                  <a:pt x="0" y="1053820"/>
                </a:moveTo>
                <a:lnTo>
                  <a:pt x="112153" y="1220889"/>
                </a:lnTo>
              </a:path>
            </a:pathLst>
          </a:custGeom>
          <a:ln w="6350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 descr=""/>
          <p:cNvSpPr txBox="1"/>
          <p:nvPr/>
        </p:nvSpPr>
        <p:spPr>
          <a:xfrm>
            <a:off x="5331600" y="3237317"/>
            <a:ext cx="584200" cy="35306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196215">
              <a:lnSpc>
                <a:spcPts val="819"/>
              </a:lnSpc>
              <a:spcBef>
                <a:spcPts val="220"/>
              </a:spcBef>
            </a:pP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Optional</a:t>
            </a:r>
            <a:r>
              <a:rPr dirty="0" sz="75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lamella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15"/>
              </a:lnSpc>
            </a:pP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plate</a:t>
            </a:r>
            <a:r>
              <a:rPr dirty="0" sz="750" spc="5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settlers</a:t>
            </a:r>
            <a:endParaRPr sz="750">
              <a:latin typeface="Arial"/>
              <a:cs typeface="Arial"/>
            </a:endParaRPr>
          </a:p>
        </p:txBody>
      </p:sp>
      <p:sp>
        <p:nvSpPr>
          <p:cNvPr id="496" name="object 496" descr=""/>
          <p:cNvSpPr txBox="1"/>
          <p:nvPr/>
        </p:nvSpPr>
        <p:spPr>
          <a:xfrm>
            <a:off x="4213378" y="4789042"/>
            <a:ext cx="847090" cy="2489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236854" marR="5080" indent="-224790">
              <a:lnSpc>
                <a:spcPts val="819"/>
              </a:lnSpc>
              <a:spcBef>
                <a:spcPts val="219"/>
              </a:spcBef>
            </a:pP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Central</a:t>
            </a:r>
            <a:r>
              <a:rPr dirty="0" sz="750" spc="75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distribution</a:t>
            </a:r>
            <a:r>
              <a:rPr dirty="0" sz="75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manifold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497" name="object 497" descr=""/>
          <p:cNvGrpSpPr/>
          <p:nvPr/>
        </p:nvGrpSpPr>
        <p:grpSpPr>
          <a:xfrm>
            <a:off x="3097213" y="4483671"/>
            <a:ext cx="149860" cy="318135"/>
            <a:chOff x="3097213" y="4483671"/>
            <a:chExt cx="149860" cy="318135"/>
          </a:xfrm>
        </p:grpSpPr>
        <p:sp>
          <p:nvSpPr>
            <p:cNvPr id="498" name="object 498" descr=""/>
            <p:cNvSpPr/>
            <p:nvPr/>
          </p:nvSpPr>
          <p:spPr>
            <a:xfrm>
              <a:off x="3100388" y="4486846"/>
              <a:ext cx="143510" cy="311785"/>
            </a:xfrm>
            <a:custGeom>
              <a:avLst/>
              <a:gdLst/>
              <a:ahLst/>
              <a:cxnLst/>
              <a:rect l="l" t="t" r="r" b="b"/>
              <a:pathLst>
                <a:path w="143510" h="311785">
                  <a:moveTo>
                    <a:pt x="0" y="0"/>
                  </a:moveTo>
                  <a:lnTo>
                    <a:pt x="143167" y="311556"/>
                  </a:lnTo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9" name="object 499" descr=""/>
            <p:cNvSpPr/>
            <p:nvPr/>
          </p:nvSpPr>
          <p:spPr>
            <a:xfrm>
              <a:off x="3100388" y="4486846"/>
              <a:ext cx="143510" cy="311785"/>
            </a:xfrm>
            <a:custGeom>
              <a:avLst/>
              <a:gdLst/>
              <a:ahLst/>
              <a:cxnLst/>
              <a:rect l="l" t="t" r="r" b="b"/>
              <a:pathLst>
                <a:path w="143510" h="311785">
                  <a:moveTo>
                    <a:pt x="0" y="0"/>
                  </a:moveTo>
                  <a:lnTo>
                    <a:pt x="143167" y="311556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0" name="object 500" descr=""/>
          <p:cNvSpPr txBox="1"/>
          <p:nvPr/>
        </p:nvSpPr>
        <p:spPr>
          <a:xfrm>
            <a:off x="3061729" y="4789042"/>
            <a:ext cx="632460" cy="2489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42875" marR="5080" indent="-130810">
              <a:lnSpc>
                <a:spcPts val="819"/>
              </a:lnSpc>
              <a:spcBef>
                <a:spcPts val="219"/>
              </a:spcBef>
            </a:pPr>
            <a:r>
              <a:rPr dirty="0" sz="750">
                <a:solidFill>
                  <a:srgbClr val="282526"/>
                </a:solidFill>
                <a:latin typeface="Arial"/>
                <a:cs typeface="Arial"/>
              </a:rPr>
              <a:t>Stilling</a:t>
            </a:r>
            <a:r>
              <a:rPr dirty="0" sz="750" spc="7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baffles</a:t>
            </a:r>
            <a:r>
              <a:rPr dirty="0" sz="75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(typical)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01" name="object 501" descr=""/>
          <p:cNvGrpSpPr/>
          <p:nvPr/>
        </p:nvGrpSpPr>
        <p:grpSpPr>
          <a:xfrm>
            <a:off x="2472500" y="3864787"/>
            <a:ext cx="2875280" cy="793750"/>
            <a:chOff x="2472500" y="3864787"/>
            <a:chExt cx="2875280" cy="793750"/>
          </a:xfrm>
        </p:grpSpPr>
        <p:sp>
          <p:nvSpPr>
            <p:cNvPr id="502" name="object 502" descr=""/>
            <p:cNvSpPr/>
            <p:nvPr/>
          </p:nvSpPr>
          <p:spPr>
            <a:xfrm>
              <a:off x="4706976" y="3867962"/>
              <a:ext cx="637540" cy="308610"/>
            </a:xfrm>
            <a:custGeom>
              <a:avLst/>
              <a:gdLst/>
              <a:ahLst/>
              <a:cxnLst/>
              <a:rect l="l" t="t" r="r" b="b"/>
              <a:pathLst>
                <a:path w="637539" h="308610">
                  <a:moveTo>
                    <a:pt x="637324" y="0"/>
                  </a:moveTo>
                  <a:lnTo>
                    <a:pt x="0" y="308267"/>
                  </a:lnTo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3" name="object 503" descr=""/>
            <p:cNvSpPr/>
            <p:nvPr/>
          </p:nvSpPr>
          <p:spPr>
            <a:xfrm>
              <a:off x="2475675" y="3867962"/>
              <a:ext cx="2868930" cy="787400"/>
            </a:xfrm>
            <a:custGeom>
              <a:avLst/>
              <a:gdLst/>
              <a:ahLst/>
              <a:cxnLst/>
              <a:rect l="l" t="t" r="r" b="b"/>
              <a:pathLst>
                <a:path w="2868929" h="787400">
                  <a:moveTo>
                    <a:pt x="2231301" y="308267"/>
                  </a:moveTo>
                  <a:lnTo>
                    <a:pt x="2868625" y="0"/>
                  </a:lnTo>
                </a:path>
                <a:path w="2868929" h="787400">
                  <a:moveTo>
                    <a:pt x="52692" y="735228"/>
                  </a:moveTo>
                  <a:lnTo>
                    <a:pt x="51379" y="756224"/>
                  </a:lnTo>
                  <a:lnTo>
                    <a:pt x="47007" y="772634"/>
                  </a:lnTo>
                  <a:lnTo>
                    <a:pt x="38928" y="783318"/>
                  </a:lnTo>
                  <a:lnTo>
                    <a:pt x="26492" y="787133"/>
                  </a:lnTo>
                  <a:lnTo>
                    <a:pt x="12655" y="784042"/>
                  </a:lnTo>
                  <a:lnTo>
                    <a:pt x="4625" y="775757"/>
                  </a:lnTo>
                  <a:lnTo>
                    <a:pt x="906" y="763762"/>
                  </a:lnTo>
                  <a:lnTo>
                    <a:pt x="0" y="749541"/>
                  </a:lnTo>
                  <a:lnTo>
                    <a:pt x="1805" y="719898"/>
                  </a:lnTo>
                  <a:lnTo>
                    <a:pt x="6460" y="698263"/>
                  </a:lnTo>
                  <a:lnTo>
                    <a:pt x="12826" y="677756"/>
                  </a:lnTo>
                  <a:lnTo>
                    <a:pt x="19761" y="651496"/>
                  </a:lnTo>
                  <a:lnTo>
                    <a:pt x="26127" y="612604"/>
                  </a:lnTo>
                  <a:lnTo>
                    <a:pt x="30783" y="554200"/>
                  </a:lnTo>
                  <a:lnTo>
                    <a:pt x="32588" y="469404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4" name="object 504" descr=""/>
            <p:cNvSpPr/>
            <p:nvPr/>
          </p:nvSpPr>
          <p:spPr>
            <a:xfrm>
              <a:off x="2497723" y="4305553"/>
              <a:ext cx="20955" cy="39370"/>
            </a:xfrm>
            <a:custGeom>
              <a:avLst/>
              <a:gdLst/>
              <a:ahLst/>
              <a:cxnLst/>
              <a:rect l="l" t="t" r="r" b="b"/>
              <a:pathLst>
                <a:path w="20955" h="39370">
                  <a:moveTo>
                    <a:pt x="10413" y="0"/>
                  </a:moveTo>
                  <a:lnTo>
                    <a:pt x="0" y="38925"/>
                  </a:lnTo>
                  <a:lnTo>
                    <a:pt x="20840" y="38925"/>
                  </a:lnTo>
                  <a:lnTo>
                    <a:pt x="10413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5" name="object 505" descr=""/>
            <p:cNvSpPr/>
            <p:nvPr/>
          </p:nvSpPr>
          <p:spPr>
            <a:xfrm>
              <a:off x="2528368" y="4337367"/>
              <a:ext cx="52705" cy="318135"/>
            </a:xfrm>
            <a:custGeom>
              <a:avLst/>
              <a:gdLst/>
              <a:ahLst/>
              <a:cxnLst/>
              <a:rect l="l" t="t" r="r" b="b"/>
              <a:pathLst>
                <a:path w="52705" h="318135">
                  <a:moveTo>
                    <a:pt x="0" y="265823"/>
                  </a:moveTo>
                  <a:lnTo>
                    <a:pt x="1311" y="286819"/>
                  </a:lnTo>
                  <a:lnTo>
                    <a:pt x="5680" y="303229"/>
                  </a:lnTo>
                  <a:lnTo>
                    <a:pt x="13758" y="313913"/>
                  </a:lnTo>
                  <a:lnTo>
                    <a:pt x="26200" y="317728"/>
                  </a:lnTo>
                  <a:lnTo>
                    <a:pt x="40035" y="314637"/>
                  </a:lnTo>
                  <a:lnTo>
                    <a:pt x="48059" y="306352"/>
                  </a:lnTo>
                  <a:lnTo>
                    <a:pt x="51774" y="294357"/>
                  </a:lnTo>
                  <a:lnTo>
                    <a:pt x="52679" y="280136"/>
                  </a:lnTo>
                  <a:lnTo>
                    <a:pt x="50875" y="250494"/>
                  </a:lnTo>
                  <a:lnTo>
                    <a:pt x="46221" y="228859"/>
                  </a:lnTo>
                  <a:lnTo>
                    <a:pt x="39858" y="208351"/>
                  </a:lnTo>
                  <a:lnTo>
                    <a:pt x="32925" y="182091"/>
                  </a:lnTo>
                  <a:lnTo>
                    <a:pt x="26562" y="143199"/>
                  </a:lnTo>
                  <a:lnTo>
                    <a:pt x="21908" y="84795"/>
                  </a:lnTo>
                  <a:lnTo>
                    <a:pt x="20104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6" name="object 506" descr=""/>
            <p:cNvSpPr/>
            <p:nvPr/>
          </p:nvSpPr>
          <p:spPr>
            <a:xfrm>
              <a:off x="2538172" y="4305553"/>
              <a:ext cx="20955" cy="39370"/>
            </a:xfrm>
            <a:custGeom>
              <a:avLst/>
              <a:gdLst/>
              <a:ahLst/>
              <a:cxnLst/>
              <a:rect l="l" t="t" r="r" b="b"/>
              <a:pathLst>
                <a:path w="20955" h="39370">
                  <a:moveTo>
                    <a:pt x="10426" y="0"/>
                  </a:moveTo>
                  <a:lnTo>
                    <a:pt x="0" y="38925"/>
                  </a:lnTo>
                  <a:lnTo>
                    <a:pt x="20840" y="38925"/>
                  </a:lnTo>
                  <a:lnTo>
                    <a:pt x="10426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7" name="object 507" descr=""/>
            <p:cNvSpPr/>
            <p:nvPr/>
          </p:nvSpPr>
          <p:spPr>
            <a:xfrm>
              <a:off x="4415676" y="4337367"/>
              <a:ext cx="52705" cy="318135"/>
            </a:xfrm>
            <a:custGeom>
              <a:avLst/>
              <a:gdLst/>
              <a:ahLst/>
              <a:cxnLst/>
              <a:rect l="l" t="t" r="r" b="b"/>
              <a:pathLst>
                <a:path w="52704" h="318135">
                  <a:moveTo>
                    <a:pt x="52692" y="265823"/>
                  </a:moveTo>
                  <a:lnTo>
                    <a:pt x="51381" y="286819"/>
                  </a:lnTo>
                  <a:lnTo>
                    <a:pt x="47012" y="303229"/>
                  </a:lnTo>
                  <a:lnTo>
                    <a:pt x="38933" y="313913"/>
                  </a:lnTo>
                  <a:lnTo>
                    <a:pt x="26492" y="317728"/>
                  </a:lnTo>
                  <a:lnTo>
                    <a:pt x="12655" y="314637"/>
                  </a:lnTo>
                  <a:lnTo>
                    <a:pt x="4625" y="306352"/>
                  </a:lnTo>
                  <a:lnTo>
                    <a:pt x="906" y="294357"/>
                  </a:lnTo>
                  <a:lnTo>
                    <a:pt x="0" y="280136"/>
                  </a:lnTo>
                  <a:lnTo>
                    <a:pt x="1805" y="250494"/>
                  </a:lnTo>
                  <a:lnTo>
                    <a:pt x="6460" y="228859"/>
                  </a:lnTo>
                  <a:lnTo>
                    <a:pt x="12826" y="208351"/>
                  </a:lnTo>
                  <a:lnTo>
                    <a:pt x="19761" y="182091"/>
                  </a:lnTo>
                  <a:lnTo>
                    <a:pt x="26127" y="143199"/>
                  </a:lnTo>
                  <a:lnTo>
                    <a:pt x="30783" y="84795"/>
                  </a:lnTo>
                  <a:lnTo>
                    <a:pt x="32588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8" name="object 508" descr=""/>
            <p:cNvSpPr/>
            <p:nvPr/>
          </p:nvSpPr>
          <p:spPr>
            <a:xfrm>
              <a:off x="4437711" y="4305553"/>
              <a:ext cx="20955" cy="39370"/>
            </a:xfrm>
            <a:custGeom>
              <a:avLst/>
              <a:gdLst/>
              <a:ahLst/>
              <a:cxnLst/>
              <a:rect l="l" t="t" r="r" b="b"/>
              <a:pathLst>
                <a:path w="20954" h="39370">
                  <a:moveTo>
                    <a:pt x="10439" y="0"/>
                  </a:moveTo>
                  <a:lnTo>
                    <a:pt x="0" y="38925"/>
                  </a:lnTo>
                  <a:lnTo>
                    <a:pt x="20853" y="38925"/>
                  </a:lnTo>
                  <a:lnTo>
                    <a:pt x="10439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9" name="object 509" descr=""/>
            <p:cNvSpPr/>
            <p:nvPr/>
          </p:nvSpPr>
          <p:spPr>
            <a:xfrm>
              <a:off x="4468369" y="4337367"/>
              <a:ext cx="52705" cy="318135"/>
            </a:xfrm>
            <a:custGeom>
              <a:avLst/>
              <a:gdLst/>
              <a:ahLst/>
              <a:cxnLst/>
              <a:rect l="l" t="t" r="r" b="b"/>
              <a:pathLst>
                <a:path w="52704" h="318135">
                  <a:moveTo>
                    <a:pt x="0" y="265823"/>
                  </a:moveTo>
                  <a:lnTo>
                    <a:pt x="1313" y="286819"/>
                  </a:lnTo>
                  <a:lnTo>
                    <a:pt x="5684" y="303229"/>
                  </a:lnTo>
                  <a:lnTo>
                    <a:pt x="13764" y="313913"/>
                  </a:lnTo>
                  <a:lnTo>
                    <a:pt x="26200" y="317728"/>
                  </a:lnTo>
                  <a:lnTo>
                    <a:pt x="40035" y="314637"/>
                  </a:lnTo>
                  <a:lnTo>
                    <a:pt x="48059" y="306352"/>
                  </a:lnTo>
                  <a:lnTo>
                    <a:pt x="51774" y="294357"/>
                  </a:lnTo>
                  <a:lnTo>
                    <a:pt x="52679" y="280136"/>
                  </a:lnTo>
                  <a:lnTo>
                    <a:pt x="50874" y="250494"/>
                  </a:lnTo>
                  <a:lnTo>
                    <a:pt x="46218" y="228859"/>
                  </a:lnTo>
                  <a:lnTo>
                    <a:pt x="39853" y="208351"/>
                  </a:lnTo>
                  <a:lnTo>
                    <a:pt x="32917" y="182091"/>
                  </a:lnTo>
                  <a:lnTo>
                    <a:pt x="26552" y="143199"/>
                  </a:lnTo>
                  <a:lnTo>
                    <a:pt x="21896" y="84795"/>
                  </a:lnTo>
                  <a:lnTo>
                    <a:pt x="20091" y="0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0" name="object 510" descr=""/>
            <p:cNvSpPr/>
            <p:nvPr/>
          </p:nvSpPr>
          <p:spPr>
            <a:xfrm>
              <a:off x="4478173" y="4305553"/>
              <a:ext cx="20955" cy="39370"/>
            </a:xfrm>
            <a:custGeom>
              <a:avLst/>
              <a:gdLst/>
              <a:ahLst/>
              <a:cxnLst/>
              <a:rect l="l" t="t" r="r" b="b"/>
              <a:pathLst>
                <a:path w="20954" h="39370">
                  <a:moveTo>
                    <a:pt x="10426" y="0"/>
                  </a:moveTo>
                  <a:lnTo>
                    <a:pt x="0" y="38925"/>
                  </a:lnTo>
                  <a:lnTo>
                    <a:pt x="20853" y="38925"/>
                  </a:lnTo>
                  <a:lnTo>
                    <a:pt x="10426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1" name="object 511" descr=""/>
          <p:cNvSpPr txBox="1"/>
          <p:nvPr/>
        </p:nvSpPr>
        <p:spPr>
          <a:xfrm>
            <a:off x="5361712" y="3693197"/>
            <a:ext cx="392430" cy="35306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819"/>
              </a:lnSpc>
              <a:spcBef>
                <a:spcPts val="219"/>
              </a:spcBef>
            </a:pP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Sludge</a:t>
            </a:r>
            <a:r>
              <a:rPr dirty="0" sz="75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282526"/>
                </a:solidFill>
                <a:latin typeface="Arial"/>
                <a:cs typeface="Arial"/>
              </a:rPr>
              <a:t>overflow</a:t>
            </a:r>
            <a:r>
              <a:rPr dirty="0" sz="750" spc="500">
                <a:solidFill>
                  <a:srgbClr val="282526"/>
                </a:solidFill>
                <a:latin typeface="Arial"/>
                <a:cs typeface="Arial"/>
              </a:rPr>
              <a:t> </a:t>
            </a:r>
            <a:r>
              <a:rPr dirty="0" sz="750" spc="-20">
                <a:solidFill>
                  <a:srgbClr val="282526"/>
                </a:solidFill>
                <a:latin typeface="Arial"/>
                <a:cs typeface="Arial"/>
              </a:rPr>
              <a:t>weir</a:t>
            </a:r>
            <a:endParaRPr sz="750">
              <a:latin typeface="Arial"/>
              <a:cs typeface="Arial"/>
            </a:endParaRPr>
          </a:p>
        </p:txBody>
      </p:sp>
      <p:sp>
        <p:nvSpPr>
          <p:cNvPr id="512" name="object 512" descr=""/>
          <p:cNvSpPr txBox="1"/>
          <p:nvPr/>
        </p:nvSpPr>
        <p:spPr>
          <a:xfrm>
            <a:off x="3407119" y="2479941"/>
            <a:ext cx="146050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25">
                <a:solidFill>
                  <a:srgbClr val="282526"/>
                </a:solidFill>
                <a:latin typeface="Arial"/>
                <a:cs typeface="Arial"/>
              </a:rPr>
              <a:t>(a)</a:t>
            </a:r>
            <a:endParaRPr sz="750">
              <a:latin typeface="Arial"/>
              <a:cs typeface="Arial"/>
            </a:endParaRPr>
          </a:p>
        </p:txBody>
      </p:sp>
      <p:sp>
        <p:nvSpPr>
          <p:cNvPr id="513" name="object 513" descr=""/>
          <p:cNvSpPr txBox="1"/>
          <p:nvPr/>
        </p:nvSpPr>
        <p:spPr>
          <a:xfrm>
            <a:off x="3419438" y="5144137"/>
            <a:ext cx="146050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25">
                <a:solidFill>
                  <a:srgbClr val="282526"/>
                </a:solidFill>
                <a:latin typeface="Arial"/>
                <a:cs typeface="Arial"/>
              </a:rPr>
              <a:t>(b)</a:t>
            </a:r>
            <a:endParaRPr sz="750">
              <a:latin typeface="Arial"/>
              <a:cs typeface="Arial"/>
            </a:endParaRPr>
          </a:p>
        </p:txBody>
      </p:sp>
      <p:sp>
        <p:nvSpPr>
          <p:cNvPr id="514" name="object 514" descr=""/>
          <p:cNvSpPr txBox="1"/>
          <p:nvPr/>
        </p:nvSpPr>
        <p:spPr>
          <a:xfrm>
            <a:off x="914299" y="7337668"/>
            <a:ext cx="5304790" cy="7016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38100">
              <a:lnSpc>
                <a:spcPct val="100000"/>
              </a:lnSpc>
              <a:spcBef>
                <a:spcPts val="125"/>
              </a:spcBef>
            </a:pPr>
            <a:r>
              <a:rPr dirty="0" sz="750" spc="-25">
                <a:solidFill>
                  <a:srgbClr val="282526"/>
                </a:solidFill>
                <a:latin typeface="Arial"/>
                <a:cs typeface="Arial"/>
              </a:rPr>
              <a:t>(c)</a:t>
            </a:r>
            <a:endParaRPr sz="750">
              <a:latin typeface="Arial"/>
              <a:cs typeface="Arial"/>
            </a:endParaRPr>
          </a:p>
          <a:p>
            <a:pPr algn="just" marL="12700">
              <a:lnSpc>
                <a:spcPts val="955"/>
              </a:lnSpc>
              <a:spcBef>
                <a:spcPts val="600"/>
              </a:spcBef>
            </a:pPr>
            <a:r>
              <a:rPr dirty="0" sz="800" b="1">
                <a:solidFill>
                  <a:srgbClr val="282526"/>
                </a:solidFill>
                <a:latin typeface="Century Gothic"/>
                <a:cs typeface="Century Gothic"/>
              </a:rPr>
              <a:t>Figure</a:t>
            </a:r>
            <a:r>
              <a:rPr dirty="0" sz="800" spc="80" b="1">
                <a:solidFill>
                  <a:srgbClr val="282526"/>
                </a:solidFill>
                <a:latin typeface="Century Gothic"/>
                <a:cs typeface="Century Gothic"/>
              </a:rPr>
              <a:t> </a:t>
            </a:r>
            <a:r>
              <a:rPr dirty="0" sz="800" b="1">
                <a:solidFill>
                  <a:srgbClr val="282526"/>
                </a:solidFill>
                <a:latin typeface="Century Gothic"/>
                <a:cs typeface="Century Gothic"/>
              </a:rPr>
              <a:t>10-</a:t>
            </a:r>
            <a:r>
              <a:rPr dirty="0" sz="800" spc="-25" b="1">
                <a:solidFill>
                  <a:srgbClr val="282526"/>
                </a:solidFill>
                <a:latin typeface="Century Gothic"/>
                <a:cs typeface="Century Gothic"/>
              </a:rPr>
              <a:t>19</a:t>
            </a:r>
            <a:endParaRPr sz="800">
              <a:latin typeface="Century Gothic"/>
              <a:cs typeface="Century Gothic"/>
            </a:endParaRPr>
          </a:p>
          <a:p>
            <a:pPr algn="just" marL="12700" marR="5080">
              <a:lnSpc>
                <a:spcPts val="950"/>
              </a:lnSpc>
              <a:spcBef>
                <a:spcPts val="35"/>
              </a:spcBef>
            </a:pP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Three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 common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types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of</a:t>
            </a:r>
            <a:r>
              <a:rPr dirty="0" sz="800" spc="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proprietary</a:t>
            </a:r>
            <a:r>
              <a:rPr dirty="0" sz="800" spc="2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reactor</a:t>
            </a:r>
            <a:r>
              <a:rPr dirty="0" sz="800" spc="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clariﬁers:</a:t>
            </a:r>
            <a:r>
              <a:rPr dirty="0" sz="800" spc="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5">
                <a:solidFill>
                  <a:srgbClr val="282526"/>
                </a:solidFill>
                <a:latin typeface="Tahoma"/>
                <a:cs typeface="Tahoma"/>
              </a:rPr>
              <a:t>(a)</a:t>
            </a:r>
            <a:r>
              <a:rPr dirty="0" sz="800" spc="4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reactor</a:t>
            </a:r>
            <a:r>
              <a:rPr dirty="0" sz="800" spc="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clariﬁer</a:t>
            </a:r>
            <a:r>
              <a:rPr dirty="0" sz="800" spc="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40">
                <a:solidFill>
                  <a:srgbClr val="282526"/>
                </a:solidFill>
                <a:latin typeface="Tahoma"/>
                <a:cs typeface="Tahoma"/>
              </a:rPr>
              <a:t>(IDI</a:t>
            </a:r>
            <a:r>
              <a:rPr dirty="0" sz="800" spc="8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Accelator),</a:t>
            </a:r>
            <a:r>
              <a:rPr dirty="0" sz="800" spc="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0">
                <a:solidFill>
                  <a:srgbClr val="282526"/>
                </a:solidFill>
                <a:latin typeface="Tahoma"/>
                <a:cs typeface="Tahoma"/>
              </a:rPr>
              <a:t>(b)</a:t>
            </a:r>
            <a:r>
              <a:rPr dirty="0" sz="800" spc="3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sludge</a:t>
            </a:r>
            <a:r>
              <a:rPr dirty="0" sz="800" spc="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blanket</a:t>
            </a:r>
            <a:r>
              <a:rPr dirty="0" sz="800" spc="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clariﬁer</a:t>
            </a:r>
            <a:r>
              <a:rPr dirty="0" sz="800" spc="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(Pulsator, </a:t>
            </a:r>
            <a:r>
              <a:rPr dirty="0" sz="800" spc="-60">
                <a:solidFill>
                  <a:srgbClr val="282526"/>
                </a:solidFill>
                <a:latin typeface="Tahoma"/>
                <a:cs typeface="Tahoma"/>
              </a:rPr>
              <a:t>when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optional lamella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plates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are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added,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the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50">
                <a:solidFill>
                  <a:srgbClr val="282526"/>
                </a:solidFill>
                <a:latin typeface="Tahoma"/>
                <a:cs typeface="Tahoma"/>
              </a:rPr>
              <a:t>unit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is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55">
                <a:solidFill>
                  <a:srgbClr val="282526"/>
                </a:solidFill>
                <a:latin typeface="Tahoma"/>
                <a:cs typeface="Tahoma"/>
              </a:rPr>
              <a:t>known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as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the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Super</a:t>
            </a:r>
            <a:r>
              <a:rPr dirty="0" sz="800" spc="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Pulsator),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45">
                <a:solidFill>
                  <a:srgbClr val="282526"/>
                </a:solidFill>
                <a:latin typeface="Tahoma"/>
                <a:cs typeface="Tahoma"/>
              </a:rPr>
              <a:t>and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75">
                <a:solidFill>
                  <a:srgbClr val="282526"/>
                </a:solidFill>
                <a:latin typeface="Tahoma"/>
                <a:cs typeface="Tahoma"/>
              </a:rPr>
              <a:t>(c)</a:t>
            </a:r>
            <a:r>
              <a:rPr dirty="0" sz="800" spc="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45">
                <a:solidFill>
                  <a:srgbClr val="282526"/>
                </a:solidFill>
                <a:latin typeface="Tahoma"/>
                <a:cs typeface="Tahoma"/>
              </a:rPr>
              <a:t>IDI</a:t>
            </a:r>
            <a:r>
              <a:rPr dirty="0" sz="800" spc="8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absorption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clariﬁer.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(Courtesy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of 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Inﬁlco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65">
                <a:solidFill>
                  <a:srgbClr val="282526"/>
                </a:solidFill>
                <a:latin typeface="Tahoma"/>
                <a:cs typeface="Tahoma"/>
              </a:rPr>
              <a:t>Degre´mont,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Inc.)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22905" y="687687"/>
            <a:ext cx="201612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0">
                <a:solidFill>
                  <a:srgbClr val="282526"/>
                </a:solidFill>
                <a:latin typeface="Tahoma"/>
                <a:cs typeface="Tahoma"/>
              </a:rPr>
              <a:t>11-</a:t>
            </a:r>
            <a:r>
              <a:rPr dirty="0" sz="900">
                <a:solidFill>
                  <a:srgbClr val="282526"/>
                </a:solidFill>
                <a:latin typeface="Tahoma"/>
                <a:cs typeface="Tahoma"/>
              </a:rPr>
              <a:t>2</a:t>
            </a:r>
            <a:r>
              <a:rPr dirty="0" sz="900" spc="17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900" spc="-25">
                <a:solidFill>
                  <a:srgbClr val="282526"/>
                </a:solidFill>
                <a:latin typeface="Tahoma"/>
                <a:cs typeface="Tahoma"/>
              </a:rPr>
              <a:t>Principal</a:t>
            </a:r>
            <a:r>
              <a:rPr dirty="0" sz="900" spc="-2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900" spc="-30">
                <a:solidFill>
                  <a:srgbClr val="282526"/>
                </a:solidFill>
                <a:latin typeface="Tahoma"/>
                <a:cs typeface="Tahoma"/>
              </a:rPr>
              <a:t>Features</a:t>
            </a:r>
            <a:r>
              <a:rPr dirty="0" sz="900" spc="-2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282526"/>
                </a:solidFill>
                <a:latin typeface="Tahoma"/>
                <a:cs typeface="Tahoma"/>
              </a:rPr>
              <a:t>of</a:t>
            </a:r>
            <a:r>
              <a:rPr dirty="0" sz="900" spc="-2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900" spc="-35">
                <a:solidFill>
                  <a:srgbClr val="282526"/>
                </a:solidFill>
                <a:latin typeface="Tahoma"/>
                <a:cs typeface="Tahoma"/>
              </a:rPr>
              <a:t>Rapid</a:t>
            </a:r>
            <a:r>
              <a:rPr dirty="0" sz="900" spc="-2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282526"/>
                </a:solidFill>
                <a:latin typeface="Tahoma"/>
                <a:cs typeface="Tahoma"/>
              </a:rPr>
              <a:t>Filtration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015826" y="687687"/>
            <a:ext cx="23812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 b="1">
                <a:solidFill>
                  <a:srgbClr val="282526"/>
                </a:solidFill>
                <a:latin typeface="Century Gothic"/>
                <a:cs typeface="Century Gothic"/>
              </a:rPr>
              <a:t>733</a:t>
            </a:r>
            <a:endParaRPr sz="900">
              <a:latin typeface="Century Gothic"/>
              <a:cs typeface="Century Gothic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836345" y="1444116"/>
            <a:ext cx="2033270" cy="1538605"/>
            <a:chOff x="1836345" y="1444116"/>
            <a:chExt cx="2033270" cy="153860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2091" y="1770849"/>
              <a:ext cx="225310" cy="18897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506244" y="1930018"/>
              <a:ext cx="106680" cy="139700"/>
            </a:xfrm>
            <a:custGeom>
              <a:avLst/>
              <a:gdLst/>
              <a:ahLst/>
              <a:cxnLst/>
              <a:rect l="l" t="t" r="r" b="b"/>
              <a:pathLst>
                <a:path w="106680" h="139700">
                  <a:moveTo>
                    <a:pt x="0" y="0"/>
                  </a:moveTo>
                  <a:lnTo>
                    <a:pt x="2209" y="0"/>
                  </a:lnTo>
                  <a:lnTo>
                    <a:pt x="2209" y="23507"/>
                  </a:lnTo>
                  <a:lnTo>
                    <a:pt x="106095" y="139255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842720" y="2245067"/>
              <a:ext cx="934085" cy="737870"/>
            </a:xfrm>
            <a:custGeom>
              <a:avLst/>
              <a:gdLst/>
              <a:ahLst/>
              <a:cxnLst/>
              <a:rect l="l" t="t" r="r" b="b"/>
              <a:pathLst>
                <a:path w="934085" h="737869">
                  <a:moveTo>
                    <a:pt x="0" y="0"/>
                  </a:moveTo>
                  <a:lnTo>
                    <a:pt x="0" y="99567"/>
                  </a:lnTo>
                  <a:lnTo>
                    <a:pt x="933818" y="737615"/>
                  </a:lnTo>
                  <a:lnTo>
                    <a:pt x="933818" y="592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849616" y="2269363"/>
              <a:ext cx="919480" cy="698500"/>
            </a:xfrm>
            <a:custGeom>
              <a:avLst/>
              <a:gdLst/>
              <a:ahLst/>
              <a:cxnLst/>
              <a:rect l="l" t="t" r="r" b="b"/>
              <a:pathLst>
                <a:path w="919480" h="698500">
                  <a:moveTo>
                    <a:pt x="919149" y="697928"/>
                  </a:moveTo>
                  <a:lnTo>
                    <a:pt x="854976" y="530834"/>
                  </a:lnTo>
                  <a:lnTo>
                    <a:pt x="789444" y="615340"/>
                  </a:lnTo>
                  <a:lnTo>
                    <a:pt x="723722" y="443280"/>
                  </a:lnTo>
                  <a:lnTo>
                    <a:pt x="662355" y="528231"/>
                  </a:lnTo>
                  <a:lnTo>
                    <a:pt x="606348" y="362343"/>
                  </a:lnTo>
                  <a:lnTo>
                    <a:pt x="541197" y="445681"/>
                  </a:lnTo>
                  <a:lnTo>
                    <a:pt x="488759" y="292734"/>
                  </a:lnTo>
                  <a:lnTo>
                    <a:pt x="437197" y="372973"/>
                  </a:lnTo>
                  <a:lnTo>
                    <a:pt x="384975" y="222846"/>
                  </a:lnTo>
                  <a:lnTo>
                    <a:pt x="332841" y="302488"/>
                  </a:lnTo>
                  <a:lnTo>
                    <a:pt x="286918" y="160261"/>
                  </a:lnTo>
                  <a:lnTo>
                    <a:pt x="241782" y="240169"/>
                  </a:lnTo>
                  <a:lnTo>
                    <a:pt x="201930" y="104343"/>
                  </a:lnTo>
                  <a:lnTo>
                    <a:pt x="157137" y="181305"/>
                  </a:lnTo>
                  <a:lnTo>
                    <a:pt x="116344" y="49834"/>
                  </a:lnTo>
                  <a:lnTo>
                    <a:pt x="77927" y="128498"/>
                  </a:lnTo>
                  <a:lnTo>
                    <a:pt x="37376" y="0"/>
                  </a:lnTo>
                  <a:lnTo>
                    <a:pt x="0" y="75564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199133" y="1873846"/>
              <a:ext cx="201930" cy="45720"/>
            </a:xfrm>
            <a:custGeom>
              <a:avLst/>
              <a:gdLst/>
              <a:ahLst/>
              <a:cxnLst/>
              <a:rect l="l" t="t" r="r" b="b"/>
              <a:pathLst>
                <a:path w="201930" h="45719">
                  <a:moveTo>
                    <a:pt x="0" y="0"/>
                  </a:moveTo>
                  <a:lnTo>
                    <a:pt x="38214" y="45478"/>
                  </a:lnTo>
                  <a:lnTo>
                    <a:pt x="195097" y="18110"/>
                  </a:lnTo>
                  <a:lnTo>
                    <a:pt x="200659" y="15735"/>
                  </a:lnTo>
                  <a:lnTo>
                    <a:pt x="201345" y="17259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842695" y="1913140"/>
              <a:ext cx="934085" cy="469265"/>
            </a:xfrm>
            <a:custGeom>
              <a:avLst/>
              <a:gdLst/>
              <a:ahLst/>
              <a:cxnLst/>
              <a:rect l="l" t="t" r="r" b="b"/>
              <a:pathLst>
                <a:path w="934085" h="469264">
                  <a:moveTo>
                    <a:pt x="933894" y="469099"/>
                  </a:moveTo>
                  <a:lnTo>
                    <a:pt x="0" y="18491"/>
                  </a:lnTo>
                  <a:lnTo>
                    <a:pt x="173126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716213" y="1839036"/>
              <a:ext cx="170815" cy="188595"/>
            </a:xfrm>
            <a:custGeom>
              <a:avLst/>
              <a:gdLst/>
              <a:ahLst/>
              <a:cxnLst/>
              <a:rect l="l" t="t" r="r" b="b"/>
              <a:pathLst>
                <a:path w="170814" h="188594">
                  <a:moveTo>
                    <a:pt x="170573" y="0"/>
                  </a:moveTo>
                  <a:lnTo>
                    <a:pt x="0" y="30175"/>
                  </a:lnTo>
                  <a:lnTo>
                    <a:pt x="0" y="188010"/>
                  </a:lnTo>
                  <a:lnTo>
                    <a:pt x="170573" y="152692"/>
                  </a:lnTo>
                  <a:lnTo>
                    <a:pt x="170573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508467" y="1777136"/>
              <a:ext cx="378460" cy="176530"/>
            </a:xfrm>
            <a:custGeom>
              <a:avLst/>
              <a:gdLst/>
              <a:ahLst/>
              <a:cxnLst/>
              <a:rect l="l" t="t" r="r" b="b"/>
              <a:pathLst>
                <a:path w="378460" h="176530">
                  <a:moveTo>
                    <a:pt x="207467" y="135166"/>
                  </a:moveTo>
                  <a:lnTo>
                    <a:pt x="207467" y="136359"/>
                  </a:lnTo>
                  <a:lnTo>
                    <a:pt x="0" y="176390"/>
                  </a:lnTo>
                  <a:lnTo>
                    <a:pt x="0" y="26161"/>
                  </a:lnTo>
                  <a:lnTo>
                    <a:pt x="164922" y="0"/>
                  </a:lnTo>
                  <a:lnTo>
                    <a:pt x="378320" y="61899"/>
                  </a:lnTo>
                  <a:lnTo>
                    <a:pt x="207746" y="92075"/>
                  </a:lnTo>
                  <a:lnTo>
                    <a:pt x="207467" y="135166"/>
                  </a:lnTo>
                  <a:close/>
                </a:path>
              </a:pathLst>
            </a:custGeom>
            <a:ln w="12699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2480" y="1714118"/>
              <a:ext cx="171640" cy="17513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2155877" y="1672666"/>
              <a:ext cx="321945" cy="149860"/>
            </a:xfrm>
            <a:custGeom>
              <a:avLst/>
              <a:gdLst/>
              <a:ahLst/>
              <a:cxnLst/>
              <a:rect l="l" t="t" r="r" b="b"/>
              <a:pathLst>
                <a:path w="321944" h="149860">
                  <a:moveTo>
                    <a:pt x="156794" y="125679"/>
                  </a:moveTo>
                  <a:lnTo>
                    <a:pt x="0" y="149529"/>
                  </a:lnTo>
                  <a:lnTo>
                    <a:pt x="0" y="20345"/>
                  </a:lnTo>
                  <a:lnTo>
                    <a:pt x="10934" y="18897"/>
                  </a:lnTo>
                  <a:lnTo>
                    <a:pt x="156794" y="0"/>
                  </a:lnTo>
                  <a:lnTo>
                    <a:pt x="321894" y="47802"/>
                  </a:lnTo>
                  <a:lnTo>
                    <a:pt x="162953" y="70446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4335" y="1589277"/>
              <a:ext cx="202158" cy="223024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842695" y="1488947"/>
              <a:ext cx="173355" cy="443230"/>
            </a:xfrm>
            <a:custGeom>
              <a:avLst/>
              <a:gdLst/>
              <a:ahLst/>
              <a:cxnLst/>
              <a:rect l="l" t="t" r="r" b="b"/>
              <a:pathLst>
                <a:path w="173355" h="443230">
                  <a:moveTo>
                    <a:pt x="0" y="442683"/>
                  </a:moveTo>
                  <a:lnTo>
                    <a:pt x="0" y="16065"/>
                  </a:lnTo>
                  <a:lnTo>
                    <a:pt x="173126" y="0"/>
                  </a:lnTo>
                  <a:lnTo>
                    <a:pt x="173126" y="105841"/>
                  </a:lnTo>
                </a:path>
              </a:pathLst>
            </a:custGeom>
            <a:ln w="12699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050975" y="1472095"/>
              <a:ext cx="146685" cy="49530"/>
            </a:xfrm>
            <a:custGeom>
              <a:avLst/>
              <a:gdLst/>
              <a:ahLst/>
              <a:cxnLst/>
              <a:rect l="l" t="t" r="r" b="b"/>
              <a:pathLst>
                <a:path w="146685" h="49530">
                  <a:moveTo>
                    <a:pt x="146367" y="0"/>
                  </a:moveTo>
                  <a:lnTo>
                    <a:pt x="0" y="13677"/>
                  </a:lnTo>
                  <a:lnTo>
                    <a:pt x="146367" y="49085"/>
                  </a:lnTo>
                  <a:lnTo>
                    <a:pt x="146367" y="177"/>
                  </a:lnTo>
                  <a:lnTo>
                    <a:pt x="146367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050975" y="1472095"/>
              <a:ext cx="146685" cy="49530"/>
            </a:xfrm>
            <a:custGeom>
              <a:avLst/>
              <a:gdLst/>
              <a:ahLst/>
              <a:cxnLst/>
              <a:rect l="l" t="t" r="r" b="b"/>
              <a:pathLst>
                <a:path w="146685" h="49530">
                  <a:moveTo>
                    <a:pt x="146367" y="177"/>
                  </a:moveTo>
                  <a:lnTo>
                    <a:pt x="146367" y="49085"/>
                  </a:lnTo>
                  <a:lnTo>
                    <a:pt x="0" y="13677"/>
                  </a:lnTo>
                  <a:lnTo>
                    <a:pt x="146367" y="0"/>
                  </a:lnTo>
                  <a:lnTo>
                    <a:pt x="146367" y="177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0685" y="1595373"/>
              <a:ext cx="252475" cy="210578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1920685" y="1595373"/>
              <a:ext cx="868044" cy="438150"/>
            </a:xfrm>
            <a:custGeom>
              <a:avLst/>
              <a:gdLst/>
              <a:ahLst/>
              <a:cxnLst/>
              <a:rect l="l" t="t" r="r" b="b"/>
              <a:pathLst>
                <a:path w="868044" h="438150">
                  <a:moveTo>
                    <a:pt x="124472" y="0"/>
                  </a:moveTo>
                  <a:lnTo>
                    <a:pt x="246138" y="34963"/>
                  </a:lnTo>
                  <a:lnTo>
                    <a:pt x="116103" y="49682"/>
                  </a:lnTo>
                  <a:lnTo>
                    <a:pt x="116103" y="114490"/>
                  </a:lnTo>
                  <a:lnTo>
                    <a:pt x="0" y="129692"/>
                  </a:lnTo>
                  <a:lnTo>
                    <a:pt x="0" y="12839"/>
                  </a:lnTo>
                  <a:lnTo>
                    <a:pt x="113284" y="253"/>
                  </a:lnTo>
                  <a:lnTo>
                    <a:pt x="124472" y="0"/>
                  </a:lnTo>
                  <a:close/>
                </a:path>
                <a:path w="868044" h="438150">
                  <a:moveTo>
                    <a:pt x="866076" y="437146"/>
                  </a:moveTo>
                  <a:lnTo>
                    <a:pt x="867422" y="437654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559584" y="1450466"/>
              <a:ext cx="1303655" cy="236220"/>
            </a:xfrm>
            <a:custGeom>
              <a:avLst/>
              <a:gdLst/>
              <a:ahLst/>
              <a:cxnLst/>
              <a:rect l="l" t="t" r="r" b="b"/>
              <a:pathLst>
                <a:path w="1303654" h="236219">
                  <a:moveTo>
                    <a:pt x="793584" y="0"/>
                  </a:moveTo>
                  <a:lnTo>
                    <a:pt x="0" y="87972"/>
                  </a:lnTo>
                  <a:lnTo>
                    <a:pt x="134924" y="117043"/>
                  </a:lnTo>
                  <a:lnTo>
                    <a:pt x="793584" y="38557"/>
                  </a:lnTo>
                  <a:lnTo>
                    <a:pt x="793584" y="0"/>
                  </a:lnTo>
                  <a:close/>
                </a:path>
                <a:path w="1303654" h="236219">
                  <a:moveTo>
                    <a:pt x="940727" y="21031"/>
                  </a:moveTo>
                  <a:lnTo>
                    <a:pt x="134924" y="117043"/>
                  </a:lnTo>
                  <a:lnTo>
                    <a:pt x="295910" y="151841"/>
                  </a:lnTo>
                  <a:lnTo>
                    <a:pt x="940727" y="68224"/>
                  </a:lnTo>
                  <a:lnTo>
                    <a:pt x="940727" y="21031"/>
                  </a:lnTo>
                  <a:close/>
                </a:path>
                <a:path w="1303654" h="236219">
                  <a:moveTo>
                    <a:pt x="1303223" y="72923"/>
                  </a:moveTo>
                  <a:lnTo>
                    <a:pt x="512267" y="185458"/>
                  </a:lnTo>
                  <a:lnTo>
                    <a:pt x="1113675" y="99860"/>
                  </a:lnTo>
                  <a:lnTo>
                    <a:pt x="1113510" y="98831"/>
                  </a:lnTo>
                  <a:lnTo>
                    <a:pt x="1113510" y="45821"/>
                  </a:lnTo>
                  <a:lnTo>
                    <a:pt x="295922" y="151841"/>
                  </a:lnTo>
                  <a:lnTo>
                    <a:pt x="475703" y="190652"/>
                  </a:lnTo>
                  <a:lnTo>
                    <a:pt x="686193" y="236143"/>
                  </a:lnTo>
                  <a:lnTo>
                    <a:pt x="1303223" y="138163"/>
                  </a:lnTo>
                  <a:lnTo>
                    <a:pt x="1303223" y="72923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920685" y="1450466"/>
              <a:ext cx="1942464" cy="576580"/>
            </a:xfrm>
            <a:custGeom>
              <a:avLst/>
              <a:gdLst/>
              <a:ahLst/>
              <a:cxnLst/>
              <a:rect l="l" t="t" r="r" b="b"/>
              <a:pathLst>
                <a:path w="1942464" h="576580">
                  <a:moveTo>
                    <a:pt x="1104125" y="270954"/>
                  </a:moveTo>
                  <a:lnTo>
                    <a:pt x="130276" y="35305"/>
                  </a:lnTo>
                </a:path>
                <a:path w="1942464" h="576580">
                  <a:moveTo>
                    <a:pt x="1279486" y="243179"/>
                  </a:moveTo>
                  <a:lnTo>
                    <a:pt x="276656" y="21805"/>
                  </a:lnTo>
                  <a:lnTo>
                    <a:pt x="276656" y="70700"/>
                  </a:lnTo>
                </a:path>
                <a:path w="1942464" h="576580">
                  <a:moveTo>
                    <a:pt x="1063447" y="277342"/>
                  </a:moveTo>
                  <a:lnTo>
                    <a:pt x="95135" y="38557"/>
                  </a:lnTo>
                </a:path>
                <a:path w="1942464" h="576580">
                  <a:moveTo>
                    <a:pt x="116103" y="194589"/>
                  </a:moveTo>
                  <a:lnTo>
                    <a:pt x="116103" y="317626"/>
                  </a:lnTo>
                </a:path>
                <a:path w="1942464" h="576580">
                  <a:moveTo>
                    <a:pt x="557085" y="270001"/>
                  </a:moveTo>
                  <a:lnTo>
                    <a:pt x="398144" y="292658"/>
                  </a:lnTo>
                  <a:lnTo>
                    <a:pt x="398144" y="432434"/>
                  </a:lnTo>
                </a:path>
                <a:path w="1942464" h="576580">
                  <a:moveTo>
                    <a:pt x="235191" y="371728"/>
                  </a:moveTo>
                  <a:lnTo>
                    <a:pt x="235191" y="242544"/>
                  </a:lnTo>
                  <a:lnTo>
                    <a:pt x="246125" y="241096"/>
                  </a:lnTo>
                  <a:lnTo>
                    <a:pt x="391985" y="222199"/>
                  </a:lnTo>
                </a:path>
                <a:path w="1942464" h="576580">
                  <a:moveTo>
                    <a:pt x="795527" y="418757"/>
                  </a:moveTo>
                  <a:lnTo>
                    <a:pt x="795527" y="576579"/>
                  </a:lnTo>
                </a:path>
                <a:path w="1942464" h="576580">
                  <a:moveTo>
                    <a:pt x="795527" y="518960"/>
                  </a:moveTo>
                  <a:lnTo>
                    <a:pt x="795248" y="461822"/>
                  </a:lnTo>
                </a:path>
                <a:path w="1942464" h="576580">
                  <a:moveTo>
                    <a:pt x="124472" y="144906"/>
                  </a:moveTo>
                  <a:lnTo>
                    <a:pt x="113284" y="145160"/>
                  </a:lnTo>
                  <a:lnTo>
                    <a:pt x="0" y="157746"/>
                  </a:lnTo>
                  <a:lnTo>
                    <a:pt x="0" y="274599"/>
                  </a:lnTo>
                </a:path>
                <a:path w="1942464" h="576580">
                  <a:moveTo>
                    <a:pt x="235191" y="301625"/>
                  </a:moveTo>
                  <a:lnTo>
                    <a:pt x="116103" y="317868"/>
                  </a:lnTo>
                  <a:lnTo>
                    <a:pt x="58051" y="355485"/>
                  </a:lnTo>
                  <a:lnTo>
                    <a:pt x="0" y="274612"/>
                  </a:lnTo>
                  <a:lnTo>
                    <a:pt x="116103" y="259384"/>
                  </a:lnTo>
                </a:path>
                <a:path w="1942464" h="576580">
                  <a:moveTo>
                    <a:pt x="235191" y="301625"/>
                  </a:moveTo>
                  <a:lnTo>
                    <a:pt x="189369" y="332663"/>
                  </a:lnTo>
                  <a:lnTo>
                    <a:pt x="182613" y="337273"/>
                  </a:lnTo>
                </a:path>
                <a:path w="1942464" h="576580">
                  <a:moveTo>
                    <a:pt x="58051" y="355485"/>
                  </a:moveTo>
                  <a:lnTo>
                    <a:pt x="182625" y="337273"/>
                  </a:lnTo>
                </a:path>
                <a:path w="1942464" h="576580">
                  <a:moveTo>
                    <a:pt x="121310" y="143967"/>
                  </a:moveTo>
                  <a:lnTo>
                    <a:pt x="124472" y="144906"/>
                  </a:lnTo>
                  <a:lnTo>
                    <a:pt x="175260" y="159448"/>
                  </a:lnTo>
                  <a:lnTo>
                    <a:pt x="246138" y="179882"/>
                  </a:lnTo>
                  <a:lnTo>
                    <a:pt x="246138" y="241096"/>
                  </a:lnTo>
                </a:path>
                <a:path w="1942464" h="576580">
                  <a:moveTo>
                    <a:pt x="966101" y="541274"/>
                  </a:moveTo>
                  <a:lnTo>
                    <a:pt x="962901" y="541274"/>
                  </a:lnTo>
                  <a:lnTo>
                    <a:pt x="962901" y="385381"/>
                  </a:lnTo>
                </a:path>
                <a:path w="1942464" h="576580">
                  <a:moveTo>
                    <a:pt x="1579626" y="21031"/>
                  </a:moveTo>
                  <a:lnTo>
                    <a:pt x="773823" y="117043"/>
                  </a:lnTo>
                </a:path>
                <a:path w="1942464" h="576580">
                  <a:moveTo>
                    <a:pt x="1942122" y="72923"/>
                  </a:moveTo>
                  <a:lnTo>
                    <a:pt x="1114602" y="190652"/>
                  </a:lnTo>
                </a:path>
                <a:path w="1942464" h="576580">
                  <a:moveTo>
                    <a:pt x="934808" y="151841"/>
                  </a:moveTo>
                  <a:lnTo>
                    <a:pt x="1752409" y="45821"/>
                  </a:lnTo>
                </a:path>
                <a:path w="1942464" h="576580">
                  <a:moveTo>
                    <a:pt x="1432483" y="0"/>
                  </a:moveTo>
                  <a:lnTo>
                    <a:pt x="1284655" y="16332"/>
                  </a:lnTo>
                </a:path>
                <a:path w="1942464" h="576580">
                  <a:moveTo>
                    <a:pt x="1942122" y="138163"/>
                  </a:moveTo>
                  <a:lnTo>
                    <a:pt x="1942122" y="72923"/>
                  </a:lnTo>
                  <a:lnTo>
                    <a:pt x="1752422" y="45821"/>
                  </a:lnTo>
                  <a:lnTo>
                    <a:pt x="1752422" y="98831"/>
                  </a:lnTo>
                </a:path>
                <a:path w="1942464" h="576580">
                  <a:moveTo>
                    <a:pt x="1579626" y="68224"/>
                  </a:moveTo>
                  <a:lnTo>
                    <a:pt x="1579626" y="21031"/>
                  </a:lnTo>
                  <a:lnTo>
                    <a:pt x="1483690" y="7353"/>
                  </a:lnTo>
                  <a:lnTo>
                    <a:pt x="1432483" y="0"/>
                  </a:lnTo>
                  <a:lnTo>
                    <a:pt x="1432483" y="38557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926834" y="1818437"/>
            <a:ext cx="483234" cy="456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282426"/>
                </a:solidFill>
                <a:latin typeface="Arial"/>
                <a:cs typeface="Arial"/>
              </a:rPr>
              <a:t>Anthracite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800" spc="-20">
                <a:solidFill>
                  <a:srgbClr val="282426"/>
                </a:solidFill>
                <a:latin typeface="Arial"/>
                <a:cs typeface="Arial"/>
              </a:rPr>
              <a:t>Sand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26732" y="2515504"/>
            <a:ext cx="5791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282426"/>
                </a:solidFill>
                <a:latin typeface="Arial"/>
                <a:cs typeface="Arial"/>
              </a:rPr>
              <a:t>Underdrains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213791" y="1199349"/>
            <a:ext cx="3555365" cy="1941830"/>
            <a:chOff x="1213791" y="1199349"/>
            <a:chExt cx="3555365" cy="1941830"/>
          </a:xfrm>
        </p:grpSpPr>
        <p:sp>
          <p:nvSpPr>
            <p:cNvPr id="26" name="object 26" descr=""/>
            <p:cNvSpPr/>
            <p:nvPr/>
          </p:nvSpPr>
          <p:spPr>
            <a:xfrm>
              <a:off x="3024722" y="1686445"/>
              <a:ext cx="221615" cy="1198880"/>
            </a:xfrm>
            <a:custGeom>
              <a:avLst/>
              <a:gdLst/>
              <a:ahLst/>
              <a:cxnLst/>
              <a:rect l="l" t="t" r="r" b="b"/>
              <a:pathLst>
                <a:path w="221614" h="1198880">
                  <a:moveTo>
                    <a:pt x="175450" y="7200"/>
                  </a:moveTo>
                  <a:lnTo>
                    <a:pt x="221030" y="0"/>
                  </a:lnTo>
                </a:path>
                <a:path w="221614" h="1198880">
                  <a:moveTo>
                    <a:pt x="175450" y="659320"/>
                  </a:moveTo>
                  <a:lnTo>
                    <a:pt x="175450" y="1129512"/>
                  </a:lnTo>
                  <a:lnTo>
                    <a:pt x="0" y="1033081"/>
                  </a:lnTo>
                </a:path>
                <a:path w="221614" h="1198880">
                  <a:moveTo>
                    <a:pt x="175450" y="551522"/>
                  </a:moveTo>
                  <a:lnTo>
                    <a:pt x="175450" y="625513"/>
                  </a:lnTo>
                </a:path>
                <a:path w="221614" h="1198880">
                  <a:moveTo>
                    <a:pt x="175450" y="7200"/>
                  </a:moveTo>
                  <a:lnTo>
                    <a:pt x="175450" y="522909"/>
                  </a:lnTo>
                </a:path>
                <a:path w="221614" h="1198880">
                  <a:moveTo>
                    <a:pt x="25" y="711073"/>
                  </a:moveTo>
                  <a:lnTo>
                    <a:pt x="25" y="1198575"/>
                  </a:lnTo>
                </a:path>
                <a:path w="221614" h="1198880">
                  <a:moveTo>
                    <a:pt x="25" y="599287"/>
                  </a:moveTo>
                  <a:lnTo>
                    <a:pt x="25" y="676008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245295" y="1554060"/>
              <a:ext cx="835660" cy="221615"/>
            </a:xfrm>
            <a:custGeom>
              <a:avLst/>
              <a:gdLst/>
              <a:ahLst/>
              <a:cxnLst/>
              <a:rect l="l" t="t" r="r" b="b"/>
              <a:pathLst>
                <a:path w="835660" h="221614">
                  <a:moveTo>
                    <a:pt x="835025" y="0"/>
                  </a:moveTo>
                  <a:lnTo>
                    <a:pt x="0" y="132461"/>
                  </a:lnTo>
                  <a:lnTo>
                    <a:pt x="0" y="221488"/>
                  </a:lnTo>
                  <a:lnTo>
                    <a:pt x="351916" y="159131"/>
                  </a:lnTo>
                  <a:lnTo>
                    <a:pt x="351916" y="132842"/>
                  </a:lnTo>
                  <a:lnTo>
                    <a:pt x="835151" y="50419"/>
                  </a:lnTo>
                  <a:lnTo>
                    <a:pt x="835025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904" y="2401023"/>
              <a:ext cx="155308" cy="395490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3245295" y="1861527"/>
              <a:ext cx="352425" cy="601980"/>
            </a:xfrm>
            <a:custGeom>
              <a:avLst/>
              <a:gdLst/>
              <a:ahLst/>
              <a:cxnLst/>
              <a:rect l="l" t="t" r="r" b="b"/>
              <a:pathLst>
                <a:path w="352425" h="601980">
                  <a:moveTo>
                    <a:pt x="351917" y="0"/>
                  </a:moveTo>
                  <a:lnTo>
                    <a:pt x="0" y="74168"/>
                  </a:lnTo>
                  <a:lnTo>
                    <a:pt x="0" y="390398"/>
                  </a:lnTo>
                  <a:lnTo>
                    <a:pt x="196608" y="335788"/>
                  </a:lnTo>
                  <a:lnTo>
                    <a:pt x="196608" y="539496"/>
                  </a:lnTo>
                  <a:lnTo>
                    <a:pt x="351917" y="601599"/>
                  </a:lnTo>
                  <a:lnTo>
                    <a:pt x="351917" y="389140"/>
                  </a:lnTo>
                  <a:lnTo>
                    <a:pt x="351917" y="0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245295" y="1844636"/>
              <a:ext cx="352425" cy="91440"/>
            </a:xfrm>
            <a:custGeom>
              <a:avLst/>
              <a:gdLst/>
              <a:ahLst/>
              <a:cxnLst/>
              <a:rect l="l" t="t" r="r" b="b"/>
              <a:pathLst>
                <a:path w="352425" h="91439">
                  <a:moveTo>
                    <a:pt x="351916" y="0"/>
                  </a:moveTo>
                  <a:lnTo>
                    <a:pt x="0" y="72771"/>
                  </a:lnTo>
                  <a:lnTo>
                    <a:pt x="0" y="91059"/>
                  </a:lnTo>
                  <a:lnTo>
                    <a:pt x="351916" y="16891"/>
                  </a:lnTo>
                  <a:lnTo>
                    <a:pt x="351916" y="0"/>
                  </a:lnTo>
                  <a:close/>
                </a:path>
              </a:pathLst>
            </a:custGeom>
            <a:solidFill>
              <a:srgbClr val="7F81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245295" y="1713191"/>
              <a:ext cx="352425" cy="204470"/>
            </a:xfrm>
            <a:custGeom>
              <a:avLst/>
              <a:gdLst/>
              <a:ahLst/>
              <a:cxnLst/>
              <a:rect l="l" t="t" r="r" b="b"/>
              <a:pathLst>
                <a:path w="352425" h="204469">
                  <a:moveTo>
                    <a:pt x="351916" y="0"/>
                  </a:moveTo>
                  <a:lnTo>
                    <a:pt x="0" y="62356"/>
                  </a:lnTo>
                  <a:lnTo>
                    <a:pt x="0" y="204215"/>
                  </a:lnTo>
                  <a:lnTo>
                    <a:pt x="351916" y="131444"/>
                  </a:lnTo>
                  <a:lnTo>
                    <a:pt x="351916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5308" y="2401036"/>
              <a:ext cx="196583" cy="397128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3245308" y="2197315"/>
              <a:ext cx="196850" cy="267335"/>
            </a:xfrm>
            <a:custGeom>
              <a:avLst/>
              <a:gdLst/>
              <a:ahLst/>
              <a:cxnLst/>
              <a:rect l="l" t="t" r="r" b="b"/>
              <a:pathLst>
                <a:path w="196850" h="267335">
                  <a:moveTo>
                    <a:pt x="196583" y="0"/>
                  </a:moveTo>
                  <a:lnTo>
                    <a:pt x="0" y="54609"/>
                  </a:lnTo>
                  <a:lnTo>
                    <a:pt x="0" y="267220"/>
                  </a:lnTo>
                  <a:lnTo>
                    <a:pt x="196583" y="203720"/>
                  </a:lnTo>
                  <a:lnTo>
                    <a:pt x="196583" y="0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236801" y="1378419"/>
              <a:ext cx="969010" cy="160020"/>
            </a:xfrm>
            <a:custGeom>
              <a:avLst/>
              <a:gdLst/>
              <a:ahLst/>
              <a:cxnLst/>
              <a:rect l="l" t="t" r="r" b="b"/>
              <a:pathLst>
                <a:path w="969010" h="160019">
                  <a:moveTo>
                    <a:pt x="968502" y="0"/>
                  </a:moveTo>
                  <a:lnTo>
                    <a:pt x="0" y="90055"/>
                  </a:lnTo>
                  <a:lnTo>
                    <a:pt x="0" y="90297"/>
                  </a:lnTo>
                  <a:lnTo>
                    <a:pt x="322834" y="159905"/>
                  </a:lnTo>
                  <a:lnTo>
                    <a:pt x="968502" y="88391"/>
                  </a:lnTo>
                  <a:lnTo>
                    <a:pt x="968502" y="761"/>
                  </a:lnTo>
                  <a:lnTo>
                    <a:pt x="968502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76538" y="2548851"/>
              <a:ext cx="207645" cy="433831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2776538" y="2324442"/>
              <a:ext cx="207645" cy="291465"/>
            </a:xfrm>
            <a:custGeom>
              <a:avLst/>
              <a:gdLst/>
              <a:ahLst/>
              <a:cxnLst/>
              <a:rect l="l" t="t" r="r" b="b"/>
              <a:pathLst>
                <a:path w="207644" h="291464">
                  <a:moveTo>
                    <a:pt x="207645" y="0"/>
                  </a:moveTo>
                  <a:lnTo>
                    <a:pt x="0" y="57784"/>
                  </a:lnTo>
                  <a:lnTo>
                    <a:pt x="0" y="291464"/>
                  </a:lnTo>
                  <a:lnTo>
                    <a:pt x="207645" y="224408"/>
                  </a:lnTo>
                  <a:lnTo>
                    <a:pt x="207645" y="0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842720" y="1991702"/>
              <a:ext cx="1044575" cy="846455"/>
            </a:xfrm>
            <a:custGeom>
              <a:avLst/>
              <a:gdLst/>
              <a:ahLst/>
              <a:cxnLst/>
              <a:rect l="l" t="t" r="r" b="b"/>
              <a:pathLst>
                <a:path w="1044575" h="846455">
                  <a:moveTo>
                    <a:pt x="933818" y="703072"/>
                  </a:moveTo>
                  <a:lnTo>
                    <a:pt x="0" y="154813"/>
                  </a:lnTo>
                  <a:lnTo>
                    <a:pt x="0" y="253365"/>
                  </a:lnTo>
                  <a:lnTo>
                    <a:pt x="933818" y="846328"/>
                  </a:lnTo>
                  <a:lnTo>
                    <a:pt x="933818" y="705993"/>
                  </a:lnTo>
                  <a:lnTo>
                    <a:pt x="933818" y="703072"/>
                  </a:lnTo>
                  <a:close/>
                </a:path>
                <a:path w="1044575" h="846455">
                  <a:moveTo>
                    <a:pt x="1044054" y="0"/>
                  </a:moveTo>
                  <a:lnTo>
                    <a:pt x="873493" y="35306"/>
                  </a:lnTo>
                  <a:lnTo>
                    <a:pt x="769594" y="77597"/>
                  </a:lnTo>
                  <a:lnTo>
                    <a:pt x="948931" y="39751"/>
                  </a:lnTo>
                  <a:lnTo>
                    <a:pt x="1044054" y="0"/>
                  </a:lnTo>
                  <a:close/>
                </a:path>
              </a:pathLst>
            </a:custGeom>
            <a:solidFill>
              <a:srgbClr val="7F81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842720" y="2092286"/>
              <a:ext cx="934085" cy="602615"/>
            </a:xfrm>
            <a:custGeom>
              <a:avLst/>
              <a:gdLst/>
              <a:ahLst/>
              <a:cxnLst/>
              <a:rect l="l" t="t" r="r" b="b"/>
              <a:pathLst>
                <a:path w="934085" h="602614">
                  <a:moveTo>
                    <a:pt x="0" y="0"/>
                  </a:moveTo>
                  <a:lnTo>
                    <a:pt x="0" y="54229"/>
                  </a:lnTo>
                  <a:lnTo>
                    <a:pt x="933818" y="602488"/>
                  </a:lnTo>
                  <a:lnTo>
                    <a:pt x="933818" y="523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7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842720" y="1931631"/>
              <a:ext cx="934085" cy="684530"/>
            </a:xfrm>
            <a:custGeom>
              <a:avLst/>
              <a:gdLst/>
              <a:ahLst/>
              <a:cxnLst/>
              <a:rect l="l" t="t" r="r" b="b"/>
              <a:pathLst>
                <a:path w="934085" h="684530">
                  <a:moveTo>
                    <a:pt x="0" y="0"/>
                  </a:moveTo>
                  <a:lnTo>
                    <a:pt x="0" y="160654"/>
                  </a:lnTo>
                  <a:lnTo>
                    <a:pt x="933818" y="684276"/>
                  </a:lnTo>
                  <a:lnTo>
                    <a:pt x="933818" y="450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788605" y="1350606"/>
              <a:ext cx="2973705" cy="1784350"/>
            </a:xfrm>
            <a:custGeom>
              <a:avLst/>
              <a:gdLst/>
              <a:ahLst/>
              <a:cxnLst/>
              <a:rect l="l" t="t" r="r" b="b"/>
              <a:pathLst>
                <a:path w="2973704" h="1784350">
                  <a:moveTo>
                    <a:pt x="2973527" y="162445"/>
                  </a:moveTo>
                  <a:lnTo>
                    <a:pt x="2973527" y="1119898"/>
                  </a:lnTo>
                </a:path>
                <a:path w="2973704" h="1784350">
                  <a:moveTo>
                    <a:pt x="1900682" y="1632331"/>
                  </a:moveTo>
                  <a:lnTo>
                    <a:pt x="2973578" y="1119886"/>
                  </a:lnTo>
                </a:path>
                <a:path w="2973704" h="1784350">
                  <a:moveTo>
                    <a:pt x="2973578" y="162445"/>
                  </a:moveTo>
                  <a:lnTo>
                    <a:pt x="1900682" y="354469"/>
                  </a:lnTo>
                </a:path>
                <a:path w="2973704" h="1784350">
                  <a:moveTo>
                    <a:pt x="1653286" y="1502803"/>
                  </a:moveTo>
                  <a:lnTo>
                    <a:pt x="1900682" y="1632343"/>
                  </a:lnTo>
                  <a:lnTo>
                    <a:pt x="1900682" y="354469"/>
                  </a:lnTo>
                  <a:lnTo>
                    <a:pt x="1808607" y="336435"/>
                  </a:lnTo>
                </a:path>
                <a:path w="2973704" h="1784350">
                  <a:moveTo>
                    <a:pt x="1808607" y="1314462"/>
                  </a:moveTo>
                  <a:lnTo>
                    <a:pt x="1653413" y="1244104"/>
                  </a:lnTo>
                </a:path>
                <a:path w="2973704" h="1784350">
                  <a:moveTo>
                    <a:pt x="1808607" y="1445895"/>
                  </a:moveTo>
                  <a:lnTo>
                    <a:pt x="1653298" y="1370202"/>
                  </a:lnTo>
                </a:path>
                <a:path w="2973704" h="1784350">
                  <a:moveTo>
                    <a:pt x="0" y="139573"/>
                  </a:moveTo>
                  <a:lnTo>
                    <a:pt x="1564513" y="126"/>
                  </a:lnTo>
                </a:path>
                <a:path w="2973704" h="1784350">
                  <a:moveTo>
                    <a:pt x="2744089" y="176784"/>
                  </a:moveTo>
                  <a:lnTo>
                    <a:pt x="1488186" y="21209"/>
                  </a:lnTo>
                </a:path>
                <a:path w="2973704" h="1784350">
                  <a:moveTo>
                    <a:pt x="53975" y="154432"/>
                  </a:moveTo>
                  <a:lnTo>
                    <a:pt x="0" y="139573"/>
                  </a:lnTo>
                </a:path>
                <a:path w="2973704" h="1784350">
                  <a:moveTo>
                    <a:pt x="2973578" y="162445"/>
                  </a:moveTo>
                  <a:lnTo>
                    <a:pt x="2923254" y="156635"/>
                  </a:lnTo>
                  <a:lnTo>
                    <a:pt x="2872931" y="150827"/>
                  </a:lnTo>
                  <a:lnTo>
                    <a:pt x="2822608" y="145019"/>
                  </a:lnTo>
                  <a:lnTo>
                    <a:pt x="2772284" y="139212"/>
                  </a:lnTo>
                  <a:lnTo>
                    <a:pt x="2721961" y="133406"/>
                  </a:lnTo>
                  <a:lnTo>
                    <a:pt x="2671638" y="127601"/>
                  </a:lnTo>
                  <a:lnTo>
                    <a:pt x="2621314" y="121797"/>
                  </a:lnTo>
                  <a:lnTo>
                    <a:pt x="2570991" y="115993"/>
                  </a:lnTo>
                  <a:lnTo>
                    <a:pt x="2520667" y="110190"/>
                  </a:lnTo>
                  <a:lnTo>
                    <a:pt x="2470344" y="104388"/>
                  </a:lnTo>
                  <a:lnTo>
                    <a:pt x="2420020" y="98586"/>
                  </a:lnTo>
                  <a:lnTo>
                    <a:pt x="2369697" y="92785"/>
                  </a:lnTo>
                  <a:lnTo>
                    <a:pt x="2319373" y="86984"/>
                  </a:lnTo>
                  <a:lnTo>
                    <a:pt x="2269050" y="81184"/>
                  </a:lnTo>
                  <a:lnTo>
                    <a:pt x="2218726" y="75384"/>
                  </a:lnTo>
                  <a:lnTo>
                    <a:pt x="2168402" y="69585"/>
                  </a:lnTo>
                  <a:lnTo>
                    <a:pt x="2118079" y="63786"/>
                  </a:lnTo>
                  <a:lnTo>
                    <a:pt x="2067755" y="57987"/>
                  </a:lnTo>
                  <a:lnTo>
                    <a:pt x="2017431" y="52188"/>
                  </a:lnTo>
                  <a:lnTo>
                    <a:pt x="1967107" y="46389"/>
                  </a:lnTo>
                  <a:lnTo>
                    <a:pt x="1916783" y="40591"/>
                  </a:lnTo>
                  <a:lnTo>
                    <a:pt x="1866459" y="34792"/>
                  </a:lnTo>
                  <a:lnTo>
                    <a:pt x="1816135" y="28994"/>
                  </a:lnTo>
                  <a:lnTo>
                    <a:pt x="1765810" y="23195"/>
                  </a:lnTo>
                  <a:lnTo>
                    <a:pt x="1715486" y="17396"/>
                  </a:lnTo>
                  <a:lnTo>
                    <a:pt x="1665162" y="11598"/>
                  </a:lnTo>
                  <a:lnTo>
                    <a:pt x="1614837" y="5799"/>
                  </a:lnTo>
                  <a:lnTo>
                    <a:pt x="1564513" y="0"/>
                  </a:lnTo>
                </a:path>
                <a:path w="2973704" h="1784350">
                  <a:moveTo>
                    <a:pt x="987932" y="1784108"/>
                  </a:moveTo>
                  <a:lnTo>
                    <a:pt x="1653286" y="1502803"/>
                  </a:lnTo>
                  <a:lnTo>
                    <a:pt x="1655064" y="1502041"/>
                  </a:lnTo>
                </a:path>
                <a:path w="2973704" h="1784350">
                  <a:moveTo>
                    <a:pt x="987932" y="1784108"/>
                  </a:moveTo>
                  <a:lnTo>
                    <a:pt x="0" y="1058811"/>
                  </a:lnTo>
                </a:path>
                <a:path w="2973704" h="1784350">
                  <a:moveTo>
                    <a:pt x="987932" y="1632077"/>
                  </a:moveTo>
                  <a:lnTo>
                    <a:pt x="54114" y="994028"/>
                  </a:lnTo>
                </a:path>
                <a:path w="2973704" h="1784350">
                  <a:moveTo>
                    <a:pt x="987932" y="1487424"/>
                  </a:moveTo>
                  <a:lnTo>
                    <a:pt x="54114" y="894461"/>
                  </a:lnTo>
                </a:path>
                <a:path w="2973704" h="1784350">
                  <a:moveTo>
                    <a:pt x="823721" y="718693"/>
                  </a:moveTo>
                  <a:lnTo>
                    <a:pt x="1003045" y="680847"/>
                  </a:lnTo>
                  <a:lnTo>
                    <a:pt x="1003807" y="680720"/>
                  </a:lnTo>
                </a:path>
                <a:path w="2973704" h="1784350">
                  <a:moveTo>
                    <a:pt x="448183" y="118110"/>
                  </a:moveTo>
                  <a:lnTo>
                    <a:pt x="498605" y="129013"/>
                  </a:lnTo>
                  <a:lnTo>
                    <a:pt x="549028" y="139910"/>
                  </a:lnTo>
                  <a:lnTo>
                    <a:pt x="599453" y="150803"/>
                  </a:lnTo>
                  <a:lnTo>
                    <a:pt x="649879" y="161692"/>
                  </a:lnTo>
                  <a:lnTo>
                    <a:pt x="700306" y="172578"/>
                  </a:lnTo>
                  <a:lnTo>
                    <a:pt x="750733" y="183461"/>
                  </a:lnTo>
                  <a:lnTo>
                    <a:pt x="801161" y="194342"/>
                  </a:lnTo>
                  <a:lnTo>
                    <a:pt x="851589" y="205221"/>
                  </a:lnTo>
                  <a:lnTo>
                    <a:pt x="902017" y="216100"/>
                  </a:lnTo>
                  <a:lnTo>
                    <a:pt x="952446" y="226979"/>
                  </a:lnTo>
                  <a:lnTo>
                    <a:pt x="1002874" y="237858"/>
                  </a:lnTo>
                  <a:lnTo>
                    <a:pt x="1053301" y="248739"/>
                  </a:lnTo>
                  <a:lnTo>
                    <a:pt x="1103729" y="259622"/>
                  </a:lnTo>
                  <a:lnTo>
                    <a:pt x="1154155" y="270507"/>
                  </a:lnTo>
                  <a:lnTo>
                    <a:pt x="1204581" y="281396"/>
                  </a:lnTo>
                  <a:lnTo>
                    <a:pt x="1255005" y="292289"/>
                  </a:lnTo>
                  <a:lnTo>
                    <a:pt x="1305429" y="303187"/>
                  </a:lnTo>
                  <a:lnTo>
                    <a:pt x="1355850" y="314090"/>
                  </a:lnTo>
                  <a:lnTo>
                    <a:pt x="1406271" y="324999"/>
                  </a:lnTo>
                  <a:lnTo>
                    <a:pt x="1456690" y="335915"/>
                  </a:lnTo>
                </a:path>
                <a:path w="2973704" h="1784350">
                  <a:moveTo>
                    <a:pt x="1416697" y="116204"/>
                  </a:moveTo>
                  <a:lnTo>
                    <a:pt x="771029" y="187706"/>
                  </a:lnTo>
                </a:path>
                <a:path w="2973704" h="1784350">
                  <a:moveTo>
                    <a:pt x="1416697" y="28575"/>
                  </a:moveTo>
                  <a:lnTo>
                    <a:pt x="1416697" y="116204"/>
                  </a:lnTo>
                </a:path>
                <a:path w="2973704" h="1784350">
                  <a:moveTo>
                    <a:pt x="0" y="138429"/>
                  </a:moveTo>
                  <a:lnTo>
                    <a:pt x="0" y="1058811"/>
                  </a:lnTo>
                </a:path>
                <a:path w="2973704" h="1784350">
                  <a:moveTo>
                    <a:pt x="1195578" y="1550428"/>
                  </a:moveTo>
                  <a:lnTo>
                    <a:pt x="987932" y="1632077"/>
                  </a:lnTo>
                </a:path>
                <a:path w="2973704" h="1784350">
                  <a:moveTo>
                    <a:pt x="1653286" y="1370202"/>
                  </a:moveTo>
                  <a:lnTo>
                    <a:pt x="1195578" y="1550289"/>
                  </a:lnTo>
                </a:path>
                <a:path w="2973704" h="1784350">
                  <a:moveTo>
                    <a:pt x="1195578" y="1411477"/>
                  </a:moveTo>
                  <a:lnTo>
                    <a:pt x="987932" y="1487424"/>
                  </a:lnTo>
                </a:path>
                <a:path w="2973704" h="1784350">
                  <a:moveTo>
                    <a:pt x="1653286" y="1244104"/>
                  </a:moveTo>
                  <a:lnTo>
                    <a:pt x="1456702" y="1315986"/>
                  </a:lnTo>
                </a:path>
                <a:path w="2973704" h="1784350">
                  <a:moveTo>
                    <a:pt x="1456690" y="585089"/>
                  </a:moveTo>
                  <a:lnTo>
                    <a:pt x="1808607" y="510921"/>
                  </a:lnTo>
                </a:path>
                <a:path w="2973704" h="1784350">
                  <a:moveTo>
                    <a:pt x="1808607" y="494029"/>
                  </a:moveTo>
                  <a:lnTo>
                    <a:pt x="1670812" y="522490"/>
                  </a:lnTo>
                  <a:lnTo>
                    <a:pt x="1457198" y="566801"/>
                  </a:lnTo>
                </a:path>
                <a:path w="2973704" h="1784350">
                  <a:moveTo>
                    <a:pt x="1456690" y="424942"/>
                  </a:moveTo>
                  <a:lnTo>
                    <a:pt x="1808607" y="362585"/>
                  </a:lnTo>
                </a:path>
                <a:path w="2973704" h="1784350">
                  <a:moveTo>
                    <a:pt x="2744089" y="176784"/>
                  </a:moveTo>
                  <a:lnTo>
                    <a:pt x="1808607" y="336296"/>
                  </a:lnTo>
                </a:path>
                <a:path w="2973704" h="1784350">
                  <a:moveTo>
                    <a:pt x="1457198" y="335915"/>
                  </a:moveTo>
                  <a:lnTo>
                    <a:pt x="2288286" y="203962"/>
                  </a:lnTo>
                  <a:lnTo>
                    <a:pt x="2291715" y="203453"/>
                  </a:lnTo>
                  <a:lnTo>
                    <a:pt x="2292858" y="203326"/>
                  </a:lnTo>
                </a:path>
                <a:path w="2973704" h="1784350">
                  <a:moveTo>
                    <a:pt x="2291715" y="203453"/>
                  </a:moveTo>
                  <a:lnTo>
                    <a:pt x="2291715" y="253492"/>
                  </a:lnTo>
                  <a:lnTo>
                    <a:pt x="2292858" y="253238"/>
                  </a:lnTo>
                  <a:lnTo>
                    <a:pt x="2454922" y="225551"/>
                  </a:lnTo>
                  <a:lnTo>
                    <a:pt x="2292858" y="203326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842720" y="1913216"/>
              <a:ext cx="1754505" cy="784860"/>
            </a:xfrm>
            <a:custGeom>
              <a:avLst/>
              <a:gdLst/>
              <a:ahLst/>
              <a:cxnLst/>
              <a:rect l="l" t="t" r="r" b="b"/>
              <a:pathLst>
                <a:path w="1754504" h="784860">
                  <a:moveTo>
                    <a:pt x="1141463" y="411226"/>
                  </a:moveTo>
                  <a:lnTo>
                    <a:pt x="173215" y="0"/>
                  </a:lnTo>
                  <a:lnTo>
                    <a:pt x="0" y="18415"/>
                  </a:lnTo>
                  <a:lnTo>
                    <a:pt x="933818" y="469011"/>
                  </a:lnTo>
                  <a:lnTo>
                    <a:pt x="0" y="18415"/>
                  </a:lnTo>
                  <a:lnTo>
                    <a:pt x="0" y="233299"/>
                  </a:lnTo>
                  <a:lnTo>
                    <a:pt x="933818" y="781558"/>
                  </a:lnTo>
                  <a:lnTo>
                    <a:pt x="933818" y="784479"/>
                  </a:lnTo>
                  <a:lnTo>
                    <a:pt x="1141463" y="714121"/>
                  </a:lnTo>
                  <a:lnTo>
                    <a:pt x="1141463" y="635635"/>
                  </a:lnTo>
                  <a:lnTo>
                    <a:pt x="1141463" y="411226"/>
                  </a:lnTo>
                  <a:close/>
                </a:path>
                <a:path w="1754504" h="784860">
                  <a:moveTo>
                    <a:pt x="1599171" y="284099"/>
                  </a:moveTo>
                  <a:lnTo>
                    <a:pt x="1402588" y="338709"/>
                  </a:lnTo>
                  <a:lnTo>
                    <a:pt x="1402588" y="625614"/>
                  </a:lnTo>
                  <a:lnTo>
                    <a:pt x="1599171" y="559054"/>
                  </a:lnTo>
                  <a:lnTo>
                    <a:pt x="1599171" y="487819"/>
                  </a:lnTo>
                  <a:lnTo>
                    <a:pt x="1599171" y="284099"/>
                  </a:lnTo>
                  <a:close/>
                </a:path>
                <a:path w="1754504" h="784860">
                  <a:moveTo>
                    <a:pt x="1754492" y="337439"/>
                  </a:moveTo>
                  <a:lnTo>
                    <a:pt x="1599184" y="284099"/>
                  </a:lnTo>
                  <a:lnTo>
                    <a:pt x="1599184" y="559054"/>
                  </a:lnTo>
                  <a:lnTo>
                    <a:pt x="1754492" y="624205"/>
                  </a:lnTo>
                  <a:lnTo>
                    <a:pt x="1754492" y="549910"/>
                  </a:lnTo>
                  <a:lnTo>
                    <a:pt x="1754492" y="337439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237296" y="1856066"/>
              <a:ext cx="240665" cy="63500"/>
            </a:xfrm>
            <a:custGeom>
              <a:avLst/>
              <a:gdLst/>
              <a:ahLst/>
              <a:cxnLst/>
              <a:rect l="l" t="t" r="r" b="b"/>
              <a:pathLst>
                <a:path w="240664" h="63500">
                  <a:moveTo>
                    <a:pt x="240411" y="0"/>
                  </a:moveTo>
                  <a:lnTo>
                    <a:pt x="81533" y="26797"/>
                  </a:lnTo>
                  <a:lnTo>
                    <a:pt x="0" y="63246"/>
                  </a:lnTo>
                  <a:lnTo>
                    <a:pt x="156971" y="35940"/>
                  </a:lnTo>
                  <a:lnTo>
                    <a:pt x="240411" y="0"/>
                  </a:lnTo>
                  <a:close/>
                </a:path>
              </a:pathLst>
            </a:custGeom>
            <a:solidFill>
              <a:srgbClr val="7F81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842720" y="1672678"/>
              <a:ext cx="1044575" cy="1022350"/>
            </a:xfrm>
            <a:custGeom>
              <a:avLst/>
              <a:gdLst/>
              <a:ahLst/>
              <a:cxnLst/>
              <a:rect l="l" t="t" r="r" b="b"/>
              <a:pathLst>
                <a:path w="1044575" h="1022350">
                  <a:moveTo>
                    <a:pt x="769607" y="396621"/>
                  </a:moveTo>
                  <a:lnTo>
                    <a:pt x="948931" y="358775"/>
                  </a:lnTo>
                </a:path>
                <a:path w="1044575" h="1022350">
                  <a:moveTo>
                    <a:pt x="665721" y="257301"/>
                  </a:moveTo>
                  <a:lnTo>
                    <a:pt x="665721" y="280797"/>
                  </a:lnTo>
                </a:path>
                <a:path w="1044575" h="1022350">
                  <a:moveTo>
                    <a:pt x="634987" y="183388"/>
                  </a:moveTo>
                  <a:lnTo>
                    <a:pt x="476110" y="210185"/>
                  </a:lnTo>
                  <a:lnTo>
                    <a:pt x="394576" y="246634"/>
                  </a:lnTo>
                  <a:lnTo>
                    <a:pt x="313169" y="149478"/>
                  </a:lnTo>
                  <a:lnTo>
                    <a:pt x="476110" y="125729"/>
                  </a:lnTo>
                </a:path>
                <a:path w="1044575" h="1022350">
                  <a:moveTo>
                    <a:pt x="394576" y="246634"/>
                  </a:moveTo>
                  <a:lnTo>
                    <a:pt x="551548" y="219328"/>
                  </a:lnTo>
                  <a:lnTo>
                    <a:pt x="557136" y="216916"/>
                  </a:lnTo>
                  <a:lnTo>
                    <a:pt x="635000" y="183388"/>
                  </a:lnTo>
                  <a:lnTo>
                    <a:pt x="635000" y="47751"/>
                  </a:lnTo>
                  <a:lnTo>
                    <a:pt x="559168" y="25780"/>
                  </a:lnTo>
                  <a:lnTo>
                    <a:pt x="470014" y="0"/>
                  </a:lnTo>
                </a:path>
                <a:path w="1044575" h="1022350">
                  <a:moveTo>
                    <a:pt x="1044054" y="319024"/>
                  </a:moveTo>
                  <a:lnTo>
                    <a:pt x="873493" y="354329"/>
                  </a:lnTo>
                  <a:lnTo>
                    <a:pt x="769607" y="396621"/>
                  </a:lnTo>
                  <a:lnTo>
                    <a:pt x="665721" y="280797"/>
                  </a:lnTo>
                  <a:lnTo>
                    <a:pt x="873239" y="240792"/>
                  </a:lnTo>
                </a:path>
                <a:path w="1044575" h="1022350">
                  <a:moveTo>
                    <a:pt x="1044054" y="319024"/>
                  </a:moveTo>
                  <a:lnTo>
                    <a:pt x="948931" y="358775"/>
                  </a:lnTo>
                </a:path>
                <a:path w="1044575" h="1022350">
                  <a:moveTo>
                    <a:pt x="933818" y="1022096"/>
                  </a:moveTo>
                  <a:lnTo>
                    <a:pt x="0" y="473837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842720" y="1913216"/>
              <a:ext cx="934085" cy="469265"/>
            </a:xfrm>
            <a:custGeom>
              <a:avLst/>
              <a:gdLst/>
              <a:ahLst/>
              <a:cxnLst/>
              <a:rect l="l" t="t" r="r" b="b"/>
              <a:pathLst>
                <a:path w="934085" h="469264">
                  <a:moveTo>
                    <a:pt x="933818" y="469023"/>
                  </a:moveTo>
                  <a:lnTo>
                    <a:pt x="0" y="18414"/>
                  </a:lnTo>
                  <a:lnTo>
                    <a:pt x="173215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842720" y="1371815"/>
              <a:ext cx="1434465" cy="973455"/>
            </a:xfrm>
            <a:custGeom>
              <a:avLst/>
              <a:gdLst/>
              <a:ahLst/>
              <a:cxnLst/>
              <a:rect l="l" t="t" r="r" b="b"/>
              <a:pathLst>
                <a:path w="1434464" h="973455">
                  <a:moveTo>
                    <a:pt x="1434071" y="0"/>
                  </a:moveTo>
                  <a:lnTo>
                    <a:pt x="1382852" y="4748"/>
                  </a:lnTo>
                  <a:lnTo>
                    <a:pt x="1331634" y="9499"/>
                  </a:lnTo>
                  <a:lnTo>
                    <a:pt x="1280416" y="14251"/>
                  </a:lnTo>
                  <a:lnTo>
                    <a:pt x="1229198" y="19005"/>
                  </a:lnTo>
                  <a:lnTo>
                    <a:pt x="1177981" y="23761"/>
                  </a:lnTo>
                  <a:lnTo>
                    <a:pt x="1126764" y="28518"/>
                  </a:lnTo>
                  <a:lnTo>
                    <a:pt x="1075546" y="33276"/>
                  </a:lnTo>
                  <a:lnTo>
                    <a:pt x="1024329" y="38036"/>
                  </a:lnTo>
                  <a:lnTo>
                    <a:pt x="973113" y="42796"/>
                  </a:lnTo>
                  <a:lnTo>
                    <a:pt x="921896" y="47557"/>
                  </a:lnTo>
                  <a:lnTo>
                    <a:pt x="870679" y="52319"/>
                  </a:lnTo>
                  <a:lnTo>
                    <a:pt x="819463" y="57082"/>
                  </a:lnTo>
                  <a:lnTo>
                    <a:pt x="768247" y="61845"/>
                  </a:lnTo>
                  <a:lnTo>
                    <a:pt x="717030" y="66608"/>
                  </a:lnTo>
                  <a:lnTo>
                    <a:pt x="665814" y="71371"/>
                  </a:lnTo>
                  <a:lnTo>
                    <a:pt x="614598" y="76134"/>
                  </a:lnTo>
                  <a:lnTo>
                    <a:pt x="563382" y="80897"/>
                  </a:lnTo>
                  <a:lnTo>
                    <a:pt x="512166" y="85660"/>
                  </a:lnTo>
                  <a:lnTo>
                    <a:pt x="460949" y="90422"/>
                  </a:lnTo>
                  <a:lnTo>
                    <a:pt x="409733" y="95183"/>
                  </a:lnTo>
                  <a:lnTo>
                    <a:pt x="358517" y="99944"/>
                  </a:lnTo>
                  <a:lnTo>
                    <a:pt x="307300" y="104704"/>
                  </a:lnTo>
                  <a:lnTo>
                    <a:pt x="256084" y="109463"/>
                  </a:lnTo>
                  <a:lnTo>
                    <a:pt x="204867" y="114220"/>
                  </a:lnTo>
                  <a:lnTo>
                    <a:pt x="153651" y="118976"/>
                  </a:lnTo>
                  <a:lnTo>
                    <a:pt x="102434" y="123731"/>
                  </a:lnTo>
                  <a:lnTo>
                    <a:pt x="51217" y="128484"/>
                  </a:lnTo>
                  <a:lnTo>
                    <a:pt x="0" y="133235"/>
                  </a:lnTo>
                  <a:lnTo>
                    <a:pt x="0" y="182622"/>
                  </a:lnTo>
                  <a:lnTo>
                    <a:pt x="0" y="923443"/>
                  </a:lnTo>
                  <a:lnTo>
                    <a:pt x="0" y="972832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2776538" y="2324442"/>
              <a:ext cx="207645" cy="58419"/>
            </a:xfrm>
            <a:custGeom>
              <a:avLst/>
              <a:gdLst/>
              <a:ahLst/>
              <a:cxnLst/>
              <a:rect l="l" t="t" r="r" b="b"/>
              <a:pathLst>
                <a:path w="207644" h="58419">
                  <a:moveTo>
                    <a:pt x="0" y="57797"/>
                  </a:moveTo>
                  <a:lnTo>
                    <a:pt x="207645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015935" y="1686521"/>
              <a:ext cx="1581785" cy="1448435"/>
            </a:xfrm>
            <a:custGeom>
              <a:avLst/>
              <a:gdLst/>
              <a:ahLst/>
              <a:cxnLst/>
              <a:rect l="l" t="t" r="r" b="b"/>
              <a:pathLst>
                <a:path w="1581785" h="1448435">
                  <a:moveTo>
                    <a:pt x="760602" y="1448193"/>
                  </a:moveTo>
                  <a:lnTo>
                    <a:pt x="760602" y="1448193"/>
                  </a:lnTo>
                  <a:lnTo>
                    <a:pt x="760602" y="745883"/>
                  </a:lnTo>
                  <a:lnTo>
                    <a:pt x="760602" y="695718"/>
                  </a:lnTo>
                </a:path>
                <a:path w="1581785" h="1448435">
                  <a:moveTo>
                    <a:pt x="760602" y="1011174"/>
                  </a:moveTo>
                  <a:lnTo>
                    <a:pt x="968248" y="940816"/>
                  </a:lnTo>
                </a:path>
                <a:path w="1581785" h="1448435">
                  <a:moveTo>
                    <a:pt x="968248" y="1214513"/>
                  </a:moveTo>
                  <a:lnTo>
                    <a:pt x="968248" y="1214513"/>
                  </a:lnTo>
                  <a:lnTo>
                    <a:pt x="968248" y="41287"/>
                  </a:lnTo>
                  <a:lnTo>
                    <a:pt x="1008900" y="34798"/>
                  </a:lnTo>
                </a:path>
                <a:path w="1581785" h="1448435">
                  <a:moveTo>
                    <a:pt x="1229360" y="565403"/>
                  </a:moveTo>
                  <a:lnTo>
                    <a:pt x="1425956" y="510794"/>
                  </a:lnTo>
                </a:path>
                <a:path w="1581785" h="1448435">
                  <a:moveTo>
                    <a:pt x="1229360" y="852309"/>
                  </a:moveTo>
                  <a:lnTo>
                    <a:pt x="1425956" y="785761"/>
                  </a:lnTo>
                </a:path>
                <a:path w="1581785" h="1448435">
                  <a:moveTo>
                    <a:pt x="1581277" y="564133"/>
                  </a:moveTo>
                  <a:lnTo>
                    <a:pt x="1425968" y="510794"/>
                  </a:lnTo>
                </a:path>
                <a:path w="1581785" h="1448435">
                  <a:moveTo>
                    <a:pt x="1425956" y="1166888"/>
                  </a:moveTo>
                  <a:lnTo>
                    <a:pt x="1425956" y="1166888"/>
                  </a:lnTo>
                  <a:lnTo>
                    <a:pt x="1425956" y="561264"/>
                  </a:lnTo>
                  <a:lnTo>
                    <a:pt x="1425956" y="510794"/>
                  </a:lnTo>
                </a:path>
                <a:path w="1581785" h="1448435">
                  <a:moveTo>
                    <a:pt x="1425956" y="785749"/>
                  </a:moveTo>
                  <a:lnTo>
                    <a:pt x="1581277" y="850900"/>
                  </a:lnTo>
                </a:path>
                <a:path w="1581785" h="1448435">
                  <a:moveTo>
                    <a:pt x="1581277" y="507"/>
                  </a:moveTo>
                  <a:lnTo>
                    <a:pt x="1581277" y="507"/>
                  </a:lnTo>
                  <a:lnTo>
                    <a:pt x="1581277" y="1062580"/>
                  </a:lnTo>
                  <a:lnTo>
                    <a:pt x="1581277" y="1113154"/>
                  </a:lnTo>
                </a:path>
                <a:path w="1581785" h="1448435">
                  <a:moveTo>
                    <a:pt x="1229360" y="0"/>
                  </a:moveTo>
                  <a:lnTo>
                    <a:pt x="1229360" y="0"/>
                  </a:lnTo>
                  <a:lnTo>
                    <a:pt x="1229360" y="1061101"/>
                  </a:lnTo>
                  <a:lnTo>
                    <a:pt x="1229360" y="1111630"/>
                  </a:lnTo>
                </a:path>
                <a:path w="1581785" h="1448435">
                  <a:moveTo>
                    <a:pt x="968248" y="637921"/>
                  </a:moveTo>
                  <a:lnTo>
                    <a:pt x="0" y="226695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024747" y="2267851"/>
              <a:ext cx="175895" cy="94615"/>
            </a:xfrm>
            <a:custGeom>
              <a:avLst/>
              <a:gdLst/>
              <a:ahLst/>
              <a:cxnLst/>
              <a:rect l="l" t="t" r="r" b="b"/>
              <a:pathLst>
                <a:path w="175894" h="94614">
                  <a:moveTo>
                    <a:pt x="0" y="94614"/>
                  </a:moveTo>
                  <a:lnTo>
                    <a:pt x="175412" y="44107"/>
                  </a:lnTo>
                  <a:lnTo>
                    <a:pt x="65722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3024747" y="2345766"/>
              <a:ext cx="175895" cy="52069"/>
            </a:xfrm>
            <a:custGeom>
              <a:avLst/>
              <a:gdLst/>
              <a:ahLst/>
              <a:cxnLst/>
              <a:rect l="l" t="t" r="r" b="b"/>
              <a:pathLst>
                <a:path w="175894" h="52069">
                  <a:moveTo>
                    <a:pt x="0" y="51752"/>
                  </a:moveTo>
                  <a:lnTo>
                    <a:pt x="175412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3024696" y="1721446"/>
              <a:ext cx="175895" cy="534670"/>
            </a:xfrm>
            <a:custGeom>
              <a:avLst/>
              <a:gdLst/>
              <a:ahLst/>
              <a:cxnLst/>
              <a:rect l="l" t="t" r="r" b="b"/>
              <a:pathLst>
                <a:path w="175894" h="534669">
                  <a:moveTo>
                    <a:pt x="0" y="0"/>
                  </a:moveTo>
                  <a:lnTo>
                    <a:pt x="0" y="534670"/>
                  </a:lnTo>
                  <a:lnTo>
                    <a:pt x="175513" y="487933"/>
                  </a:lnTo>
                  <a:lnTo>
                    <a:pt x="26670" y="432561"/>
                  </a:lnTo>
                  <a:lnTo>
                    <a:pt x="1142" y="423036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3024671" y="2692514"/>
              <a:ext cx="8890" cy="5080"/>
            </a:xfrm>
            <a:custGeom>
              <a:avLst/>
              <a:gdLst/>
              <a:ahLst/>
              <a:cxnLst/>
              <a:rect l="l" t="t" r="r" b="b"/>
              <a:pathLst>
                <a:path w="8889" h="5080">
                  <a:moveTo>
                    <a:pt x="0" y="0"/>
                  </a:moveTo>
                  <a:lnTo>
                    <a:pt x="8331" y="4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3024671" y="2692514"/>
              <a:ext cx="123825" cy="66675"/>
            </a:xfrm>
            <a:custGeom>
              <a:avLst/>
              <a:gdLst/>
              <a:ahLst/>
              <a:cxnLst/>
              <a:rect l="l" t="t" r="r" b="b"/>
              <a:pathLst>
                <a:path w="123825" h="66675">
                  <a:moveTo>
                    <a:pt x="8331" y="4457"/>
                  </a:moveTo>
                  <a:lnTo>
                    <a:pt x="0" y="0"/>
                  </a:lnTo>
                </a:path>
                <a:path w="123825" h="66675">
                  <a:moveTo>
                    <a:pt x="103835" y="26543"/>
                  </a:moveTo>
                  <a:lnTo>
                    <a:pt x="123685" y="37122"/>
                  </a:lnTo>
                  <a:lnTo>
                    <a:pt x="123685" y="66128"/>
                  </a:lnTo>
                  <a:lnTo>
                    <a:pt x="103835" y="55524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3024785" y="2663812"/>
              <a:ext cx="8255" cy="4445"/>
            </a:xfrm>
            <a:custGeom>
              <a:avLst/>
              <a:gdLst/>
              <a:ahLst/>
              <a:cxnLst/>
              <a:rect l="l" t="t" r="r" b="b"/>
              <a:pathLst>
                <a:path w="8255" h="4444">
                  <a:moveTo>
                    <a:pt x="0" y="0"/>
                  </a:moveTo>
                  <a:lnTo>
                    <a:pt x="8191" y="4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3024772" y="2663812"/>
              <a:ext cx="8255" cy="4445"/>
            </a:xfrm>
            <a:custGeom>
              <a:avLst/>
              <a:gdLst/>
              <a:ahLst/>
              <a:cxnLst/>
              <a:rect l="l" t="t" r="r" b="b"/>
              <a:pathLst>
                <a:path w="8255" h="4444">
                  <a:moveTo>
                    <a:pt x="0" y="0"/>
                  </a:moveTo>
                  <a:lnTo>
                    <a:pt x="8204" y="4381"/>
                  </a:lnTo>
                </a:path>
              </a:pathLst>
            </a:custGeom>
            <a:ln w="12699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073972" y="2690075"/>
              <a:ext cx="19685" cy="39370"/>
            </a:xfrm>
            <a:custGeom>
              <a:avLst/>
              <a:gdLst/>
              <a:ahLst/>
              <a:cxnLst/>
              <a:rect l="l" t="t" r="r" b="b"/>
              <a:pathLst>
                <a:path w="19685" h="39369">
                  <a:moveTo>
                    <a:pt x="0" y="0"/>
                  </a:moveTo>
                  <a:lnTo>
                    <a:pt x="0" y="28828"/>
                  </a:lnTo>
                  <a:lnTo>
                    <a:pt x="19431" y="39116"/>
                  </a:lnTo>
                  <a:lnTo>
                    <a:pt x="19431" y="10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073985" y="2690075"/>
              <a:ext cx="19685" cy="40005"/>
            </a:xfrm>
            <a:custGeom>
              <a:avLst/>
              <a:gdLst/>
              <a:ahLst/>
              <a:cxnLst/>
              <a:rect l="l" t="t" r="r" b="b"/>
              <a:pathLst>
                <a:path w="19685" h="40005">
                  <a:moveTo>
                    <a:pt x="19545" y="39255"/>
                  </a:moveTo>
                  <a:lnTo>
                    <a:pt x="19418" y="39116"/>
                  </a:lnTo>
                  <a:lnTo>
                    <a:pt x="0" y="28841"/>
                  </a:lnTo>
                </a:path>
                <a:path w="19685" h="40005">
                  <a:moveTo>
                    <a:pt x="0" y="0"/>
                  </a:moveTo>
                  <a:lnTo>
                    <a:pt x="19418" y="10287"/>
                  </a:lnTo>
                </a:path>
                <a:path w="19685" h="40005">
                  <a:moveTo>
                    <a:pt x="19418" y="10287"/>
                  </a:moveTo>
                  <a:lnTo>
                    <a:pt x="19418" y="39497"/>
                  </a:lnTo>
                </a:path>
                <a:path w="19685" h="40005">
                  <a:moveTo>
                    <a:pt x="0" y="0"/>
                  </a:moveTo>
                  <a:lnTo>
                    <a:pt x="0" y="28828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033002" y="2668206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w="0" h="29210">
                  <a:moveTo>
                    <a:pt x="0" y="0"/>
                  </a:moveTo>
                  <a:lnTo>
                    <a:pt x="0" y="28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032989" y="2668193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w="0" h="29210">
                  <a:moveTo>
                    <a:pt x="0" y="0"/>
                  </a:moveTo>
                  <a:lnTo>
                    <a:pt x="0" y="28765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3128506" y="2719057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w="0" h="29210">
                  <a:moveTo>
                    <a:pt x="0" y="0"/>
                  </a:moveTo>
                  <a:lnTo>
                    <a:pt x="0" y="28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3024798" y="2237968"/>
              <a:ext cx="175895" cy="510540"/>
            </a:xfrm>
            <a:custGeom>
              <a:avLst/>
              <a:gdLst/>
              <a:ahLst/>
              <a:cxnLst/>
              <a:rect l="l" t="t" r="r" b="b"/>
              <a:pathLst>
                <a:path w="175894" h="510539">
                  <a:moveTo>
                    <a:pt x="103708" y="481088"/>
                  </a:moveTo>
                  <a:lnTo>
                    <a:pt x="103708" y="510070"/>
                  </a:lnTo>
                </a:path>
                <a:path w="175894" h="510539">
                  <a:moveTo>
                    <a:pt x="175374" y="0"/>
                  </a:moveTo>
                  <a:lnTo>
                    <a:pt x="0" y="47752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216966" y="1202524"/>
              <a:ext cx="1931670" cy="1839595"/>
            </a:xfrm>
            <a:custGeom>
              <a:avLst/>
              <a:gdLst/>
              <a:ahLst/>
              <a:cxnLst/>
              <a:rect l="l" t="t" r="r" b="b"/>
              <a:pathLst>
                <a:path w="1931670" h="1839595">
                  <a:moveTo>
                    <a:pt x="802119" y="0"/>
                  </a:moveTo>
                  <a:lnTo>
                    <a:pt x="1065644" y="310527"/>
                  </a:lnTo>
                </a:path>
                <a:path w="1931670" h="1839595">
                  <a:moveTo>
                    <a:pt x="136461" y="217893"/>
                  </a:moveTo>
                  <a:lnTo>
                    <a:pt x="761771" y="467232"/>
                  </a:lnTo>
                </a:path>
                <a:path w="1931670" h="1839595">
                  <a:moveTo>
                    <a:pt x="228371" y="719201"/>
                  </a:moveTo>
                  <a:lnTo>
                    <a:pt x="703719" y="876414"/>
                  </a:lnTo>
                </a:path>
                <a:path w="1931670" h="1839595">
                  <a:moveTo>
                    <a:pt x="0" y="1012266"/>
                  </a:moveTo>
                  <a:lnTo>
                    <a:pt x="703719" y="1035443"/>
                  </a:lnTo>
                </a:path>
                <a:path w="1931670" h="1839595">
                  <a:moveTo>
                    <a:pt x="299440" y="1400263"/>
                  </a:moveTo>
                  <a:lnTo>
                    <a:pt x="703719" y="1143253"/>
                  </a:lnTo>
                </a:path>
                <a:path w="1931670" h="1839595">
                  <a:moveTo>
                    <a:pt x="1931390" y="1452041"/>
                  </a:moveTo>
                  <a:lnTo>
                    <a:pt x="299440" y="1839391"/>
                  </a:lnTo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926758" y="2902215"/>
            <a:ext cx="6750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282426"/>
                </a:solidFill>
                <a:latin typeface="Arial"/>
                <a:cs typeface="Arial"/>
              </a:rPr>
              <a:t>Lower</a:t>
            </a:r>
            <a:r>
              <a:rPr dirty="0" sz="80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282426"/>
                </a:solidFill>
                <a:latin typeface="Arial"/>
                <a:cs typeface="Arial"/>
              </a:rPr>
              <a:t>gullet </a:t>
            </a:r>
            <a:r>
              <a:rPr dirty="0" sz="800">
                <a:solidFill>
                  <a:srgbClr val="282426"/>
                </a:solidFill>
                <a:latin typeface="Arial"/>
                <a:cs typeface="Arial"/>
              </a:rPr>
              <a:t>(filtered</a:t>
            </a:r>
            <a:r>
              <a:rPr dirty="0" sz="80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282426"/>
                </a:solidFill>
                <a:latin typeface="Arial"/>
                <a:cs typeface="Arial"/>
              </a:rPr>
              <a:t>water)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926834" y="1011134"/>
            <a:ext cx="1821180" cy="491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282426"/>
                </a:solidFill>
                <a:latin typeface="Arial"/>
                <a:cs typeface="Arial"/>
              </a:rPr>
              <a:t>Upper</a:t>
            </a:r>
            <a:r>
              <a:rPr dirty="0" sz="80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282426"/>
                </a:solidFill>
                <a:latin typeface="Arial"/>
                <a:cs typeface="Arial"/>
              </a:rPr>
              <a:t>gullet</a:t>
            </a:r>
            <a:r>
              <a:rPr dirty="0" sz="80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282426"/>
                </a:solidFill>
                <a:latin typeface="Arial"/>
                <a:cs typeface="Arial"/>
              </a:rPr>
              <a:t>(unfiltered</a:t>
            </a:r>
            <a:r>
              <a:rPr dirty="0" sz="80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282426"/>
                </a:solidFill>
                <a:latin typeface="Arial"/>
                <a:cs typeface="Arial"/>
              </a:rPr>
              <a:t>water)</a:t>
            </a:r>
            <a:endParaRPr sz="800">
              <a:latin typeface="Arial"/>
              <a:cs typeface="Arial"/>
            </a:endParaRPr>
          </a:p>
          <a:p>
            <a:pPr marL="12700" marR="1296035">
              <a:lnSpc>
                <a:spcPct val="100000"/>
              </a:lnSpc>
              <a:spcBef>
                <a:spcPts val="785"/>
              </a:spcBef>
            </a:pPr>
            <a:r>
              <a:rPr dirty="0" sz="800" spc="-10">
                <a:solidFill>
                  <a:srgbClr val="282426"/>
                </a:solidFill>
                <a:latin typeface="Arial"/>
                <a:cs typeface="Arial"/>
              </a:rPr>
              <a:t>Washwater troughs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1839558" y="1591602"/>
            <a:ext cx="1758314" cy="1381125"/>
            <a:chOff x="1839558" y="1591602"/>
            <a:chExt cx="1758314" cy="1381125"/>
          </a:xfrm>
        </p:grpSpPr>
        <p:sp>
          <p:nvSpPr>
            <p:cNvPr id="65" name="object 65" descr=""/>
            <p:cNvSpPr/>
            <p:nvPr/>
          </p:nvSpPr>
          <p:spPr>
            <a:xfrm>
              <a:off x="2015808" y="1800732"/>
              <a:ext cx="1572895" cy="993775"/>
            </a:xfrm>
            <a:custGeom>
              <a:avLst/>
              <a:gdLst/>
              <a:ahLst/>
              <a:cxnLst/>
              <a:rect l="l" t="t" r="r" b="b"/>
              <a:pathLst>
                <a:path w="1572895" h="993775">
                  <a:moveTo>
                    <a:pt x="0" y="0"/>
                  </a:moveTo>
                  <a:lnTo>
                    <a:pt x="0" y="109220"/>
                  </a:lnTo>
                </a:path>
                <a:path w="1572895" h="993775">
                  <a:moveTo>
                    <a:pt x="1502270" y="836206"/>
                  </a:moveTo>
                  <a:lnTo>
                    <a:pt x="1433537" y="917511"/>
                  </a:lnTo>
                </a:path>
                <a:path w="1572895" h="993775">
                  <a:moveTo>
                    <a:pt x="1572844" y="993711"/>
                  </a:moveTo>
                  <a:lnTo>
                    <a:pt x="1505470" y="836218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3498101" y="2620124"/>
              <a:ext cx="43180" cy="62865"/>
            </a:xfrm>
            <a:custGeom>
              <a:avLst/>
              <a:gdLst/>
              <a:ahLst/>
              <a:cxnLst/>
              <a:rect l="l" t="t" r="r" b="b"/>
              <a:pathLst>
                <a:path w="43179" h="62864">
                  <a:moveTo>
                    <a:pt x="0" y="0"/>
                  </a:moveTo>
                  <a:lnTo>
                    <a:pt x="0" y="40081"/>
                  </a:lnTo>
                  <a:lnTo>
                    <a:pt x="42710" y="62445"/>
                  </a:lnTo>
                  <a:lnTo>
                    <a:pt x="42710" y="2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3498101" y="2620124"/>
              <a:ext cx="43180" cy="62865"/>
            </a:xfrm>
            <a:custGeom>
              <a:avLst/>
              <a:gdLst/>
              <a:ahLst/>
              <a:cxnLst/>
              <a:rect l="l" t="t" r="r" b="b"/>
              <a:pathLst>
                <a:path w="43179" h="62864">
                  <a:moveTo>
                    <a:pt x="42710" y="62445"/>
                  </a:moveTo>
                  <a:lnTo>
                    <a:pt x="0" y="40081"/>
                  </a:lnTo>
                  <a:lnTo>
                    <a:pt x="0" y="0"/>
                  </a:lnTo>
                  <a:lnTo>
                    <a:pt x="42710" y="22009"/>
                  </a:lnTo>
                  <a:lnTo>
                    <a:pt x="42710" y="62445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2685670" y="2780372"/>
              <a:ext cx="39370" cy="72390"/>
            </a:xfrm>
            <a:custGeom>
              <a:avLst/>
              <a:gdLst/>
              <a:ahLst/>
              <a:cxnLst/>
              <a:rect l="l" t="t" r="r" b="b"/>
              <a:pathLst>
                <a:path w="39369" h="72389">
                  <a:moveTo>
                    <a:pt x="0" y="0"/>
                  </a:moveTo>
                  <a:lnTo>
                    <a:pt x="0" y="45808"/>
                  </a:lnTo>
                  <a:lnTo>
                    <a:pt x="39065" y="72275"/>
                  </a:lnTo>
                  <a:lnTo>
                    <a:pt x="39065" y="25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2685670" y="2780372"/>
              <a:ext cx="39370" cy="72390"/>
            </a:xfrm>
            <a:custGeom>
              <a:avLst/>
              <a:gdLst/>
              <a:ahLst/>
              <a:cxnLst/>
              <a:rect l="l" t="t" r="r" b="b"/>
              <a:pathLst>
                <a:path w="39369" h="72389">
                  <a:moveTo>
                    <a:pt x="39065" y="72275"/>
                  </a:moveTo>
                  <a:lnTo>
                    <a:pt x="0" y="45808"/>
                  </a:lnTo>
                  <a:lnTo>
                    <a:pt x="0" y="0"/>
                  </a:lnTo>
                  <a:lnTo>
                    <a:pt x="39065" y="25996"/>
                  </a:lnTo>
                  <a:lnTo>
                    <a:pt x="39065" y="72275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2554326" y="2696972"/>
              <a:ext cx="38735" cy="66675"/>
            </a:xfrm>
            <a:custGeom>
              <a:avLst/>
              <a:gdLst/>
              <a:ahLst/>
              <a:cxnLst/>
              <a:rect l="l" t="t" r="r" b="b"/>
              <a:pathLst>
                <a:path w="38735" h="66675">
                  <a:moveTo>
                    <a:pt x="0" y="0"/>
                  </a:moveTo>
                  <a:lnTo>
                    <a:pt x="0" y="40220"/>
                  </a:lnTo>
                  <a:lnTo>
                    <a:pt x="38303" y="66167"/>
                  </a:lnTo>
                  <a:lnTo>
                    <a:pt x="38303" y="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2554326" y="2696972"/>
              <a:ext cx="38735" cy="66675"/>
            </a:xfrm>
            <a:custGeom>
              <a:avLst/>
              <a:gdLst/>
              <a:ahLst/>
              <a:cxnLst/>
              <a:rect l="l" t="t" r="r" b="b"/>
              <a:pathLst>
                <a:path w="38735" h="66675">
                  <a:moveTo>
                    <a:pt x="38303" y="66167"/>
                  </a:moveTo>
                  <a:lnTo>
                    <a:pt x="0" y="40220"/>
                  </a:lnTo>
                  <a:lnTo>
                    <a:pt x="0" y="0"/>
                  </a:lnTo>
                  <a:lnTo>
                    <a:pt x="38303" y="25526"/>
                  </a:lnTo>
                  <a:lnTo>
                    <a:pt x="38303" y="66167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2436902" y="2621051"/>
              <a:ext cx="41275" cy="62865"/>
            </a:xfrm>
            <a:custGeom>
              <a:avLst/>
              <a:gdLst/>
              <a:ahLst/>
              <a:cxnLst/>
              <a:rect l="l" t="t" r="r" b="b"/>
              <a:pathLst>
                <a:path w="41275" h="62864">
                  <a:moveTo>
                    <a:pt x="0" y="0"/>
                  </a:moveTo>
                  <a:lnTo>
                    <a:pt x="0" y="35026"/>
                  </a:lnTo>
                  <a:lnTo>
                    <a:pt x="40805" y="62649"/>
                  </a:lnTo>
                  <a:lnTo>
                    <a:pt x="40805" y="27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2436902" y="2621051"/>
              <a:ext cx="41275" cy="62865"/>
            </a:xfrm>
            <a:custGeom>
              <a:avLst/>
              <a:gdLst/>
              <a:ahLst/>
              <a:cxnLst/>
              <a:rect l="l" t="t" r="r" b="b"/>
              <a:pathLst>
                <a:path w="41275" h="62864">
                  <a:moveTo>
                    <a:pt x="0" y="35026"/>
                  </a:moveTo>
                  <a:lnTo>
                    <a:pt x="40805" y="62649"/>
                  </a:lnTo>
                  <a:lnTo>
                    <a:pt x="40805" y="27228"/>
                  </a:lnTo>
                  <a:lnTo>
                    <a:pt x="0" y="0"/>
                  </a:lnTo>
                  <a:lnTo>
                    <a:pt x="0" y="35026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2324291" y="2552064"/>
              <a:ext cx="31115" cy="55880"/>
            </a:xfrm>
            <a:custGeom>
              <a:avLst/>
              <a:gdLst/>
              <a:ahLst/>
              <a:cxnLst/>
              <a:rect l="l" t="t" r="r" b="b"/>
              <a:pathLst>
                <a:path w="31114" h="55880">
                  <a:moveTo>
                    <a:pt x="0" y="0"/>
                  </a:moveTo>
                  <a:lnTo>
                    <a:pt x="0" y="34582"/>
                  </a:lnTo>
                  <a:lnTo>
                    <a:pt x="30632" y="55346"/>
                  </a:lnTo>
                  <a:lnTo>
                    <a:pt x="30632" y="20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2324291" y="2552064"/>
              <a:ext cx="31115" cy="55880"/>
            </a:xfrm>
            <a:custGeom>
              <a:avLst/>
              <a:gdLst/>
              <a:ahLst/>
              <a:cxnLst/>
              <a:rect l="l" t="t" r="r" b="b"/>
              <a:pathLst>
                <a:path w="31114" h="55880">
                  <a:moveTo>
                    <a:pt x="30632" y="55346"/>
                  </a:moveTo>
                  <a:lnTo>
                    <a:pt x="0" y="34582"/>
                  </a:lnTo>
                  <a:lnTo>
                    <a:pt x="0" y="0"/>
                  </a:lnTo>
                  <a:lnTo>
                    <a:pt x="30632" y="20472"/>
                  </a:lnTo>
                  <a:lnTo>
                    <a:pt x="30632" y="55346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2218894" y="2483942"/>
              <a:ext cx="29209" cy="55244"/>
            </a:xfrm>
            <a:custGeom>
              <a:avLst/>
              <a:gdLst/>
              <a:ahLst/>
              <a:cxnLst/>
              <a:rect l="l" t="t" r="r" b="b"/>
              <a:pathLst>
                <a:path w="29210" h="55244">
                  <a:moveTo>
                    <a:pt x="0" y="0"/>
                  </a:moveTo>
                  <a:lnTo>
                    <a:pt x="0" y="32981"/>
                  </a:lnTo>
                  <a:lnTo>
                    <a:pt x="28638" y="54635"/>
                  </a:lnTo>
                  <a:lnTo>
                    <a:pt x="28638" y="213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2218894" y="2483942"/>
              <a:ext cx="29209" cy="55244"/>
            </a:xfrm>
            <a:custGeom>
              <a:avLst/>
              <a:gdLst/>
              <a:ahLst/>
              <a:cxnLst/>
              <a:rect l="l" t="t" r="r" b="b"/>
              <a:pathLst>
                <a:path w="29210" h="55244">
                  <a:moveTo>
                    <a:pt x="28638" y="54635"/>
                  </a:moveTo>
                  <a:lnTo>
                    <a:pt x="0" y="32981"/>
                  </a:lnTo>
                  <a:lnTo>
                    <a:pt x="0" y="0"/>
                  </a:lnTo>
                  <a:lnTo>
                    <a:pt x="28638" y="21323"/>
                  </a:lnTo>
                  <a:lnTo>
                    <a:pt x="28638" y="54635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2121371" y="2424150"/>
              <a:ext cx="28575" cy="45720"/>
            </a:xfrm>
            <a:custGeom>
              <a:avLst/>
              <a:gdLst/>
              <a:ahLst/>
              <a:cxnLst/>
              <a:rect l="l" t="t" r="r" b="b"/>
              <a:pathLst>
                <a:path w="28575" h="45719">
                  <a:moveTo>
                    <a:pt x="0" y="0"/>
                  </a:moveTo>
                  <a:lnTo>
                    <a:pt x="0" y="26504"/>
                  </a:lnTo>
                  <a:lnTo>
                    <a:pt x="28143" y="45631"/>
                  </a:lnTo>
                  <a:lnTo>
                    <a:pt x="28143" y="188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2121371" y="2424150"/>
              <a:ext cx="28575" cy="45720"/>
            </a:xfrm>
            <a:custGeom>
              <a:avLst/>
              <a:gdLst/>
              <a:ahLst/>
              <a:cxnLst/>
              <a:rect l="l" t="t" r="r" b="b"/>
              <a:pathLst>
                <a:path w="28575" h="45719">
                  <a:moveTo>
                    <a:pt x="28143" y="45631"/>
                  </a:moveTo>
                  <a:lnTo>
                    <a:pt x="0" y="26504"/>
                  </a:lnTo>
                  <a:lnTo>
                    <a:pt x="0" y="0"/>
                  </a:lnTo>
                  <a:lnTo>
                    <a:pt x="28143" y="18897"/>
                  </a:lnTo>
                  <a:lnTo>
                    <a:pt x="28143" y="45631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2036992" y="2368448"/>
              <a:ext cx="26670" cy="46355"/>
            </a:xfrm>
            <a:custGeom>
              <a:avLst/>
              <a:gdLst/>
              <a:ahLst/>
              <a:cxnLst/>
              <a:rect l="l" t="t" r="r" b="b"/>
              <a:pathLst>
                <a:path w="26669" h="46355">
                  <a:moveTo>
                    <a:pt x="0" y="0"/>
                  </a:moveTo>
                  <a:lnTo>
                    <a:pt x="0" y="27876"/>
                  </a:lnTo>
                  <a:lnTo>
                    <a:pt x="26479" y="45897"/>
                  </a:lnTo>
                  <a:lnTo>
                    <a:pt x="26479" y="17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2036992" y="2368448"/>
              <a:ext cx="26670" cy="46355"/>
            </a:xfrm>
            <a:custGeom>
              <a:avLst/>
              <a:gdLst/>
              <a:ahLst/>
              <a:cxnLst/>
              <a:rect l="l" t="t" r="r" b="b"/>
              <a:pathLst>
                <a:path w="26669" h="46355">
                  <a:moveTo>
                    <a:pt x="26479" y="45897"/>
                  </a:moveTo>
                  <a:lnTo>
                    <a:pt x="0" y="27876"/>
                  </a:lnTo>
                  <a:lnTo>
                    <a:pt x="0" y="0"/>
                  </a:lnTo>
                  <a:lnTo>
                    <a:pt x="26479" y="17792"/>
                  </a:lnTo>
                  <a:lnTo>
                    <a:pt x="26479" y="45897"/>
                  </a:lnTo>
                  <a:close/>
                </a:path>
              </a:pathLst>
            </a:custGeom>
            <a:ln w="12699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953756" y="2317724"/>
              <a:ext cx="24765" cy="40640"/>
            </a:xfrm>
            <a:custGeom>
              <a:avLst/>
              <a:gdLst/>
              <a:ahLst/>
              <a:cxnLst/>
              <a:rect l="l" t="t" r="r" b="b"/>
              <a:pathLst>
                <a:path w="24764" h="40639">
                  <a:moveTo>
                    <a:pt x="0" y="0"/>
                  </a:moveTo>
                  <a:lnTo>
                    <a:pt x="0" y="23837"/>
                  </a:lnTo>
                  <a:lnTo>
                    <a:pt x="24269" y="40373"/>
                  </a:lnTo>
                  <a:lnTo>
                    <a:pt x="24269" y="1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953756" y="2317724"/>
              <a:ext cx="24765" cy="40640"/>
            </a:xfrm>
            <a:custGeom>
              <a:avLst/>
              <a:gdLst/>
              <a:ahLst/>
              <a:cxnLst/>
              <a:rect l="l" t="t" r="r" b="b"/>
              <a:pathLst>
                <a:path w="24764" h="40639">
                  <a:moveTo>
                    <a:pt x="24269" y="40373"/>
                  </a:moveTo>
                  <a:lnTo>
                    <a:pt x="0" y="23837"/>
                  </a:lnTo>
                  <a:lnTo>
                    <a:pt x="0" y="0"/>
                  </a:lnTo>
                  <a:lnTo>
                    <a:pt x="24269" y="16344"/>
                  </a:lnTo>
                  <a:lnTo>
                    <a:pt x="24269" y="40373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872756" y="2264155"/>
              <a:ext cx="26034" cy="41910"/>
            </a:xfrm>
            <a:custGeom>
              <a:avLst/>
              <a:gdLst/>
              <a:ahLst/>
              <a:cxnLst/>
              <a:rect l="l" t="t" r="r" b="b"/>
              <a:pathLst>
                <a:path w="26035" h="41910">
                  <a:moveTo>
                    <a:pt x="0" y="0"/>
                  </a:moveTo>
                  <a:lnTo>
                    <a:pt x="0" y="24218"/>
                  </a:lnTo>
                  <a:lnTo>
                    <a:pt x="25781" y="41795"/>
                  </a:lnTo>
                  <a:lnTo>
                    <a:pt x="25781" y="17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872756" y="2264155"/>
              <a:ext cx="26034" cy="41910"/>
            </a:xfrm>
            <a:custGeom>
              <a:avLst/>
              <a:gdLst/>
              <a:ahLst/>
              <a:cxnLst/>
              <a:rect l="l" t="t" r="r" b="b"/>
              <a:pathLst>
                <a:path w="26035" h="41910">
                  <a:moveTo>
                    <a:pt x="25781" y="41795"/>
                  </a:moveTo>
                  <a:lnTo>
                    <a:pt x="0" y="24218"/>
                  </a:lnTo>
                  <a:lnTo>
                    <a:pt x="0" y="0"/>
                  </a:lnTo>
                  <a:lnTo>
                    <a:pt x="25781" y="17386"/>
                  </a:lnTo>
                  <a:lnTo>
                    <a:pt x="25781" y="41795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845908" y="2254224"/>
              <a:ext cx="921385" cy="718820"/>
            </a:xfrm>
            <a:custGeom>
              <a:avLst/>
              <a:gdLst/>
              <a:ahLst/>
              <a:cxnLst/>
              <a:rect l="l" t="t" r="r" b="b"/>
              <a:pathLst>
                <a:path w="921385" h="718819">
                  <a:moveTo>
                    <a:pt x="921029" y="580605"/>
                  </a:moveTo>
                  <a:lnTo>
                    <a:pt x="921029" y="718261"/>
                  </a:lnTo>
                </a:path>
                <a:path w="921385" h="718819">
                  <a:moveTo>
                    <a:pt x="793902" y="501281"/>
                  </a:moveTo>
                  <a:lnTo>
                    <a:pt x="793902" y="633653"/>
                  </a:lnTo>
                </a:path>
                <a:path w="921385" h="718819">
                  <a:moveTo>
                    <a:pt x="668782" y="419823"/>
                  </a:moveTo>
                  <a:lnTo>
                    <a:pt x="668782" y="544296"/>
                  </a:lnTo>
                </a:path>
                <a:path w="921385" h="718819">
                  <a:moveTo>
                    <a:pt x="545287" y="344131"/>
                  </a:moveTo>
                  <a:lnTo>
                    <a:pt x="545287" y="465962"/>
                  </a:lnTo>
                </a:path>
                <a:path w="921385" h="718819">
                  <a:moveTo>
                    <a:pt x="441286" y="276059"/>
                  </a:moveTo>
                  <a:lnTo>
                    <a:pt x="441286" y="392633"/>
                  </a:lnTo>
                </a:path>
                <a:path w="921385" h="718819">
                  <a:moveTo>
                    <a:pt x="334721" y="207289"/>
                  </a:moveTo>
                  <a:lnTo>
                    <a:pt x="334721" y="318592"/>
                  </a:lnTo>
                </a:path>
                <a:path w="921385" h="718819">
                  <a:moveTo>
                    <a:pt x="246189" y="150418"/>
                  </a:moveTo>
                  <a:lnTo>
                    <a:pt x="246189" y="256451"/>
                  </a:lnTo>
                </a:path>
                <a:path w="921385" h="718819">
                  <a:moveTo>
                    <a:pt x="161594" y="94564"/>
                  </a:moveTo>
                  <a:lnTo>
                    <a:pt x="161594" y="195325"/>
                  </a:lnTo>
                </a:path>
                <a:path w="921385" h="718819">
                  <a:moveTo>
                    <a:pt x="81064" y="50241"/>
                  </a:moveTo>
                  <a:lnTo>
                    <a:pt x="81064" y="148374"/>
                  </a:lnTo>
                </a:path>
                <a:path w="921385" h="718819">
                  <a:moveTo>
                    <a:pt x="0" y="0"/>
                  </a:moveTo>
                  <a:lnTo>
                    <a:pt x="0" y="92862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3257945" y="2599943"/>
              <a:ext cx="194945" cy="196215"/>
            </a:xfrm>
            <a:custGeom>
              <a:avLst/>
              <a:gdLst/>
              <a:ahLst/>
              <a:cxnLst/>
              <a:rect l="l" t="t" r="r" b="b"/>
              <a:pathLst>
                <a:path w="194945" h="196214">
                  <a:moveTo>
                    <a:pt x="12700" y="65976"/>
                  </a:moveTo>
                  <a:lnTo>
                    <a:pt x="0" y="65976"/>
                  </a:lnTo>
                  <a:lnTo>
                    <a:pt x="0" y="195732"/>
                  </a:lnTo>
                  <a:lnTo>
                    <a:pt x="12700" y="195732"/>
                  </a:lnTo>
                  <a:lnTo>
                    <a:pt x="12700" y="65976"/>
                  </a:lnTo>
                  <a:close/>
                </a:path>
                <a:path w="194945" h="196214">
                  <a:moveTo>
                    <a:pt x="194551" y="0"/>
                  </a:moveTo>
                  <a:lnTo>
                    <a:pt x="181851" y="0"/>
                  </a:lnTo>
                  <a:lnTo>
                    <a:pt x="181851" y="129743"/>
                  </a:lnTo>
                  <a:lnTo>
                    <a:pt x="194551" y="129743"/>
                  </a:lnTo>
                  <a:lnTo>
                    <a:pt x="194551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2798306" y="2767050"/>
              <a:ext cx="187960" cy="203200"/>
            </a:xfrm>
            <a:custGeom>
              <a:avLst/>
              <a:gdLst/>
              <a:ahLst/>
              <a:cxnLst/>
              <a:rect l="l" t="t" r="r" b="b"/>
              <a:pathLst>
                <a:path w="187960" h="203200">
                  <a:moveTo>
                    <a:pt x="0" y="73278"/>
                  </a:moveTo>
                  <a:lnTo>
                    <a:pt x="0" y="203034"/>
                  </a:lnTo>
                </a:path>
                <a:path w="187960" h="203200">
                  <a:moveTo>
                    <a:pt x="20815" y="65138"/>
                  </a:moveTo>
                  <a:lnTo>
                    <a:pt x="20815" y="194894"/>
                  </a:lnTo>
                </a:path>
                <a:path w="187960" h="203200">
                  <a:moveTo>
                    <a:pt x="41630" y="56997"/>
                  </a:moveTo>
                  <a:lnTo>
                    <a:pt x="41630" y="186753"/>
                  </a:lnTo>
                </a:path>
                <a:path w="187960" h="203200">
                  <a:moveTo>
                    <a:pt x="62445" y="48856"/>
                  </a:moveTo>
                  <a:lnTo>
                    <a:pt x="62445" y="178612"/>
                  </a:lnTo>
                </a:path>
                <a:path w="187960" h="203200">
                  <a:moveTo>
                    <a:pt x="83261" y="40716"/>
                  </a:moveTo>
                  <a:lnTo>
                    <a:pt x="83261" y="170472"/>
                  </a:lnTo>
                </a:path>
                <a:path w="187960" h="203200">
                  <a:moveTo>
                    <a:pt x="104076" y="32575"/>
                  </a:moveTo>
                  <a:lnTo>
                    <a:pt x="104076" y="162331"/>
                  </a:lnTo>
                </a:path>
                <a:path w="187960" h="203200">
                  <a:moveTo>
                    <a:pt x="124904" y="24434"/>
                  </a:moveTo>
                  <a:lnTo>
                    <a:pt x="124904" y="154177"/>
                  </a:lnTo>
                </a:path>
                <a:path w="187960" h="203200">
                  <a:moveTo>
                    <a:pt x="145719" y="16294"/>
                  </a:moveTo>
                  <a:lnTo>
                    <a:pt x="145719" y="146037"/>
                  </a:lnTo>
                </a:path>
                <a:path w="187960" h="203200">
                  <a:moveTo>
                    <a:pt x="166535" y="8140"/>
                  </a:moveTo>
                  <a:lnTo>
                    <a:pt x="166535" y="137896"/>
                  </a:lnTo>
                </a:path>
                <a:path w="187960" h="203200">
                  <a:moveTo>
                    <a:pt x="187350" y="0"/>
                  </a:moveTo>
                  <a:lnTo>
                    <a:pt x="187350" y="129755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3275191" y="2596527"/>
              <a:ext cx="168275" cy="193040"/>
            </a:xfrm>
            <a:custGeom>
              <a:avLst/>
              <a:gdLst/>
              <a:ahLst/>
              <a:cxnLst/>
              <a:rect l="l" t="t" r="r" b="b"/>
              <a:pathLst>
                <a:path w="168275" h="193039">
                  <a:moveTo>
                    <a:pt x="12700" y="63093"/>
                  </a:moveTo>
                  <a:lnTo>
                    <a:pt x="0" y="63093"/>
                  </a:lnTo>
                  <a:lnTo>
                    <a:pt x="0" y="192849"/>
                  </a:lnTo>
                  <a:lnTo>
                    <a:pt x="12700" y="192849"/>
                  </a:lnTo>
                  <a:lnTo>
                    <a:pt x="12700" y="63093"/>
                  </a:lnTo>
                  <a:close/>
                </a:path>
                <a:path w="168275" h="193039">
                  <a:moveTo>
                    <a:pt x="29959" y="53594"/>
                  </a:moveTo>
                  <a:lnTo>
                    <a:pt x="17259" y="53594"/>
                  </a:lnTo>
                  <a:lnTo>
                    <a:pt x="17259" y="183349"/>
                  </a:lnTo>
                  <a:lnTo>
                    <a:pt x="29959" y="183349"/>
                  </a:lnTo>
                  <a:lnTo>
                    <a:pt x="29959" y="53594"/>
                  </a:lnTo>
                  <a:close/>
                </a:path>
                <a:path w="168275" h="193039">
                  <a:moveTo>
                    <a:pt x="47205" y="47294"/>
                  </a:moveTo>
                  <a:lnTo>
                    <a:pt x="34505" y="47294"/>
                  </a:lnTo>
                  <a:lnTo>
                    <a:pt x="34505" y="177050"/>
                  </a:lnTo>
                  <a:lnTo>
                    <a:pt x="47205" y="177050"/>
                  </a:lnTo>
                  <a:lnTo>
                    <a:pt x="47205" y="47294"/>
                  </a:lnTo>
                  <a:close/>
                </a:path>
                <a:path w="168275" h="193039">
                  <a:moveTo>
                    <a:pt x="64465" y="40995"/>
                  </a:moveTo>
                  <a:lnTo>
                    <a:pt x="51765" y="40995"/>
                  </a:lnTo>
                  <a:lnTo>
                    <a:pt x="51765" y="170751"/>
                  </a:lnTo>
                  <a:lnTo>
                    <a:pt x="64465" y="170751"/>
                  </a:lnTo>
                  <a:lnTo>
                    <a:pt x="64465" y="40995"/>
                  </a:lnTo>
                  <a:close/>
                </a:path>
                <a:path w="168275" h="193039">
                  <a:moveTo>
                    <a:pt x="81711" y="34696"/>
                  </a:moveTo>
                  <a:lnTo>
                    <a:pt x="69011" y="34696"/>
                  </a:lnTo>
                  <a:lnTo>
                    <a:pt x="69011" y="164452"/>
                  </a:lnTo>
                  <a:lnTo>
                    <a:pt x="81711" y="164452"/>
                  </a:lnTo>
                  <a:lnTo>
                    <a:pt x="81711" y="34696"/>
                  </a:lnTo>
                  <a:close/>
                </a:path>
                <a:path w="168275" h="193039">
                  <a:moveTo>
                    <a:pt x="98958" y="28397"/>
                  </a:moveTo>
                  <a:lnTo>
                    <a:pt x="86258" y="28397"/>
                  </a:lnTo>
                  <a:lnTo>
                    <a:pt x="86258" y="158153"/>
                  </a:lnTo>
                  <a:lnTo>
                    <a:pt x="98958" y="158153"/>
                  </a:lnTo>
                  <a:lnTo>
                    <a:pt x="98958" y="28397"/>
                  </a:lnTo>
                  <a:close/>
                </a:path>
                <a:path w="168275" h="193039">
                  <a:moveTo>
                    <a:pt x="116217" y="22098"/>
                  </a:moveTo>
                  <a:lnTo>
                    <a:pt x="103517" y="22098"/>
                  </a:lnTo>
                  <a:lnTo>
                    <a:pt x="103517" y="151853"/>
                  </a:lnTo>
                  <a:lnTo>
                    <a:pt x="116217" y="151853"/>
                  </a:lnTo>
                  <a:lnTo>
                    <a:pt x="116217" y="22098"/>
                  </a:lnTo>
                  <a:close/>
                </a:path>
                <a:path w="168275" h="193039">
                  <a:moveTo>
                    <a:pt x="133464" y="15798"/>
                  </a:moveTo>
                  <a:lnTo>
                    <a:pt x="120764" y="15798"/>
                  </a:lnTo>
                  <a:lnTo>
                    <a:pt x="120764" y="145554"/>
                  </a:lnTo>
                  <a:lnTo>
                    <a:pt x="133464" y="145554"/>
                  </a:lnTo>
                  <a:lnTo>
                    <a:pt x="133464" y="15798"/>
                  </a:lnTo>
                  <a:close/>
                </a:path>
                <a:path w="168275" h="193039">
                  <a:moveTo>
                    <a:pt x="150723" y="9499"/>
                  </a:moveTo>
                  <a:lnTo>
                    <a:pt x="138023" y="9499"/>
                  </a:lnTo>
                  <a:lnTo>
                    <a:pt x="138023" y="139242"/>
                  </a:lnTo>
                  <a:lnTo>
                    <a:pt x="150723" y="139242"/>
                  </a:lnTo>
                  <a:lnTo>
                    <a:pt x="150723" y="9499"/>
                  </a:lnTo>
                  <a:close/>
                </a:path>
                <a:path w="168275" h="193039">
                  <a:moveTo>
                    <a:pt x="167970" y="0"/>
                  </a:moveTo>
                  <a:lnTo>
                    <a:pt x="155270" y="0"/>
                  </a:lnTo>
                  <a:lnTo>
                    <a:pt x="155270" y="129743"/>
                  </a:lnTo>
                  <a:lnTo>
                    <a:pt x="167970" y="129743"/>
                  </a:lnTo>
                  <a:lnTo>
                    <a:pt x="16797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2785416" y="2661513"/>
              <a:ext cx="806450" cy="248920"/>
            </a:xfrm>
            <a:custGeom>
              <a:avLst/>
              <a:gdLst/>
              <a:ahLst/>
              <a:cxnLst/>
              <a:rect l="l" t="t" r="r" b="b"/>
              <a:pathLst>
                <a:path w="806450" h="248919">
                  <a:moveTo>
                    <a:pt x="805967" y="5435"/>
                  </a:moveTo>
                  <a:lnTo>
                    <a:pt x="805967" y="135191"/>
                  </a:lnTo>
                </a:path>
                <a:path w="806450" h="248919">
                  <a:moveTo>
                    <a:pt x="0" y="248551"/>
                  </a:moveTo>
                  <a:lnTo>
                    <a:pt x="198767" y="173939"/>
                  </a:lnTo>
                </a:path>
                <a:path w="806450" h="248919">
                  <a:moveTo>
                    <a:pt x="463105" y="74612"/>
                  </a:moveTo>
                  <a:lnTo>
                    <a:pt x="652272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8321" y="1769198"/>
              <a:ext cx="88773" cy="221157"/>
            </a:xfrm>
            <a:prstGeom prst="rect">
              <a:avLst/>
            </a:prstGeom>
          </p:spPr>
        </p:pic>
        <p:sp>
          <p:nvSpPr>
            <p:cNvPr id="92" name="object 92" descr=""/>
            <p:cNvSpPr/>
            <p:nvPr/>
          </p:nvSpPr>
          <p:spPr>
            <a:xfrm>
              <a:off x="2054315" y="1597952"/>
              <a:ext cx="423545" cy="144145"/>
            </a:xfrm>
            <a:custGeom>
              <a:avLst/>
              <a:gdLst/>
              <a:ahLst/>
              <a:cxnLst/>
              <a:rect l="l" t="t" r="r" b="b"/>
              <a:pathLst>
                <a:path w="423544" h="144144">
                  <a:moveTo>
                    <a:pt x="423392" y="122478"/>
                  </a:moveTo>
                  <a:lnTo>
                    <a:pt x="272846" y="78905"/>
                  </a:lnTo>
                  <a:lnTo>
                    <a:pt x="272846" y="143700"/>
                  </a:lnTo>
                  <a:lnTo>
                    <a:pt x="423392" y="122478"/>
                  </a:lnTo>
                  <a:close/>
                </a:path>
                <a:path w="423544" h="144144">
                  <a:moveTo>
                    <a:pt x="112496" y="32397"/>
                  </a:moveTo>
                  <a:lnTo>
                    <a:pt x="0" y="0"/>
                  </a:lnTo>
                  <a:lnTo>
                    <a:pt x="0" y="45847"/>
                  </a:lnTo>
                  <a:lnTo>
                    <a:pt x="112496" y="32397"/>
                  </a:lnTo>
                  <a:close/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 descr=""/>
          <p:cNvSpPr txBox="1"/>
          <p:nvPr/>
        </p:nvSpPr>
        <p:spPr>
          <a:xfrm>
            <a:off x="2839581" y="3189833"/>
            <a:ext cx="14986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282426"/>
                </a:solidFill>
                <a:latin typeface="Arial"/>
                <a:cs typeface="Arial"/>
              </a:rPr>
              <a:t>(a)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1803799" y="4837186"/>
            <a:ext cx="14986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282426"/>
                </a:solidFill>
                <a:latin typeface="Arial"/>
                <a:cs typeface="Arial"/>
              </a:rPr>
              <a:t>(b)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3857664" y="4870196"/>
            <a:ext cx="14414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282426"/>
                </a:solidFill>
                <a:latin typeface="Arial"/>
                <a:cs typeface="Arial"/>
              </a:rPr>
              <a:t>(c)</a:t>
            </a:r>
            <a:endParaRPr sz="800">
              <a:latin typeface="Arial"/>
              <a:cs typeface="Arial"/>
            </a:endParaRPr>
          </a:p>
        </p:txBody>
      </p:sp>
      <p:pic>
        <p:nvPicPr>
          <p:cNvPr id="96" name="object 9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26999" y="3400094"/>
            <a:ext cx="1903133" cy="1401343"/>
          </a:xfrm>
          <a:prstGeom prst="rect">
            <a:avLst/>
          </a:prstGeom>
        </p:spPr>
      </p:pic>
      <p:pic>
        <p:nvPicPr>
          <p:cNvPr id="97" name="object 9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78290" y="3400094"/>
            <a:ext cx="1903133" cy="1401343"/>
          </a:xfrm>
          <a:prstGeom prst="rect">
            <a:avLst/>
          </a:prstGeom>
        </p:spPr>
      </p:pic>
      <p:sp>
        <p:nvSpPr>
          <p:cNvPr id="98" name="object 98" descr=""/>
          <p:cNvSpPr txBox="1"/>
          <p:nvPr/>
        </p:nvSpPr>
        <p:spPr>
          <a:xfrm>
            <a:off x="5028528" y="2369234"/>
            <a:ext cx="1192530" cy="267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dirty="0" sz="800" b="1">
                <a:solidFill>
                  <a:srgbClr val="282526"/>
                </a:solidFill>
                <a:latin typeface="Century Gothic"/>
                <a:cs typeface="Century Gothic"/>
              </a:rPr>
              <a:t>Figure</a:t>
            </a:r>
            <a:r>
              <a:rPr dirty="0" sz="800" spc="65" b="1">
                <a:solidFill>
                  <a:srgbClr val="282526"/>
                </a:solidFill>
                <a:latin typeface="Century Gothic"/>
                <a:cs typeface="Century Gothic"/>
              </a:rPr>
              <a:t> </a:t>
            </a:r>
            <a:r>
              <a:rPr dirty="0" sz="800" b="1">
                <a:solidFill>
                  <a:srgbClr val="282526"/>
                </a:solidFill>
                <a:latin typeface="Century Gothic"/>
                <a:cs typeface="Century Gothic"/>
              </a:rPr>
              <a:t>11-</a:t>
            </a:r>
            <a:r>
              <a:rPr dirty="0" sz="800" spc="-50" b="1">
                <a:solidFill>
                  <a:srgbClr val="282526"/>
                </a:solidFill>
                <a:latin typeface="Century Gothic"/>
                <a:cs typeface="Century Gothic"/>
              </a:rPr>
              <a:t>1</a:t>
            </a:r>
            <a:endParaRPr sz="800">
              <a:latin typeface="Century Gothic"/>
              <a:cs typeface="Century Gothic"/>
            </a:endParaRPr>
          </a:p>
          <a:p>
            <a:pPr marL="12700" marR="151765">
              <a:lnSpc>
                <a:spcPts val="950"/>
              </a:lnSpc>
              <a:spcBef>
                <a:spcPts val="35"/>
              </a:spcBef>
            </a:pP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Typical</a:t>
            </a:r>
            <a:r>
              <a:rPr dirty="0" sz="800" spc="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45">
                <a:solidFill>
                  <a:srgbClr val="282526"/>
                </a:solidFill>
                <a:latin typeface="Tahoma"/>
                <a:cs typeface="Tahoma"/>
              </a:rPr>
              <a:t>dual-media</a:t>
            </a:r>
            <a:r>
              <a:rPr dirty="0" sz="800" spc="2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rapid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ﬁlter.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85">
                <a:solidFill>
                  <a:srgbClr val="282526"/>
                </a:solidFill>
                <a:latin typeface="Tahoma"/>
                <a:cs typeface="Tahoma"/>
              </a:rPr>
              <a:t>(a)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Schematic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representation</a:t>
            </a:r>
            <a:r>
              <a:rPr dirty="0" sz="800" spc="2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of</a:t>
            </a:r>
            <a:endParaRPr sz="800">
              <a:latin typeface="Tahoma"/>
              <a:cs typeface="Tahoma"/>
            </a:endParaRPr>
          </a:p>
          <a:p>
            <a:pPr marL="12700">
              <a:lnSpc>
                <a:spcPts val="900"/>
              </a:lnSpc>
            </a:pPr>
            <a:r>
              <a:rPr dirty="0" sz="800" spc="-50">
                <a:solidFill>
                  <a:srgbClr val="282526"/>
                </a:solidFill>
                <a:latin typeface="Tahoma"/>
                <a:cs typeface="Tahoma"/>
              </a:rPr>
              <a:t>dual-</a:t>
            </a:r>
            <a:r>
              <a:rPr dirty="0" sz="800" spc="-55">
                <a:solidFill>
                  <a:srgbClr val="282526"/>
                </a:solidFill>
                <a:latin typeface="Tahoma"/>
                <a:cs typeface="Tahoma"/>
              </a:rPr>
              <a:t>media</a:t>
            </a:r>
            <a:r>
              <a:rPr dirty="0" sz="800" spc="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ﬁlter.</a:t>
            </a:r>
            <a:r>
              <a:rPr dirty="0" sz="800" spc="2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85">
                <a:solidFill>
                  <a:srgbClr val="282526"/>
                </a:solidFill>
                <a:latin typeface="Tahoma"/>
                <a:cs typeface="Tahoma"/>
              </a:rPr>
              <a:t>(b)</a:t>
            </a:r>
            <a:r>
              <a:rPr dirty="0" sz="800" spc="2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View</a:t>
            </a:r>
            <a:endParaRPr sz="800">
              <a:latin typeface="Tahoma"/>
              <a:cs typeface="Tahoma"/>
            </a:endParaRPr>
          </a:p>
          <a:p>
            <a:pPr marL="12700" marR="5080">
              <a:lnSpc>
                <a:spcPts val="950"/>
              </a:lnSpc>
              <a:spcBef>
                <a:spcPts val="30"/>
              </a:spcBef>
            </a:pP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of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50">
                <a:solidFill>
                  <a:srgbClr val="282526"/>
                </a:solidFill>
                <a:latin typeface="Tahoma"/>
                <a:cs typeface="Tahoma"/>
              </a:rPr>
              <a:t>an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operating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rapid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ﬁlter. 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Washwater</a:t>
            </a:r>
            <a:r>
              <a:rPr dirty="0" sz="800" spc="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troughs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are visible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below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the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water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surface.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60">
                <a:solidFill>
                  <a:srgbClr val="282526"/>
                </a:solidFill>
                <a:latin typeface="Tahoma"/>
                <a:cs typeface="Tahoma"/>
              </a:rPr>
              <a:t>Inﬂuent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water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enters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through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the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central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channel,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ﬂows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through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the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wall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openings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for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the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washwater</a:t>
            </a:r>
            <a:r>
              <a:rPr dirty="0" sz="800" spc="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troughs,</a:t>
            </a:r>
            <a:r>
              <a:rPr dirty="0" sz="800" spc="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and </a:t>
            </a:r>
            <a:r>
              <a:rPr dirty="0" sz="800" spc="-50">
                <a:solidFill>
                  <a:srgbClr val="282526"/>
                </a:solidFill>
                <a:latin typeface="Tahoma"/>
                <a:cs typeface="Tahoma"/>
              </a:rPr>
              <a:t>then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50">
                <a:solidFill>
                  <a:srgbClr val="282526"/>
                </a:solidFill>
                <a:latin typeface="Tahoma"/>
                <a:cs typeface="Tahoma"/>
              </a:rPr>
              <a:t>down</a:t>
            </a:r>
            <a:r>
              <a:rPr dirty="0" sz="800" spc="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through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the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ﬁlter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media,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45">
                <a:solidFill>
                  <a:srgbClr val="282526"/>
                </a:solidFill>
                <a:latin typeface="Tahoma"/>
                <a:cs typeface="Tahoma"/>
              </a:rPr>
              <a:t>which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is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below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the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water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surface.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65">
                <a:solidFill>
                  <a:srgbClr val="282526"/>
                </a:solidFill>
                <a:latin typeface="Tahoma"/>
                <a:cs typeface="Tahoma"/>
              </a:rPr>
              <a:t>(c)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Rapid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ﬁlter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during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the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backwash cycle.</a:t>
            </a:r>
            <a:r>
              <a:rPr dirty="0" sz="8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45">
                <a:solidFill>
                  <a:srgbClr val="282526"/>
                </a:solidFill>
                <a:latin typeface="Tahoma"/>
                <a:cs typeface="Tahoma"/>
              </a:rPr>
              <a:t>Washwater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ﬂows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up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through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the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media,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pours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over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into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the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20">
                <a:solidFill>
                  <a:srgbClr val="282526"/>
                </a:solidFill>
                <a:latin typeface="Tahoma"/>
                <a:cs typeface="Tahoma"/>
              </a:rPr>
              <a:t>troughs,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and </a:t>
            </a:r>
            <a:r>
              <a:rPr dirty="0" sz="800" spc="-50">
                <a:solidFill>
                  <a:srgbClr val="282526"/>
                </a:solidFill>
                <a:latin typeface="Tahoma"/>
                <a:cs typeface="Tahoma"/>
              </a:rPr>
              <a:t>then</a:t>
            </a:r>
            <a:r>
              <a:rPr dirty="0" sz="800" spc="-1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runs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into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40">
                <a:solidFill>
                  <a:srgbClr val="282526"/>
                </a:solidFill>
                <a:latin typeface="Tahoma"/>
                <a:cs typeface="Tahoma"/>
              </a:rPr>
              <a:t>the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central channel.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914299" y="5235148"/>
            <a:ext cx="4124960" cy="480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90" b="0">
                <a:solidFill>
                  <a:srgbClr val="282526"/>
                </a:solidFill>
                <a:latin typeface="Bookman Old Style"/>
                <a:cs typeface="Bookman Old Style"/>
              </a:rPr>
              <a:t>particles</a:t>
            </a:r>
            <a:r>
              <a:rPr dirty="0" sz="1000" spc="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20" b="0">
                <a:solidFill>
                  <a:srgbClr val="282526"/>
                </a:solidFill>
                <a:latin typeface="Bookman Old Style"/>
                <a:cs typeface="Bookman Old Style"/>
              </a:rPr>
              <a:t>were</a:t>
            </a:r>
            <a:r>
              <a:rPr dirty="0" sz="1000" spc="4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20" b="0">
                <a:solidFill>
                  <a:srgbClr val="282526"/>
                </a:solidFill>
                <a:latin typeface="Bookman Old Style"/>
                <a:cs typeface="Bookman Old Style"/>
              </a:rPr>
              <a:t>discussed</a:t>
            </a:r>
            <a:r>
              <a:rPr dirty="0" sz="1000" spc="4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70" b="0">
                <a:solidFill>
                  <a:srgbClr val="282526"/>
                </a:solidFill>
                <a:latin typeface="Bookman Old Style"/>
                <a:cs typeface="Bookman Old Style"/>
              </a:rPr>
              <a:t>in</a:t>
            </a:r>
            <a:r>
              <a:rPr dirty="0" sz="1000" spc="9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detail</a:t>
            </a:r>
            <a:r>
              <a:rPr dirty="0" sz="1000" spc="7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70" b="0">
                <a:solidFill>
                  <a:srgbClr val="282526"/>
                </a:solidFill>
                <a:latin typeface="Bookman Old Style"/>
                <a:cs typeface="Bookman Old Style"/>
              </a:rPr>
              <a:t>in</a:t>
            </a:r>
            <a:r>
              <a:rPr dirty="0" sz="1000" spc="9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14" b="0">
                <a:solidFill>
                  <a:srgbClr val="282526"/>
                </a:solidFill>
                <a:latin typeface="Bookman Old Style"/>
                <a:cs typeface="Bookman Old Style"/>
              </a:rPr>
              <a:t>Chap.</a:t>
            </a:r>
            <a:r>
              <a:rPr dirty="0" sz="1000" spc="7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254" b="0">
                <a:solidFill>
                  <a:srgbClr val="282526"/>
                </a:solidFill>
                <a:latin typeface="Bookman Old Style"/>
                <a:cs typeface="Bookman Old Style"/>
              </a:rPr>
              <a:t>9.</a:t>
            </a:r>
            <a:r>
              <a:rPr dirty="0" sz="1000" spc="17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5" b="0">
                <a:solidFill>
                  <a:srgbClr val="282526"/>
                </a:solidFill>
                <a:latin typeface="Bookman Old Style"/>
                <a:cs typeface="Bookman Old Style"/>
              </a:rPr>
              <a:t>Properly</a:t>
            </a:r>
            <a:r>
              <a:rPr dirty="0" sz="1000" spc="7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5" b="0">
                <a:solidFill>
                  <a:srgbClr val="282526"/>
                </a:solidFill>
                <a:latin typeface="Bookman Old Style"/>
                <a:cs typeface="Bookman Old Style"/>
              </a:rPr>
              <a:t>designed</a:t>
            </a:r>
            <a:r>
              <a:rPr dirty="0" sz="1000" spc="7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55" b="0">
                <a:solidFill>
                  <a:srgbClr val="282526"/>
                </a:solidFill>
                <a:latin typeface="Bookman Old Style"/>
                <a:cs typeface="Bookman Old Style"/>
              </a:rPr>
              <a:t>and</a:t>
            </a:r>
            <a:r>
              <a:rPr dirty="0" sz="1000" spc="7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0" b="0">
                <a:solidFill>
                  <a:srgbClr val="282526"/>
                </a:solidFill>
                <a:latin typeface="Bookman Old Style"/>
                <a:cs typeface="Bookman Old Style"/>
              </a:rPr>
              <a:t>operated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rapid</a:t>
            </a:r>
            <a:r>
              <a:rPr dirty="0" sz="1000" spc="-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ﬁlters</a:t>
            </a:r>
            <a:r>
              <a:rPr dirty="0" sz="1000" spc="-1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90" b="0">
                <a:solidFill>
                  <a:srgbClr val="282526"/>
                </a:solidFill>
                <a:latin typeface="Bookman Old Style"/>
                <a:cs typeface="Bookman Old Style"/>
              </a:rPr>
              <a:t>can</a:t>
            </a:r>
            <a:r>
              <a:rPr dirty="0" sz="1000" spc="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40" b="0">
                <a:solidFill>
                  <a:srgbClr val="282526"/>
                </a:solidFill>
                <a:latin typeface="Bookman Old Style"/>
                <a:cs typeface="Bookman Old Style"/>
              </a:rPr>
              <a:t>fail</a:t>
            </a:r>
            <a:r>
              <a:rPr dirty="0" sz="1000" spc="-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quickly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if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0" b="0">
                <a:solidFill>
                  <a:srgbClr val="282526"/>
                </a:solidFill>
                <a:latin typeface="Bookman Old Style"/>
                <a:cs typeface="Bookman Old Style"/>
              </a:rPr>
              <a:t>the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0" b="0">
                <a:solidFill>
                  <a:srgbClr val="282526"/>
                </a:solidFill>
                <a:latin typeface="Bookman Old Style"/>
                <a:cs typeface="Bookman Old Style"/>
              </a:rPr>
              <a:t>coagulant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20" b="0">
                <a:solidFill>
                  <a:srgbClr val="282526"/>
                </a:solidFill>
                <a:latin typeface="Bookman Old Style"/>
                <a:cs typeface="Bookman Old Style"/>
              </a:rPr>
              <a:t>feed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95" b="0">
                <a:solidFill>
                  <a:srgbClr val="282526"/>
                </a:solidFill>
                <a:latin typeface="Bookman Old Style"/>
                <a:cs typeface="Bookman Old Style"/>
              </a:rPr>
              <a:t>breaks</a:t>
            </a:r>
            <a:r>
              <a:rPr dirty="0" sz="1000" spc="1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0" b="0">
                <a:solidFill>
                  <a:srgbClr val="282526"/>
                </a:solidFill>
                <a:latin typeface="Bookman Old Style"/>
                <a:cs typeface="Bookman Old Style"/>
              </a:rPr>
              <a:t>down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or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0" b="0">
                <a:solidFill>
                  <a:srgbClr val="282526"/>
                </a:solidFill>
                <a:latin typeface="Bookman Old Style"/>
                <a:cs typeface="Bookman Old Style"/>
              </a:rPr>
              <a:t>the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30" b="0">
                <a:solidFill>
                  <a:srgbClr val="282526"/>
                </a:solidFill>
                <a:latin typeface="Bookman Old Style"/>
                <a:cs typeface="Bookman Old Style"/>
              </a:rPr>
              <a:t>raw- </a:t>
            </a:r>
            <a:r>
              <a:rPr dirty="0" sz="1000" spc="-85" b="0">
                <a:solidFill>
                  <a:srgbClr val="282526"/>
                </a:solidFill>
                <a:latin typeface="Bookman Old Style"/>
                <a:cs typeface="Bookman Old Style"/>
              </a:rPr>
              <a:t>water</a:t>
            </a:r>
            <a:r>
              <a:rPr dirty="0" sz="1000" spc="-3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5" b="0">
                <a:solidFill>
                  <a:srgbClr val="282526"/>
                </a:solidFill>
                <a:latin typeface="Bookman Old Style"/>
                <a:cs typeface="Bookman Old Style"/>
              </a:rPr>
              <a:t>quality</a:t>
            </a:r>
            <a:r>
              <a:rPr dirty="0" sz="1000" spc="-3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5" b="0">
                <a:solidFill>
                  <a:srgbClr val="282526"/>
                </a:solidFill>
                <a:latin typeface="Bookman Old Style"/>
                <a:cs typeface="Bookman Old Style"/>
              </a:rPr>
              <a:t>changes</a:t>
            </a:r>
            <a:r>
              <a:rPr dirty="0" sz="1000" spc="-3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and</a:t>
            </a:r>
            <a:r>
              <a:rPr dirty="0" sz="1000" spc="-3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the</a:t>
            </a:r>
            <a:r>
              <a:rPr dirty="0" sz="1000" spc="-3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5" b="0">
                <a:solidFill>
                  <a:srgbClr val="282526"/>
                </a:solidFill>
                <a:latin typeface="Bookman Old Style"/>
                <a:cs typeface="Bookman Old Style"/>
              </a:rPr>
              <a:t>coagulant</a:t>
            </a:r>
            <a:r>
              <a:rPr dirty="0" sz="1000" spc="-4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0" b="0">
                <a:solidFill>
                  <a:srgbClr val="282526"/>
                </a:solidFill>
                <a:latin typeface="Bookman Old Style"/>
                <a:cs typeface="Bookman Old Style"/>
              </a:rPr>
              <a:t>dose</a:t>
            </a:r>
            <a:r>
              <a:rPr dirty="0" sz="1000" spc="-3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05" b="0">
                <a:solidFill>
                  <a:srgbClr val="282526"/>
                </a:solidFill>
                <a:latin typeface="Bookman Old Style"/>
                <a:cs typeface="Bookman Old Style"/>
              </a:rPr>
              <a:t>is</a:t>
            </a:r>
            <a:r>
              <a:rPr dirty="0" sz="1000" spc="-4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0" b="0">
                <a:solidFill>
                  <a:srgbClr val="282526"/>
                </a:solidFill>
                <a:latin typeface="Bookman Old Style"/>
                <a:cs typeface="Bookman Old Style"/>
              </a:rPr>
              <a:t>not</a:t>
            </a:r>
            <a:r>
              <a:rPr dirty="0" sz="1000" spc="-3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5" b="0">
                <a:solidFill>
                  <a:srgbClr val="282526"/>
                </a:solidFill>
                <a:latin typeface="Bookman Old Style"/>
                <a:cs typeface="Bookman Old Style"/>
              </a:rPr>
              <a:t>adjusted</a:t>
            </a:r>
            <a:r>
              <a:rPr dirty="0" sz="1000" spc="-3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0" b="0">
                <a:solidFill>
                  <a:srgbClr val="282526"/>
                </a:solidFill>
                <a:latin typeface="Bookman Old Style"/>
                <a:cs typeface="Bookman Old Style"/>
              </a:rPr>
              <a:t>accordingly.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5399523" y="5877402"/>
            <a:ext cx="85471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2720" marR="5080" indent="-160655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282526"/>
                </a:solidFill>
                <a:latin typeface="Century Gothic"/>
                <a:cs typeface="Century Gothic"/>
              </a:rPr>
              <a:t>Basic</a:t>
            </a:r>
            <a:r>
              <a:rPr dirty="0" sz="1000" spc="-25" b="1">
                <a:solidFill>
                  <a:srgbClr val="282526"/>
                </a:solidFill>
                <a:latin typeface="Century Gothic"/>
                <a:cs typeface="Century Gothic"/>
              </a:rPr>
              <a:t> </a:t>
            </a:r>
            <a:r>
              <a:rPr dirty="0" sz="1000" spc="-10" b="1">
                <a:solidFill>
                  <a:srgbClr val="282526"/>
                </a:solidFill>
                <a:latin typeface="Century Gothic"/>
                <a:cs typeface="Century Gothic"/>
              </a:rPr>
              <a:t>Process </a:t>
            </a:r>
            <a:r>
              <a:rPr dirty="0" sz="1000" spc="-25" b="1">
                <a:solidFill>
                  <a:srgbClr val="282526"/>
                </a:solidFill>
                <a:latin typeface="Century Gothic"/>
                <a:cs typeface="Century Gothic"/>
              </a:rPr>
              <a:t>Description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914287" y="5869076"/>
            <a:ext cx="4125595" cy="1995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A</a:t>
            </a:r>
            <a:r>
              <a:rPr dirty="0" sz="1000" spc="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35" b="0">
                <a:solidFill>
                  <a:srgbClr val="282526"/>
                </a:solidFill>
                <a:latin typeface="Bookman Old Style"/>
                <a:cs typeface="Bookman Old Style"/>
              </a:rPr>
              <a:t>typical</a:t>
            </a:r>
            <a:r>
              <a:rPr dirty="0" sz="1000" spc="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35" b="0">
                <a:solidFill>
                  <a:srgbClr val="282526"/>
                </a:solidFill>
                <a:latin typeface="Bookman Old Style"/>
                <a:cs typeface="Bookman Old Style"/>
              </a:rPr>
              <a:t>conﬁguration</a:t>
            </a:r>
            <a:r>
              <a:rPr dirty="0" sz="1000" spc="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for</a:t>
            </a:r>
            <a:r>
              <a:rPr dirty="0" sz="1000" spc="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0" b="0">
                <a:solidFill>
                  <a:srgbClr val="282526"/>
                </a:solidFill>
                <a:latin typeface="Bookman Old Style"/>
                <a:cs typeface="Bookman Old Style"/>
              </a:rPr>
              <a:t>rapid</a:t>
            </a:r>
            <a:r>
              <a:rPr dirty="0" sz="1000" spc="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25" b="0">
                <a:solidFill>
                  <a:srgbClr val="282526"/>
                </a:solidFill>
                <a:latin typeface="Bookman Old Style"/>
                <a:cs typeface="Bookman Old Style"/>
              </a:rPr>
              <a:t>ﬁlters</a:t>
            </a:r>
            <a:r>
              <a:rPr dirty="0" sz="1000" spc="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is</a:t>
            </a:r>
            <a:r>
              <a:rPr dirty="0" sz="1000" spc="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0" b="0">
                <a:solidFill>
                  <a:srgbClr val="282526"/>
                </a:solidFill>
                <a:latin typeface="Bookman Old Style"/>
                <a:cs typeface="Bookman Old Style"/>
              </a:rPr>
              <a:t>illustrated</a:t>
            </a:r>
            <a:r>
              <a:rPr dirty="0" sz="1000" spc="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on</a:t>
            </a:r>
            <a:r>
              <a:rPr dirty="0" sz="1000" spc="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Fig.</a:t>
            </a:r>
            <a:r>
              <a:rPr dirty="0" sz="1000" spc="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20" b="0">
                <a:solidFill>
                  <a:srgbClr val="282526"/>
                </a:solidFill>
                <a:latin typeface="Bookman Old Style"/>
                <a:cs typeface="Bookman Old Style"/>
              </a:rPr>
              <a:t>11-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1.</a:t>
            </a:r>
            <a:r>
              <a:rPr dirty="0" sz="1000" spc="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25" b="0">
                <a:solidFill>
                  <a:srgbClr val="282526"/>
                </a:solidFill>
                <a:latin typeface="Bookman Old Style"/>
                <a:cs typeface="Bookman Old Style"/>
              </a:rPr>
              <a:t>The 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ﬁlter</a:t>
            </a:r>
            <a:r>
              <a:rPr dirty="0" sz="1000" spc="-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bed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is</a:t>
            </a:r>
            <a:r>
              <a:rPr dirty="0" sz="1000" spc="-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40" b="0">
                <a:solidFill>
                  <a:srgbClr val="282526"/>
                </a:solidFill>
                <a:latin typeface="Bookman Old Style"/>
                <a:cs typeface="Bookman Old Style"/>
              </a:rPr>
              <a:t>contained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in</a:t>
            </a:r>
            <a:r>
              <a:rPr dirty="0" sz="1000" spc="-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a</a:t>
            </a:r>
            <a:r>
              <a:rPr dirty="0" sz="1000" spc="-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deep</a:t>
            </a:r>
            <a:r>
              <a:rPr dirty="0" sz="1000" spc="-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structure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40" b="0">
                <a:solidFill>
                  <a:srgbClr val="282526"/>
                </a:solidFill>
                <a:latin typeface="Bookman Old Style"/>
                <a:cs typeface="Bookman Old Style"/>
              </a:rPr>
              <a:t>that</a:t>
            </a:r>
            <a:r>
              <a:rPr dirty="0" sz="1000" spc="-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is</a:t>
            </a:r>
            <a:r>
              <a:rPr dirty="0" sz="1000" spc="-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typically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35" b="0">
                <a:solidFill>
                  <a:srgbClr val="282526"/>
                </a:solidFill>
                <a:latin typeface="Bookman Old Style"/>
                <a:cs typeface="Bookman Old Style"/>
              </a:rPr>
              <a:t>constructed 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of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35" b="0">
                <a:solidFill>
                  <a:srgbClr val="282526"/>
                </a:solidFill>
                <a:latin typeface="Bookman Old Style"/>
                <a:cs typeface="Bookman Old Style"/>
              </a:rPr>
              <a:t>reinforced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45" b="0">
                <a:solidFill>
                  <a:srgbClr val="282526"/>
                </a:solidFill>
                <a:latin typeface="Bookman Old Style"/>
                <a:cs typeface="Bookman Old Style"/>
              </a:rPr>
              <a:t>concrete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and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20" b="0">
                <a:solidFill>
                  <a:srgbClr val="282526"/>
                </a:solidFill>
                <a:latin typeface="Bookman Old Style"/>
                <a:cs typeface="Bookman Old Style"/>
              </a:rPr>
              <a:t>open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to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35" b="0">
                <a:solidFill>
                  <a:srgbClr val="282526"/>
                </a:solidFill>
                <a:latin typeface="Bookman Old Style"/>
                <a:cs typeface="Bookman Old Style"/>
              </a:rPr>
              <a:t>the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0" b="0">
                <a:solidFill>
                  <a:srgbClr val="282526"/>
                </a:solidFill>
                <a:latin typeface="Bookman Old Style"/>
                <a:cs typeface="Bookman Old Style"/>
              </a:rPr>
              <a:t>atmosphere.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The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0" b="0">
                <a:solidFill>
                  <a:srgbClr val="282526"/>
                </a:solidFill>
                <a:latin typeface="Bookman Old Style"/>
                <a:cs typeface="Bookman Old Style"/>
              </a:rPr>
              <a:t>rapid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0" b="0">
                <a:solidFill>
                  <a:srgbClr val="282526"/>
                </a:solidFill>
                <a:latin typeface="Bookman Old Style"/>
                <a:cs typeface="Bookman Old Style"/>
              </a:rPr>
              <a:t>ﬁltration </a:t>
            </a:r>
            <a:r>
              <a:rPr dirty="0" sz="1000" spc="-35" b="0">
                <a:solidFill>
                  <a:srgbClr val="282526"/>
                </a:solidFill>
                <a:latin typeface="Bookman Old Style"/>
                <a:cs typeface="Bookman Old Style"/>
              </a:rPr>
              <a:t>cycle</a:t>
            </a:r>
            <a:r>
              <a:rPr dirty="0" sz="1000" spc="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5" b="0">
                <a:solidFill>
                  <a:srgbClr val="282526"/>
                </a:solidFill>
                <a:latin typeface="Bookman Old Style"/>
                <a:cs typeface="Bookman Old Style"/>
              </a:rPr>
              <a:t>consists</a:t>
            </a:r>
            <a:r>
              <a:rPr dirty="0" sz="1000" spc="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of</a:t>
            </a:r>
            <a:r>
              <a:rPr dirty="0" sz="1000" spc="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25" b="0">
                <a:solidFill>
                  <a:srgbClr val="282526"/>
                </a:solidFill>
                <a:latin typeface="Bookman Old Style"/>
                <a:cs typeface="Bookman Old Style"/>
              </a:rPr>
              <a:t>two</a:t>
            </a:r>
            <a:r>
              <a:rPr dirty="0" sz="1000" spc="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stages:</a:t>
            </a:r>
            <a:r>
              <a:rPr dirty="0" sz="1000" spc="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55" b="0">
                <a:solidFill>
                  <a:srgbClr val="282526"/>
                </a:solidFill>
                <a:latin typeface="Bookman Old Style"/>
                <a:cs typeface="Bookman Old Style"/>
              </a:rPr>
              <a:t>(1)</a:t>
            </a:r>
            <a:r>
              <a:rPr dirty="0" sz="1000" spc="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a</a:t>
            </a:r>
            <a:r>
              <a:rPr dirty="0" sz="1000" spc="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35" b="0">
                <a:solidFill>
                  <a:srgbClr val="282526"/>
                </a:solidFill>
                <a:latin typeface="Bookman Old Style"/>
                <a:cs typeface="Bookman Old Style"/>
              </a:rPr>
              <a:t>ﬁltration</a:t>
            </a:r>
            <a:r>
              <a:rPr dirty="0" sz="1000" spc="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stage,</a:t>
            </a:r>
            <a:r>
              <a:rPr dirty="0" sz="1000" spc="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30" b="0">
                <a:solidFill>
                  <a:srgbClr val="282526"/>
                </a:solidFill>
                <a:latin typeface="Bookman Old Style"/>
                <a:cs typeface="Bookman Old Style"/>
              </a:rPr>
              <a:t>during</a:t>
            </a:r>
            <a:r>
              <a:rPr dirty="0" sz="1000" spc="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which</a:t>
            </a:r>
            <a:r>
              <a:rPr dirty="0" sz="1000" spc="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particles accumulate,</a:t>
            </a:r>
            <a:r>
              <a:rPr dirty="0" sz="1000" spc="1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and</a:t>
            </a:r>
            <a:r>
              <a:rPr dirty="0" sz="1000" spc="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50" b="0">
                <a:solidFill>
                  <a:srgbClr val="282526"/>
                </a:solidFill>
                <a:latin typeface="Bookman Old Style"/>
                <a:cs typeface="Bookman Old Style"/>
              </a:rPr>
              <a:t>(2)</a:t>
            </a:r>
            <a:r>
              <a:rPr dirty="0" sz="1000" spc="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a</a:t>
            </a:r>
            <a:r>
              <a:rPr dirty="0" sz="1000" spc="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95" b="0">
                <a:solidFill>
                  <a:srgbClr val="282526"/>
                </a:solidFill>
                <a:latin typeface="Bookman Old Style"/>
                <a:cs typeface="Bookman Old Style"/>
              </a:rPr>
              <a:t>backwash</a:t>
            </a:r>
            <a:r>
              <a:rPr dirty="0" sz="1000" spc="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40" b="0">
                <a:solidFill>
                  <a:srgbClr val="282526"/>
                </a:solidFill>
                <a:latin typeface="Bookman Old Style"/>
                <a:cs typeface="Bookman Old Style"/>
              </a:rPr>
              <a:t>stage,</a:t>
            </a:r>
            <a:r>
              <a:rPr dirty="0" sz="1000" spc="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20" b="0">
                <a:solidFill>
                  <a:srgbClr val="282526"/>
                </a:solidFill>
                <a:latin typeface="Bookman Old Style"/>
                <a:cs typeface="Bookman Old Style"/>
              </a:rPr>
              <a:t>during</a:t>
            </a:r>
            <a:r>
              <a:rPr dirty="0" sz="1000" spc="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30" b="0">
                <a:solidFill>
                  <a:srgbClr val="282526"/>
                </a:solidFill>
                <a:latin typeface="Bookman Old Style"/>
                <a:cs typeface="Bookman Old Style"/>
              </a:rPr>
              <a:t>which</a:t>
            </a:r>
            <a:r>
              <a:rPr dirty="0" sz="1000" spc="1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the</a:t>
            </a:r>
            <a:r>
              <a:rPr dirty="0" sz="1000" spc="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0" b="0">
                <a:solidFill>
                  <a:srgbClr val="282526"/>
                </a:solidFill>
                <a:latin typeface="Bookman Old Style"/>
                <a:cs typeface="Bookman Old Style"/>
              </a:rPr>
              <a:t>accumulated 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material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70" b="0">
                <a:solidFill>
                  <a:srgbClr val="282526"/>
                </a:solidFill>
                <a:latin typeface="Bookman Old Style"/>
                <a:cs typeface="Bookman Old Style"/>
              </a:rPr>
              <a:t>is</a:t>
            </a:r>
            <a:r>
              <a:rPr dirty="0" sz="1000" spc="9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5" b="0">
                <a:solidFill>
                  <a:srgbClr val="282526"/>
                </a:solidFill>
                <a:latin typeface="Bookman Old Style"/>
                <a:cs typeface="Bookman Old Style"/>
              </a:rPr>
              <a:t>ﬂushed</a:t>
            </a:r>
            <a:r>
              <a:rPr dirty="0" sz="1000" spc="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0" b="0">
                <a:solidFill>
                  <a:srgbClr val="282526"/>
                </a:solidFill>
                <a:latin typeface="Bookman Old Style"/>
                <a:cs typeface="Bookman Old Style"/>
              </a:rPr>
              <a:t>from</a:t>
            </a:r>
            <a:r>
              <a:rPr dirty="0" sz="1000" spc="2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the</a:t>
            </a:r>
            <a:r>
              <a:rPr dirty="0" sz="1000" spc="3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20" b="0">
                <a:solidFill>
                  <a:srgbClr val="282526"/>
                </a:solidFill>
                <a:latin typeface="Bookman Old Style"/>
                <a:cs typeface="Bookman Old Style"/>
              </a:rPr>
              <a:t>system.</a:t>
            </a:r>
            <a:r>
              <a:rPr dirty="0" sz="1000" spc="4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5" b="0">
                <a:solidFill>
                  <a:srgbClr val="282526"/>
                </a:solidFill>
                <a:latin typeface="Bookman Old Style"/>
                <a:cs typeface="Bookman Old Style"/>
              </a:rPr>
              <a:t>During</a:t>
            </a:r>
            <a:r>
              <a:rPr dirty="0" sz="1000" spc="3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the</a:t>
            </a:r>
            <a:r>
              <a:rPr dirty="0" sz="1000" spc="3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ﬁltration</a:t>
            </a:r>
            <a:r>
              <a:rPr dirty="0" sz="1000" spc="3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90" b="0">
                <a:solidFill>
                  <a:srgbClr val="282526"/>
                </a:solidFill>
                <a:latin typeface="Bookman Old Style"/>
                <a:cs typeface="Bookman Old Style"/>
              </a:rPr>
              <a:t>stage,</a:t>
            </a:r>
            <a:r>
              <a:rPr dirty="0" sz="1000" spc="3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95" b="0">
                <a:solidFill>
                  <a:srgbClr val="282526"/>
                </a:solidFill>
                <a:latin typeface="Bookman Old Style"/>
                <a:cs typeface="Bookman Old Style"/>
              </a:rPr>
              <a:t>water</a:t>
            </a:r>
            <a:r>
              <a:rPr dirty="0" sz="1000" spc="3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20" b="0">
                <a:solidFill>
                  <a:srgbClr val="282526"/>
                </a:solidFill>
                <a:latin typeface="Bookman Old Style"/>
                <a:cs typeface="Bookman Old Style"/>
              </a:rPr>
              <a:t>ﬂows </a:t>
            </a:r>
            <a:r>
              <a:rPr dirty="0" sz="1000" spc="-90" b="0">
                <a:solidFill>
                  <a:srgbClr val="282526"/>
                </a:solidFill>
                <a:latin typeface="Bookman Old Style"/>
                <a:cs typeface="Bookman Old Style"/>
              </a:rPr>
              <a:t>downward</a:t>
            </a:r>
            <a:r>
              <a:rPr dirty="0" sz="1000" spc="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0" b="0">
                <a:solidFill>
                  <a:srgbClr val="282526"/>
                </a:solidFill>
                <a:latin typeface="Bookman Old Style"/>
                <a:cs typeface="Bookman Old Style"/>
              </a:rPr>
              <a:t>through</a:t>
            </a:r>
            <a:r>
              <a:rPr dirty="0" sz="1000" spc="-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the</a:t>
            </a:r>
            <a:r>
              <a:rPr dirty="0" sz="1000" spc="1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40" b="0">
                <a:solidFill>
                  <a:srgbClr val="282526"/>
                </a:solidFill>
                <a:latin typeface="Bookman Old Style"/>
                <a:cs typeface="Bookman Old Style"/>
              </a:rPr>
              <a:t>ﬁlter</a:t>
            </a:r>
            <a:r>
              <a:rPr dirty="0" sz="1000" spc="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bed</a:t>
            </a:r>
            <a:r>
              <a:rPr dirty="0" sz="1000" spc="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00" b="0">
                <a:solidFill>
                  <a:srgbClr val="282526"/>
                </a:solidFill>
                <a:latin typeface="Bookman Old Style"/>
                <a:cs typeface="Bookman Old Style"/>
              </a:rPr>
              <a:t>and</a:t>
            </a:r>
            <a:r>
              <a:rPr dirty="0" sz="1000" spc="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5" b="0">
                <a:solidFill>
                  <a:srgbClr val="282526"/>
                </a:solidFill>
                <a:latin typeface="Bookman Old Style"/>
                <a:cs typeface="Bookman Old Style"/>
              </a:rPr>
              <a:t>particles</a:t>
            </a:r>
            <a:r>
              <a:rPr dirty="0" sz="1000" spc="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45" b="0">
                <a:solidFill>
                  <a:srgbClr val="282526"/>
                </a:solidFill>
                <a:latin typeface="Bookman Old Style"/>
                <a:cs typeface="Bookman Old Style"/>
              </a:rPr>
              <a:t>collect</a:t>
            </a:r>
            <a:r>
              <a:rPr dirty="0" sz="1000" spc="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within</a:t>
            </a:r>
            <a:r>
              <a:rPr dirty="0" sz="1000" spc="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the</a:t>
            </a:r>
            <a:r>
              <a:rPr dirty="0" sz="1000" spc="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bed.</a:t>
            </a:r>
            <a:r>
              <a:rPr dirty="0" sz="1000" spc="1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25" b="0">
                <a:solidFill>
                  <a:srgbClr val="282526"/>
                </a:solidFill>
                <a:latin typeface="Bookman Old Style"/>
                <a:cs typeface="Bookman Old Style"/>
              </a:rPr>
              <a:t>The </a:t>
            </a:r>
            <a:r>
              <a:rPr dirty="0" sz="1000" spc="-50" b="0">
                <a:solidFill>
                  <a:srgbClr val="282526"/>
                </a:solidFill>
                <a:latin typeface="Bookman Old Style"/>
                <a:cs typeface="Bookman Old Style"/>
              </a:rPr>
              <a:t>ﬁltration</a:t>
            </a:r>
            <a:r>
              <a:rPr dirty="0" sz="1000" spc="-4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stage</a:t>
            </a:r>
            <a:r>
              <a:rPr dirty="0" sz="1000" spc="-4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5" b="0">
                <a:solidFill>
                  <a:srgbClr val="282526"/>
                </a:solidFill>
                <a:latin typeface="Bookman Old Style"/>
                <a:cs typeface="Bookman Old Style"/>
              </a:rPr>
              <a:t>typically</a:t>
            </a:r>
            <a:r>
              <a:rPr dirty="0" sz="1000" spc="-4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10" b="0">
                <a:solidFill>
                  <a:srgbClr val="282526"/>
                </a:solidFill>
                <a:latin typeface="Bookman Old Style"/>
                <a:cs typeface="Bookman Old Style"/>
              </a:rPr>
              <a:t>lasts</a:t>
            </a:r>
            <a:r>
              <a:rPr dirty="0" sz="1000" spc="-40" b="0">
                <a:solidFill>
                  <a:srgbClr val="282526"/>
                </a:solidFill>
                <a:latin typeface="Bookman Old Style"/>
                <a:cs typeface="Bookman Old Style"/>
              </a:rPr>
              <a:t> from </a:t>
            </a:r>
            <a:r>
              <a:rPr dirty="0" sz="1000" spc="-114" b="0">
                <a:solidFill>
                  <a:srgbClr val="282526"/>
                </a:solidFill>
                <a:latin typeface="Bookman Old Style"/>
                <a:cs typeface="Bookman Old Style"/>
              </a:rPr>
              <a:t>1</a:t>
            </a:r>
            <a:r>
              <a:rPr dirty="0" sz="1000" spc="-4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45" b="0">
                <a:solidFill>
                  <a:srgbClr val="282526"/>
                </a:solidFill>
                <a:latin typeface="Bookman Old Style"/>
                <a:cs typeface="Bookman Old Style"/>
              </a:rPr>
              <a:t>to</a:t>
            </a:r>
            <a:r>
              <a:rPr dirty="0" sz="1000" spc="-4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14" b="0">
                <a:solidFill>
                  <a:srgbClr val="282526"/>
                </a:solidFill>
                <a:latin typeface="Bookman Old Style"/>
                <a:cs typeface="Bookman Old Style"/>
              </a:rPr>
              <a:t>4</a:t>
            </a:r>
            <a:r>
              <a:rPr dirty="0" sz="1000" spc="-4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0" b="0">
                <a:solidFill>
                  <a:srgbClr val="282526"/>
                </a:solidFill>
                <a:latin typeface="Bookman Old Style"/>
                <a:cs typeface="Bookman Old Style"/>
              </a:rPr>
              <a:t>days.</a:t>
            </a:r>
            <a:endParaRPr sz="1000">
              <a:latin typeface="Bookman Old Style"/>
              <a:cs typeface="Bookman Old Style"/>
            </a:endParaRPr>
          </a:p>
          <a:p>
            <a:pPr algn="just" marL="164465">
              <a:lnSpc>
                <a:spcPts val="1140"/>
              </a:lnSpc>
            </a:pPr>
            <a:r>
              <a:rPr dirty="0" sz="1000" spc="-40" b="0">
                <a:solidFill>
                  <a:srgbClr val="282526"/>
                </a:solidFill>
                <a:latin typeface="Bookman Old Style"/>
                <a:cs typeface="Bookman Old Style"/>
              </a:rPr>
              <a:t>During</a:t>
            </a:r>
            <a:r>
              <a:rPr dirty="0" sz="1000" spc="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0" b="0">
                <a:solidFill>
                  <a:srgbClr val="282526"/>
                </a:solidFill>
                <a:latin typeface="Bookman Old Style"/>
                <a:cs typeface="Bookman Old Style"/>
              </a:rPr>
              <a:t>the</a:t>
            </a:r>
            <a:r>
              <a:rPr dirty="0" sz="1000" spc="2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95" b="0">
                <a:solidFill>
                  <a:srgbClr val="282526"/>
                </a:solidFill>
                <a:latin typeface="Bookman Old Style"/>
                <a:cs typeface="Bookman Old Style"/>
              </a:rPr>
              <a:t>backwash</a:t>
            </a:r>
            <a:r>
              <a:rPr dirty="0" sz="1000" spc="2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stage,</a:t>
            </a:r>
            <a:r>
              <a:rPr dirty="0" sz="1000" spc="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water</a:t>
            </a:r>
            <a:r>
              <a:rPr dirty="0" sz="1000" spc="2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0" b="0">
                <a:solidFill>
                  <a:srgbClr val="282526"/>
                </a:solidFill>
                <a:latin typeface="Bookman Old Style"/>
                <a:cs typeface="Bookman Old Style"/>
              </a:rPr>
              <a:t>ﬂows</a:t>
            </a:r>
            <a:r>
              <a:rPr dirty="0" sz="1000" spc="2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in</a:t>
            </a:r>
            <a:r>
              <a:rPr dirty="0" sz="1000" spc="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0" b="0">
                <a:solidFill>
                  <a:srgbClr val="282526"/>
                </a:solidFill>
                <a:latin typeface="Bookman Old Style"/>
                <a:cs typeface="Bookman Old Style"/>
              </a:rPr>
              <a:t>the</a:t>
            </a:r>
            <a:r>
              <a:rPr dirty="0" sz="1000" spc="2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30" b="0">
                <a:solidFill>
                  <a:srgbClr val="282526"/>
                </a:solidFill>
                <a:latin typeface="Bookman Old Style"/>
                <a:cs typeface="Bookman Old Style"/>
              </a:rPr>
              <a:t>direction</a:t>
            </a:r>
            <a:r>
              <a:rPr dirty="0" sz="1000" spc="2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35" b="0">
                <a:solidFill>
                  <a:srgbClr val="282526"/>
                </a:solidFill>
                <a:latin typeface="Bookman Old Style"/>
                <a:cs typeface="Bookman Old Style"/>
              </a:rPr>
              <a:t>opposite</a:t>
            </a:r>
            <a:r>
              <a:rPr dirty="0" sz="1000" spc="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25" b="0">
                <a:solidFill>
                  <a:srgbClr val="282526"/>
                </a:solidFill>
                <a:latin typeface="Bookman Old Style"/>
                <a:cs typeface="Bookman Old Style"/>
              </a:rPr>
              <a:t>to</a:t>
            </a:r>
            <a:endParaRPr sz="1000">
              <a:latin typeface="Bookman Old Style"/>
              <a:cs typeface="Bookman Old Style"/>
            </a:endParaRPr>
          </a:p>
          <a:p>
            <a:pPr algn="just" marL="12700" marR="5080">
              <a:lnSpc>
                <a:spcPts val="1190"/>
              </a:lnSpc>
              <a:spcBef>
                <a:spcPts val="45"/>
              </a:spcBef>
            </a:pP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remove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the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particles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that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have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45" b="0">
                <a:solidFill>
                  <a:srgbClr val="282526"/>
                </a:solidFill>
                <a:latin typeface="Bookman Old Style"/>
                <a:cs typeface="Bookman Old Style"/>
              </a:rPr>
              <a:t>collected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0" b="0">
                <a:solidFill>
                  <a:srgbClr val="282526"/>
                </a:solidFill>
                <a:latin typeface="Bookman Old Style"/>
                <a:cs typeface="Bookman Old Style"/>
              </a:rPr>
              <a:t>in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the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45" b="0">
                <a:solidFill>
                  <a:srgbClr val="282526"/>
                </a:solidFill>
                <a:latin typeface="Bookman Old Style"/>
                <a:cs typeface="Bookman Old Style"/>
              </a:rPr>
              <a:t>ﬁlter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 bed. Efﬁcient 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removal</a:t>
            </a:r>
            <a:r>
              <a:rPr dirty="0" sz="1000" spc="-4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of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40" b="0">
                <a:solidFill>
                  <a:srgbClr val="282526"/>
                </a:solidFill>
                <a:latin typeface="Bookman Old Style"/>
                <a:cs typeface="Bookman Old Style"/>
              </a:rPr>
              <a:t>collected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5" b="0">
                <a:solidFill>
                  <a:srgbClr val="282526"/>
                </a:solidFill>
                <a:latin typeface="Bookman Old Style"/>
                <a:cs typeface="Bookman Old Style"/>
              </a:rPr>
              <a:t>solids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95" b="0">
                <a:solidFill>
                  <a:srgbClr val="282526"/>
                </a:solidFill>
                <a:latin typeface="Bookman Old Style"/>
                <a:cs typeface="Bookman Old Style"/>
              </a:rPr>
              <a:t>is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05" b="0">
                <a:solidFill>
                  <a:srgbClr val="282526"/>
                </a:solidFill>
                <a:latin typeface="Bookman Old Style"/>
                <a:cs typeface="Bookman Old Style"/>
              </a:rPr>
              <a:t>a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5" b="0">
                <a:solidFill>
                  <a:srgbClr val="282526"/>
                </a:solidFill>
                <a:latin typeface="Bookman Old Style"/>
                <a:cs typeface="Bookman Old Style"/>
              </a:rPr>
              <a:t>key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0" b="0">
                <a:solidFill>
                  <a:srgbClr val="282526"/>
                </a:solidFill>
                <a:latin typeface="Bookman Old Style"/>
                <a:cs typeface="Bookman Old Style"/>
              </a:rPr>
              <a:t>component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of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rapid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0" b="0">
                <a:solidFill>
                  <a:srgbClr val="282526"/>
                </a:solidFill>
                <a:latin typeface="Bookman Old Style"/>
                <a:cs typeface="Bookman Old Style"/>
              </a:rPr>
              <a:t>ﬁltration</a:t>
            </a:r>
            <a:r>
              <a:rPr dirty="0" sz="100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10" b="0">
                <a:solidFill>
                  <a:srgbClr val="282526"/>
                </a:solidFill>
                <a:latin typeface="Bookman Old Style"/>
                <a:cs typeface="Bookman Old Style"/>
              </a:rPr>
              <a:t>systems,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90" b="0">
                <a:solidFill>
                  <a:srgbClr val="282526"/>
                </a:solidFill>
                <a:latin typeface="Bookman Old Style"/>
                <a:cs typeface="Bookman Old Style"/>
              </a:rPr>
              <a:t>so</a:t>
            </a:r>
            <a:r>
              <a:rPr dirty="0" sz="1000" spc="-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while</a:t>
            </a:r>
            <a:r>
              <a:rPr dirty="0" sz="1000" spc="-4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the</a:t>
            </a:r>
            <a:r>
              <a:rPr dirty="0" sz="1000" spc="-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90" b="0">
                <a:solidFill>
                  <a:srgbClr val="282526"/>
                </a:solidFill>
                <a:latin typeface="Bookman Old Style"/>
                <a:cs typeface="Bookman Old Style"/>
              </a:rPr>
              <a:t>backwashing</a:t>
            </a:r>
            <a:r>
              <a:rPr dirty="0" sz="1000" spc="-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stage</a:t>
            </a:r>
            <a:r>
              <a:rPr dirty="0" sz="1000" spc="-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95" b="0">
                <a:solidFill>
                  <a:srgbClr val="282526"/>
                </a:solidFill>
                <a:latin typeface="Bookman Old Style"/>
                <a:cs typeface="Bookman Old Style"/>
              </a:rPr>
              <a:t>is</a:t>
            </a:r>
            <a:r>
              <a:rPr dirty="0" sz="1000" spc="-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very</a:t>
            </a:r>
            <a:r>
              <a:rPr dirty="0" sz="1000" spc="-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0" b="0">
                <a:solidFill>
                  <a:srgbClr val="282526"/>
                </a:solidFill>
                <a:latin typeface="Bookman Old Style"/>
                <a:cs typeface="Bookman Old Style"/>
              </a:rPr>
              <a:t>short</a:t>
            </a:r>
            <a:r>
              <a:rPr dirty="0" sz="1000" spc="-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compared</a:t>
            </a:r>
            <a:r>
              <a:rPr dirty="0" sz="1000" spc="-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35" b="0">
                <a:solidFill>
                  <a:srgbClr val="282526"/>
                </a:solidFill>
                <a:latin typeface="Bookman Old Style"/>
                <a:cs typeface="Bookman Old Style"/>
              </a:rPr>
              <a:t>to</a:t>
            </a:r>
            <a:r>
              <a:rPr dirty="0" sz="1000" spc="-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the</a:t>
            </a:r>
            <a:r>
              <a:rPr dirty="0" sz="1000" spc="-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0" b="0">
                <a:solidFill>
                  <a:srgbClr val="282526"/>
                </a:solidFill>
                <a:latin typeface="Bookman Old Style"/>
                <a:cs typeface="Bookman Old Style"/>
              </a:rPr>
              <a:t>ﬁltration</a:t>
            </a:r>
            <a:r>
              <a:rPr dirty="0" sz="1000" spc="-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5" b="0">
                <a:solidFill>
                  <a:srgbClr val="282526"/>
                </a:solidFill>
                <a:latin typeface="Bookman Old Style"/>
                <a:cs typeface="Bookman Old Style"/>
              </a:rPr>
              <a:t>stage,</a:t>
            </a:r>
            <a:r>
              <a:rPr dirty="0" sz="1000" spc="-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45" b="0">
                <a:solidFill>
                  <a:srgbClr val="282526"/>
                </a:solidFill>
                <a:latin typeface="Bookman Old Style"/>
                <a:cs typeface="Bookman Old Style"/>
              </a:rPr>
              <a:t>it</a:t>
            </a:r>
            <a:r>
              <a:rPr dirty="0" sz="1000" spc="-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95" b="0">
                <a:solidFill>
                  <a:srgbClr val="282526"/>
                </a:solidFill>
                <a:latin typeface="Bookman Old Style"/>
                <a:cs typeface="Bookman Old Style"/>
              </a:rPr>
              <a:t>is</a:t>
            </a:r>
            <a:r>
              <a:rPr dirty="0" sz="1000" spc="-2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05" b="0">
                <a:solidFill>
                  <a:srgbClr val="282526"/>
                </a:solidFill>
                <a:latin typeface="Bookman Old Style"/>
                <a:cs typeface="Bookman Old Style"/>
              </a:rPr>
              <a:t>a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80" b="0">
                <a:solidFill>
                  <a:srgbClr val="282526"/>
                </a:solidFill>
                <a:latin typeface="Bookman Old Style"/>
                <a:cs typeface="Bookman Old Style"/>
              </a:rPr>
              <a:t>very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important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70" b="0">
                <a:solidFill>
                  <a:srgbClr val="282526"/>
                </a:solidFill>
                <a:latin typeface="Bookman Old Style"/>
                <a:cs typeface="Bookman Old Style"/>
              </a:rPr>
              <a:t>part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10" b="0">
                <a:solidFill>
                  <a:srgbClr val="282526"/>
                </a:solidFill>
                <a:latin typeface="Bookman Old Style"/>
                <a:cs typeface="Bookman Old Style"/>
              </a:rPr>
              <a:t>of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the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55" b="0">
                <a:solidFill>
                  <a:srgbClr val="282526"/>
                </a:solidFill>
                <a:latin typeface="Bookman Old Style"/>
                <a:cs typeface="Bookman Old Style"/>
              </a:rPr>
              <a:t>ﬁltration</a:t>
            </a:r>
            <a:r>
              <a:rPr dirty="0" sz="1000" spc="-60" b="0">
                <a:solidFill>
                  <a:srgbClr val="282526"/>
                </a:solidFill>
                <a:latin typeface="Bookman Old Style"/>
                <a:cs typeface="Bookman Old Style"/>
              </a:rPr>
              <a:t> </a:t>
            </a:r>
            <a:r>
              <a:rPr dirty="0" sz="1000" spc="-65" b="0">
                <a:solidFill>
                  <a:srgbClr val="282526"/>
                </a:solidFill>
                <a:latin typeface="Bookman Old Style"/>
                <a:cs typeface="Bookman Old Style"/>
              </a:rPr>
              <a:t>cycle.</a:t>
            </a:r>
            <a:endParaRPr sz="10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29464" y="687687"/>
            <a:ext cx="23812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 b="1">
                <a:solidFill>
                  <a:srgbClr val="282526"/>
                </a:solidFill>
                <a:latin typeface="Century Gothic"/>
                <a:cs typeface="Century Gothic"/>
              </a:rPr>
              <a:t>736</a:t>
            </a:r>
            <a:endParaRPr sz="90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44013" y="687687"/>
            <a:ext cx="105410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solidFill>
                  <a:srgbClr val="282526"/>
                </a:solidFill>
                <a:latin typeface="Tahoma"/>
                <a:cs typeface="Tahoma"/>
              </a:rPr>
              <a:t>11</a:t>
            </a:r>
            <a:r>
              <a:rPr dirty="0" sz="900" spc="2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900" spc="-35">
                <a:solidFill>
                  <a:srgbClr val="282526"/>
                </a:solidFill>
                <a:latin typeface="Tahoma"/>
                <a:cs typeface="Tahoma"/>
              </a:rPr>
              <a:t>Granular</a:t>
            </a:r>
            <a:r>
              <a:rPr dirty="0" sz="9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900" spc="-25">
                <a:solidFill>
                  <a:srgbClr val="282526"/>
                </a:solidFill>
                <a:latin typeface="Tahoma"/>
                <a:cs typeface="Tahoma"/>
              </a:rPr>
              <a:t>Filtration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638693" y="6580199"/>
            <a:ext cx="294005" cy="45720"/>
            <a:chOff x="2638693" y="6580199"/>
            <a:chExt cx="294005" cy="45720"/>
          </a:xfrm>
        </p:grpSpPr>
        <p:sp>
          <p:nvSpPr>
            <p:cNvPr id="5" name="object 5" descr=""/>
            <p:cNvSpPr/>
            <p:nvPr/>
          </p:nvSpPr>
          <p:spPr>
            <a:xfrm>
              <a:off x="2645043" y="6603174"/>
              <a:ext cx="218440" cy="0"/>
            </a:xfrm>
            <a:custGeom>
              <a:avLst/>
              <a:gdLst/>
              <a:ahLst/>
              <a:cxnLst/>
              <a:rect l="l" t="t" r="r" b="b"/>
              <a:pathLst>
                <a:path w="218439" h="0">
                  <a:moveTo>
                    <a:pt x="0" y="0"/>
                  </a:moveTo>
                  <a:lnTo>
                    <a:pt x="218008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847582" y="6580199"/>
              <a:ext cx="85090" cy="45720"/>
            </a:xfrm>
            <a:custGeom>
              <a:avLst/>
              <a:gdLst/>
              <a:ahLst/>
              <a:cxnLst/>
              <a:rect l="l" t="t" r="r" b="b"/>
              <a:pathLst>
                <a:path w="85089" h="45720">
                  <a:moveTo>
                    <a:pt x="0" y="0"/>
                  </a:moveTo>
                  <a:lnTo>
                    <a:pt x="0" y="45402"/>
                  </a:lnTo>
                  <a:lnTo>
                    <a:pt x="84734" y="22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1152615" y="1623872"/>
            <a:ext cx="3792220" cy="694690"/>
            <a:chOff x="1152615" y="1623872"/>
            <a:chExt cx="3792220" cy="694690"/>
          </a:xfrm>
        </p:grpSpPr>
        <p:sp>
          <p:nvSpPr>
            <p:cNvPr id="8" name="object 8" descr=""/>
            <p:cNvSpPr/>
            <p:nvPr/>
          </p:nvSpPr>
          <p:spPr>
            <a:xfrm>
              <a:off x="2808111" y="2008428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 h="0">
                  <a:moveTo>
                    <a:pt x="0" y="0"/>
                  </a:moveTo>
                  <a:lnTo>
                    <a:pt x="246494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39124" y="1985454"/>
              <a:ext cx="85090" cy="45720"/>
            </a:xfrm>
            <a:custGeom>
              <a:avLst/>
              <a:gdLst/>
              <a:ahLst/>
              <a:cxnLst/>
              <a:rect l="l" t="t" r="r" b="b"/>
              <a:pathLst>
                <a:path w="85089" h="45719">
                  <a:moveTo>
                    <a:pt x="0" y="0"/>
                  </a:moveTo>
                  <a:lnTo>
                    <a:pt x="0" y="45389"/>
                  </a:lnTo>
                  <a:lnTo>
                    <a:pt x="84747" y="22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068767" y="1868931"/>
              <a:ext cx="733425" cy="34925"/>
            </a:xfrm>
            <a:custGeom>
              <a:avLst/>
              <a:gdLst/>
              <a:ahLst/>
              <a:cxnLst/>
              <a:rect l="l" t="t" r="r" b="b"/>
              <a:pathLst>
                <a:path w="733425" h="34925">
                  <a:moveTo>
                    <a:pt x="0" y="0"/>
                  </a:moveTo>
                  <a:lnTo>
                    <a:pt x="732917" y="0"/>
                  </a:lnTo>
                </a:path>
                <a:path w="733425" h="34925">
                  <a:moveTo>
                    <a:pt x="20243" y="17462"/>
                  </a:moveTo>
                  <a:lnTo>
                    <a:pt x="118465" y="17462"/>
                  </a:lnTo>
                </a:path>
                <a:path w="733425" h="34925">
                  <a:moveTo>
                    <a:pt x="34302" y="34302"/>
                  </a:moveTo>
                  <a:lnTo>
                    <a:pt x="106337" y="34302"/>
                  </a:lnTo>
                </a:path>
                <a:path w="733425" h="34925">
                  <a:moveTo>
                    <a:pt x="220840" y="17462"/>
                  </a:moveTo>
                  <a:lnTo>
                    <a:pt x="319062" y="17462"/>
                  </a:lnTo>
                </a:path>
                <a:path w="733425" h="34925">
                  <a:moveTo>
                    <a:pt x="234899" y="34302"/>
                  </a:moveTo>
                  <a:lnTo>
                    <a:pt x="306946" y="34302"/>
                  </a:lnTo>
                </a:path>
                <a:path w="733425" h="34925">
                  <a:moveTo>
                    <a:pt x="397967" y="17462"/>
                  </a:moveTo>
                  <a:lnTo>
                    <a:pt x="496189" y="17462"/>
                  </a:lnTo>
                </a:path>
                <a:path w="733425" h="34925">
                  <a:moveTo>
                    <a:pt x="412026" y="34302"/>
                  </a:moveTo>
                  <a:lnTo>
                    <a:pt x="484060" y="34302"/>
                  </a:lnTo>
                </a:path>
                <a:path w="733425" h="34925">
                  <a:moveTo>
                    <a:pt x="598551" y="17462"/>
                  </a:moveTo>
                  <a:lnTo>
                    <a:pt x="696772" y="17462"/>
                  </a:lnTo>
                </a:path>
                <a:path w="733425" h="34925">
                  <a:moveTo>
                    <a:pt x="612609" y="34302"/>
                  </a:moveTo>
                  <a:lnTo>
                    <a:pt x="684644" y="34302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099387" y="1825624"/>
              <a:ext cx="49530" cy="39370"/>
            </a:xfrm>
            <a:custGeom>
              <a:avLst/>
              <a:gdLst/>
              <a:ahLst/>
              <a:cxnLst/>
              <a:rect l="l" t="t" r="r" b="b"/>
              <a:pathLst>
                <a:path w="49530" h="39369">
                  <a:moveTo>
                    <a:pt x="0" y="0"/>
                  </a:moveTo>
                  <a:lnTo>
                    <a:pt x="24625" y="38849"/>
                  </a:lnTo>
                  <a:lnTo>
                    <a:pt x="49237" y="0"/>
                  </a:lnTo>
                  <a:lnTo>
                    <a:pt x="0" y="0"/>
                  </a:lnTo>
                  <a:close/>
                </a:path>
              </a:pathLst>
            </a:custGeom>
            <a:ln w="56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023251" y="1797570"/>
              <a:ext cx="812800" cy="514984"/>
            </a:xfrm>
            <a:custGeom>
              <a:avLst/>
              <a:gdLst/>
              <a:ahLst/>
              <a:cxnLst/>
              <a:rect l="l" t="t" r="r" b="b"/>
              <a:pathLst>
                <a:path w="812800" h="514985">
                  <a:moveTo>
                    <a:pt x="812609" y="0"/>
                  </a:moveTo>
                  <a:lnTo>
                    <a:pt x="781519" y="0"/>
                  </a:lnTo>
                  <a:lnTo>
                    <a:pt x="781519" y="514540"/>
                  </a:lnTo>
                  <a:lnTo>
                    <a:pt x="31089" y="514540"/>
                  </a:lnTo>
                  <a:lnTo>
                    <a:pt x="31089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435251" y="1868944"/>
              <a:ext cx="0" cy="443230"/>
            </a:xfrm>
            <a:custGeom>
              <a:avLst/>
              <a:gdLst/>
              <a:ahLst/>
              <a:cxnLst/>
              <a:rect l="l" t="t" r="r" b="b"/>
              <a:pathLst>
                <a:path w="0" h="443230">
                  <a:moveTo>
                    <a:pt x="0" y="0"/>
                  </a:moveTo>
                  <a:lnTo>
                    <a:pt x="0" y="443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435251" y="1868931"/>
              <a:ext cx="0" cy="443230"/>
            </a:xfrm>
            <a:custGeom>
              <a:avLst/>
              <a:gdLst/>
              <a:ahLst/>
              <a:cxnLst/>
              <a:rect l="l" t="t" r="r" b="b"/>
              <a:pathLst>
                <a:path w="0" h="443230">
                  <a:moveTo>
                    <a:pt x="0" y="0"/>
                  </a:moveTo>
                  <a:lnTo>
                    <a:pt x="0" y="443179"/>
                  </a:lnTo>
                </a:path>
              </a:pathLst>
            </a:custGeom>
            <a:ln w="12700">
              <a:solidFill>
                <a:srgbClr val="282526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118348" y="2119515"/>
              <a:ext cx="267335" cy="34290"/>
            </a:xfrm>
            <a:custGeom>
              <a:avLst/>
              <a:gdLst/>
              <a:ahLst/>
              <a:cxnLst/>
              <a:rect l="l" t="t" r="r" b="b"/>
              <a:pathLst>
                <a:path w="267335" h="34289">
                  <a:moveTo>
                    <a:pt x="15709" y="7213"/>
                  </a:moveTo>
                  <a:lnTo>
                    <a:pt x="0" y="20447"/>
                  </a:lnTo>
                  <a:lnTo>
                    <a:pt x="94551" y="33807"/>
                  </a:lnTo>
                  <a:lnTo>
                    <a:pt x="145427" y="33807"/>
                  </a:lnTo>
                  <a:lnTo>
                    <a:pt x="121920" y="0"/>
                  </a:lnTo>
                  <a:lnTo>
                    <a:pt x="115290" y="0"/>
                  </a:lnTo>
                  <a:lnTo>
                    <a:pt x="15709" y="7213"/>
                  </a:lnTo>
                  <a:close/>
                </a:path>
                <a:path w="267335" h="34289">
                  <a:moveTo>
                    <a:pt x="251599" y="7213"/>
                  </a:moveTo>
                  <a:lnTo>
                    <a:pt x="267322" y="20447"/>
                  </a:lnTo>
                  <a:lnTo>
                    <a:pt x="172783" y="33807"/>
                  </a:lnTo>
                  <a:lnTo>
                    <a:pt x="145427" y="33807"/>
                  </a:lnTo>
                  <a:lnTo>
                    <a:pt x="121920" y="0"/>
                  </a:lnTo>
                  <a:lnTo>
                    <a:pt x="152044" y="0"/>
                  </a:lnTo>
                  <a:lnTo>
                    <a:pt x="251599" y="7213"/>
                  </a:lnTo>
                  <a:close/>
                </a:path>
              </a:pathLst>
            </a:custGeom>
            <a:ln w="56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251571" y="1709864"/>
              <a:ext cx="0" cy="410209"/>
            </a:xfrm>
            <a:custGeom>
              <a:avLst/>
              <a:gdLst/>
              <a:ahLst/>
              <a:cxnLst/>
              <a:rect l="l" t="t" r="r" b="b"/>
              <a:pathLst>
                <a:path w="0" h="410210">
                  <a:moveTo>
                    <a:pt x="0" y="40966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3217" y="1623872"/>
              <a:ext cx="76708" cy="92341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2485251" y="2119515"/>
              <a:ext cx="267335" cy="34290"/>
            </a:xfrm>
            <a:custGeom>
              <a:avLst/>
              <a:gdLst/>
              <a:ahLst/>
              <a:cxnLst/>
              <a:rect l="l" t="t" r="r" b="b"/>
              <a:pathLst>
                <a:path w="267335" h="34289">
                  <a:moveTo>
                    <a:pt x="15697" y="7213"/>
                  </a:moveTo>
                  <a:lnTo>
                    <a:pt x="0" y="20447"/>
                  </a:lnTo>
                  <a:lnTo>
                    <a:pt x="94538" y="33807"/>
                  </a:lnTo>
                  <a:lnTo>
                    <a:pt x="145414" y="33807"/>
                  </a:lnTo>
                  <a:lnTo>
                    <a:pt x="121907" y="0"/>
                  </a:lnTo>
                  <a:lnTo>
                    <a:pt x="115277" y="0"/>
                  </a:lnTo>
                  <a:lnTo>
                    <a:pt x="15697" y="7213"/>
                  </a:lnTo>
                  <a:close/>
                </a:path>
                <a:path w="267335" h="34289">
                  <a:moveTo>
                    <a:pt x="251599" y="7213"/>
                  </a:moveTo>
                  <a:lnTo>
                    <a:pt x="267296" y="20447"/>
                  </a:lnTo>
                  <a:lnTo>
                    <a:pt x="172758" y="33807"/>
                  </a:lnTo>
                  <a:lnTo>
                    <a:pt x="145414" y="33807"/>
                  </a:lnTo>
                  <a:lnTo>
                    <a:pt x="121907" y="0"/>
                  </a:lnTo>
                  <a:lnTo>
                    <a:pt x="152031" y="0"/>
                  </a:lnTo>
                  <a:lnTo>
                    <a:pt x="251599" y="7213"/>
                  </a:lnTo>
                  <a:close/>
                </a:path>
              </a:pathLst>
            </a:custGeom>
            <a:ln w="56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618474" y="1709864"/>
              <a:ext cx="0" cy="410209"/>
            </a:xfrm>
            <a:custGeom>
              <a:avLst/>
              <a:gdLst/>
              <a:ahLst/>
              <a:cxnLst/>
              <a:rect l="l" t="t" r="r" b="b"/>
              <a:pathLst>
                <a:path w="0" h="410210">
                  <a:moveTo>
                    <a:pt x="0" y="40966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497481" y="1752396"/>
              <a:ext cx="242570" cy="41275"/>
            </a:xfrm>
            <a:custGeom>
              <a:avLst/>
              <a:gdLst/>
              <a:ahLst/>
              <a:cxnLst/>
              <a:rect l="l" t="t" r="r" b="b"/>
              <a:pathLst>
                <a:path w="242569" h="41275">
                  <a:moveTo>
                    <a:pt x="95504" y="41097"/>
                  </a:moveTo>
                  <a:lnTo>
                    <a:pt x="57558" y="38486"/>
                  </a:lnTo>
                  <a:lnTo>
                    <a:pt x="27287" y="33937"/>
                  </a:lnTo>
                  <a:lnTo>
                    <a:pt x="7248" y="27888"/>
                  </a:lnTo>
                  <a:lnTo>
                    <a:pt x="0" y="20777"/>
                  </a:lnTo>
                  <a:lnTo>
                    <a:pt x="9509" y="12687"/>
                  </a:lnTo>
                  <a:lnTo>
                    <a:pt x="35440" y="6083"/>
                  </a:lnTo>
                  <a:lnTo>
                    <a:pt x="73900" y="1631"/>
                  </a:lnTo>
                  <a:lnTo>
                    <a:pt x="120992" y="0"/>
                  </a:lnTo>
                  <a:lnTo>
                    <a:pt x="168083" y="1631"/>
                  </a:lnTo>
                  <a:lnTo>
                    <a:pt x="206538" y="6083"/>
                  </a:lnTo>
                  <a:lnTo>
                    <a:pt x="232465" y="12687"/>
                  </a:lnTo>
                  <a:lnTo>
                    <a:pt x="241973" y="20777"/>
                  </a:lnTo>
                  <a:lnTo>
                    <a:pt x="236686" y="26874"/>
                  </a:lnTo>
                  <a:lnTo>
                    <a:pt x="221873" y="32259"/>
                  </a:lnTo>
                  <a:lnTo>
                    <a:pt x="199105" y="36655"/>
                  </a:lnTo>
                  <a:lnTo>
                    <a:pt x="169951" y="39789"/>
                  </a:lnTo>
                </a:path>
              </a:pathLst>
            </a:custGeom>
            <a:ln w="687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629206" y="1779155"/>
              <a:ext cx="48260" cy="25400"/>
            </a:xfrm>
            <a:custGeom>
              <a:avLst/>
              <a:gdLst/>
              <a:ahLst/>
              <a:cxnLst/>
              <a:rect l="l" t="t" r="r" b="b"/>
              <a:pathLst>
                <a:path w="48260" h="25400">
                  <a:moveTo>
                    <a:pt x="45834" y="0"/>
                  </a:moveTo>
                  <a:lnTo>
                    <a:pt x="0" y="16103"/>
                  </a:lnTo>
                  <a:lnTo>
                    <a:pt x="47739" y="25069"/>
                  </a:lnTo>
                  <a:lnTo>
                    <a:pt x="4583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130477" y="1752396"/>
              <a:ext cx="242570" cy="41275"/>
            </a:xfrm>
            <a:custGeom>
              <a:avLst/>
              <a:gdLst/>
              <a:ahLst/>
              <a:cxnLst/>
              <a:rect l="l" t="t" r="r" b="b"/>
              <a:pathLst>
                <a:path w="242569" h="41275">
                  <a:moveTo>
                    <a:pt x="95491" y="41097"/>
                  </a:moveTo>
                  <a:lnTo>
                    <a:pt x="57553" y="38486"/>
                  </a:lnTo>
                  <a:lnTo>
                    <a:pt x="27285" y="33937"/>
                  </a:lnTo>
                  <a:lnTo>
                    <a:pt x="7248" y="27888"/>
                  </a:lnTo>
                  <a:lnTo>
                    <a:pt x="0" y="20777"/>
                  </a:lnTo>
                  <a:lnTo>
                    <a:pt x="9507" y="12687"/>
                  </a:lnTo>
                  <a:lnTo>
                    <a:pt x="35436" y="6083"/>
                  </a:lnTo>
                  <a:lnTo>
                    <a:pt x="73894" y="1631"/>
                  </a:lnTo>
                  <a:lnTo>
                    <a:pt x="120992" y="0"/>
                  </a:lnTo>
                  <a:lnTo>
                    <a:pt x="168076" y="1631"/>
                  </a:lnTo>
                  <a:lnTo>
                    <a:pt x="206527" y="6083"/>
                  </a:lnTo>
                  <a:lnTo>
                    <a:pt x="232453" y="12687"/>
                  </a:lnTo>
                  <a:lnTo>
                    <a:pt x="241960" y="20777"/>
                  </a:lnTo>
                  <a:lnTo>
                    <a:pt x="236673" y="26874"/>
                  </a:lnTo>
                  <a:lnTo>
                    <a:pt x="221861" y="32259"/>
                  </a:lnTo>
                  <a:lnTo>
                    <a:pt x="199092" y="36655"/>
                  </a:lnTo>
                  <a:lnTo>
                    <a:pt x="169938" y="39789"/>
                  </a:lnTo>
                </a:path>
              </a:pathLst>
            </a:custGeom>
            <a:ln w="687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262201" y="1779155"/>
              <a:ext cx="48260" cy="25400"/>
            </a:xfrm>
            <a:custGeom>
              <a:avLst/>
              <a:gdLst/>
              <a:ahLst/>
              <a:cxnLst/>
              <a:rect l="l" t="t" r="r" b="b"/>
              <a:pathLst>
                <a:path w="48260" h="25400">
                  <a:moveTo>
                    <a:pt x="45821" y="0"/>
                  </a:moveTo>
                  <a:lnTo>
                    <a:pt x="0" y="16103"/>
                  </a:lnTo>
                  <a:lnTo>
                    <a:pt x="47739" y="25069"/>
                  </a:lnTo>
                  <a:lnTo>
                    <a:pt x="45821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0107" y="1623872"/>
              <a:ext cx="76720" cy="92341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3716491" y="2008695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 h="0">
                  <a:moveTo>
                    <a:pt x="0" y="0"/>
                  </a:moveTo>
                  <a:lnTo>
                    <a:pt x="246481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947504" y="1985733"/>
              <a:ext cx="85090" cy="45720"/>
            </a:xfrm>
            <a:custGeom>
              <a:avLst/>
              <a:gdLst/>
              <a:ahLst/>
              <a:cxnLst/>
              <a:rect l="l" t="t" r="r" b="b"/>
              <a:pathLst>
                <a:path w="85089" h="45719">
                  <a:moveTo>
                    <a:pt x="0" y="0"/>
                  </a:moveTo>
                  <a:lnTo>
                    <a:pt x="0" y="45389"/>
                  </a:lnTo>
                  <a:lnTo>
                    <a:pt x="84747" y="22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6014" y="1861858"/>
              <a:ext cx="610463" cy="448259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3106002" y="1861794"/>
              <a:ext cx="610870" cy="448945"/>
            </a:xfrm>
            <a:custGeom>
              <a:avLst/>
              <a:gdLst/>
              <a:ahLst/>
              <a:cxnLst/>
              <a:rect l="l" t="t" r="r" b="b"/>
              <a:pathLst>
                <a:path w="610870" h="448944">
                  <a:moveTo>
                    <a:pt x="610488" y="0"/>
                  </a:moveTo>
                  <a:lnTo>
                    <a:pt x="0" y="0"/>
                  </a:lnTo>
                  <a:lnTo>
                    <a:pt x="0" y="337197"/>
                  </a:lnTo>
                  <a:lnTo>
                    <a:pt x="305257" y="448348"/>
                  </a:lnTo>
                  <a:lnTo>
                    <a:pt x="610488" y="337197"/>
                  </a:lnTo>
                  <a:lnTo>
                    <a:pt x="610488" y="0"/>
                  </a:lnTo>
                  <a:close/>
                </a:path>
                <a:path w="610870" h="448944">
                  <a:moveTo>
                    <a:pt x="419646" y="16776"/>
                  </a:moveTo>
                  <a:lnTo>
                    <a:pt x="589648" y="16776"/>
                  </a:lnTo>
                </a:path>
                <a:path w="610870" h="448944">
                  <a:moveTo>
                    <a:pt x="444004" y="35610"/>
                  </a:moveTo>
                  <a:lnTo>
                    <a:pt x="568642" y="35610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072563" y="1797557"/>
              <a:ext cx="677545" cy="513080"/>
            </a:xfrm>
            <a:custGeom>
              <a:avLst/>
              <a:gdLst/>
              <a:ahLst/>
              <a:cxnLst/>
              <a:rect l="l" t="t" r="r" b="b"/>
              <a:pathLst>
                <a:path w="677545" h="513080">
                  <a:moveTo>
                    <a:pt x="643928" y="12"/>
                  </a:moveTo>
                  <a:lnTo>
                    <a:pt x="643928" y="401434"/>
                  </a:lnTo>
                </a:path>
                <a:path w="677545" h="513080">
                  <a:moveTo>
                    <a:pt x="33451" y="401421"/>
                  </a:moveTo>
                  <a:lnTo>
                    <a:pt x="33451" y="0"/>
                  </a:lnTo>
                  <a:lnTo>
                    <a:pt x="0" y="0"/>
                  </a:lnTo>
                </a:path>
                <a:path w="677545" h="513080">
                  <a:moveTo>
                    <a:pt x="33451" y="401421"/>
                  </a:moveTo>
                  <a:lnTo>
                    <a:pt x="338696" y="512572"/>
                  </a:lnTo>
                  <a:lnTo>
                    <a:pt x="643928" y="401421"/>
                  </a:lnTo>
                </a:path>
                <a:path w="677545" h="513080">
                  <a:moveTo>
                    <a:pt x="677392" y="12"/>
                  </a:moveTo>
                  <a:lnTo>
                    <a:pt x="643928" y="12"/>
                  </a:lnTo>
                </a:path>
              </a:pathLst>
            </a:custGeom>
            <a:ln w="11226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584385" y="1816887"/>
              <a:ext cx="49530" cy="39370"/>
            </a:xfrm>
            <a:custGeom>
              <a:avLst/>
              <a:gdLst/>
              <a:ahLst/>
              <a:cxnLst/>
              <a:rect l="l" t="t" r="r" b="b"/>
              <a:pathLst>
                <a:path w="49529" h="39369">
                  <a:moveTo>
                    <a:pt x="0" y="0"/>
                  </a:moveTo>
                  <a:lnTo>
                    <a:pt x="24612" y="38849"/>
                  </a:lnTo>
                  <a:lnTo>
                    <a:pt x="49237" y="0"/>
                  </a:lnTo>
                  <a:lnTo>
                    <a:pt x="0" y="0"/>
                  </a:lnTo>
                  <a:close/>
                </a:path>
              </a:pathLst>
            </a:custGeom>
            <a:ln w="56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030879" y="2047227"/>
              <a:ext cx="598170" cy="106045"/>
            </a:xfrm>
            <a:custGeom>
              <a:avLst/>
              <a:gdLst/>
              <a:ahLst/>
              <a:cxnLst/>
              <a:rect l="l" t="t" r="r" b="b"/>
              <a:pathLst>
                <a:path w="598170" h="106044">
                  <a:moveTo>
                    <a:pt x="597662" y="105575"/>
                  </a:moveTo>
                  <a:lnTo>
                    <a:pt x="0" y="105575"/>
                  </a:lnTo>
                  <a:lnTo>
                    <a:pt x="0" y="0"/>
                  </a:lnTo>
                  <a:lnTo>
                    <a:pt x="597662" y="0"/>
                  </a:lnTo>
                  <a:lnTo>
                    <a:pt x="597662" y="105575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030879" y="2047227"/>
              <a:ext cx="598170" cy="106045"/>
            </a:xfrm>
            <a:custGeom>
              <a:avLst/>
              <a:gdLst/>
              <a:ahLst/>
              <a:cxnLst/>
              <a:rect l="l" t="t" r="r" b="b"/>
              <a:pathLst>
                <a:path w="598170" h="106044">
                  <a:moveTo>
                    <a:pt x="597662" y="0"/>
                  </a:moveTo>
                  <a:lnTo>
                    <a:pt x="0" y="0"/>
                  </a:lnTo>
                  <a:lnTo>
                    <a:pt x="0" y="105575"/>
                  </a:lnTo>
                  <a:lnTo>
                    <a:pt x="597662" y="105575"/>
                  </a:lnTo>
                  <a:lnTo>
                    <a:pt x="597662" y="0"/>
                  </a:lnTo>
                  <a:close/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030879" y="2152806"/>
              <a:ext cx="598170" cy="92710"/>
            </a:xfrm>
            <a:custGeom>
              <a:avLst/>
              <a:gdLst/>
              <a:ahLst/>
              <a:cxnLst/>
              <a:rect l="l" t="t" r="r" b="b"/>
              <a:pathLst>
                <a:path w="598170" h="92710">
                  <a:moveTo>
                    <a:pt x="597662" y="92477"/>
                  </a:moveTo>
                  <a:lnTo>
                    <a:pt x="0" y="92477"/>
                  </a:lnTo>
                  <a:lnTo>
                    <a:pt x="0" y="0"/>
                  </a:lnTo>
                  <a:lnTo>
                    <a:pt x="597662" y="0"/>
                  </a:lnTo>
                  <a:lnTo>
                    <a:pt x="597662" y="92477"/>
                  </a:lnTo>
                  <a:close/>
                </a:path>
              </a:pathLst>
            </a:custGeom>
            <a:solidFill>
              <a:srgbClr val="A5A7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030879" y="1960067"/>
              <a:ext cx="598170" cy="285750"/>
            </a:xfrm>
            <a:custGeom>
              <a:avLst/>
              <a:gdLst/>
              <a:ahLst/>
              <a:cxnLst/>
              <a:rect l="l" t="t" r="r" b="b"/>
              <a:pathLst>
                <a:path w="598170" h="285750">
                  <a:moveTo>
                    <a:pt x="597662" y="285216"/>
                  </a:moveTo>
                  <a:lnTo>
                    <a:pt x="0" y="285216"/>
                  </a:lnTo>
                  <a:lnTo>
                    <a:pt x="0" y="192739"/>
                  </a:lnTo>
                  <a:lnTo>
                    <a:pt x="597662" y="192739"/>
                  </a:lnTo>
                  <a:lnTo>
                    <a:pt x="597662" y="285216"/>
                  </a:lnTo>
                  <a:close/>
                </a:path>
                <a:path w="598170" h="285750">
                  <a:moveTo>
                    <a:pt x="0" y="0"/>
                  </a:moveTo>
                  <a:lnTo>
                    <a:pt x="597662" y="0"/>
                  </a:lnTo>
                </a:path>
                <a:path w="598170" h="285750">
                  <a:moveTo>
                    <a:pt x="307822" y="19697"/>
                  </a:moveTo>
                  <a:lnTo>
                    <a:pt x="565975" y="19697"/>
                  </a:lnTo>
                </a:path>
                <a:path w="598170" h="285750">
                  <a:moveTo>
                    <a:pt x="344792" y="41808"/>
                  </a:moveTo>
                  <a:lnTo>
                    <a:pt x="534123" y="41808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527652" y="1916912"/>
              <a:ext cx="43180" cy="38735"/>
            </a:xfrm>
            <a:custGeom>
              <a:avLst/>
              <a:gdLst/>
              <a:ahLst/>
              <a:cxnLst/>
              <a:rect l="l" t="t" r="r" b="b"/>
              <a:pathLst>
                <a:path w="43179" h="38735">
                  <a:moveTo>
                    <a:pt x="0" y="0"/>
                  </a:moveTo>
                  <a:lnTo>
                    <a:pt x="21488" y="38722"/>
                  </a:lnTo>
                  <a:lnTo>
                    <a:pt x="42951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030879" y="2245296"/>
              <a:ext cx="598170" cy="65405"/>
            </a:xfrm>
            <a:custGeom>
              <a:avLst/>
              <a:gdLst/>
              <a:ahLst/>
              <a:cxnLst/>
              <a:rect l="l" t="t" r="r" b="b"/>
              <a:pathLst>
                <a:path w="598170" h="65405">
                  <a:moveTo>
                    <a:pt x="0" y="42072"/>
                  </a:moveTo>
                  <a:lnTo>
                    <a:pt x="42070" y="0"/>
                  </a:lnTo>
                </a:path>
                <a:path w="598170" h="65405">
                  <a:moveTo>
                    <a:pt x="57243" y="64833"/>
                  </a:moveTo>
                  <a:lnTo>
                    <a:pt x="122074" y="0"/>
                  </a:lnTo>
                </a:path>
                <a:path w="598170" h="65405">
                  <a:moveTo>
                    <a:pt x="137256" y="64833"/>
                  </a:moveTo>
                  <a:lnTo>
                    <a:pt x="202088" y="0"/>
                  </a:lnTo>
                </a:path>
                <a:path w="598170" h="65405">
                  <a:moveTo>
                    <a:pt x="217265" y="64833"/>
                  </a:moveTo>
                  <a:lnTo>
                    <a:pt x="282098" y="0"/>
                  </a:lnTo>
                </a:path>
                <a:path w="598170" h="65405">
                  <a:moveTo>
                    <a:pt x="297275" y="64833"/>
                  </a:moveTo>
                  <a:lnTo>
                    <a:pt x="362107" y="0"/>
                  </a:lnTo>
                </a:path>
                <a:path w="598170" h="65405">
                  <a:moveTo>
                    <a:pt x="377284" y="64833"/>
                  </a:moveTo>
                  <a:lnTo>
                    <a:pt x="442117" y="0"/>
                  </a:lnTo>
                </a:path>
                <a:path w="598170" h="65405">
                  <a:moveTo>
                    <a:pt x="457286" y="64833"/>
                  </a:moveTo>
                  <a:lnTo>
                    <a:pt x="522118" y="0"/>
                  </a:lnTo>
                </a:path>
                <a:path w="598170" h="65405">
                  <a:moveTo>
                    <a:pt x="537303" y="64833"/>
                  </a:moveTo>
                  <a:lnTo>
                    <a:pt x="597662" y="4474"/>
                  </a:lnTo>
                </a:path>
              </a:pathLst>
            </a:custGeom>
            <a:ln w="381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030879" y="2245298"/>
              <a:ext cx="598170" cy="65405"/>
            </a:xfrm>
            <a:custGeom>
              <a:avLst/>
              <a:gdLst/>
              <a:ahLst/>
              <a:cxnLst/>
              <a:rect l="l" t="t" r="r" b="b"/>
              <a:pathLst>
                <a:path w="598170" h="65405">
                  <a:moveTo>
                    <a:pt x="597662" y="64830"/>
                  </a:moveTo>
                  <a:lnTo>
                    <a:pt x="0" y="64830"/>
                  </a:lnTo>
                  <a:lnTo>
                    <a:pt x="0" y="0"/>
                  </a:lnTo>
                  <a:lnTo>
                    <a:pt x="597662" y="0"/>
                  </a:lnTo>
                  <a:lnTo>
                    <a:pt x="597662" y="64830"/>
                  </a:lnTo>
                  <a:close/>
                </a:path>
              </a:pathLst>
            </a:custGeom>
            <a:ln w="5181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991141" y="1797291"/>
              <a:ext cx="883919" cy="513080"/>
            </a:xfrm>
            <a:custGeom>
              <a:avLst/>
              <a:gdLst/>
              <a:ahLst/>
              <a:cxnLst/>
              <a:rect l="l" t="t" r="r" b="b"/>
              <a:pathLst>
                <a:path w="883920" h="513080">
                  <a:moveTo>
                    <a:pt x="677125" y="0"/>
                  </a:moveTo>
                  <a:lnTo>
                    <a:pt x="637400" y="0"/>
                  </a:lnTo>
                  <a:lnTo>
                    <a:pt x="637400" y="512838"/>
                  </a:lnTo>
                  <a:lnTo>
                    <a:pt x="39738" y="512838"/>
                  </a:lnTo>
                  <a:lnTo>
                    <a:pt x="39738" y="0"/>
                  </a:lnTo>
                  <a:lnTo>
                    <a:pt x="0" y="0"/>
                  </a:lnTo>
                </a:path>
                <a:path w="883920" h="513080">
                  <a:moveTo>
                    <a:pt x="637400" y="211137"/>
                  </a:moveTo>
                  <a:lnTo>
                    <a:pt x="883869" y="211137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859542" y="1985454"/>
              <a:ext cx="85090" cy="45720"/>
            </a:xfrm>
            <a:custGeom>
              <a:avLst/>
              <a:gdLst/>
              <a:ahLst/>
              <a:cxnLst/>
              <a:rect l="l" t="t" r="r" b="b"/>
              <a:pathLst>
                <a:path w="85089" h="45719">
                  <a:moveTo>
                    <a:pt x="0" y="0"/>
                  </a:moveTo>
                  <a:lnTo>
                    <a:pt x="0" y="45389"/>
                  </a:lnTo>
                  <a:lnTo>
                    <a:pt x="84747" y="22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143020" y="1829282"/>
              <a:ext cx="354965" cy="53340"/>
            </a:xfrm>
            <a:custGeom>
              <a:avLst/>
              <a:gdLst/>
              <a:ahLst/>
              <a:cxnLst/>
              <a:rect l="l" t="t" r="r" b="b"/>
              <a:pathLst>
                <a:path w="354964" h="53339">
                  <a:moveTo>
                    <a:pt x="79959" y="0"/>
                  </a:moveTo>
                  <a:lnTo>
                    <a:pt x="76818" y="20543"/>
                  </a:lnTo>
                  <a:lnTo>
                    <a:pt x="68252" y="37320"/>
                  </a:lnTo>
                  <a:lnTo>
                    <a:pt x="55549" y="48632"/>
                  </a:lnTo>
                  <a:lnTo>
                    <a:pt x="39992" y="52781"/>
                  </a:lnTo>
                  <a:lnTo>
                    <a:pt x="24420" y="48632"/>
                  </a:lnTo>
                  <a:lnTo>
                    <a:pt x="11709" y="37320"/>
                  </a:lnTo>
                  <a:lnTo>
                    <a:pt x="3141" y="20543"/>
                  </a:lnTo>
                  <a:lnTo>
                    <a:pt x="0" y="0"/>
                  </a:lnTo>
                </a:path>
                <a:path w="354964" h="53339">
                  <a:moveTo>
                    <a:pt x="354444" y="0"/>
                  </a:moveTo>
                  <a:lnTo>
                    <a:pt x="351301" y="20543"/>
                  </a:lnTo>
                  <a:lnTo>
                    <a:pt x="342731" y="37320"/>
                  </a:lnTo>
                  <a:lnTo>
                    <a:pt x="330023" y="48632"/>
                  </a:lnTo>
                  <a:lnTo>
                    <a:pt x="314464" y="52781"/>
                  </a:lnTo>
                  <a:lnTo>
                    <a:pt x="298900" y="48632"/>
                  </a:lnTo>
                  <a:lnTo>
                    <a:pt x="286192" y="37320"/>
                  </a:lnTo>
                  <a:lnTo>
                    <a:pt x="277626" y="20543"/>
                  </a:lnTo>
                  <a:lnTo>
                    <a:pt x="274485" y="0"/>
                  </a:lnTo>
                </a:path>
              </a:pathLst>
            </a:custGeom>
            <a:ln w="87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771435" y="1882076"/>
              <a:ext cx="2686050" cy="127000"/>
            </a:xfrm>
            <a:custGeom>
              <a:avLst/>
              <a:gdLst/>
              <a:ahLst/>
              <a:cxnLst/>
              <a:rect l="l" t="t" r="r" b="b"/>
              <a:pathLst>
                <a:path w="2686050" h="127000">
                  <a:moveTo>
                    <a:pt x="2686049" y="0"/>
                  </a:moveTo>
                  <a:lnTo>
                    <a:pt x="2686049" y="39408"/>
                  </a:lnTo>
                  <a:lnTo>
                    <a:pt x="2410053" y="39408"/>
                  </a:lnTo>
                </a:path>
                <a:path w="2686050" h="127000">
                  <a:moveTo>
                    <a:pt x="2410053" y="39408"/>
                  </a:moveTo>
                  <a:lnTo>
                    <a:pt x="2410053" y="0"/>
                  </a:lnTo>
                </a:path>
                <a:path w="2686050" h="127000">
                  <a:moveTo>
                    <a:pt x="0" y="126860"/>
                  </a:moveTo>
                  <a:lnTo>
                    <a:pt x="218020" y="12686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973987" y="1985949"/>
              <a:ext cx="85090" cy="45720"/>
            </a:xfrm>
            <a:custGeom>
              <a:avLst/>
              <a:gdLst/>
              <a:ahLst/>
              <a:cxnLst/>
              <a:rect l="l" t="t" r="r" b="b"/>
              <a:pathLst>
                <a:path w="85089" h="45719">
                  <a:moveTo>
                    <a:pt x="0" y="0"/>
                  </a:moveTo>
                  <a:lnTo>
                    <a:pt x="0" y="45415"/>
                  </a:lnTo>
                  <a:lnTo>
                    <a:pt x="84721" y="22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158965" y="2006333"/>
              <a:ext cx="193675" cy="0"/>
            </a:xfrm>
            <a:custGeom>
              <a:avLst/>
              <a:gdLst/>
              <a:ahLst/>
              <a:cxnLst/>
              <a:rect l="l" t="t" r="r" b="b"/>
              <a:pathLst>
                <a:path w="193675" h="0">
                  <a:moveTo>
                    <a:pt x="0" y="0"/>
                  </a:moveTo>
                  <a:lnTo>
                    <a:pt x="193573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336676" y="1982812"/>
              <a:ext cx="86995" cy="46990"/>
            </a:xfrm>
            <a:custGeom>
              <a:avLst/>
              <a:gdLst/>
              <a:ahLst/>
              <a:cxnLst/>
              <a:rect l="l" t="t" r="r" b="b"/>
              <a:pathLst>
                <a:path w="86994" h="46989">
                  <a:moveTo>
                    <a:pt x="0" y="0"/>
                  </a:moveTo>
                  <a:lnTo>
                    <a:pt x="0" y="46481"/>
                  </a:lnTo>
                  <a:lnTo>
                    <a:pt x="86728" y="2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 descr=""/>
          <p:cNvGrpSpPr/>
          <p:nvPr/>
        </p:nvGrpSpPr>
        <p:grpSpPr>
          <a:xfrm>
            <a:off x="1152615" y="3158274"/>
            <a:ext cx="2885440" cy="694690"/>
            <a:chOff x="1152615" y="3158274"/>
            <a:chExt cx="2885440" cy="694690"/>
          </a:xfrm>
        </p:grpSpPr>
        <p:sp>
          <p:nvSpPr>
            <p:cNvPr id="46" name="object 46" descr=""/>
            <p:cNvSpPr/>
            <p:nvPr/>
          </p:nvSpPr>
          <p:spPr>
            <a:xfrm>
              <a:off x="2808111" y="3542842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 h="0">
                  <a:moveTo>
                    <a:pt x="0" y="0"/>
                  </a:moveTo>
                  <a:lnTo>
                    <a:pt x="246494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039124" y="3519868"/>
              <a:ext cx="85090" cy="45720"/>
            </a:xfrm>
            <a:custGeom>
              <a:avLst/>
              <a:gdLst/>
              <a:ahLst/>
              <a:cxnLst/>
              <a:rect l="l" t="t" r="r" b="b"/>
              <a:pathLst>
                <a:path w="85089" h="45720">
                  <a:moveTo>
                    <a:pt x="0" y="0"/>
                  </a:moveTo>
                  <a:lnTo>
                    <a:pt x="0" y="45389"/>
                  </a:lnTo>
                  <a:lnTo>
                    <a:pt x="84747" y="22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2068767" y="3403358"/>
              <a:ext cx="733425" cy="34290"/>
            </a:xfrm>
            <a:custGeom>
              <a:avLst/>
              <a:gdLst/>
              <a:ahLst/>
              <a:cxnLst/>
              <a:rect l="l" t="t" r="r" b="b"/>
              <a:pathLst>
                <a:path w="733425" h="34289">
                  <a:moveTo>
                    <a:pt x="0" y="0"/>
                  </a:moveTo>
                  <a:lnTo>
                    <a:pt x="732917" y="0"/>
                  </a:lnTo>
                </a:path>
                <a:path w="733425" h="34289">
                  <a:moveTo>
                    <a:pt x="20243" y="17462"/>
                  </a:moveTo>
                  <a:lnTo>
                    <a:pt x="118465" y="17462"/>
                  </a:lnTo>
                </a:path>
                <a:path w="733425" h="34289">
                  <a:moveTo>
                    <a:pt x="34302" y="34277"/>
                  </a:moveTo>
                  <a:lnTo>
                    <a:pt x="106337" y="34277"/>
                  </a:lnTo>
                </a:path>
                <a:path w="733425" h="34289">
                  <a:moveTo>
                    <a:pt x="220840" y="17462"/>
                  </a:moveTo>
                  <a:lnTo>
                    <a:pt x="319062" y="17462"/>
                  </a:lnTo>
                </a:path>
                <a:path w="733425" h="34289">
                  <a:moveTo>
                    <a:pt x="234899" y="34277"/>
                  </a:moveTo>
                  <a:lnTo>
                    <a:pt x="306946" y="34277"/>
                  </a:lnTo>
                </a:path>
                <a:path w="733425" h="34289">
                  <a:moveTo>
                    <a:pt x="397967" y="17462"/>
                  </a:moveTo>
                  <a:lnTo>
                    <a:pt x="496189" y="17462"/>
                  </a:lnTo>
                </a:path>
                <a:path w="733425" h="34289">
                  <a:moveTo>
                    <a:pt x="412026" y="34277"/>
                  </a:moveTo>
                  <a:lnTo>
                    <a:pt x="484060" y="34277"/>
                  </a:lnTo>
                </a:path>
                <a:path w="733425" h="34289">
                  <a:moveTo>
                    <a:pt x="598551" y="17462"/>
                  </a:moveTo>
                  <a:lnTo>
                    <a:pt x="696772" y="17462"/>
                  </a:lnTo>
                </a:path>
                <a:path w="733425" h="34289">
                  <a:moveTo>
                    <a:pt x="612609" y="34277"/>
                  </a:moveTo>
                  <a:lnTo>
                    <a:pt x="684644" y="34277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099387" y="3360038"/>
              <a:ext cx="49530" cy="39370"/>
            </a:xfrm>
            <a:custGeom>
              <a:avLst/>
              <a:gdLst/>
              <a:ahLst/>
              <a:cxnLst/>
              <a:rect l="l" t="t" r="r" b="b"/>
              <a:pathLst>
                <a:path w="49530" h="39370">
                  <a:moveTo>
                    <a:pt x="0" y="0"/>
                  </a:moveTo>
                  <a:lnTo>
                    <a:pt x="24625" y="38861"/>
                  </a:lnTo>
                  <a:lnTo>
                    <a:pt x="49237" y="0"/>
                  </a:lnTo>
                  <a:lnTo>
                    <a:pt x="0" y="0"/>
                  </a:lnTo>
                  <a:close/>
                </a:path>
              </a:pathLst>
            </a:custGeom>
            <a:ln w="56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2023251" y="3331971"/>
              <a:ext cx="812800" cy="514984"/>
            </a:xfrm>
            <a:custGeom>
              <a:avLst/>
              <a:gdLst/>
              <a:ahLst/>
              <a:cxnLst/>
              <a:rect l="l" t="t" r="r" b="b"/>
              <a:pathLst>
                <a:path w="812800" h="514985">
                  <a:moveTo>
                    <a:pt x="812609" y="0"/>
                  </a:moveTo>
                  <a:lnTo>
                    <a:pt x="781519" y="0"/>
                  </a:lnTo>
                  <a:lnTo>
                    <a:pt x="781519" y="514565"/>
                  </a:lnTo>
                  <a:lnTo>
                    <a:pt x="31089" y="514565"/>
                  </a:lnTo>
                  <a:lnTo>
                    <a:pt x="31089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435251" y="3403358"/>
              <a:ext cx="0" cy="443230"/>
            </a:xfrm>
            <a:custGeom>
              <a:avLst/>
              <a:gdLst/>
              <a:ahLst/>
              <a:cxnLst/>
              <a:rect l="l" t="t" r="r" b="b"/>
              <a:pathLst>
                <a:path w="0" h="443229">
                  <a:moveTo>
                    <a:pt x="0" y="0"/>
                  </a:moveTo>
                  <a:lnTo>
                    <a:pt x="0" y="443166"/>
                  </a:lnTo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2435251" y="3403358"/>
              <a:ext cx="0" cy="443230"/>
            </a:xfrm>
            <a:custGeom>
              <a:avLst/>
              <a:gdLst/>
              <a:ahLst/>
              <a:cxnLst/>
              <a:rect l="l" t="t" r="r" b="b"/>
              <a:pathLst>
                <a:path w="0" h="443229">
                  <a:moveTo>
                    <a:pt x="0" y="0"/>
                  </a:moveTo>
                  <a:lnTo>
                    <a:pt x="0" y="443166"/>
                  </a:lnTo>
                </a:path>
              </a:pathLst>
            </a:custGeom>
            <a:ln w="12700">
              <a:solidFill>
                <a:srgbClr val="282526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2118348" y="3653942"/>
              <a:ext cx="267335" cy="34290"/>
            </a:xfrm>
            <a:custGeom>
              <a:avLst/>
              <a:gdLst/>
              <a:ahLst/>
              <a:cxnLst/>
              <a:rect l="l" t="t" r="r" b="b"/>
              <a:pathLst>
                <a:path w="267335" h="34289">
                  <a:moveTo>
                    <a:pt x="15709" y="7213"/>
                  </a:moveTo>
                  <a:lnTo>
                    <a:pt x="0" y="20434"/>
                  </a:lnTo>
                  <a:lnTo>
                    <a:pt x="94551" y="33794"/>
                  </a:lnTo>
                  <a:lnTo>
                    <a:pt x="145427" y="33794"/>
                  </a:lnTo>
                  <a:lnTo>
                    <a:pt x="121920" y="0"/>
                  </a:lnTo>
                  <a:lnTo>
                    <a:pt x="115290" y="0"/>
                  </a:lnTo>
                  <a:lnTo>
                    <a:pt x="15709" y="7213"/>
                  </a:lnTo>
                  <a:close/>
                </a:path>
                <a:path w="267335" h="34289">
                  <a:moveTo>
                    <a:pt x="251599" y="7213"/>
                  </a:moveTo>
                  <a:lnTo>
                    <a:pt x="267322" y="20434"/>
                  </a:lnTo>
                  <a:lnTo>
                    <a:pt x="172783" y="33794"/>
                  </a:lnTo>
                  <a:lnTo>
                    <a:pt x="145427" y="33794"/>
                  </a:lnTo>
                  <a:lnTo>
                    <a:pt x="121920" y="0"/>
                  </a:lnTo>
                  <a:lnTo>
                    <a:pt x="152044" y="0"/>
                  </a:lnTo>
                  <a:lnTo>
                    <a:pt x="251599" y="7213"/>
                  </a:lnTo>
                  <a:close/>
                </a:path>
              </a:pathLst>
            </a:custGeom>
            <a:ln w="56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2251571" y="3244278"/>
              <a:ext cx="0" cy="410209"/>
            </a:xfrm>
            <a:custGeom>
              <a:avLst/>
              <a:gdLst/>
              <a:ahLst/>
              <a:cxnLst/>
              <a:rect l="l" t="t" r="r" b="b"/>
              <a:pathLst>
                <a:path w="0" h="410210">
                  <a:moveTo>
                    <a:pt x="0" y="40966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3217" y="3158274"/>
              <a:ext cx="76708" cy="92354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2485251" y="3653942"/>
              <a:ext cx="267335" cy="34290"/>
            </a:xfrm>
            <a:custGeom>
              <a:avLst/>
              <a:gdLst/>
              <a:ahLst/>
              <a:cxnLst/>
              <a:rect l="l" t="t" r="r" b="b"/>
              <a:pathLst>
                <a:path w="267335" h="34289">
                  <a:moveTo>
                    <a:pt x="15697" y="7213"/>
                  </a:moveTo>
                  <a:lnTo>
                    <a:pt x="0" y="20434"/>
                  </a:lnTo>
                  <a:lnTo>
                    <a:pt x="94538" y="33794"/>
                  </a:lnTo>
                  <a:lnTo>
                    <a:pt x="145414" y="33794"/>
                  </a:lnTo>
                  <a:lnTo>
                    <a:pt x="121907" y="0"/>
                  </a:lnTo>
                  <a:lnTo>
                    <a:pt x="115277" y="0"/>
                  </a:lnTo>
                  <a:lnTo>
                    <a:pt x="15697" y="7213"/>
                  </a:lnTo>
                  <a:close/>
                </a:path>
                <a:path w="267335" h="34289">
                  <a:moveTo>
                    <a:pt x="251599" y="7213"/>
                  </a:moveTo>
                  <a:lnTo>
                    <a:pt x="267296" y="20434"/>
                  </a:lnTo>
                  <a:lnTo>
                    <a:pt x="172758" y="33794"/>
                  </a:lnTo>
                  <a:lnTo>
                    <a:pt x="145414" y="33794"/>
                  </a:lnTo>
                  <a:lnTo>
                    <a:pt x="121907" y="0"/>
                  </a:lnTo>
                  <a:lnTo>
                    <a:pt x="152031" y="0"/>
                  </a:lnTo>
                  <a:lnTo>
                    <a:pt x="251599" y="7213"/>
                  </a:lnTo>
                  <a:close/>
                </a:path>
              </a:pathLst>
            </a:custGeom>
            <a:ln w="56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618474" y="3244278"/>
              <a:ext cx="0" cy="410209"/>
            </a:xfrm>
            <a:custGeom>
              <a:avLst/>
              <a:gdLst/>
              <a:ahLst/>
              <a:cxnLst/>
              <a:rect l="l" t="t" r="r" b="b"/>
              <a:pathLst>
                <a:path w="0" h="410210">
                  <a:moveTo>
                    <a:pt x="0" y="40966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2497481" y="3286810"/>
              <a:ext cx="242570" cy="41275"/>
            </a:xfrm>
            <a:custGeom>
              <a:avLst/>
              <a:gdLst/>
              <a:ahLst/>
              <a:cxnLst/>
              <a:rect l="l" t="t" r="r" b="b"/>
              <a:pathLst>
                <a:path w="242569" h="41275">
                  <a:moveTo>
                    <a:pt x="95504" y="41097"/>
                  </a:moveTo>
                  <a:lnTo>
                    <a:pt x="57558" y="38486"/>
                  </a:lnTo>
                  <a:lnTo>
                    <a:pt x="27287" y="33939"/>
                  </a:lnTo>
                  <a:lnTo>
                    <a:pt x="7248" y="27893"/>
                  </a:lnTo>
                  <a:lnTo>
                    <a:pt x="0" y="20789"/>
                  </a:lnTo>
                  <a:lnTo>
                    <a:pt x="9509" y="12692"/>
                  </a:lnTo>
                  <a:lnTo>
                    <a:pt x="35440" y="6084"/>
                  </a:lnTo>
                  <a:lnTo>
                    <a:pt x="73900" y="1632"/>
                  </a:lnTo>
                  <a:lnTo>
                    <a:pt x="120992" y="0"/>
                  </a:lnTo>
                  <a:lnTo>
                    <a:pt x="168083" y="1632"/>
                  </a:lnTo>
                  <a:lnTo>
                    <a:pt x="206538" y="6084"/>
                  </a:lnTo>
                  <a:lnTo>
                    <a:pt x="232465" y="12692"/>
                  </a:lnTo>
                  <a:lnTo>
                    <a:pt x="241973" y="20789"/>
                  </a:lnTo>
                  <a:lnTo>
                    <a:pt x="236686" y="26883"/>
                  </a:lnTo>
                  <a:lnTo>
                    <a:pt x="221873" y="32261"/>
                  </a:lnTo>
                  <a:lnTo>
                    <a:pt x="199105" y="36652"/>
                  </a:lnTo>
                  <a:lnTo>
                    <a:pt x="169951" y="39789"/>
                  </a:lnTo>
                </a:path>
              </a:pathLst>
            </a:custGeom>
            <a:ln w="687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2629206" y="3313569"/>
              <a:ext cx="48260" cy="25400"/>
            </a:xfrm>
            <a:custGeom>
              <a:avLst/>
              <a:gdLst/>
              <a:ahLst/>
              <a:cxnLst/>
              <a:rect l="l" t="t" r="r" b="b"/>
              <a:pathLst>
                <a:path w="48260" h="25400">
                  <a:moveTo>
                    <a:pt x="45834" y="0"/>
                  </a:moveTo>
                  <a:lnTo>
                    <a:pt x="0" y="16103"/>
                  </a:lnTo>
                  <a:lnTo>
                    <a:pt x="47739" y="25082"/>
                  </a:lnTo>
                  <a:lnTo>
                    <a:pt x="4583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2130477" y="3286810"/>
              <a:ext cx="242570" cy="41275"/>
            </a:xfrm>
            <a:custGeom>
              <a:avLst/>
              <a:gdLst/>
              <a:ahLst/>
              <a:cxnLst/>
              <a:rect l="l" t="t" r="r" b="b"/>
              <a:pathLst>
                <a:path w="242569" h="41275">
                  <a:moveTo>
                    <a:pt x="95491" y="41097"/>
                  </a:moveTo>
                  <a:lnTo>
                    <a:pt x="57553" y="38486"/>
                  </a:lnTo>
                  <a:lnTo>
                    <a:pt x="27285" y="33939"/>
                  </a:lnTo>
                  <a:lnTo>
                    <a:pt x="7248" y="27893"/>
                  </a:lnTo>
                  <a:lnTo>
                    <a:pt x="0" y="20789"/>
                  </a:lnTo>
                  <a:lnTo>
                    <a:pt x="9507" y="12692"/>
                  </a:lnTo>
                  <a:lnTo>
                    <a:pt x="35436" y="6084"/>
                  </a:lnTo>
                  <a:lnTo>
                    <a:pt x="73894" y="1632"/>
                  </a:lnTo>
                  <a:lnTo>
                    <a:pt x="120992" y="0"/>
                  </a:lnTo>
                  <a:lnTo>
                    <a:pt x="168076" y="1632"/>
                  </a:lnTo>
                  <a:lnTo>
                    <a:pt x="206527" y="6084"/>
                  </a:lnTo>
                  <a:lnTo>
                    <a:pt x="232453" y="12692"/>
                  </a:lnTo>
                  <a:lnTo>
                    <a:pt x="241960" y="20789"/>
                  </a:lnTo>
                  <a:lnTo>
                    <a:pt x="236673" y="26883"/>
                  </a:lnTo>
                  <a:lnTo>
                    <a:pt x="221861" y="32261"/>
                  </a:lnTo>
                  <a:lnTo>
                    <a:pt x="199092" y="36652"/>
                  </a:lnTo>
                  <a:lnTo>
                    <a:pt x="169938" y="39789"/>
                  </a:lnTo>
                </a:path>
              </a:pathLst>
            </a:custGeom>
            <a:ln w="687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2262201" y="3313569"/>
              <a:ext cx="48260" cy="25400"/>
            </a:xfrm>
            <a:custGeom>
              <a:avLst/>
              <a:gdLst/>
              <a:ahLst/>
              <a:cxnLst/>
              <a:rect l="l" t="t" r="r" b="b"/>
              <a:pathLst>
                <a:path w="48260" h="25400">
                  <a:moveTo>
                    <a:pt x="45821" y="0"/>
                  </a:moveTo>
                  <a:lnTo>
                    <a:pt x="0" y="16103"/>
                  </a:lnTo>
                  <a:lnTo>
                    <a:pt x="47739" y="25082"/>
                  </a:lnTo>
                  <a:lnTo>
                    <a:pt x="45821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0107" y="3158274"/>
              <a:ext cx="76720" cy="92354"/>
            </a:xfrm>
            <a:prstGeom prst="rect">
              <a:avLst/>
            </a:prstGeom>
          </p:spPr>
        </p:pic>
        <p:sp>
          <p:nvSpPr>
            <p:cNvPr id="63" name="object 63" descr=""/>
            <p:cNvSpPr/>
            <p:nvPr/>
          </p:nvSpPr>
          <p:spPr>
            <a:xfrm>
              <a:off x="3124595" y="3579533"/>
              <a:ext cx="598170" cy="106045"/>
            </a:xfrm>
            <a:custGeom>
              <a:avLst/>
              <a:gdLst/>
              <a:ahLst/>
              <a:cxnLst/>
              <a:rect l="l" t="t" r="r" b="b"/>
              <a:pathLst>
                <a:path w="598170" h="106045">
                  <a:moveTo>
                    <a:pt x="597649" y="105575"/>
                  </a:moveTo>
                  <a:lnTo>
                    <a:pt x="0" y="105575"/>
                  </a:lnTo>
                  <a:lnTo>
                    <a:pt x="0" y="0"/>
                  </a:lnTo>
                  <a:lnTo>
                    <a:pt x="597649" y="0"/>
                  </a:lnTo>
                  <a:lnTo>
                    <a:pt x="597649" y="105575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3124595" y="3579533"/>
              <a:ext cx="598170" cy="106045"/>
            </a:xfrm>
            <a:custGeom>
              <a:avLst/>
              <a:gdLst/>
              <a:ahLst/>
              <a:cxnLst/>
              <a:rect l="l" t="t" r="r" b="b"/>
              <a:pathLst>
                <a:path w="598170" h="106045">
                  <a:moveTo>
                    <a:pt x="597649" y="0"/>
                  </a:moveTo>
                  <a:lnTo>
                    <a:pt x="0" y="0"/>
                  </a:lnTo>
                  <a:lnTo>
                    <a:pt x="0" y="105575"/>
                  </a:lnTo>
                  <a:lnTo>
                    <a:pt x="597649" y="105575"/>
                  </a:lnTo>
                  <a:lnTo>
                    <a:pt x="597649" y="0"/>
                  </a:lnTo>
                  <a:close/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3124595" y="3685108"/>
              <a:ext cx="598170" cy="92710"/>
            </a:xfrm>
            <a:custGeom>
              <a:avLst/>
              <a:gdLst/>
              <a:ahLst/>
              <a:cxnLst/>
              <a:rect l="l" t="t" r="r" b="b"/>
              <a:pathLst>
                <a:path w="598170" h="92710">
                  <a:moveTo>
                    <a:pt x="597649" y="92481"/>
                  </a:moveTo>
                  <a:lnTo>
                    <a:pt x="0" y="92481"/>
                  </a:lnTo>
                  <a:lnTo>
                    <a:pt x="0" y="0"/>
                  </a:lnTo>
                  <a:lnTo>
                    <a:pt x="597649" y="0"/>
                  </a:lnTo>
                  <a:lnTo>
                    <a:pt x="597649" y="92481"/>
                  </a:lnTo>
                  <a:close/>
                </a:path>
              </a:pathLst>
            </a:custGeom>
            <a:solidFill>
              <a:srgbClr val="A5A7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3124595" y="3492360"/>
              <a:ext cx="598170" cy="285750"/>
            </a:xfrm>
            <a:custGeom>
              <a:avLst/>
              <a:gdLst/>
              <a:ahLst/>
              <a:cxnLst/>
              <a:rect l="l" t="t" r="r" b="b"/>
              <a:pathLst>
                <a:path w="598170" h="285750">
                  <a:moveTo>
                    <a:pt x="597649" y="285229"/>
                  </a:moveTo>
                  <a:lnTo>
                    <a:pt x="0" y="285229"/>
                  </a:lnTo>
                  <a:lnTo>
                    <a:pt x="0" y="192747"/>
                  </a:lnTo>
                  <a:lnTo>
                    <a:pt x="597649" y="192747"/>
                  </a:lnTo>
                  <a:lnTo>
                    <a:pt x="597649" y="285229"/>
                  </a:lnTo>
                  <a:close/>
                </a:path>
                <a:path w="598170" h="285750">
                  <a:moveTo>
                    <a:pt x="0" y="0"/>
                  </a:moveTo>
                  <a:lnTo>
                    <a:pt x="597649" y="0"/>
                  </a:lnTo>
                </a:path>
                <a:path w="598170" h="285750">
                  <a:moveTo>
                    <a:pt x="307809" y="19697"/>
                  </a:moveTo>
                  <a:lnTo>
                    <a:pt x="565962" y="19697"/>
                  </a:lnTo>
                </a:path>
                <a:path w="598170" h="285750">
                  <a:moveTo>
                    <a:pt x="344779" y="41808"/>
                  </a:moveTo>
                  <a:lnTo>
                    <a:pt x="534123" y="41808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3621380" y="3449205"/>
              <a:ext cx="43180" cy="38735"/>
            </a:xfrm>
            <a:custGeom>
              <a:avLst/>
              <a:gdLst/>
              <a:ahLst/>
              <a:cxnLst/>
              <a:rect l="l" t="t" r="r" b="b"/>
              <a:pathLst>
                <a:path w="43179" h="38735">
                  <a:moveTo>
                    <a:pt x="0" y="0"/>
                  </a:moveTo>
                  <a:lnTo>
                    <a:pt x="21475" y="38722"/>
                  </a:lnTo>
                  <a:lnTo>
                    <a:pt x="42938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3124595" y="3777589"/>
              <a:ext cx="598170" cy="65405"/>
            </a:xfrm>
            <a:custGeom>
              <a:avLst/>
              <a:gdLst/>
              <a:ahLst/>
              <a:cxnLst/>
              <a:rect l="l" t="t" r="r" b="b"/>
              <a:pathLst>
                <a:path w="598170" h="65404">
                  <a:moveTo>
                    <a:pt x="0" y="56144"/>
                  </a:moveTo>
                  <a:lnTo>
                    <a:pt x="56144" y="0"/>
                  </a:lnTo>
                </a:path>
                <a:path w="598170" h="65404">
                  <a:moveTo>
                    <a:pt x="71321" y="64833"/>
                  </a:moveTo>
                  <a:lnTo>
                    <a:pt x="136153" y="0"/>
                  </a:lnTo>
                </a:path>
                <a:path w="598170" h="65404">
                  <a:moveTo>
                    <a:pt x="151320" y="64833"/>
                  </a:moveTo>
                  <a:lnTo>
                    <a:pt x="216154" y="0"/>
                  </a:lnTo>
                </a:path>
                <a:path w="598170" h="65404">
                  <a:moveTo>
                    <a:pt x="231330" y="64833"/>
                  </a:moveTo>
                  <a:lnTo>
                    <a:pt x="296163" y="0"/>
                  </a:lnTo>
                </a:path>
                <a:path w="598170" h="65404">
                  <a:moveTo>
                    <a:pt x="311340" y="64833"/>
                  </a:moveTo>
                  <a:lnTo>
                    <a:pt x="376174" y="0"/>
                  </a:lnTo>
                </a:path>
                <a:path w="598170" h="65404">
                  <a:moveTo>
                    <a:pt x="391350" y="64833"/>
                  </a:moveTo>
                  <a:lnTo>
                    <a:pt x="456184" y="0"/>
                  </a:lnTo>
                </a:path>
                <a:path w="598170" h="65404">
                  <a:moveTo>
                    <a:pt x="471360" y="64833"/>
                  </a:moveTo>
                  <a:lnTo>
                    <a:pt x="536194" y="0"/>
                  </a:lnTo>
                </a:path>
                <a:path w="598170" h="65404">
                  <a:moveTo>
                    <a:pt x="551370" y="64833"/>
                  </a:moveTo>
                  <a:lnTo>
                    <a:pt x="597649" y="18554"/>
                  </a:lnTo>
                </a:path>
              </a:pathLst>
            </a:custGeom>
            <a:ln w="381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3124595" y="3777589"/>
              <a:ext cx="598170" cy="65405"/>
            </a:xfrm>
            <a:custGeom>
              <a:avLst/>
              <a:gdLst/>
              <a:ahLst/>
              <a:cxnLst/>
              <a:rect l="l" t="t" r="r" b="b"/>
              <a:pathLst>
                <a:path w="598170" h="65404">
                  <a:moveTo>
                    <a:pt x="597649" y="64833"/>
                  </a:moveTo>
                  <a:lnTo>
                    <a:pt x="0" y="64833"/>
                  </a:lnTo>
                  <a:lnTo>
                    <a:pt x="0" y="0"/>
                  </a:lnTo>
                  <a:lnTo>
                    <a:pt x="597649" y="0"/>
                  </a:lnTo>
                  <a:lnTo>
                    <a:pt x="597649" y="64833"/>
                  </a:lnTo>
                  <a:close/>
                </a:path>
              </a:pathLst>
            </a:custGeom>
            <a:ln w="5181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3084869" y="3329584"/>
              <a:ext cx="883919" cy="513080"/>
            </a:xfrm>
            <a:custGeom>
              <a:avLst/>
              <a:gdLst/>
              <a:ahLst/>
              <a:cxnLst/>
              <a:rect l="l" t="t" r="r" b="b"/>
              <a:pathLst>
                <a:path w="883920" h="513079">
                  <a:moveTo>
                    <a:pt x="677100" y="0"/>
                  </a:moveTo>
                  <a:lnTo>
                    <a:pt x="637374" y="0"/>
                  </a:lnTo>
                  <a:lnTo>
                    <a:pt x="637374" y="512838"/>
                  </a:lnTo>
                  <a:lnTo>
                    <a:pt x="39725" y="512838"/>
                  </a:lnTo>
                  <a:lnTo>
                    <a:pt x="39725" y="0"/>
                  </a:lnTo>
                  <a:lnTo>
                    <a:pt x="0" y="0"/>
                  </a:lnTo>
                </a:path>
                <a:path w="883920" h="513079">
                  <a:moveTo>
                    <a:pt x="637374" y="211137"/>
                  </a:moveTo>
                  <a:lnTo>
                    <a:pt x="883856" y="211137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3953257" y="3517760"/>
              <a:ext cx="85090" cy="45720"/>
            </a:xfrm>
            <a:custGeom>
              <a:avLst/>
              <a:gdLst/>
              <a:ahLst/>
              <a:cxnLst/>
              <a:rect l="l" t="t" r="r" b="b"/>
              <a:pathLst>
                <a:path w="85089" h="45720">
                  <a:moveTo>
                    <a:pt x="0" y="0"/>
                  </a:moveTo>
                  <a:lnTo>
                    <a:pt x="0" y="45389"/>
                  </a:lnTo>
                  <a:lnTo>
                    <a:pt x="84747" y="22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3236748" y="3361575"/>
              <a:ext cx="354965" cy="53340"/>
            </a:xfrm>
            <a:custGeom>
              <a:avLst/>
              <a:gdLst/>
              <a:ahLst/>
              <a:cxnLst/>
              <a:rect l="l" t="t" r="r" b="b"/>
              <a:pathLst>
                <a:path w="354964" h="53339">
                  <a:moveTo>
                    <a:pt x="79959" y="0"/>
                  </a:moveTo>
                  <a:lnTo>
                    <a:pt x="76816" y="20548"/>
                  </a:lnTo>
                  <a:lnTo>
                    <a:pt x="68246" y="37325"/>
                  </a:lnTo>
                  <a:lnTo>
                    <a:pt x="55538" y="48634"/>
                  </a:lnTo>
                  <a:lnTo>
                    <a:pt x="39979" y="52781"/>
                  </a:lnTo>
                  <a:lnTo>
                    <a:pt x="24415" y="48634"/>
                  </a:lnTo>
                  <a:lnTo>
                    <a:pt x="11707" y="37325"/>
                  </a:lnTo>
                  <a:lnTo>
                    <a:pt x="3141" y="20548"/>
                  </a:lnTo>
                  <a:lnTo>
                    <a:pt x="0" y="0"/>
                  </a:lnTo>
                </a:path>
                <a:path w="354964" h="53339">
                  <a:moveTo>
                    <a:pt x="354431" y="0"/>
                  </a:moveTo>
                  <a:lnTo>
                    <a:pt x="351288" y="20548"/>
                  </a:lnTo>
                  <a:lnTo>
                    <a:pt x="342719" y="37325"/>
                  </a:lnTo>
                  <a:lnTo>
                    <a:pt x="330010" y="48634"/>
                  </a:lnTo>
                  <a:lnTo>
                    <a:pt x="314451" y="52781"/>
                  </a:lnTo>
                  <a:lnTo>
                    <a:pt x="298882" y="48634"/>
                  </a:lnTo>
                  <a:lnTo>
                    <a:pt x="286175" y="37325"/>
                  </a:lnTo>
                  <a:lnTo>
                    <a:pt x="277611" y="20548"/>
                  </a:lnTo>
                  <a:lnTo>
                    <a:pt x="274472" y="0"/>
                  </a:lnTo>
                </a:path>
              </a:pathLst>
            </a:custGeom>
            <a:ln w="87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771435" y="3414356"/>
              <a:ext cx="1779905" cy="140970"/>
            </a:xfrm>
            <a:custGeom>
              <a:avLst/>
              <a:gdLst/>
              <a:ahLst/>
              <a:cxnLst/>
              <a:rect l="l" t="t" r="r" b="b"/>
              <a:pathLst>
                <a:path w="1779904" h="140970">
                  <a:moveTo>
                    <a:pt x="1779765" y="0"/>
                  </a:moveTo>
                  <a:lnTo>
                    <a:pt x="1779765" y="39420"/>
                  </a:lnTo>
                  <a:lnTo>
                    <a:pt x="1503768" y="39420"/>
                  </a:lnTo>
                </a:path>
                <a:path w="1779904" h="140970">
                  <a:moveTo>
                    <a:pt x="1503768" y="39420"/>
                  </a:moveTo>
                  <a:lnTo>
                    <a:pt x="1503768" y="0"/>
                  </a:lnTo>
                </a:path>
                <a:path w="1779904" h="140970">
                  <a:moveTo>
                    <a:pt x="0" y="140462"/>
                  </a:moveTo>
                  <a:lnTo>
                    <a:pt x="218020" y="140462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973987" y="3531844"/>
              <a:ext cx="85090" cy="45720"/>
            </a:xfrm>
            <a:custGeom>
              <a:avLst/>
              <a:gdLst/>
              <a:ahLst/>
              <a:cxnLst/>
              <a:rect l="l" t="t" r="r" b="b"/>
              <a:pathLst>
                <a:path w="85089" h="45720">
                  <a:moveTo>
                    <a:pt x="0" y="0"/>
                  </a:moveTo>
                  <a:lnTo>
                    <a:pt x="0" y="45402"/>
                  </a:lnTo>
                  <a:lnTo>
                    <a:pt x="84721" y="22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158965" y="3552215"/>
              <a:ext cx="193675" cy="0"/>
            </a:xfrm>
            <a:custGeom>
              <a:avLst/>
              <a:gdLst/>
              <a:ahLst/>
              <a:cxnLst/>
              <a:rect l="l" t="t" r="r" b="b"/>
              <a:pathLst>
                <a:path w="193675" h="0">
                  <a:moveTo>
                    <a:pt x="0" y="0"/>
                  </a:moveTo>
                  <a:lnTo>
                    <a:pt x="193573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336676" y="3528694"/>
              <a:ext cx="86995" cy="46990"/>
            </a:xfrm>
            <a:custGeom>
              <a:avLst/>
              <a:gdLst/>
              <a:ahLst/>
              <a:cxnLst/>
              <a:rect l="l" t="t" r="r" b="b"/>
              <a:pathLst>
                <a:path w="86994" h="46989">
                  <a:moveTo>
                    <a:pt x="0" y="0"/>
                  </a:moveTo>
                  <a:lnTo>
                    <a:pt x="0" y="46481"/>
                  </a:lnTo>
                  <a:lnTo>
                    <a:pt x="86728" y="23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" name="object 77" descr=""/>
          <p:cNvGrpSpPr/>
          <p:nvPr/>
        </p:nvGrpSpPr>
        <p:grpSpPr>
          <a:xfrm>
            <a:off x="1152615" y="4848809"/>
            <a:ext cx="1821814" cy="525780"/>
            <a:chOff x="1152615" y="4848809"/>
            <a:chExt cx="1821814" cy="525780"/>
          </a:xfrm>
        </p:grpSpPr>
        <p:sp>
          <p:nvSpPr>
            <p:cNvPr id="78" name="object 78" descr=""/>
            <p:cNvSpPr/>
            <p:nvPr/>
          </p:nvSpPr>
          <p:spPr>
            <a:xfrm>
              <a:off x="2060652" y="5105095"/>
              <a:ext cx="598170" cy="106045"/>
            </a:xfrm>
            <a:custGeom>
              <a:avLst/>
              <a:gdLst/>
              <a:ahLst/>
              <a:cxnLst/>
              <a:rect l="l" t="t" r="r" b="b"/>
              <a:pathLst>
                <a:path w="598169" h="106045">
                  <a:moveTo>
                    <a:pt x="597649" y="105575"/>
                  </a:moveTo>
                  <a:lnTo>
                    <a:pt x="0" y="105575"/>
                  </a:lnTo>
                  <a:lnTo>
                    <a:pt x="0" y="0"/>
                  </a:lnTo>
                  <a:lnTo>
                    <a:pt x="597649" y="0"/>
                  </a:lnTo>
                  <a:lnTo>
                    <a:pt x="597649" y="105575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2060652" y="5105095"/>
              <a:ext cx="598170" cy="106045"/>
            </a:xfrm>
            <a:custGeom>
              <a:avLst/>
              <a:gdLst/>
              <a:ahLst/>
              <a:cxnLst/>
              <a:rect l="l" t="t" r="r" b="b"/>
              <a:pathLst>
                <a:path w="598169" h="106045">
                  <a:moveTo>
                    <a:pt x="597649" y="0"/>
                  </a:moveTo>
                  <a:lnTo>
                    <a:pt x="0" y="0"/>
                  </a:lnTo>
                  <a:lnTo>
                    <a:pt x="0" y="105575"/>
                  </a:lnTo>
                  <a:lnTo>
                    <a:pt x="597649" y="105575"/>
                  </a:lnTo>
                  <a:lnTo>
                    <a:pt x="597649" y="0"/>
                  </a:lnTo>
                  <a:close/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2060652" y="5210670"/>
              <a:ext cx="598170" cy="92710"/>
            </a:xfrm>
            <a:custGeom>
              <a:avLst/>
              <a:gdLst/>
              <a:ahLst/>
              <a:cxnLst/>
              <a:rect l="l" t="t" r="r" b="b"/>
              <a:pathLst>
                <a:path w="598169" h="92710">
                  <a:moveTo>
                    <a:pt x="597649" y="92494"/>
                  </a:moveTo>
                  <a:lnTo>
                    <a:pt x="0" y="92494"/>
                  </a:lnTo>
                  <a:lnTo>
                    <a:pt x="0" y="0"/>
                  </a:lnTo>
                  <a:lnTo>
                    <a:pt x="597649" y="0"/>
                  </a:lnTo>
                  <a:lnTo>
                    <a:pt x="597649" y="92494"/>
                  </a:lnTo>
                  <a:close/>
                </a:path>
              </a:pathLst>
            </a:custGeom>
            <a:solidFill>
              <a:srgbClr val="A5A7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2060639" y="5017922"/>
              <a:ext cx="598170" cy="285750"/>
            </a:xfrm>
            <a:custGeom>
              <a:avLst/>
              <a:gdLst/>
              <a:ahLst/>
              <a:cxnLst/>
              <a:rect l="l" t="t" r="r" b="b"/>
              <a:pathLst>
                <a:path w="598169" h="285750">
                  <a:moveTo>
                    <a:pt x="597661" y="285241"/>
                  </a:moveTo>
                  <a:lnTo>
                    <a:pt x="12" y="285241"/>
                  </a:lnTo>
                  <a:lnTo>
                    <a:pt x="12" y="192747"/>
                  </a:lnTo>
                  <a:lnTo>
                    <a:pt x="597661" y="192747"/>
                  </a:lnTo>
                  <a:lnTo>
                    <a:pt x="597661" y="285241"/>
                  </a:lnTo>
                  <a:close/>
                </a:path>
                <a:path w="598169" h="285750">
                  <a:moveTo>
                    <a:pt x="0" y="0"/>
                  </a:moveTo>
                  <a:lnTo>
                    <a:pt x="597661" y="0"/>
                  </a:lnTo>
                </a:path>
                <a:path w="598169" h="285750">
                  <a:moveTo>
                    <a:pt x="307822" y="19710"/>
                  </a:moveTo>
                  <a:lnTo>
                    <a:pt x="565962" y="19710"/>
                  </a:lnTo>
                </a:path>
                <a:path w="598169" h="285750">
                  <a:moveTo>
                    <a:pt x="344792" y="41821"/>
                  </a:moveTo>
                  <a:lnTo>
                    <a:pt x="534123" y="41821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2557425" y="4974780"/>
              <a:ext cx="43180" cy="38735"/>
            </a:xfrm>
            <a:custGeom>
              <a:avLst/>
              <a:gdLst/>
              <a:ahLst/>
              <a:cxnLst/>
              <a:rect l="l" t="t" r="r" b="b"/>
              <a:pathLst>
                <a:path w="43180" h="38735">
                  <a:moveTo>
                    <a:pt x="0" y="0"/>
                  </a:moveTo>
                  <a:lnTo>
                    <a:pt x="21475" y="38709"/>
                  </a:lnTo>
                  <a:lnTo>
                    <a:pt x="42951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2094853" y="5303164"/>
              <a:ext cx="563880" cy="65405"/>
            </a:xfrm>
            <a:custGeom>
              <a:avLst/>
              <a:gdLst/>
              <a:ahLst/>
              <a:cxnLst/>
              <a:rect l="l" t="t" r="r" b="b"/>
              <a:pathLst>
                <a:path w="563880" h="65404">
                  <a:moveTo>
                    <a:pt x="0" y="40396"/>
                  </a:moveTo>
                  <a:lnTo>
                    <a:pt x="40395" y="0"/>
                  </a:lnTo>
                </a:path>
                <a:path w="563880" h="65404">
                  <a:moveTo>
                    <a:pt x="55585" y="64820"/>
                  </a:moveTo>
                  <a:lnTo>
                    <a:pt x="120404" y="0"/>
                  </a:lnTo>
                </a:path>
                <a:path w="563880" h="65404">
                  <a:moveTo>
                    <a:pt x="135594" y="64820"/>
                  </a:moveTo>
                  <a:lnTo>
                    <a:pt x="200413" y="0"/>
                  </a:lnTo>
                </a:path>
                <a:path w="563880" h="65404">
                  <a:moveTo>
                    <a:pt x="215603" y="64820"/>
                  </a:moveTo>
                  <a:lnTo>
                    <a:pt x="280423" y="0"/>
                  </a:lnTo>
                </a:path>
                <a:path w="563880" h="65404">
                  <a:moveTo>
                    <a:pt x="295612" y="64820"/>
                  </a:moveTo>
                  <a:lnTo>
                    <a:pt x="360432" y="0"/>
                  </a:lnTo>
                </a:path>
                <a:path w="563880" h="65404">
                  <a:moveTo>
                    <a:pt x="375622" y="64820"/>
                  </a:moveTo>
                  <a:lnTo>
                    <a:pt x="440442" y="0"/>
                  </a:lnTo>
                </a:path>
                <a:path w="563880" h="65404">
                  <a:moveTo>
                    <a:pt x="455625" y="64820"/>
                  </a:moveTo>
                  <a:lnTo>
                    <a:pt x="520446" y="0"/>
                  </a:lnTo>
                </a:path>
                <a:path w="563880" h="65404">
                  <a:moveTo>
                    <a:pt x="535635" y="64820"/>
                  </a:moveTo>
                  <a:lnTo>
                    <a:pt x="563448" y="37007"/>
                  </a:lnTo>
                </a:path>
              </a:pathLst>
            </a:custGeom>
            <a:ln w="381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2070429" y="5343556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0" y="24428"/>
                  </a:moveTo>
                  <a:lnTo>
                    <a:pt x="24428" y="0"/>
                  </a:lnTo>
                </a:path>
              </a:pathLst>
            </a:custGeom>
            <a:ln w="381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2060652" y="5303164"/>
              <a:ext cx="598170" cy="65405"/>
            </a:xfrm>
            <a:custGeom>
              <a:avLst/>
              <a:gdLst/>
              <a:ahLst/>
              <a:cxnLst/>
              <a:rect l="l" t="t" r="r" b="b"/>
              <a:pathLst>
                <a:path w="598169" h="65404">
                  <a:moveTo>
                    <a:pt x="597649" y="64820"/>
                  </a:moveTo>
                  <a:lnTo>
                    <a:pt x="0" y="64820"/>
                  </a:lnTo>
                  <a:lnTo>
                    <a:pt x="0" y="0"/>
                  </a:lnTo>
                  <a:lnTo>
                    <a:pt x="597649" y="0"/>
                  </a:lnTo>
                  <a:lnTo>
                    <a:pt x="597649" y="64820"/>
                  </a:lnTo>
                  <a:close/>
                </a:path>
              </a:pathLst>
            </a:custGeom>
            <a:ln w="5181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2020926" y="4855159"/>
              <a:ext cx="883919" cy="513080"/>
            </a:xfrm>
            <a:custGeom>
              <a:avLst/>
              <a:gdLst/>
              <a:ahLst/>
              <a:cxnLst/>
              <a:rect l="l" t="t" r="r" b="b"/>
              <a:pathLst>
                <a:path w="883919" h="513079">
                  <a:moveTo>
                    <a:pt x="677113" y="0"/>
                  </a:moveTo>
                  <a:lnTo>
                    <a:pt x="637387" y="0"/>
                  </a:lnTo>
                  <a:lnTo>
                    <a:pt x="637387" y="512825"/>
                  </a:lnTo>
                  <a:lnTo>
                    <a:pt x="39712" y="512825"/>
                  </a:lnTo>
                  <a:lnTo>
                    <a:pt x="39712" y="0"/>
                  </a:lnTo>
                  <a:lnTo>
                    <a:pt x="0" y="0"/>
                  </a:lnTo>
                </a:path>
                <a:path w="883919" h="513079">
                  <a:moveTo>
                    <a:pt x="637374" y="211124"/>
                  </a:moveTo>
                  <a:lnTo>
                    <a:pt x="883843" y="211124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2889314" y="5043309"/>
              <a:ext cx="85090" cy="45720"/>
            </a:xfrm>
            <a:custGeom>
              <a:avLst/>
              <a:gdLst/>
              <a:ahLst/>
              <a:cxnLst/>
              <a:rect l="l" t="t" r="r" b="b"/>
              <a:pathLst>
                <a:path w="85089" h="45720">
                  <a:moveTo>
                    <a:pt x="0" y="0"/>
                  </a:moveTo>
                  <a:lnTo>
                    <a:pt x="0" y="45389"/>
                  </a:lnTo>
                  <a:lnTo>
                    <a:pt x="84734" y="22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2172793" y="4887137"/>
              <a:ext cx="354965" cy="53340"/>
            </a:xfrm>
            <a:custGeom>
              <a:avLst/>
              <a:gdLst/>
              <a:ahLst/>
              <a:cxnLst/>
              <a:rect l="l" t="t" r="r" b="b"/>
              <a:pathLst>
                <a:path w="354964" h="53339">
                  <a:moveTo>
                    <a:pt x="79959" y="0"/>
                  </a:moveTo>
                  <a:lnTo>
                    <a:pt x="76816" y="20545"/>
                  </a:lnTo>
                  <a:lnTo>
                    <a:pt x="68246" y="37326"/>
                  </a:lnTo>
                  <a:lnTo>
                    <a:pt x="55538" y="48643"/>
                  </a:lnTo>
                  <a:lnTo>
                    <a:pt x="39979" y="52793"/>
                  </a:lnTo>
                  <a:lnTo>
                    <a:pt x="24420" y="48643"/>
                  </a:lnTo>
                  <a:lnTo>
                    <a:pt x="11712" y="37326"/>
                  </a:lnTo>
                  <a:lnTo>
                    <a:pt x="3142" y="20545"/>
                  </a:lnTo>
                  <a:lnTo>
                    <a:pt x="0" y="0"/>
                  </a:lnTo>
                </a:path>
                <a:path w="354964" h="53339">
                  <a:moveTo>
                    <a:pt x="354431" y="0"/>
                  </a:moveTo>
                  <a:lnTo>
                    <a:pt x="351290" y="20545"/>
                  </a:lnTo>
                  <a:lnTo>
                    <a:pt x="342723" y="37326"/>
                  </a:lnTo>
                  <a:lnTo>
                    <a:pt x="330016" y="48643"/>
                  </a:lnTo>
                  <a:lnTo>
                    <a:pt x="314452" y="52793"/>
                  </a:lnTo>
                  <a:lnTo>
                    <a:pt x="298893" y="48643"/>
                  </a:lnTo>
                  <a:lnTo>
                    <a:pt x="286184" y="37326"/>
                  </a:lnTo>
                  <a:lnTo>
                    <a:pt x="277615" y="20545"/>
                  </a:lnTo>
                  <a:lnTo>
                    <a:pt x="274472" y="0"/>
                  </a:lnTo>
                </a:path>
              </a:pathLst>
            </a:custGeom>
            <a:ln w="87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1771435" y="4939931"/>
              <a:ext cx="716280" cy="125730"/>
            </a:xfrm>
            <a:custGeom>
              <a:avLst/>
              <a:gdLst/>
              <a:ahLst/>
              <a:cxnLst/>
              <a:rect l="l" t="t" r="r" b="b"/>
              <a:pathLst>
                <a:path w="716280" h="125729">
                  <a:moveTo>
                    <a:pt x="715810" y="0"/>
                  </a:moveTo>
                  <a:lnTo>
                    <a:pt x="715810" y="39408"/>
                  </a:lnTo>
                  <a:lnTo>
                    <a:pt x="439826" y="39408"/>
                  </a:lnTo>
                </a:path>
                <a:path w="716280" h="125729">
                  <a:moveTo>
                    <a:pt x="439813" y="39408"/>
                  </a:moveTo>
                  <a:lnTo>
                    <a:pt x="439813" y="0"/>
                  </a:lnTo>
                </a:path>
                <a:path w="716280" h="125729">
                  <a:moveTo>
                    <a:pt x="0" y="125399"/>
                  </a:moveTo>
                  <a:lnTo>
                    <a:pt x="218020" y="125399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1973987" y="5042357"/>
              <a:ext cx="85090" cy="45720"/>
            </a:xfrm>
            <a:custGeom>
              <a:avLst/>
              <a:gdLst/>
              <a:ahLst/>
              <a:cxnLst/>
              <a:rect l="l" t="t" r="r" b="b"/>
              <a:pathLst>
                <a:path w="85089" h="45720">
                  <a:moveTo>
                    <a:pt x="0" y="0"/>
                  </a:moveTo>
                  <a:lnTo>
                    <a:pt x="0" y="45415"/>
                  </a:lnTo>
                  <a:lnTo>
                    <a:pt x="84721" y="22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1158965" y="5062727"/>
              <a:ext cx="193675" cy="0"/>
            </a:xfrm>
            <a:custGeom>
              <a:avLst/>
              <a:gdLst/>
              <a:ahLst/>
              <a:cxnLst/>
              <a:rect l="l" t="t" r="r" b="b"/>
              <a:pathLst>
                <a:path w="193675" h="0">
                  <a:moveTo>
                    <a:pt x="0" y="0"/>
                  </a:moveTo>
                  <a:lnTo>
                    <a:pt x="193573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336676" y="5039220"/>
              <a:ext cx="86995" cy="46990"/>
            </a:xfrm>
            <a:custGeom>
              <a:avLst/>
              <a:gdLst/>
              <a:ahLst/>
              <a:cxnLst/>
              <a:rect l="l" t="t" r="r" b="b"/>
              <a:pathLst>
                <a:path w="86994" h="46989">
                  <a:moveTo>
                    <a:pt x="0" y="0"/>
                  </a:moveTo>
                  <a:lnTo>
                    <a:pt x="0" y="46482"/>
                  </a:lnTo>
                  <a:lnTo>
                    <a:pt x="86728" y="23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 descr=""/>
          <p:cNvSpPr txBox="1"/>
          <p:nvPr/>
        </p:nvSpPr>
        <p:spPr>
          <a:xfrm>
            <a:off x="3001049" y="6218034"/>
            <a:ext cx="43497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Filtration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94" name="object 94" descr=""/>
          <p:cNvGrpSpPr/>
          <p:nvPr/>
        </p:nvGrpSpPr>
        <p:grpSpPr>
          <a:xfrm>
            <a:off x="1158965" y="6203606"/>
            <a:ext cx="2684145" cy="686435"/>
            <a:chOff x="1158965" y="6203606"/>
            <a:chExt cx="2684145" cy="686435"/>
          </a:xfrm>
        </p:grpSpPr>
        <p:sp>
          <p:nvSpPr>
            <p:cNvPr id="95" name="object 95" descr=""/>
            <p:cNvSpPr/>
            <p:nvPr/>
          </p:nvSpPr>
          <p:spPr>
            <a:xfrm>
              <a:off x="2929688" y="6619671"/>
              <a:ext cx="598170" cy="106045"/>
            </a:xfrm>
            <a:custGeom>
              <a:avLst/>
              <a:gdLst/>
              <a:ahLst/>
              <a:cxnLst/>
              <a:rect l="l" t="t" r="r" b="b"/>
              <a:pathLst>
                <a:path w="598170" h="106045">
                  <a:moveTo>
                    <a:pt x="597636" y="105600"/>
                  </a:moveTo>
                  <a:lnTo>
                    <a:pt x="0" y="105600"/>
                  </a:lnTo>
                  <a:lnTo>
                    <a:pt x="0" y="0"/>
                  </a:lnTo>
                  <a:lnTo>
                    <a:pt x="597636" y="0"/>
                  </a:lnTo>
                  <a:lnTo>
                    <a:pt x="597636" y="10560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2929688" y="6619671"/>
              <a:ext cx="598170" cy="106045"/>
            </a:xfrm>
            <a:custGeom>
              <a:avLst/>
              <a:gdLst/>
              <a:ahLst/>
              <a:cxnLst/>
              <a:rect l="l" t="t" r="r" b="b"/>
              <a:pathLst>
                <a:path w="598170" h="106045">
                  <a:moveTo>
                    <a:pt x="597636" y="0"/>
                  </a:moveTo>
                  <a:lnTo>
                    <a:pt x="0" y="0"/>
                  </a:lnTo>
                  <a:lnTo>
                    <a:pt x="0" y="105600"/>
                  </a:lnTo>
                  <a:lnTo>
                    <a:pt x="597636" y="105600"/>
                  </a:lnTo>
                  <a:lnTo>
                    <a:pt x="597636" y="0"/>
                  </a:lnTo>
                  <a:close/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2929688" y="6725272"/>
              <a:ext cx="598170" cy="92710"/>
            </a:xfrm>
            <a:custGeom>
              <a:avLst/>
              <a:gdLst/>
              <a:ahLst/>
              <a:cxnLst/>
              <a:rect l="l" t="t" r="r" b="b"/>
              <a:pathLst>
                <a:path w="598170" h="92709">
                  <a:moveTo>
                    <a:pt x="597636" y="92481"/>
                  </a:moveTo>
                  <a:lnTo>
                    <a:pt x="0" y="92481"/>
                  </a:lnTo>
                  <a:lnTo>
                    <a:pt x="0" y="0"/>
                  </a:lnTo>
                  <a:lnTo>
                    <a:pt x="597636" y="0"/>
                  </a:lnTo>
                  <a:lnTo>
                    <a:pt x="597636" y="92481"/>
                  </a:lnTo>
                  <a:close/>
                </a:path>
              </a:pathLst>
            </a:custGeom>
            <a:solidFill>
              <a:srgbClr val="A5A7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2929688" y="6532524"/>
              <a:ext cx="598170" cy="285750"/>
            </a:xfrm>
            <a:custGeom>
              <a:avLst/>
              <a:gdLst/>
              <a:ahLst/>
              <a:cxnLst/>
              <a:rect l="l" t="t" r="r" b="b"/>
              <a:pathLst>
                <a:path w="598170" h="285750">
                  <a:moveTo>
                    <a:pt x="597636" y="285229"/>
                  </a:moveTo>
                  <a:lnTo>
                    <a:pt x="0" y="285229"/>
                  </a:lnTo>
                  <a:lnTo>
                    <a:pt x="0" y="192747"/>
                  </a:lnTo>
                  <a:lnTo>
                    <a:pt x="597636" y="192747"/>
                  </a:lnTo>
                  <a:lnTo>
                    <a:pt x="597636" y="285229"/>
                  </a:lnTo>
                  <a:close/>
                </a:path>
                <a:path w="598170" h="285750">
                  <a:moveTo>
                    <a:pt x="0" y="0"/>
                  </a:moveTo>
                  <a:lnTo>
                    <a:pt x="597636" y="0"/>
                  </a:lnTo>
                </a:path>
                <a:path w="598170" h="285750">
                  <a:moveTo>
                    <a:pt x="307809" y="19697"/>
                  </a:moveTo>
                  <a:lnTo>
                    <a:pt x="565975" y="19697"/>
                  </a:lnTo>
                </a:path>
                <a:path w="598170" h="285750">
                  <a:moveTo>
                    <a:pt x="344766" y="41808"/>
                  </a:moveTo>
                  <a:lnTo>
                    <a:pt x="534123" y="41808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3426448" y="6489356"/>
              <a:ext cx="43180" cy="38735"/>
            </a:xfrm>
            <a:custGeom>
              <a:avLst/>
              <a:gdLst/>
              <a:ahLst/>
              <a:cxnLst/>
              <a:rect l="l" t="t" r="r" b="b"/>
              <a:pathLst>
                <a:path w="43179" h="38734">
                  <a:moveTo>
                    <a:pt x="0" y="0"/>
                  </a:moveTo>
                  <a:lnTo>
                    <a:pt x="21501" y="38735"/>
                  </a:lnTo>
                  <a:lnTo>
                    <a:pt x="42951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2929688" y="6817753"/>
              <a:ext cx="598170" cy="65405"/>
            </a:xfrm>
            <a:custGeom>
              <a:avLst/>
              <a:gdLst/>
              <a:ahLst/>
              <a:cxnLst/>
              <a:rect l="l" t="t" r="r" b="b"/>
              <a:pathLst>
                <a:path w="598170" h="65404">
                  <a:moveTo>
                    <a:pt x="0" y="64817"/>
                  </a:moveTo>
                  <a:lnTo>
                    <a:pt x="64815" y="0"/>
                  </a:lnTo>
                </a:path>
                <a:path w="598170" h="65404">
                  <a:moveTo>
                    <a:pt x="80004" y="64820"/>
                  </a:moveTo>
                  <a:lnTo>
                    <a:pt x="144823" y="0"/>
                  </a:lnTo>
                </a:path>
                <a:path w="598170" h="65404">
                  <a:moveTo>
                    <a:pt x="160012" y="64820"/>
                  </a:moveTo>
                  <a:lnTo>
                    <a:pt x="224831" y="0"/>
                  </a:lnTo>
                </a:path>
                <a:path w="598170" h="65404">
                  <a:moveTo>
                    <a:pt x="240017" y="64820"/>
                  </a:moveTo>
                  <a:lnTo>
                    <a:pt x="304838" y="0"/>
                  </a:lnTo>
                </a:path>
                <a:path w="598170" h="65404">
                  <a:moveTo>
                    <a:pt x="320023" y="64820"/>
                  </a:moveTo>
                  <a:lnTo>
                    <a:pt x="384843" y="0"/>
                  </a:lnTo>
                </a:path>
                <a:path w="598170" h="65404">
                  <a:moveTo>
                    <a:pt x="400033" y="64820"/>
                  </a:moveTo>
                  <a:lnTo>
                    <a:pt x="464853" y="0"/>
                  </a:lnTo>
                </a:path>
                <a:path w="598170" h="65404">
                  <a:moveTo>
                    <a:pt x="480034" y="64820"/>
                  </a:moveTo>
                  <a:lnTo>
                    <a:pt x="544855" y="0"/>
                  </a:lnTo>
                </a:path>
                <a:path w="598170" h="65404">
                  <a:moveTo>
                    <a:pt x="560044" y="64820"/>
                  </a:moveTo>
                  <a:lnTo>
                    <a:pt x="597636" y="27228"/>
                  </a:lnTo>
                </a:path>
              </a:pathLst>
            </a:custGeom>
            <a:ln w="381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2889949" y="6369748"/>
              <a:ext cx="883919" cy="513080"/>
            </a:xfrm>
            <a:custGeom>
              <a:avLst/>
              <a:gdLst/>
              <a:ahLst/>
              <a:cxnLst/>
              <a:rect l="l" t="t" r="r" b="b"/>
              <a:pathLst>
                <a:path w="883920" h="513079">
                  <a:moveTo>
                    <a:pt x="677125" y="0"/>
                  </a:moveTo>
                  <a:lnTo>
                    <a:pt x="637374" y="0"/>
                  </a:lnTo>
                  <a:lnTo>
                    <a:pt x="637374" y="512825"/>
                  </a:lnTo>
                  <a:lnTo>
                    <a:pt x="39738" y="512825"/>
                  </a:lnTo>
                  <a:lnTo>
                    <a:pt x="39738" y="0"/>
                  </a:lnTo>
                  <a:lnTo>
                    <a:pt x="0" y="0"/>
                  </a:lnTo>
                </a:path>
                <a:path w="883920" h="513079">
                  <a:moveTo>
                    <a:pt x="637374" y="211112"/>
                  </a:moveTo>
                  <a:lnTo>
                    <a:pt x="883869" y="211112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3758337" y="6557898"/>
              <a:ext cx="85090" cy="45720"/>
            </a:xfrm>
            <a:custGeom>
              <a:avLst/>
              <a:gdLst/>
              <a:ahLst/>
              <a:cxnLst/>
              <a:rect l="l" t="t" r="r" b="b"/>
              <a:pathLst>
                <a:path w="85089" h="45720">
                  <a:moveTo>
                    <a:pt x="0" y="0"/>
                  </a:moveTo>
                  <a:lnTo>
                    <a:pt x="0" y="45389"/>
                  </a:lnTo>
                  <a:lnTo>
                    <a:pt x="84759" y="22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3041829" y="6401739"/>
              <a:ext cx="354965" cy="53340"/>
            </a:xfrm>
            <a:custGeom>
              <a:avLst/>
              <a:gdLst/>
              <a:ahLst/>
              <a:cxnLst/>
              <a:rect l="l" t="t" r="r" b="b"/>
              <a:pathLst>
                <a:path w="354964" h="53339">
                  <a:moveTo>
                    <a:pt x="79959" y="0"/>
                  </a:moveTo>
                  <a:lnTo>
                    <a:pt x="76818" y="20537"/>
                  </a:lnTo>
                  <a:lnTo>
                    <a:pt x="68251" y="37315"/>
                  </a:lnTo>
                  <a:lnTo>
                    <a:pt x="55543" y="48631"/>
                  </a:lnTo>
                  <a:lnTo>
                    <a:pt x="39979" y="52781"/>
                  </a:lnTo>
                  <a:lnTo>
                    <a:pt x="24415" y="48631"/>
                  </a:lnTo>
                  <a:lnTo>
                    <a:pt x="11707" y="37315"/>
                  </a:lnTo>
                  <a:lnTo>
                    <a:pt x="3141" y="20537"/>
                  </a:lnTo>
                  <a:lnTo>
                    <a:pt x="0" y="0"/>
                  </a:lnTo>
                </a:path>
                <a:path w="354964" h="53339">
                  <a:moveTo>
                    <a:pt x="354444" y="0"/>
                  </a:moveTo>
                  <a:lnTo>
                    <a:pt x="351297" y="20537"/>
                  </a:lnTo>
                  <a:lnTo>
                    <a:pt x="342722" y="37315"/>
                  </a:lnTo>
                  <a:lnTo>
                    <a:pt x="330012" y="48631"/>
                  </a:lnTo>
                  <a:lnTo>
                    <a:pt x="314464" y="52781"/>
                  </a:lnTo>
                  <a:lnTo>
                    <a:pt x="298900" y="48631"/>
                  </a:lnTo>
                  <a:lnTo>
                    <a:pt x="286192" y="37315"/>
                  </a:lnTo>
                  <a:lnTo>
                    <a:pt x="277626" y="20537"/>
                  </a:lnTo>
                  <a:lnTo>
                    <a:pt x="274485" y="0"/>
                  </a:lnTo>
                </a:path>
              </a:pathLst>
            </a:custGeom>
            <a:ln w="87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3080297" y="6454520"/>
              <a:ext cx="276225" cy="40005"/>
            </a:xfrm>
            <a:custGeom>
              <a:avLst/>
              <a:gdLst/>
              <a:ahLst/>
              <a:cxnLst/>
              <a:rect l="l" t="t" r="r" b="b"/>
              <a:pathLst>
                <a:path w="276225" h="40004">
                  <a:moveTo>
                    <a:pt x="275996" y="0"/>
                  </a:moveTo>
                  <a:lnTo>
                    <a:pt x="275996" y="39420"/>
                  </a:lnTo>
                  <a:lnTo>
                    <a:pt x="0" y="39420"/>
                  </a:lnTo>
                </a:path>
                <a:path w="276225" h="40004">
                  <a:moveTo>
                    <a:pt x="0" y="3942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965" y="6203606"/>
              <a:ext cx="1530692" cy="686155"/>
            </a:xfrm>
            <a:prstGeom prst="rect">
              <a:avLst/>
            </a:prstGeom>
          </p:spPr>
        </p:pic>
      </p:grpSp>
      <p:sp>
        <p:nvSpPr>
          <p:cNvPr id="106" name="object 106" descr=""/>
          <p:cNvSpPr/>
          <p:nvPr/>
        </p:nvSpPr>
        <p:spPr>
          <a:xfrm>
            <a:off x="1140169" y="3949623"/>
            <a:ext cx="4315460" cy="0"/>
          </a:xfrm>
          <a:custGeom>
            <a:avLst/>
            <a:gdLst/>
            <a:ahLst/>
            <a:cxnLst/>
            <a:rect l="l" t="t" r="r" b="b"/>
            <a:pathLst>
              <a:path w="4315460" h="0">
                <a:moveTo>
                  <a:pt x="0" y="0"/>
                </a:moveTo>
                <a:lnTo>
                  <a:pt x="4315142" y="0"/>
                </a:lnTo>
              </a:path>
            </a:pathLst>
          </a:custGeom>
          <a:ln w="12700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1140169" y="2422779"/>
            <a:ext cx="4315460" cy="0"/>
          </a:xfrm>
          <a:custGeom>
            <a:avLst/>
            <a:gdLst/>
            <a:ahLst/>
            <a:cxnLst/>
            <a:rect l="l" t="t" r="r" b="b"/>
            <a:pathLst>
              <a:path w="4315460" h="0">
                <a:moveTo>
                  <a:pt x="0" y="0"/>
                </a:moveTo>
                <a:lnTo>
                  <a:pt x="4315142" y="0"/>
                </a:lnTo>
              </a:path>
            </a:pathLst>
          </a:custGeom>
          <a:ln w="12700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1140169" y="5483161"/>
            <a:ext cx="4315460" cy="0"/>
          </a:xfrm>
          <a:custGeom>
            <a:avLst/>
            <a:gdLst/>
            <a:ahLst/>
            <a:cxnLst/>
            <a:rect l="l" t="t" r="r" b="b"/>
            <a:pathLst>
              <a:path w="4315460" h="0">
                <a:moveTo>
                  <a:pt x="0" y="0"/>
                </a:moveTo>
                <a:lnTo>
                  <a:pt x="4315142" y="0"/>
                </a:lnTo>
              </a:path>
            </a:pathLst>
          </a:custGeom>
          <a:ln w="12700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 txBox="1"/>
          <p:nvPr/>
        </p:nvSpPr>
        <p:spPr>
          <a:xfrm>
            <a:off x="1127469" y="1003680"/>
            <a:ext cx="4128135" cy="795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35"/>
              </a:lnSpc>
              <a:spcBef>
                <a:spcPts val="100"/>
              </a:spcBef>
            </a:pPr>
            <a:r>
              <a:rPr dirty="0" sz="1050" b="1">
                <a:solidFill>
                  <a:srgbClr val="282426"/>
                </a:solidFill>
                <a:latin typeface="Arial"/>
                <a:cs typeface="Arial"/>
              </a:rPr>
              <a:t>Conventional </a:t>
            </a:r>
            <a:r>
              <a:rPr dirty="0" sz="1050" spc="-10" b="1">
                <a:solidFill>
                  <a:srgbClr val="282426"/>
                </a:solidFill>
                <a:latin typeface="Arial"/>
                <a:cs typeface="Arial"/>
              </a:rPr>
              <a:t>filtration.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ts val="950"/>
              </a:lnSpc>
              <a:spcBef>
                <a:spcPts val="65"/>
              </a:spcBef>
            </a:pP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Most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common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filtration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system.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Used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with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any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surface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water,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even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those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with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very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high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or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variable</a:t>
            </a:r>
            <a:r>
              <a:rPr dirty="0" sz="850" spc="-1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turbidity.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Responds</a:t>
            </a:r>
            <a:r>
              <a:rPr dirty="0" sz="850" spc="-1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well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to</a:t>
            </a:r>
            <a:r>
              <a:rPr dirty="0" sz="850" spc="-1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rapid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changes</a:t>
            </a:r>
            <a:r>
              <a:rPr dirty="0" sz="850" spc="-1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in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source</a:t>
            </a:r>
            <a:r>
              <a:rPr dirty="0" sz="850" spc="-1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water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quality.</a:t>
            </a:r>
            <a:endParaRPr sz="85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  <a:spcBef>
                <a:spcPts val="445"/>
              </a:spcBef>
              <a:tabLst>
                <a:tab pos="975360" algn="l"/>
              </a:tabLst>
            </a:pPr>
            <a:r>
              <a:rPr dirty="0" baseline="3267" sz="1275" spc="-15">
                <a:solidFill>
                  <a:srgbClr val="282426"/>
                </a:solidFill>
                <a:latin typeface="Arial"/>
                <a:cs typeface="Arial"/>
              </a:rPr>
              <a:t>Coagulant</a:t>
            </a:r>
            <a:r>
              <a:rPr dirty="0" baseline="3267" sz="1275">
                <a:solidFill>
                  <a:srgbClr val="282426"/>
                </a:solidFill>
                <a:latin typeface="Arial"/>
                <a:cs typeface="Arial"/>
              </a:rPr>
              <a:t>	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Flocculation</a:t>
            </a:r>
            <a:endParaRPr sz="850">
              <a:latin typeface="Arial"/>
              <a:cs typeface="Arial"/>
            </a:endParaRPr>
          </a:p>
          <a:p>
            <a:pPr marL="1944370">
              <a:lnSpc>
                <a:spcPct val="100000"/>
              </a:lnSpc>
              <a:spcBef>
                <a:spcPts val="380"/>
              </a:spcBef>
              <a:tabLst>
                <a:tab pos="2987040" algn="l"/>
              </a:tabLst>
            </a:pPr>
            <a:r>
              <a:rPr dirty="0" baseline="3267" sz="1275" spc="-15">
                <a:solidFill>
                  <a:srgbClr val="282426"/>
                </a:solidFill>
                <a:latin typeface="Arial"/>
                <a:cs typeface="Arial"/>
              </a:rPr>
              <a:t>Sedimentation</a:t>
            </a:r>
            <a:r>
              <a:rPr dirty="0" baseline="3267" sz="1275">
                <a:solidFill>
                  <a:srgbClr val="282426"/>
                </a:solidFill>
                <a:latin typeface="Arial"/>
                <a:cs typeface="Arial"/>
              </a:rPr>
              <a:t>	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Filtration</a:t>
            </a:r>
            <a:endParaRPr sz="850">
              <a:latin typeface="Arial"/>
              <a:cs typeface="Arial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2093367" y="6126098"/>
            <a:ext cx="482600" cy="27368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39700" marR="5080" indent="-127635">
              <a:lnSpc>
                <a:spcPts val="950"/>
              </a:lnSpc>
              <a:spcBef>
                <a:spcPts val="180"/>
              </a:spcBef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Roughing filter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11" name="object 111" descr=""/>
          <p:cNvGrpSpPr/>
          <p:nvPr/>
        </p:nvGrpSpPr>
        <p:grpSpPr>
          <a:xfrm>
            <a:off x="1243337" y="1612912"/>
            <a:ext cx="568325" cy="511175"/>
            <a:chOff x="1243337" y="1612912"/>
            <a:chExt cx="568325" cy="511175"/>
          </a:xfrm>
        </p:grpSpPr>
        <p:pic>
          <p:nvPicPr>
            <p:cNvPr id="112" name="object 1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130" y="1838267"/>
              <a:ext cx="180213" cy="183680"/>
            </a:xfrm>
            <a:prstGeom prst="rect">
              <a:avLst/>
            </a:prstGeom>
          </p:spPr>
        </p:pic>
        <p:sp>
          <p:nvSpPr>
            <p:cNvPr id="113" name="object 113" descr=""/>
            <p:cNvSpPr/>
            <p:nvPr/>
          </p:nvSpPr>
          <p:spPr>
            <a:xfrm>
              <a:off x="1429538" y="1895043"/>
              <a:ext cx="375920" cy="222885"/>
            </a:xfrm>
            <a:custGeom>
              <a:avLst/>
              <a:gdLst/>
              <a:ahLst/>
              <a:cxnLst/>
              <a:rect l="l" t="t" r="r" b="b"/>
              <a:pathLst>
                <a:path w="375919" h="222885">
                  <a:moveTo>
                    <a:pt x="134061" y="0"/>
                  </a:moveTo>
                  <a:lnTo>
                    <a:pt x="345198" y="0"/>
                  </a:lnTo>
                  <a:lnTo>
                    <a:pt x="367430" y="35763"/>
                  </a:lnTo>
                  <a:lnTo>
                    <a:pt x="374840" y="59172"/>
                  </a:lnTo>
                  <a:lnTo>
                    <a:pt x="367430" y="80567"/>
                  </a:lnTo>
                  <a:lnTo>
                    <a:pt x="345198" y="110286"/>
                  </a:lnTo>
                  <a:lnTo>
                    <a:pt x="322910" y="155891"/>
                  </a:lnTo>
                  <a:lnTo>
                    <a:pt x="325386" y="191374"/>
                  </a:lnTo>
                  <a:lnTo>
                    <a:pt x="337769" y="214387"/>
                  </a:lnTo>
                  <a:lnTo>
                    <a:pt x="345198" y="222580"/>
                  </a:lnTo>
                  <a:lnTo>
                    <a:pt x="367858" y="182756"/>
                  </a:lnTo>
                  <a:lnTo>
                    <a:pt x="375412" y="157784"/>
                  </a:lnTo>
                  <a:lnTo>
                    <a:pt x="367858" y="137137"/>
                  </a:lnTo>
                  <a:lnTo>
                    <a:pt x="345198" y="110286"/>
                  </a:lnTo>
                </a:path>
                <a:path w="375919" h="222885">
                  <a:moveTo>
                    <a:pt x="0" y="0"/>
                  </a:moveTo>
                  <a:lnTo>
                    <a:pt x="93967" y="0"/>
                  </a:lnTo>
                </a:path>
                <a:path w="375919" h="222885">
                  <a:moveTo>
                    <a:pt x="345186" y="222580"/>
                  </a:moveTo>
                  <a:lnTo>
                    <a:pt x="0" y="22258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4" name="object 1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2975" y="1888693"/>
              <a:ext cx="65196" cy="235280"/>
            </a:xfrm>
            <a:prstGeom prst="rect">
              <a:avLst/>
            </a:prstGeom>
          </p:spPr>
        </p:pic>
        <p:sp>
          <p:nvSpPr>
            <p:cNvPr id="115" name="object 115" descr=""/>
            <p:cNvSpPr/>
            <p:nvPr/>
          </p:nvSpPr>
          <p:spPr>
            <a:xfrm>
              <a:off x="1293775" y="1691741"/>
              <a:ext cx="249554" cy="314325"/>
            </a:xfrm>
            <a:custGeom>
              <a:avLst/>
              <a:gdLst/>
              <a:ahLst/>
              <a:cxnLst/>
              <a:rect l="l" t="t" r="r" b="b"/>
              <a:pathLst>
                <a:path w="249555" h="314325">
                  <a:moveTo>
                    <a:pt x="0" y="313791"/>
                  </a:moveTo>
                  <a:lnTo>
                    <a:pt x="0" y="18021"/>
                  </a:lnTo>
                </a:path>
                <a:path w="249555" h="314325">
                  <a:moveTo>
                    <a:pt x="57772" y="0"/>
                  </a:moveTo>
                  <a:lnTo>
                    <a:pt x="248983" y="0"/>
                  </a:lnTo>
                  <a:lnTo>
                    <a:pt x="248983" y="77457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1523632" y="1755978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4" h="72389">
                  <a:moveTo>
                    <a:pt x="38734" y="0"/>
                  </a:moveTo>
                  <a:lnTo>
                    <a:pt x="0" y="0"/>
                  </a:lnTo>
                  <a:lnTo>
                    <a:pt x="19367" y="72275"/>
                  </a:lnTo>
                  <a:lnTo>
                    <a:pt x="3873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1694740" y="1612912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w="0" h="177164">
                  <a:moveTo>
                    <a:pt x="0" y="0"/>
                  </a:moveTo>
                  <a:lnTo>
                    <a:pt x="0" y="176834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1675613" y="1776526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5" h="72389">
                  <a:moveTo>
                    <a:pt x="38735" y="0"/>
                  </a:moveTo>
                  <a:lnTo>
                    <a:pt x="0" y="0"/>
                  </a:lnTo>
                  <a:lnTo>
                    <a:pt x="19367" y="72263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1617435" y="1966468"/>
              <a:ext cx="43815" cy="80645"/>
            </a:xfrm>
            <a:custGeom>
              <a:avLst/>
              <a:gdLst/>
              <a:ahLst/>
              <a:cxnLst/>
              <a:rect l="l" t="t" r="r" b="b"/>
              <a:pathLst>
                <a:path w="43814" h="80644">
                  <a:moveTo>
                    <a:pt x="0" y="47091"/>
                  </a:moveTo>
                  <a:lnTo>
                    <a:pt x="14619" y="47074"/>
                  </a:lnTo>
                  <a:lnTo>
                    <a:pt x="24041" y="50528"/>
                  </a:lnTo>
                  <a:lnTo>
                    <a:pt x="32357" y="60566"/>
                  </a:lnTo>
                  <a:lnTo>
                    <a:pt x="43662" y="80302"/>
                  </a:lnTo>
                  <a:lnTo>
                    <a:pt x="43662" y="0"/>
                  </a:lnTo>
                  <a:lnTo>
                    <a:pt x="28873" y="19603"/>
                  </a:lnTo>
                  <a:lnTo>
                    <a:pt x="14749" y="29422"/>
                  </a:lnTo>
                  <a:lnTo>
                    <a:pt x="4166" y="32836"/>
                  </a:lnTo>
                  <a:lnTo>
                    <a:pt x="0" y="33223"/>
                  </a:lnTo>
                </a:path>
              </a:pathLst>
            </a:custGeom>
            <a:ln w="8724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1247700" y="1674533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46088" y="0"/>
                  </a:moveTo>
                  <a:lnTo>
                    <a:pt x="28144" y="3622"/>
                  </a:lnTo>
                  <a:lnTo>
                    <a:pt x="13495" y="13500"/>
                  </a:lnTo>
                  <a:lnTo>
                    <a:pt x="3620" y="28149"/>
                  </a:lnTo>
                  <a:lnTo>
                    <a:pt x="0" y="46088"/>
                  </a:lnTo>
                  <a:lnTo>
                    <a:pt x="3620" y="64039"/>
                  </a:lnTo>
                  <a:lnTo>
                    <a:pt x="13495" y="78692"/>
                  </a:lnTo>
                  <a:lnTo>
                    <a:pt x="28144" y="88568"/>
                  </a:lnTo>
                  <a:lnTo>
                    <a:pt x="46088" y="92189"/>
                  </a:lnTo>
                  <a:lnTo>
                    <a:pt x="64024" y="88568"/>
                  </a:lnTo>
                  <a:lnTo>
                    <a:pt x="78670" y="78692"/>
                  </a:lnTo>
                  <a:lnTo>
                    <a:pt x="88543" y="64039"/>
                  </a:lnTo>
                  <a:lnTo>
                    <a:pt x="92163" y="46088"/>
                  </a:lnTo>
                  <a:lnTo>
                    <a:pt x="88543" y="28149"/>
                  </a:lnTo>
                  <a:lnTo>
                    <a:pt x="78670" y="13500"/>
                  </a:lnTo>
                  <a:lnTo>
                    <a:pt x="64024" y="3622"/>
                  </a:lnTo>
                  <a:lnTo>
                    <a:pt x="46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1247700" y="1674533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92163" y="46088"/>
                  </a:moveTo>
                  <a:lnTo>
                    <a:pt x="88543" y="64039"/>
                  </a:lnTo>
                  <a:lnTo>
                    <a:pt x="78670" y="78692"/>
                  </a:lnTo>
                  <a:lnTo>
                    <a:pt x="64024" y="88568"/>
                  </a:lnTo>
                  <a:lnTo>
                    <a:pt x="46088" y="92189"/>
                  </a:lnTo>
                  <a:lnTo>
                    <a:pt x="28144" y="88568"/>
                  </a:lnTo>
                  <a:lnTo>
                    <a:pt x="13495" y="78692"/>
                  </a:lnTo>
                  <a:lnTo>
                    <a:pt x="3620" y="64039"/>
                  </a:lnTo>
                  <a:lnTo>
                    <a:pt x="0" y="46088"/>
                  </a:lnTo>
                  <a:lnTo>
                    <a:pt x="3620" y="28149"/>
                  </a:lnTo>
                  <a:lnTo>
                    <a:pt x="13495" y="13500"/>
                  </a:lnTo>
                  <a:lnTo>
                    <a:pt x="28144" y="3622"/>
                  </a:lnTo>
                  <a:lnTo>
                    <a:pt x="46088" y="0"/>
                  </a:lnTo>
                  <a:lnTo>
                    <a:pt x="64024" y="3622"/>
                  </a:lnTo>
                  <a:lnTo>
                    <a:pt x="78670" y="13500"/>
                  </a:lnTo>
                  <a:lnTo>
                    <a:pt x="88543" y="28149"/>
                  </a:lnTo>
                  <a:lnTo>
                    <a:pt x="92163" y="46088"/>
                  </a:lnTo>
                  <a:close/>
                </a:path>
              </a:pathLst>
            </a:custGeom>
            <a:ln w="8724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1293788" y="1674545"/>
              <a:ext cx="57785" cy="34925"/>
            </a:xfrm>
            <a:custGeom>
              <a:avLst/>
              <a:gdLst/>
              <a:ahLst/>
              <a:cxnLst/>
              <a:rect l="l" t="t" r="r" b="b"/>
              <a:pathLst>
                <a:path w="57784" h="34925">
                  <a:moveTo>
                    <a:pt x="57759" y="0"/>
                  </a:moveTo>
                  <a:lnTo>
                    <a:pt x="0" y="0"/>
                  </a:lnTo>
                  <a:lnTo>
                    <a:pt x="35382" y="34404"/>
                  </a:lnTo>
                  <a:lnTo>
                    <a:pt x="57759" y="34404"/>
                  </a:lnTo>
                  <a:lnTo>
                    <a:pt x="57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1293788" y="1674545"/>
              <a:ext cx="57785" cy="34925"/>
            </a:xfrm>
            <a:custGeom>
              <a:avLst/>
              <a:gdLst/>
              <a:ahLst/>
              <a:cxnLst/>
              <a:rect l="l" t="t" r="r" b="b"/>
              <a:pathLst>
                <a:path w="57784" h="34925">
                  <a:moveTo>
                    <a:pt x="0" y="0"/>
                  </a:moveTo>
                  <a:lnTo>
                    <a:pt x="57759" y="0"/>
                  </a:lnTo>
                  <a:lnTo>
                    <a:pt x="57759" y="34404"/>
                  </a:lnTo>
                  <a:lnTo>
                    <a:pt x="35382" y="34404"/>
                  </a:lnTo>
                </a:path>
              </a:pathLst>
            </a:custGeom>
            <a:ln w="8724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4" name="object 124" descr=""/>
          <p:cNvSpPr txBox="1"/>
          <p:nvPr/>
        </p:nvSpPr>
        <p:spPr>
          <a:xfrm>
            <a:off x="1127469" y="2104999"/>
            <a:ext cx="4246880" cy="12268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Mixing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235"/>
              </a:lnSpc>
            </a:pPr>
            <a:r>
              <a:rPr dirty="0" sz="1050" b="1">
                <a:solidFill>
                  <a:srgbClr val="282426"/>
                </a:solidFill>
                <a:latin typeface="Arial"/>
                <a:cs typeface="Arial"/>
              </a:rPr>
              <a:t>Direct</a:t>
            </a:r>
            <a:r>
              <a:rPr dirty="0" sz="1050" spc="-30" b="1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1050" spc="-10" b="1">
                <a:solidFill>
                  <a:srgbClr val="282426"/>
                </a:solidFill>
                <a:latin typeface="Arial"/>
                <a:cs typeface="Arial"/>
              </a:rPr>
              <a:t>filtration.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ts val="950"/>
              </a:lnSpc>
              <a:spcBef>
                <a:spcPts val="65"/>
              </a:spcBef>
            </a:pP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Good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for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surface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waters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without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high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or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variable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turbidity.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Typical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source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waters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are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lakes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and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reservoirs,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but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usually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not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rivers.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Raw-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water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turbidity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&lt;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15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NTU.</a:t>
            </a:r>
            <a:endParaRPr sz="85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  <a:spcBef>
                <a:spcPts val="575"/>
              </a:spcBef>
              <a:tabLst>
                <a:tab pos="975360" algn="l"/>
              </a:tabLst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Coagulant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	</a:t>
            </a:r>
            <a:r>
              <a:rPr dirty="0" baseline="3267" sz="1275" spc="-15">
                <a:solidFill>
                  <a:srgbClr val="282426"/>
                </a:solidFill>
                <a:latin typeface="Arial"/>
                <a:cs typeface="Arial"/>
              </a:rPr>
              <a:t>Flocculation</a:t>
            </a:r>
            <a:endParaRPr baseline="3267" sz="1275">
              <a:latin typeface="Arial"/>
              <a:cs typeface="Arial"/>
            </a:endParaRPr>
          </a:p>
          <a:p>
            <a:pPr algn="ctr" marL="324485">
              <a:lnSpc>
                <a:spcPct val="100000"/>
              </a:lnSpc>
              <a:spcBef>
                <a:spcPts val="310"/>
              </a:spcBef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Filtration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25" name="object 125" descr=""/>
          <p:cNvGrpSpPr/>
          <p:nvPr/>
        </p:nvGrpSpPr>
        <p:grpSpPr>
          <a:xfrm>
            <a:off x="1243337" y="3158794"/>
            <a:ext cx="568325" cy="511175"/>
            <a:chOff x="1243337" y="3158794"/>
            <a:chExt cx="568325" cy="511175"/>
          </a:xfrm>
        </p:grpSpPr>
        <p:pic>
          <p:nvPicPr>
            <p:cNvPr id="126" name="object 12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9130" y="3384149"/>
              <a:ext cx="180213" cy="183680"/>
            </a:xfrm>
            <a:prstGeom prst="rect">
              <a:avLst/>
            </a:prstGeom>
          </p:spPr>
        </p:pic>
        <p:sp>
          <p:nvSpPr>
            <p:cNvPr id="127" name="object 127" descr=""/>
            <p:cNvSpPr/>
            <p:nvPr/>
          </p:nvSpPr>
          <p:spPr>
            <a:xfrm>
              <a:off x="1429538" y="3440925"/>
              <a:ext cx="375920" cy="222885"/>
            </a:xfrm>
            <a:custGeom>
              <a:avLst/>
              <a:gdLst/>
              <a:ahLst/>
              <a:cxnLst/>
              <a:rect l="l" t="t" r="r" b="b"/>
              <a:pathLst>
                <a:path w="375919" h="222885">
                  <a:moveTo>
                    <a:pt x="134061" y="0"/>
                  </a:moveTo>
                  <a:lnTo>
                    <a:pt x="345198" y="0"/>
                  </a:lnTo>
                  <a:lnTo>
                    <a:pt x="367430" y="35763"/>
                  </a:lnTo>
                  <a:lnTo>
                    <a:pt x="374840" y="59172"/>
                  </a:lnTo>
                  <a:lnTo>
                    <a:pt x="367430" y="80567"/>
                  </a:lnTo>
                  <a:lnTo>
                    <a:pt x="345198" y="110286"/>
                  </a:lnTo>
                  <a:lnTo>
                    <a:pt x="322910" y="155896"/>
                  </a:lnTo>
                  <a:lnTo>
                    <a:pt x="325386" y="191379"/>
                  </a:lnTo>
                  <a:lnTo>
                    <a:pt x="337769" y="214389"/>
                  </a:lnTo>
                  <a:lnTo>
                    <a:pt x="345198" y="222580"/>
                  </a:lnTo>
                  <a:lnTo>
                    <a:pt x="367858" y="182756"/>
                  </a:lnTo>
                  <a:lnTo>
                    <a:pt x="375412" y="157784"/>
                  </a:lnTo>
                  <a:lnTo>
                    <a:pt x="367858" y="137137"/>
                  </a:lnTo>
                  <a:lnTo>
                    <a:pt x="345198" y="110286"/>
                  </a:lnTo>
                </a:path>
                <a:path w="375919" h="222885">
                  <a:moveTo>
                    <a:pt x="0" y="0"/>
                  </a:moveTo>
                  <a:lnTo>
                    <a:pt x="93967" y="0"/>
                  </a:lnTo>
                </a:path>
                <a:path w="375919" h="222885">
                  <a:moveTo>
                    <a:pt x="345186" y="222580"/>
                  </a:moveTo>
                  <a:lnTo>
                    <a:pt x="0" y="22258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8" name="object 12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2975" y="3434575"/>
              <a:ext cx="65196" cy="235280"/>
            </a:xfrm>
            <a:prstGeom prst="rect">
              <a:avLst/>
            </a:prstGeom>
          </p:spPr>
        </p:pic>
        <p:sp>
          <p:nvSpPr>
            <p:cNvPr id="129" name="object 129" descr=""/>
            <p:cNvSpPr/>
            <p:nvPr/>
          </p:nvSpPr>
          <p:spPr>
            <a:xfrm>
              <a:off x="1293775" y="3237623"/>
              <a:ext cx="249554" cy="314325"/>
            </a:xfrm>
            <a:custGeom>
              <a:avLst/>
              <a:gdLst/>
              <a:ahLst/>
              <a:cxnLst/>
              <a:rect l="l" t="t" r="r" b="b"/>
              <a:pathLst>
                <a:path w="249555" h="314325">
                  <a:moveTo>
                    <a:pt x="0" y="313778"/>
                  </a:moveTo>
                  <a:lnTo>
                    <a:pt x="0" y="18021"/>
                  </a:lnTo>
                </a:path>
                <a:path w="249555" h="314325">
                  <a:moveTo>
                    <a:pt x="57772" y="0"/>
                  </a:moveTo>
                  <a:lnTo>
                    <a:pt x="248983" y="0"/>
                  </a:lnTo>
                  <a:lnTo>
                    <a:pt x="248983" y="77457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1523632" y="3301860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4" h="72389">
                  <a:moveTo>
                    <a:pt x="38734" y="0"/>
                  </a:moveTo>
                  <a:lnTo>
                    <a:pt x="0" y="0"/>
                  </a:lnTo>
                  <a:lnTo>
                    <a:pt x="19367" y="72275"/>
                  </a:lnTo>
                  <a:lnTo>
                    <a:pt x="3873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1694740" y="3158794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w="0" h="177164">
                  <a:moveTo>
                    <a:pt x="0" y="0"/>
                  </a:moveTo>
                  <a:lnTo>
                    <a:pt x="0" y="176822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1675613" y="3322408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5" h="72389">
                  <a:moveTo>
                    <a:pt x="38735" y="0"/>
                  </a:moveTo>
                  <a:lnTo>
                    <a:pt x="0" y="0"/>
                  </a:lnTo>
                  <a:lnTo>
                    <a:pt x="19367" y="72275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1617435" y="3512362"/>
              <a:ext cx="43815" cy="80645"/>
            </a:xfrm>
            <a:custGeom>
              <a:avLst/>
              <a:gdLst/>
              <a:ahLst/>
              <a:cxnLst/>
              <a:rect l="l" t="t" r="r" b="b"/>
              <a:pathLst>
                <a:path w="43814" h="80645">
                  <a:moveTo>
                    <a:pt x="0" y="47078"/>
                  </a:moveTo>
                  <a:lnTo>
                    <a:pt x="14619" y="47069"/>
                  </a:lnTo>
                  <a:lnTo>
                    <a:pt x="24041" y="50525"/>
                  </a:lnTo>
                  <a:lnTo>
                    <a:pt x="32357" y="60560"/>
                  </a:lnTo>
                  <a:lnTo>
                    <a:pt x="43662" y="80289"/>
                  </a:lnTo>
                  <a:lnTo>
                    <a:pt x="43662" y="0"/>
                  </a:lnTo>
                  <a:lnTo>
                    <a:pt x="28873" y="19601"/>
                  </a:lnTo>
                  <a:lnTo>
                    <a:pt x="14749" y="29416"/>
                  </a:lnTo>
                  <a:lnTo>
                    <a:pt x="4166" y="32825"/>
                  </a:lnTo>
                  <a:lnTo>
                    <a:pt x="0" y="33210"/>
                  </a:lnTo>
                </a:path>
              </a:pathLst>
            </a:custGeom>
            <a:ln w="8724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1247700" y="3220415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46088" y="0"/>
                  </a:moveTo>
                  <a:lnTo>
                    <a:pt x="28144" y="3624"/>
                  </a:lnTo>
                  <a:lnTo>
                    <a:pt x="13495" y="13504"/>
                  </a:lnTo>
                  <a:lnTo>
                    <a:pt x="3620" y="28155"/>
                  </a:lnTo>
                  <a:lnTo>
                    <a:pt x="0" y="46088"/>
                  </a:lnTo>
                  <a:lnTo>
                    <a:pt x="3620" y="64039"/>
                  </a:lnTo>
                  <a:lnTo>
                    <a:pt x="13495" y="78692"/>
                  </a:lnTo>
                  <a:lnTo>
                    <a:pt x="28144" y="88568"/>
                  </a:lnTo>
                  <a:lnTo>
                    <a:pt x="46088" y="92189"/>
                  </a:lnTo>
                  <a:lnTo>
                    <a:pt x="64024" y="88568"/>
                  </a:lnTo>
                  <a:lnTo>
                    <a:pt x="78670" y="78692"/>
                  </a:lnTo>
                  <a:lnTo>
                    <a:pt x="88543" y="64039"/>
                  </a:lnTo>
                  <a:lnTo>
                    <a:pt x="92163" y="46088"/>
                  </a:lnTo>
                  <a:lnTo>
                    <a:pt x="88543" y="28155"/>
                  </a:lnTo>
                  <a:lnTo>
                    <a:pt x="78670" y="13504"/>
                  </a:lnTo>
                  <a:lnTo>
                    <a:pt x="64024" y="3624"/>
                  </a:lnTo>
                  <a:lnTo>
                    <a:pt x="46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1247700" y="3220415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92163" y="46088"/>
                  </a:moveTo>
                  <a:lnTo>
                    <a:pt x="88543" y="64039"/>
                  </a:lnTo>
                  <a:lnTo>
                    <a:pt x="78670" y="78692"/>
                  </a:lnTo>
                  <a:lnTo>
                    <a:pt x="64024" y="88568"/>
                  </a:lnTo>
                  <a:lnTo>
                    <a:pt x="46088" y="92189"/>
                  </a:lnTo>
                  <a:lnTo>
                    <a:pt x="28144" y="88568"/>
                  </a:lnTo>
                  <a:lnTo>
                    <a:pt x="13495" y="78692"/>
                  </a:lnTo>
                  <a:lnTo>
                    <a:pt x="3620" y="64039"/>
                  </a:lnTo>
                  <a:lnTo>
                    <a:pt x="0" y="46088"/>
                  </a:lnTo>
                  <a:lnTo>
                    <a:pt x="3620" y="28155"/>
                  </a:lnTo>
                  <a:lnTo>
                    <a:pt x="13495" y="13504"/>
                  </a:lnTo>
                  <a:lnTo>
                    <a:pt x="28144" y="3624"/>
                  </a:lnTo>
                  <a:lnTo>
                    <a:pt x="46088" y="0"/>
                  </a:lnTo>
                  <a:lnTo>
                    <a:pt x="64024" y="3624"/>
                  </a:lnTo>
                  <a:lnTo>
                    <a:pt x="78670" y="13504"/>
                  </a:lnTo>
                  <a:lnTo>
                    <a:pt x="88543" y="28155"/>
                  </a:lnTo>
                  <a:lnTo>
                    <a:pt x="92163" y="46088"/>
                  </a:lnTo>
                  <a:close/>
                </a:path>
              </a:pathLst>
            </a:custGeom>
            <a:ln w="8724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1293788" y="3220427"/>
              <a:ext cx="57785" cy="34925"/>
            </a:xfrm>
            <a:custGeom>
              <a:avLst/>
              <a:gdLst/>
              <a:ahLst/>
              <a:cxnLst/>
              <a:rect l="l" t="t" r="r" b="b"/>
              <a:pathLst>
                <a:path w="57784" h="34925">
                  <a:moveTo>
                    <a:pt x="57759" y="0"/>
                  </a:moveTo>
                  <a:lnTo>
                    <a:pt x="0" y="0"/>
                  </a:lnTo>
                  <a:lnTo>
                    <a:pt x="35382" y="34404"/>
                  </a:lnTo>
                  <a:lnTo>
                    <a:pt x="57759" y="34404"/>
                  </a:lnTo>
                  <a:lnTo>
                    <a:pt x="57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1293788" y="3220427"/>
              <a:ext cx="57785" cy="34925"/>
            </a:xfrm>
            <a:custGeom>
              <a:avLst/>
              <a:gdLst/>
              <a:ahLst/>
              <a:cxnLst/>
              <a:rect l="l" t="t" r="r" b="b"/>
              <a:pathLst>
                <a:path w="57784" h="34925">
                  <a:moveTo>
                    <a:pt x="0" y="0"/>
                  </a:moveTo>
                  <a:lnTo>
                    <a:pt x="57759" y="0"/>
                  </a:lnTo>
                  <a:lnTo>
                    <a:pt x="57759" y="34404"/>
                  </a:lnTo>
                  <a:lnTo>
                    <a:pt x="35382" y="34404"/>
                  </a:lnTo>
                </a:path>
              </a:pathLst>
            </a:custGeom>
            <a:ln w="8724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8" name="object 138" descr=""/>
          <p:cNvSpPr txBox="1"/>
          <p:nvPr/>
        </p:nvSpPr>
        <p:spPr>
          <a:xfrm>
            <a:off x="1127469" y="5161407"/>
            <a:ext cx="3974465" cy="853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Mixing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235"/>
              </a:lnSpc>
            </a:pPr>
            <a:r>
              <a:rPr dirty="0" sz="1050" spc="-20" b="1">
                <a:solidFill>
                  <a:srgbClr val="282426"/>
                </a:solidFill>
                <a:latin typeface="Arial"/>
                <a:cs typeface="Arial"/>
              </a:rPr>
              <a:t>Two-</a:t>
            </a:r>
            <a:r>
              <a:rPr dirty="0" sz="1050" b="1">
                <a:solidFill>
                  <a:srgbClr val="282426"/>
                </a:solidFill>
                <a:latin typeface="Arial"/>
                <a:cs typeface="Arial"/>
              </a:rPr>
              <a:t>stage </a:t>
            </a:r>
            <a:r>
              <a:rPr dirty="0" sz="1050" spc="-10" b="1">
                <a:solidFill>
                  <a:srgbClr val="282426"/>
                </a:solidFill>
                <a:latin typeface="Arial"/>
                <a:cs typeface="Arial"/>
              </a:rPr>
              <a:t>filtration.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ts val="950"/>
              </a:lnSpc>
              <a:spcBef>
                <a:spcPts val="65"/>
              </a:spcBef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Preengineered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systems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used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in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small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treatment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plants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(also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called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package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plants). Raw-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water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turbidity</a:t>
            </a:r>
            <a:r>
              <a:rPr dirty="0" sz="850" spc="-1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&lt;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100</a:t>
            </a:r>
            <a:r>
              <a:rPr dirty="0" sz="850" spc="-1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NTU.</a:t>
            </a:r>
            <a:endParaRPr sz="850">
              <a:latin typeface="Arial"/>
              <a:cs typeface="Arial"/>
            </a:endParaRPr>
          </a:p>
        </p:txBody>
      </p:sp>
      <p:sp>
        <p:nvSpPr>
          <p:cNvPr id="139" name="object 139" descr=""/>
          <p:cNvSpPr txBox="1"/>
          <p:nvPr/>
        </p:nvSpPr>
        <p:spPr>
          <a:xfrm>
            <a:off x="1127469" y="3650881"/>
            <a:ext cx="3962400" cy="12065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Mixing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ts val="1235"/>
              </a:lnSpc>
            </a:pPr>
            <a:r>
              <a:rPr dirty="0" sz="1050" b="1">
                <a:solidFill>
                  <a:srgbClr val="282426"/>
                </a:solidFill>
                <a:latin typeface="Arial"/>
                <a:cs typeface="Arial"/>
              </a:rPr>
              <a:t>In-line filtration (also called contact </a:t>
            </a:r>
            <a:r>
              <a:rPr dirty="0" sz="1050" spc="-10" b="1">
                <a:solidFill>
                  <a:srgbClr val="282426"/>
                </a:solidFill>
                <a:latin typeface="Arial"/>
                <a:cs typeface="Arial"/>
              </a:rPr>
              <a:t>filtration).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ts val="1010"/>
              </a:lnSpc>
              <a:spcBef>
                <a:spcPts val="15"/>
              </a:spcBef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Requires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high-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quality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surface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water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with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very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little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variation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and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no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clay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or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sediment particles. Raw-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water</a:t>
            </a:r>
            <a:r>
              <a:rPr dirty="0" sz="850" spc="-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turbidity</a:t>
            </a:r>
            <a:r>
              <a:rPr dirty="0" sz="850" spc="-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&lt;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10</a:t>
            </a:r>
            <a:r>
              <a:rPr dirty="0" sz="850" spc="-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NTU.</a:t>
            </a:r>
            <a:endParaRPr sz="85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  <a:spcBef>
                <a:spcPts val="320"/>
              </a:spcBef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Coagulant</a:t>
            </a:r>
            <a:endParaRPr sz="850">
              <a:latin typeface="Arial"/>
              <a:cs typeface="Arial"/>
            </a:endParaRPr>
          </a:p>
          <a:p>
            <a:pPr marL="1016635">
              <a:lnSpc>
                <a:spcPct val="100000"/>
              </a:lnSpc>
              <a:spcBef>
                <a:spcPts val="430"/>
              </a:spcBef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Filtration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40" name="object 140" descr=""/>
          <p:cNvGrpSpPr/>
          <p:nvPr/>
        </p:nvGrpSpPr>
        <p:grpSpPr>
          <a:xfrm>
            <a:off x="1243337" y="4669320"/>
            <a:ext cx="568325" cy="511175"/>
            <a:chOff x="1243337" y="4669320"/>
            <a:chExt cx="568325" cy="511175"/>
          </a:xfrm>
        </p:grpSpPr>
        <p:pic>
          <p:nvPicPr>
            <p:cNvPr id="141" name="object 14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130" y="4894675"/>
              <a:ext cx="180213" cy="183680"/>
            </a:xfrm>
            <a:prstGeom prst="rect">
              <a:avLst/>
            </a:prstGeom>
          </p:spPr>
        </p:pic>
        <p:sp>
          <p:nvSpPr>
            <p:cNvPr id="142" name="object 142" descr=""/>
            <p:cNvSpPr/>
            <p:nvPr/>
          </p:nvSpPr>
          <p:spPr>
            <a:xfrm>
              <a:off x="1429538" y="4951450"/>
              <a:ext cx="375920" cy="222885"/>
            </a:xfrm>
            <a:custGeom>
              <a:avLst/>
              <a:gdLst/>
              <a:ahLst/>
              <a:cxnLst/>
              <a:rect l="l" t="t" r="r" b="b"/>
              <a:pathLst>
                <a:path w="375919" h="222885">
                  <a:moveTo>
                    <a:pt x="134061" y="0"/>
                  </a:moveTo>
                  <a:lnTo>
                    <a:pt x="345198" y="0"/>
                  </a:lnTo>
                  <a:lnTo>
                    <a:pt x="367430" y="35749"/>
                  </a:lnTo>
                  <a:lnTo>
                    <a:pt x="374840" y="59155"/>
                  </a:lnTo>
                  <a:lnTo>
                    <a:pt x="367430" y="80558"/>
                  </a:lnTo>
                  <a:lnTo>
                    <a:pt x="345198" y="110299"/>
                  </a:lnTo>
                  <a:lnTo>
                    <a:pt x="322910" y="155902"/>
                  </a:lnTo>
                  <a:lnTo>
                    <a:pt x="325386" y="191381"/>
                  </a:lnTo>
                  <a:lnTo>
                    <a:pt x="337769" y="214389"/>
                  </a:lnTo>
                  <a:lnTo>
                    <a:pt x="345198" y="222580"/>
                  </a:lnTo>
                  <a:lnTo>
                    <a:pt x="367858" y="182749"/>
                  </a:lnTo>
                  <a:lnTo>
                    <a:pt x="375412" y="157776"/>
                  </a:lnTo>
                  <a:lnTo>
                    <a:pt x="367858" y="137135"/>
                  </a:lnTo>
                  <a:lnTo>
                    <a:pt x="345198" y="110299"/>
                  </a:lnTo>
                </a:path>
                <a:path w="375919" h="222885">
                  <a:moveTo>
                    <a:pt x="0" y="0"/>
                  </a:moveTo>
                  <a:lnTo>
                    <a:pt x="93967" y="0"/>
                  </a:lnTo>
                </a:path>
                <a:path w="375919" h="222885">
                  <a:moveTo>
                    <a:pt x="345186" y="222580"/>
                  </a:moveTo>
                  <a:lnTo>
                    <a:pt x="0" y="22258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3" name="object 14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92975" y="4945100"/>
              <a:ext cx="65196" cy="235280"/>
            </a:xfrm>
            <a:prstGeom prst="rect">
              <a:avLst/>
            </a:prstGeom>
          </p:spPr>
        </p:pic>
        <p:sp>
          <p:nvSpPr>
            <p:cNvPr id="144" name="object 144" descr=""/>
            <p:cNvSpPr/>
            <p:nvPr/>
          </p:nvSpPr>
          <p:spPr>
            <a:xfrm>
              <a:off x="1293775" y="4748148"/>
              <a:ext cx="249554" cy="314325"/>
            </a:xfrm>
            <a:custGeom>
              <a:avLst/>
              <a:gdLst/>
              <a:ahLst/>
              <a:cxnLst/>
              <a:rect l="l" t="t" r="r" b="b"/>
              <a:pathLst>
                <a:path w="249555" h="314325">
                  <a:moveTo>
                    <a:pt x="0" y="313778"/>
                  </a:moveTo>
                  <a:lnTo>
                    <a:pt x="0" y="18034"/>
                  </a:lnTo>
                </a:path>
                <a:path w="249555" h="314325">
                  <a:moveTo>
                    <a:pt x="57772" y="0"/>
                  </a:moveTo>
                  <a:lnTo>
                    <a:pt x="248983" y="0"/>
                  </a:lnTo>
                  <a:lnTo>
                    <a:pt x="248983" y="77457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1523632" y="4812385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4" h="72389">
                  <a:moveTo>
                    <a:pt x="38734" y="0"/>
                  </a:moveTo>
                  <a:lnTo>
                    <a:pt x="0" y="0"/>
                  </a:lnTo>
                  <a:lnTo>
                    <a:pt x="19367" y="72288"/>
                  </a:lnTo>
                  <a:lnTo>
                    <a:pt x="3873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1694740" y="4669320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w="0" h="177164">
                  <a:moveTo>
                    <a:pt x="0" y="0"/>
                  </a:moveTo>
                  <a:lnTo>
                    <a:pt x="0" y="176822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1675613" y="4832921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5" h="72389">
                  <a:moveTo>
                    <a:pt x="38735" y="0"/>
                  </a:moveTo>
                  <a:lnTo>
                    <a:pt x="0" y="0"/>
                  </a:lnTo>
                  <a:lnTo>
                    <a:pt x="19367" y="72288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1617435" y="5022875"/>
              <a:ext cx="43815" cy="80645"/>
            </a:xfrm>
            <a:custGeom>
              <a:avLst/>
              <a:gdLst/>
              <a:ahLst/>
              <a:cxnLst/>
              <a:rect l="l" t="t" r="r" b="b"/>
              <a:pathLst>
                <a:path w="43814" h="80645">
                  <a:moveTo>
                    <a:pt x="0" y="47078"/>
                  </a:moveTo>
                  <a:lnTo>
                    <a:pt x="14619" y="47076"/>
                  </a:lnTo>
                  <a:lnTo>
                    <a:pt x="24041" y="50536"/>
                  </a:lnTo>
                  <a:lnTo>
                    <a:pt x="32357" y="60573"/>
                  </a:lnTo>
                  <a:lnTo>
                    <a:pt x="43662" y="80302"/>
                  </a:lnTo>
                  <a:lnTo>
                    <a:pt x="43662" y="0"/>
                  </a:lnTo>
                  <a:lnTo>
                    <a:pt x="28873" y="19603"/>
                  </a:lnTo>
                  <a:lnTo>
                    <a:pt x="14749" y="29422"/>
                  </a:lnTo>
                  <a:lnTo>
                    <a:pt x="4166" y="32836"/>
                  </a:lnTo>
                  <a:lnTo>
                    <a:pt x="0" y="33223"/>
                  </a:lnTo>
                </a:path>
              </a:pathLst>
            </a:custGeom>
            <a:ln w="8724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1247700" y="4730953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46088" y="0"/>
                  </a:moveTo>
                  <a:lnTo>
                    <a:pt x="28144" y="3620"/>
                  </a:lnTo>
                  <a:lnTo>
                    <a:pt x="13495" y="13492"/>
                  </a:lnTo>
                  <a:lnTo>
                    <a:pt x="3620" y="28133"/>
                  </a:lnTo>
                  <a:lnTo>
                    <a:pt x="0" y="46062"/>
                  </a:lnTo>
                  <a:lnTo>
                    <a:pt x="3620" y="64013"/>
                  </a:lnTo>
                  <a:lnTo>
                    <a:pt x="13495" y="78666"/>
                  </a:lnTo>
                  <a:lnTo>
                    <a:pt x="28144" y="88543"/>
                  </a:lnTo>
                  <a:lnTo>
                    <a:pt x="46088" y="92163"/>
                  </a:lnTo>
                  <a:lnTo>
                    <a:pt x="64024" y="88543"/>
                  </a:lnTo>
                  <a:lnTo>
                    <a:pt x="78670" y="78666"/>
                  </a:lnTo>
                  <a:lnTo>
                    <a:pt x="88543" y="64013"/>
                  </a:lnTo>
                  <a:lnTo>
                    <a:pt x="92163" y="46062"/>
                  </a:lnTo>
                  <a:lnTo>
                    <a:pt x="88543" y="28133"/>
                  </a:lnTo>
                  <a:lnTo>
                    <a:pt x="78670" y="13492"/>
                  </a:lnTo>
                  <a:lnTo>
                    <a:pt x="64024" y="3620"/>
                  </a:lnTo>
                  <a:lnTo>
                    <a:pt x="46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1247700" y="4730953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92163" y="46062"/>
                  </a:moveTo>
                  <a:lnTo>
                    <a:pt x="88543" y="64013"/>
                  </a:lnTo>
                  <a:lnTo>
                    <a:pt x="78670" y="78666"/>
                  </a:lnTo>
                  <a:lnTo>
                    <a:pt x="64024" y="88543"/>
                  </a:lnTo>
                  <a:lnTo>
                    <a:pt x="46088" y="92163"/>
                  </a:lnTo>
                  <a:lnTo>
                    <a:pt x="28144" y="88543"/>
                  </a:lnTo>
                  <a:lnTo>
                    <a:pt x="13495" y="78666"/>
                  </a:lnTo>
                  <a:lnTo>
                    <a:pt x="3620" y="64013"/>
                  </a:lnTo>
                  <a:lnTo>
                    <a:pt x="0" y="46062"/>
                  </a:lnTo>
                  <a:lnTo>
                    <a:pt x="3620" y="28133"/>
                  </a:lnTo>
                  <a:lnTo>
                    <a:pt x="13495" y="13492"/>
                  </a:lnTo>
                  <a:lnTo>
                    <a:pt x="28144" y="3620"/>
                  </a:lnTo>
                  <a:lnTo>
                    <a:pt x="46088" y="0"/>
                  </a:lnTo>
                  <a:lnTo>
                    <a:pt x="64024" y="3620"/>
                  </a:lnTo>
                  <a:lnTo>
                    <a:pt x="78670" y="13492"/>
                  </a:lnTo>
                  <a:lnTo>
                    <a:pt x="88543" y="28133"/>
                  </a:lnTo>
                  <a:lnTo>
                    <a:pt x="92163" y="46062"/>
                  </a:lnTo>
                  <a:close/>
                </a:path>
              </a:pathLst>
            </a:custGeom>
            <a:ln w="8724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1293788" y="4730953"/>
              <a:ext cx="57785" cy="34925"/>
            </a:xfrm>
            <a:custGeom>
              <a:avLst/>
              <a:gdLst/>
              <a:ahLst/>
              <a:cxnLst/>
              <a:rect l="l" t="t" r="r" b="b"/>
              <a:pathLst>
                <a:path w="57784" h="34925">
                  <a:moveTo>
                    <a:pt x="57759" y="0"/>
                  </a:moveTo>
                  <a:lnTo>
                    <a:pt x="0" y="0"/>
                  </a:lnTo>
                  <a:lnTo>
                    <a:pt x="35382" y="34404"/>
                  </a:lnTo>
                  <a:lnTo>
                    <a:pt x="57759" y="34404"/>
                  </a:lnTo>
                  <a:lnTo>
                    <a:pt x="57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1293788" y="4730953"/>
              <a:ext cx="57785" cy="34925"/>
            </a:xfrm>
            <a:custGeom>
              <a:avLst/>
              <a:gdLst/>
              <a:ahLst/>
              <a:cxnLst/>
              <a:rect l="l" t="t" r="r" b="b"/>
              <a:pathLst>
                <a:path w="57784" h="34925">
                  <a:moveTo>
                    <a:pt x="0" y="0"/>
                  </a:moveTo>
                  <a:lnTo>
                    <a:pt x="57759" y="0"/>
                  </a:lnTo>
                  <a:lnTo>
                    <a:pt x="57759" y="34404"/>
                  </a:lnTo>
                  <a:lnTo>
                    <a:pt x="35382" y="34404"/>
                  </a:lnTo>
                </a:path>
              </a:pathLst>
            </a:custGeom>
            <a:ln w="8724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3" name="object 153" descr=""/>
          <p:cNvSpPr txBox="1"/>
          <p:nvPr/>
        </p:nvSpPr>
        <p:spPr>
          <a:xfrm>
            <a:off x="1399122" y="6053361"/>
            <a:ext cx="511809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Coagulant</a:t>
            </a:r>
            <a:endParaRPr sz="850">
              <a:latin typeface="Arial"/>
              <a:cs typeface="Arial"/>
            </a:endParaRPr>
          </a:p>
        </p:txBody>
      </p:sp>
      <p:sp>
        <p:nvSpPr>
          <p:cNvPr id="154" name="object 154" descr=""/>
          <p:cNvSpPr txBox="1"/>
          <p:nvPr/>
        </p:nvSpPr>
        <p:spPr>
          <a:xfrm>
            <a:off x="629464" y="6708622"/>
            <a:ext cx="2263775" cy="5219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330835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Mixing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dirty="0" sz="800" b="1">
                <a:solidFill>
                  <a:srgbClr val="282526"/>
                </a:solidFill>
                <a:latin typeface="Century Gothic"/>
                <a:cs typeface="Century Gothic"/>
              </a:rPr>
              <a:t>Figure</a:t>
            </a:r>
            <a:r>
              <a:rPr dirty="0" sz="800" spc="65" b="1">
                <a:solidFill>
                  <a:srgbClr val="282526"/>
                </a:solidFill>
                <a:latin typeface="Century Gothic"/>
                <a:cs typeface="Century Gothic"/>
              </a:rPr>
              <a:t> </a:t>
            </a:r>
            <a:r>
              <a:rPr dirty="0" sz="800" b="1">
                <a:solidFill>
                  <a:srgbClr val="282526"/>
                </a:solidFill>
                <a:latin typeface="Century Gothic"/>
                <a:cs typeface="Century Gothic"/>
              </a:rPr>
              <a:t>11-</a:t>
            </a:r>
            <a:r>
              <a:rPr dirty="0" sz="800" spc="-50" b="1">
                <a:solidFill>
                  <a:srgbClr val="282526"/>
                </a:solidFill>
                <a:latin typeface="Century Gothic"/>
                <a:cs typeface="Century Gothic"/>
              </a:rPr>
              <a:t>3</a:t>
            </a:r>
            <a:endParaRPr sz="800">
              <a:latin typeface="Century Gothic"/>
              <a:cs typeface="Century Gothic"/>
            </a:endParaRPr>
          </a:p>
          <a:p>
            <a:pPr marL="12700">
              <a:lnSpc>
                <a:spcPts val="955"/>
              </a:lnSpc>
            </a:pP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Classiﬁcation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of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rapid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ﬁltration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by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pretreatment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level.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John C. Crittenden (Author); R. Rhodes Trussell (Author); David W. Hand (Author); Kerry J. Howe (Author); George Tchobanoglous (Author)</dc:creator>
  <dc:subject>All About Chemical Engineering</dc:subject>
  <dc:title>MWH's Water Treatment: Principles and Design, Third Edition</dc:title>
  <dcterms:created xsi:type="dcterms:W3CDTF">2023-05-29T04:46:20Z</dcterms:created>
  <dcterms:modified xsi:type="dcterms:W3CDTF">2023-05-29T04:46:20Z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2023-05-28T00:00:00Z</vt:filetime>
  </property>
  <property fmtid="{D5CDD505-2E9C-101B-9397-08002B2CF9AE}" pid="3" name="Creator">
    <vt:lpwstr>Adobe Acrobat 7.0</vt:lpwstr>
  </property>
  <property fmtid="{D5CDD505-2E9C-101B-9397-08002B2CF9AE}" pid="4" name="LastSaved">
    <vt:filetime>2023-05-29T00:00:00Z</vt:filetime>
  </property>
  <property fmtid="{D5CDD505-2E9C-101B-9397-08002B2CF9AE}" pid="5" name="Producer">
    <vt:lpwstr>PDFlib PLOP 2.0.0p6 (SunOS)/Acrobat Distiller 7.0.5 (Windows)</vt:lpwstr>
  </property>
</Properties>
</file>