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Disinfectants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Disinfection</a:t>
            </a:r>
            <a:r>
              <a:rPr dirty="0" spc="-20"/>
              <a:t> </a:t>
            </a:r>
            <a:r>
              <a:rPr dirty="0"/>
              <a:t>Byproducts</a:t>
            </a:r>
            <a:r>
              <a:rPr dirty="0" spc="-20"/>
              <a:t> Rules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What</a:t>
            </a:r>
            <a:r>
              <a:rPr dirty="0" spc="-25"/>
              <a:t> </a:t>
            </a:r>
            <a:r>
              <a:rPr dirty="0"/>
              <a:t>Do They</a:t>
            </a:r>
            <a:r>
              <a:rPr dirty="0" spc="-5"/>
              <a:t> </a:t>
            </a:r>
            <a:r>
              <a:rPr dirty="0"/>
              <a:t>Mean</a:t>
            </a:r>
            <a:r>
              <a:rPr dirty="0" spc="-10"/>
              <a:t> </a:t>
            </a:r>
            <a:r>
              <a:rPr dirty="0"/>
              <a:t>to </a:t>
            </a:r>
            <a:r>
              <a:rPr dirty="0" spc="-20"/>
              <a:t>You?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Page</a:t>
            </a:r>
            <a:r>
              <a:rPr dirty="0" spc="-10"/>
              <a:t> </a:t>
            </a: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Disinfectants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Disinfection</a:t>
            </a:r>
            <a:r>
              <a:rPr dirty="0" spc="-20"/>
              <a:t> </a:t>
            </a:r>
            <a:r>
              <a:rPr dirty="0"/>
              <a:t>Byproducts</a:t>
            </a:r>
            <a:r>
              <a:rPr dirty="0" spc="-20"/>
              <a:t> Rules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What</a:t>
            </a:r>
            <a:r>
              <a:rPr dirty="0" spc="-25"/>
              <a:t> </a:t>
            </a:r>
            <a:r>
              <a:rPr dirty="0"/>
              <a:t>Do They</a:t>
            </a:r>
            <a:r>
              <a:rPr dirty="0" spc="-5"/>
              <a:t> </a:t>
            </a:r>
            <a:r>
              <a:rPr dirty="0"/>
              <a:t>Mean</a:t>
            </a:r>
            <a:r>
              <a:rPr dirty="0" spc="-10"/>
              <a:t> </a:t>
            </a:r>
            <a:r>
              <a:rPr dirty="0"/>
              <a:t>to </a:t>
            </a:r>
            <a:r>
              <a:rPr dirty="0" spc="-20"/>
              <a:t>You?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Page</a:t>
            </a:r>
            <a:r>
              <a:rPr dirty="0" spc="-10"/>
              <a:t> </a:t>
            </a: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Disinfectants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Disinfection</a:t>
            </a:r>
            <a:r>
              <a:rPr dirty="0" spc="-20"/>
              <a:t> </a:t>
            </a:r>
            <a:r>
              <a:rPr dirty="0"/>
              <a:t>Byproducts</a:t>
            </a:r>
            <a:r>
              <a:rPr dirty="0" spc="-20"/>
              <a:t> Rules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What</a:t>
            </a:r>
            <a:r>
              <a:rPr dirty="0" spc="-25"/>
              <a:t> </a:t>
            </a:r>
            <a:r>
              <a:rPr dirty="0"/>
              <a:t>Do They</a:t>
            </a:r>
            <a:r>
              <a:rPr dirty="0" spc="-5"/>
              <a:t> </a:t>
            </a:r>
            <a:r>
              <a:rPr dirty="0"/>
              <a:t>Mean</a:t>
            </a:r>
            <a:r>
              <a:rPr dirty="0" spc="-10"/>
              <a:t> </a:t>
            </a:r>
            <a:r>
              <a:rPr dirty="0"/>
              <a:t>to </a:t>
            </a:r>
            <a:r>
              <a:rPr dirty="0" spc="-20"/>
              <a:t>You?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Page</a:t>
            </a:r>
            <a:r>
              <a:rPr dirty="0" spc="-10"/>
              <a:t> </a:t>
            </a: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Disinfectants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Disinfection</a:t>
            </a:r>
            <a:r>
              <a:rPr dirty="0" spc="-20"/>
              <a:t> </a:t>
            </a:r>
            <a:r>
              <a:rPr dirty="0"/>
              <a:t>Byproducts</a:t>
            </a:r>
            <a:r>
              <a:rPr dirty="0" spc="-20"/>
              <a:t> Rules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What</a:t>
            </a:r>
            <a:r>
              <a:rPr dirty="0" spc="-25"/>
              <a:t> </a:t>
            </a:r>
            <a:r>
              <a:rPr dirty="0"/>
              <a:t>Do They</a:t>
            </a:r>
            <a:r>
              <a:rPr dirty="0" spc="-5"/>
              <a:t> </a:t>
            </a:r>
            <a:r>
              <a:rPr dirty="0"/>
              <a:t>Mean</a:t>
            </a:r>
            <a:r>
              <a:rPr dirty="0" spc="-10"/>
              <a:t> </a:t>
            </a:r>
            <a:r>
              <a:rPr dirty="0"/>
              <a:t>to </a:t>
            </a:r>
            <a:r>
              <a:rPr dirty="0" spc="-20"/>
              <a:t>You?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Page</a:t>
            </a:r>
            <a:r>
              <a:rPr dirty="0" spc="-10"/>
              <a:t> </a:t>
            </a: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Disinfectants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Disinfection</a:t>
            </a:r>
            <a:r>
              <a:rPr dirty="0" spc="-20"/>
              <a:t> </a:t>
            </a:r>
            <a:r>
              <a:rPr dirty="0"/>
              <a:t>Byproducts</a:t>
            </a:r>
            <a:r>
              <a:rPr dirty="0" spc="-20"/>
              <a:t> Rules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What</a:t>
            </a:r>
            <a:r>
              <a:rPr dirty="0" spc="-25"/>
              <a:t> </a:t>
            </a:r>
            <a:r>
              <a:rPr dirty="0"/>
              <a:t>Do They</a:t>
            </a:r>
            <a:r>
              <a:rPr dirty="0" spc="-5"/>
              <a:t> </a:t>
            </a:r>
            <a:r>
              <a:rPr dirty="0"/>
              <a:t>Mean</a:t>
            </a:r>
            <a:r>
              <a:rPr dirty="0" spc="-10"/>
              <a:t> </a:t>
            </a:r>
            <a:r>
              <a:rPr dirty="0"/>
              <a:t>to </a:t>
            </a:r>
            <a:r>
              <a:rPr dirty="0" spc="-20"/>
              <a:t>You?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Page</a:t>
            </a:r>
            <a:r>
              <a:rPr dirty="0" spc="-10"/>
              <a:t> </a:t>
            </a: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6111" y="9273540"/>
            <a:ext cx="5980430" cy="9525"/>
          </a:xfrm>
          <a:custGeom>
            <a:avLst/>
            <a:gdLst/>
            <a:ahLst/>
            <a:cxnLst/>
            <a:rect l="l" t="t" r="r" b="b"/>
            <a:pathLst>
              <a:path w="5980430" h="9525">
                <a:moveTo>
                  <a:pt x="5980176" y="0"/>
                </a:moveTo>
                <a:lnTo>
                  <a:pt x="0" y="0"/>
                </a:lnTo>
                <a:lnTo>
                  <a:pt x="0" y="9143"/>
                </a:lnTo>
                <a:lnTo>
                  <a:pt x="5980176" y="9143"/>
                </a:lnTo>
                <a:lnTo>
                  <a:pt x="5980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01700" y="9318370"/>
            <a:ext cx="2233930" cy="286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Disinfectants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Disinfection</a:t>
            </a:r>
            <a:r>
              <a:rPr dirty="0" spc="-20"/>
              <a:t> </a:t>
            </a:r>
            <a:r>
              <a:rPr dirty="0"/>
              <a:t>Byproducts</a:t>
            </a:r>
            <a:r>
              <a:rPr dirty="0" spc="-20"/>
              <a:t> Rules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What</a:t>
            </a:r>
            <a:r>
              <a:rPr dirty="0" spc="-25"/>
              <a:t> </a:t>
            </a:r>
            <a:r>
              <a:rPr dirty="0"/>
              <a:t>Do They</a:t>
            </a:r>
            <a:r>
              <a:rPr dirty="0" spc="-5"/>
              <a:t> </a:t>
            </a:r>
            <a:r>
              <a:rPr dirty="0"/>
              <a:t>Mean</a:t>
            </a:r>
            <a:r>
              <a:rPr dirty="0" spc="-10"/>
              <a:t> </a:t>
            </a:r>
            <a:r>
              <a:rPr dirty="0"/>
              <a:t>to </a:t>
            </a:r>
            <a:r>
              <a:rPr dirty="0" spc="-20"/>
              <a:t>You?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28346" y="9318370"/>
            <a:ext cx="37147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dirty="0"/>
              <a:t>Page</a:t>
            </a:r>
            <a:r>
              <a:rPr dirty="0" spc="-10"/>
              <a:t> </a:t>
            </a: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epa.gov/dwanalyticalmethods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559" y="887984"/>
            <a:ext cx="5881370" cy="146367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317500">
              <a:lnSpc>
                <a:spcPct val="101800"/>
              </a:lnSpc>
              <a:spcBef>
                <a:spcPts val="80"/>
              </a:spcBef>
            </a:pPr>
            <a:r>
              <a:rPr dirty="0" sz="1100">
                <a:latin typeface="Times New Roman"/>
                <a:cs typeface="Times New Roman"/>
              </a:rPr>
              <a:t>Stage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1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DBPR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analytical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monitoring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requirements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chlorine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chloramines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associated </a:t>
            </a:r>
            <a:r>
              <a:rPr dirty="0" sz="1100">
                <a:latin typeface="Times New Roman"/>
                <a:cs typeface="Times New Roman"/>
              </a:rPr>
              <a:t>compliance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reporting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requirements.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0899"/>
              </a:lnSpc>
              <a:spcBef>
                <a:spcPts val="985"/>
              </a:spcBef>
            </a:pPr>
            <a:r>
              <a:rPr dirty="0" sz="1100">
                <a:latin typeface="Times New Roman"/>
                <a:cs typeface="Times New Roman"/>
              </a:rPr>
              <a:t>Under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Stage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DPBR,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compliance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dates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are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dependent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population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served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the </a:t>
            </a:r>
            <a:r>
              <a:rPr dirty="0" sz="1100">
                <a:latin typeface="Times New Roman"/>
                <a:cs typeface="Times New Roman"/>
              </a:rPr>
              <a:t>population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served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largest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within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combined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distribution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(CDS).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CDS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an </a:t>
            </a:r>
            <a:r>
              <a:rPr dirty="0" sz="1100">
                <a:latin typeface="Times New Roman"/>
                <a:cs typeface="Times New Roman"/>
              </a:rPr>
              <a:t>interconnected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distribution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consisting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distribution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wholesale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the </a:t>
            </a:r>
            <a:r>
              <a:rPr dirty="0" sz="1100">
                <a:latin typeface="Times New Roman"/>
                <a:cs typeface="Times New Roman"/>
              </a:rPr>
              <a:t>consecutive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receive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some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all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their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finished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water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from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those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wholesale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systems.</a:t>
            </a:r>
            <a:endParaRPr sz="11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1019"/>
              </a:spcBef>
            </a:pPr>
            <a:r>
              <a:rPr dirty="0" sz="1100" b="1">
                <a:latin typeface="Times New Roman"/>
                <a:cs typeface="Times New Roman"/>
              </a:rPr>
              <a:t>Table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1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-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Stage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2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DBPR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TTHM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and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HAA5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Compliance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Monitoring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Compliance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Dates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995172" y="2467355"/>
          <a:ext cx="5782310" cy="2986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8090"/>
                <a:gridCol w="3275329"/>
              </a:tblGrid>
              <a:tr h="371475"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sz="10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0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SYSTEM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 marR="236854" indent="-17145">
                        <a:lnSpc>
                          <a:spcPct val="101000"/>
                        </a:lnSpc>
                        <a:spcBef>
                          <a:spcPts val="245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0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MUST</a:t>
                      </a:r>
                      <a:r>
                        <a:rPr dirty="0" sz="10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dirty="0" sz="10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BEGUN</a:t>
                      </a:r>
                      <a:r>
                        <a:rPr dirty="0" sz="10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COMPLYING</a:t>
                      </a:r>
                      <a:r>
                        <a:rPr dirty="0" sz="10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 b="1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SUBPART</a:t>
                      </a:r>
                      <a:r>
                        <a:rPr dirty="0" sz="10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TTHM/HAA5</a:t>
                      </a:r>
                      <a:r>
                        <a:rPr dirty="0" sz="10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MONITORING</a:t>
                      </a:r>
                      <a:r>
                        <a:rPr dirty="0" sz="1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BY:</a:t>
                      </a:r>
                      <a:r>
                        <a:rPr dirty="0" sz="1000" spc="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9914" sz="975" spc="-75" b="1">
                          <a:latin typeface="Times New Roman"/>
                          <a:cs typeface="Times New Roman"/>
                          <a:hlinkClick r:id="rId2" action="ppaction://hlinksldjump"/>
                        </a:rPr>
                        <a:t>1</a:t>
                      </a:r>
                      <a:endParaRPr baseline="29914" sz="9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475">
                <a:tc gridSpan="2">
                  <a:txBody>
                    <a:bodyPr/>
                    <a:lstStyle/>
                    <a:p>
                      <a:pPr marL="38100" marR="6438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dirty="0" sz="10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part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combined</a:t>
                      </a:r>
                      <a:r>
                        <a:rPr dirty="0" sz="1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distribution</a:t>
                      </a:r>
                      <a:r>
                        <a:rPr dirty="0" sz="1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0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dirty="0" sz="10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serve</a:t>
                      </a:r>
                      <a:r>
                        <a:rPr dirty="0" sz="1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largest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population</a:t>
                      </a:r>
                      <a:r>
                        <a:rPr dirty="0" sz="10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combined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 distribution system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17804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(1)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serving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≥100,000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April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1,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2012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804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(2)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serving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50,000-99,999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October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1,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2012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7804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(3)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serving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10,000-49,999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October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1,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2013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8425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(4)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serving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&lt;10,000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36195" marR="73660">
                        <a:lnSpc>
                          <a:spcPct val="100499"/>
                        </a:lnSpc>
                        <a:spcBef>
                          <a:spcPts val="229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October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1,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2013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i="1">
                          <a:latin typeface="Times New Roman"/>
                          <a:cs typeface="Times New Roman"/>
                        </a:rPr>
                        <a:t>Cryptosporidium</a:t>
                      </a:r>
                      <a:r>
                        <a:rPr dirty="0" sz="1000" spc="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monitoring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is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Long-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Term</a:t>
                      </a:r>
                      <a:r>
                        <a:rPr dirty="0" sz="1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Enhanced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Surface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Water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Treatment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Rule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(LT2ESWTR)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49339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OR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6195" marR="232410">
                        <a:lnSpc>
                          <a:spcPts val="1210"/>
                        </a:lnSpc>
                        <a:spcBef>
                          <a:spcPts val="30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October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1,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2014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i="1">
                          <a:latin typeface="Times New Roman"/>
                          <a:cs typeface="Times New Roman"/>
                        </a:rPr>
                        <a:t>Cryptosporidium</a:t>
                      </a:r>
                      <a:r>
                        <a:rPr dirty="0" sz="1000" spc="1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monitoring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 is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under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LT2ESWTR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34315">
                <a:tc grid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dirty="0" sz="10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dirty="0" sz="10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0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part</a:t>
                      </a:r>
                      <a:r>
                        <a:rPr dirty="0" sz="10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combined</a:t>
                      </a:r>
                      <a:r>
                        <a:rPr dirty="0" sz="10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b="1">
                          <a:latin typeface="Times New Roman"/>
                          <a:cs typeface="Times New Roman"/>
                        </a:rPr>
                        <a:t>distribution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 system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19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14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(5)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Consecutive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wholesale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system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marR="234315">
                        <a:lnSpc>
                          <a:spcPct val="101000"/>
                        </a:lnSpc>
                        <a:spcBef>
                          <a:spcPts val="210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earliest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compliance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date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combined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distribution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system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6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876300" y="8942323"/>
            <a:ext cx="592836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 indent="-635">
              <a:lnSpc>
                <a:spcPct val="100000"/>
              </a:lnSpc>
              <a:spcBef>
                <a:spcPts val="95"/>
              </a:spcBef>
            </a:pPr>
            <a:r>
              <a:rPr dirty="0" baseline="29914" sz="975">
                <a:latin typeface="Times New Roman"/>
                <a:cs typeface="Times New Roman"/>
              </a:rPr>
              <a:t>1</a:t>
            </a:r>
            <a:r>
              <a:rPr dirty="0" baseline="29914" sz="975" spc="82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The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state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may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grant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up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to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an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additional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24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months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for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compliance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with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MCLs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and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operational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evaluation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levels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if </a:t>
            </a:r>
            <a:r>
              <a:rPr dirty="0" sz="1000">
                <a:latin typeface="Times New Roman"/>
                <a:cs typeface="Times New Roman"/>
              </a:rPr>
              <a:t>the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water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system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is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required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to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make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capital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improvements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to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comply</a:t>
            </a:r>
            <a:r>
              <a:rPr dirty="0" sz="1000" spc="-2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with</a:t>
            </a:r>
            <a:r>
              <a:rPr dirty="0" sz="1000" spc="-3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an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20">
                <a:latin typeface="Times New Roman"/>
                <a:cs typeface="Times New Roman"/>
              </a:rPr>
              <a:t>MCL.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839724" y="5766803"/>
            <a:ext cx="6099175" cy="328295"/>
          </a:xfrm>
          <a:custGeom>
            <a:avLst/>
            <a:gdLst/>
            <a:ahLst/>
            <a:cxnLst/>
            <a:rect l="l" t="t" r="r" b="b"/>
            <a:pathLst>
              <a:path w="6099175" h="328295">
                <a:moveTo>
                  <a:pt x="6092952" y="0"/>
                </a:moveTo>
                <a:lnTo>
                  <a:pt x="6086856" y="0"/>
                </a:lnTo>
                <a:lnTo>
                  <a:pt x="6096" y="0"/>
                </a:lnTo>
                <a:lnTo>
                  <a:pt x="0" y="0"/>
                </a:lnTo>
                <a:lnTo>
                  <a:pt x="0" y="6108"/>
                </a:lnTo>
                <a:lnTo>
                  <a:pt x="6096" y="6108"/>
                </a:lnTo>
                <a:lnTo>
                  <a:pt x="6086856" y="6108"/>
                </a:lnTo>
                <a:lnTo>
                  <a:pt x="6092952" y="6108"/>
                </a:lnTo>
                <a:lnTo>
                  <a:pt x="6092952" y="0"/>
                </a:lnTo>
                <a:close/>
              </a:path>
              <a:path w="6099175" h="328295">
                <a:moveTo>
                  <a:pt x="6099060" y="6134"/>
                </a:moveTo>
                <a:lnTo>
                  <a:pt x="6092952" y="6134"/>
                </a:lnTo>
                <a:lnTo>
                  <a:pt x="6086856" y="6134"/>
                </a:lnTo>
                <a:lnTo>
                  <a:pt x="6086856" y="315468"/>
                </a:lnTo>
                <a:lnTo>
                  <a:pt x="6096" y="315468"/>
                </a:lnTo>
                <a:lnTo>
                  <a:pt x="6096" y="6134"/>
                </a:lnTo>
                <a:lnTo>
                  <a:pt x="0" y="6134"/>
                </a:lnTo>
                <a:lnTo>
                  <a:pt x="0" y="315468"/>
                </a:lnTo>
                <a:lnTo>
                  <a:pt x="0" y="321576"/>
                </a:lnTo>
                <a:lnTo>
                  <a:pt x="6096" y="321576"/>
                </a:lnTo>
                <a:lnTo>
                  <a:pt x="6096" y="327672"/>
                </a:lnTo>
                <a:lnTo>
                  <a:pt x="6086856" y="327672"/>
                </a:lnTo>
                <a:lnTo>
                  <a:pt x="6092952" y="327672"/>
                </a:lnTo>
                <a:lnTo>
                  <a:pt x="6099048" y="327672"/>
                </a:lnTo>
                <a:lnTo>
                  <a:pt x="6099060" y="315480"/>
                </a:lnTo>
                <a:lnTo>
                  <a:pt x="6099060" y="6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96111" y="6664452"/>
            <a:ext cx="5980430" cy="9525"/>
          </a:xfrm>
          <a:custGeom>
            <a:avLst/>
            <a:gdLst/>
            <a:ahLst/>
            <a:cxnLst/>
            <a:rect l="l" t="t" r="r" b="b"/>
            <a:pathLst>
              <a:path w="5980430" h="9525">
                <a:moveTo>
                  <a:pt x="5980176" y="0"/>
                </a:moveTo>
                <a:lnTo>
                  <a:pt x="0" y="0"/>
                </a:lnTo>
                <a:lnTo>
                  <a:pt x="0" y="9144"/>
                </a:lnTo>
                <a:lnTo>
                  <a:pt x="5980176" y="9144"/>
                </a:lnTo>
                <a:lnTo>
                  <a:pt x="5980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845819" y="5784596"/>
            <a:ext cx="6080760" cy="1987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945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1F497D"/>
                </a:solidFill>
                <a:latin typeface="Arial"/>
                <a:cs typeface="Arial"/>
              </a:rPr>
              <a:t>3.</a:t>
            </a:r>
            <a:r>
              <a:rPr dirty="0" sz="1600" spc="-45" b="1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F497D"/>
                </a:solidFill>
                <a:latin typeface="Arial"/>
                <a:cs typeface="Arial"/>
              </a:rPr>
              <a:t>Summary</a:t>
            </a:r>
            <a:r>
              <a:rPr dirty="0" sz="1600" spc="-60" b="1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F497D"/>
                </a:solidFill>
                <a:latin typeface="Arial"/>
                <a:cs typeface="Arial"/>
              </a:rPr>
              <a:t>of</a:t>
            </a:r>
            <a:r>
              <a:rPr dirty="0" sz="1600" spc="-30" b="1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1F497D"/>
                </a:solidFill>
                <a:latin typeface="Arial"/>
                <a:cs typeface="Arial"/>
              </a:rPr>
              <a:t>Regulatory</a:t>
            </a:r>
            <a:r>
              <a:rPr dirty="0" sz="1600" spc="-50" b="1">
                <a:solidFill>
                  <a:srgbClr val="1F497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1F497D"/>
                </a:solidFill>
                <a:latin typeface="Arial"/>
                <a:cs typeface="Arial"/>
              </a:rPr>
              <a:t>Requirements</a:t>
            </a:r>
            <a:endParaRPr sz="1600">
              <a:latin typeface="Arial"/>
              <a:cs typeface="Arial"/>
            </a:endParaRPr>
          </a:p>
          <a:p>
            <a:pPr marL="68580" marR="761365" indent="-635">
              <a:lnSpc>
                <a:spcPct val="101499"/>
              </a:lnSpc>
              <a:spcBef>
                <a:spcPts val="1280"/>
              </a:spcBef>
            </a:pPr>
            <a:r>
              <a:rPr dirty="0" sz="1400" b="1">
                <a:solidFill>
                  <a:srgbClr val="1F497D"/>
                </a:solidFill>
                <a:latin typeface="Times New Roman"/>
                <a:cs typeface="Times New Roman"/>
              </a:rPr>
              <a:t>MRDLGs</a:t>
            </a:r>
            <a:r>
              <a:rPr dirty="0" sz="1400" spc="-25" b="1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497D"/>
                </a:solidFill>
                <a:latin typeface="Times New Roman"/>
                <a:cs typeface="Times New Roman"/>
              </a:rPr>
              <a:t>and</a:t>
            </a:r>
            <a:r>
              <a:rPr dirty="0" sz="1400" spc="-30" b="1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497D"/>
                </a:solidFill>
                <a:latin typeface="Times New Roman"/>
                <a:cs typeface="Times New Roman"/>
              </a:rPr>
              <a:t>MRDLs</a:t>
            </a:r>
            <a:r>
              <a:rPr dirty="0" sz="1400" spc="-20" b="1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497D"/>
                </a:solidFill>
                <a:latin typeface="Times New Roman"/>
                <a:cs typeface="Times New Roman"/>
              </a:rPr>
              <a:t>for</a:t>
            </a:r>
            <a:r>
              <a:rPr dirty="0" sz="1400" spc="-30" b="1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497D"/>
                </a:solidFill>
                <a:latin typeface="Times New Roman"/>
                <a:cs typeface="Times New Roman"/>
              </a:rPr>
              <a:t>disinfectants</a:t>
            </a:r>
            <a:r>
              <a:rPr dirty="0" sz="1400" spc="-30" b="1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497D"/>
                </a:solidFill>
                <a:latin typeface="Times New Roman"/>
                <a:cs typeface="Times New Roman"/>
              </a:rPr>
              <a:t>only;</a:t>
            </a:r>
            <a:r>
              <a:rPr dirty="0" sz="1400" spc="-25" b="1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497D"/>
                </a:solidFill>
                <a:latin typeface="Times New Roman"/>
                <a:cs typeface="Times New Roman"/>
              </a:rPr>
              <a:t>MCLGs</a:t>
            </a:r>
            <a:r>
              <a:rPr dirty="0" sz="1400" spc="-20" b="1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497D"/>
                </a:solidFill>
                <a:latin typeface="Times New Roman"/>
                <a:cs typeface="Times New Roman"/>
              </a:rPr>
              <a:t>and</a:t>
            </a:r>
            <a:r>
              <a:rPr dirty="0" sz="1400" spc="-40" b="1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497D"/>
                </a:solidFill>
                <a:latin typeface="Times New Roman"/>
                <a:cs typeface="Times New Roman"/>
              </a:rPr>
              <a:t>MCLs</a:t>
            </a:r>
            <a:r>
              <a:rPr dirty="0" sz="1400" spc="-20" b="1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dirty="0" sz="1400" spc="-25" b="1">
                <a:solidFill>
                  <a:srgbClr val="1F497D"/>
                </a:solidFill>
                <a:latin typeface="Times New Roman"/>
                <a:cs typeface="Times New Roman"/>
              </a:rPr>
              <a:t>for </a:t>
            </a:r>
            <a:r>
              <a:rPr dirty="0" sz="1400" b="1">
                <a:solidFill>
                  <a:srgbClr val="1F497D"/>
                </a:solidFill>
                <a:latin typeface="Times New Roman"/>
                <a:cs typeface="Times New Roman"/>
              </a:rPr>
              <a:t>disinfection</a:t>
            </a:r>
            <a:r>
              <a:rPr dirty="0" sz="1400" spc="-35" b="1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1F497D"/>
                </a:solidFill>
                <a:latin typeface="Times New Roman"/>
                <a:cs typeface="Times New Roman"/>
              </a:rPr>
              <a:t>byproducts</a:t>
            </a:r>
            <a:endParaRPr sz="1400">
              <a:latin typeface="Times New Roman"/>
              <a:cs typeface="Times New Roman"/>
            </a:endParaRPr>
          </a:p>
          <a:p>
            <a:pPr marL="67945" marR="215265">
              <a:lnSpc>
                <a:spcPct val="100899"/>
              </a:lnSpc>
              <a:spcBef>
                <a:spcPts val="1175"/>
              </a:spcBef>
            </a:pPr>
            <a:r>
              <a:rPr dirty="0" sz="1100">
                <a:latin typeface="Times New Roman"/>
                <a:cs typeface="Times New Roman"/>
              </a:rPr>
              <a:t>EPA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established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maximum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residual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disinfectant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level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goals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(MRDLGs)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MRDLs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three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chemical </a:t>
            </a:r>
            <a:r>
              <a:rPr dirty="0" sz="1100">
                <a:latin typeface="Times New Roman"/>
                <a:cs typeface="Times New Roman"/>
              </a:rPr>
              <a:t>disinfectants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chlorine,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chloramine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chlorine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dioxide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–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established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MCLGs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MCLs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for </a:t>
            </a:r>
            <a:r>
              <a:rPr dirty="0" sz="1100">
                <a:latin typeface="Times New Roman"/>
                <a:cs typeface="Times New Roman"/>
              </a:rPr>
              <a:t>TTHM,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HAA5,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chlorite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bromate,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described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tables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below.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All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MCLs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MRDLs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are</a:t>
            </a:r>
            <a:r>
              <a:rPr dirty="0" sz="1100" spc="-25">
                <a:latin typeface="Times New Roman"/>
                <a:cs typeface="Times New Roman"/>
              </a:rPr>
              <a:t> in </a:t>
            </a:r>
            <a:r>
              <a:rPr dirty="0" sz="1100">
                <a:latin typeface="Times New Roman"/>
                <a:cs typeface="Times New Roman"/>
              </a:rPr>
              <a:t>milligrams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liter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(mg/L).</a:t>
            </a:r>
            <a:endParaRPr sz="11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1019"/>
              </a:spcBef>
            </a:pPr>
            <a:r>
              <a:rPr dirty="0" sz="1100" b="1">
                <a:latin typeface="Times New Roman"/>
                <a:cs typeface="Times New Roman"/>
              </a:rPr>
              <a:t>Table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2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-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Regulated</a:t>
            </a:r>
            <a:r>
              <a:rPr dirty="0" sz="1100" spc="-10" b="1">
                <a:latin typeface="Times New Roman"/>
                <a:cs typeface="Times New Roman"/>
              </a:rPr>
              <a:t> Disinfectants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1740407" y="7889747"/>
          <a:ext cx="4291965" cy="878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5755"/>
                <a:gridCol w="1200784"/>
                <a:gridCol w="1485900"/>
              </a:tblGrid>
              <a:tr h="219075"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Regulated</a:t>
                      </a:r>
                      <a:r>
                        <a:rPr dirty="0" sz="10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Disinfectants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MRDL</a:t>
                      </a:r>
                      <a:r>
                        <a:rPr dirty="0" sz="10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(mg/L)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MRDLG</a:t>
                      </a:r>
                      <a:r>
                        <a:rPr dirty="0" sz="10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(mg/L)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Chlorine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baseline="5555" sz="1500">
                          <a:latin typeface="Times New Roman"/>
                          <a:cs typeface="Times New Roman"/>
                        </a:rPr>
                        <a:t>4.0</a:t>
                      </a:r>
                      <a:r>
                        <a:rPr dirty="0" baseline="5555" sz="1500" spc="-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5555" sz="150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baseline="5555" sz="1500" spc="-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5555" sz="1500" spc="-37">
                          <a:latin typeface="Times New Roman"/>
                          <a:cs typeface="Times New Roman"/>
                        </a:rPr>
                        <a:t>Cl</a:t>
                      </a:r>
                      <a:r>
                        <a:rPr dirty="0" sz="650" spc="-25">
                          <a:latin typeface="Times New Roman"/>
                          <a:cs typeface="Times New Roman"/>
                        </a:rPr>
                        <a:t>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baseline="5555" sz="150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baseline="5555" sz="1500" spc="-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5555" sz="150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baseline="5555" sz="15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5555" sz="1500" spc="-37">
                          <a:latin typeface="Times New Roman"/>
                          <a:cs typeface="Times New Roman"/>
                        </a:rPr>
                        <a:t>Cl</a:t>
                      </a:r>
                      <a:r>
                        <a:rPr dirty="0" sz="650" spc="-25">
                          <a:latin typeface="Times New Roman"/>
                          <a:cs typeface="Times New Roman"/>
                        </a:rPr>
                        <a:t>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Chloramines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baseline="5555" sz="1500">
                          <a:latin typeface="Times New Roman"/>
                          <a:cs typeface="Times New Roman"/>
                        </a:rPr>
                        <a:t>4.0</a:t>
                      </a:r>
                      <a:r>
                        <a:rPr dirty="0" baseline="5555" sz="1500" spc="-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5555" sz="150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baseline="5555" sz="1500" spc="-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5555" sz="1500" spc="-37">
                          <a:latin typeface="Times New Roman"/>
                          <a:cs typeface="Times New Roman"/>
                        </a:rPr>
                        <a:t>Cl</a:t>
                      </a:r>
                      <a:r>
                        <a:rPr dirty="0" sz="650" spc="-25">
                          <a:latin typeface="Times New Roman"/>
                          <a:cs typeface="Times New Roman"/>
                        </a:rPr>
                        <a:t>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baseline="5555" sz="150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baseline="5555" sz="1500" spc="-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5555" sz="150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baseline="5555" sz="15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5555" sz="1500" spc="-37">
                          <a:latin typeface="Times New Roman"/>
                          <a:cs typeface="Times New Roman"/>
                        </a:rPr>
                        <a:t>Cl</a:t>
                      </a:r>
                      <a:r>
                        <a:rPr dirty="0" sz="650" spc="-25">
                          <a:latin typeface="Times New Roman"/>
                          <a:cs typeface="Times New Roman"/>
                        </a:rPr>
                        <a:t>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0979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Chlorine</a:t>
                      </a:r>
                      <a:r>
                        <a:rPr dirty="0" sz="1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dioxide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baseline="5555" sz="1500">
                          <a:latin typeface="Times New Roman"/>
                          <a:cs typeface="Times New Roman"/>
                        </a:rPr>
                        <a:t>0.8</a:t>
                      </a:r>
                      <a:r>
                        <a:rPr dirty="0" baseline="5555" sz="1500" spc="-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5555" sz="150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baseline="5555" sz="1500" spc="-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5555" sz="1500" spc="-30">
                          <a:latin typeface="Times New Roman"/>
                          <a:cs typeface="Times New Roman"/>
                        </a:rPr>
                        <a:t>ClO</a:t>
                      </a:r>
                      <a:r>
                        <a:rPr dirty="0" sz="650" spc="-20">
                          <a:latin typeface="Times New Roman"/>
                          <a:cs typeface="Times New Roman"/>
                        </a:rPr>
                        <a:t>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baseline="5555" sz="1500">
                          <a:latin typeface="Times New Roman"/>
                          <a:cs typeface="Times New Roman"/>
                        </a:rPr>
                        <a:t>0.8</a:t>
                      </a:r>
                      <a:r>
                        <a:rPr dirty="0" baseline="5555" sz="1500" spc="-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5555" sz="150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baseline="5555" sz="1500" spc="-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5555" sz="1500" spc="-30">
                          <a:latin typeface="Times New Roman"/>
                          <a:cs typeface="Times New Roman"/>
                        </a:rPr>
                        <a:t>ClO</a:t>
                      </a:r>
                      <a:r>
                        <a:rPr dirty="0" sz="650" spc="-20">
                          <a:latin typeface="Times New Roman"/>
                          <a:cs typeface="Times New Roman"/>
                        </a:rPr>
                        <a:t>2</a:t>
                      </a:r>
                      <a:endParaRPr sz="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9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 descr=""/>
          <p:cNvSpPr/>
          <p:nvPr/>
        </p:nvSpPr>
        <p:spPr>
          <a:xfrm>
            <a:off x="914400" y="8895588"/>
            <a:ext cx="1828800" cy="6350"/>
          </a:xfrm>
          <a:custGeom>
            <a:avLst/>
            <a:gdLst/>
            <a:ahLst/>
            <a:cxnLst/>
            <a:rect l="l" t="t" r="r" b="b"/>
            <a:pathLst>
              <a:path w="1828800" h="6350">
                <a:moveTo>
                  <a:pt x="1828800" y="0"/>
                </a:moveTo>
                <a:lnTo>
                  <a:pt x="0" y="0"/>
                </a:lnTo>
                <a:lnTo>
                  <a:pt x="0" y="6095"/>
                </a:lnTo>
                <a:lnTo>
                  <a:pt x="1828800" y="6095"/>
                </a:lnTo>
                <a:lnTo>
                  <a:pt x="1828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Disinfectants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Disinfection</a:t>
            </a:r>
            <a:r>
              <a:rPr dirty="0" spc="-20"/>
              <a:t> </a:t>
            </a:r>
            <a:r>
              <a:rPr dirty="0"/>
              <a:t>Byproducts</a:t>
            </a:r>
            <a:r>
              <a:rPr dirty="0" spc="-20"/>
              <a:t> Rules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What</a:t>
            </a:r>
            <a:r>
              <a:rPr dirty="0" spc="-25"/>
              <a:t> </a:t>
            </a:r>
            <a:r>
              <a:rPr dirty="0"/>
              <a:t>Do They</a:t>
            </a:r>
            <a:r>
              <a:rPr dirty="0" spc="-5"/>
              <a:t> </a:t>
            </a:r>
            <a:r>
              <a:rPr dirty="0"/>
              <a:t>Mean</a:t>
            </a:r>
            <a:r>
              <a:rPr dirty="0" spc="-10"/>
              <a:t> </a:t>
            </a:r>
            <a:r>
              <a:rPr dirty="0"/>
              <a:t>to </a:t>
            </a:r>
            <a:r>
              <a:rPr dirty="0" spc="-20"/>
              <a:t>You?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Page</a:t>
            </a:r>
            <a:r>
              <a:rPr dirty="0" spc="-10"/>
              <a:t> </a:t>
            </a:r>
            <a:r>
              <a:rPr dirty="0" spc="-50"/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47848" y="891032"/>
            <a:ext cx="20764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Times New Roman"/>
                <a:cs typeface="Times New Roman"/>
              </a:rPr>
              <a:t>Table</a:t>
            </a:r>
            <a:r>
              <a:rPr dirty="0" sz="1100" spc="-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3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-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Regulated</a:t>
            </a:r>
            <a:r>
              <a:rPr dirty="0" sz="1100" spc="-10" b="1">
                <a:latin typeface="Times New Roman"/>
                <a:cs typeface="Times New Roman"/>
              </a:rPr>
              <a:t> Contaminants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333500" y="1202436"/>
          <a:ext cx="5107305" cy="2166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9485"/>
                <a:gridCol w="1153794"/>
                <a:gridCol w="1714500"/>
              </a:tblGrid>
              <a:tr h="219075">
                <a:tc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Regulated</a:t>
                      </a:r>
                      <a:r>
                        <a:rPr dirty="0" sz="10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Contaminants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MCL</a:t>
                      </a:r>
                      <a:r>
                        <a:rPr dirty="0" sz="10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(mg/L)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000" b="1">
                          <a:latin typeface="Times New Roman"/>
                          <a:cs typeface="Times New Roman"/>
                        </a:rPr>
                        <a:t>MCLG</a:t>
                      </a:r>
                      <a:r>
                        <a:rPr dirty="0" sz="10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 b="1">
                          <a:latin typeface="Times New Roman"/>
                          <a:cs typeface="Times New Roman"/>
                        </a:rPr>
                        <a:t>(mg/L)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0580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TTHM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0.080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5880" marR="48895" indent="-1270">
                        <a:lnSpc>
                          <a:spcPct val="100699"/>
                        </a:lnSpc>
                        <a:spcBef>
                          <a:spcPts val="21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Three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 individual</a:t>
                      </a:r>
                      <a:r>
                        <a:rPr dirty="0" sz="1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MCLGs 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were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established: Bromodichloromethane</a:t>
                      </a:r>
                      <a:r>
                        <a:rPr dirty="0" sz="10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dirty="0" sz="10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Zero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Dibromochloromethane</a:t>
                      </a:r>
                      <a:r>
                        <a:rPr dirty="0" sz="10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dirty="0" sz="10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0.06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Bromoform</a:t>
                      </a:r>
                      <a:r>
                        <a:rPr dirty="0" sz="1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dirty="0" sz="1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Zero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7545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HAA5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0.060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3505" marR="97790">
                        <a:lnSpc>
                          <a:spcPct val="101000"/>
                        </a:lnSpc>
                        <a:spcBef>
                          <a:spcPts val="22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individual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MCLGs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were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established: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 marL="164465" marR="157480">
                        <a:lnSpc>
                          <a:spcPts val="1210"/>
                        </a:lnSpc>
                        <a:spcBef>
                          <a:spcPts val="30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Dichloroacetic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acid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dirty="0" sz="10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Zero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Trichloroacetic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acid</a:t>
                      </a:r>
                      <a:r>
                        <a:rPr dirty="0" sz="10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dirty="0" sz="10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0.3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0345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Bromate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(plants</a:t>
                      </a:r>
                      <a:r>
                        <a:rPr dirty="0" sz="1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ozone)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0.010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000" spc="-20">
                          <a:latin typeface="Times New Roman"/>
                          <a:cs typeface="Times New Roman"/>
                        </a:rPr>
                        <a:t>Zero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8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>
                          <a:latin typeface="Times New Roman"/>
                          <a:cs typeface="Times New Roman"/>
                        </a:rPr>
                        <a:t>Chlorite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(plants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>
                          <a:latin typeface="Times New Roman"/>
                          <a:cs typeface="Times New Roman"/>
                        </a:rPr>
                        <a:t>chlorine</a:t>
                      </a:r>
                      <a:r>
                        <a:rPr dirty="0" sz="10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000" spc="-10">
                          <a:latin typeface="Times New Roman"/>
                          <a:cs typeface="Times New Roman"/>
                        </a:rPr>
                        <a:t>dioxide)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1.0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000" spc="-25">
                          <a:latin typeface="Times New Roman"/>
                          <a:cs typeface="Times New Roman"/>
                        </a:rPr>
                        <a:t>0.8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896111" y="3904488"/>
            <a:ext cx="5980430" cy="9525"/>
          </a:xfrm>
          <a:custGeom>
            <a:avLst/>
            <a:gdLst/>
            <a:ahLst/>
            <a:cxnLst/>
            <a:rect l="l" t="t" r="r" b="b"/>
            <a:pathLst>
              <a:path w="5980430" h="9525">
                <a:moveTo>
                  <a:pt x="5980176" y="0"/>
                </a:moveTo>
                <a:lnTo>
                  <a:pt x="0" y="0"/>
                </a:lnTo>
                <a:lnTo>
                  <a:pt x="0" y="9144"/>
                </a:lnTo>
                <a:lnTo>
                  <a:pt x="5980176" y="9144"/>
                </a:lnTo>
                <a:lnTo>
                  <a:pt x="5980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96111" y="5237988"/>
            <a:ext cx="5980430" cy="9525"/>
          </a:xfrm>
          <a:custGeom>
            <a:avLst/>
            <a:gdLst/>
            <a:ahLst/>
            <a:cxnLst/>
            <a:rect l="l" t="t" r="r" b="b"/>
            <a:pathLst>
              <a:path w="5980430" h="9525">
                <a:moveTo>
                  <a:pt x="5980176" y="0"/>
                </a:moveTo>
                <a:lnTo>
                  <a:pt x="0" y="0"/>
                </a:lnTo>
                <a:lnTo>
                  <a:pt x="0" y="9144"/>
                </a:lnTo>
                <a:lnTo>
                  <a:pt x="5980176" y="9144"/>
                </a:lnTo>
                <a:lnTo>
                  <a:pt x="5980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96111" y="6909816"/>
            <a:ext cx="5980430" cy="9525"/>
          </a:xfrm>
          <a:custGeom>
            <a:avLst/>
            <a:gdLst/>
            <a:ahLst/>
            <a:cxnLst/>
            <a:rect l="l" t="t" r="r" b="b"/>
            <a:pathLst>
              <a:path w="5980430" h="9525">
                <a:moveTo>
                  <a:pt x="5980176" y="0"/>
                </a:moveTo>
                <a:lnTo>
                  <a:pt x="0" y="0"/>
                </a:lnTo>
                <a:lnTo>
                  <a:pt x="0" y="9143"/>
                </a:lnTo>
                <a:lnTo>
                  <a:pt x="5980176" y="9143"/>
                </a:lnTo>
                <a:lnTo>
                  <a:pt x="5980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96111" y="8244840"/>
            <a:ext cx="5980430" cy="9525"/>
          </a:xfrm>
          <a:custGeom>
            <a:avLst/>
            <a:gdLst/>
            <a:ahLst/>
            <a:cxnLst/>
            <a:rect l="l" t="t" r="r" b="b"/>
            <a:pathLst>
              <a:path w="5980430" h="9525">
                <a:moveTo>
                  <a:pt x="5980176" y="0"/>
                </a:moveTo>
                <a:lnTo>
                  <a:pt x="0" y="0"/>
                </a:lnTo>
                <a:lnTo>
                  <a:pt x="0" y="9143"/>
                </a:lnTo>
                <a:lnTo>
                  <a:pt x="5980176" y="9143"/>
                </a:lnTo>
                <a:lnTo>
                  <a:pt x="5980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901700" y="3649471"/>
            <a:ext cx="5963920" cy="5236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1F497D"/>
                </a:solidFill>
                <a:latin typeface="Times New Roman"/>
                <a:cs typeface="Times New Roman"/>
              </a:rPr>
              <a:t>Monitoring</a:t>
            </a:r>
            <a:r>
              <a:rPr dirty="0" sz="1400" spc="-50" b="1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1F497D"/>
                </a:solidFill>
                <a:latin typeface="Times New Roman"/>
                <a:cs typeface="Times New Roman"/>
              </a:rPr>
              <a:t>plan</a:t>
            </a:r>
            <a:endParaRPr sz="1400">
              <a:latin typeface="Times New Roman"/>
              <a:cs typeface="Times New Roman"/>
            </a:endParaRPr>
          </a:p>
          <a:p>
            <a:pPr marL="12700" marR="23495" indent="-635">
              <a:lnSpc>
                <a:spcPct val="100899"/>
              </a:lnSpc>
              <a:spcBef>
                <a:spcPts val="1175"/>
              </a:spcBef>
            </a:pPr>
            <a:r>
              <a:rPr dirty="0" sz="1100">
                <a:latin typeface="Times New Roman"/>
                <a:cs typeface="Times New Roman"/>
              </a:rPr>
              <a:t>Each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water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must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develop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implement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monitoring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plan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that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details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how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will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meet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all </a:t>
            </a:r>
            <a:r>
              <a:rPr dirty="0" sz="1100">
                <a:latin typeface="Times New Roman"/>
                <a:cs typeface="Times New Roman"/>
              </a:rPr>
              <a:t>applicable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requirements.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monitoring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plan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must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include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specific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locations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schedules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10">
                <a:latin typeface="Times New Roman"/>
                <a:cs typeface="Times New Roman"/>
              </a:rPr>
              <a:t> collecting </a:t>
            </a:r>
            <a:r>
              <a:rPr dirty="0" sz="1100">
                <a:latin typeface="Times New Roman"/>
                <a:cs typeface="Times New Roman"/>
              </a:rPr>
              <a:t>samples,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how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water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will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calculate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compliance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with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MCLs,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MRDLs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removal </a:t>
            </a:r>
            <a:r>
              <a:rPr dirty="0" sz="1100">
                <a:latin typeface="Times New Roman"/>
                <a:cs typeface="Times New Roman"/>
              </a:rPr>
              <a:t>requirements.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monitoring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plan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must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kept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file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state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public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review,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must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contain </a:t>
            </a:r>
            <a:r>
              <a:rPr dirty="0" sz="1100">
                <a:latin typeface="Times New Roman"/>
                <a:cs typeface="Times New Roman"/>
              </a:rPr>
              <a:t>monitoring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plans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other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CDS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if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state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has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allowed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combined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monitoring.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400" b="1">
                <a:solidFill>
                  <a:srgbClr val="1F497D"/>
                </a:solidFill>
                <a:latin typeface="Times New Roman"/>
                <a:cs typeface="Times New Roman"/>
              </a:rPr>
              <a:t>Laboratory</a:t>
            </a:r>
            <a:r>
              <a:rPr dirty="0" sz="1400" spc="-25" b="1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497D"/>
                </a:solidFill>
                <a:latin typeface="Times New Roman"/>
                <a:cs typeface="Times New Roman"/>
              </a:rPr>
              <a:t>methods</a:t>
            </a:r>
            <a:r>
              <a:rPr dirty="0" sz="1400" spc="-20" b="1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1F497D"/>
                </a:solidFill>
                <a:latin typeface="Times New Roman"/>
                <a:cs typeface="Times New Roman"/>
              </a:rPr>
              <a:t>and</a:t>
            </a:r>
            <a:r>
              <a:rPr dirty="0" sz="1400" spc="-25" b="1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1F497D"/>
                </a:solidFill>
                <a:latin typeface="Times New Roman"/>
                <a:cs typeface="Times New Roman"/>
              </a:rPr>
              <a:t>certification</a:t>
            </a:r>
            <a:endParaRPr sz="1400">
              <a:latin typeface="Times New Roman"/>
              <a:cs typeface="Times New Roman"/>
            </a:endParaRPr>
          </a:p>
          <a:p>
            <a:pPr marL="12700" marR="83185">
              <a:lnSpc>
                <a:spcPct val="100800"/>
              </a:lnSpc>
              <a:spcBef>
                <a:spcPts val="1165"/>
              </a:spcBef>
            </a:pPr>
            <a:r>
              <a:rPr dirty="0" sz="1100">
                <a:latin typeface="Times New Roman"/>
                <a:cs typeface="Times New Roman"/>
              </a:rPr>
              <a:t>Analysis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DBPs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must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conducted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laboratories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have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been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certified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EPA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state. </a:t>
            </a:r>
            <a:r>
              <a:rPr dirty="0" sz="1100">
                <a:latin typeface="Times New Roman"/>
                <a:cs typeface="Times New Roman"/>
              </a:rPr>
              <a:t>Chlorite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measured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entrance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distribution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trigger,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MCL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compliance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sample,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analyzed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party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approved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state.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disinfectants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other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specified</a:t>
            </a:r>
            <a:r>
              <a:rPr dirty="0" sz="1100" spc="-10">
                <a:latin typeface="Times New Roman"/>
                <a:cs typeface="Times New Roman"/>
              </a:rPr>
              <a:t> parameters </a:t>
            </a:r>
            <a:r>
              <a:rPr dirty="0" sz="1100">
                <a:latin typeface="Times New Roman"/>
                <a:cs typeface="Times New Roman"/>
              </a:rPr>
              <a:t>that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EPA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believes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adequately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measured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on-</a:t>
            </a:r>
            <a:r>
              <a:rPr dirty="0" sz="1100">
                <a:latin typeface="Times New Roman"/>
                <a:cs typeface="Times New Roman"/>
              </a:rPr>
              <a:t>site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(for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example,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samples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that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deteriorate </a:t>
            </a:r>
            <a:r>
              <a:rPr dirty="0" sz="1100">
                <a:latin typeface="Times New Roman"/>
                <a:cs typeface="Times New Roman"/>
              </a:rPr>
              <a:t>before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reaching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certified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laboratory),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EPA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requires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analyses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conducted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party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approved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by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state.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Additional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information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approved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methods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found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EPA’s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website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at: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https://www.epa.gov/dwanalyticalmethods</a:t>
            </a:r>
            <a:r>
              <a:rPr dirty="0" sz="1100" spc="-10">
                <a:latin typeface="Times New Roman"/>
                <a:cs typeface="Times New Roman"/>
                <a:hlinkClick r:id="rId2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400" spc="-10" b="1">
                <a:solidFill>
                  <a:srgbClr val="1F497D"/>
                </a:solidFill>
                <a:latin typeface="Times New Roman"/>
                <a:cs typeface="Times New Roman"/>
              </a:rPr>
              <a:t>Monitoring</a:t>
            </a:r>
            <a:endParaRPr sz="1400">
              <a:latin typeface="Times New Roman"/>
              <a:cs typeface="Times New Roman"/>
            </a:endParaRPr>
          </a:p>
          <a:p>
            <a:pPr marL="12700" marR="5080">
              <a:lnSpc>
                <a:spcPct val="100899"/>
              </a:lnSpc>
              <a:spcBef>
                <a:spcPts val="1180"/>
              </a:spcBef>
            </a:pPr>
            <a:r>
              <a:rPr dirty="0" sz="1100">
                <a:latin typeface="Times New Roman"/>
                <a:cs typeface="Times New Roman"/>
              </a:rPr>
              <a:t>EPA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has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developed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compliance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monitoring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schemes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each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MRDL,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MCL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treatment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technique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be </a:t>
            </a:r>
            <a:r>
              <a:rPr dirty="0" sz="1100">
                <a:latin typeface="Times New Roman"/>
                <a:cs typeface="Times New Roman"/>
              </a:rPr>
              <a:t>protective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acute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chronic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health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concerns.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compliance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monitoring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requirements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vary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by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size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type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water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system,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treatment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employed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and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disinfectant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used.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many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cases,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water </a:t>
            </a:r>
            <a:r>
              <a:rPr dirty="0" sz="1100">
                <a:latin typeface="Times New Roman"/>
                <a:cs typeface="Times New Roman"/>
              </a:rPr>
              <a:t>systems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may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reduce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monitoring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frequencies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after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establishing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baseline.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some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cases,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water</a:t>
            </a:r>
            <a:r>
              <a:rPr dirty="0" sz="1100" spc="-10">
                <a:latin typeface="Times New Roman"/>
                <a:cs typeface="Times New Roman"/>
              </a:rPr>
              <a:t> systems</a:t>
            </a:r>
            <a:r>
              <a:rPr dirty="0" sz="1100" spc="50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that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exceed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MCL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MRDL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may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need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increase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number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samples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monitoring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frequency.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dirty="0" sz="1400" spc="-10" b="1">
                <a:solidFill>
                  <a:srgbClr val="1F497D"/>
                </a:solidFill>
                <a:latin typeface="Times New Roman"/>
                <a:cs typeface="Times New Roman"/>
              </a:rPr>
              <a:t>Compliance</a:t>
            </a:r>
            <a:endParaRPr sz="1400">
              <a:latin typeface="Times New Roman"/>
              <a:cs typeface="Times New Roman"/>
            </a:endParaRPr>
          </a:p>
          <a:p>
            <a:pPr marL="12700" marR="107314">
              <a:lnSpc>
                <a:spcPct val="100899"/>
              </a:lnSpc>
              <a:spcBef>
                <a:spcPts val="1175"/>
              </a:spcBef>
            </a:pPr>
            <a:r>
              <a:rPr dirty="0" sz="1100">
                <a:latin typeface="Times New Roman"/>
                <a:cs typeface="Times New Roman"/>
              </a:rPr>
              <a:t>Compliance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based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running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annual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average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(RAA)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calculated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quarterly,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locational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running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annual </a:t>
            </a:r>
            <a:r>
              <a:rPr dirty="0" sz="1100">
                <a:latin typeface="Times New Roman"/>
                <a:cs typeface="Times New Roman"/>
              </a:rPr>
              <a:t>average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(LRAA)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calculated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quarterly,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single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sample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result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an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average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selected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number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of </a:t>
            </a:r>
            <a:r>
              <a:rPr dirty="0" sz="1100">
                <a:latin typeface="Times New Roman"/>
                <a:cs typeface="Times New Roman"/>
              </a:rPr>
              <a:t>samples,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depending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which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disinfectant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DBP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being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monitored.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Disinfectants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Disinfection</a:t>
            </a:r>
            <a:r>
              <a:rPr dirty="0" spc="-20"/>
              <a:t> </a:t>
            </a:r>
            <a:r>
              <a:rPr dirty="0"/>
              <a:t>Byproducts</a:t>
            </a:r>
            <a:r>
              <a:rPr dirty="0" spc="-20"/>
              <a:t> Rules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What</a:t>
            </a:r>
            <a:r>
              <a:rPr dirty="0" spc="-25"/>
              <a:t> </a:t>
            </a:r>
            <a:r>
              <a:rPr dirty="0"/>
              <a:t>Do They</a:t>
            </a:r>
            <a:r>
              <a:rPr dirty="0" spc="-5"/>
              <a:t> </a:t>
            </a:r>
            <a:r>
              <a:rPr dirty="0"/>
              <a:t>Mean</a:t>
            </a:r>
            <a:r>
              <a:rPr dirty="0" spc="-10"/>
              <a:t> </a:t>
            </a:r>
            <a:r>
              <a:rPr dirty="0"/>
              <a:t>to </a:t>
            </a:r>
            <a:r>
              <a:rPr dirty="0" spc="-20"/>
              <a:t>You?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55"/>
              </a:lnSpc>
            </a:pPr>
            <a:r>
              <a:rPr dirty="0"/>
              <a:t>Page</a:t>
            </a:r>
            <a:r>
              <a:rPr dirty="0" spc="-10"/>
              <a:t> </a:t>
            </a:r>
            <a:r>
              <a:rPr dirty="0" spc="-50"/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U.S. EPA, OW, Office of Ground Water and Drinking Water</dc:creator>
  <dc:subject>Summary of the Stage 1 and Stage 2 DBPR requirements by system size and source type.</dc:subject>
  <dc:title>Disinfectants and Disinfection Byproducts Rules (Stage 1 and Stage 2) What Do They Mean to You?</dc:title>
  <dcterms:created xsi:type="dcterms:W3CDTF">2022-12-05T13:44:19Z</dcterms:created>
  <dcterms:modified xsi:type="dcterms:W3CDTF">2022-12-05T13:44:19Z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2022-12-05T00:00:00Z</vt:filetime>
  </property>
  <property fmtid="{D5CDD505-2E9C-101B-9397-08002B2CF9AE}" pid="3" name="Creator">
    <vt:lpwstr>Acrobat PDFMaker 15 for Word</vt:lpwstr>
  </property>
  <property fmtid="{D5CDD505-2E9C-101B-9397-08002B2CF9AE}" pid="4" name="LastSaved">
    <vt:filetime>2022-12-05T00:00:00Z</vt:filetime>
  </property>
  <property fmtid="{D5CDD505-2E9C-101B-9397-08002B2CF9AE}" pid="5" name="Producer">
    <vt:lpwstr>Adobe PDF Library 15.0</vt:lpwstr>
  </property>
</Properties>
</file>