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5544800" cy="10058400"/>
  <p:notesSz cx="155448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65860" y="3118104"/>
            <a:ext cx="1321308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331720" y="5632704"/>
            <a:ext cx="1088136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77240" y="2313432"/>
            <a:ext cx="6761988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8005572" y="2313432"/>
            <a:ext cx="6761988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7240" y="402336"/>
            <a:ext cx="1399032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7240" y="2313432"/>
            <a:ext cx="1399032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285232" y="9354312"/>
            <a:ext cx="4974336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77240" y="9354312"/>
            <a:ext cx="3575304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192256" y="9354312"/>
            <a:ext cx="3575304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jp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08000" y="9117727"/>
            <a:ext cx="14526260" cy="40640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100" b="1">
                <a:solidFill>
                  <a:srgbClr val="231F20"/>
                </a:solidFill>
                <a:latin typeface="Arial"/>
                <a:cs typeface="Arial"/>
              </a:rPr>
              <a:t>“Demand</a:t>
            </a:r>
            <a:r>
              <a:rPr dirty="0" sz="1100" spc="-1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231F20"/>
                </a:solidFill>
                <a:latin typeface="Arial"/>
                <a:cs typeface="Arial"/>
              </a:rPr>
              <a:t>Charge”</a:t>
            </a:r>
            <a:r>
              <a:rPr dirty="0" sz="1100" spc="-1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($/kw)</a:t>
            </a:r>
            <a:r>
              <a:rPr dirty="0" sz="11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dirty="0" sz="11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imposed</a:t>
            </a:r>
            <a:r>
              <a:rPr dirty="0" sz="11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dirty="0" sz="11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consumer</a:t>
            </a:r>
            <a:r>
              <a:rPr dirty="0" sz="11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by</a:t>
            </a:r>
            <a:r>
              <a:rPr dirty="0" sz="11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11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utility</a:t>
            </a:r>
            <a:r>
              <a:rPr dirty="0" sz="11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company</a:t>
            </a:r>
            <a:r>
              <a:rPr dirty="0" sz="11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11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compensate</a:t>
            </a:r>
            <a:r>
              <a:rPr dirty="0" sz="11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it</a:t>
            </a:r>
            <a:r>
              <a:rPr dirty="0" sz="11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for</a:t>
            </a:r>
            <a:r>
              <a:rPr dirty="0" sz="11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11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design</a:t>
            </a:r>
            <a:r>
              <a:rPr dirty="0" sz="11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dirty="0" sz="11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upkeep</a:t>
            </a:r>
            <a:r>
              <a:rPr dirty="0" sz="11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dirty="0" sz="11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equipment</a:t>
            </a:r>
            <a:r>
              <a:rPr dirty="0" sz="11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11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meet</a:t>
            </a:r>
            <a:r>
              <a:rPr dirty="0" sz="11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11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peak</a:t>
            </a:r>
            <a:r>
              <a:rPr dirty="0" sz="11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power</a:t>
            </a:r>
            <a:r>
              <a:rPr dirty="0" sz="11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draw</a:t>
            </a:r>
            <a:r>
              <a:rPr dirty="0" sz="11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by</a:t>
            </a:r>
            <a:r>
              <a:rPr dirty="0" sz="11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11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consumer.</a:t>
            </a:r>
            <a:r>
              <a:rPr dirty="0" sz="1100" spc="-3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11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demand</a:t>
            </a:r>
            <a:r>
              <a:rPr dirty="0" sz="11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charge</a:t>
            </a:r>
            <a:r>
              <a:rPr dirty="0" sz="11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dirty="0" sz="11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dirty="0" sz="11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addition</a:t>
            </a:r>
            <a:r>
              <a:rPr dirty="0" sz="11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11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1100" spc="-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regular</a:t>
            </a:r>
            <a:r>
              <a:rPr dirty="0" sz="1100" spc="-10">
                <a:solidFill>
                  <a:srgbClr val="231F20"/>
                </a:solidFill>
                <a:latin typeface="Arial"/>
                <a:cs typeface="Arial"/>
              </a:rPr>
              <a:t> energy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consumption</a:t>
            </a:r>
            <a:r>
              <a:rPr dirty="0" sz="11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charge</a:t>
            </a:r>
            <a:r>
              <a:rPr dirty="0" sz="11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($/kw).</a:t>
            </a:r>
            <a:r>
              <a:rPr dirty="0" sz="1100" spc="-3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11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demand</a:t>
            </a:r>
            <a:r>
              <a:rPr dirty="0" sz="1100" spc="-2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charge</a:t>
            </a:r>
            <a:r>
              <a:rPr dirty="0" sz="11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dirty="0" sz="1100" spc="-2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based</a:t>
            </a:r>
            <a:r>
              <a:rPr dirty="0" sz="11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upon</a:t>
            </a:r>
            <a:r>
              <a:rPr dirty="0" sz="1100" spc="-2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highest</a:t>
            </a:r>
            <a:r>
              <a:rPr dirty="0" sz="1100" spc="-2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power</a:t>
            </a:r>
            <a:r>
              <a:rPr dirty="0" sz="11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consumption</a:t>
            </a:r>
            <a:r>
              <a:rPr dirty="0" sz="11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over</a:t>
            </a:r>
            <a:r>
              <a:rPr dirty="0" sz="1100" spc="-2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any</a:t>
            </a:r>
            <a:r>
              <a:rPr dirty="0" sz="11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15</a:t>
            </a:r>
            <a:r>
              <a:rPr dirty="0" sz="1100" spc="-2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minute</a:t>
            </a:r>
            <a:r>
              <a:rPr dirty="0" sz="11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period</a:t>
            </a:r>
            <a:r>
              <a:rPr dirty="0" sz="1100" spc="-2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during</a:t>
            </a:r>
            <a:r>
              <a:rPr dirty="0" sz="1100" spc="-2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11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billing</a:t>
            </a:r>
            <a:r>
              <a:rPr dirty="0" sz="1100" spc="-2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cycle.</a:t>
            </a:r>
            <a:r>
              <a:rPr dirty="0" sz="11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Oversized</a:t>
            </a:r>
            <a:r>
              <a:rPr dirty="0" sz="11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1100" spc="-2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inefficient</a:t>
            </a:r>
            <a:r>
              <a:rPr dirty="0" sz="11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equipment</a:t>
            </a:r>
            <a:r>
              <a:rPr dirty="0" sz="1100" spc="-2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(motors</a:t>
            </a:r>
            <a:r>
              <a:rPr dirty="0" sz="11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dirty="0" sz="11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pumps)</a:t>
            </a:r>
            <a:r>
              <a:rPr dirty="0" sz="1100" spc="-2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would</a:t>
            </a:r>
            <a:r>
              <a:rPr dirty="0" sz="1100" spc="-2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mean</a:t>
            </a:r>
            <a:r>
              <a:rPr dirty="0" sz="11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higher</a:t>
            </a:r>
            <a:r>
              <a:rPr dirty="0" sz="1100" spc="-2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31F20"/>
                </a:solidFill>
                <a:latin typeface="Arial"/>
                <a:cs typeface="Arial"/>
              </a:rPr>
              <a:t>demand</a:t>
            </a:r>
            <a:r>
              <a:rPr dirty="0" sz="11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231F20"/>
                </a:solidFill>
                <a:latin typeface="Arial"/>
                <a:cs typeface="Arial"/>
              </a:rPr>
              <a:t>charges.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957643" y="2523097"/>
            <a:ext cx="6007100" cy="374650"/>
            <a:chOff x="8957643" y="2523097"/>
            <a:chExt cx="6007100" cy="374650"/>
          </a:xfrm>
        </p:grpSpPr>
        <p:sp>
          <p:nvSpPr>
            <p:cNvPr id="4" name="object 4" descr=""/>
            <p:cNvSpPr/>
            <p:nvPr/>
          </p:nvSpPr>
          <p:spPr>
            <a:xfrm>
              <a:off x="8963993" y="2529447"/>
              <a:ext cx="5994400" cy="361950"/>
            </a:xfrm>
            <a:custGeom>
              <a:avLst/>
              <a:gdLst/>
              <a:ahLst/>
              <a:cxnLst/>
              <a:rect l="l" t="t" r="r" b="b"/>
              <a:pathLst>
                <a:path w="5994400" h="361950">
                  <a:moveTo>
                    <a:pt x="599440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5994400" y="361950"/>
                  </a:lnTo>
                  <a:lnTo>
                    <a:pt x="5994400" y="0"/>
                  </a:lnTo>
                  <a:close/>
                </a:path>
              </a:pathLst>
            </a:custGeom>
            <a:solidFill>
              <a:srgbClr val="D1D3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92816" y="2583422"/>
              <a:ext cx="254000" cy="2540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18542" y="2583422"/>
              <a:ext cx="254000" cy="25400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8963993" y="2529447"/>
              <a:ext cx="5994400" cy="361950"/>
            </a:xfrm>
            <a:custGeom>
              <a:avLst/>
              <a:gdLst/>
              <a:ahLst/>
              <a:cxnLst/>
              <a:rect l="l" t="t" r="r" b="b"/>
              <a:pathLst>
                <a:path w="5994400" h="361950">
                  <a:moveTo>
                    <a:pt x="5994400" y="361950"/>
                  </a:moveTo>
                  <a:lnTo>
                    <a:pt x="5994400" y="0"/>
                  </a:lnTo>
                  <a:lnTo>
                    <a:pt x="0" y="0"/>
                  </a:lnTo>
                  <a:lnTo>
                    <a:pt x="0" y="361950"/>
                  </a:lnTo>
                </a:path>
              </a:pathLst>
            </a:custGeom>
            <a:ln w="12700">
              <a:solidFill>
                <a:srgbClr val="93959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9033843" y="2596122"/>
            <a:ext cx="5771515" cy="686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421765" algn="l"/>
              </a:tabLst>
            </a:pPr>
            <a:r>
              <a:rPr dirty="0" sz="1200" spc="-10" b="1">
                <a:solidFill>
                  <a:srgbClr val="231F20"/>
                </a:solidFill>
                <a:latin typeface="Arial"/>
                <a:cs typeface="Arial"/>
              </a:rPr>
              <a:t>Given</a:t>
            </a:r>
            <a:r>
              <a:rPr dirty="0" sz="1200" b="1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dirty="0" sz="1200" spc="-10" b="1">
                <a:solidFill>
                  <a:srgbClr val="231F20"/>
                </a:solidFill>
                <a:latin typeface="Arial"/>
                <a:cs typeface="Arial"/>
              </a:rPr>
              <a:t>Calculate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16700"/>
              </a:lnSpc>
              <a:spcBef>
                <a:spcPts val="960"/>
              </a:spcBef>
            </a:pP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What</a:t>
            </a:r>
            <a:r>
              <a:rPr dirty="0" sz="1000" spc="-2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dirty="0" sz="10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10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required</a:t>
            </a:r>
            <a:r>
              <a:rPr dirty="0" sz="10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water</a:t>
            </a:r>
            <a:r>
              <a:rPr dirty="0" sz="10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horsepower</a:t>
            </a:r>
            <a:r>
              <a:rPr dirty="0" sz="1000" spc="-2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10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pump</a:t>
            </a:r>
            <a:r>
              <a:rPr dirty="0" sz="10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300</a:t>
            </a:r>
            <a:r>
              <a:rPr dirty="0" sz="10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GPM</a:t>
            </a:r>
            <a:r>
              <a:rPr dirty="0" sz="10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if</a:t>
            </a:r>
            <a:r>
              <a:rPr dirty="0" sz="10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10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suction</a:t>
            </a:r>
            <a:r>
              <a:rPr dirty="0" sz="10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head</a:t>
            </a:r>
            <a:r>
              <a:rPr dirty="0" sz="10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10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discharge</a:t>
            </a:r>
            <a:r>
              <a:rPr dirty="0" sz="10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heads</a:t>
            </a:r>
            <a:r>
              <a:rPr dirty="0" sz="10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Arial"/>
                <a:cs typeface="Arial"/>
              </a:rPr>
              <a:t>are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constant</a:t>
            </a:r>
            <a:r>
              <a:rPr dirty="0" sz="10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dirty="0" sz="1000" spc="-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20</a:t>
            </a:r>
            <a:r>
              <a:rPr dirty="0" sz="10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ft</a:t>
            </a:r>
            <a:r>
              <a:rPr dirty="0" sz="1000" spc="-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10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120</a:t>
            </a:r>
            <a:r>
              <a:rPr dirty="0" sz="10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ft</a:t>
            </a:r>
            <a:r>
              <a:rPr dirty="0" sz="1000" spc="-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respectively</a:t>
            </a:r>
            <a:r>
              <a:rPr dirty="0" sz="1000" spc="-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10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10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system</a:t>
            </a:r>
            <a:r>
              <a:rPr dirty="0" sz="1000" spc="-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head</a:t>
            </a:r>
            <a:r>
              <a:rPr dirty="0" sz="10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losses</a:t>
            </a:r>
            <a:r>
              <a:rPr dirty="0" sz="10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are</a:t>
            </a:r>
            <a:r>
              <a:rPr dirty="0" sz="10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5</a:t>
            </a:r>
            <a:r>
              <a:rPr dirty="0" sz="10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Arial"/>
                <a:cs typeface="Arial"/>
              </a:rPr>
              <a:t>ft.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8957640" y="4312904"/>
            <a:ext cx="6007100" cy="2403475"/>
            <a:chOff x="8957640" y="4312904"/>
            <a:chExt cx="6007100" cy="2403475"/>
          </a:xfrm>
        </p:grpSpPr>
        <p:sp>
          <p:nvSpPr>
            <p:cNvPr id="10" name="object 10" descr=""/>
            <p:cNvSpPr/>
            <p:nvPr/>
          </p:nvSpPr>
          <p:spPr>
            <a:xfrm>
              <a:off x="8963993" y="4319254"/>
              <a:ext cx="5994400" cy="361950"/>
            </a:xfrm>
            <a:custGeom>
              <a:avLst/>
              <a:gdLst/>
              <a:ahLst/>
              <a:cxnLst/>
              <a:rect l="l" t="t" r="r" b="b"/>
              <a:pathLst>
                <a:path w="5994400" h="361950">
                  <a:moveTo>
                    <a:pt x="599440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5994400" y="361950"/>
                  </a:lnTo>
                  <a:lnTo>
                    <a:pt x="5994400" y="0"/>
                  </a:lnTo>
                  <a:close/>
                </a:path>
              </a:pathLst>
            </a:custGeom>
            <a:solidFill>
              <a:srgbClr val="D1D3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518726" y="4379579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133350" y="0"/>
                  </a:moveTo>
                  <a:lnTo>
                    <a:pt x="91201" y="6798"/>
                  </a:lnTo>
                  <a:lnTo>
                    <a:pt x="54595" y="25728"/>
                  </a:lnTo>
                  <a:lnTo>
                    <a:pt x="25728" y="54595"/>
                  </a:lnTo>
                  <a:lnTo>
                    <a:pt x="6798" y="91201"/>
                  </a:lnTo>
                  <a:lnTo>
                    <a:pt x="0" y="133350"/>
                  </a:lnTo>
                  <a:lnTo>
                    <a:pt x="6798" y="175498"/>
                  </a:lnTo>
                  <a:lnTo>
                    <a:pt x="25728" y="212104"/>
                  </a:lnTo>
                  <a:lnTo>
                    <a:pt x="54595" y="240971"/>
                  </a:lnTo>
                  <a:lnTo>
                    <a:pt x="91201" y="259901"/>
                  </a:lnTo>
                  <a:lnTo>
                    <a:pt x="133350" y="266700"/>
                  </a:lnTo>
                  <a:lnTo>
                    <a:pt x="175498" y="259901"/>
                  </a:lnTo>
                  <a:lnTo>
                    <a:pt x="212104" y="240971"/>
                  </a:lnTo>
                  <a:lnTo>
                    <a:pt x="240971" y="212104"/>
                  </a:lnTo>
                  <a:lnTo>
                    <a:pt x="259901" y="175498"/>
                  </a:lnTo>
                  <a:lnTo>
                    <a:pt x="266700" y="133350"/>
                  </a:lnTo>
                  <a:lnTo>
                    <a:pt x="259901" y="91201"/>
                  </a:lnTo>
                  <a:lnTo>
                    <a:pt x="240971" y="54595"/>
                  </a:lnTo>
                  <a:lnTo>
                    <a:pt x="212104" y="25728"/>
                  </a:lnTo>
                  <a:lnTo>
                    <a:pt x="175498" y="6798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A4CE3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518726" y="4379579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133350" y="266700"/>
                  </a:moveTo>
                  <a:lnTo>
                    <a:pt x="175498" y="259901"/>
                  </a:lnTo>
                  <a:lnTo>
                    <a:pt x="212104" y="240971"/>
                  </a:lnTo>
                  <a:lnTo>
                    <a:pt x="240971" y="212104"/>
                  </a:lnTo>
                  <a:lnTo>
                    <a:pt x="259901" y="175498"/>
                  </a:lnTo>
                  <a:lnTo>
                    <a:pt x="266700" y="133350"/>
                  </a:lnTo>
                  <a:lnTo>
                    <a:pt x="259901" y="91201"/>
                  </a:lnTo>
                  <a:lnTo>
                    <a:pt x="240971" y="54595"/>
                  </a:lnTo>
                  <a:lnTo>
                    <a:pt x="212104" y="25728"/>
                  </a:lnTo>
                  <a:lnTo>
                    <a:pt x="175498" y="6798"/>
                  </a:lnTo>
                  <a:lnTo>
                    <a:pt x="133350" y="0"/>
                  </a:lnTo>
                  <a:lnTo>
                    <a:pt x="91201" y="6798"/>
                  </a:lnTo>
                  <a:lnTo>
                    <a:pt x="54595" y="25728"/>
                  </a:lnTo>
                  <a:lnTo>
                    <a:pt x="25728" y="54595"/>
                  </a:lnTo>
                  <a:lnTo>
                    <a:pt x="6798" y="91201"/>
                  </a:lnTo>
                  <a:lnTo>
                    <a:pt x="0" y="133350"/>
                  </a:lnTo>
                  <a:lnTo>
                    <a:pt x="6798" y="175498"/>
                  </a:lnTo>
                  <a:lnTo>
                    <a:pt x="25728" y="212104"/>
                  </a:lnTo>
                  <a:lnTo>
                    <a:pt x="54595" y="240971"/>
                  </a:lnTo>
                  <a:lnTo>
                    <a:pt x="91201" y="259901"/>
                  </a:lnTo>
                  <a:lnTo>
                    <a:pt x="133350" y="266700"/>
                  </a:lnTo>
                  <a:close/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4689" y="4460985"/>
              <a:ext cx="74777" cy="103886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9840467" y="4379579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133350" y="0"/>
                  </a:moveTo>
                  <a:lnTo>
                    <a:pt x="91201" y="6798"/>
                  </a:lnTo>
                  <a:lnTo>
                    <a:pt x="54595" y="25728"/>
                  </a:lnTo>
                  <a:lnTo>
                    <a:pt x="25728" y="54595"/>
                  </a:lnTo>
                  <a:lnTo>
                    <a:pt x="6798" y="91201"/>
                  </a:lnTo>
                  <a:lnTo>
                    <a:pt x="0" y="133350"/>
                  </a:lnTo>
                  <a:lnTo>
                    <a:pt x="6798" y="175498"/>
                  </a:lnTo>
                  <a:lnTo>
                    <a:pt x="25728" y="212104"/>
                  </a:lnTo>
                  <a:lnTo>
                    <a:pt x="54595" y="240971"/>
                  </a:lnTo>
                  <a:lnTo>
                    <a:pt x="91201" y="259901"/>
                  </a:lnTo>
                  <a:lnTo>
                    <a:pt x="133350" y="266700"/>
                  </a:lnTo>
                  <a:lnTo>
                    <a:pt x="175498" y="259901"/>
                  </a:lnTo>
                  <a:lnTo>
                    <a:pt x="212104" y="240971"/>
                  </a:lnTo>
                  <a:lnTo>
                    <a:pt x="240971" y="212104"/>
                  </a:lnTo>
                  <a:lnTo>
                    <a:pt x="259901" y="175498"/>
                  </a:lnTo>
                  <a:lnTo>
                    <a:pt x="266700" y="133350"/>
                  </a:lnTo>
                  <a:lnTo>
                    <a:pt x="259901" y="91201"/>
                  </a:lnTo>
                  <a:lnTo>
                    <a:pt x="240971" y="54595"/>
                  </a:lnTo>
                  <a:lnTo>
                    <a:pt x="212104" y="25728"/>
                  </a:lnTo>
                  <a:lnTo>
                    <a:pt x="175498" y="6798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FF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840467" y="4379579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133350" y="266700"/>
                  </a:moveTo>
                  <a:lnTo>
                    <a:pt x="175498" y="259901"/>
                  </a:lnTo>
                  <a:lnTo>
                    <a:pt x="212104" y="240971"/>
                  </a:lnTo>
                  <a:lnTo>
                    <a:pt x="240971" y="212104"/>
                  </a:lnTo>
                  <a:lnTo>
                    <a:pt x="259901" y="175498"/>
                  </a:lnTo>
                  <a:lnTo>
                    <a:pt x="266700" y="133350"/>
                  </a:lnTo>
                  <a:lnTo>
                    <a:pt x="259901" y="91201"/>
                  </a:lnTo>
                  <a:lnTo>
                    <a:pt x="240971" y="54595"/>
                  </a:lnTo>
                  <a:lnTo>
                    <a:pt x="212104" y="25728"/>
                  </a:lnTo>
                  <a:lnTo>
                    <a:pt x="175498" y="6798"/>
                  </a:lnTo>
                  <a:lnTo>
                    <a:pt x="133350" y="0"/>
                  </a:lnTo>
                  <a:lnTo>
                    <a:pt x="91201" y="6798"/>
                  </a:lnTo>
                  <a:lnTo>
                    <a:pt x="54595" y="25728"/>
                  </a:lnTo>
                  <a:lnTo>
                    <a:pt x="25728" y="54595"/>
                  </a:lnTo>
                  <a:lnTo>
                    <a:pt x="6798" y="91201"/>
                  </a:lnTo>
                  <a:lnTo>
                    <a:pt x="0" y="133350"/>
                  </a:lnTo>
                  <a:lnTo>
                    <a:pt x="6798" y="175498"/>
                  </a:lnTo>
                  <a:lnTo>
                    <a:pt x="25728" y="212104"/>
                  </a:lnTo>
                  <a:lnTo>
                    <a:pt x="54595" y="240971"/>
                  </a:lnTo>
                  <a:lnTo>
                    <a:pt x="91201" y="259901"/>
                  </a:lnTo>
                  <a:lnTo>
                    <a:pt x="133350" y="266700"/>
                  </a:lnTo>
                  <a:close/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35696" y="4462012"/>
              <a:ext cx="76238" cy="101841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10295559" y="4379579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133350" h="266700">
                  <a:moveTo>
                    <a:pt x="0" y="0"/>
                  </a:moveTo>
                  <a:lnTo>
                    <a:pt x="0" y="266700"/>
                  </a:lnTo>
                  <a:lnTo>
                    <a:pt x="42148" y="259901"/>
                  </a:lnTo>
                  <a:lnTo>
                    <a:pt x="78754" y="240971"/>
                  </a:lnTo>
                  <a:lnTo>
                    <a:pt x="107621" y="212104"/>
                  </a:lnTo>
                  <a:lnTo>
                    <a:pt x="126551" y="175498"/>
                  </a:lnTo>
                  <a:lnTo>
                    <a:pt x="133350" y="133350"/>
                  </a:lnTo>
                  <a:lnTo>
                    <a:pt x="126551" y="91201"/>
                  </a:lnTo>
                  <a:lnTo>
                    <a:pt x="107621" y="54595"/>
                  </a:lnTo>
                  <a:lnTo>
                    <a:pt x="78754" y="25728"/>
                  </a:lnTo>
                  <a:lnTo>
                    <a:pt x="42148" y="6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86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0295559" y="4379579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133350" h="266700">
                  <a:moveTo>
                    <a:pt x="0" y="266700"/>
                  </a:moveTo>
                  <a:lnTo>
                    <a:pt x="42148" y="259901"/>
                  </a:lnTo>
                  <a:lnTo>
                    <a:pt x="78754" y="240971"/>
                  </a:lnTo>
                  <a:lnTo>
                    <a:pt x="107621" y="212104"/>
                  </a:lnTo>
                  <a:lnTo>
                    <a:pt x="126551" y="175498"/>
                  </a:lnTo>
                  <a:lnTo>
                    <a:pt x="133350" y="133350"/>
                  </a:lnTo>
                  <a:lnTo>
                    <a:pt x="126551" y="91201"/>
                  </a:lnTo>
                  <a:lnTo>
                    <a:pt x="107621" y="54595"/>
                  </a:lnTo>
                  <a:lnTo>
                    <a:pt x="78754" y="25728"/>
                  </a:lnTo>
                  <a:lnTo>
                    <a:pt x="42148" y="6798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0162209" y="4379579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133350" h="266700">
                  <a:moveTo>
                    <a:pt x="133350" y="0"/>
                  </a:moveTo>
                  <a:lnTo>
                    <a:pt x="91201" y="6798"/>
                  </a:lnTo>
                  <a:lnTo>
                    <a:pt x="54595" y="25728"/>
                  </a:lnTo>
                  <a:lnTo>
                    <a:pt x="25728" y="54595"/>
                  </a:lnTo>
                  <a:lnTo>
                    <a:pt x="6798" y="91201"/>
                  </a:lnTo>
                  <a:lnTo>
                    <a:pt x="0" y="133350"/>
                  </a:lnTo>
                  <a:lnTo>
                    <a:pt x="6798" y="175498"/>
                  </a:lnTo>
                  <a:lnTo>
                    <a:pt x="25728" y="212104"/>
                  </a:lnTo>
                  <a:lnTo>
                    <a:pt x="54595" y="240971"/>
                  </a:lnTo>
                  <a:lnTo>
                    <a:pt x="91201" y="259901"/>
                  </a:lnTo>
                  <a:lnTo>
                    <a:pt x="133350" y="26670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FF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0162209" y="4379579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133350" h="266700">
                  <a:moveTo>
                    <a:pt x="133350" y="0"/>
                  </a:moveTo>
                  <a:lnTo>
                    <a:pt x="91201" y="6798"/>
                  </a:lnTo>
                  <a:lnTo>
                    <a:pt x="54595" y="25728"/>
                  </a:lnTo>
                  <a:lnTo>
                    <a:pt x="25728" y="54595"/>
                  </a:lnTo>
                  <a:lnTo>
                    <a:pt x="6798" y="91201"/>
                  </a:lnTo>
                  <a:lnTo>
                    <a:pt x="0" y="133350"/>
                  </a:lnTo>
                  <a:lnTo>
                    <a:pt x="6798" y="175498"/>
                  </a:lnTo>
                  <a:lnTo>
                    <a:pt x="25728" y="212104"/>
                  </a:lnTo>
                  <a:lnTo>
                    <a:pt x="54595" y="240971"/>
                  </a:lnTo>
                  <a:lnTo>
                    <a:pt x="91201" y="259901"/>
                  </a:lnTo>
                  <a:lnTo>
                    <a:pt x="133350" y="26670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57731" y="4460984"/>
              <a:ext cx="75653" cy="103886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37641" y="4373229"/>
              <a:ext cx="254000" cy="254000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8963993" y="4319254"/>
              <a:ext cx="5994400" cy="361950"/>
            </a:xfrm>
            <a:custGeom>
              <a:avLst/>
              <a:gdLst/>
              <a:ahLst/>
              <a:cxnLst/>
              <a:rect l="l" t="t" r="r" b="b"/>
              <a:pathLst>
                <a:path w="5994400" h="361950">
                  <a:moveTo>
                    <a:pt x="5994400" y="361950"/>
                  </a:moveTo>
                  <a:lnTo>
                    <a:pt x="5994400" y="0"/>
                  </a:lnTo>
                  <a:lnTo>
                    <a:pt x="0" y="0"/>
                  </a:lnTo>
                  <a:lnTo>
                    <a:pt x="0" y="361950"/>
                  </a:lnTo>
                </a:path>
              </a:pathLst>
            </a:custGeom>
            <a:ln w="12700">
              <a:solidFill>
                <a:srgbClr val="93959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8963990" y="4695278"/>
              <a:ext cx="5994400" cy="2014220"/>
            </a:xfrm>
            <a:custGeom>
              <a:avLst/>
              <a:gdLst/>
              <a:ahLst/>
              <a:cxnLst/>
              <a:rect l="l" t="t" r="r" b="b"/>
              <a:pathLst>
                <a:path w="5994400" h="2014220">
                  <a:moveTo>
                    <a:pt x="0" y="2014220"/>
                  </a:moveTo>
                  <a:lnTo>
                    <a:pt x="5994400" y="2014220"/>
                  </a:lnTo>
                  <a:lnTo>
                    <a:pt x="5994400" y="0"/>
                  </a:lnTo>
                  <a:lnTo>
                    <a:pt x="0" y="0"/>
                  </a:lnTo>
                  <a:lnTo>
                    <a:pt x="0" y="2014220"/>
                  </a:lnTo>
                  <a:close/>
                </a:path>
              </a:pathLst>
            </a:custGeom>
            <a:ln w="12700">
              <a:solidFill>
                <a:srgbClr val="93959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52711" y="5436415"/>
              <a:ext cx="254000" cy="254000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92881" y="5436415"/>
              <a:ext cx="254000" cy="254000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433215" y="5423715"/>
              <a:ext cx="254000" cy="254000"/>
            </a:xfrm>
            <a:prstGeom prst="rect">
              <a:avLst/>
            </a:prstGeom>
          </p:spPr>
        </p:pic>
      </p:grpSp>
      <p:grpSp>
        <p:nvGrpSpPr>
          <p:cNvPr id="28" name="object 28" descr=""/>
          <p:cNvGrpSpPr/>
          <p:nvPr/>
        </p:nvGrpSpPr>
        <p:grpSpPr>
          <a:xfrm>
            <a:off x="8957642" y="6865897"/>
            <a:ext cx="6007100" cy="387350"/>
            <a:chOff x="8957642" y="6865897"/>
            <a:chExt cx="6007100" cy="387350"/>
          </a:xfrm>
        </p:grpSpPr>
        <p:sp>
          <p:nvSpPr>
            <p:cNvPr id="29" name="object 29" descr=""/>
            <p:cNvSpPr/>
            <p:nvPr/>
          </p:nvSpPr>
          <p:spPr>
            <a:xfrm>
              <a:off x="8963992" y="6872247"/>
              <a:ext cx="5994400" cy="374650"/>
            </a:xfrm>
            <a:custGeom>
              <a:avLst/>
              <a:gdLst/>
              <a:ahLst/>
              <a:cxnLst/>
              <a:rect l="l" t="t" r="r" b="b"/>
              <a:pathLst>
                <a:path w="5994400" h="374650">
                  <a:moveTo>
                    <a:pt x="5994400" y="0"/>
                  </a:moveTo>
                  <a:lnTo>
                    <a:pt x="0" y="0"/>
                  </a:lnTo>
                  <a:lnTo>
                    <a:pt x="0" y="374650"/>
                  </a:lnTo>
                  <a:lnTo>
                    <a:pt x="5994400" y="374650"/>
                  </a:lnTo>
                  <a:lnTo>
                    <a:pt x="5994400" y="0"/>
                  </a:lnTo>
                  <a:close/>
                </a:path>
              </a:pathLst>
            </a:custGeom>
            <a:solidFill>
              <a:srgbClr val="D1D3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54716" y="6938920"/>
              <a:ext cx="254000" cy="254000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824914" y="6938920"/>
              <a:ext cx="254000" cy="254000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256219" y="6926220"/>
              <a:ext cx="254000" cy="254000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314858" y="6938920"/>
              <a:ext cx="254000" cy="254000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8963992" y="6872247"/>
              <a:ext cx="5994400" cy="374650"/>
            </a:xfrm>
            <a:custGeom>
              <a:avLst/>
              <a:gdLst/>
              <a:ahLst/>
              <a:cxnLst/>
              <a:rect l="l" t="t" r="r" b="b"/>
              <a:pathLst>
                <a:path w="5994400" h="374650">
                  <a:moveTo>
                    <a:pt x="5994400" y="374650"/>
                  </a:moveTo>
                  <a:lnTo>
                    <a:pt x="5994400" y="0"/>
                  </a:lnTo>
                  <a:lnTo>
                    <a:pt x="0" y="0"/>
                  </a:lnTo>
                  <a:lnTo>
                    <a:pt x="0" y="374650"/>
                  </a:lnTo>
                </a:path>
              </a:pathLst>
            </a:custGeom>
            <a:ln w="12700">
              <a:solidFill>
                <a:srgbClr val="93959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9024690" y="6951622"/>
            <a:ext cx="5835650" cy="870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  <a:tabLst>
                <a:tab pos="826135" algn="l"/>
                <a:tab pos="2096135" algn="l"/>
                <a:tab pos="3527425" algn="l"/>
                <a:tab pos="4585970" algn="l"/>
              </a:tabLst>
            </a:pPr>
            <a:r>
              <a:rPr dirty="0" sz="1200" spc="-10" b="1">
                <a:solidFill>
                  <a:srgbClr val="231F20"/>
                </a:solidFill>
                <a:latin typeface="Arial"/>
                <a:cs typeface="Arial"/>
              </a:rPr>
              <a:t>Given</a:t>
            </a:r>
            <a:r>
              <a:rPr dirty="0" sz="1200" b="1">
                <a:solidFill>
                  <a:srgbClr val="231F20"/>
                </a:solidFill>
                <a:latin typeface="Arial"/>
                <a:cs typeface="Arial"/>
              </a:rPr>
              <a:t>	and</a:t>
            </a:r>
            <a:r>
              <a:rPr dirty="0" sz="1200" spc="-2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231F20"/>
                </a:solidFill>
                <a:latin typeface="Arial"/>
                <a:cs typeface="Arial"/>
              </a:rPr>
              <a:t>existing</a:t>
            </a:r>
            <a:r>
              <a:rPr dirty="0" sz="1200" b="1">
                <a:solidFill>
                  <a:srgbClr val="231F20"/>
                </a:solidFill>
                <a:latin typeface="Arial"/>
                <a:cs typeface="Arial"/>
              </a:rPr>
              <a:t>	&amp;</a:t>
            </a:r>
            <a:r>
              <a:rPr dirty="0" sz="1200" spc="-1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231F20"/>
                </a:solidFill>
                <a:latin typeface="Arial"/>
                <a:cs typeface="Arial"/>
              </a:rPr>
              <a:t>replacement</a:t>
            </a:r>
            <a:r>
              <a:rPr dirty="0" sz="1200" b="1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dirty="0" sz="1200" spc="-10" b="1">
                <a:solidFill>
                  <a:srgbClr val="231F20"/>
                </a:solidFill>
                <a:latin typeface="Arial"/>
                <a:cs typeface="Arial"/>
              </a:rPr>
              <a:t>Calculate</a:t>
            </a:r>
            <a:r>
              <a:rPr dirty="0" sz="1200" b="1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dirty="0" sz="1200" spc="-10" b="1">
                <a:solidFill>
                  <a:srgbClr val="231F20"/>
                </a:solidFill>
                <a:latin typeface="Arial"/>
                <a:cs typeface="Arial"/>
              </a:rPr>
              <a:t>savings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16700"/>
              </a:lnSpc>
              <a:spcBef>
                <a:spcPts val="1010"/>
              </a:spcBef>
            </a:pP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dirty="0" sz="1000" spc="-3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older</a:t>
            </a:r>
            <a:r>
              <a:rPr dirty="0" sz="1000" spc="-2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motor</a:t>
            </a:r>
            <a:r>
              <a:rPr dirty="0" sz="10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which</a:t>
            </a:r>
            <a:r>
              <a:rPr dirty="0" sz="1000" spc="-2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dirty="0" sz="1000" spc="-2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82%</a:t>
            </a:r>
            <a:r>
              <a:rPr dirty="0" sz="1000" spc="-2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efficient</a:t>
            </a:r>
            <a:r>
              <a:rPr dirty="0" sz="1000" spc="-2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dirty="0" sz="1000" spc="-2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10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be</a:t>
            </a:r>
            <a:r>
              <a:rPr dirty="0" sz="1000" spc="-2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replaced</a:t>
            </a:r>
            <a:r>
              <a:rPr dirty="0" sz="1000" spc="-2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by</a:t>
            </a:r>
            <a:r>
              <a:rPr dirty="0" sz="1000" spc="-2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dirty="0" sz="1000" spc="-2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new,</a:t>
            </a:r>
            <a:r>
              <a:rPr dirty="0" sz="10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94%</a:t>
            </a:r>
            <a:r>
              <a:rPr dirty="0" sz="1000" spc="-2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efficient</a:t>
            </a:r>
            <a:r>
              <a:rPr dirty="0" sz="1000" spc="-2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motor.</a:t>
            </a:r>
            <a:r>
              <a:rPr dirty="0" sz="1000" spc="-2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Calculate</a:t>
            </a:r>
            <a:r>
              <a:rPr dirty="0" sz="1000" spc="-2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annual</a:t>
            </a:r>
            <a:r>
              <a:rPr dirty="0" sz="1000" spc="-3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savings</a:t>
            </a:r>
            <a:r>
              <a:rPr dirty="0" sz="10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for</a:t>
            </a:r>
            <a:r>
              <a:rPr dirty="0" sz="10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10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new</a:t>
            </a:r>
            <a:r>
              <a:rPr dirty="0" sz="10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motor</a:t>
            </a:r>
            <a:r>
              <a:rPr dirty="0" sz="10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given</a:t>
            </a:r>
            <a:r>
              <a:rPr dirty="0" sz="10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10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output</a:t>
            </a:r>
            <a:r>
              <a:rPr dirty="0" sz="10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horsepower</a:t>
            </a:r>
            <a:r>
              <a:rPr dirty="0" sz="10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from</a:t>
            </a:r>
            <a:r>
              <a:rPr dirty="0" sz="10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both</a:t>
            </a:r>
            <a:r>
              <a:rPr dirty="0" sz="10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motors</a:t>
            </a:r>
            <a:r>
              <a:rPr dirty="0" sz="10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dirty="0" sz="10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180Hp</a:t>
            </a:r>
            <a:r>
              <a:rPr dirty="0" sz="10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10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1000" spc="-10">
                <a:solidFill>
                  <a:srgbClr val="231F20"/>
                </a:solidFill>
                <a:latin typeface="Arial"/>
                <a:cs typeface="Arial"/>
              </a:rPr>
              <a:t> elec-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tricity</a:t>
            </a:r>
            <a:r>
              <a:rPr dirty="0" sz="1000" spc="-2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cost</a:t>
            </a:r>
            <a:r>
              <a:rPr dirty="0" sz="10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dirty="0" sz="10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$0.075/kWh</a:t>
            </a:r>
            <a:r>
              <a:rPr dirty="0" sz="10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dirty="0" sz="10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10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motor</a:t>
            </a:r>
            <a:r>
              <a:rPr dirty="0" sz="10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operates</a:t>
            </a:r>
            <a:r>
              <a:rPr dirty="0" sz="10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24</a:t>
            </a:r>
            <a:r>
              <a:rPr dirty="0" sz="10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hours</a:t>
            </a:r>
            <a:r>
              <a:rPr dirty="0" sz="10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per</a:t>
            </a:r>
            <a:r>
              <a:rPr dirty="0" sz="10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day</a:t>
            </a:r>
            <a:r>
              <a:rPr dirty="0" sz="10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throughout</a:t>
            </a:r>
            <a:r>
              <a:rPr dirty="0" sz="10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1000" spc="-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"/>
                <a:cs typeface="Arial"/>
              </a:rPr>
              <a:t>year.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9192619" y="1184006"/>
            <a:ext cx="601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Input </a:t>
            </a:r>
            <a:r>
              <a:rPr dirty="0" sz="1200" spc="-25">
                <a:solidFill>
                  <a:srgbClr val="231F20"/>
                </a:solidFill>
                <a:latin typeface="Arial"/>
                <a:cs typeface="Arial"/>
              </a:rPr>
              <a:t>Hp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$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10207784" y="1234806"/>
            <a:ext cx="2514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231F20"/>
                </a:solidFill>
                <a:latin typeface="Arial"/>
                <a:cs typeface="Arial"/>
              </a:rPr>
              <a:t>Eff: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38" name="object 38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474360" y="1288957"/>
            <a:ext cx="138513" cy="194830"/>
          </a:xfrm>
          <a:prstGeom prst="rect">
            <a:avLst/>
          </a:prstGeom>
        </p:spPr>
      </p:pic>
      <p:sp>
        <p:nvSpPr>
          <p:cNvPr id="39" name="object 39" descr=""/>
          <p:cNvSpPr txBox="1"/>
          <p:nvPr/>
        </p:nvSpPr>
        <p:spPr>
          <a:xfrm>
            <a:off x="11074195" y="1184006"/>
            <a:ext cx="7207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910" marR="5080" indent="-2984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Output </a:t>
            </a:r>
            <a:r>
              <a:rPr dirty="0" sz="1200" spc="-25">
                <a:solidFill>
                  <a:srgbClr val="231F20"/>
                </a:solidFill>
                <a:latin typeface="Arial"/>
                <a:cs typeface="Arial"/>
              </a:rPr>
              <a:t>Hp </a:t>
            </a: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Brake </a:t>
            </a:r>
            <a:r>
              <a:rPr dirty="0" sz="1200" spc="-25">
                <a:solidFill>
                  <a:srgbClr val="231F20"/>
                </a:solidFill>
                <a:latin typeface="Arial"/>
                <a:cs typeface="Arial"/>
              </a:rPr>
              <a:t>Hp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12088185" y="1261942"/>
            <a:ext cx="469900" cy="257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25"/>
              </a:lnSpc>
              <a:tabLst>
                <a:tab pos="384175" algn="l"/>
              </a:tabLst>
            </a:pPr>
            <a:r>
              <a:rPr dirty="0" sz="1200" spc="-20">
                <a:solidFill>
                  <a:srgbClr val="231F20"/>
                </a:solidFill>
                <a:latin typeface="Arial"/>
                <a:cs typeface="Arial"/>
              </a:rPr>
              <a:t>Eff:</a:t>
            </a: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dirty="0" baseline="-32407" sz="1800" spc="-75">
                <a:solidFill>
                  <a:srgbClr val="231F20"/>
                </a:solidFill>
                <a:latin typeface="Arial"/>
                <a:cs typeface="Arial"/>
              </a:rPr>
              <a:t>p</a:t>
            </a:r>
            <a:endParaRPr baseline="-32407" sz="1800">
              <a:latin typeface="Arial"/>
              <a:cs typeface="Arial"/>
            </a:endParaRPr>
          </a:p>
        </p:txBody>
      </p:sp>
      <p:pic>
        <p:nvPicPr>
          <p:cNvPr id="41" name="object 41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342062" y="1288957"/>
            <a:ext cx="138515" cy="194830"/>
          </a:xfrm>
          <a:prstGeom prst="rect">
            <a:avLst/>
          </a:prstGeom>
        </p:spPr>
      </p:pic>
      <p:sp>
        <p:nvSpPr>
          <p:cNvPr id="42" name="object 42" descr=""/>
          <p:cNvSpPr txBox="1"/>
          <p:nvPr/>
        </p:nvSpPr>
        <p:spPr>
          <a:xfrm>
            <a:off x="10581202" y="1321165"/>
            <a:ext cx="1524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12940940" y="1184006"/>
            <a:ext cx="6635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Water</a:t>
            </a:r>
            <a:r>
              <a:rPr dirty="0" sz="1200" spc="-6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Arial"/>
                <a:cs typeface="Arial"/>
              </a:rPr>
              <a:t>Hp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9309449" y="1834292"/>
            <a:ext cx="365760" cy="365760"/>
            <a:chOff x="9309449" y="1834292"/>
            <a:chExt cx="365760" cy="365760"/>
          </a:xfrm>
        </p:grpSpPr>
        <p:sp>
          <p:nvSpPr>
            <p:cNvPr id="45" name="object 45" descr=""/>
            <p:cNvSpPr/>
            <p:nvPr/>
          </p:nvSpPr>
          <p:spPr>
            <a:xfrm>
              <a:off x="9315799" y="1840642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60">
                  <a:moveTo>
                    <a:pt x="176529" y="0"/>
                  </a:moveTo>
                  <a:lnTo>
                    <a:pt x="129600" y="6305"/>
                  </a:lnTo>
                  <a:lnTo>
                    <a:pt x="87430" y="24100"/>
                  </a:lnTo>
                  <a:lnTo>
                    <a:pt x="51703" y="51703"/>
                  </a:lnTo>
                  <a:lnTo>
                    <a:pt x="24100" y="87430"/>
                  </a:lnTo>
                  <a:lnTo>
                    <a:pt x="6305" y="129600"/>
                  </a:lnTo>
                  <a:lnTo>
                    <a:pt x="0" y="176529"/>
                  </a:lnTo>
                  <a:lnTo>
                    <a:pt x="6305" y="223459"/>
                  </a:lnTo>
                  <a:lnTo>
                    <a:pt x="24100" y="265629"/>
                  </a:lnTo>
                  <a:lnTo>
                    <a:pt x="51703" y="301356"/>
                  </a:lnTo>
                  <a:lnTo>
                    <a:pt x="87430" y="328959"/>
                  </a:lnTo>
                  <a:lnTo>
                    <a:pt x="129600" y="346754"/>
                  </a:lnTo>
                  <a:lnTo>
                    <a:pt x="176529" y="353059"/>
                  </a:lnTo>
                  <a:lnTo>
                    <a:pt x="223459" y="346754"/>
                  </a:lnTo>
                  <a:lnTo>
                    <a:pt x="265629" y="328959"/>
                  </a:lnTo>
                  <a:lnTo>
                    <a:pt x="301356" y="301356"/>
                  </a:lnTo>
                  <a:lnTo>
                    <a:pt x="328959" y="265629"/>
                  </a:lnTo>
                  <a:lnTo>
                    <a:pt x="346754" y="223459"/>
                  </a:lnTo>
                  <a:lnTo>
                    <a:pt x="353059" y="176529"/>
                  </a:lnTo>
                  <a:lnTo>
                    <a:pt x="346754" y="129600"/>
                  </a:lnTo>
                  <a:lnTo>
                    <a:pt x="328959" y="87430"/>
                  </a:lnTo>
                  <a:lnTo>
                    <a:pt x="301356" y="51703"/>
                  </a:lnTo>
                  <a:lnTo>
                    <a:pt x="265629" y="24100"/>
                  </a:lnTo>
                  <a:lnTo>
                    <a:pt x="223459" y="6305"/>
                  </a:lnTo>
                  <a:lnTo>
                    <a:pt x="176529" y="0"/>
                  </a:lnTo>
                  <a:close/>
                </a:path>
              </a:pathLst>
            </a:custGeom>
            <a:solidFill>
              <a:srgbClr val="A4CE3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9315799" y="1840642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60">
                  <a:moveTo>
                    <a:pt x="176529" y="353059"/>
                  </a:moveTo>
                  <a:lnTo>
                    <a:pt x="223459" y="346754"/>
                  </a:lnTo>
                  <a:lnTo>
                    <a:pt x="265629" y="328959"/>
                  </a:lnTo>
                  <a:lnTo>
                    <a:pt x="301356" y="301356"/>
                  </a:lnTo>
                  <a:lnTo>
                    <a:pt x="328959" y="265629"/>
                  </a:lnTo>
                  <a:lnTo>
                    <a:pt x="346754" y="223459"/>
                  </a:lnTo>
                  <a:lnTo>
                    <a:pt x="353059" y="176529"/>
                  </a:lnTo>
                  <a:lnTo>
                    <a:pt x="346754" y="129600"/>
                  </a:lnTo>
                  <a:lnTo>
                    <a:pt x="328959" y="87430"/>
                  </a:lnTo>
                  <a:lnTo>
                    <a:pt x="301356" y="51703"/>
                  </a:lnTo>
                  <a:lnTo>
                    <a:pt x="265629" y="24100"/>
                  </a:lnTo>
                  <a:lnTo>
                    <a:pt x="223459" y="6305"/>
                  </a:lnTo>
                  <a:lnTo>
                    <a:pt x="176529" y="0"/>
                  </a:lnTo>
                  <a:lnTo>
                    <a:pt x="129600" y="6305"/>
                  </a:lnTo>
                  <a:lnTo>
                    <a:pt x="87430" y="24100"/>
                  </a:lnTo>
                  <a:lnTo>
                    <a:pt x="51703" y="51703"/>
                  </a:lnTo>
                  <a:lnTo>
                    <a:pt x="24100" y="87430"/>
                  </a:lnTo>
                  <a:lnTo>
                    <a:pt x="6305" y="129600"/>
                  </a:lnTo>
                  <a:lnTo>
                    <a:pt x="0" y="176529"/>
                  </a:lnTo>
                  <a:lnTo>
                    <a:pt x="6305" y="223459"/>
                  </a:lnTo>
                  <a:lnTo>
                    <a:pt x="24100" y="265629"/>
                  </a:lnTo>
                  <a:lnTo>
                    <a:pt x="51703" y="301356"/>
                  </a:lnTo>
                  <a:lnTo>
                    <a:pt x="87430" y="328959"/>
                  </a:lnTo>
                  <a:lnTo>
                    <a:pt x="129600" y="346754"/>
                  </a:lnTo>
                  <a:lnTo>
                    <a:pt x="176529" y="353059"/>
                  </a:lnTo>
                  <a:close/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9462052" y="1950509"/>
              <a:ext cx="60960" cy="133350"/>
            </a:xfrm>
            <a:custGeom>
              <a:avLst/>
              <a:gdLst/>
              <a:ahLst/>
              <a:cxnLst/>
              <a:rect l="l" t="t" r="r" b="b"/>
              <a:pathLst>
                <a:path w="60959" h="133350">
                  <a:moveTo>
                    <a:pt x="60553" y="0"/>
                  </a:moveTo>
                  <a:lnTo>
                    <a:pt x="39052" y="0"/>
                  </a:lnTo>
                  <a:lnTo>
                    <a:pt x="34397" y="12790"/>
                  </a:lnTo>
                  <a:lnTo>
                    <a:pt x="25527" y="21026"/>
                  </a:lnTo>
                  <a:lnTo>
                    <a:pt x="13656" y="25369"/>
                  </a:lnTo>
                  <a:lnTo>
                    <a:pt x="0" y="26479"/>
                  </a:lnTo>
                  <a:lnTo>
                    <a:pt x="0" y="46837"/>
                  </a:lnTo>
                  <a:lnTo>
                    <a:pt x="33528" y="46837"/>
                  </a:lnTo>
                  <a:lnTo>
                    <a:pt x="33528" y="133324"/>
                  </a:lnTo>
                  <a:lnTo>
                    <a:pt x="60553" y="133324"/>
                  </a:lnTo>
                  <a:lnTo>
                    <a:pt x="60553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8" name="object 48" descr=""/>
          <p:cNvGrpSpPr/>
          <p:nvPr/>
        </p:nvGrpSpPr>
        <p:grpSpPr>
          <a:xfrm>
            <a:off x="10262147" y="1834292"/>
            <a:ext cx="365760" cy="365760"/>
            <a:chOff x="10262147" y="1834292"/>
            <a:chExt cx="365760" cy="365760"/>
          </a:xfrm>
        </p:grpSpPr>
        <p:sp>
          <p:nvSpPr>
            <p:cNvPr id="49" name="object 49" descr=""/>
            <p:cNvSpPr/>
            <p:nvPr/>
          </p:nvSpPr>
          <p:spPr>
            <a:xfrm>
              <a:off x="10268497" y="1840642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60">
                  <a:moveTo>
                    <a:pt x="176529" y="0"/>
                  </a:moveTo>
                  <a:lnTo>
                    <a:pt x="129600" y="6305"/>
                  </a:lnTo>
                  <a:lnTo>
                    <a:pt x="87430" y="24100"/>
                  </a:lnTo>
                  <a:lnTo>
                    <a:pt x="51703" y="51703"/>
                  </a:lnTo>
                  <a:lnTo>
                    <a:pt x="24100" y="87430"/>
                  </a:lnTo>
                  <a:lnTo>
                    <a:pt x="6305" y="129600"/>
                  </a:lnTo>
                  <a:lnTo>
                    <a:pt x="0" y="176529"/>
                  </a:lnTo>
                  <a:lnTo>
                    <a:pt x="6305" y="223459"/>
                  </a:lnTo>
                  <a:lnTo>
                    <a:pt x="24100" y="265629"/>
                  </a:lnTo>
                  <a:lnTo>
                    <a:pt x="51703" y="301356"/>
                  </a:lnTo>
                  <a:lnTo>
                    <a:pt x="87430" y="328959"/>
                  </a:lnTo>
                  <a:lnTo>
                    <a:pt x="129600" y="346754"/>
                  </a:lnTo>
                  <a:lnTo>
                    <a:pt x="176529" y="353059"/>
                  </a:lnTo>
                  <a:lnTo>
                    <a:pt x="223459" y="346754"/>
                  </a:lnTo>
                  <a:lnTo>
                    <a:pt x="265629" y="328959"/>
                  </a:lnTo>
                  <a:lnTo>
                    <a:pt x="301356" y="301356"/>
                  </a:lnTo>
                  <a:lnTo>
                    <a:pt x="328959" y="265629"/>
                  </a:lnTo>
                  <a:lnTo>
                    <a:pt x="346754" y="223459"/>
                  </a:lnTo>
                  <a:lnTo>
                    <a:pt x="353059" y="176529"/>
                  </a:lnTo>
                  <a:lnTo>
                    <a:pt x="346754" y="129600"/>
                  </a:lnTo>
                  <a:lnTo>
                    <a:pt x="328959" y="87430"/>
                  </a:lnTo>
                  <a:lnTo>
                    <a:pt x="301356" y="51703"/>
                  </a:lnTo>
                  <a:lnTo>
                    <a:pt x="265629" y="24100"/>
                  </a:lnTo>
                  <a:lnTo>
                    <a:pt x="223459" y="6305"/>
                  </a:lnTo>
                  <a:lnTo>
                    <a:pt x="176529" y="0"/>
                  </a:lnTo>
                  <a:close/>
                </a:path>
              </a:pathLst>
            </a:custGeom>
            <a:solidFill>
              <a:srgbClr val="A4CE3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10268497" y="1840642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60">
                  <a:moveTo>
                    <a:pt x="176529" y="353059"/>
                  </a:moveTo>
                  <a:lnTo>
                    <a:pt x="223459" y="346754"/>
                  </a:lnTo>
                  <a:lnTo>
                    <a:pt x="265629" y="328959"/>
                  </a:lnTo>
                  <a:lnTo>
                    <a:pt x="301356" y="301356"/>
                  </a:lnTo>
                  <a:lnTo>
                    <a:pt x="328959" y="265629"/>
                  </a:lnTo>
                  <a:lnTo>
                    <a:pt x="346754" y="223459"/>
                  </a:lnTo>
                  <a:lnTo>
                    <a:pt x="353059" y="176529"/>
                  </a:lnTo>
                  <a:lnTo>
                    <a:pt x="346754" y="129600"/>
                  </a:lnTo>
                  <a:lnTo>
                    <a:pt x="328959" y="87430"/>
                  </a:lnTo>
                  <a:lnTo>
                    <a:pt x="301356" y="51703"/>
                  </a:lnTo>
                  <a:lnTo>
                    <a:pt x="265629" y="24100"/>
                  </a:lnTo>
                  <a:lnTo>
                    <a:pt x="223459" y="6305"/>
                  </a:lnTo>
                  <a:lnTo>
                    <a:pt x="176529" y="0"/>
                  </a:lnTo>
                  <a:lnTo>
                    <a:pt x="129600" y="6305"/>
                  </a:lnTo>
                  <a:lnTo>
                    <a:pt x="87430" y="24100"/>
                  </a:lnTo>
                  <a:lnTo>
                    <a:pt x="51703" y="51703"/>
                  </a:lnTo>
                  <a:lnTo>
                    <a:pt x="24100" y="87430"/>
                  </a:lnTo>
                  <a:lnTo>
                    <a:pt x="6305" y="129600"/>
                  </a:lnTo>
                  <a:lnTo>
                    <a:pt x="0" y="176529"/>
                  </a:lnTo>
                  <a:lnTo>
                    <a:pt x="6305" y="223459"/>
                  </a:lnTo>
                  <a:lnTo>
                    <a:pt x="24100" y="265629"/>
                  </a:lnTo>
                  <a:lnTo>
                    <a:pt x="51703" y="301356"/>
                  </a:lnTo>
                  <a:lnTo>
                    <a:pt x="87430" y="328959"/>
                  </a:lnTo>
                  <a:lnTo>
                    <a:pt x="129600" y="346754"/>
                  </a:lnTo>
                  <a:lnTo>
                    <a:pt x="176529" y="353059"/>
                  </a:lnTo>
                  <a:close/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396082" y="1949173"/>
              <a:ext cx="97891" cy="135991"/>
            </a:xfrm>
            <a:prstGeom prst="rect">
              <a:avLst/>
            </a:prstGeom>
          </p:spPr>
        </p:pic>
      </p:grpSp>
      <p:grpSp>
        <p:nvGrpSpPr>
          <p:cNvPr id="52" name="object 52" descr=""/>
          <p:cNvGrpSpPr/>
          <p:nvPr/>
        </p:nvGrpSpPr>
        <p:grpSpPr>
          <a:xfrm>
            <a:off x="11214844" y="1834292"/>
            <a:ext cx="365760" cy="365760"/>
            <a:chOff x="11214844" y="1834292"/>
            <a:chExt cx="365760" cy="365760"/>
          </a:xfrm>
        </p:grpSpPr>
        <p:sp>
          <p:nvSpPr>
            <p:cNvPr id="53" name="object 53" descr=""/>
            <p:cNvSpPr/>
            <p:nvPr/>
          </p:nvSpPr>
          <p:spPr>
            <a:xfrm>
              <a:off x="11221194" y="1840642"/>
              <a:ext cx="176530" cy="353060"/>
            </a:xfrm>
            <a:custGeom>
              <a:avLst/>
              <a:gdLst/>
              <a:ahLst/>
              <a:cxnLst/>
              <a:rect l="l" t="t" r="r" b="b"/>
              <a:pathLst>
                <a:path w="176529" h="353060">
                  <a:moveTo>
                    <a:pt x="176529" y="0"/>
                  </a:moveTo>
                  <a:lnTo>
                    <a:pt x="129600" y="6305"/>
                  </a:lnTo>
                  <a:lnTo>
                    <a:pt x="87430" y="24100"/>
                  </a:lnTo>
                  <a:lnTo>
                    <a:pt x="51703" y="51703"/>
                  </a:lnTo>
                  <a:lnTo>
                    <a:pt x="24100" y="87430"/>
                  </a:lnTo>
                  <a:lnTo>
                    <a:pt x="6305" y="129600"/>
                  </a:lnTo>
                  <a:lnTo>
                    <a:pt x="0" y="176530"/>
                  </a:lnTo>
                  <a:lnTo>
                    <a:pt x="6305" y="223459"/>
                  </a:lnTo>
                  <a:lnTo>
                    <a:pt x="24100" y="265629"/>
                  </a:lnTo>
                  <a:lnTo>
                    <a:pt x="51703" y="301356"/>
                  </a:lnTo>
                  <a:lnTo>
                    <a:pt x="87430" y="328959"/>
                  </a:lnTo>
                  <a:lnTo>
                    <a:pt x="129600" y="346754"/>
                  </a:lnTo>
                  <a:lnTo>
                    <a:pt x="176529" y="353060"/>
                  </a:lnTo>
                  <a:lnTo>
                    <a:pt x="176529" y="0"/>
                  </a:lnTo>
                  <a:close/>
                </a:path>
              </a:pathLst>
            </a:custGeom>
            <a:solidFill>
              <a:srgbClr val="A4CE3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11221194" y="1840642"/>
              <a:ext cx="176530" cy="353060"/>
            </a:xfrm>
            <a:custGeom>
              <a:avLst/>
              <a:gdLst/>
              <a:ahLst/>
              <a:cxnLst/>
              <a:rect l="l" t="t" r="r" b="b"/>
              <a:pathLst>
                <a:path w="176529" h="353060">
                  <a:moveTo>
                    <a:pt x="176529" y="0"/>
                  </a:moveTo>
                  <a:lnTo>
                    <a:pt x="129600" y="6305"/>
                  </a:lnTo>
                  <a:lnTo>
                    <a:pt x="87430" y="24100"/>
                  </a:lnTo>
                  <a:lnTo>
                    <a:pt x="51703" y="51703"/>
                  </a:lnTo>
                  <a:lnTo>
                    <a:pt x="24100" y="87430"/>
                  </a:lnTo>
                  <a:lnTo>
                    <a:pt x="6305" y="129600"/>
                  </a:lnTo>
                  <a:lnTo>
                    <a:pt x="0" y="176530"/>
                  </a:lnTo>
                  <a:lnTo>
                    <a:pt x="6305" y="223459"/>
                  </a:lnTo>
                  <a:lnTo>
                    <a:pt x="24100" y="265629"/>
                  </a:lnTo>
                  <a:lnTo>
                    <a:pt x="51703" y="301356"/>
                  </a:lnTo>
                  <a:lnTo>
                    <a:pt x="87430" y="328959"/>
                  </a:lnTo>
                  <a:lnTo>
                    <a:pt x="129600" y="346754"/>
                  </a:lnTo>
                  <a:lnTo>
                    <a:pt x="176529" y="353060"/>
                  </a:lnTo>
                </a:path>
              </a:pathLst>
            </a:custGeom>
            <a:ln w="1269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11397724" y="1840642"/>
              <a:ext cx="176530" cy="353060"/>
            </a:xfrm>
            <a:custGeom>
              <a:avLst/>
              <a:gdLst/>
              <a:ahLst/>
              <a:cxnLst/>
              <a:rect l="l" t="t" r="r" b="b"/>
              <a:pathLst>
                <a:path w="176529" h="353060">
                  <a:moveTo>
                    <a:pt x="0" y="0"/>
                  </a:moveTo>
                  <a:lnTo>
                    <a:pt x="0" y="353059"/>
                  </a:lnTo>
                  <a:lnTo>
                    <a:pt x="46929" y="346754"/>
                  </a:lnTo>
                  <a:lnTo>
                    <a:pt x="89099" y="328959"/>
                  </a:lnTo>
                  <a:lnTo>
                    <a:pt x="124826" y="301356"/>
                  </a:lnTo>
                  <a:lnTo>
                    <a:pt x="152429" y="265629"/>
                  </a:lnTo>
                  <a:lnTo>
                    <a:pt x="170224" y="223459"/>
                  </a:lnTo>
                  <a:lnTo>
                    <a:pt x="176530" y="176529"/>
                  </a:lnTo>
                  <a:lnTo>
                    <a:pt x="170224" y="129600"/>
                  </a:lnTo>
                  <a:lnTo>
                    <a:pt x="152429" y="87430"/>
                  </a:lnTo>
                  <a:lnTo>
                    <a:pt x="124826" y="51703"/>
                  </a:lnTo>
                  <a:lnTo>
                    <a:pt x="89099" y="24100"/>
                  </a:lnTo>
                  <a:lnTo>
                    <a:pt x="46929" y="6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11397724" y="1840642"/>
              <a:ext cx="176530" cy="353060"/>
            </a:xfrm>
            <a:custGeom>
              <a:avLst/>
              <a:gdLst/>
              <a:ahLst/>
              <a:cxnLst/>
              <a:rect l="l" t="t" r="r" b="b"/>
              <a:pathLst>
                <a:path w="176529" h="353060">
                  <a:moveTo>
                    <a:pt x="0" y="353059"/>
                  </a:moveTo>
                  <a:lnTo>
                    <a:pt x="46929" y="346754"/>
                  </a:lnTo>
                  <a:lnTo>
                    <a:pt x="89099" y="328959"/>
                  </a:lnTo>
                  <a:lnTo>
                    <a:pt x="124826" y="301356"/>
                  </a:lnTo>
                  <a:lnTo>
                    <a:pt x="152429" y="265629"/>
                  </a:lnTo>
                  <a:lnTo>
                    <a:pt x="170224" y="223459"/>
                  </a:lnTo>
                  <a:lnTo>
                    <a:pt x="176530" y="176529"/>
                  </a:lnTo>
                  <a:lnTo>
                    <a:pt x="170224" y="129600"/>
                  </a:lnTo>
                  <a:lnTo>
                    <a:pt x="152429" y="87430"/>
                  </a:lnTo>
                  <a:lnTo>
                    <a:pt x="124826" y="51703"/>
                  </a:lnTo>
                  <a:lnTo>
                    <a:pt x="89099" y="24100"/>
                  </a:lnTo>
                  <a:lnTo>
                    <a:pt x="46929" y="6305"/>
                  </a:lnTo>
                  <a:lnTo>
                    <a:pt x="0" y="0"/>
                  </a:lnTo>
                </a:path>
              </a:pathLst>
            </a:custGeom>
            <a:ln w="1269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348210" y="1947844"/>
              <a:ext cx="99034" cy="138658"/>
            </a:xfrm>
            <a:prstGeom prst="rect">
              <a:avLst/>
            </a:prstGeom>
          </p:spPr>
        </p:pic>
      </p:grpSp>
      <p:grpSp>
        <p:nvGrpSpPr>
          <p:cNvPr id="58" name="object 58" descr=""/>
          <p:cNvGrpSpPr/>
          <p:nvPr/>
        </p:nvGrpSpPr>
        <p:grpSpPr>
          <a:xfrm>
            <a:off x="12167542" y="1834292"/>
            <a:ext cx="365760" cy="365760"/>
            <a:chOff x="12167542" y="1834292"/>
            <a:chExt cx="365760" cy="365760"/>
          </a:xfrm>
        </p:grpSpPr>
        <p:sp>
          <p:nvSpPr>
            <p:cNvPr id="59" name="object 59" descr=""/>
            <p:cNvSpPr/>
            <p:nvPr/>
          </p:nvSpPr>
          <p:spPr>
            <a:xfrm>
              <a:off x="12173892" y="1840642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60">
                  <a:moveTo>
                    <a:pt x="176529" y="0"/>
                  </a:moveTo>
                  <a:lnTo>
                    <a:pt x="129600" y="6305"/>
                  </a:lnTo>
                  <a:lnTo>
                    <a:pt x="87430" y="24100"/>
                  </a:lnTo>
                  <a:lnTo>
                    <a:pt x="51703" y="51703"/>
                  </a:lnTo>
                  <a:lnTo>
                    <a:pt x="24100" y="87430"/>
                  </a:lnTo>
                  <a:lnTo>
                    <a:pt x="6305" y="129600"/>
                  </a:lnTo>
                  <a:lnTo>
                    <a:pt x="0" y="176529"/>
                  </a:lnTo>
                  <a:lnTo>
                    <a:pt x="6305" y="223459"/>
                  </a:lnTo>
                  <a:lnTo>
                    <a:pt x="24100" y="265629"/>
                  </a:lnTo>
                  <a:lnTo>
                    <a:pt x="51703" y="301356"/>
                  </a:lnTo>
                  <a:lnTo>
                    <a:pt x="87430" y="328959"/>
                  </a:lnTo>
                  <a:lnTo>
                    <a:pt x="129600" y="346754"/>
                  </a:lnTo>
                  <a:lnTo>
                    <a:pt x="176529" y="353059"/>
                  </a:lnTo>
                  <a:lnTo>
                    <a:pt x="223459" y="346754"/>
                  </a:lnTo>
                  <a:lnTo>
                    <a:pt x="265629" y="328959"/>
                  </a:lnTo>
                  <a:lnTo>
                    <a:pt x="301356" y="301356"/>
                  </a:lnTo>
                  <a:lnTo>
                    <a:pt x="328959" y="265629"/>
                  </a:lnTo>
                  <a:lnTo>
                    <a:pt x="346754" y="223459"/>
                  </a:lnTo>
                  <a:lnTo>
                    <a:pt x="353059" y="176529"/>
                  </a:lnTo>
                  <a:lnTo>
                    <a:pt x="346754" y="129600"/>
                  </a:lnTo>
                  <a:lnTo>
                    <a:pt x="328959" y="87430"/>
                  </a:lnTo>
                  <a:lnTo>
                    <a:pt x="301356" y="51703"/>
                  </a:lnTo>
                  <a:lnTo>
                    <a:pt x="265629" y="24100"/>
                  </a:lnTo>
                  <a:lnTo>
                    <a:pt x="223459" y="6305"/>
                  </a:lnTo>
                  <a:lnTo>
                    <a:pt x="176529" y="0"/>
                  </a:lnTo>
                  <a:close/>
                </a:path>
              </a:pathLst>
            </a:custGeom>
            <a:solidFill>
              <a:srgbClr val="FFF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12173892" y="1840642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60">
                  <a:moveTo>
                    <a:pt x="176529" y="353059"/>
                  </a:moveTo>
                  <a:lnTo>
                    <a:pt x="223459" y="346754"/>
                  </a:lnTo>
                  <a:lnTo>
                    <a:pt x="265629" y="328959"/>
                  </a:lnTo>
                  <a:lnTo>
                    <a:pt x="301356" y="301356"/>
                  </a:lnTo>
                  <a:lnTo>
                    <a:pt x="328959" y="265629"/>
                  </a:lnTo>
                  <a:lnTo>
                    <a:pt x="346754" y="223459"/>
                  </a:lnTo>
                  <a:lnTo>
                    <a:pt x="353059" y="176529"/>
                  </a:lnTo>
                  <a:lnTo>
                    <a:pt x="346754" y="129600"/>
                  </a:lnTo>
                  <a:lnTo>
                    <a:pt x="328959" y="87430"/>
                  </a:lnTo>
                  <a:lnTo>
                    <a:pt x="301356" y="51703"/>
                  </a:lnTo>
                  <a:lnTo>
                    <a:pt x="265629" y="24100"/>
                  </a:lnTo>
                  <a:lnTo>
                    <a:pt x="223459" y="6305"/>
                  </a:lnTo>
                  <a:lnTo>
                    <a:pt x="176529" y="0"/>
                  </a:lnTo>
                  <a:lnTo>
                    <a:pt x="129600" y="6305"/>
                  </a:lnTo>
                  <a:lnTo>
                    <a:pt x="87430" y="24100"/>
                  </a:lnTo>
                  <a:lnTo>
                    <a:pt x="51703" y="51703"/>
                  </a:lnTo>
                  <a:lnTo>
                    <a:pt x="24100" y="87430"/>
                  </a:lnTo>
                  <a:lnTo>
                    <a:pt x="6305" y="129600"/>
                  </a:lnTo>
                  <a:lnTo>
                    <a:pt x="0" y="176529"/>
                  </a:lnTo>
                  <a:lnTo>
                    <a:pt x="6305" y="223459"/>
                  </a:lnTo>
                  <a:lnTo>
                    <a:pt x="24100" y="265629"/>
                  </a:lnTo>
                  <a:lnTo>
                    <a:pt x="51703" y="301356"/>
                  </a:lnTo>
                  <a:lnTo>
                    <a:pt x="87430" y="328959"/>
                  </a:lnTo>
                  <a:lnTo>
                    <a:pt x="129600" y="346754"/>
                  </a:lnTo>
                  <a:lnTo>
                    <a:pt x="176529" y="353059"/>
                  </a:lnTo>
                  <a:close/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300524" y="1950511"/>
              <a:ext cx="99796" cy="133324"/>
            </a:xfrm>
            <a:prstGeom prst="rect">
              <a:avLst/>
            </a:prstGeom>
          </p:spPr>
        </p:pic>
      </p:grpSp>
      <p:grpSp>
        <p:nvGrpSpPr>
          <p:cNvPr id="62" name="object 62" descr=""/>
          <p:cNvGrpSpPr/>
          <p:nvPr/>
        </p:nvGrpSpPr>
        <p:grpSpPr>
          <a:xfrm>
            <a:off x="13120242" y="1834292"/>
            <a:ext cx="365760" cy="365760"/>
            <a:chOff x="13120242" y="1834292"/>
            <a:chExt cx="365760" cy="365760"/>
          </a:xfrm>
        </p:grpSpPr>
        <p:sp>
          <p:nvSpPr>
            <p:cNvPr id="63" name="object 63" descr=""/>
            <p:cNvSpPr/>
            <p:nvPr/>
          </p:nvSpPr>
          <p:spPr>
            <a:xfrm>
              <a:off x="13303121" y="1840642"/>
              <a:ext cx="176530" cy="353060"/>
            </a:xfrm>
            <a:custGeom>
              <a:avLst/>
              <a:gdLst/>
              <a:ahLst/>
              <a:cxnLst/>
              <a:rect l="l" t="t" r="r" b="b"/>
              <a:pathLst>
                <a:path w="176530" h="353060">
                  <a:moveTo>
                    <a:pt x="0" y="0"/>
                  </a:moveTo>
                  <a:lnTo>
                    <a:pt x="0" y="353059"/>
                  </a:lnTo>
                  <a:lnTo>
                    <a:pt x="46929" y="346754"/>
                  </a:lnTo>
                  <a:lnTo>
                    <a:pt x="89099" y="328959"/>
                  </a:lnTo>
                  <a:lnTo>
                    <a:pt x="124826" y="301356"/>
                  </a:lnTo>
                  <a:lnTo>
                    <a:pt x="152429" y="265629"/>
                  </a:lnTo>
                  <a:lnTo>
                    <a:pt x="170224" y="223459"/>
                  </a:lnTo>
                  <a:lnTo>
                    <a:pt x="176530" y="176529"/>
                  </a:lnTo>
                  <a:lnTo>
                    <a:pt x="170224" y="129600"/>
                  </a:lnTo>
                  <a:lnTo>
                    <a:pt x="152429" y="87430"/>
                  </a:lnTo>
                  <a:lnTo>
                    <a:pt x="124826" y="51703"/>
                  </a:lnTo>
                  <a:lnTo>
                    <a:pt x="89099" y="24100"/>
                  </a:lnTo>
                  <a:lnTo>
                    <a:pt x="46929" y="6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86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13303121" y="1840642"/>
              <a:ext cx="176530" cy="353060"/>
            </a:xfrm>
            <a:custGeom>
              <a:avLst/>
              <a:gdLst/>
              <a:ahLst/>
              <a:cxnLst/>
              <a:rect l="l" t="t" r="r" b="b"/>
              <a:pathLst>
                <a:path w="176530" h="353060">
                  <a:moveTo>
                    <a:pt x="0" y="353059"/>
                  </a:moveTo>
                  <a:lnTo>
                    <a:pt x="46929" y="346754"/>
                  </a:lnTo>
                  <a:lnTo>
                    <a:pt x="89099" y="328959"/>
                  </a:lnTo>
                  <a:lnTo>
                    <a:pt x="124826" y="301356"/>
                  </a:lnTo>
                  <a:lnTo>
                    <a:pt x="152429" y="265629"/>
                  </a:lnTo>
                  <a:lnTo>
                    <a:pt x="170224" y="223459"/>
                  </a:lnTo>
                  <a:lnTo>
                    <a:pt x="176530" y="176529"/>
                  </a:lnTo>
                  <a:lnTo>
                    <a:pt x="170224" y="129600"/>
                  </a:lnTo>
                  <a:lnTo>
                    <a:pt x="152429" y="87430"/>
                  </a:lnTo>
                  <a:lnTo>
                    <a:pt x="124826" y="51703"/>
                  </a:lnTo>
                  <a:lnTo>
                    <a:pt x="89099" y="24100"/>
                  </a:lnTo>
                  <a:lnTo>
                    <a:pt x="46929" y="6305"/>
                  </a:lnTo>
                  <a:lnTo>
                    <a:pt x="0" y="0"/>
                  </a:lnTo>
                </a:path>
              </a:pathLst>
            </a:custGeom>
            <a:ln w="1269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13126592" y="1840642"/>
              <a:ext cx="176530" cy="353060"/>
            </a:xfrm>
            <a:custGeom>
              <a:avLst/>
              <a:gdLst/>
              <a:ahLst/>
              <a:cxnLst/>
              <a:rect l="l" t="t" r="r" b="b"/>
              <a:pathLst>
                <a:path w="176530" h="353060">
                  <a:moveTo>
                    <a:pt x="176530" y="0"/>
                  </a:moveTo>
                  <a:lnTo>
                    <a:pt x="129600" y="6305"/>
                  </a:lnTo>
                  <a:lnTo>
                    <a:pt x="87430" y="24100"/>
                  </a:lnTo>
                  <a:lnTo>
                    <a:pt x="51703" y="51703"/>
                  </a:lnTo>
                  <a:lnTo>
                    <a:pt x="24100" y="87430"/>
                  </a:lnTo>
                  <a:lnTo>
                    <a:pt x="6305" y="129600"/>
                  </a:lnTo>
                  <a:lnTo>
                    <a:pt x="0" y="176530"/>
                  </a:lnTo>
                  <a:lnTo>
                    <a:pt x="6305" y="223459"/>
                  </a:lnTo>
                  <a:lnTo>
                    <a:pt x="24100" y="265629"/>
                  </a:lnTo>
                  <a:lnTo>
                    <a:pt x="51703" y="301356"/>
                  </a:lnTo>
                  <a:lnTo>
                    <a:pt x="87430" y="328959"/>
                  </a:lnTo>
                  <a:lnTo>
                    <a:pt x="129600" y="346754"/>
                  </a:lnTo>
                  <a:lnTo>
                    <a:pt x="176530" y="353060"/>
                  </a:lnTo>
                  <a:lnTo>
                    <a:pt x="176530" y="0"/>
                  </a:lnTo>
                  <a:close/>
                </a:path>
              </a:pathLst>
            </a:custGeom>
            <a:solidFill>
              <a:srgbClr val="FFF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13126592" y="1840642"/>
              <a:ext cx="176530" cy="353060"/>
            </a:xfrm>
            <a:custGeom>
              <a:avLst/>
              <a:gdLst/>
              <a:ahLst/>
              <a:cxnLst/>
              <a:rect l="l" t="t" r="r" b="b"/>
              <a:pathLst>
                <a:path w="176530" h="353060">
                  <a:moveTo>
                    <a:pt x="176530" y="0"/>
                  </a:moveTo>
                  <a:lnTo>
                    <a:pt x="129600" y="6305"/>
                  </a:lnTo>
                  <a:lnTo>
                    <a:pt x="87430" y="24100"/>
                  </a:lnTo>
                  <a:lnTo>
                    <a:pt x="51703" y="51703"/>
                  </a:lnTo>
                  <a:lnTo>
                    <a:pt x="24100" y="87430"/>
                  </a:lnTo>
                  <a:lnTo>
                    <a:pt x="6305" y="129600"/>
                  </a:lnTo>
                  <a:lnTo>
                    <a:pt x="0" y="176530"/>
                  </a:lnTo>
                  <a:lnTo>
                    <a:pt x="6305" y="223459"/>
                  </a:lnTo>
                  <a:lnTo>
                    <a:pt x="24100" y="265629"/>
                  </a:lnTo>
                  <a:lnTo>
                    <a:pt x="51703" y="301356"/>
                  </a:lnTo>
                  <a:lnTo>
                    <a:pt x="87430" y="328959"/>
                  </a:lnTo>
                  <a:lnTo>
                    <a:pt x="129600" y="346754"/>
                  </a:lnTo>
                  <a:lnTo>
                    <a:pt x="176530" y="353060"/>
                  </a:lnTo>
                </a:path>
              </a:pathLst>
            </a:custGeom>
            <a:ln w="1269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253598" y="1949170"/>
              <a:ext cx="99034" cy="135991"/>
            </a:xfrm>
            <a:prstGeom prst="rect">
              <a:avLst/>
            </a:prstGeom>
          </p:spPr>
        </p:pic>
      </p:grpSp>
      <p:grpSp>
        <p:nvGrpSpPr>
          <p:cNvPr id="68" name="object 68" descr=""/>
          <p:cNvGrpSpPr/>
          <p:nvPr/>
        </p:nvGrpSpPr>
        <p:grpSpPr>
          <a:xfrm>
            <a:off x="14072939" y="1834292"/>
            <a:ext cx="365760" cy="365760"/>
            <a:chOff x="14072939" y="1834292"/>
            <a:chExt cx="365760" cy="365760"/>
          </a:xfrm>
        </p:grpSpPr>
        <p:sp>
          <p:nvSpPr>
            <p:cNvPr id="69" name="object 69" descr=""/>
            <p:cNvSpPr/>
            <p:nvPr/>
          </p:nvSpPr>
          <p:spPr>
            <a:xfrm>
              <a:off x="14079289" y="1840642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60">
                  <a:moveTo>
                    <a:pt x="176530" y="0"/>
                  </a:moveTo>
                  <a:lnTo>
                    <a:pt x="129600" y="6305"/>
                  </a:lnTo>
                  <a:lnTo>
                    <a:pt x="87430" y="24100"/>
                  </a:lnTo>
                  <a:lnTo>
                    <a:pt x="51703" y="51703"/>
                  </a:lnTo>
                  <a:lnTo>
                    <a:pt x="24100" y="87430"/>
                  </a:lnTo>
                  <a:lnTo>
                    <a:pt x="6305" y="129600"/>
                  </a:lnTo>
                  <a:lnTo>
                    <a:pt x="0" y="176529"/>
                  </a:lnTo>
                  <a:lnTo>
                    <a:pt x="6305" y="223459"/>
                  </a:lnTo>
                  <a:lnTo>
                    <a:pt x="24100" y="265629"/>
                  </a:lnTo>
                  <a:lnTo>
                    <a:pt x="51703" y="301356"/>
                  </a:lnTo>
                  <a:lnTo>
                    <a:pt x="87430" y="328959"/>
                  </a:lnTo>
                  <a:lnTo>
                    <a:pt x="129600" y="346754"/>
                  </a:lnTo>
                  <a:lnTo>
                    <a:pt x="176530" y="353059"/>
                  </a:lnTo>
                  <a:lnTo>
                    <a:pt x="223459" y="346754"/>
                  </a:lnTo>
                  <a:lnTo>
                    <a:pt x="265629" y="328959"/>
                  </a:lnTo>
                  <a:lnTo>
                    <a:pt x="301356" y="301356"/>
                  </a:lnTo>
                  <a:lnTo>
                    <a:pt x="328959" y="265629"/>
                  </a:lnTo>
                  <a:lnTo>
                    <a:pt x="346754" y="223459"/>
                  </a:lnTo>
                  <a:lnTo>
                    <a:pt x="353060" y="176529"/>
                  </a:lnTo>
                  <a:lnTo>
                    <a:pt x="346754" y="129600"/>
                  </a:lnTo>
                  <a:lnTo>
                    <a:pt x="328959" y="87430"/>
                  </a:lnTo>
                  <a:lnTo>
                    <a:pt x="301356" y="51703"/>
                  </a:lnTo>
                  <a:lnTo>
                    <a:pt x="265629" y="24100"/>
                  </a:lnTo>
                  <a:lnTo>
                    <a:pt x="223459" y="6305"/>
                  </a:lnTo>
                  <a:lnTo>
                    <a:pt x="176530" y="0"/>
                  </a:lnTo>
                  <a:close/>
                </a:path>
              </a:pathLst>
            </a:custGeom>
            <a:solidFill>
              <a:srgbClr val="F686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14079289" y="1840642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60">
                  <a:moveTo>
                    <a:pt x="176530" y="353059"/>
                  </a:moveTo>
                  <a:lnTo>
                    <a:pt x="223459" y="346754"/>
                  </a:lnTo>
                  <a:lnTo>
                    <a:pt x="265629" y="328959"/>
                  </a:lnTo>
                  <a:lnTo>
                    <a:pt x="301356" y="301356"/>
                  </a:lnTo>
                  <a:lnTo>
                    <a:pt x="328959" y="265629"/>
                  </a:lnTo>
                  <a:lnTo>
                    <a:pt x="346754" y="223459"/>
                  </a:lnTo>
                  <a:lnTo>
                    <a:pt x="353060" y="176529"/>
                  </a:lnTo>
                  <a:lnTo>
                    <a:pt x="346754" y="129600"/>
                  </a:lnTo>
                  <a:lnTo>
                    <a:pt x="328959" y="87430"/>
                  </a:lnTo>
                  <a:lnTo>
                    <a:pt x="301356" y="51703"/>
                  </a:lnTo>
                  <a:lnTo>
                    <a:pt x="265629" y="24100"/>
                  </a:lnTo>
                  <a:lnTo>
                    <a:pt x="223459" y="6305"/>
                  </a:lnTo>
                  <a:lnTo>
                    <a:pt x="176530" y="0"/>
                  </a:lnTo>
                  <a:lnTo>
                    <a:pt x="129600" y="6305"/>
                  </a:lnTo>
                  <a:lnTo>
                    <a:pt x="87430" y="24100"/>
                  </a:lnTo>
                  <a:lnTo>
                    <a:pt x="51703" y="51703"/>
                  </a:lnTo>
                  <a:lnTo>
                    <a:pt x="24100" y="87430"/>
                  </a:lnTo>
                  <a:lnTo>
                    <a:pt x="6305" y="129600"/>
                  </a:lnTo>
                  <a:lnTo>
                    <a:pt x="0" y="176529"/>
                  </a:lnTo>
                  <a:lnTo>
                    <a:pt x="6305" y="223459"/>
                  </a:lnTo>
                  <a:lnTo>
                    <a:pt x="24100" y="265629"/>
                  </a:lnTo>
                  <a:lnTo>
                    <a:pt x="51703" y="301356"/>
                  </a:lnTo>
                  <a:lnTo>
                    <a:pt x="87430" y="328959"/>
                  </a:lnTo>
                  <a:lnTo>
                    <a:pt x="129600" y="346754"/>
                  </a:lnTo>
                  <a:lnTo>
                    <a:pt x="176530" y="353059"/>
                  </a:lnTo>
                  <a:close/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206876" y="1947847"/>
              <a:ext cx="97891" cy="138658"/>
            </a:xfrm>
            <a:prstGeom prst="rect">
              <a:avLst/>
            </a:prstGeom>
          </p:spPr>
        </p:pic>
      </p:grpSp>
      <p:sp>
        <p:nvSpPr>
          <p:cNvPr id="72" name="object 72" descr=""/>
          <p:cNvSpPr/>
          <p:nvPr/>
        </p:nvSpPr>
        <p:spPr>
          <a:xfrm>
            <a:off x="8963990" y="2891396"/>
            <a:ext cx="5994400" cy="1262380"/>
          </a:xfrm>
          <a:custGeom>
            <a:avLst/>
            <a:gdLst/>
            <a:ahLst/>
            <a:cxnLst/>
            <a:rect l="l" t="t" r="r" b="b"/>
            <a:pathLst>
              <a:path w="5994400" h="1262379">
                <a:moveTo>
                  <a:pt x="0" y="1262062"/>
                </a:moveTo>
                <a:lnTo>
                  <a:pt x="5994400" y="1262062"/>
                </a:lnTo>
                <a:lnTo>
                  <a:pt x="5994400" y="0"/>
                </a:lnTo>
                <a:lnTo>
                  <a:pt x="0" y="0"/>
                </a:lnTo>
                <a:lnTo>
                  <a:pt x="0" y="1262062"/>
                </a:lnTo>
                <a:close/>
              </a:path>
            </a:pathLst>
          </a:custGeom>
          <a:ln w="12700">
            <a:solidFill>
              <a:srgbClr val="9395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 descr=""/>
          <p:cNvSpPr txBox="1"/>
          <p:nvPr/>
        </p:nvSpPr>
        <p:spPr>
          <a:xfrm>
            <a:off x="12382144" y="3468001"/>
            <a:ext cx="685800" cy="279400"/>
          </a:xfrm>
          <a:prstGeom prst="rect">
            <a:avLst/>
          </a:prstGeom>
          <a:ln w="12700">
            <a:solidFill>
              <a:srgbClr val="231F20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320"/>
              </a:spcBef>
            </a:pPr>
            <a:r>
              <a:rPr dirty="0" sz="1200" spc="-10">
                <a:solidFill>
                  <a:srgbClr val="231F20"/>
                </a:solidFill>
                <a:latin typeface="Arial"/>
                <a:cs typeface="Arial"/>
              </a:rPr>
              <a:t>7.95Hp</a:t>
            </a:r>
            <a:endParaRPr sz="1200">
              <a:latin typeface="Arial"/>
              <a:cs typeface="Arial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10048817" y="3395041"/>
            <a:ext cx="22879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31775" algn="l"/>
                <a:tab pos="2107565" algn="l"/>
              </a:tabLst>
            </a:pPr>
            <a:r>
              <a:rPr dirty="0" u="sng" sz="120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120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300</a:t>
            </a:r>
            <a:r>
              <a:rPr dirty="0" u="sng" sz="1200" spc="-1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0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GPM x</a:t>
            </a:r>
            <a:r>
              <a:rPr dirty="0" u="sng" sz="1200" spc="-5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0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(120-20+5 </a:t>
            </a:r>
            <a:r>
              <a:rPr dirty="0" u="sng" sz="1200" spc="-25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ft)</a:t>
            </a:r>
            <a:r>
              <a:rPr dirty="0" u="sng" sz="120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	</a:t>
            </a: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baseline="-32407" sz="1800">
                <a:solidFill>
                  <a:srgbClr val="231F20"/>
                </a:solidFill>
                <a:latin typeface="Arial"/>
                <a:cs typeface="Arial"/>
              </a:rPr>
              <a:t>=</a:t>
            </a:r>
            <a:endParaRPr baseline="-32407" sz="1800">
              <a:latin typeface="Arial"/>
              <a:cs typeface="Arial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10502416" y="3726684"/>
            <a:ext cx="364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231F20"/>
                </a:solidFill>
                <a:latin typeface="Arial"/>
                <a:cs typeface="Arial"/>
              </a:rPr>
              <a:t>3960</a:t>
            </a:r>
            <a:endParaRPr sz="1200">
              <a:latin typeface="Arial"/>
              <a:cs typeface="Arial"/>
            </a:endParaRPr>
          </a:p>
        </p:txBody>
      </p:sp>
      <p:sp>
        <p:nvSpPr>
          <p:cNvPr id="76" name="object 76" descr=""/>
          <p:cNvSpPr/>
          <p:nvPr/>
        </p:nvSpPr>
        <p:spPr>
          <a:xfrm>
            <a:off x="11004066" y="3858129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 descr=""/>
          <p:cNvSpPr txBox="1"/>
          <p:nvPr/>
        </p:nvSpPr>
        <p:spPr>
          <a:xfrm>
            <a:off x="11073928" y="3645404"/>
            <a:ext cx="50863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GPM-</a:t>
            </a:r>
            <a:r>
              <a:rPr dirty="0" sz="1200" spc="-25">
                <a:solidFill>
                  <a:srgbClr val="231F20"/>
                </a:solidFill>
                <a:latin typeface="Arial"/>
                <a:cs typeface="Arial"/>
              </a:rPr>
              <a:t>ft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200" spc="-25">
                <a:solidFill>
                  <a:srgbClr val="231F20"/>
                </a:solidFill>
                <a:latin typeface="Arial"/>
                <a:cs typeface="Arial"/>
              </a:rPr>
              <a:t>Hp</a:t>
            </a:r>
            <a:endParaRPr sz="1200">
              <a:latin typeface="Arial"/>
              <a:cs typeface="Arial"/>
            </a:endParaRPr>
          </a:p>
        </p:txBody>
      </p:sp>
      <p:sp>
        <p:nvSpPr>
          <p:cNvPr id="78" name="object 78" descr=""/>
          <p:cNvSpPr/>
          <p:nvPr/>
        </p:nvSpPr>
        <p:spPr>
          <a:xfrm>
            <a:off x="10926991" y="3680485"/>
            <a:ext cx="802005" cy="342900"/>
          </a:xfrm>
          <a:custGeom>
            <a:avLst/>
            <a:gdLst/>
            <a:ahLst/>
            <a:cxnLst/>
            <a:rect l="l" t="t" r="r" b="b"/>
            <a:pathLst>
              <a:path w="802004" h="342900">
                <a:moveTo>
                  <a:pt x="89750" y="8978"/>
                </a:moveTo>
                <a:lnTo>
                  <a:pt x="45745" y="33197"/>
                </a:lnTo>
                <a:lnTo>
                  <a:pt x="19989" y="73787"/>
                </a:lnTo>
                <a:lnTo>
                  <a:pt x="4902" y="120230"/>
                </a:lnTo>
                <a:lnTo>
                  <a:pt x="0" y="170992"/>
                </a:lnTo>
                <a:lnTo>
                  <a:pt x="4902" y="222262"/>
                </a:lnTo>
                <a:lnTo>
                  <a:pt x="19989" y="269036"/>
                </a:lnTo>
                <a:lnTo>
                  <a:pt x="45745" y="309727"/>
                </a:lnTo>
                <a:lnTo>
                  <a:pt x="82727" y="342760"/>
                </a:lnTo>
                <a:lnTo>
                  <a:pt x="89750" y="334175"/>
                </a:lnTo>
                <a:lnTo>
                  <a:pt x="63855" y="304355"/>
                </a:lnTo>
                <a:lnTo>
                  <a:pt x="44602" y="265671"/>
                </a:lnTo>
                <a:lnTo>
                  <a:pt x="32588" y="220535"/>
                </a:lnTo>
                <a:lnTo>
                  <a:pt x="28448" y="171386"/>
                </a:lnTo>
                <a:lnTo>
                  <a:pt x="32537" y="122237"/>
                </a:lnTo>
                <a:lnTo>
                  <a:pt x="44462" y="77152"/>
                </a:lnTo>
                <a:lnTo>
                  <a:pt x="63703" y="38582"/>
                </a:lnTo>
                <a:lnTo>
                  <a:pt x="89750" y="8978"/>
                </a:lnTo>
                <a:close/>
              </a:path>
              <a:path w="802004" h="342900">
                <a:moveTo>
                  <a:pt x="801814" y="171780"/>
                </a:moveTo>
                <a:lnTo>
                  <a:pt x="796912" y="120510"/>
                </a:lnTo>
                <a:lnTo>
                  <a:pt x="781837" y="73736"/>
                </a:lnTo>
                <a:lnTo>
                  <a:pt x="756069" y="33045"/>
                </a:lnTo>
                <a:lnTo>
                  <a:pt x="719086" y="12"/>
                </a:lnTo>
                <a:lnTo>
                  <a:pt x="712063" y="8597"/>
                </a:lnTo>
                <a:lnTo>
                  <a:pt x="737958" y="38417"/>
                </a:lnTo>
                <a:lnTo>
                  <a:pt x="757212" y="77101"/>
                </a:lnTo>
                <a:lnTo>
                  <a:pt x="769226" y="122224"/>
                </a:lnTo>
                <a:lnTo>
                  <a:pt x="773366" y="171386"/>
                </a:lnTo>
                <a:lnTo>
                  <a:pt x="769277" y="220535"/>
                </a:lnTo>
                <a:lnTo>
                  <a:pt x="757364" y="265620"/>
                </a:lnTo>
                <a:lnTo>
                  <a:pt x="738111" y="304190"/>
                </a:lnTo>
                <a:lnTo>
                  <a:pt x="712063" y="333794"/>
                </a:lnTo>
                <a:lnTo>
                  <a:pt x="719086" y="342773"/>
                </a:lnTo>
                <a:lnTo>
                  <a:pt x="756069" y="309575"/>
                </a:lnTo>
                <a:lnTo>
                  <a:pt x="781837" y="268986"/>
                </a:lnTo>
                <a:lnTo>
                  <a:pt x="796912" y="222542"/>
                </a:lnTo>
                <a:lnTo>
                  <a:pt x="801814" y="1717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 descr=""/>
          <p:cNvSpPr txBox="1"/>
          <p:nvPr/>
        </p:nvSpPr>
        <p:spPr>
          <a:xfrm>
            <a:off x="9066059" y="3369641"/>
            <a:ext cx="685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231F20"/>
                </a:solidFill>
                <a:latin typeface="Arial"/>
                <a:cs typeface="Arial"/>
              </a:rPr>
              <a:t>Solution: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0" name="object 80" descr=""/>
          <p:cNvGrpSpPr/>
          <p:nvPr/>
        </p:nvGrpSpPr>
        <p:grpSpPr>
          <a:xfrm>
            <a:off x="9046557" y="1626711"/>
            <a:ext cx="5621020" cy="99695"/>
            <a:chOff x="9046557" y="1626711"/>
            <a:chExt cx="5621020" cy="99695"/>
          </a:xfrm>
        </p:grpSpPr>
        <p:sp>
          <p:nvSpPr>
            <p:cNvPr id="81" name="object 81" descr=""/>
            <p:cNvSpPr/>
            <p:nvPr/>
          </p:nvSpPr>
          <p:spPr>
            <a:xfrm>
              <a:off x="9093979" y="1676304"/>
              <a:ext cx="5573395" cy="0"/>
            </a:xfrm>
            <a:custGeom>
              <a:avLst/>
              <a:gdLst/>
              <a:ahLst/>
              <a:cxnLst/>
              <a:rect l="l" t="t" r="r" b="b"/>
              <a:pathLst>
                <a:path w="5573394" h="0">
                  <a:moveTo>
                    <a:pt x="5573318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9046557" y="1626711"/>
              <a:ext cx="53340" cy="99695"/>
            </a:xfrm>
            <a:custGeom>
              <a:avLst/>
              <a:gdLst/>
              <a:ahLst/>
              <a:cxnLst/>
              <a:rect l="l" t="t" r="r" b="b"/>
              <a:pathLst>
                <a:path w="53340" h="99694">
                  <a:moveTo>
                    <a:pt x="53340" y="0"/>
                  </a:moveTo>
                  <a:lnTo>
                    <a:pt x="0" y="49593"/>
                  </a:lnTo>
                  <a:lnTo>
                    <a:pt x="53340" y="99186"/>
                  </a:lnTo>
                  <a:lnTo>
                    <a:pt x="5334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 descr=""/>
          <p:cNvSpPr txBox="1"/>
          <p:nvPr/>
        </p:nvSpPr>
        <p:spPr>
          <a:xfrm>
            <a:off x="9676108" y="5975662"/>
            <a:ext cx="661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Brake </a:t>
            </a:r>
            <a:r>
              <a:rPr dirty="0" sz="1200" spc="-25">
                <a:solidFill>
                  <a:srgbClr val="231F20"/>
                </a:solidFill>
                <a:latin typeface="Arial"/>
                <a:cs typeface="Arial"/>
              </a:rPr>
              <a:t>Hp</a:t>
            </a:r>
            <a:endParaRPr sz="1200">
              <a:latin typeface="Arial"/>
              <a:cs typeface="Arial"/>
            </a:endParaRPr>
          </a:p>
        </p:txBody>
      </p:sp>
      <p:sp>
        <p:nvSpPr>
          <p:cNvPr id="84" name="object 84" descr=""/>
          <p:cNvSpPr txBox="1"/>
          <p:nvPr/>
        </p:nvSpPr>
        <p:spPr>
          <a:xfrm>
            <a:off x="9170357" y="5877761"/>
            <a:ext cx="26060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95960" algn="l"/>
                <a:tab pos="1224280" algn="l"/>
              </a:tabLst>
            </a:pPr>
            <a:r>
              <a:rPr dirty="0" baseline="-4629" sz="1800">
                <a:solidFill>
                  <a:srgbClr val="231F20"/>
                </a:solidFill>
                <a:latin typeface="Arial"/>
                <a:cs typeface="Arial"/>
              </a:rPr>
              <a:t>0.5 =</a:t>
            </a:r>
            <a:r>
              <a:rPr dirty="0" baseline="-4629" sz="1800" spc="277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u="sng" baseline="30092" sz="180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	</a:t>
            </a:r>
            <a:r>
              <a:rPr dirty="0" u="sng" baseline="30092" sz="1800" spc="-37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8Hp</a:t>
            </a:r>
            <a:r>
              <a:rPr dirty="0" u="sng" baseline="30092" sz="180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	</a:t>
            </a:r>
            <a:r>
              <a:rPr dirty="0" baseline="30092" sz="1800" spc="-3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= Brake Hp = 16Hp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5" name="object 85" descr=""/>
          <p:cNvGrpSpPr/>
          <p:nvPr/>
        </p:nvGrpSpPr>
        <p:grpSpPr>
          <a:xfrm>
            <a:off x="13069332" y="5436415"/>
            <a:ext cx="1194435" cy="254000"/>
            <a:chOff x="13069332" y="5436415"/>
            <a:chExt cx="1194435" cy="254000"/>
          </a:xfrm>
        </p:grpSpPr>
        <p:pic>
          <p:nvPicPr>
            <p:cNvPr id="86" name="object 86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069332" y="5436415"/>
              <a:ext cx="254000" cy="254000"/>
            </a:xfrm>
            <a:prstGeom prst="rect">
              <a:avLst/>
            </a:prstGeom>
          </p:spPr>
        </p:pic>
        <p:pic>
          <p:nvPicPr>
            <p:cNvPr id="87" name="object 87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009507" y="5436415"/>
              <a:ext cx="254000" cy="254000"/>
            </a:xfrm>
            <a:prstGeom prst="rect">
              <a:avLst/>
            </a:prstGeom>
          </p:spPr>
        </p:pic>
      </p:grpSp>
      <p:sp>
        <p:nvSpPr>
          <p:cNvPr id="88" name="object 88" descr=""/>
          <p:cNvSpPr txBox="1"/>
          <p:nvPr/>
        </p:nvSpPr>
        <p:spPr>
          <a:xfrm>
            <a:off x="9033843" y="4411329"/>
            <a:ext cx="5386705" cy="1246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 sz="1200" spc="-10" b="1">
                <a:solidFill>
                  <a:srgbClr val="231F20"/>
                </a:solidFill>
                <a:latin typeface="Arial"/>
                <a:cs typeface="Arial"/>
              </a:rPr>
              <a:t>Given</a:t>
            </a:r>
            <a:r>
              <a:rPr dirty="0" sz="1200" b="1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dirty="0" sz="1200" spc="-10" b="1">
                <a:solidFill>
                  <a:srgbClr val="231F20"/>
                </a:solidFill>
                <a:latin typeface="Arial"/>
                <a:cs typeface="Arial"/>
              </a:rPr>
              <a:t>Calculate</a:t>
            </a:r>
            <a:endParaRPr sz="1200">
              <a:latin typeface="Arial"/>
              <a:cs typeface="Arial"/>
            </a:endParaRPr>
          </a:p>
          <a:p>
            <a:pPr marL="12700" marR="8255">
              <a:lnSpc>
                <a:spcPct val="116700"/>
              </a:lnSpc>
              <a:spcBef>
                <a:spcPts val="869"/>
              </a:spcBef>
            </a:pP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Find</a:t>
            </a:r>
            <a:r>
              <a:rPr dirty="0" sz="1000" spc="-2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10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input</a:t>
            </a:r>
            <a:r>
              <a:rPr dirty="0" sz="10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Hp</a:t>
            </a:r>
            <a:r>
              <a:rPr dirty="0" sz="10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Given</a:t>
            </a:r>
            <a:r>
              <a:rPr dirty="0" sz="10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10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water</a:t>
            </a:r>
            <a:r>
              <a:rPr dirty="0" sz="10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Hp</a:t>
            </a:r>
            <a:r>
              <a:rPr dirty="0" sz="10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equals</a:t>
            </a:r>
            <a:r>
              <a:rPr dirty="0" sz="10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8Hp</a:t>
            </a:r>
            <a:r>
              <a:rPr dirty="0" sz="10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10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10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pump</a:t>
            </a:r>
            <a:r>
              <a:rPr dirty="0" sz="10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10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motor</a:t>
            </a:r>
            <a:r>
              <a:rPr dirty="0" sz="10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efficiencies</a:t>
            </a:r>
            <a:r>
              <a:rPr dirty="0" sz="10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are</a:t>
            </a:r>
            <a:r>
              <a:rPr dirty="0" sz="10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Arial"/>
                <a:cs typeface="Arial"/>
              </a:rPr>
              <a:t>80%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10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50%</a:t>
            </a:r>
            <a:r>
              <a:rPr dirty="0" sz="10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"/>
                <a:cs typeface="Arial"/>
              </a:rPr>
              <a:t>respectively.</a:t>
            </a:r>
            <a:endParaRPr sz="10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690"/>
              </a:spcBef>
            </a:pPr>
            <a:r>
              <a:rPr dirty="0" sz="1200" spc="-10" b="1">
                <a:solidFill>
                  <a:srgbClr val="231F20"/>
                </a:solidFill>
                <a:latin typeface="Arial"/>
                <a:cs typeface="Arial"/>
              </a:rPr>
              <a:t>Solution:</a:t>
            </a:r>
            <a:endParaRPr sz="12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930"/>
              </a:spcBef>
              <a:tabLst>
                <a:tab pos="1356995" algn="l"/>
                <a:tab pos="2254885" algn="l"/>
                <a:tab pos="3171190" algn="l"/>
                <a:tab pos="4373880" algn="l"/>
                <a:tab pos="5271770" algn="l"/>
              </a:tabLst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Step</a:t>
            </a:r>
            <a:r>
              <a:rPr dirty="0" sz="1200" spc="-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1:</a:t>
            </a:r>
            <a:r>
              <a:rPr dirty="0" sz="1200" spc="-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Arial"/>
                <a:cs typeface="Arial"/>
              </a:rPr>
              <a:t>Find</a:t>
            </a: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dirty="0" sz="1200" spc="-10">
                <a:solidFill>
                  <a:srgbClr val="231F20"/>
                </a:solidFill>
                <a:latin typeface="Arial"/>
                <a:cs typeface="Arial"/>
              </a:rPr>
              <a:t>knowing</a:t>
            </a: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dirty="0" sz="1200" spc="-5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	Step</a:t>
            </a:r>
            <a:r>
              <a:rPr dirty="0" sz="12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2:</a:t>
            </a:r>
            <a:r>
              <a:rPr dirty="0" sz="1200" spc="-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Arial"/>
                <a:cs typeface="Arial"/>
              </a:rPr>
              <a:t>Find</a:t>
            </a: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dirty="0" sz="1200" spc="-10">
                <a:solidFill>
                  <a:srgbClr val="231F20"/>
                </a:solidFill>
                <a:latin typeface="Arial"/>
                <a:cs typeface="Arial"/>
              </a:rPr>
              <a:t>knowing</a:t>
            </a: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dirty="0" sz="1200" spc="-5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89" name="object 89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4449837" y="5436415"/>
            <a:ext cx="254000" cy="254000"/>
          </a:xfrm>
          <a:prstGeom prst="rect">
            <a:avLst/>
          </a:prstGeom>
        </p:spPr>
      </p:pic>
      <p:sp>
        <p:nvSpPr>
          <p:cNvPr id="90" name="object 90" descr=""/>
          <p:cNvSpPr txBox="1"/>
          <p:nvPr/>
        </p:nvSpPr>
        <p:spPr>
          <a:xfrm>
            <a:off x="12332495" y="5782913"/>
            <a:ext cx="23298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79120" marR="43180" indent="-528955">
              <a:lnSpc>
                <a:spcPct val="100000"/>
              </a:lnSpc>
              <a:spcBef>
                <a:spcPts val="100"/>
              </a:spcBef>
              <a:tabLst>
                <a:tab pos="1583690" algn="l"/>
                <a:tab pos="1786889" algn="l"/>
                <a:tab pos="2278380" algn="l"/>
              </a:tabLst>
            </a:pPr>
            <a:r>
              <a:rPr dirty="0" baseline="-34722" sz="1800">
                <a:solidFill>
                  <a:srgbClr val="231F20"/>
                </a:solidFill>
                <a:latin typeface="Arial"/>
                <a:cs typeface="Arial"/>
              </a:rPr>
              <a:t>0.8 =</a:t>
            </a:r>
            <a:r>
              <a:rPr dirty="0" baseline="-34722" sz="1800" spc="277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u="sng" sz="1200" spc="42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0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Brake Hp</a:t>
            </a:r>
            <a:r>
              <a:rPr dirty="0" u="sng" sz="1200" spc="42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baseline="-34722" sz="180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dirty="0" baseline="-34722" sz="1800" spc="247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u="sng" sz="120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		</a:t>
            </a:r>
            <a:r>
              <a:rPr dirty="0" u="sng" sz="1200" spc="-25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16</a:t>
            </a:r>
            <a:r>
              <a:rPr dirty="0" u="sng" sz="120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	</a:t>
            </a: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 Input </a:t>
            </a:r>
            <a:r>
              <a:rPr dirty="0" sz="1200" spc="-25">
                <a:solidFill>
                  <a:srgbClr val="231F20"/>
                </a:solidFill>
                <a:latin typeface="Arial"/>
                <a:cs typeface="Arial"/>
              </a:rPr>
              <a:t>Hp</a:t>
            </a: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	Input </a:t>
            </a:r>
            <a:r>
              <a:rPr dirty="0" sz="1200" spc="-25">
                <a:solidFill>
                  <a:srgbClr val="231F20"/>
                </a:solidFill>
                <a:latin typeface="Arial"/>
                <a:cs typeface="Arial"/>
              </a:rPr>
              <a:t>Hp</a:t>
            </a:r>
            <a:endParaRPr sz="1200">
              <a:latin typeface="Arial"/>
              <a:cs typeface="Arial"/>
            </a:endParaRPr>
          </a:p>
        </p:txBody>
      </p:sp>
      <p:sp>
        <p:nvSpPr>
          <p:cNvPr id="91" name="object 91" descr=""/>
          <p:cNvSpPr txBox="1"/>
          <p:nvPr/>
        </p:nvSpPr>
        <p:spPr>
          <a:xfrm>
            <a:off x="13893888" y="6303162"/>
            <a:ext cx="596900" cy="279400"/>
          </a:xfrm>
          <a:prstGeom prst="rect">
            <a:avLst/>
          </a:prstGeom>
          <a:ln w="12700">
            <a:solidFill>
              <a:srgbClr val="231F20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116205">
              <a:lnSpc>
                <a:spcPct val="100000"/>
              </a:lnSpc>
              <a:spcBef>
                <a:spcPts val="320"/>
              </a:spcBef>
            </a:pPr>
            <a:r>
              <a:rPr dirty="0" sz="1200" spc="-20">
                <a:solidFill>
                  <a:srgbClr val="231F20"/>
                </a:solidFill>
                <a:latin typeface="Arial"/>
                <a:cs typeface="Arial"/>
              </a:rPr>
              <a:t>20Hp</a:t>
            </a:r>
            <a:endParaRPr sz="1200">
              <a:latin typeface="Arial"/>
              <a:cs typeface="Arial"/>
            </a:endParaRPr>
          </a:p>
        </p:txBody>
      </p:sp>
      <p:sp>
        <p:nvSpPr>
          <p:cNvPr id="92" name="object 92" descr=""/>
          <p:cNvSpPr txBox="1"/>
          <p:nvPr/>
        </p:nvSpPr>
        <p:spPr>
          <a:xfrm>
            <a:off x="13271458" y="6417918"/>
            <a:ext cx="237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231F20"/>
                </a:solidFill>
                <a:latin typeface="Arial"/>
                <a:cs typeface="Arial"/>
              </a:rPr>
              <a:t>0.8</a:t>
            </a:r>
            <a:endParaRPr sz="1200">
              <a:latin typeface="Arial"/>
              <a:cs typeface="Arial"/>
            </a:endParaRPr>
          </a:p>
        </p:txBody>
      </p:sp>
      <p:sp>
        <p:nvSpPr>
          <p:cNvPr id="93" name="object 93" descr=""/>
          <p:cNvSpPr txBox="1"/>
          <p:nvPr/>
        </p:nvSpPr>
        <p:spPr>
          <a:xfrm>
            <a:off x="12326145" y="6323353"/>
            <a:ext cx="1522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978535" algn="l"/>
                <a:tab pos="1332865" algn="l"/>
              </a:tabLst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Input Hp = </a:t>
            </a:r>
            <a:r>
              <a:rPr dirty="0" u="sng" baseline="32407" sz="180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	</a:t>
            </a:r>
            <a:r>
              <a:rPr dirty="0" u="sng" baseline="32407" sz="1800" spc="-37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16</a:t>
            </a:r>
            <a:r>
              <a:rPr dirty="0" u="sng" baseline="32407" sz="180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	</a:t>
            </a:r>
            <a:r>
              <a:rPr dirty="0" baseline="32407" sz="18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baseline="-6944" sz="1800">
                <a:solidFill>
                  <a:srgbClr val="231F20"/>
                </a:solidFill>
                <a:latin typeface="Arial"/>
                <a:cs typeface="Arial"/>
              </a:rPr>
              <a:t>=</a:t>
            </a:r>
            <a:endParaRPr baseline="-6944" sz="1800">
              <a:latin typeface="Arial"/>
              <a:cs typeface="Arial"/>
            </a:endParaRPr>
          </a:p>
        </p:txBody>
      </p:sp>
      <p:sp>
        <p:nvSpPr>
          <p:cNvPr id="94" name="object 94" descr=""/>
          <p:cNvSpPr/>
          <p:nvPr/>
        </p:nvSpPr>
        <p:spPr>
          <a:xfrm>
            <a:off x="8954833" y="7253058"/>
            <a:ext cx="5994400" cy="1821180"/>
          </a:xfrm>
          <a:custGeom>
            <a:avLst/>
            <a:gdLst/>
            <a:ahLst/>
            <a:cxnLst/>
            <a:rect l="l" t="t" r="r" b="b"/>
            <a:pathLst>
              <a:path w="5994400" h="1821179">
                <a:moveTo>
                  <a:pt x="0" y="1821091"/>
                </a:moveTo>
                <a:lnTo>
                  <a:pt x="5994400" y="1821091"/>
                </a:lnTo>
                <a:lnTo>
                  <a:pt x="5994400" y="0"/>
                </a:lnTo>
                <a:lnTo>
                  <a:pt x="0" y="0"/>
                </a:lnTo>
                <a:lnTo>
                  <a:pt x="0" y="1821091"/>
                </a:lnTo>
                <a:close/>
              </a:path>
            </a:pathLst>
          </a:custGeom>
          <a:ln w="12700">
            <a:solidFill>
              <a:srgbClr val="9395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 descr=""/>
          <p:cNvSpPr txBox="1"/>
          <p:nvPr/>
        </p:nvSpPr>
        <p:spPr>
          <a:xfrm>
            <a:off x="8981744" y="8556905"/>
            <a:ext cx="3046095" cy="311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1755">
              <a:lnSpc>
                <a:spcPts val="1125"/>
              </a:lnSpc>
              <a:spcBef>
                <a:spcPts val="100"/>
              </a:spcBef>
              <a:tabLst>
                <a:tab pos="927100" algn="l"/>
              </a:tabLst>
            </a:pPr>
            <a:r>
              <a:rPr dirty="0" baseline="32407" sz="1800" spc="-15" b="1">
                <a:solidFill>
                  <a:srgbClr val="231F20"/>
                </a:solidFill>
                <a:latin typeface="Arial"/>
                <a:cs typeface="Arial"/>
              </a:rPr>
              <a:t>Annual</a:t>
            </a:r>
            <a:r>
              <a:rPr dirty="0" baseline="32407" sz="1800" b="1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(218.5-191.5)Hp</a:t>
            </a:r>
            <a:r>
              <a:rPr dirty="0" baseline="-6944" sz="180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dirty="0" baseline="-6944" sz="1800" spc="97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u="sng" baseline="30092" sz="180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0.746</a:t>
            </a:r>
            <a:r>
              <a:rPr dirty="0" u="sng" baseline="30092" sz="1800" spc="7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 </a:t>
            </a:r>
            <a:r>
              <a:rPr dirty="0" u="sng" baseline="30092" sz="180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Kw</a:t>
            </a:r>
            <a:r>
              <a:rPr dirty="0" baseline="30092" sz="1800" spc="247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baseline="-6944" sz="1800" spc="-75">
                <a:solidFill>
                  <a:srgbClr val="231F20"/>
                </a:solidFill>
                <a:latin typeface="Arial"/>
                <a:cs typeface="Arial"/>
              </a:rPr>
              <a:t>X</a:t>
            </a:r>
            <a:endParaRPr baseline="-6944" sz="1800">
              <a:latin typeface="Arial"/>
              <a:cs typeface="Arial"/>
            </a:endParaRPr>
          </a:p>
          <a:p>
            <a:pPr marL="38100">
              <a:lnSpc>
                <a:spcPts val="1125"/>
              </a:lnSpc>
              <a:tabLst>
                <a:tab pos="2416810" algn="l"/>
              </a:tabLst>
            </a:pPr>
            <a:r>
              <a:rPr dirty="0" baseline="2314" sz="1800" spc="-15" b="1">
                <a:solidFill>
                  <a:srgbClr val="231F20"/>
                </a:solidFill>
                <a:latin typeface="Arial"/>
                <a:cs typeface="Arial"/>
              </a:rPr>
              <a:t>Savings</a:t>
            </a:r>
            <a:r>
              <a:rPr dirty="0" baseline="2314" sz="1800" b="1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dirty="0" sz="1200" spc="-25">
                <a:solidFill>
                  <a:srgbClr val="231F20"/>
                </a:solidFill>
                <a:latin typeface="Arial"/>
                <a:cs typeface="Arial"/>
              </a:rPr>
              <a:t>Hp</a:t>
            </a:r>
            <a:endParaRPr sz="1200">
              <a:latin typeface="Arial"/>
              <a:cs typeface="Arial"/>
            </a:endParaRPr>
          </a:p>
        </p:txBody>
      </p:sp>
      <p:sp>
        <p:nvSpPr>
          <p:cNvPr id="96" name="object 96" descr=""/>
          <p:cNvSpPr txBox="1"/>
          <p:nvPr/>
        </p:nvSpPr>
        <p:spPr>
          <a:xfrm>
            <a:off x="13846278" y="8546471"/>
            <a:ext cx="114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97" name="object 97" descr=""/>
          <p:cNvSpPr txBox="1"/>
          <p:nvPr/>
        </p:nvSpPr>
        <p:spPr>
          <a:xfrm>
            <a:off x="9244716" y="7927793"/>
            <a:ext cx="5419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1205865" algn="l"/>
                <a:tab pos="1627505" algn="l"/>
                <a:tab pos="3049905" algn="l"/>
                <a:tab pos="4177665" algn="l"/>
                <a:tab pos="4599305" algn="l"/>
              </a:tabLst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Hp input to</a:t>
            </a:r>
            <a:r>
              <a:rPr dirty="0" sz="1200" spc="42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baseline="-30092" sz="180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dirty="0" baseline="-30092" sz="1800" spc="27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u="sng" baseline="2314" sz="180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baseline="2314" sz="1800" spc="-37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180</a:t>
            </a:r>
            <a:r>
              <a:rPr dirty="0" u="sng" baseline="2314" sz="180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	</a:t>
            </a:r>
            <a:r>
              <a:rPr dirty="0" baseline="2314" sz="18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baseline="-32407" sz="1800">
                <a:solidFill>
                  <a:srgbClr val="231F20"/>
                </a:solidFill>
                <a:latin typeface="Arial"/>
                <a:cs typeface="Arial"/>
              </a:rPr>
              <a:t>= 191.5Hp	</a:t>
            </a: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Hp input to</a:t>
            </a:r>
            <a:r>
              <a:rPr dirty="0" sz="1200" spc="38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baseline="-30092" sz="180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dirty="0" baseline="-30092" sz="1800" spc="97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u="sng" baseline="2314" sz="180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baseline="2314" sz="1800" spc="-37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180</a:t>
            </a:r>
            <a:r>
              <a:rPr dirty="0" u="sng" baseline="2314" sz="180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	</a:t>
            </a:r>
            <a:r>
              <a:rPr dirty="0" baseline="2314" sz="18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baseline="-32407" sz="1800">
                <a:solidFill>
                  <a:srgbClr val="231F20"/>
                </a:solidFill>
                <a:latin typeface="Arial"/>
                <a:cs typeface="Arial"/>
              </a:rPr>
              <a:t>= 218.5Hp</a:t>
            </a:r>
            <a:endParaRPr baseline="-32407" sz="18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tabLst>
                <a:tab pos="1184910" algn="l"/>
                <a:tab pos="3100705" algn="l"/>
                <a:tab pos="4156075" algn="l"/>
              </a:tabLst>
            </a:pPr>
            <a:r>
              <a:rPr dirty="0" sz="1200" i="1">
                <a:solidFill>
                  <a:srgbClr val="231F20"/>
                </a:solidFill>
                <a:latin typeface="Arial"/>
                <a:cs typeface="Arial"/>
              </a:rPr>
              <a:t>new</a:t>
            </a:r>
            <a:r>
              <a:rPr dirty="0" sz="1200" spc="-10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Arial"/>
                <a:cs typeface="Arial"/>
              </a:rPr>
              <a:t>motor</a:t>
            </a: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dirty="0" baseline="2314" sz="1800" spc="-30">
                <a:solidFill>
                  <a:srgbClr val="231F20"/>
                </a:solidFill>
                <a:latin typeface="Arial"/>
                <a:cs typeface="Arial"/>
              </a:rPr>
              <a:t>0.94</a:t>
            </a:r>
            <a:r>
              <a:rPr dirty="0" baseline="2314" sz="1800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dirty="0" sz="1200" i="1">
                <a:solidFill>
                  <a:srgbClr val="231F20"/>
                </a:solidFill>
                <a:latin typeface="Arial"/>
                <a:cs typeface="Arial"/>
              </a:rPr>
              <a:t>old</a:t>
            </a:r>
            <a:r>
              <a:rPr dirty="0" sz="1200" spc="-10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Arial"/>
                <a:cs typeface="Arial"/>
              </a:rPr>
              <a:t>motor</a:t>
            </a: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dirty="0" baseline="2314" sz="1800" spc="-30">
                <a:solidFill>
                  <a:srgbClr val="231F20"/>
                </a:solidFill>
                <a:latin typeface="Arial"/>
                <a:cs typeface="Arial"/>
              </a:rPr>
              <a:t>0.82</a:t>
            </a:r>
            <a:endParaRPr baseline="2314" sz="1800">
              <a:latin typeface="Arial"/>
              <a:cs typeface="Arial"/>
            </a:endParaRPr>
          </a:p>
        </p:txBody>
      </p:sp>
      <p:grpSp>
        <p:nvGrpSpPr>
          <p:cNvPr id="98" name="object 98" descr=""/>
          <p:cNvGrpSpPr/>
          <p:nvPr/>
        </p:nvGrpSpPr>
        <p:grpSpPr>
          <a:xfrm>
            <a:off x="9667575" y="8525161"/>
            <a:ext cx="5220335" cy="300990"/>
            <a:chOff x="9667575" y="8525161"/>
            <a:chExt cx="5220335" cy="300990"/>
          </a:xfrm>
        </p:grpSpPr>
        <p:sp>
          <p:nvSpPr>
            <p:cNvPr id="99" name="object 99" descr=""/>
            <p:cNvSpPr/>
            <p:nvPr/>
          </p:nvSpPr>
          <p:spPr>
            <a:xfrm>
              <a:off x="9667575" y="8525161"/>
              <a:ext cx="179705" cy="300990"/>
            </a:xfrm>
            <a:custGeom>
              <a:avLst/>
              <a:gdLst/>
              <a:ahLst/>
              <a:cxnLst/>
              <a:rect l="l" t="t" r="r" b="b"/>
              <a:pathLst>
                <a:path w="179704" h="300990">
                  <a:moveTo>
                    <a:pt x="92252" y="0"/>
                  </a:moveTo>
                  <a:lnTo>
                    <a:pt x="0" y="0"/>
                  </a:lnTo>
                  <a:lnTo>
                    <a:pt x="86880" y="150494"/>
                  </a:lnTo>
                  <a:lnTo>
                    <a:pt x="0" y="300989"/>
                  </a:lnTo>
                  <a:lnTo>
                    <a:pt x="92252" y="300989"/>
                  </a:lnTo>
                  <a:lnTo>
                    <a:pt x="179133" y="150494"/>
                  </a:lnTo>
                  <a:lnTo>
                    <a:pt x="92252" y="0"/>
                  </a:lnTo>
                  <a:close/>
                </a:path>
              </a:pathLst>
            </a:custGeom>
            <a:solidFill>
              <a:srgbClr val="9395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13992328" y="8657702"/>
              <a:ext cx="892810" cy="0"/>
            </a:xfrm>
            <a:custGeom>
              <a:avLst/>
              <a:gdLst/>
              <a:ahLst/>
              <a:cxnLst/>
              <a:rect l="l" t="t" r="r" b="b"/>
              <a:pathLst>
                <a:path w="892809" h="0">
                  <a:moveTo>
                    <a:pt x="0" y="0"/>
                  </a:moveTo>
                  <a:lnTo>
                    <a:pt x="892403" y="0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1" name="object 101" descr=""/>
          <p:cNvSpPr txBox="1"/>
          <p:nvPr/>
        </p:nvSpPr>
        <p:spPr>
          <a:xfrm>
            <a:off x="13277712" y="8444978"/>
            <a:ext cx="16071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5190" algn="l"/>
              </a:tabLst>
            </a:pPr>
            <a:r>
              <a:rPr dirty="0" u="sng" baseline="2314" sz="1800" spc="-15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$0.075</a:t>
            </a:r>
            <a:r>
              <a:rPr dirty="0" baseline="2314" sz="1800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dirty="0" sz="1200" spc="-10">
                <a:solidFill>
                  <a:srgbClr val="231F20"/>
                </a:solidFill>
                <a:latin typeface="Arial"/>
                <a:cs typeface="Arial"/>
              </a:rPr>
              <a:t>$23,779</a:t>
            </a:r>
            <a:endParaRPr sz="1200">
              <a:latin typeface="Arial"/>
              <a:cs typeface="Arial"/>
            </a:endParaRPr>
          </a:p>
          <a:p>
            <a:pPr marL="97155">
              <a:lnSpc>
                <a:spcPct val="100000"/>
              </a:lnSpc>
              <a:tabLst>
                <a:tab pos="1006475" algn="l"/>
              </a:tabLst>
            </a:pPr>
            <a:r>
              <a:rPr dirty="0" baseline="2314" sz="1800" spc="-37">
                <a:solidFill>
                  <a:srgbClr val="231F20"/>
                </a:solidFill>
                <a:latin typeface="Arial"/>
                <a:cs typeface="Arial"/>
              </a:rPr>
              <a:t>Kwh</a:t>
            </a:r>
            <a:r>
              <a:rPr dirty="0" baseline="2314" sz="1800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dirty="0" sz="1200" spc="-20">
                <a:solidFill>
                  <a:srgbClr val="231F20"/>
                </a:solidFill>
                <a:latin typeface="Arial"/>
                <a:cs typeface="Arial"/>
              </a:rPr>
              <a:t>Year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2" name="object 102" descr=""/>
          <p:cNvSpPr txBox="1"/>
          <p:nvPr/>
        </p:nvSpPr>
        <p:spPr>
          <a:xfrm>
            <a:off x="13923086" y="789851"/>
            <a:ext cx="1035685" cy="292100"/>
          </a:xfrm>
          <a:prstGeom prst="rect">
            <a:avLst/>
          </a:prstGeom>
          <a:ln w="12700">
            <a:solidFill>
              <a:srgbClr val="231F20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102235">
              <a:lnSpc>
                <a:spcPct val="100000"/>
              </a:lnSpc>
              <a:spcBef>
                <a:spcPts val="320"/>
              </a:spcBef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Flow *</a:t>
            </a:r>
            <a:r>
              <a:rPr dirty="0" sz="1200" spc="-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Arial"/>
                <a:cs typeface="Arial"/>
              </a:rPr>
              <a:t>Head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03" name="object 103" descr=""/>
          <p:cNvGrpSpPr/>
          <p:nvPr/>
        </p:nvGrpSpPr>
        <p:grpSpPr>
          <a:xfrm>
            <a:off x="9180104" y="526961"/>
            <a:ext cx="1659255" cy="939800"/>
            <a:chOff x="9180104" y="526961"/>
            <a:chExt cx="1659255" cy="939800"/>
          </a:xfrm>
        </p:grpSpPr>
        <p:sp>
          <p:nvSpPr>
            <p:cNvPr id="104" name="object 104" descr=""/>
            <p:cNvSpPr/>
            <p:nvPr/>
          </p:nvSpPr>
          <p:spPr>
            <a:xfrm>
              <a:off x="9186454" y="821634"/>
              <a:ext cx="796925" cy="264160"/>
            </a:xfrm>
            <a:custGeom>
              <a:avLst/>
              <a:gdLst/>
              <a:ahLst/>
              <a:cxnLst/>
              <a:rect l="l" t="t" r="r" b="b"/>
              <a:pathLst>
                <a:path w="796925" h="264159">
                  <a:moveTo>
                    <a:pt x="340347" y="0"/>
                  </a:moveTo>
                  <a:lnTo>
                    <a:pt x="0" y="51219"/>
                  </a:lnTo>
                  <a:lnTo>
                    <a:pt x="0" y="177317"/>
                  </a:lnTo>
                  <a:lnTo>
                    <a:pt x="259676" y="127393"/>
                  </a:lnTo>
                  <a:lnTo>
                    <a:pt x="259676" y="264083"/>
                  </a:lnTo>
                  <a:lnTo>
                    <a:pt x="625525" y="164795"/>
                  </a:lnTo>
                  <a:lnTo>
                    <a:pt x="625525" y="229501"/>
                  </a:lnTo>
                  <a:lnTo>
                    <a:pt x="796785" y="119672"/>
                  </a:lnTo>
                  <a:lnTo>
                    <a:pt x="625525" y="10312"/>
                  </a:lnTo>
                  <a:lnTo>
                    <a:pt x="625525" y="83527"/>
                  </a:lnTo>
                  <a:lnTo>
                    <a:pt x="340347" y="127393"/>
                  </a:lnTo>
                  <a:lnTo>
                    <a:pt x="340347" y="0"/>
                  </a:lnTo>
                  <a:close/>
                </a:path>
              </a:pathLst>
            </a:custGeom>
            <a:solidFill>
              <a:srgbClr val="FFF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9186454" y="821634"/>
              <a:ext cx="796925" cy="264160"/>
            </a:xfrm>
            <a:custGeom>
              <a:avLst/>
              <a:gdLst/>
              <a:ahLst/>
              <a:cxnLst/>
              <a:rect l="l" t="t" r="r" b="b"/>
              <a:pathLst>
                <a:path w="796925" h="264159">
                  <a:moveTo>
                    <a:pt x="259676" y="264083"/>
                  </a:moveTo>
                  <a:lnTo>
                    <a:pt x="259676" y="127393"/>
                  </a:lnTo>
                  <a:lnTo>
                    <a:pt x="0" y="177317"/>
                  </a:lnTo>
                  <a:lnTo>
                    <a:pt x="0" y="51219"/>
                  </a:lnTo>
                  <a:lnTo>
                    <a:pt x="340347" y="0"/>
                  </a:lnTo>
                  <a:lnTo>
                    <a:pt x="340347" y="127393"/>
                  </a:lnTo>
                  <a:lnTo>
                    <a:pt x="625525" y="83527"/>
                  </a:lnTo>
                  <a:lnTo>
                    <a:pt x="625525" y="10312"/>
                  </a:lnTo>
                  <a:lnTo>
                    <a:pt x="796785" y="119672"/>
                  </a:lnTo>
                  <a:lnTo>
                    <a:pt x="625525" y="229501"/>
                  </a:lnTo>
                  <a:lnTo>
                    <a:pt x="625525" y="164795"/>
                  </a:lnTo>
                  <a:lnTo>
                    <a:pt x="259676" y="264083"/>
                  </a:lnTo>
                  <a:close/>
                </a:path>
              </a:pathLst>
            </a:custGeom>
            <a:ln w="12700">
              <a:solidFill>
                <a:srgbClr val="F8971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6" name="object 106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939146" y="526961"/>
              <a:ext cx="899604" cy="939792"/>
            </a:xfrm>
            <a:prstGeom prst="rect">
              <a:avLst/>
            </a:prstGeom>
          </p:spPr>
        </p:pic>
      </p:grpSp>
      <p:grpSp>
        <p:nvGrpSpPr>
          <p:cNvPr id="107" name="object 107" descr=""/>
          <p:cNvGrpSpPr/>
          <p:nvPr/>
        </p:nvGrpSpPr>
        <p:grpSpPr>
          <a:xfrm>
            <a:off x="11023376" y="815284"/>
            <a:ext cx="809625" cy="276860"/>
            <a:chOff x="11023376" y="815284"/>
            <a:chExt cx="809625" cy="276860"/>
          </a:xfrm>
        </p:grpSpPr>
        <p:sp>
          <p:nvSpPr>
            <p:cNvPr id="108" name="object 108" descr=""/>
            <p:cNvSpPr/>
            <p:nvPr/>
          </p:nvSpPr>
          <p:spPr>
            <a:xfrm>
              <a:off x="11029726" y="821634"/>
              <a:ext cx="796925" cy="264160"/>
            </a:xfrm>
            <a:custGeom>
              <a:avLst/>
              <a:gdLst/>
              <a:ahLst/>
              <a:cxnLst/>
              <a:rect l="l" t="t" r="r" b="b"/>
              <a:pathLst>
                <a:path w="796925" h="264159">
                  <a:moveTo>
                    <a:pt x="340347" y="0"/>
                  </a:moveTo>
                  <a:lnTo>
                    <a:pt x="0" y="51219"/>
                  </a:lnTo>
                  <a:lnTo>
                    <a:pt x="0" y="177317"/>
                  </a:lnTo>
                  <a:lnTo>
                    <a:pt x="259676" y="127393"/>
                  </a:lnTo>
                  <a:lnTo>
                    <a:pt x="259676" y="264083"/>
                  </a:lnTo>
                  <a:lnTo>
                    <a:pt x="625525" y="164795"/>
                  </a:lnTo>
                  <a:lnTo>
                    <a:pt x="625525" y="229501"/>
                  </a:lnTo>
                  <a:lnTo>
                    <a:pt x="796785" y="119672"/>
                  </a:lnTo>
                  <a:lnTo>
                    <a:pt x="625525" y="10312"/>
                  </a:lnTo>
                  <a:lnTo>
                    <a:pt x="625525" y="83527"/>
                  </a:lnTo>
                  <a:lnTo>
                    <a:pt x="340347" y="127393"/>
                  </a:lnTo>
                  <a:lnTo>
                    <a:pt x="340347" y="0"/>
                  </a:lnTo>
                  <a:close/>
                </a:path>
              </a:pathLst>
            </a:custGeom>
            <a:solidFill>
              <a:srgbClr val="FFF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11029726" y="821634"/>
              <a:ext cx="796925" cy="264160"/>
            </a:xfrm>
            <a:custGeom>
              <a:avLst/>
              <a:gdLst/>
              <a:ahLst/>
              <a:cxnLst/>
              <a:rect l="l" t="t" r="r" b="b"/>
              <a:pathLst>
                <a:path w="796925" h="264159">
                  <a:moveTo>
                    <a:pt x="259676" y="264083"/>
                  </a:moveTo>
                  <a:lnTo>
                    <a:pt x="259676" y="127393"/>
                  </a:lnTo>
                  <a:lnTo>
                    <a:pt x="0" y="177317"/>
                  </a:lnTo>
                  <a:lnTo>
                    <a:pt x="0" y="51219"/>
                  </a:lnTo>
                  <a:lnTo>
                    <a:pt x="340347" y="0"/>
                  </a:lnTo>
                  <a:lnTo>
                    <a:pt x="340347" y="127393"/>
                  </a:lnTo>
                  <a:lnTo>
                    <a:pt x="625525" y="83527"/>
                  </a:lnTo>
                  <a:lnTo>
                    <a:pt x="625525" y="10312"/>
                  </a:lnTo>
                  <a:lnTo>
                    <a:pt x="796785" y="119672"/>
                  </a:lnTo>
                  <a:lnTo>
                    <a:pt x="625525" y="229501"/>
                  </a:lnTo>
                  <a:lnTo>
                    <a:pt x="625525" y="164795"/>
                  </a:lnTo>
                  <a:lnTo>
                    <a:pt x="259676" y="264083"/>
                  </a:lnTo>
                  <a:close/>
                </a:path>
              </a:pathLst>
            </a:custGeom>
            <a:ln w="12700">
              <a:solidFill>
                <a:srgbClr val="F8971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0" name="object 110" descr=""/>
          <p:cNvGrpSpPr/>
          <p:nvPr/>
        </p:nvGrpSpPr>
        <p:grpSpPr>
          <a:xfrm>
            <a:off x="12897022" y="815284"/>
            <a:ext cx="809625" cy="276860"/>
            <a:chOff x="12897022" y="815284"/>
            <a:chExt cx="809625" cy="276860"/>
          </a:xfrm>
        </p:grpSpPr>
        <p:sp>
          <p:nvSpPr>
            <p:cNvPr id="111" name="object 111" descr=""/>
            <p:cNvSpPr/>
            <p:nvPr/>
          </p:nvSpPr>
          <p:spPr>
            <a:xfrm>
              <a:off x="12903372" y="821634"/>
              <a:ext cx="796925" cy="264160"/>
            </a:xfrm>
            <a:custGeom>
              <a:avLst/>
              <a:gdLst/>
              <a:ahLst/>
              <a:cxnLst/>
              <a:rect l="l" t="t" r="r" b="b"/>
              <a:pathLst>
                <a:path w="796925" h="264159">
                  <a:moveTo>
                    <a:pt x="340347" y="0"/>
                  </a:moveTo>
                  <a:lnTo>
                    <a:pt x="0" y="51219"/>
                  </a:lnTo>
                  <a:lnTo>
                    <a:pt x="0" y="177317"/>
                  </a:lnTo>
                  <a:lnTo>
                    <a:pt x="259676" y="127393"/>
                  </a:lnTo>
                  <a:lnTo>
                    <a:pt x="259676" y="264083"/>
                  </a:lnTo>
                  <a:lnTo>
                    <a:pt x="625525" y="164795"/>
                  </a:lnTo>
                  <a:lnTo>
                    <a:pt x="625525" y="229501"/>
                  </a:lnTo>
                  <a:lnTo>
                    <a:pt x="796785" y="119672"/>
                  </a:lnTo>
                  <a:lnTo>
                    <a:pt x="625525" y="10312"/>
                  </a:lnTo>
                  <a:lnTo>
                    <a:pt x="625525" y="83527"/>
                  </a:lnTo>
                  <a:lnTo>
                    <a:pt x="340347" y="127393"/>
                  </a:lnTo>
                  <a:lnTo>
                    <a:pt x="340347" y="0"/>
                  </a:lnTo>
                  <a:close/>
                </a:path>
              </a:pathLst>
            </a:custGeom>
            <a:solidFill>
              <a:srgbClr val="FFF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12903372" y="821634"/>
              <a:ext cx="796925" cy="264160"/>
            </a:xfrm>
            <a:custGeom>
              <a:avLst/>
              <a:gdLst/>
              <a:ahLst/>
              <a:cxnLst/>
              <a:rect l="l" t="t" r="r" b="b"/>
              <a:pathLst>
                <a:path w="796925" h="264159">
                  <a:moveTo>
                    <a:pt x="259676" y="264083"/>
                  </a:moveTo>
                  <a:lnTo>
                    <a:pt x="259676" y="127393"/>
                  </a:lnTo>
                  <a:lnTo>
                    <a:pt x="0" y="177317"/>
                  </a:lnTo>
                  <a:lnTo>
                    <a:pt x="0" y="51219"/>
                  </a:lnTo>
                  <a:lnTo>
                    <a:pt x="340347" y="0"/>
                  </a:lnTo>
                  <a:lnTo>
                    <a:pt x="340347" y="127393"/>
                  </a:lnTo>
                  <a:lnTo>
                    <a:pt x="625525" y="83527"/>
                  </a:lnTo>
                  <a:lnTo>
                    <a:pt x="625525" y="10312"/>
                  </a:lnTo>
                  <a:lnTo>
                    <a:pt x="796785" y="119672"/>
                  </a:lnTo>
                  <a:lnTo>
                    <a:pt x="625525" y="229501"/>
                  </a:lnTo>
                  <a:lnTo>
                    <a:pt x="625525" y="164795"/>
                  </a:lnTo>
                  <a:lnTo>
                    <a:pt x="259676" y="264083"/>
                  </a:lnTo>
                  <a:close/>
                </a:path>
              </a:pathLst>
            </a:custGeom>
            <a:ln w="12700">
              <a:solidFill>
                <a:srgbClr val="F8971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3" name="object 113" descr=""/>
          <p:cNvSpPr/>
          <p:nvPr/>
        </p:nvSpPr>
        <p:spPr>
          <a:xfrm>
            <a:off x="13985977" y="8492782"/>
            <a:ext cx="905510" cy="365760"/>
          </a:xfrm>
          <a:custGeom>
            <a:avLst/>
            <a:gdLst/>
            <a:ahLst/>
            <a:cxnLst/>
            <a:rect l="l" t="t" r="r" b="b"/>
            <a:pathLst>
              <a:path w="905509" h="365759">
                <a:moveTo>
                  <a:pt x="0" y="365760"/>
                </a:moveTo>
                <a:lnTo>
                  <a:pt x="905103" y="365760"/>
                </a:lnTo>
                <a:lnTo>
                  <a:pt x="905103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 descr=""/>
          <p:cNvSpPr txBox="1"/>
          <p:nvPr/>
        </p:nvSpPr>
        <p:spPr>
          <a:xfrm>
            <a:off x="12115744" y="8457875"/>
            <a:ext cx="864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u="sng" sz="120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365</a:t>
            </a:r>
            <a:r>
              <a:rPr dirty="0" u="sng" sz="1200" spc="-1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0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x</a:t>
            </a:r>
            <a:r>
              <a:rPr dirty="0" u="sng" sz="1200" spc="-5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0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24</a:t>
            </a:r>
            <a:r>
              <a:rPr dirty="0" u="sng" sz="1200" spc="-1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00" spc="-25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hrs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200" spc="-20">
                <a:solidFill>
                  <a:srgbClr val="231F20"/>
                </a:solidFill>
                <a:latin typeface="Arial"/>
                <a:cs typeface="Arial"/>
              </a:rPr>
              <a:t>Year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15" name="object 115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2088024" y="515703"/>
            <a:ext cx="756589" cy="977816"/>
          </a:xfrm>
          <a:prstGeom prst="rect">
            <a:avLst/>
          </a:prstGeom>
        </p:spPr>
      </p:pic>
      <p:sp>
        <p:nvSpPr>
          <p:cNvPr id="116" name="object 116" descr=""/>
          <p:cNvSpPr txBox="1"/>
          <p:nvPr/>
        </p:nvSpPr>
        <p:spPr>
          <a:xfrm>
            <a:off x="13063356" y="8550334"/>
            <a:ext cx="127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7" name="object 117" descr=""/>
          <p:cNvGrpSpPr/>
          <p:nvPr/>
        </p:nvGrpSpPr>
        <p:grpSpPr>
          <a:xfrm>
            <a:off x="3593847" y="914863"/>
            <a:ext cx="523875" cy="1476375"/>
            <a:chOff x="3593847" y="914863"/>
            <a:chExt cx="523875" cy="1476375"/>
          </a:xfrm>
        </p:grpSpPr>
        <p:sp>
          <p:nvSpPr>
            <p:cNvPr id="118" name="object 118" descr=""/>
            <p:cNvSpPr/>
            <p:nvPr/>
          </p:nvSpPr>
          <p:spPr>
            <a:xfrm>
              <a:off x="3790135" y="947273"/>
              <a:ext cx="257810" cy="1411605"/>
            </a:xfrm>
            <a:custGeom>
              <a:avLst/>
              <a:gdLst/>
              <a:ahLst/>
              <a:cxnLst/>
              <a:rect l="l" t="t" r="r" b="b"/>
              <a:pathLst>
                <a:path w="257810" h="1411605">
                  <a:moveTo>
                    <a:pt x="237337" y="0"/>
                  </a:moveTo>
                  <a:lnTo>
                    <a:pt x="0" y="0"/>
                  </a:lnTo>
                  <a:lnTo>
                    <a:pt x="0" y="1410995"/>
                  </a:lnTo>
                  <a:lnTo>
                    <a:pt x="257784" y="1410995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9" name="object 119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007791" y="914863"/>
              <a:ext cx="89052" cy="64820"/>
            </a:xfrm>
            <a:prstGeom prst="rect">
              <a:avLst/>
            </a:prstGeom>
          </p:spPr>
        </p:pic>
        <p:pic>
          <p:nvPicPr>
            <p:cNvPr id="120" name="object 120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028238" y="2325853"/>
              <a:ext cx="89052" cy="64820"/>
            </a:xfrm>
            <a:prstGeom prst="rect">
              <a:avLst/>
            </a:prstGeom>
          </p:spPr>
        </p:pic>
        <p:sp>
          <p:nvSpPr>
            <p:cNvPr id="121" name="object 121" descr=""/>
            <p:cNvSpPr/>
            <p:nvPr/>
          </p:nvSpPr>
          <p:spPr>
            <a:xfrm>
              <a:off x="3593847" y="1652769"/>
              <a:ext cx="186690" cy="0"/>
            </a:xfrm>
            <a:custGeom>
              <a:avLst/>
              <a:gdLst/>
              <a:ahLst/>
              <a:cxnLst/>
              <a:rect l="l" t="t" r="r" b="b"/>
              <a:pathLst>
                <a:path w="186689" h="0">
                  <a:moveTo>
                    <a:pt x="0" y="0"/>
                  </a:moveTo>
                  <a:lnTo>
                    <a:pt x="186067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2" name="object 122" descr=""/>
          <p:cNvSpPr txBox="1"/>
          <p:nvPr/>
        </p:nvSpPr>
        <p:spPr>
          <a:xfrm>
            <a:off x="4193490" y="1128328"/>
            <a:ext cx="20326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Head</a:t>
            </a:r>
            <a:r>
              <a:rPr dirty="0" sz="1200" spc="-3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associated</a:t>
            </a:r>
            <a:r>
              <a:rPr dirty="0" sz="1200" spc="-3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with</a:t>
            </a:r>
            <a:r>
              <a:rPr dirty="0" sz="1200" spc="-3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Arial"/>
                <a:cs typeface="Arial"/>
              </a:rPr>
              <a:t>energy </a:t>
            </a: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losses</a:t>
            </a:r>
            <a:r>
              <a:rPr dirty="0" sz="1200" spc="-3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due</a:t>
            </a:r>
            <a:r>
              <a:rPr dirty="0" sz="1200" spc="-2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energy</a:t>
            </a:r>
            <a:r>
              <a:rPr dirty="0" sz="1200" spc="-2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losses</a:t>
            </a:r>
            <a:r>
              <a:rPr dirty="0" sz="1200" spc="-25">
                <a:solidFill>
                  <a:srgbClr val="231F20"/>
                </a:solidFill>
                <a:latin typeface="Arial"/>
                <a:cs typeface="Arial"/>
              </a:rPr>
              <a:t> due </a:t>
            </a: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to </a:t>
            </a:r>
            <a:r>
              <a:rPr dirty="0" sz="1200" spc="-10">
                <a:solidFill>
                  <a:srgbClr val="231F20"/>
                </a:solidFill>
                <a:latin typeface="Arial"/>
                <a:cs typeface="Arial"/>
              </a:rPr>
              <a:t>friction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3" name="object 123" descr=""/>
          <p:cNvSpPr txBox="1"/>
          <p:nvPr/>
        </p:nvSpPr>
        <p:spPr>
          <a:xfrm>
            <a:off x="4193490" y="2547833"/>
            <a:ext cx="21850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Head</a:t>
            </a:r>
            <a:r>
              <a:rPr dirty="0" sz="1200" spc="-2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associated</a:t>
            </a:r>
            <a:r>
              <a:rPr dirty="0" sz="1200" spc="-2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with</a:t>
            </a:r>
            <a:r>
              <a:rPr dirty="0" sz="1200" spc="-2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12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Arial"/>
                <a:cs typeface="Arial"/>
              </a:rPr>
              <a:t>height </a:t>
            </a: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12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water</a:t>
            </a:r>
            <a:r>
              <a:rPr dirty="0" sz="12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has</a:t>
            </a:r>
            <a:r>
              <a:rPr dirty="0" sz="12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1200" spc="-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be</a:t>
            </a:r>
            <a:r>
              <a:rPr dirty="0" sz="1200" spc="-10">
                <a:solidFill>
                  <a:srgbClr val="231F20"/>
                </a:solidFill>
                <a:latin typeface="Arial"/>
                <a:cs typeface="Arial"/>
              </a:rPr>
              <a:t> raised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4" name="object 124" descr=""/>
          <p:cNvSpPr txBox="1"/>
          <p:nvPr/>
        </p:nvSpPr>
        <p:spPr>
          <a:xfrm>
            <a:off x="1888566" y="1837689"/>
            <a:ext cx="1676400" cy="889000"/>
          </a:xfrm>
          <a:prstGeom prst="rect">
            <a:avLst/>
          </a:prstGeom>
          <a:solidFill>
            <a:srgbClr val="7ED3F7"/>
          </a:solidFill>
        </p:spPr>
        <p:txBody>
          <a:bodyPr wrap="square" lIns="0" tIns="34925" rIns="0" bIns="0" rtlCol="0" vert="horz">
            <a:spAutoFit/>
          </a:bodyPr>
          <a:lstStyle/>
          <a:p>
            <a:pPr marL="156210">
              <a:lnSpc>
                <a:spcPct val="100000"/>
              </a:lnSpc>
              <a:spcBef>
                <a:spcPts val="275"/>
              </a:spcBef>
            </a:pPr>
            <a:r>
              <a:rPr dirty="0" sz="1200" spc="-20">
                <a:solidFill>
                  <a:srgbClr val="231F20"/>
                </a:solidFill>
                <a:latin typeface="Arial"/>
                <a:cs typeface="Arial"/>
              </a:rPr>
              <a:t>Total</a:t>
            </a:r>
            <a:r>
              <a:rPr dirty="0" sz="1200" spc="-4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Dynamic</a:t>
            </a:r>
            <a:r>
              <a:rPr dirty="0" sz="1200" spc="-4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Arial"/>
                <a:cs typeface="Arial"/>
              </a:rPr>
              <a:t>Head</a:t>
            </a:r>
            <a:endParaRPr sz="1200">
              <a:latin typeface="Arial"/>
              <a:cs typeface="Arial"/>
            </a:endParaRPr>
          </a:p>
          <a:p>
            <a:pPr marL="287020" marR="72390" indent="-207645">
              <a:lnSpc>
                <a:spcPct val="100000"/>
              </a:lnSpc>
              <a:spcBef>
                <a:spcPts val="600"/>
              </a:spcBef>
            </a:pPr>
            <a:r>
              <a:rPr dirty="0" sz="1200" spc="-20">
                <a:solidFill>
                  <a:srgbClr val="231F20"/>
                </a:solidFill>
                <a:latin typeface="Arial"/>
                <a:cs typeface="Arial"/>
              </a:rPr>
              <a:t>Total</a:t>
            </a:r>
            <a:r>
              <a:rPr dirty="0" sz="1200" spc="-5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equivalent</a:t>
            </a:r>
            <a:r>
              <a:rPr dirty="0" sz="1200" spc="-5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Arial"/>
                <a:cs typeface="Arial"/>
              </a:rPr>
              <a:t>height </a:t>
            </a: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dirty="0" sz="1200" spc="-2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water</a:t>
            </a:r>
            <a:r>
              <a:rPr dirty="0" sz="12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Arial"/>
                <a:cs typeface="Arial"/>
              </a:rPr>
              <a:t>column </a:t>
            </a: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needed</a:t>
            </a:r>
            <a:r>
              <a:rPr dirty="0" sz="1200" spc="-2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12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Arial"/>
                <a:cs typeface="Arial"/>
              </a:rPr>
              <a:t>pump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5" name="object 125" descr=""/>
          <p:cNvSpPr txBox="1"/>
          <p:nvPr/>
        </p:nvSpPr>
        <p:spPr>
          <a:xfrm>
            <a:off x="3354543" y="3318757"/>
            <a:ext cx="1718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231F20"/>
                </a:solidFill>
                <a:latin typeface="Arial"/>
                <a:cs typeface="Arial"/>
              </a:rPr>
              <a:t>Calculating</a:t>
            </a:r>
            <a:r>
              <a:rPr dirty="0" sz="1200" spc="-3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31F20"/>
                </a:solidFill>
                <a:latin typeface="Arial"/>
                <a:cs typeface="Arial"/>
              </a:rPr>
              <a:t>Static</a:t>
            </a:r>
            <a:r>
              <a:rPr dirty="0" sz="1200" spc="-2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 spc="-20" b="1">
                <a:solidFill>
                  <a:srgbClr val="231F20"/>
                </a:solidFill>
                <a:latin typeface="Arial"/>
                <a:cs typeface="Arial"/>
              </a:rPr>
              <a:t>Head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26" name="object 126" descr=""/>
          <p:cNvGrpSpPr/>
          <p:nvPr/>
        </p:nvGrpSpPr>
        <p:grpSpPr>
          <a:xfrm>
            <a:off x="600951" y="3757244"/>
            <a:ext cx="7264400" cy="3966210"/>
            <a:chOff x="600951" y="3757244"/>
            <a:chExt cx="7264400" cy="3966210"/>
          </a:xfrm>
        </p:grpSpPr>
        <p:sp>
          <p:nvSpPr>
            <p:cNvPr id="127" name="object 127" descr=""/>
            <p:cNvSpPr/>
            <p:nvPr/>
          </p:nvSpPr>
          <p:spPr>
            <a:xfrm>
              <a:off x="6350419" y="7167245"/>
              <a:ext cx="1503680" cy="553085"/>
            </a:xfrm>
            <a:custGeom>
              <a:avLst/>
              <a:gdLst/>
              <a:ahLst/>
              <a:cxnLst/>
              <a:rect l="l" t="t" r="r" b="b"/>
              <a:pathLst>
                <a:path w="1503679" h="553084">
                  <a:moveTo>
                    <a:pt x="1503299" y="39077"/>
                  </a:moveTo>
                  <a:lnTo>
                    <a:pt x="1461973" y="9017"/>
                  </a:lnTo>
                  <a:lnTo>
                    <a:pt x="1417891" y="0"/>
                  </a:lnTo>
                  <a:lnTo>
                    <a:pt x="1397762" y="1816"/>
                  </a:lnTo>
                  <a:lnTo>
                    <a:pt x="1378521" y="7162"/>
                  </a:lnTo>
                  <a:lnTo>
                    <a:pt x="1360525" y="15862"/>
                  </a:lnTo>
                  <a:lnTo>
                    <a:pt x="1344117" y="27762"/>
                  </a:lnTo>
                  <a:lnTo>
                    <a:pt x="1327683" y="15862"/>
                  </a:lnTo>
                  <a:lnTo>
                    <a:pt x="1309674" y="7162"/>
                  </a:lnTo>
                  <a:lnTo>
                    <a:pt x="1290421" y="1816"/>
                  </a:lnTo>
                  <a:lnTo>
                    <a:pt x="1270292" y="0"/>
                  </a:lnTo>
                  <a:lnTo>
                    <a:pt x="1250137" y="1816"/>
                  </a:lnTo>
                  <a:lnTo>
                    <a:pt x="1230896" y="7162"/>
                  </a:lnTo>
                  <a:lnTo>
                    <a:pt x="1212900" y="15862"/>
                  </a:lnTo>
                  <a:lnTo>
                    <a:pt x="1196467" y="27762"/>
                  </a:lnTo>
                  <a:lnTo>
                    <a:pt x="1191336" y="24053"/>
                  </a:lnTo>
                  <a:lnTo>
                    <a:pt x="1186522" y="19951"/>
                  </a:lnTo>
                  <a:lnTo>
                    <a:pt x="1183081" y="18059"/>
                  </a:lnTo>
                  <a:lnTo>
                    <a:pt x="1180071" y="15862"/>
                  </a:lnTo>
                  <a:lnTo>
                    <a:pt x="1172667" y="12293"/>
                  </a:lnTo>
                  <a:lnTo>
                    <a:pt x="1166761" y="9017"/>
                  </a:lnTo>
                  <a:lnTo>
                    <a:pt x="1164310" y="8255"/>
                  </a:lnTo>
                  <a:lnTo>
                    <a:pt x="1162062" y="7162"/>
                  </a:lnTo>
                  <a:lnTo>
                    <a:pt x="1151229" y="4165"/>
                  </a:lnTo>
                  <a:lnTo>
                    <a:pt x="1145311" y="2298"/>
                  </a:lnTo>
                  <a:lnTo>
                    <a:pt x="1144117" y="2184"/>
                  </a:lnTo>
                  <a:lnTo>
                    <a:pt x="1142822" y="1816"/>
                  </a:lnTo>
                  <a:lnTo>
                    <a:pt x="1122692" y="0"/>
                  </a:lnTo>
                  <a:lnTo>
                    <a:pt x="1102550" y="1816"/>
                  </a:lnTo>
                  <a:lnTo>
                    <a:pt x="1083310" y="7162"/>
                  </a:lnTo>
                  <a:lnTo>
                    <a:pt x="1065314" y="15862"/>
                  </a:lnTo>
                  <a:lnTo>
                    <a:pt x="1048880" y="27749"/>
                  </a:lnTo>
                  <a:lnTo>
                    <a:pt x="1032484" y="15862"/>
                  </a:lnTo>
                  <a:lnTo>
                    <a:pt x="1023467" y="11518"/>
                  </a:lnTo>
                  <a:lnTo>
                    <a:pt x="1014476" y="7162"/>
                  </a:lnTo>
                  <a:lnTo>
                    <a:pt x="995222" y="1816"/>
                  </a:lnTo>
                  <a:lnTo>
                    <a:pt x="975093" y="0"/>
                  </a:lnTo>
                  <a:lnTo>
                    <a:pt x="954938" y="1816"/>
                  </a:lnTo>
                  <a:lnTo>
                    <a:pt x="953630" y="2184"/>
                  </a:lnTo>
                  <a:lnTo>
                    <a:pt x="952436" y="2298"/>
                  </a:lnTo>
                  <a:lnTo>
                    <a:pt x="946454" y="4178"/>
                  </a:lnTo>
                  <a:lnTo>
                    <a:pt x="935685" y="7162"/>
                  </a:lnTo>
                  <a:lnTo>
                    <a:pt x="933437" y="8255"/>
                  </a:lnTo>
                  <a:lnTo>
                    <a:pt x="930986" y="9017"/>
                  </a:lnTo>
                  <a:lnTo>
                    <a:pt x="925068" y="12293"/>
                  </a:lnTo>
                  <a:lnTo>
                    <a:pt x="917689" y="15862"/>
                  </a:lnTo>
                  <a:lnTo>
                    <a:pt x="914628" y="18084"/>
                  </a:lnTo>
                  <a:lnTo>
                    <a:pt x="911250" y="19951"/>
                  </a:lnTo>
                  <a:lnTo>
                    <a:pt x="906627" y="23888"/>
                  </a:lnTo>
                  <a:lnTo>
                    <a:pt x="901268" y="27762"/>
                  </a:lnTo>
                  <a:lnTo>
                    <a:pt x="884859" y="15862"/>
                  </a:lnTo>
                  <a:lnTo>
                    <a:pt x="866863" y="7162"/>
                  </a:lnTo>
                  <a:lnTo>
                    <a:pt x="847623" y="1816"/>
                  </a:lnTo>
                  <a:lnTo>
                    <a:pt x="827493" y="0"/>
                  </a:lnTo>
                  <a:lnTo>
                    <a:pt x="807326" y="1816"/>
                  </a:lnTo>
                  <a:lnTo>
                    <a:pt x="788085" y="7162"/>
                  </a:lnTo>
                  <a:lnTo>
                    <a:pt x="770077" y="15862"/>
                  </a:lnTo>
                  <a:lnTo>
                    <a:pt x="753668" y="27762"/>
                  </a:lnTo>
                  <a:lnTo>
                    <a:pt x="737260" y="15862"/>
                  </a:lnTo>
                  <a:lnTo>
                    <a:pt x="719264" y="7162"/>
                  </a:lnTo>
                  <a:lnTo>
                    <a:pt x="700011" y="1816"/>
                  </a:lnTo>
                  <a:lnTo>
                    <a:pt x="679881" y="0"/>
                  </a:lnTo>
                  <a:lnTo>
                    <a:pt x="657225" y="2298"/>
                  </a:lnTo>
                  <a:lnTo>
                    <a:pt x="635787" y="9017"/>
                  </a:lnTo>
                  <a:lnTo>
                    <a:pt x="616038" y="19951"/>
                  </a:lnTo>
                  <a:lnTo>
                    <a:pt x="604075" y="30124"/>
                  </a:lnTo>
                  <a:lnTo>
                    <a:pt x="592099" y="19951"/>
                  </a:lnTo>
                  <a:lnTo>
                    <a:pt x="572350" y="9017"/>
                  </a:lnTo>
                  <a:lnTo>
                    <a:pt x="550900" y="2298"/>
                  </a:lnTo>
                  <a:lnTo>
                    <a:pt x="528269" y="0"/>
                  </a:lnTo>
                  <a:lnTo>
                    <a:pt x="508139" y="1816"/>
                  </a:lnTo>
                  <a:lnTo>
                    <a:pt x="488899" y="7162"/>
                  </a:lnTo>
                  <a:lnTo>
                    <a:pt x="470903" y="15862"/>
                  </a:lnTo>
                  <a:lnTo>
                    <a:pt x="454494" y="27762"/>
                  </a:lnTo>
                  <a:lnTo>
                    <a:pt x="438061" y="15862"/>
                  </a:lnTo>
                  <a:lnTo>
                    <a:pt x="420052" y="7162"/>
                  </a:lnTo>
                  <a:lnTo>
                    <a:pt x="400812" y="1816"/>
                  </a:lnTo>
                  <a:lnTo>
                    <a:pt x="380669" y="0"/>
                  </a:lnTo>
                  <a:lnTo>
                    <a:pt x="360514" y="1816"/>
                  </a:lnTo>
                  <a:lnTo>
                    <a:pt x="341274" y="7162"/>
                  </a:lnTo>
                  <a:lnTo>
                    <a:pt x="323278" y="15862"/>
                  </a:lnTo>
                  <a:lnTo>
                    <a:pt x="306844" y="27762"/>
                  </a:lnTo>
                  <a:lnTo>
                    <a:pt x="290449" y="15862"/>
                  </a:lnTo>
                  <a:lnTo>
                    <a:pt x="272453" y="7162"/>
                  </a:lnTo>
                  <a:lnTo>
                    <a:pt x="253199" y="1816"/>
                  </a:lnTo>
                  <a:lnTo>
                    <a:pt x="233070" y="0"/>
                  </a:lnTo>
                  <a:lnTo>
                    <a:pt x="212915" y="1816"/>
                  </a:lnTo>
                  <a:lnTo>
                    <a:pt x="193662" y="7162"/>
                  </a:lnTo>
                  <a:lnTo>
                    <a:pt x="175666" y="15862"/>
                  </a:lnTo>
                  <a:lnTo>
                    <a:pt x="159245" y="27762"/>
                  </a:lnTo>
                  <a:lnTo>
                    <a:pt x="142849" y="15862"/>
                  </a:lnTo>
                  <a:lnTo>
                    <a:pt x="124853" y="7162"/>
                  </a:lnTo>
                  <a:lnTo>
                    <a:pt x="105600" y="1816"/>
                  </a:lnTo>
                  <a:lnTo>
                    <a:pt x="85458" y="0"/>
                  </a:lnTo>
                  <a:lnTo>
                    <a:pt x="62814" y="2298"/>
                  </a:lnTo>
                  <a:lnTo>
                    <a:pt x="41376" y="9017"/>
                  </a:lnTo>
                  <a:lnTo>
                    <a:pt x="21628" y="19951"/>
                  </a:lnTo>
                  <a:lnTo>
                    <a:pt x="4076" y="34861"/>
                  </a:lnTo>
                  <a:lnTo>
                    <a:pt x="0" y="39077"/>
                  </a:lnTo>
                  <a:lnTo>
                    <a:pt x="114" y="45720"/>
                  </a:lnTo>
                  <a:lnTo>
                    <a:pt x="1092" y="46672"/>
                  </a:lnTo>
                  <a:lnTo>
                    <a:pt x="1092" y="552462"/>
                  </a:lnTo>
                  <a:lnTo>
                    <a:pt x="1502232" y="552462"/>
                  </a:lnTo>
                  <a:lnTo>
                    <a:pt x="1502232" y="46659"/>
                  </a:lnTo>
                  <a:lnTo>
                    <a:pt x="1503197" y="45720"/>
                  </a:lnTo>
                  <a:lnTo>
                    <a:pt x="1503299" y="39077"/>
                  </a:lnTo>
                  <a:close/>
                </a:path>
              </a:pathLst>
            </a:custGeom>
            <a:solidFill>
              <a:srgbClr val="7ED3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 descr=""/>
            <p:cNvSpPr/>
            <p:nvPr/>
          </p:nvSpPr>
          <p:spPr>
            <a:xfrm>
              <a:off x="6351511" y="5727700"/>
              <a:ext cx="1501140" cy="1988820"/>
            </a:xfrm>
            <a:custGeom>
              <a:avLst/>
              <a:gdLst/>
              <a:ahLst/>
              <a:cxnLst/>
              <a:rect l="l" t="t" r="r" b="b"/>
              <a:pathLst>
                <a:path w="1501140" h="1988820">
                  <a:moveTo>
                    <a:pt x="0" y="1988820"/>
                  </a:moveTo>
                  <a:lnTo>
                    <a:pt x="1501140" y="1988820"/>
                  </a:lnTo>
                  <a:lnTo>
                    <a:pt x="1501140" y="0"/>
                  </a:lnTo>
                  <a:lnTo>
                    <a:pt x="0" y="0"/>
                  </a:lnTo>
                  <a:lnTo>
                    <a:pt x="0" y="1988820"/>
                  </a:lnTo>
                  <a:close/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 descr=""/>
            <p:cNvSpPr/>
            <p:nvPr/>
          </p:nvSpPr>
          <p:spPr>
            <a:xfrm>
              <a:off x="6511773" y="7372362"/>
              <a:ext cx="1221740" cy="225425"/>
            </a:xfrm>
            <a:custGeom>
              <a:avLst/>
              <a:gdLst/>
              <a:ahLst/>
              <a:cxnLst/>
              <a:rect l="l" t="t" r="r" b="b"/>
              <a:pathLst>
                <a:path w="1221740" h="225425">
                  <a:moveTo>
                    <a:pt x="591337" y="210997"/>
                  </a:moveTo>
                  <a:lnTo>
                    <a:pt x="551510" y="182029"/>
                  </a:lnTo>
                  <a:lnTo>
                    <a:pt x="509041" y="173342"/>
                  </a:lnTo>
                  <a:lnTo>
                    <a:pt x="489635" y="175094"/>
                  </a:lnTo>
                  <a:lnTo>
                    <a:pt x="471093" y="180238"/>
                  </a:lnTo>
                  <a:lnTo>
                    <a:pt x="453758" y="188633"/>
                  </a:lnTo>
                  <a:lnTo>
                    <a:pt x="437946" y="200088"/>
                  </a:lnTo>
                  <a:lnTo>
                    <a:pt x="422109" y="188633"/>
                  </a:lnTo>
                  <a:lnTo>
                    <a:pt x="404761" y="180238"/>
                  </a:lnTo>
                  <a:lnTo>
                    <a:pt x="386219" y="175094"/>
                  </a:lnTo>
                  <a:lnTo>
                    <a:pt x="366814" y="173342"/>
                  </a:lnTo>
                  <a:lnTo>
                    <a:pt x="347395" y="175094"/>
                  </a:lnTo>
                  <a:lnTo>
                    <a:pt x="328841" y="180238"/>
                  </a:lnTo>
                  <a:lnTo>
                    <a:pt x="311492" y="188633"/>
                  </a:lnTo>
                  <a:lnTo>
                    <a:pt x="295668" y="200088"/>
                  </a:lnTo>
                  <a:lnTo>
                    <a:pt x="279869" y="188633"/>
                  </a:lnTo>
                  <a:lnTo>
                    <a:pt x="262521" y="180238"/>
                  </a:lnTo>
                  <a:lnTo>
                    <a:pt x="243979" y="175094"/>
                  </a:lnTo>
                  <a:lnTo>
                    <a:pt x="224586" y="173342"/>
                  </a:lnTo>
                  <a:lnTo>
                    <a:pt x="205155" y="175094"/>
                  </a:lnTo>
                  <a:lnTo>
                    <a:pt x="186613" y="180238"/>
                  </a:lnTo>
                  <a:lnTo>
                    <a:pt x="169265" y="188633"/>
                  </a:lnTo>
                  <a:lnTo>
                    <a:pt x="153441" y="200088"/>
                  </a:lnTo>
                  <a:lnTo>
                    <a:pt x="137642" y="188633"/>
                  </a:lnTo>
                  <a:lnTo>
                    <a:pt x="120294" y="180238"/>
                  </a:lnTo>
                  <a:lnTo>
                    <a:pt x="101752" y="175094"/>
                  </a:lnTo>
                  <a:lnTo>
                    <a:pt x="82346" y="173342"/>
                  </a:lnTo>
                  <a:lnTo>
                    <a:pt x="60515" y="175552"/>
                  </a:lnTo>
                  <a:lnTo>
                    <a:pt x="39852" y="182029"/>
                  </a:lnTo>
                  <a:lnTo>
                    <a:pt x="20828" y="192557"/>
                  </a:lnTo>
                  <a:lnTo>
                    <a:pt x="3924" y="206933"/>
                  </a:lnTo>
                  <a:lnTo>
                    <a:pt x="0" y="210997"/>
                  </a:lnTo>
                  <a:lnTo>
                    <a:pt x="101" y="217398"/>
                  </a:lnTo>
                  <a:lnTo>
                    <a:pt x="8140" y="225183"/>
                  </a:lnTo>
                  <a:lnTo>
                    <a:pt x="14579" y="225082"/>
                  </a:lnTo>
                  <a:lnTo>
                    <a:pt x="18503" y="221068"/>
                  </a:lnTo>
                  <a:lnTo>
                    <a:pt x="32283" y="209346"/>
                  </a:lnTo>
                  <a:lnTo>
                    <a:pt x="47790" y="200761"/>
                  </a:lnTo>
                  <a:lnTo>
                    <a:pt x="64604" y="195491"/>
                  </a:lnTo>
                  <a:lnTo>
                    <a:pt x="82346" y="193687"/>
                  </a:lnTo>
                  <a:lnTo>
                    <a:pt x="100063" y="195491"/>
                  </a:lnTo>
                  <a:lnTo>
                    <a:pt x="116878" y="200761"/>
                  </a:lnTo>
                  <a:lnTo>
                    <a:pt x="132359" y="209346"/>
                  </a:lnTo>
                  <a:lnTo>
                    <a:pt x="146939" y="221805"/>
                  </a:lnTo>
                  <a:lnTo>
                    <a:pt x="150418" y="223697"/>
                  </a:lnTo>
                  <a:lnTo>
                    <a:pt x="154038" y="224142"/>
                  </a:lnTo>
                  <a:lnTo>
                    <a:pt x="156565" y="223697"/>
                  </a:lnTo>
                  <a:lnTo>
                    <a:pt x="157810" y="223151"/>
                  </a:lnTo>
                  <a:lnTo>
                    <a:pt x="160731" y="221068"/>
                  </a:lnTo>
                  <a:lnTo>
                    <a:pt x="174548" y="209346"/>
                  </a:lnTo>
                  <a:lnTo>
                    <a:pt x="190055" y="200761"/>
                  </a:lnTo>
                  <a:lnTo>
                    <a:pt x="206857" y="195491"/>
                  </a:lnTo>
                  <a:lnTo>
                    <a:pt x="224586" y="193687"/>
                  </a:lnTo>
                  <a:lnTo>
                    <a:pt x="242303" y="195491"/>
                  </a:lnTo>
                  <a:lnTo>
                    <a:pt x="259105" y="200761"/>
                  </a:lnTo>
                  <a:lnTo>
                    <a:pt x="274586" y="209346"/>
                  </a:lnTo>
                  <a:lnTo>
                    <a:pt x="289179" y="221805"/>
                  </a:lnTo>
                  <a:lnTo>
                    <a:pt x="292646" y="223697"/>
                  </a:lnTo>
                  <a:lnTo>
                    <a:pt x="296265" y="224142"/>
                  </a:lnTo>
                  <a:lnTo>
                    <a:pt x="298792" y="223697"/>
                  </a:lnTo>
                  <a:lnTo>
                    <a:pt x="300037" y="223151"/>
                  </a:lnTo>
                  <a:lnTo>
                    <a:pt x="302221" y="221805"/>
                  </a:lnTo>
                  <a:lnTo>
                    <a:pt x="316776" y="209346"/>
                  </a:lnTo>
                  <a:lnTo>
                    <a:pt x="332282" y="200761"/>
                  </a:lnTo>
                  <a:lnTo>
                    <a:pt x="349084" y="195491"/>
                  </a:lnTo>
                  <a:lnTo>
                    <a:pt x="366814" y="193687"/>
                  </a:lnTo>
                  <a:lnTo>
                    <a:pt x="384530" y="195491"/>
                  </a:lnTo>
                  <a:lnTo>
                    <a:pt x="401332" y="200761"/>
                  </a:lnTo>
                  <a:lnTo>
                    <a:pt x="416814" y="209346"/>
                  </a:lnTo>
                  <a:lnTo>
                    <a:pt x="431406" y="221805"/>
                  </a:lnTo>
                  <a:lnTo>
                    <a:pt x="434924" y="223697"/>
                  </a:lnTo>
                  <a:lnTo>
                    <a:pt x="438492" y="224142"/>
                  </a:lnTo>
                  <a:lnTo>
                    <a:pt x="441032" y="223697"/>
                  </a:lnTo>
                  <a:lnTo>
                    <a:pt x="444449" y="221805"/>
                  </a:lnTo>
                  <a:lnTo>
                    <a:pt x="459028" y="209346"/>
                  </a:lnTo>
                  <a:lnTo>
                    <a:pt x="474510" y="200761"/>
                  </a:lnTo>
                  <a:lnTo>
                    <a:pt x="491312" y="195491"/>
                  </a:lnTo>
                  <a:lnTo>
                    <a:pt x="509041" y="193687"/>
                  </a:lnTo>
                  <a:lnTo>
                    <a:pt x="526757" y="195491"/>
                  </a:lnTo>
                  <a:lnTo>
                    <a:pt x="543560" y="200761"/>
                  </a:lnTo>
                  <a:lnTo>
                    <a:pt x="559054" y="209346"/>
                  </a:lnTo>
                  <a:lnTo>
                    <a:pt x="572833" y="221068"/>
                  </a:lnTo>
                  <a:lnTo>
                    <a:pt x="574878" y="223151"/>
                  </a:lnTo>
                  <a:lnTo>
                    <a:pt x="577507" y="224142"/>
                  </a:lnTo>
                  <a:lnTo>
                    <a:pt x="582714" y="224142"/>
                  </a:lnTo>
                  <a:lnTo>
                    <a:pt x="585241" y="223202"/>
                  </a:lnTo>
                  <a:lnTo>
                    <a:pt x="591248" y="217398"/>
                  </a:lnTo>
                  <a:lnTo>
                    <a:pt x="591337" y="210997"/>
                  </a:lnTo>
                  <a:close/>
                </a:path>
                <a:path w="1221740" h="225425">
                  <a:moveTo>
                    <a:pt x="1221244" y="37655"/>
                  </a:moveTo>
                  <a:lnTo>
                    <a:pt x="1181417" y="8674"/>
                  </a:lnTo>
                  <a:lnTo>
                    <a:pt x="1138948" y="0"/>
                  </a:lnTo>
                  <a:lnTo>
                    <a:pt x="1119543" y="1752"/>
                  </a:lnTo>
                  <a:lnTo>
                    <a:pt x="1101001" y="6896"/>
                  </a:lnTo>
                  <a:lnTo>
                    <a:pt x="1083652" y="15278"/>
                  </a:lnTo>
                  <a:lnTo>
                    <a:pt x="1067854" y="26746"/>
                  </a:lnTo>
                  <a:lnTo>
                    <a:pt x="1052017" y="15278"/>
                  </a:lnTo>
                  <a:lnTo>
                    <a:pt x="1034669" y="6896"/>
                  </a:lnTo>
                  <a:lnTo>
                    <a:pt x="1016114" y="1752"/>
                  </a:lnTo>
                  <a:lnTo>
                    <a:pt x="996721" y="0"/>
                  </a:lnTo>
                  <a:lnTo>
                    <a:pt x="977290" y="1752"/>
                  </a:lnTo>
                  <a:lnTo>
                    <a:pt x="958748" y="6896"/>
                  </a:lnTo>
                  <a:lnTo>
                    <a:pt x="941400" y="15278"/>
                  </a:lnTo>
                  <a:lnTo>
                    <a:pt x="925576" y="26746"/>
                  </a:lnTo>
                  <a:lnTo>
                    <a:pt x="909777" y="15278"/>
                  </a:lnTo>
                  <a:lnTo>
                    <a:pt x="892429" y="6896"/>
                  </a:lnTo>
                  <a:lnTo>
                    <a:pt x="873887" y="1752"/>
                  </a:lnTo>
                  <a:lnTo>
                    <a:pt x="854494" y="0"/>
                  </a:lnTo>
                  <a:lnTo>
                    <a:pt x="835063" y="1752"/>
                  </a:lnTo>
                  <a:lnTo>
                    <a:pt x="816508" y="6896"/>
                  </a:lnTo>
                  <a:lnTo>
                    <a:pt x="799172" y="15278"/>
                  </a:lnTo>
                  <a:lnTo>
                    <a:pt x="783348" y="26746"/>
                  </a:lnTo>
                  <a:lnTo>
                    <a:pt x="767549" y="15278"/>
                  </a:lnTo>
                  <a:lnTo>
                    <a:pt x="750201" y="6896"/>
                  </a:lnTo>
                  <a:lnTo>
                    <a:pt x="731659" y="1752"/>
                  </a:lnTo>
                  <a:lnTo>
                    <a:pt x="712254" y="0"/>
                  </a:lnTo>
                  <a:lnTo>
                    <a:pt x="690422" y="2209"/>
                  </a:lnTo>
                  <a:lnTo>
                    <a:pt x="669759" y="8674"/>
                  </a:lnTo>
                  <a:lnTo>
                    <a:pt x="650735" y="19215"/>
                  </a:lnTo>
                  <a:lnTo>
                    <a:pt x="633831" y="33591"/>
                  </a:lnTo>
                  <a:lnTo>
                    <a:pt x="629907" y="37655"/>
                  </a:lnTo>
                  <a:lnTo>
                    <a:pt x="630008" y="44056"/>
                  </a:lnTo>
                  <a:lnTo>
                    <a:pt x="638048" y="51841"/>
                  </a:lnTo>
                  <a:lnTo>
                    <a:pt x="644486" y="51739"/>
                  </a:lnTo>
                  <a:lnTo>
                    <a:pt x="648411" y="47726"/>
                  </a:lnTo>
                  <a:lnTo>
                    <a:pt x="662190" y="35991"/>
                  </a:lnTo>
                  <a:lnTo>
                    <a:pt x="677697" y="27406"/>
                  </a:lnTo>
                  <a:lnTo>
                    <a:pt x="694512" y="22136"/>
                  </a:lnTo>
                  <a:lnTo>
                    <a:pt x="712254" y="20345"/>
                  </a:lnTo>
                  <a:lnTo>
                    <a:pt x="729970" y="22136"/>
                  </a:lnTo>
                  <a:lnTo>
                    <a:pt x="746772" y="27406"/>
                  </a:lnTo>
                  <a:lnTo>
                    <a:pt x="762266" y="35991"/>
                  </a:lnTo>
                  <a:lnTo>
                    <a:pt x="776846" y="48463"/>
                  </a:lnTo>
                  <a:lnTo>
                    <a:pt x="780326" y="50355"/>
                  </a:lnTo>
                  <a:lnTo>
                    <a:pt x="783945" y="50800"/>
                  </a:lnTo>
                  <a:lnTo>
                    <a:pt x="786472" y="50355"/>
                  </a:lnTo>
                  <a:lnTo>
                    <a:pt x="787717" y="49809"/>
                  </a:lnTo>
                  <a:lnTo>
                    <a:pt x="790638" y="47726"/>
                  </a:lnTo>
                  <a:lnTo>
                    <a:pt x="804456" y="35991"/>
                  </a:lnTo>
                  <a:lnTo>
                    <a:pt x="819962" y="27406"/>
                  </a:lnTo>
                  <a:lnTo>
                    <a:pt x="836764" y="22136"/>
                  </a:lnTo>
                  <a:lnTo>
                    <a:pt x="854494" y="20345"/>
                  </a:lnTo>
                  <a:lnTo>
                    <a:pt x="872210" y="22136"/>
                  </a:lnTo>
                  <a:lnTo>
                    <a:pt x="889012" y="27406"/>
                  </a:lnTo>
                  <a:lnTo>
                    <a:pt x="904494" y="35991"/>
                  </a:lnTo>
                  <a:lnTo>
                    <a:pt x="919086" y="48463"/>
                  </a:lnTo>
                  <a:lnTo>
                    <a:pt x="922553" y="50355"/>
                  </a:lnTo>
                  <a:lnTo>
                    <a:pt x="926172" y="50800"/>
                  </a:lnTo>
                  <a:lnTo>
                    <a:pt x="928700" y="50355"/>
                  </a:lnTo>
                  <a:lnTo>
                    <a:pt x="929944" y="49809"/>
                  </a:lnTo>
                  <a:lnTo>
                    <a:pt x="932129" y="48463"/>
                  </a:lnTo>
                  <a:lnTo>
                    <a:pt x="946683" y="35991"/>
                  </a:lnTo>
                  <a:lnTo>
                    <a:pt x="962190" y="27406"/>
                  </a:lnTo>
                  <a:lnTo>
                    <a:pt x="978992" y="22136"/>
                  </a:lnTo>
                  <a:lnTo>
                    <a:pt x="996721" y="20345"/>
                  </a:lnTo>
                  <a:lnTo>
                    <a:pt x="1014437" y="22136"/>
                  </a:lnTo>
                  <a:lnTo>
                    <a:pt x="1031240" y="27406"/>
                  </a:lnTo>
                  <a:lnTo>
                    <a:pt x="1046721" y="35991"/>
                  </a:lnTo>
                  <a:lnTo>
                    <a:pt x="1061313" y="48463"/>
                  </a:lnTo>
                  <a:lnTo>
                    <a:pt x="1064831" y="50355"/>
                  </a:lnTo>
                  <a:lnTo>
                    <a:pt x="1068400" y="50800"/>
                  </a:lnTo>
                  <a:lnTo>
                    <a:pt x="1070940" y="50355"/>
                  </a:lnTo>
                  <a:lnTo>
                    <a:pt x="1074356" y="48463"/>
                  </a:lnTo>
                  <a:lnTo>
                    <a:pt x="1088936" y="35991"/>
                  </a:lnTo>
                  <a:lnTo>
                    <a:pt x="1104417" y="27406"/>
                  </a:lnTo>
                  <a:lnTo>
                    <a:pt x="1121219" y="22136"/>
                  </a:lnTo>
                  <a:lnTo>
                    <a:pt x="1138948" y="20345"/>
                  </a:lnTo>
                  <a:lnTo>
                    <a:pt x="1156665" y="22136"/>
                  </a:lnTo>
                  <a:lnTo>
                    <a:pt x="1173467" y="27406"/>
                  </a:lnTo>
                  <a:lnTo>
                    <a:pt x="1188961" y="35991"/>
                  </a:lnTo>
                  <a:lnTo>
                    <a:pt x="1202740" y="47726"/>
                  </a:lnTo>
                  <a:lnTo>
                    <a:pt x="1204785" y="49809"/>
                  </a:lnTo>
                  <a:lnTo>
                    <a:pt x="1207414" y="50800"/>
                  </a:lnTo>
                  <a:lnTo>
                    <a:pt x="1212621" y="50800"/>
                  </a:lnTo>
                  <a:lnTo>
                    <a:pt x="1215148" y="49860"/>
                  </a:lnTo>
                  <a:lnTo>
                    <a:pt x="1221155" y="44056"/>
                  </a:lnTo>
                  <a:lnTo>
                    <a:pt x="1221244" y="376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 descr=""/>
            <p:cNvSpPr/>
            <p:nvPr/>
          </p:nvSpPr>
          <p:spPr>
            <a:xfrm>
              <a:off x="3801529" y="4021404"/>
              <a:ext cx="1503680" cy="1737995"/>
            </a:xfrm>
            <a:custGeom>
              <a:avLst/>
              <a:gdLst/>
              <a:ahLst/>
              <a:cxnLst/>
              <a:rect l="l" t="t" r="r" b="b"/>
              <a:pathLst>
                <a:path w="1503679" h="1737995">
                  <a:moveTo>
                    <a:pt x="1503299" y="39077"/>
                  </a:moveTo>
                  <a:lnTo>
                    <a:pt x="1461973" y="9017"/>
                  </a:lnTo>
                  <a:lnTo>
                    <a:pt x="1417891" y="0"/>
                  </a:lnTo>
                  <a:lnTo>
                    <a:pt x="1397762" y="1816"/>
                  </a:lnTo>
                  <a:lnTo>
                    <a:pt x="1378521" y="7162"/>
                  </a:lnTo>
                  <a:lnTo>
                    <a:pt x="1360525" y="15862"/>
                  </a:lnTo>
                  <a:lnTo>
                    <a:pt x="1344117" y="27762"/>
                  </a:lnTo>
                  <a:lnTo>
                    <a:pt x="1327683" y="15862"/>
                  </a:lnTo>
                  <a:lnTo>
                    <a:pt x="1309674" y="7162"/>
                  </a:lnTo>
                  <a:lnTo>
                    <a:pt x="1290434" y="1816"/>
                  </a:lnTo>
                  <a:lnTo>
                    <a:pt x="1270292" y="0"/>
                  </a:lnTo>
                  <a:lnTo>
                    <a:pt x="1250137" y="1816"/>
                  </a:lnTo>
                  <a:lnTo>
                    <a:pt x="1230896" y="7162"/>
                  </a:lnTo>
                  <a:lnTo>
                    <a:pt x="1212900" y="15862"/>
                  </a:lnTo>
                  <a:lnTo>
                    <a:pt x="1196467" y="27762"/>
                  </a:lnTo>
                  <a:lnTo>
                    <a:pt x="1191336" y="24053"/>
                  </a:lnTo>
                  <a:lnTo>
                    <a:pt x="1186522" y="19951"/>
                  </a:lnTo>
                  <a:lnTo>
                    <a:pt x="1183081" y="18059"/>
                  </a:lnTo>
                  <a:lnTo>
                    <a:pt x="1180071" y="15862"/>
                  </a:lnTo>
                  <a:lnTo>
                    <a:pt x="1172641" y="12280"/>
                  </a:lnTo>
                  <a:lnTo>
                    <a:pt x="1166761" y="9017"/>
                  </a:lnTo>
                  <a:lnTo>
                    <a:pt x="1164336" y="8267"/>
                  </a:lnTo>
                  <a:lnTo>
                    <a:pt x="1162075" y="7162"/>
                  </a:lnTo>
                  <a:lnTo>
                    <a:pt x="1151178" y="4140"/>
                  </a:lnTo>
                  <a:lnTo>
                    <a:pt x="1145311" y="2298"/>
                  </a:lnTo>
                  <a:lnTo>
                    <a:pt x="1144117" y="2184"/>
                  </a:lnTo>
                  <a:lnTo>
                    <a:pt x="1142822" y="1816"/>
                  </a:lnTo>
                  <a:lnTo>
                    <a:pt x="1122692" y="0"/>
                  </a:lnTo>
                  <a:lnTo>
                    <a:pt x="1102550" y="1816"/>
                  </a:lnTo>
                  <a:lnTo>
                    <a:pt x="1083310" y="7162"/>
                  </a:lnTo>
                  <a:lnTo>
                    <a:pt x="1065314" y="15862"/>
                  </a:lnTo>
                  <a:lnTo>
                    <a:pt x="1048880" y="27749"/>
                  </a:lnTo>
                  <a:lnTo>
                    <a:pt x="1032484" y="15862"/>
                  </a:lnTo>
                  <a:lnTo>
                    <a:pt x="1023467" y="11518"/>
                  </a:lnTo>
                  <a:lnTo>
                    <a:pt x="1014476" y="7162"/>
                  </a:lnTo>
                  <a:lnTo>
                    <a:pt x="995222" y="1816"/>
                  </a:lnTo>
                  <a:lnTo>
                    <a:pt x="975093" y="0"/>
                  </a:lnTo>
                  <a:lnTo>
                    <a:pt x="954938" y="1816"/>
                  </a:lnTo>
                  <a:lnTo>
                    <a:pt x="953630" y="2184"/>
                  </a:lnTo>
                  <a:lnTo>
                    <a:pt x="952436" y="2298"/>
                  </a:lnTo>
                  <a:lnTo>
                    <a:pt x="946480" y="4165"/>
                  </a:lnTo>
                  <a:lnTo>
                    <a:pt x="935685" y="7162"/>
                  </a:lnTo>
                  <a:lnTo>
                    <a:pt x="933411" y="8267"/>
                  </a:lnTo>
                  <a:lnTo>
                    <a:pt x="930998" y="9017"/>
                  </a:lnTo>
                  <a:lnTo>
                    <a:pt x="925144" y="12268"/>
                  </a:lnTo>
                  <a:lnTo>
                    <a:pt x="917689" y="15862"/>
                  </a:lnTo>
                  <a:lnTo>
                    <a:pt x="914615" y="18084"/>
                  </a:lnTo>
                  <a:lnTo>
                    <a:pt x="911250" y="19951"/>
                  </a:lnTo>
                  <a:lnTo>
                    <a:pt x="906627" y="23888"/>
                  </a:lnTo>
                  <a:lnTo>
                    <a:pt x="901268" y="27762"/>
                  </a:lnTo>
                  <a:lnTo>
                    <a:pt x="884859" y="15862"/>
                  </a:lnTo>
                  <a:lnTo>
                    <a:pt x="866863" y="7162"/>
                  </a:lnTo>
                  <a:lnTo>
                    <a:pt x="847623" y="1816"/>
                  </a:lnTo>
                  <a:lnTo>
                    <a:pt x="827493" y="0"/>
                  </a:lnTo>
                  <a:lnTo>
                    <a:pt x="807326" y="1816"/>
                  </a:lnTo>
                  <a:lnTo>
                    <a:pt x="788085" y="7162"/>
                  </a:lnTo>
                  <a:lnTo>
                    <a:pt x="770077" y="15862"/>
                  </a:lnTo>
                  <a:lnTo>
                    <a:pt x="753668" y="27762"/>
                  </a:lnTo>
                  <a:lnTo>
                    <a:pt x="737260" y="15862"/>
                  </a:lnTo>
                  <a:lnTo>
                    <a:pt x="719264" y="7162"/>
                  </a:lnTo>
                  <a:lnTo>
                    <a:pt x="700011" y="1816"/>
                  </a:lnTo>
                  <a:lnTo>
                    <a:pt x="679881" y="0"/>
                  </a:lnTo>
                  <a:lnTo>
                    <a:pt x="657225" y="2298"/>
                  </a:lnTo>
                  <a:lnTo>
                    <a:pt x="635787" y="9017"/>
                  </a:lnTo>
                  <a:lnTo>
                    <a:pt x="616038" y="19951"/>
                  </a:lnTo>
                  <a:lnTo>
                    <a:pt x="604075" y="30124"/>
                  </a:lnTo>
                  <a:lnTo>
                    <a:pt x="592099" y="19951"/>
                  </a:lnTo>
                  <a:lnTo>
                    <a:pt x="572350" y="9017"/>
                  </a:lnTo>
                  <a:lnTo>
                    <a:pt x="550900" y="2298"/>
                  </a:lnTo>
                  <a:lnTo>
                    <a:pt x="528269" y="0"/>
                  </a:lnTo>
                  <a:lnTo>
                    <a:pt x="508139" y="1816"/>
                  </a:lnTo>
                  <a:lnTo>
                    <a:pt x="488899" y="7162"/>
                  </a:lnTo>
                  <a:lnTo>
                    <a:pt x="470903" y="15862"/>
                  </a:lnTo>
                  <a:lnTo>
                    <a:pt x="454494" y="27762"/>
                  </a:lnTo>
                  <a:lnTo>
                    <a:pt x="438061" y="15862"/>
                  </a:lnTo>
                  <a:lnTo>
                    <a:pt x="420052" y="7162"/>
                  </a:lnTo>
                  <a:lnTo>
                    <a:pt x="400812" y="1816"/>
                  </a:lnTo>
                  <a:lnTo>
                    <a:pt x="380669" y="0"/>
                  </a:lnTo>
                  <a:lnTo>
                    <a:pt x="360514" y="1816"/>
                  </a:lnTo>
                  <a:lnTo>
                    <a:pt x="341274" y="7162"/>
                  </a:lnTo>
                  <a:lnTo>
                    <a:pt x="323278" y="15862"/>
                  </a:lnTo>
                  <a:lnTo>
                    <a:pt x="306844" y="27762"/>
                  </a:lnTo>
                  <a:lnTo>
                    <a:pt x="290449" y="15862"/>
                  </a:lnTo>
                  <a:lnTo>
                    <a:pt x="272453" y="7162"/>
                  </a:lnTo>
                  <a:lnTo>
                    <a:pt x="253199" y="1816"/>
                  </a:lnTo>
                  <a:lnTo>
                    <a:pt x="233070" y="0"/>
                  </a:lnTo>
                  <a:lnTo>
                    <a:pt x="212915" y="1816"/>
                  </a:lnTo>
                  <a:lnTo>
                    <a:pt x="193662" y="7162"/>
                  </a:lnTo>
                  <a:lnTo>
                    <a:pt x="175666" y="15862"/>
                  </a:lnTo>
                  <a:lnTo>
                    <a:pt x="159245" y="27762"/>
                  </a:lnTo>
                  <a:lnTo>
                    <a:pt x="142849" y="15862"/>
                  </a:lnTo>
                  <a:lnTo>
                    <a:pt x="124853" y="7162"/>
                  </a:lnTo>
                  <a:lnTo>
                    <a:pt x="105600" y="1816"/>
                  </a:lnTo>
                  <a:lnTo>
                    <a:pt x="85458" y="0"/>
                  </a:lnTo>
                  <a:lnTo>
                    <a:pt x="62814" y="2298"/>
                  </a:lnTo>
                  <a:lnTo>
                    <a:pt x="41376" y="9017"/>
                  </a:lnTo>
                  <a:lnTo>
                    <a:pt x="21628" y="19951"/>
                  </a:lnTo>
                  <a:lnTo>
                    <a:pt x="4076" y="34861"/>
                  </a:lnTo>
                  <a:lnTo>
                    <a:pt x="0" y="39077"/>
                  </a:lnTo>
                  <a:lnTo>
                    <a:pt x="114" y="45720"/>
                  </a:lnTo>
                  <a:lnTo>
                    <a:pt x="1092" y="46672"/>
                  </a:lnTo>
                  <a:lnTo>
                    <a:pt x="1092" y="1737372"/>
                  </a:lnTo>
                  <a:lnTo>
                    <a:pt x="1502232" y="1737372"/>
                  </a:lnTo>
                  <a:lnTo>
                    <a:pt x="1502232" y="46659"/>
                  </a:lnTo>
                  <a:lnTo>
                    <a:pt x="1503197" y="45720"/>
                  </a:lnTo>
                  <a:lnTo>
                    <a:pt x="1503299" y="39077"/>
                  </a:lnTo>
                  <a:close/>
                </a:path>
              </a:pathLst>
            </a:custGeom>
            <a:solidFill>
              <a:srgbClr val="7ED3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 descr=""/>
            <p:cNvSpPr/>
            <p:nvPr/>
          </p:nvSpPr>
          <p:spPr>
            <a:xfrm>
              <a:off x="3796271" y="3763594"/>
              <a:ext cx="1501140" cy="1988820"/>
            </a:xfrm>
            <a:custGeom>
              <a:avLst/>
              <a:gdLst/>
              <a:ahLst/>
              <a:cxnLst/>
              <a:rect l="l" t="t" r="r" b="b"/>
              <a:pathLst>
                <a:path w="1501139" h="1988820">
                  <a:moveTo>
                    <a:pt x="0" y="1988820"/>
                  </a:moveTo>
                  <a:lnTo>
                    <a:pt x="1501139" y="1988820"/>
                  </a:lnTo>
                  <a:lnTo>
                    <a:pt x="1501139" y="0"/>
                  </a:lnTo>
                  <a:lnTo>
                    <a:pt x="0" y="0"/>
                  </a:lnTo>
                  <a:lnTo>
                    <a:pt x="0" y="1988820"/>
                  </a:lnTo>
                  <a:close/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 descr=""/>
            <p:cNvSpPr/>
            <p:nvPr/>
          </p:nvSpPr>
          <p:spPr>
            <a:xfrm>
              <a:off x="4047960" y="4357369"/>
              <a:ext cx="1140460" cy="913130"/>
            </a:xfrm>
            <a:custGeom>
              <a:avLst/>
              <a:gdLst/>
              <a:ahLst/>
              <a:cxnLst/>
              <a:rect l="l" t="t" r="r" b="b"/>
              <a:pathLst>
                <a:path w="1140460" h="913129">
                  <a:moveTo>
                    <a:pt x="591337" y="37655"/>
                  </a:moveTo>
                  <a:lnTo>
                    <a:pt x="551510" y="8686"/>
                  </a:lnTo>
                  <a:lnTo>
                    <a:pt x="509041" y="0"/>
                  </a:lnTo>
                  <a:lnTo>
                    <a:pt x="489635" y="1752"/>
                  </a:lnTo>
                  <a:lnTo>
                    <a:pt x="471093" y="6896"/>
                  </a:lnTo>
                  <a:lnTo>
                    <a:pt x="453745" y="15290"/>
                  </a:lnTo>
                  <a:lnTo>
                    <a:pt x="437946" y="26746"/>
                  </a:lnTo>
                  <a:lnTo>
                    <a:pt x="422109" y="15290"/>
                  </a:lnTo>
                  <a:lnTo>
                    <a:pt x="404761" y="6896"/>
                  </a:lnTo>
                  <a:lnTo>
                    <a:pt x="386207" y="1752"/>
                  </a:lnTo>
                  <a:lnTo>
                    <a:pt x="366814" y="0"/>
                  </a:lnTo>
                  <a:lnTo>
                    <a:pt x="347383" y="1752"/>
                  </a:lnTo>
                  <a:lnTo>
                    <a:pt x="328841" y="6896"/>
                  </a:lnTo>
                  <a:lnTo>
                    <a:pt x="311492" y="15290"/>
                  </a:lnTo>
                  <a:lnTo>
                    <a:pt x="295668" y="26746"/>
                  </a:lnTo>
                  <a:lnTo>
                    <a:pt x="279869" y="15290"/>
                  </a:lnTo>
                  <a:lnTo>
                    <a:pt x="262521" y="6896"/>
                  </a:lnTo>
                  <a:lnTo>
                    <a:pt x="243979" y="1752"/>
                  </a:lnTo>
                  <a:lnTo>
                    <a:pt x="224586" y="0"/>
                  </a:lnTo>
                  <a:lnTo>
                    <a:pt x="205155" y="1752"/>
                  </a:lnTo>
                  <a:lnTo>
                    <a:pt x="186601" y="6896"/>
                  </a:lnTo>
                  <a:lnTo>
                    <a:pt x="169265" y="15290"/>
                  </a:lnTo>
                  <a:lnTo>
                    <a:pt x="153441" y="26746"/>
                  </a:lnTo>
                  <a:lnTo>
                    <a:pt x="137642" y="15290"/>
                  </a:lnTo>
                  <a:lnTo>
                    <a:pt x="120294" y="6896"/>
                  </a:lnTo>
                  <a:lnTo>
                    <a:pt x="101752" y="1752"/>
                  </a:lnTo>
                  <a:lnTo>
                    <a:pt x="82346" y="0"/>
                  </a:lnTo>
                  <a:lnTo>
                    <a:pt x="60515" y="2209"/>
                  </a:lnTo>
                  <a:lnTo>
                    <a:pt x="39852" y="8686"/>
                  </a:lnTo>
                  <a:lnTo>
                    <a:pt x="20828" y="19215"/>
                  </a:lnTo>
                  <a:lnTo>
                    <a:pt x="3924" y="33591"/>
                  </a:lnTo>
                  <a:lnTo>
                    <a:pt x="0" y="37655"/>
                  </a:lnTo>
                  <a:lnTo>
                    <a:pt x="101" y="44056"/>
                  </a:lnTo>
                  <a:lnTo>
                    <a:pt x="8140" y="51841"/>
                  </a:lnTo>
                  <a:lnTo>
                    <a:pt x="14579" y="51739"/>
                  </a:lnTo>
                  <a:lnTo>
                    <a:pt x="18503" y="47726"/>
                  </a:lnTo>
                  <a:lnTo>
                    <a:pt x="32283" y="36004"/>
                  </a:lnTo>
                  <a:lnTo>
                    <a:pt x="47790" y="27419"/>
                  </a:lnTo>
                  <a:lnTo>
                    <a:pt x="64604" y="22148"/>
                  </a:lnTo>
                  <a:lnTo>
                    <a:pt x="82346" y="20345"/>
                  </a:lnTo>
                  <a:lnTo>
                    <a:pt x="100063" y="22148"/>
                  </a:lnTo>
                  <a:lnTo>
                    <a:pt x="116865" y="27419"/>
                  </a:lnTo>
                  <a:lnTo>
                    <a:pt x="132359" y="36004"/>
                  </a:lnTo>
                  <a:lnTo>
                    <a:pt x="146939" y="48463"/>
                  </a:lnTo>
                  <a:lnTo>
                    <a:pt x="150418" y="50355"/>
                  </a:lnTo>
                  <a:lnTo>
                    <a:pt x="154038" y="50800"/>
                  </a:lnTo>
                  <a:lnTo>
                    <a:pt x="156565" y="50355"/>
                  </a:lnTo>
                  <a:lnTo>
                    <a:pt x="157810" y="49809"/>
                  </a:lnTo>
                  <a:lnTo>
                    <a:pt x="160731" y="47726"/>
                  </a:lnTo>
                  <a:lnTo>
                    <a:pt x="174548" y="36004"/>
                  </a:lnTo>
                  <a:lnTo>
                    <a:pt x="190055" y="27419"/>
                  </a:lnTo>
                  <a:lnTo>
                    <a:pt x="206857" y="22148"/>
                  </a:lnTo>
                  <a:lnTo>
                    <a:pt x="224586" y="20345"/>
                  </a:lnTo>
                  <a:lnTo>
                    <a:pt x="242303" y="22148"/>
                  </a:lnTo>
                  <a:lnTo>
                    <a:pt x="259105" y="27419"/>
                  </a:lnTo>
                  <a:lnTo>
                    <a:pt x="274586" y="36004"/>
                  </a:lnTo>
                  <a:lnTo>
                    <a:pt x="289179" y="48463"/>
                  </a:lnTo>
                  <a:lnTo>
                    <a:pt x="292646" y="50355"/>
                  </a:lnTo>
                  <a:lnTo>
                    <a:pt x="296265" y="50800"/>
                  </a:lnTo>
                  <a:lnTo>
                    <a:pt x="298792" y="50355"/>
                  </a:lnTo>
                  <a:lnTo>
                    <a:pt x="300037" y="49809"/>
                  </a:lnTo>
                  <a:lnTo>
                    <a:pt x="302221" y="48463"/>
                  </a:lnTo>
                  <a:lnTo>
                    <a:pt x="316776" y="36004"/>
                  </a:lnTo>
                  <a:lnTo>
                    <a:pt x="332282" y="27419"/>
                  </a:lnTo>
                  <a:lnTo>
                    <a:pt x="349084" y="22148"/>
                  </a:lnTo>
                  <a:lnTo>
                    <a:pt x="366814" y="20345"/>
                  </a:lnTo>
                  <a:lnTo>
                    <a:pt x="384530" y="22148"/>
                  </a:lnTo>
                  <a:lnTo>
                    <a:pt x="401332" y="27419"/>
                  </a:lnTo>
                  <a:lnTo>
                    <a:pt x="416814" y="36004"/>
                  </a:lnTo>
                  <a:lnTo>
                    <a:pt x="431406" y="48463"/>
                  </a:lnTo>
                  <a:lnTo>
                    <a:pt x="434924" y="50355"/>
                  </a:lnTo>
                  <a:lnTo>
                    <a:pt x="438492" y="50800"/>
                  </a:lnTo>
                  <a:lnTo>
                    <a:pt x="441032" y="50355"/>
                  </a:lnTo>
                  <a:lnTo>
                    <a:pt x="444449" y="48463"/>
                  </a:lnTo>
                  <a:lnTo>
                    <a:pt x="459028" y="36004"/>
                  </a:lnTo>
                  <a:lnTo>
                    <a:pt x="474510" y="27419"/>
                  </a:lnTo>
                  <a:lnTo>
                    <a:pt x="491312" y="22148"/>
                  </a:lnTo>
                  <a:lnTo>
                    <a:pt x="509041" y="20345"/>
                  </a:lnTo>
                  <a:lnTo>
                    <a:pt x="526757" y="22148"/>
                  </a:lnTo>
                  <a:lnTo>
                    <a:pt x="543560" y="27419"/>
                  </a:lnTo>
                  <a:lnTo>
                    <a:pt x="559054" y="36004"/>
                  </a:lnTo>
                  <a:lnTo>
                    <a:pt x="572833" y="47726"/>
                  </a:lnTo>
                  <a:lnTo>
                    <a:pt x="574878" y="49809"/>
                  </a:lnTo>
                  <a:lnTo>
                    <a:pt x="577507" y="50800"/>
                  </a:lnTo>
                  <a:lnTo>
                    <a:pt x="582714" y="50800"/>
                  </a:lnTo>
                  <a:lnTo>
                    <a:pt x="585241" y="49860"/>
                  </a:lnTo>
                  <a:lnTo>
                    <a:pt x="591248" y="44056"/>
                  </a:lnTo>
                  <a:lnTo>
                    <a:pt x="591337" y="37655"/>
                  </a:lnTo>
                  <a:close/>
                </a:path>
                <a:path w="1140460" h="913129">
                  <a:moveTo>
                    <a:pt x="1139977" y="898359"/>
                  </a:moveTo>
                  <a:lnTo>
                    <a:pt x="1100150" y="869378"/>
                  </a:lnTo>
                  <a:lnTo>
                    <a:pt x="1057681" y="860704"/>
                  </a:lnTo>
                  <a:lnTo>
                    <a:pt x="1038275" y="862457"/>
                  </a:lnTo>
                  <a:lnTo>
                    <a:pt x="1019733" y="867600"/>
                  </a:lnTo>
                  <a:lnTo>
                    <a:pt x="1002385" y="875982"/>
                  </a:lnTo>
                  <a:lnTo>
                    <a:pt x="986586" y="887450"/>
                  </a:lnTo>
                  <a:lnTo>
                    <a:pt x="970749" y="875982"/>
                  </a:lnTo>
                  <a:lnTo>
                    <a:pt x="953401" y="867600"/>
                  </a:lnTo>
                  <a:lnTo>
                    <a:pt x="934847" y="862457"/>
                  </a:lnTo>
                  <a:lnTo>
                    <a:pt x="915454" y="860704"/>
                  </a:lnTo>
                  <a:lnTo>
                    <a:pt x="896023" y="862457"/>
                  </a:lnTo>
                  <a:lnTo>
                    <a:pt x="877481" y="867600"/>
                  </a:lnTo>
                  <a:lnTo>
                    <a:pt x="860132" y="875982"/>
                  </a:lnTo>
                  <a:lnTo>
                    <a:pt x="844308" y="887450"/>
                  </a:lnTo>
                  <a:lnTo>
                    <a:pt x="828509" y="875982"/>
                  </a:lnTo>
                  <a:lnTo>
                    <a:pt x="811161" y="867600"/>
                  </a:lnTo>
                  <a:lnTo>
                    <a:pt x="792619" y="862457"/>
                  </a:lnTo>
                  <a:lnTo>
                    <a:pt x="773226" y="860704"/>
                  </a:lnTo>
                  <a:lnTo>
                    <a:pt x="753795" y="862457"/>
                  </a:lnTo>
                  <a:lnTo>
                    <a:pt x="735241" y="867600"/>
                  </a:lnTo>
                  <a:lnTo>
                    <a:pt x="717905" y="875982"/>
                  </a:lnTo>
                  <a:lnTo>
                    <a:pt x="702081" y="887450"/>
                  </a:lnTo>
                  <a:lnTo>
                    <a:pt x="686282" y="875982"/>
                  </a:lnTo>
                  <a:lnTo>
                    <a:pt x="668934" y="867600"/>
                  </a:lnTo>
                  <a:lnTo>
                    <a:pt x="650392" y="862457"/>
                  </a:lnTo>
                  <a:lnTo>
                    <a:pt x="630986" y="860704"/>
                  </a:lnTo>
                  <a:lnTo>
                    <a:pt x="609155" y="862901"/>
                  </a:lnTo>
                  <a:lnTo>
                    <a:pt x="588492" y="869378"/>
                  </a:lnTo>
                  <a:lnTo>
                    <a:pt x="569468" y="879919"/>
                  </a:lnTo>
                  <a:lnTo>
                    <a:pt x="552564" y="894295"/>
                  </a:lnTo>
                  <a:lnTo>
                    <a:pt x="548640" y="898359"/>
                  </a:lnTo>
                  <a:lnTo>
                    <a:pt x="548741" y="904760"/>
                  </a:lnTo>
                  <a:lnTo>
                    <a:pt x="556780" y="912545"/>
                  </a:lnTo>
                  <a:lnTo>
                    <a:pt x="563219" y="912444"/>
                  </a:lnTo>
                  <a:lnTo>
                    <a:pt x="567143" y="908431"/>
                  </a:lnTo>
                  <a:lnTo>
                    <a:pt x="580923" y="896696"/>
                  </a:lnTo>
                  <a:lnTo>
                    <a:pt x="596430" y="888111"/>
                  </a:lnTo>
                  <a:lnTo>
                    <a:pt x="613244" y="882840"/>
                  </a:lnTo>
                  <a:lnTo>
                    <a:pt x="630986" y="881049"/>
                  </a:lnTo>
                  <a:lnTo>
                    <a:pt x="648703" y="882840"/>
                  </a:lnTo>
                  <a:lnTo>
                    <a:pt x="665505" y="888111"/>
                  </a:lnTo>
                  <a:lnTo>
                    <a:pt x="680999" y="896696"/>
                  </a:lnTo>
                  <a:lnTo>
                    <a:pt x="695579" y="909167"/>
                  </a:lnTo>
                  <a:lnTo>
                    <a:pt x="699058" y="911059"/>
                  </a:lnTo>
                  <a:lnTo>
                    <a:pt x="702678" y="911504"/>
                  </a:lnTo>
                  <a:lnTo>
                    <a:pt x="705205" y="911059"/>
                  </a:lnTo>
                  <a:lnTo>
                    <a:pt x="706450" y="910513"/>
                  </a:lnTo>
                  <a:lnTo>
                    <a:pt x="709371" y="908431"/>
                  </a:lnTo>
                  <a:lnTo>
                    <a:pt x="723188" y="896696"/>
                  </a:lnTo>
                  <a:lnTo>
                    <a:pt x="738695" y="888111"/>
                  </a:lnTo>
                  <a:lnTo>
                    <a:pt x="755497" y="882840"/>
                  </a:lnTo>
                  <a:lnTo>
                    <a:pt x="773226" y="881049"/>
                  </a:lnTo>
                  <a:lnTo>
                    <a:pt x="790943" y="882840"/>
                  </a:lnTo>
                  <a:lnTo>
                    <a:pt x="807745" y="888111"/>
                  </a:lnTo>
                  <a:lnTo>
                    <a:pt x="823226" y="896696"/>
                  </a:lnTo>
                  <a:lnTo>
                    <a:pt x="837819" y="909167"/>
                  </a:lnTo>
                  <a:lnTo>
                    <a:pt x="841286" y="911059"/>
                  </a:lnTo>
                  <a:lnTo>
                    <a:pt x="844905" y="911504"/>
                  </a:lnTo>
                  <a:lnTo>
                    <a:pt x="847432" y="911059"/>
                  </a:lnTo>
                  <a:lnTo>
                    <a:pt x="848677" y="910513"/>
                  </a:lnTo>
                  <a:lnTo>
                    <a:pt x="850861" y="909167"/>
                  </a:lnTo>
                  <a:lnTo>
                    <a:pt x="865416" y="896696"/>
                  </a:lnTo>
                  <a:lnTo>
                    <a:pt x="880922" y="888111"/>
                  </a:lnTo>
                  <a:lnTo>
                    <a:pt x="897724" y="882840"/>
                  </a:lnTo>
                  <a:lnTo>
                    <a:pt x="915454" y="881049"/>
                  </a:lnTo>
                  <a:lnTo>
                    <a:pt x="933170" y="882840"/>
                  </a:lnTo>
                  <a:lnTo>
                    <a:pt x="949972" y="888111"/>
                  </a:lnTo>
                  <a:lnTo>
                    <a:pt x="965454" y="896696"/>
                  </a:lnTo>
                  <a:lnTo>
                    <a:pt x="980046" y="909167"/>
                  </a:lnTo>
                  <a:lnTo>
                    <a:pt x="983564" y="911059"/>
                  </a:lnTo>
                  <a:lnTo>
                    <a:pt x="987132" y="911504"/>
                  </a:lnTo>
                  <a:lnTo>
                    <a:pt x="989672" y="911059"/>
                  </a:lnTo>
                  <a:lnTo>
                    <a:pt x="993089" y="909167"/>
                  </a:lnTo>
                  <a:lnTo>
                    <a:pt x="1007668" y="896696"/>
                  </a:lnTo>
                  <a:lnTo>
                    <a:pt x="1023150" y="888111"/>
                  </a:lnTo>
                  <a:lnTo>
                    <a:pt x="1039952" y="882840"/>
                  </a:lnTo>
                  <a:lnTo>
                    <a:pt x="1057681" y="881049"/>
                  </a:lnTo>
                  <a:lnTo>
                    <a:pt x="1075397" y="882840"/>
                  </a:lnTo>
                  <a:lnTo>
                    <a:pt x="1092200" y="888111"/>
                  </a:lnTo>
                  <a:lnTo>
                    <a:pt x="1107694" y="896696"/>
                  </a:lnTo>
                  <a:lnTo>
                    <a:pt x="1121473" y="908431"/>
                  </a:lnTo>
                  <a:lnTo>
                    <a:pt x="1123518" y="910513"/>
                  </a:lnTo>
                  <a:lnTo>
                    <a:pt x="1126147" y="911504"/>
                  </a:lnTo>
                  <a:lnTo>
                    <a:pt x="1131354" y="911504"/>
                  </a:lnTo>
                  <a:lnTo>
                    <a:pt x="1133881" y="910564"/>
                  </a:lnTo>
                  <a:lnTo>
                    <a:pt x="1139888" y="904760"/>
                  </a:lnTo>
                  <a:lnTo>
                    <a:pt x="1139977" y="8983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 descr=""/>
            <p:cNvSpPr/>
            <p:nvPr/>
          </p:nvSpPr>
          <p:spPr>
            <a:xfrm>
              <a:off x="607479" y="6501333"/>
              <a:ext cx="1503680" cy="1209040"/>
            </a:xfrm>
            <a:custGeom>
              <a:avLst/>
              <a:gdLst/>
              <a:ahLst/>
              <a:cxnLst/>
              <a:rect l="l" t="t" r="r" b="b"/>
              <a:pathLst>
                <a:path w="1503680" h="1209040">
                  <a:moveTo>
                    <a:pt x="1503299" y="39077"/>
                  </a:moveTo>
                  <a:lnTo>
                    <a:pt x="1461973" y="9004"/>
                  </a:lnTo>
                  <a:lnTo>
                    <a:pt x="1417891" y="0"/>
                  </a:lnTo>
                  <a:lnTo>
                    <a:pt x="1397762" y="1816"/>
                  </a:lnTo>
                  <a:lnTo>
                    <a:pt x="1378521" y="7150"/>
                  </a:lnTo>
                  <a:lnTo>
                    <a:pt x="1360525" y="15849"/>
                  </a:lnTo>
                  <a:lnTo>
                    <a:pt x="1344117" y="27762"/>
                  </a:lnTo>
                  <a:lnTo>
                    <a:pt x="1327683" y="15849"/>
                  </a:lnTo>
                  <a:lnTo>
                    <a:pt x="1309674" y="7150"/>
                  </a:lnTo>
                  <a:lnTo>
                    <a:pt x="1290434" y="1816"/>
                  </a:lnTo>
                  <a:lnTo>
                    <a:pt x="1270292" y="0"/>
                  </a:lnTo>
                  <a:lnTo>
                    <a:pt x="1250137" y="1816"/>
                  </a:lnTo>
                  <a:lnTo>
                    <a:pt x="1230896" y="7150"/>
                  </a:lnTo>
                  <a:lnTo>
                    <a:pt x="1212900" y="15849"/>
                  </a:lnTo>
                  <a:lnTo>
                    <a:pt x="1196467" y="27762"/>
                  </a:lnTo>
                  <a:lnTo>
                    <a:pt x="1191374" y="24079"/>
                  </a:lnTo>
                  <a:lnTo>
                    <a:pt x="1186522" y="19939"/>
                  </a:lnTo>
                  <a:lnTo>
                    <a:pt x="1183068" y="18034"/>
                  </a:lnTo>
                  <a:lnTo>
                    <a:pt x="1180071" y="15849"/>
                  </a:lnTo>
                  <a:lnTo>
                    <a:pt x="1172641" y="12268"/>
                  </a:lnTo>
                  <a:lnTo>
                    <a:pt x="1166761" y="9004"/>
                  </a:lnTo>
                  <a:lnTo>
                    <a:pt x="1164336" y="8255"/>
                  </a:lnTo>
                  <a:lnTo>
                    <a:pt x="1162075" y="7150"/>
                  </a:lnTo>
                  <a:lnTo>
                    <a:pt x="1151382" y="4191"/>
                  </a:lnTo>
                  <a:lnTo>
                    <a:pt x="1145311" y="2286"/>
                  </a:lnTo>
                  <a:lnTo>
                    <a:pt x="1144054" y="2171"/>
                  </a:lnTo>
                  <a:lnTo>
                    <a:pt x="1142822" y="1816"/>
                  </a:lnTo>
                  <a:lnTo>
                    <a:pt x="1122692" y="0"/>
                  </a:lnTo>
                  <a:lnTo>
                    <a:pt x="1102550" y="1816"/>
                  </a:lnTo>
                  <a:lnTo>
                    <a:pt x="1083310" y="7150"/>
                  </a:lnTo>
                  <a:lnTo>
                    <a:pt x="1065314" y="15849"/>
                  </a:lnTo>
                  <a:lnTo>
                    <a:pt x="1048880" y="27749"/>
                  </a:lnTo>
                  <a:lnTo>
                    <a:pt x="1032484" y="15849"/>
                  </a:lnTo>
                  <a:lnTo>
                    <a:pt x="1023467" y="11506"/>
                  </a:lnTo>
                  <a:lnTo>
                    <a:pt x="1014476" y="7150"/>
                  </a:lnTo>
                  <a:lnTo>
                    <a:pt x="995222" y="1816"/>
                  </a:lnTo>
                  <a:lnTo>
                    <a:pt x="975093" y="0"/>
                  </a:lnTo>
                  <a:lnTo>
                    <a:pt x="974966" y="12"/>
                  </a:lnTo>
                  <a:lnTo>
                    <a:pt x="954938" y="1816"/>
                  </a:lnTo>
                  <a:lnTo>
                    <a:pt x="953693" y="2159"/>
                  </a:lnTo>
                  <a:lnTo>
                    <a:pt x="952436" y="2286"/>
                  </a:lnTo>
                  <a:lnTo>
                    <a:pt x="946289" y="4216"/>
                  </a:lnTo>
                  <a:lnTo>
                    <a:pt x="935685" y="7150"/>
                  </a:lnTo>
                  <a:lnTo>
                    <a:pt x="933411" y="8255"/>
                  </a:lnTo>
                  <a:lnTo>
                    <a:pt x="930998" y="9004"/>
                  </a:lnTo>
                  <a:lnTo>
                    <a:pt x="925144" y="12255"/>
                  </a:lnTo>
                  <a:lnTo>
                    <a:pt x="917689" y="15849"/>
                  </a:lnTo>
                  <a:lnTo>
                    <a:pt x="914628" y="18072"/>
                  </a:lnTo>
                  <a:lnTo>
                    <a:pt x="911250" y="19939"/>
                  </a:lnTo>
                  <a:lnTo>
                    <a:pt x="906576" y="23914"/>
                  </a:lnTo>
                  <a:lnTo>
                    <a:pt x="901268" y="27762"/>
                  </a:lnTo>
                  <a:lnTo>
                    <a:pt x="884859" y="15849"/>
                  </a:lnTo>
                  <a:lnTo>
                    <a:pt x="866863" y="7150"/>
                  </a:lnTo>
                  <a:lnTo>
                    <a:pt x="847623" y="1816"/>
                  </a:lnTo>
                  <a:lnTo>
                    <a:pt x="827493" y="0"/>
                  </a:lnTo>
                  <a:lnTo>
                    <a:pt x="807326" y="1816"/>
                  </a:lnTo>
                  <a:lnTo>
                    <a:pt x="788085" y="7150"/>
                  </a:lnTo>
                  <a:lnTo>
                    <a:pt x="770077" y="15849"/>
                  </a:lnTo>
                  <a:lnTo>
                    <a:pt x="753668" y="27762"/>
                  </a:lnTo>
                  <a:lnTo>
                    <a:pt x="737260" y="15849"/>
                  </a:lnTo>
                  <a:lnTo>
                    <a:pt x="719264" y="7150"/>
                  </a:lnTo>
                  <a:lnTo>
                    <a:pt x="700011" y="1816"/>
                  </a:lnTo>
                  <a:lnTo>
                    <a:pt x="679881" y="0"/>
                  </a:lnTo>
                  <a:lnTo>
                    <a:pt x="657225" y="2286"/>
                  </a:lnTo>
                  <a:lnTo>
                    <a:pt x="635787" y="9004"/>
                  </a:lnTo>
                  <a:lnTo>
                    <a:pt x="616038" y="19939"/>
                  </a:lnTo>
                  <a:lnTo>
                    <a:pt x="604075" y="30124"/>
                  </a:lnTo>
                  <a:lnTo>
                    <a:pt x="592099" y="19939"/>
                  </a:lnTo>
                  <a:lnTo>
                    <a:pt x="572350" y="9004"/>
                  </a:lnTo>
                  <a:lnTo>
                    <a:pt x="550900" y="2286"/>
                  </a:lnTo>
                  <a:lnTo>
                    <a:pt x="528269" y="0"/>
                  </a:lnTo>
                  <a:lnTo>
                    <a:pt x="508139" y="1816"/>
                  </a:lnTo>
                  <a:lnTo>
                    <a:pt x="488899" y="7150"/>
                  </a:lnTo>
                  <a:lnTo>
                    <a:pt x="470903" y="15849"/>
                  </a:lnTo>
                  <a:lnTo>
                    <a:pt x="454494" y="27762"/>
                  </a:lnTo>
                  <a:lnTo>
                    <a:pt x="438061" y="15849"/>
                  </a:lnTo>
                  <a:lnTo>
                    <a:pt x="420052" y="7150"/>
                  </a:lnTo>
                  <a:lnTo>
                    <a:pt x="400812" y="1816"/>
                  </a:lnTo>
                  <a:lnTo>
                    <a:pt x="380669" y="0"/>
                  </a:lnTo>
                  <a:lnTo>
                    <a:pt x="360514" y="1816"/>
                  </a:lnTo>
                  <a:lnTo>
                    <a:pt x="341274" y="7150"/>
                  </a:lnTo>
                  <a:lnTo>
                    <a:pt x="323278" y="15849"/>
                  </a:lnTo>
                  <a:lnTo>
                    <a:pt x="306844" y="27762"/>
                  </a:lnTo>
                  <a:lnTo>
                    <a:pt x="290449" y="15849"/>
                  </a:lnTo>
                  <a:lnTo>
                    <a:pt x="272453" y="7150"/>
                  </a:lnTo>
                  <a:lnTo>
                    <a:pt x="253199" y="1816"/>
                  </a:lnTo>
                  <a:lnTo>
                    <a:pt x="233070" y="0"/>
                  </a:lnTo>
                  <a:lnTo>
                    <a:pt x="212915" y="1816"/>
                  </a:lnTo>
                  <a:lnTo>
                    <a:pt x="193662" y="7150"/>
                  </a:lnTo>
                  <a:lnTo>
                    <a:pt x="175666" y="15849"/>
                  </a:lnTo>
                  <a:lnTo>
                    <a:pt x="159245" y="27762"/>
                  </a:lnTo>
                  <a:lnTo>
                    <a:pt x="142849" y="15849"/>
                  </a:lnTo>
                  <a:lnTo>
                    <a:pt x="124853" y="7150"/>
                  </a:lnTo>
                  <a:lnTo>
                    <a:pt x="105600" y="1816"/>
                  </a:lnTo>
                  <a:lnTo>
                    <a:pt x="85458" y="0"/>
                  </a:lnTo>
                  <a:lnTo>
                    <a:pt x="62814" y="2286"/>
                  </a:lnTo>
                  <a:lnTo>
                    <a:pt x="41376" y="9004"/>
                  </a:lnTo>
                  <a:lnTo>
                    <a:pt x="21628" y="19939"/>
                  </a:lnTo>
                  <a:lnTo>
                    <a:pt x="4076" y="34861"/>
                  </a:lnTo>
                  <a:lnTo>
                    <a:pt x="0" y="39077"/>
                  </a:lnTo>
                  <a:lnTo>
                    <a:pt x="114" y="45720"/>
                  </a:lnTo>
                  <a:lnTo>
                    <a:pt x="1092" y="46672"/>
                  </a:lnTo>
                  <a:lnTo>
                    <a:pt x="1092" y="1208836"/>
                  </a:lnTo>
                  <a:lnTo>
                    <a:pt x="1502232" y="1208836"/>
                  </a:lnTo>
                  <a:lnTo>
                    <a:pt x="1502232" y="46659"/>
                  </a:lnTo>
                  <a:lnTo>
                    <a:pt x="1503197" y="45720"/>
                  </a:lnTo>
                  <a:lnTo>
                    <a:pt x="1503299" y="39077"/>
                  </a:lnTo>
                  <a:close/>
                </a:path>
              </a:pathLst>
            </a:custGeom>
            <a:solidFill>
              <a:srgbClr val="7ED3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 descr=""/>
            <p:cNvSpPr/>
            <p:nvPr/>
          </p:nvSpPr>
          <p:spPr>
            <a:xfrm>
              <a:off x="607301" y="5727700"/>
              <a:ext cx="1501140" cy="1988820"/>
            </a:xfrm>
            <a:custGeom>
              <a:avLst/>
              <a:gdLst/>
              <a:ahLst/>
              <a:cxnLst/>
              <a:rect l="l" t="t" r="r" b="b"/>
              <a:pathLst>
                <a:path w="1501139" h="1988820">
                  <a:moveTo>
                    <a:pt x="0" y="1988820"/>
                  </a:moveTo>
                  <a:lnTo>
                    <a:pt x="1501140" y="1988820"/>
                  </a:lnTo>
                  <a:lnTo>
                    <a:pt x="1501140" y="0"/>
                  </a:lnTo>
                  <a:lnTo>
                    <a:pt x="0" y="0"/>
                  </a:lnTo>
                  <a:lnTo>
                    <a:pt x="0" y="1988820"/>
                  </a:lnTo>
                  <a:close/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 descr=""/>
            <p:cNvSpPr/>
            <p:nvPr/>
          </p:nvSpPr>
          <p:spPr>
            <a:xfrm>
              <a:off x="1358103" y="7491736"/>
              <a:ext cx="591820" cy="52069"/>
            </a:xfrm>
            <a:custGeom>
              <a:avLst/>
              <a:gdLst/>
              <a:ahLst/>
              <a:cxnLst/>
              <a:rect l="l" t="t" r="r" b="b"/>
              <a:pathLst>
                <a:path w="591819" h="52070">
                  <a:moveTo>
                    <a:pt x="509041" y="0"/>
                  </a:moveTo>
                  <a:lnTo>
                    <a:pt x="489640" y="1750"/>
                  </a:lnTo>
                  <a:lnTo>
                    <a:pt x="471098" y="6896"/>
                  </a:lnTo>
                  <a:lnTo>
                    <a:pt x="453754" y="15280"/>
                  </a:lnTo>
                  <a:lnTo>
                    <a:pt x="437946" y="26746"/>
                  </a:lnTo>
                  <a:lnTo>
                    <a:pt x="422117" y="15280"/>
                  </a:lnTo>
                  <a:lnTo>
                    <a:pt x="404761" y="6896"/>
                  </a:lnTo>
                  <a:lnTo>
                    <a:pt x="386215" y="1750"/>
                  </a:lnTo>
                  <a:lnTo>
                    <a:pt x="366814" y="0"/>
                  </a:lnTo>
                  <a:lnTo>
                    <a:pt x="347391" y="1750"/>
                  </a:lnTo>
                  <a:lnTo>
                    <a:pt x="328845" y="6896"/>
                  </a:lnTo>
                  <a:lnTo>
                    <a:pt x="311498" y="15280"/>
                  </a:lnTo>
                  <a:lnTo>
                    <a:pt x="295668" y="26746"/>
                  </a:lnTo>
                  <a:lnTo>
                    <a:pt x="279868" y="15280"/>
                  </a:lnTo>
                  <a:lnTo>
                    <a:pt x="262528" y="6896"/>
                  </a:lnTo>
                  <a:lnTo>
                    <a:pt x="243987" y="1750"/>
                  </a:lnTo>
                  <a:lnTo>
                    <a:pt x="224586" y="0"/>
                  </a:lnTo>
                  <a:lnTo>
                    <a:pt x="205156" y="1750"/>
                  </a:lnTo>
                  <a:lnTo>
                    <a:pt x="186609" y="6896"/>
                  </a:lnTo>
                  <a:lnTo>
                    <a:pt x="169263" y="15280"/>
                  </a:lnTo>
                  <a:lnTo>
                    <a:pt x="153441" y="26746"/>
                  </a:lnTo>
                  <a:lnTo>
                    <a:pt x="137641" y="15280"/>
                  </a:lnTo>
                  <a:lnTo>
                    <a:pt x="120299" y="6896"/>
                  </a:lnTo>
                  <a:lnTo>
                    <a:pt x="101754" y="1750"/>
                  </a:lnTo>
                  <a:lnTo>
                    <a:pt x="82346" y="0"/>
                  </a:lnTo>
                  <a:lnTo>
                    <a:pt x="60520" y="2205"/>
                  </a:lnTo>
                  <a:lnTo>
                    <a:pt x="39858" y="8680"/>
                  </a:lnTo>
                  <a:lnTo>
                    <a:pt x="20835" y="19213"/>
                  </a:lnTo>
                  <a:lnTo>
                    <a:pt x="3924" y="33591"/>
                  </a:lnTo>
                  <a:lnTo>
                    <a:pt x="0" y="37655"/>
                  </a:lnTo>
                  <a:lnTo>
                    <a:pt x="101" y="44056"/>
                  </a:lnTo>
                  <a:lnTo>
                    <a:pt x="8140" y="51841"/>
                  </a:lnTo>
                  <a:lnTo>
                    <a:pt x="14579" y="51739"/>
                  </a:lnTo>
                  <a:lnTo>
                    <a:pt x="18503" y="47726"/>
                  </a:lnTo>
                  <a:lnTo>
                    <a:pt x="32290" y="35995"/>
                  </a:lnTo>
                  <a:lnTo>
                    <a:pt x="47786" y="27411"/>
                  </a:lnTo>
                  <a:lnTo>
                    <a:pt x="64602" y="22139"/>
                  </a:lnTo>
                  <a:lnTo>
                    <a:pt x="82346" y="20345"/>
                  </a:lnTo>
                  <a:lnTo>
                    <a:pt x="100069" y="22139"/>
                  </a:lnTo>
                  <a:lnTo>
                    <a:pt x="116873" y="27411"/>
                  </a:lnTo>
                  <a:lnTo>
                    <a:pt x="132365" y="35995"/>
                  </a:lnTo>
                  <a:lnTo>
                    <a:pt x="146938" y="48463"/>
                  </a:lnTo>
                  <a:lnTo>
                    <a:pt x="150418" y="50355"/>
                  </a:lnTo>
                  <a:lnTo>
                    <a:pt x="154038" y="50800"/>
                  </a:lnTo>
                  <a:lnTo>
                    <a:pt x="156565" y="50355"/>
                  </a:lnTo>
                  <a:lnTo>
                    <a:pt x="157810" y="49809"/>
                  </a:lnTo>
                  <a:lnTo>
                    <a:pt x="160731" y="47726"/>
                  </a:lnTo>
                  <a:lnTo>
                    <a:pt x="174546" y="35995"/>
                  </a:lnTo>
                  <a:lnTo>
                    <a:pt x="190053" y="27411"/>
                  </a:lnTo>
                  <a:lnTo>
                    <a:pt x="206863" y="22139"/>
                  </a:lnTo>
                  <a:lnTo>
                    <a:pt x="224586" y="20345"/>
                  </a:lnTo>
                  <a:lnTo>
                    <a:pt x="242301" y="22139"/>
                  </a:lnTo>
                  <a:lnTo>
                    <a:pt x="259102" y="27411"/>
                  </a:lnTo>
                  <a:lnTo>
                    <a:pt x="274593" y="35995"/>
                  </a:lnTo>
                  <a:lnTo>
                    <a:pt x="289178" y="48463"/>
                  </a:lnTo>
                  <a:lnTo>
                    <a:pt x="292646" y="50355"/>
                  </a:lnTo>
                  <a:lnTo>
                    <a:pt x="296265" y="50800"/>
                  </a:lnTo>
                  <a:lnTo>
                    <a:pt x="298792" y="50355"/>
                  </a:lnTo>
                  <a:lnTo>
                    <a:pt x="300037" y="49809"/>
                  </a:lnTo>
                  <a:lnTo>
                    <a:pt x="302221" y="48463"/>
                  </a:lnTo>
                  <a:lnTo>
                    <a:pt x="316773" y="35995"/>
                  </a:lnTo>
                  <a:lnTo>
                    <a:pt x="332281" y="27411"/>
                  </a:lnTo>
                  <a:lnTo>
                    <a:pt x="349091" y="22139"/>
                  </a:lnTo>
                  <a:lnTo>
                    <a:pt x="366814" y="20345"/>
                  </a:lnTo>
                  <a:lnTo>
                    <a:pt x="384529" y="22139"/>
                  </a:lnTo>
                  <a:lnTo>
                    <a:pt x="401329" y="27411"/>
                  </a:lnTo>
                  <a:lnTo>
                    <a:pt x="416820" y="35995"/>
                  </a:lnTo>
                  <a:lnTo>
                    <a:pt x="431406" y="48463"/>
                  </a:lnTo>
                  <a:lnTo>
                    <a:pt x="434924" y="50355"/>
                  </a:lnTo>
                  <a:lnTo>
                    <a:pt x="438492" y="50800"/>
                  </a:lnTo>
                  <a:lnTo>
                    <a:pt x="441032" y="50355"/>
                  </a:lnTo>
                  <a:lnTo>
                    <a:pt x="444449" y="48463"/>
                  </a:lnTo>
                  <a:lnTo>
                    <a:pt x="459028" y="35995"/>
                  </a:lnTo>
                  <a:lnTo>
                    <a:pt x="474516" y="27411"/>
                  </a:lnTo>
                  <a:lnTo>
                    <a:pt x="491319" y="22139"/>
                  </a:lnTo>
                  <a:lnTo>
                    <a:pt x="509041" y="20345"/>
                  </a:lnTo>
                  <a:lnTo>
                    <a:pt x="526763" y="22139"/>
                  </a:lnTo>
                  <a:lnTo>
                    <a:pt x="543566" y="27411"/>
                  </a:lnTo>
                  <a:lnTo>
                    <a:pt x="559054" y="35995"/>
                  </a:lnTo>
                  <a:lnTo>
                    <a:pt x="572833" y="47726"/>
                  </a:lnTo>
                  <a:lnTo>
                    <a:pt x="574878" y="49809"/>
                  </a:lnTo>
                  <a:lnTo>
                    <a:pt x="577507" y="50800"/>
                  </a:lnTo>
                  <a:lnTo>
                    <a:pt x="582714" y="50800"/>
                  </a:lnTo>
                  <a:lnTo>
                    <a:pt x="585241" y="49860"/>
                  </a:lnTo>
                  <a:lnTo>
                    <a:pt x="591248" y="44056"/>
                  </a:lnTo>
                  <a:lnTo>
                    <a:pt x="591337" y="37655"/>
                  </a:lnTo>
                  <a:lnTo>
                    <a:pt x="587476" y="33591"/>
                  </a:lnTo>
                  <a:lnTo>
                    <a:pt x="570550" y="19213"/>
                  </a:lnTo>
                  <a:lnTo>
                    <a:pt x="551511" y="8680"/>
                  </a:lnTo>
                  <a:lnTo>
                    <a:pt x="530846" y="2205"/>
                  </a:lnTo>
                  <a:lnTo>
                    <a:pt x="5090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 descr=""/>
            <p:cNvSpPr/>
            <p:nvPr/>
          </p:nvSpPr>
          <p:spPr>
            <a:xfrm>
              <a:off x="1422628" y="4192219"/>
              <a:ext cx="2504440" cy="2749550"/>
            </a:xfrm>
            <a:custGeom>
              <a:avLst/>
              <a:gdLst/>
              <a:ahLst/>
              <a:cxnLst/>
              <a:rect l="l" t="t" r="r" b="b"/>
              <a:pathLst>
                <a:path w="2504440" h="2749550">
                  <a:moveTo>
                    <a:pt x="2503881" y="0"/>
                  </a:moveTo>
                  <a:lnTo>
                    <a:pt x="2016760" y="0"/>
                  </a:lnTo>
                  <a:lnTo>
                    <a:pt x="2016760" y="175260"/>
                  </a:lnTo>
                  <a:lnTo>
                    <a:pt x="2016760" y="2574290"/>
                  </a:lnTo>
                  <a:lnTo>
                    <a:pt x="0" y="2574290"/>
                  </a:lnTo>
                  <a:lnTo>
                    <a:pt x="0" y="2749550"/>
                  </a:lnTo>
                  <a:lnTo>
                    <a:pt x="2192020" y="2749550"/>
                  </a:lnTo>
                  <a:lnTo>
                    <a:pt x="2192020" y="2574290"/>
                  </a:lnTo>
                  <a:lnTo>
                    <a:pt x="2192020" y="175260"/>
                  </a:lnTo>
                  <a:lnTo>
                    <a:pt x="2503881" y="175260"/>
                  </a:lnTo>
                  <a:lnTo>
                    <a:pt x="2503881" y="0"/>
                  </a:lnTo>
                  <a:close/>
                </a:path>
              </a:pathLst>
            </a:custGeom>
            <a:solidFill>
              <a:srgbClr val="7ED3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 descr=""/>
            <p:cNvSpPr/>
            <p:nvPr/>
          </p:nvSpPr>
          <p:spPr>
            <a:xfrm>
              <a:off x="1422640" y="4192216"/>
              <a:ext cx="2504440" cy="3137535"/>
            </a:xfrm>
            <a:custGeom>
              <a:avLst/>
              <a:gdLst/>
              <a:ahLst/>
              <a:cxnLst/>
              <a:rect l="l" t="t" r="r" b="b"/>
              <a:pathLst>
                <a:path w="2504440" h="3137534">
                  <a:moveTo>
                    <a:pt x="2503881" y="0"/>
                  </a:moveTo>
                  <a:lnTo>
                    <a:pt x="2016760" y="0"/>
                  </a:lnTo>
                  <a:lnTo>
                    <a:pt x="2016760" y="87630"/>
                  </a:lnTo>
                  <a:lnTo>
                    <a:pt x="2016760" y="175260"/>
                  </a:lnTo>
                  <a:lnTo>
                    <a:pt x="2016760" y="2574340"/>
                  </a:lnTo>
                  <a:lnTo>
                    <a:pt x="0" y="2574340"/>
                  </a:lnTo>
                  <a:lnTo>
                    <a:pt x="0" y="2661970"/>
                  </a:lnTo>
                  <a:lnTo>
                    <a:pt x="0" y="2749600"/>
                  </a:lnTo>
                  <a:lnTo>
                    <a:pt x="0" y="313695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 descr=""/>
            <p:cNvSpPr/>
            <p:nvPr/>
          </p:nvSpPr>
          <p:spPr>
            <a:xfrm>
              <a:off x="1597905" y="4367481"/>
              <a:ext cx="2329180" cy="2962275"/>
            </a:xfrm>
            <a:custGeom>
              <a:avLst/>
              <a:gdLst/>
              <a:ahLst/>
              <a:cxnLst/>
              <a:rect l="l" t="t" r="r" b="b"/>
              <a:pathLst>
                <a:path w="2329179" h="2962275">
                  <a:moveTo>
                    <a:pt x="0" y="2961690"/>
                  </a:moveTo>
                  <a:lnTo>
                    <a:pt x="0" y="2574340"/>
                  </a:lnTo>
                  <a:lnTo>
                    <a:pt x="1963420" y="2574340"/>
                  </a:lnTo>
                  <a:lnTo>
                    <a:pt x="2016747" y="2574340"/>
                  </a:lnTo>
                  <a:lnTo>
                    <a:pt x="2016747" y="0"/>
                  </a:lnTo>
                  <a:lnTo>
                    <a:pt x="232862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 descr=""/>
            <p:cNvSpPr/>
            <p:nvPr/>
          </p:nvSpPr>
          <p:spPr>
            <a:xfrm>
              <a:off x="5146840" y="4192219"/>
              <a:ext cx="1573530" cy="3143885"/>
            </a:xfrm>
            <a:custGeom>
              <a:avLst/>
              <a:gdLst/>
              <a:ahLst/>
              <a:cxnLst/>
              <a:rect l="l" t="t" r="r" b="b"/>
              <a:pathLst>
                <a:path w="1573529" h="3143884">
                  <a:moveTo>
                    <a:pt x="1572971" y="2580690"/>
                  </a:moveTo>
                  <a:lnTo>
                    <a:pt x="487121" y="2574340"/>
                  </a:lnTo>
                  <a:lnTo>
                    <a:pt x="487121" y="0"/>
                  </a:lnTo>
                  <a:lnTo>
                    <a:pt x="0" y="0"/>
                  </a:lnTo>
                  <a:lnTo>
                    <a:pt x="0" y="175260"/>
                  </a:lnTo>
                  <a:lnTo>
                    <a:pt x="311861" y="175260"/>
                  </a:lnTo>
                  <a:lnTo>
                    <a:pt x="311861" y="2580690"/>
                  </a:lnTo>
                  <a:lnTo>
                    <a:pt x="311861" y="2749600"/>
                  </a:lnTo>
                  <a:lnTo>
                    <a:pt x="502361" y="2749600"/>
                  </a:lnTo>
                  <a:lnTo>
                    <a:pt x="1397711" y="2749600"/>
                  </a:lnTo>
                  <a:lnTo>
                    <a:pt x="1397711" y="3143300"/>
                  </a:lnTo>
                  <a:lnTo>
                    <a:pt x="1571701" y="3134918"/>
                  </a:lnTo>
                  <a:lnTo>
                    <a:pt x="1572971" y="2580690"/>
                  </a:lnTo>
                  <a:close/>
                </a:path>
              </a:pathLst>
            </a:custGeom>
            <a:solidFill>
              <a:srgbClr val="7ED3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 descr=""/>
            <p:cNvSpPr/>
            <p:nvPr/>
          </p:nvSpPr>
          <p:spPr>
            <a:xfrm>
              <a:off x="5146849" y="4367476"/>
              <a:ext cx="1366520" cy="2574925"/>
            </a:xfrm>
            <a:custGeom>
              <a:avLst/>
              <a:gdLst/>
              <a:ahLst/>
              <a:cxnLst/>
              <a:rect l="l" t="t" r="r" b="b"/>
              <a:pathLst>
                <a:path w="1366520" h="2574925">
                  <a:moveTo>
                    <a:pt x="0" y="0"/>
                  </a:moveTo>
                  <a:lnTo>
                    <a:pt x="311861" y="0"/>
                  </a:lnTo>
                  <a:lnTo>
                    <a:pt x="311861" y="2405430"/>
                  </a:lnTo>
                  <a:lnTo>
                    <a:pt x="311861" y="2574340"/>
                  </a:lnTo>
                  <a:lnTo>
                    <a:pt x="365188" y="2574340"/>
                  </a:lnTo>
                  <a:lnTo>
                    <a:pt x="502361" y="2574340"/>
                  </a:lnTo>
                  <a:lnTo>
                    <a:pt x="1365973" y="257434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 descr=""/>
            <p:cNvSpPr/>
            <p:nvPr/>
          </p:nvSpPr>
          <p:spPr>
            <a:xfrm>
              <a:off x="4232521" y="737997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 descr=""/>
            <p:cNvSpPr/>
            <p:nvPr/>
          </p:nvSpPr>
          <p:spPr>
            <a:xfrm>
              <a:off x="5146842" y="4192218"/>
              <a:ext cx="1579880" cy="2574925"/>
            </a:xfrm>
            <a:custGeom>
              <a:avLst/>
              <a:gdLst/>
              <a:ahLst/>
              <a:cxnLst/>
              <a:rect l="l" t="t" r="r" b="b"/>
              <a:pathLst>
                <a:path w="1579879" h="2574925">
                  <a:moveTo>
                    <a:pt x="1579600" y="2574340"/>
                  </a:moveTo>
                  <a:lnTo>
                    <a:pt x="487133" y="2574340"/>
                  </a:lnTo>
                  <a:lnTo>
                    <a:pt x="487133" y="175260"/>
                  </a:lnTo>
                  <a:lnTo>
                    <a:pt x="487133" y="87630"/>
                  </a:lnTo>
                  <a:lnTo>
                    <a:pt x="487133" y="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 descr=""/>
            <p:cNvSpPr/>
            <p:nvPr/>
          </p:nvSpPr>
          <p:spPr>
            <a:xfrm>
              <a:off x="2114796" y="7181850"/>
              <a:ext cx="5744210" cy="0"/>
            </a:xfrm>
            <a:custGeom>
              <a:avLst/>
              <a:gdLst/>
              <a:ahLst/>
              <a:cxnLst/>
              <a:rect l="l" t="t" r="r" b="b"/>
              <a:pathLst>
                <a:path w="5744209" h="0">
                  <a:moveTo>
                    <a:pt x="0" y="0"/>
                  </a:moveTo>
                  <a:lnTo>
                    <a:pt x="2103229" y="0"/>
                  </a:lnTo>
                </a:path>
                <a:path w="5744209" h="0">
                  <a:moveTo>
                    <a:pt x="2730380" y="0"/>
                  </a:moveTo>
                  <a:lnTo>
                    <a:pt x="5744209" y="0"/>
                  </a:lnTo>
                </a:path>
              </a:pathLst>
            </a:custGeom>
            <a:ln w="12700">
              <a:solidFill>
                <a:srgbClr val="939598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 descr=""/>
            <p:cNvSpPr/>
            <p:nvPr/>
          </p:nvSpPr>
          <p:spPr>
            <a:xfrm>
              <a:off x="1581396" y="4043680"/>
              <a:ext cx="2219960" cy="0"/>
            </a:xfrm>
            <a:custGeom>
              <a:avLst/>
              <a:gdLst/>
              <a:ahLst/>
              <a:cxnLst/>
              <a:rect l="l" t="t" r="r" b="b"/>
              <a:pathLst>
                <a:path w="2219960" h="0">
                  <a:moveTo>
                    <a:pt x="0" y="0"/>
                  </a:moveTo>
                  <a:lnTo>
                    <a:pt x="2219960" y="0"/>
                  </a:lnTo>
                </a:path>
              </a:pathLst>
            </a:custGeom>
            <a:ln w="12700">
              <a:solidFill>
                <a:srgbClr val="939598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 descr=""/>
            <p:cNvSpPr/>
            <p:nvPr/>
          </p:nvSpPr>
          <p:spPr>
            <a:xfrm>
              <a:off x="608576" y="6517068"/>
              <a:ext cx="7244080" cy="0"/>
            </a:xfrm>
            <a:custGeom>
              <a:avLst/>
              <a:gdLst/>
              <a:ahLst/>
              <a:cxnLst/>
              <a:rect l="l" t="t" r="r" b="b"/>
              <a:pathLst>
                <a:path w="7244080" h="0">
                  <a:moveTo>
                    <a:pt x="0" y="0"/>
                  </a:moveTo>
                  <a:lnTo>
                    <a:pt x="3592824" y="0"/>
                  </a:lnTo>
                </a:path>
                <a:path w="7244080" h="0">
                  <a:moveTo>
                    <a:pt x="4219976" y="0"/>
                  </a:moveTo>
                  <a:lnTo>
                    <a:pt x="7244080" y="0"/>
                  </a:lnTo>
                </a:path>
              </a:pathLst>
            </a:custGeom>
            <a:ln w="12700">
              <a:solidFill>
                <a:srgbClr val="939598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 descr=""/>
            <p:cNvSpPr/>
            <p:nvPr/>
          </p:nvSpPr>
          <p:spPr>
            <a:xfrm>
              <a:off x="5303766" y="4043680"/>
              <a:ext cx="2067560" cy="0"/>
            </a:xfrm>
            <a:custGeom>
              <a:avLst/>
              <a:gdLst/>
              <a:ahLst/>
              <a:cxnLst/>
              <a:rect l="l" t="t" r="r" b="b"/>
              <a:pathLst>
                <a:path w="2067559" h="0">
                  <a:moveTo>
                    <a:pt x="0" y="0"/>
                  </a:moveTo>
                  <a:lnTo>
                    <a:pt x="2067560" y="0"/>
                  </a:lnTo>
                </a:path>
              </a:pathLst>
            </a:custGeom>
            <a:ln w="12700">
              <a:solidFill>
                <a:srgbClr val="939598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 descr=""/>
            <p:cNvSpPr/>
            <p:nvPr/>
          </p:nvSpPr>
          <p:spPr>
            <a:xfrm>
              <a:off x="7250337" y="4147340"/>
              <a:ext cx="0" cy="2623185"/>
            </a:xfrm>
            <a:custGeom>
              <a:avLst/>
              <a:gdLst/>
              <a:ahLst/>
              <a:cxnLst/>
              <a:rect l="l" t="t" r="r" b="b"/>
              <a:pathLst>
                <a:path w="0" h="2623184">
                  <a:moveTo>
                    <a:pt x="0" y="0"/>
                  </a:moveTo>
                  <a:lnTo>
                    <a:pt x="0" y="2622753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8" name="object 148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217927" y="4077970"/>
              <a:ext cx="64820" cy="89052"/>
            </a:xfrm>
            <a:prstGeom prst="rect">
              <a:avLst/>
            </a:prstGeom>
          </p:spPr>
        </p:pic>
        <p:pic>
          <p:nvPicPr>
            <p:cNvPr id="149" name="object 149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217927" y="6750405"/>
              <a:ext cx="64820" cy="89052"/>
            </a:xfrm>
            <a:prstGeom prst="rect">
              <a:avLst/>
            </a:prstGeom>
          </p:spPr>
        </p:pic>
        <p:sp>
          <p:nvSpPr>
            <p:cNvPr id="150" name="object 150" descr=""/>
            <p:cNvSpPr/>
            <p:nvPr/>
          </p:nvSpPr>
          <p:spPr>
            <a:xfrm>
              <a:off x="1805066" y="4147340"/>
              <a:ext cx="0" cy="2294255"/>
            </a:xfrm>
            <a:custGeom>
              <a:avLst/>
              <a:gdLst/>
              <a:ahLst/>
              <a:cxnLst/>
              <a:rect l="l" t="t" r="r" b="b"/>
              <a:pathLst>
                <a:path w="0" h="2294254">
                  <a:moveTo>
                    <a:pt x="0" y="0"/>
                  </a:moveTo>
                  <a:lnTo>
                    <a:pt x="0" y="2294013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1" name="object 151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772655" y="4077970"/>
              <a:ext cx="64820" cy="89052"/>
            </a:xfrm>
            <a:prstGeom prst="rect">
              <a:avLst/>
            </a:prstGeom>
          </p:spPr>
        </p:pic>
        <p:pic>
          <p:nvPicPr>
            <p:cNvPr id="152" name="object 152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772655" y="6421666"/>
              <a:ext cx="64820" cy="89052"/>
            </a:xfrm>
            <a:prstGeom prst="rect">
              <a:avLst/>
            </a:prstGeom>
          </p:spPr>
        </p:pic>
        <p:sp>
          <p:nvSpPr>
            <p:cNvPr id="153" name="object 153" descr=""/>
            <p:cNvSpPr/>
            <p:nvPr/>
          </p:nvSpPr>
          <p:spPr>
            <a:xfrm>
              <a:off x="2339036" y="4134640"/>
              <a:ext cx="0" cy="2649220"/>
            </a:xfrm>
            <a:custGeom>
              <a:avLst/>
              <a:gdLst/>
              <a:ahLst/>
              <a:cxnLst/>
              <a:rect l="l" t="t" r="r" b="b"/>
              <a:pathLst>
                <a:path w="0" h="2649220">
                  <a:moveTo>
                    <a:pt x="0" y="0"/>
                  </a:moveTo>
                  <a:lnTo>
                    <a:pt x="0" y="2648915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4" name="object 154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306626" y="4065270"/>
              <a:ext cx="64820" cy="89052"/>
            </a:xfrm>
            <a:prstGeom prst="rect">
              <a:avLst/>
            </a:prstGeom>
          </p:spPr>
        </p:pic>
        <p:pic>
          <p:nvPicPr>
            <p:cNvPr id="155" name="object 155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306626" y="6763867"/>
              <a:ext cx="64820" cy="89052"/>
            </a:xfrm>
            <a:prstGeom prst="rect">
              <a:avLst/>
            </a:prstGeom>
          </p:spPr>
        </p:pic>
        <p:pic>
          <p:nvPicPr>
            <p:cNvPr id="156" name="object 156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471447" y="6522148"/>
              <a:ext cx="64820" cy="333501"/>
            </a:xfrm>
            <a:prstGeom prst="rect">
              <a:avLst/>
            </a:prstGeom>
          </p:spPr>
        </p:pic>
      </p:grpSp>
      <p:sp>
        <p:nvSpPr>
          <p:cNvPr id="157" name="object 157" descr=""/>
          <p:cNvSpPr txBox="1"/>
          <p:nvPr/>
        </p:nvSpPr>
        <p:spPr>
          <a:xfrm>
            <a:off x="617555" y="7851618"/>
            <a:ext cx="1246505" cy="589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231F20"/>
                </a:solidFill>
                <a:latin typeface="Arial"/>
                <a:cs typeface="Arial"/>
              </a:rPr>
              <a:t>Case</a:t>
            </a:r>
            <a:r>
              <a:rPr dirty="0" sz="1200" spc="-6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 spc="-25" b="1">
                <a:solidFill>
                  <a:srgbClr val="231F20"/>
                </a:solidFill>
                <a:latin typeface="Arial"/>
                <a:cs typeface="Arial"/>
              </a:rPr>
              <a:t>A: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4200"/>
              </a:lnSpc>
            </a:pPr>
            <a:r>
              <a:rPr dirty="0" sz="1200" b="1">
                <a:solidFill>
                  <a:srgbClr val="231F20"/>
                </a:solidFill>
                <a:latin typeface="Arial"/>
                <a:cs typeface="Arial"/>
              </a:rPr>
              <a:t>Initial water </a:t>
            </a:r>
            <a:r>
              <a:rPr dirty="0" sz="1200" spc="-10" b="1">
                <a:solidFill>
                  <a:srgbClr val="231F20"/>
                </a:solidFill>
                <a:latin typeface="Arial"/>
                <a:cs typeface="Arial"/>
              </a:rPr>
              <a:t>level </a:t>
            </a:r>
            <a:r>
              <a:rPr dirty="0" sz="1200" b="1">
                <a:solidFill>
                  <a:srgbClr val="231F20"/>
                </a:solidFill>
                <a:latin typeface="Arial"/>
                <a:cs typeface="Arial"/>
              </a:rPr>
              <a:t>above</a:t>
            </a:r>
            <a:r>
              <a:rPr dirty="0" sz="1200" spc="-2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 spc="-20" b="1">
                <a:solidFill>
                  <a:srgbClr val="231F20"/>
                </a:solidFill>
                <a:latin typeface="Arial"/>
                <a:cs typeface="Arial"/>
              </a:rPr>
              <a:t>pump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8" name="object 158" descr=""/>
          <p:cNvSpPr txBox="1"/>
          <p:nvPr/>
        </p:nvSpPr>
        <p:spPr>
          <a:xfrm>
            <a:off x="2746338" y="7250484"/>
            <a:ext cx="5124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231F20"/>
                </a:solidFill>
                <a:latin typeface="Arial"/>
                <a:cs typeface="Arial"/>
              </a:rPr>
              <a:t>Suction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Head</a:t>
            </a:r>
            <a:r>
              <a:rPr dirty="0" sz="1000" spc="-2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Arial"/>
                <a:cs typeface="Arial"/>
              </a:rPr>
              <a:t>(x)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9" name="object 159" descr=""/>
          <p:cNvSpPr txBox="1"/>
          <p:nvPr/>
        </p:nvSpPr>
        <p:spPr>
          <a:xfrm>
            <a:off x="2345517" y="4233131"/>
            <a:ext cx="196215" cy="111823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Discharge</a:t>
            </a:r>
            <a:r>
              <a:rPr dirty="0" sz="1200" spc="-4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Arial"/>
                <a:cs typeface="Arial"/>
              </a:rPr>
              <a:t>Head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0" name="object 160" descr=""/>
          <p:cNvSpPr txBox="1"/>
          <p:nvPr/>
        </p:nvSpPr>
        <p:spPr>
          <a:xfrm>
            <a:off x="1800160" y="4233131"/>
            <a:ext cx="196215" cy="81343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Static </a:t>
            </a:r>
            <a:r>
              <a:rPr dirty="0" sz="1200" spc="-20">
                <a:solidFill>
                  <a:srgbClr val="231F20"/>
                </a:solidFill>
                <a:latin typeface="Arial"/>
                <a:cs typeface="Arial"/>
              </a:rPr>
              <a:t>Head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1" name="object 161" descr=""/>
          <p:cNvSpPr/>
          <p:nvPr/>
        </p:nvSpPr>
        <p:spPr>
          <a:xfrm>
            <a:off x="4272750" y="3980053"/>
            <a:ext cx="467359" cy="200025"/>
          </a:xfrm>
          <a:custGeom>
            <a:avLst/>
            <a:gdLst/>
            <a:ahLst/>
            <a:cxnLst/>
            <a:rect l="l" t="t" r="r" b="b"/>
            <a:pathLst>
              <a:path w="467360" h="200025">
                <a:moveTo>
                  <a:pt x="466902" y="0"/>
                </a:moveTo>
                <a:lnTo>
                  <a:pt x="0" y="0"/>
                </a:lnTo>
                <a:lnTo>
                  <a:pt x="0" y="199516"/>
                </a:lnTo>
                <a:lnTo>
                  <a:pt x="466902" y="199516"/>
                </a:lnTo>
                <a:lnTo>
                  <a:pt x="4669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 descr=""/>
          <p:cNvSpPr txBox="1"/>
          <p:nvPr/>
        </p:nvSpPr>
        <p:spPr>
          <a:xfrm>
            <a:off x="3876020" y="3777948"/>
            <a:ext cx="1367155" cy="380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75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Final</a:t>
            </a:r>
            <a:r>
              <a:rPr dirty="0" sz="1200" spc="-3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Water</a:t>
            </a:r>
            <a:r>
              <a:rPr dirty="0" sz="1200" spc="-3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Arial"/>
                <a:cs typeface="Arial"/>
              </a:rPr>
              <a:t>Surface</a:t>
            </a:r>
            <a:endParaRPr sz="1200">
              <a:latin typeface="Arial"/>
              <a:cs typeface="Arial"/>
            </a:endParaRPr>
          </a:p>
          <a:p>
            <a:pPr marL="405130">
              <a:lnSpc>
                <a:spcPts val="1515"/>
              </a:lnSpc>
            </a:pPr>
            <a:r>
              <a:rPr dirty="0" sz="1400">
                <a:solidFill>
                  <a:srgbClr val="231F20"/>
                </a:solidFill>
                <a:latin typeface="Arial"/>
                <a:cs typeface="Arial"/>
              </a:rPr>
              <a:t>El = </a:t>
            </a:r>
            <a:r>
              <a:rPr dirty="0" sz="1400" spc="-50">
                <a:solidFill>
                  <a:srgbClr val="231F20"/>
                </a:solidFill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3" name="object 163" descr=""/>
          <p:cNvSpPr txBox="1"/>
          <p:nvPr/>
        </p:nvSpPr>
        <p:spPr>
          <a:xfrm>
            <a:off x="6218166" y="7851618"/>
            <a:ext cx="1720850" cy="589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231F20"/>
                </a:solidFill>
                <a:latin typeface="Arial"/>
                <a:cs typeface="Arial"/>
              </a:rPr>
              <a:t>Case</a:t>
            </a:r>
            <a:r>
              <a:rPr dirty="0" sz="1200" spc="-2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 spc="-25" b="1">
                <a:solidFill>
                  <a:srgbClr val="231F20"/>
                </a:solidFill>
                <a:latin typeface="Arial"/>
                <a:cs typeface="Arial"/>
              </a:rPr>
              <a:t>B: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4200"/>
              </a:lnSpc>
            </a:pPr>
            <a:r>
              <a:rPr dirty="0" sz="1200" b="1">
                <a:solidFill>
                  <a:srgbClr val="231F20"/>
                </a:solidFill>
                <a:latin typeface="Arial"/>
                <a:cs typeface="Arial"/>
              </a:rPr>
              <a:t>Initial water level </a:t>
            </a:r>
            <a:r>
              <a:rPr dirty="0" sz="1200" spc="-10" b="1">
                <a:solidFill>
                  <a:srgbClr val="231F20"/>
                </a:solidFill>
                <a:latin typeface="Arial"/>
                <a:cs typeface="Arial"/>
              </a:rPr>
              <a:t>below </a:t>
            </a:r>
            <a:r>
              <a:rPr dirty="0" sz="1200" spc="-20" b="1">
                <a:solidFill>
                  <a:srgbClr val="231F20"/>
                </a:solidFill>
                <a:latin typeface="Arial"/>
                <a:cs typeface="Arial"/>
              </a:rPr>
              <a:t>pump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4" name="object 164" descr=""/>
          <p:cNvSpPr txBox="1"/>
          <p:nvPr/>
        </p:nvSpPr>
        <p:spPr>
          <a:xfrm>
            <a:off x="4211561" y="807719"/>
            <a:ext cx="1308100" cy="292100"/>
          </a:xfrm>
          <a:prstGeom prst="rect">
            <a:avLst/>
          </a:prstGeom>
          <a:solidFill>
            <a:srgbClr val="005598"/>
          </a:solidFill>
        </p:spPr>
        <p:txBody>
          <a:bodyPr wrap="square" lIns="0" tIns="27939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19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Friction </a:t>
            </a:r>
            <a:r>
              <a:rPr dirty="0" sz="1400" spc="-20" b="1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5" name="object 165" descr=""/>
          <p:cNvSpPr txBox="1"/>
          <p:nvPr/>
        </p:nvSpPr>
        <p:spPr>
          <a:xfrm>
            <a:off x="4211561" y="2216594"/>
            <a:ext cx="1308100" cy="292100"/>
          </a:xfrm>
          <a:prstGeom prst="rect">
            <a:avLst/>
          </a:prstGeom>
          <a:solidFill>
            <a:srgbClr val="A4CE39"/>
          </a:solidFill>
        </p:spPr>
        <p:txBody>
          <a:bodyPr wrap="square" lIns="0" tIns="27939" rIns="0" bIns="0" rtlCol="0" vert="horz">
            <a:spAutoFit/>
          </a:bodyPr>
          <a:lstStyle/>
          <a:p>
            <a:pPr marL="169545">
              <a:lnSpc>
                <a:spcPct val="100000"/>
              </a:lnSpc>
              <a:spcBef>
                <a:spcPts val="219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Static </a:t>
            </a:r>
            <a:r>
              <a:rPr dirty="0" sz="1400" spc="-20" b="1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6" name="object 166" descr=""/>
          <p:cNvSpPr txBox="1"/>
          <p:nvPr/>
        </p:nvSpPr>
        <p:spPr>
          <a:xfrm>
            <a:off x="1888566" y="1513065"/>
            <a:ext cx="1676400" cy="292100"/>
          </a:xfrm>
          <a:prstGeom prst="rect">
            <a:avLst/>
          </a:prstGeom>
          <a:solidFill>
            <a:srgbClr val="D5D7D8"/>
          </a:solidFill>
        </p:spPr>
        <p:txBody>
          <a:bodyPr wrap="square" lIns="0" tIns="2793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19"/>
              </a:spcBef>
            </a:pPr>
            <a:r>
              <a:rPr dirty="0" sz="1400" spc="-20" b="1">
                <a:solidFill>
                  <a:srgbClr val="231F20"/>
                </a:solidFill>
                <a:latin typeface="Arial"/>
                <a:cs typeface="Arial"/>
              </a:rPr>
              <a:t>Head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67" name="object 167" descr=""/>
          <p:cNvGrpSpPr/>
          <p:nvPr/>
        </p:nvGrpSpPr>
        <p:grpSpPr>
          <a:xfrm>
            <a:off x="6508728" y="4065270"/>
            <a:ext cx="412115" cy="3276600"/>
            <a:chOff x="6508728" y="4065270"/>
            <a:chExt cx="412115" cy="3276600"/>
          </a:xfrm>
        </p:grpSpPr>
        <p:sp>
          <p:nvSpPr>
            <p:cNvPr id="168" name="object 168" descr=""/>
            <p:cNvSpPr/>
            <p:nvPr/>
          </p:nvSpPr>
          <p:spPr>
            <a:xfrm>
              <a:off x="6544568" y="6941822"/>
              <a:ext cx="0" cy="393700"/>
            </a:xfrm>
            <a:custGeom>
              <a:avLst/>
              <a:gdLst/>
              <a:ahLst/>
              <a:cxnLst/>
              <a:rect l="l" t="t" r="r" b="b"/>
              <a:pathLst>
                <a:path w="0" h="393700">
                  <a:moveTo>
                    <a:pt x="0" y="3937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 descr=""/>
            <p:cNvSpPr/>
            <p:nvPr/>
          </p:nvSpPr>
          <p:spPr>
            <a:xfrm>
              <a:off x="6719827" y="6772910"/>
              <a:ext cx="0" cy="562610"/>
            </a:xfrm>
            <a:custGeom>
              <a:avLst/>
              <a:gdLst/>
              <a:ahLst/>
              <a:cxnLst/>
              <a:rect l="l" t="t" r="r" b="b"/>
              <a:pathLst>
                <a:path w="0" h="562609">
                  <a:moveTo>
                    <a:pt x="0" y="0"/>
                  </a:moveTo>
                  <a:lnTo>
                    <a:pt x="0" y="87630"/>
                  </a:lnTo>
                  <a:lnTo>
                    <a:pt x="0" y="175260"/>
                  </a:lnTo>
                  <a:lnTo>
                    <a:pt x="0" y="56261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 descr=""/>
            <p:cNvSpPr/>
            <p:nvPr/>
          </p:nvSpPr>
          <p:spPr>
            <a:xfrm>
              <a:off x="6508724" y="6935165"/>
              <a:ext cx="42545" cy="13335"/>
            </a:xfrm>
            <a:custGeom>
              <a:avLst/>
              <a:gdLst/>
              <a:ahLst/>
              <a:cxnLst/>
              <a:rect l="l" t="t" r="r" b="b"/>
              <a:pathLst>
                <a:path w="42545" h="13334">
                  <a:moveTo>
                    <a:pt x="42189" y="304"/>
                  </a:moveTo>
                  <a:lnTo>
                    <a:pt x="42176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12" y="13004"/>
                  </a:lnTo>
                  <a:lnTo>
                    <a:pt x="42189" y="13004"/>
                  </a:lnTo>
                  <a:lnTo>
                    <a:pt x="42189" y="30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 descr=""/>
            <p:cNvSpPr/>
            <p:nvPr/>
          </p:nvSpPr>
          <p:spPr>
            <a:xfrm>
              <a:off x="6888126" y="4134640"/>
              <a:ext cx="0" cy="2635885"/>
            </a:xfrm>
            <a:custGeom>
              <a:avLst/>
              <a:gdLst/>
              <a:ahLst/>
              <a:cxnLst/>
              <a:rect l="l" t="t" r="r" b="b"/>
              <a:pathLst>
                <a:path w="0" h="2635884">
                  <a:moveTo>
                    <a:pt x="0" y="0"/>
                  </a:moveTo>
                  <a:lnTo>
                    <a:pt x="0" y="2635453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2" name="object 172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855716" y="4065270"/>
              <a:ext cx="64820" cy="89052"/>
            </a:xfrm>
            <a:prstGeom prst="rect">
              <a:avLst/>
            </a:prstGeom>
          </p:spPr>
        </p:pic>
        <p:pic>
          <p:nvPicPr>
            <p:cNvPr id="173" name="object 173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855716" y="6750405"/>
              <a:ext cx="64820" cy="89052"/>
            </a:xfrm>
            <a:prstGeom prst="rect">
              <a:avLst/>
            </a:prstGeom>
          </p:spPr>
        </p:pic>
      </p:grpSp>
      <p:sp>
        <p:nvSpPr>
          <p:cNvPr id="174" name="object 174" descr=""/>
          <p:cNvSpPr txBox="1"/>
          <p:nvPr/>
        </p:nvSpPr>
        <p:spPr>
          <a:xfrm>
            <a:off x="6894607" y="4233131"/>
            <a:ext cx="196215" cy="111823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Discharge</a:t>
            </a:r>
            <a:r>
              <a:rPr dirty="0" sz="1200" spc="-4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Arial"/>
                <a:cs typeface="Arial"/>
              </a:rPr>
              <a:t>Head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75" name="object 175" descr=""/>
          <p:cNvGrpSpPr/>
          <p:nvPr/>
        </p:nvGrpSpPr>
        <p:grpSpPr>
          <a:xfrm>
            <a:off x="608576" y="6656820"/>
            <a:ext cx="7352665" cy="681990"/>
            <a:chOff x="608576" y="6656820"/>
            <a:chExt cx="7352665" cy="681990"/>
          </a:xfrm>
        </p:grpSpPr>
        <p:sp>
          <p:nvSpPr>
            <p:cNvPr id="176" name="object 176" descr=""/>
            <p:cNvSpPr/>
            <p:nvPr/>
          </p:nvSpPr>
          <p:spPr>
            <a:xfrm>
              <a:off x="608576" y="6859270"/>
              <a:ext cx="7250430" cy="0"/>
            </a:xfrm>
            <a:custGeom>
              <a:avLst/>
              <a:gdLst/>
              <a:ahLst/>
              <a:cxnLst/>
              <a:rect l="l" t="t" r="r" b="b"/>
              <a:pathLst>
                <a:path w="7250430" h="0">
                  <a:moveTo>
                    <a:pt x="0" y="0"/>
                  </a:moveTo>
                  <a:lnTo>
                    <a:pt x="3584049" y="0"/>
                  </a:lnTo>
                </a:path>
                <a:path w="7250430" h="0">
                  <a:moveTo>
                    <a:pt x="4211200" y="0"/>
                  </a:moveTo>
                  <a:lnTo>
                    <a:pt x="5248676" y="0"/>
                  </a:lnTo>
                </a:path>
                <a:path w="7250430" h="0">
                  <a:moveTo>
                    <a:pt x="5477276" y="0"/>
                  </a:moveTo>
                  <a:lnTo>
                    <a:pt x="7250430" y="0"/>
                  </a:lnTo>
                </a:path>
              </a:pathLst>
            </a:custGeom>
            <a:ln w="12700">
              <a:solidFill>
                <a:srgbClr val="939598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 descr=""/>
            <p:cNvSpPr/>
            <p:nvPr/>
          </p:nvSpPr>
          <p:spPr>
            <a:xfrm>
              <a:off x="5791866" y="6674485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59">
                  <a:moveTo>
                    <a:pt x="182879" y="0"/>
                  </a:moveTo>
                  <a:lnTo>
                    <a:pt x="134262" y="6532"/>
                  </a:lnTo>
                  <a:lnTo>
                    <a:pt x="90576" y="24968"/>
                  </a:lnTo>
                  <a:lnTo>
                    <a:pt x="53563" y="53563"/>
                  </a:lnTo>
                  <a:lnTo>
                    <a:pt x="24968" y="90576"/>
                  </a:lnTo>
                  <a:lnTo>
                    <a:pt x="6532" y="134262"/>
                  </a:lnTo>
                  <a:lnTo>
                    <a:pt x="0" y="182880"/>
                  </a:lnTo>
                  <a:lnTo>
                    <a:pt x="6532" y="231497"/>
                  </a:lnTo>
                  <a:lnTo>
                    <a:pt x="24968" y="275183"/>
                  </a:lnTo>
                  <a:lnTo>
                    <a:pt x="53563" y="312196"/>
                  </a:lnTo>
                  <a:lnTo>
                    <a:pt x="90576" y="340791"/>
                  </a:lnTo>
                  <a:lnTo>
                    <a:pt x="134262" y="359227"/>
                  </a:lnTo>
                  <a:lnTo>
                    <a:pt x="182879" y="365760"/>
                  </a:lnTo>
                  <a:lnTo>
                    <a:pt x="231497" y="359227"/>
                  </a:lnTo>
                  <a:lnTo>
                    <a:pt x="275183" y="340791"/>
                  </a:lnTo>
                  <a:lnTo>
                    <a:pt x="312196" y="312196"/>
                  </a:lnTo>
                  <a:lnTo>
                    <a:pt x="340791" y="275183"/>
                  </a:lnTo>
                  <a:lnTo>
                    <a:pt x="359227" y="231497"/>
                  </a:lnTo>
                  <a:lnTo>
                    <a:pt x="365759" y="182880"/>
                  </a:lnTo>
                  <a:lnTo>
                    <a:pt x="359227" y="134262"/>
                  </a:lnTo>
                  <a:lnTo>
                    <a:pt x="340791" y="90576"/>
                  </a:lnTo>
                  <a:lnTo>
                    <a:pt x="312196" y="53563"/>
                  </a:lnTo>
                  <a:lnTo>
                    <a:pt x="275183" y="24968"/>
                  </a:lnTo>
                  <a:lnTo>
                    <a:pt x="231497" y="653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 descr=""/>
            <p:cNvSpPr/>
            <p:nvPr/>
          </p:nvSpPr>
          <p:spPr>
            <a:xfrm>
              <a:off x="5791866" y="6674485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59">
                  <a:moveTo>
                    <a:pt x="182879" y="365760"/>
                  </a:moveTo>
                  <a:lnTo>
                    <a:pt x="231497" y="359227"/>
                  </a:lnTo>
                  <a:lnTo>
                    <a:pt x="275183" y="340791"/>
                  </a:lnTo>
                  <a:lnTo>
                    <a:pt x="312196" y="312196"/>
                  </a:lnTo>
                  <a:lnTo>
                    <a:pt x="340791" y="275183"/>
                  </a:lnTo>
                  <a:lnTo>
                    <a:pt x="359227" y="231497"/>
                  </a:lnTo>
                  <a:lnTo>
                    <a:pt x="365759" y="182880"/>
                  </a:lnTo>
                  <a:lnTo>
                    <a:pt x="359227" y="134262"/>
                  </a:lnTo>
                  <a:lnTo>
                    <a:pt x="340791" y="90576"/>
                  </a:lnTo>
                  <a:lnTo>
                    <a:pt x="312196" y="53563"/>
                  </a:lnTo>
                  <a:lnTo>
                    <a:pt x="275183" y="24968"/>
                  </a:lnTo>
                  <a:lnTo>
                    <a:pt x="231497" y="6532"/>
                  </a:lnTo>
                  <a:lnTo>
                    <a:pt x="182879" y="0"/>
                  </a:lnTo>
                  <a:lnTo>
                    <a:pt x="134262" y="6532"/>
                  </a:lnTo>
                  <a:lnTo>
                    <a:pt x="90576" y="24968"/>
                  </a:lnTo>
                  <a:lnTo>
                    <a:pt x="53563" y="53563"/>
                  </a:lnTo>
                  <a:lnTo>
                    <a:pt x="24968" y="90576"/>
                  </a:lnTo>
                  <a:lnTo>
                    <a:pt x="6532" y="134262"/>
                  </a:lnTo>
                  <a:lnTo>
                    <a:pt x="0" y="182880"/>
                  </a:lnTo>
                  <a:lnTo>
                    <a:pt x="6532" y="231497"/>
                  </a:lnTo>
                  <a:lnTo>
                    <a:pt x="24968" y="275183"/>
                  </a:lnTo>
                  <a:lnTo>
                    <a:pt x="53563" y="312196"/>
                  </a:lnTo>
                  <a:lnTo>
                    <a:pt x="90576" y="340791"/>
                  </a:lnTo>
                  <a:lnTo>
                    <a:pt x="134262" y="359227"/>
                  </a:lnTo>
                  <a:lnTo>
                    <a:pt x="182879" y="365760"/>
                  </a:lnTo>
                  <a:close/>
                </a:path>
              </a:pathLst>
            </a:custGeom>
            <a:ln w="1016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 descr=""/>
            <p:cNvSpPr/>
            <p:nvPr/>
          </p:nvSpPr>
          <p:spPr>
            <a:xfrm>
              <a:off x="2786621" y="6676390"/>
              <a:ext cx="3299460" cy="365760"/>
            </a:xfrm>
            <a:custGeom>
              <a:avLst/>
              <a:gdLst/>
              <a:ahLst/>
              <a:cxnLst/>
              <a:rect l="l" t="t" r="r" b="b"/>
              <a:pathLst>
                <a:path w="3299460" h="365759">
                  <a:moveTo>
                    <a:pt x="365760" y="182880"/>
                  </a:moveTo>
                  <a:lnTo>
                    <a:pt x="359232" y="134264"/>
                  </a:lnTo>
                  <a:lnTo>
                    <a:pt x="340791" y="90576"/>
                  </a:lnTo>
                  <a:lnTo>
                    <a:pt x="312191" y="53568"/>
                  </a:lnTo>
                  <a:lnTo>
                    <a:pt x="275183" y="24968"/>
                  </a:lnTo>
                  <a:lnTo>
                    <a:pt x="231495" y="6540"/>
                  </a:lnTo>
                  <a:lnTo>
                    <a:pt x="182880" y="0"/>
                  </a:lnTo>
                  <a:lnTo>
                    <a:pt x="134264" y="6540"/>
                  </a:lnTo>
                  <a:lnTo>
                    <a:pt x="90576" y="24968"/>
                  </a:lnTo>
                  <a:lnTo>
                    <a:pt x="53568" y="53568"/>
                  </a:lnTo>
                  <a:lnTo>
                    <a:pt x="24968" y="90576"/>
                  </a:lnTo>
                  <a:lnTo>
                    <a:pt x="6527" y="134264"/>
                  </a:lnTo>
                  <a:lnTo>
                    <a:pt x="0" y="182880"/>
                  </a:lnTo>
                  <a:lnTo>
                    <a:pt x="6527" y="231508"/>
                  </a:lnTo>
                  <a:lnTo>
                    <a:pt x="24968" y="275183"/>
                  </a:lnTo>
                  <a:lnTo>
                    <a:pt x="53568" y="312204"/>
                  </a:lnTo>
                  <a:lnTo>
                    <a:pt x="90576" y="340791"/>
                  </a:lnTo>
                  <a:lnTo>
                    <a:pt x="134264" y="359232"/>
                  </a:lnTo>
                  <a:lnTo>
                    <a:pt x="182880" y="365760"/>
                  </a:lnTo>
                  <a:lnTo>
                    <a:pt x="231495" y="359232"/>
                  </a:lnTo>
                  <a:lnTo>
                    <a:pt x="275183" y="340791"/>
                  </a:lnTo>
                  <a:lnTo>
                    <a:pt x="312191" y="312204"/>
                  </a:lnTo>
                  <a:lnTo>
                    <a:pt x="340791" y="275183"/>
                  </a:lnTo>
                  <a:lnTo>
                    <a:pt x="359232" y="231508"/>
                  </a:lnTo>
                  <a:lnTo>
                    <a:pt x="365760" y="182880"/>
                  </a:lnTo>
                  <a:close/>
                </a:path>
                <a:path w="3299460" h="365759">
                  <a:moveTo>
                    <a:pt x="3299231" y="117475"/>
                  </a:moveTo>
                  <a:lnTo>
                    <a:pt x="3070631" y="117475"/>
                  </a:lnTo>
                  <a:lnTo>
                    <a:pt x="3070631" y="286385"/>
                  </a:lnTo>
                  <a:lnTo>
                    <a:pt x="3299231" y="286385"/>
                  </a:lnTo>
                  <a:lnTo>
                    <a:pt x="3299231" y="1174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 descr=""/>
            <p:cNvSpPr/>
            <p:nvPr/>
          </p:nvSpPr>
          <p:spPr>
            <a:xfrm>
              <a:off x="2786626" y="6676390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59">
                  <a:moveTo>
                    <a:pt x="182880" y="365759"/>
                  </a:moveTo>
                  <a:lnTo>
                    <a:pt x="231497" y="359227"/>
                  </a:lnTo>
                  <a:lnTo>
                    <a:pt x="275183" y="340791"/>
                  </a:lnTo>
                  <a:lnTo>
                    <a:pt x="312196" y="312196"/>
                  </a:lnTo>
                  <a:lnTo>
                    <a:pt x="340791" y="275183"/>
                  </a:lnTo>
                  <a:lnTo>
                    <a:pt x="359227" y="231497"/>
                  </a:lnTo>
                  <a:lnTo>
                    <a:pt x="365760" y="182879"/>
                  </a:lnTo>
                  <a:lnTo>
                    <a:pt x="359227" y="134262"/>
                  </a:lnTo>
                  <a:lnTo>
                    <a:pt x="340791" y="90576"/>
                  </a:lnTo>
                  <a:lnTo>
                    <a:pt x="312196" y="53563"/>
                  </a:lnTo>
                  <a:lnTo>
                    <a:pt x="275183" y="24968"/>
                  </a:lnTo>
                  <a:lnTo>
                    <a:pt x="231497" y="6532"/>
                  </a:lnTo>
                  <a:lnTo>
                    <a:pt x="182880" y="0"/>
                  </a:lnTo>
                  <a:lnTo>
                    <a:pt x="134262" y="6532"/>
                  </a:lnTo>
                  <a:lnTo>
                    <a:pt x="90576" y="24968"/>
                  </a:lnTo>
                  <a:lnTo>
                    <a:pt x="53563" y="53563"/>
                  </a:lnTo>
                  <a:lnTo>
                    <a:pt x="24968" y="90576"/>
                  </a:lnTo>
                  <a:lnTo>
                    <a:pt x="6532" y="134262"/>
                  </a:lnTo>
                  <a:lnTo>
                    <a:pt x="0" y="182879"/>
                  </a:lnTo>
                  <a:lnTo>
                    <a:pt x="6532" y="231497"/>
                  </a:lnTo>
                  <a:lnTo>
                    <a:pt x="24968" y="275183"/>
                  </a:lnTo>
                  <a:lnTo>
                    <a:pt x="53563" y="312196"/>
                  </a:lnTo>
                  <a:lnTo>
                    <a:pt x="90576" y="340791"/>
                  </a:lnTo>
                  <a:lnTo>
                    <a:pt x="134262" y="359227"/>
                  </a:lnTo>
                  <a:lnTo>
                    <a:pt x="182880" y="365759"/>
                  </a:lnTo>
                  <a:close/>
                </a:path>
              </a:pathLst>
            </a:custGeom>
            <a:ln w="1016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 descr=""/>
            <p:cNvSpPr/>
            <p:nvPr/>
          </p:nvSpPr>
          <p:spPr>
            <a:xfrm>
              <a:off x="2535068" y="6659995"/>
              <a:ext cx="208279" cy="675640"/>
            </a:xfrm>
            <a:custGeom>
              <a:avLst/>
              <a:gdLst/>
              <a:ahLst/>
              <a:cxnLst/>
              <a:rect l="l" t="t" r="r" b="b"/>
              <a:pathLst>
                <a:path w="208280" h="675640">
                  <a:moveTo>
                    <a:pt x="0" y="0"/>
                  </a:moveTo>
                  <a:lnTo>
                    <a:pt x="208229" y="675525"/>
                  </a:lnTo>
                </a:path>
              </a:pathLst>
            </a:custGeom>
            <a:ln w="6349">
              <a:solidFill>
                <a:srgbClr val="F0492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2" name="object 182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855716" y="6878320"/>
              <a:ext cx="64820" cy="303530"/>
            </a:xfrm>
            <a:prstGeom prst="rect">
              <a:avLst/>
            </a:prstGeom>
          </p:spPr>
        </p:pic>
        <p:sp>
          <p:nvSpPr>
            <p:cNvPr id="183" name="object 183" descr=""/>
            <p:cNvSpPr/>
            <p:nvPr/>
          </p:nvSpPr>
          <p:spPr>
            <a:xfrm>
              <a:off x="6936986" y="6813550"/>
              <a:ext cx="1021080" cy="231775"/>
            </a:xfrm>
            <a:custGeom>
              <a:avLst/>
              <a:gdLst/>
              <a:ahLst/>
              <a:cxnLst/>
              <a:rect l="l" t="t" r="r" b="b"/>
              <a:pathLst>
                <a:path w="1021079" h="231775">
                  <a:moveTo>
                    <a:pt x="0" y="231775"/>
                  </a:moveTo>
                  <a:lnTo>
                    <a:pt x="1021080" y="0"/>
                  </a:lnTo>
                </a:path>
              </a:pathLst>
            </a:custGeom>
            <a:ln w="6350">
              <a:solidFill>
                <a:srgbClr val="F0492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 descr=""/>
            <p:cNvSpPr/>
            <p:nvPr/>
          </p:nvSpPr>
          <p:spPr>
            <a:xfrm>
              <a:off x="688814" y="6997758"/>
              <a:ext cx="591820" cy="52069"/>
            </a:xfrm>
            <a:custGeom>
              <a:avLst/>
              <a:gdLst/>
              <a:ahLst/>
              <a:cxnLst/>
              <a:rect l="l" t="t" r="r" b="b"/>
              <a:pathLst>
                <a:path w="591819" h="52070">
                  <a:moveTo>
                    <a:pt x="509041" y="0"/>
                  </a:moveTo>
                  <a:lnTo>
                    <a:pt x="489640" y="1750"/>
                  </a:lnTo>
                  <a:lnTo>
                    <a:pt x="471098" y="6896"/>
                  </a:lnTo>
                  <a:lnTo>
                    <a:pt x="453754" y="15280"/>
                  </a:lnTo>
                  <a:lnTo>
                    <a:pt x="437946" y="26746"/>
                  </a:lnTo>
                  <a:lnTo>
                    <a:pt x="422117" y="15280"/>
                  </a:lnTo>
                  <a:lnTo>
                    <a:pt x="404761" y="6896"/>
                  </a:lnTo>
                  <a:lnTo>
                    <a:pt x="386215" y="1750"/>
                  </a:lnTo>
                  <a:lnTo>
                    <a:pt x="366814" y="0"/>
                  </a:lnTo>
                  <a:lnTo>
                    <a:pt x="347391" y="1750"/>
                  </a:lnTo>
                  <a:lnTo>
                    <a:pt x="328845" y="6896"/>
                  </a:lnTo>
                  <a:lnTo>
                    <a:pt x="311498" y="15280"/>
                  </a:lnTo>
                  <a:lnTo>
                    <a:pt x="295668" y="26746"/>
                  </a:lnTo>
                  <a:lnTo>
                    <a:pt x="279868" y="15280"/>
                  </a:lnTo>
                  <a:lnTo>
                    <a:pt x="262528" y="6896"/>
                  </a:lnTo>
                  <a:lnTo>
                    <a:pt x="243987" y="1750"/>
                  </a:lnTo>
                  <a:lnTo>
                    <a:pt x="224586" y="0"/>
                  </a:lnTo>
                  <a:lnTo>
                    <a:pt x="205156" y="1750"/>
                  </a:lnTo>
                  <a:lnTo>
                    <a:pt x="186609" y="6896"/>
                  </a:lnTo>
                  <a:lnTo>
                    <a:pt x="169263" y="15280"/>
                  </a:lnTo>
                  <a:lnTo>
                    <a:pt x="153441" y="26746"/>
                  </a:lnTo>
                  <a:lnTo>
                    <a:pt x="137641" y="15280"/>
                  </a:lnTo>
                  <a:lnTo>
                    <a:pt x="120299" y="6896"/>
                  </a:lnTo>
                  <a:lnTo>
                    <a:pt x="101754" y="1750"/>
                  </a:lnTo>
                  <a:lnTo>
                    <a:pt x="82346" y="0"/>
                  </a:lnTo>
                  <a:lnTo>
                    <a:pt x="60520" y="2205"/>
                  </a:lnTo>
                  <a:lnTo>
                    <a:pt x="39858" y="8680"/>
                  </a:lnTo>
                  <a:lnTo>
                    <a:pt x="20835" y="19213"/>
                  </a:lnTo>
                  <a:lnTo>
                    <a:pt x="3924" y="33591"/>
                  </a:lnTo>
                  <a:lnTo>
                    <a:pt x="0" y="37655"/>
                  </a:lnTo>
                  <a:lnTo>
                    <a:pt x="101" y="44056"/>
                  </a:lnTo>
                  <a:lnTo>
                    <a:pt x="8140" y="51841"/>
                  </a:lnTo>
                  <a:lnTo>
                    <a:pt x="14579" y="51739"/>
                  </a:lnTo>
                  <a:lnTo>
                    <a:pt x="18503" y="47726"/>
                  </a:lnTo>
                  <a:lnTo>
                    <a:pt x="32290" y="35995"/>
                  </a:lnTo>
                  <a:lnTo>
                    <a:pt x="47786" y="27411"/>
                  </a:lnTo>
                  <a:lnTo>
                    <a:pt x="64602" y="22139"/>
                  </a:lnTo>
                  <a:lnTo>
                    <a:pt x="82346" y="20345"/>
                  </a:lnTo>
                  <a:lnTo>
                    <a:pt x="100069" y="22139"/>
                  </a:lnTo>
                  <a:lnTo>
                    <a:pt x="116873" y="27411"/>
                  </a:lnTo>
                  <a:lnTo>
                    <a:pt x="132365" y="35995"/>
                  </a:lnTo>
                  <a:lnTo>
                    <a:pt x="146939" y="48463"/>
                  </a:lnTo>
                  <a:lnTo>
                    <a:pt x="150418" y="50355"/>
                  </a:lnTo>
                  <a:lnTo>
                    <a:pt x="154038" y="50800"/>
                  </a:lnTo>
                  <a:lnTo>
                    <a:pt x="156565" y="50355"/>
                  </a:lnTo>
                  <a:lnTo>
                    <a:pt x="157810" y="49809"/>
                  </a:lnTo>
                  <a:lnTo>
                    <a:pt x="160731" y="47726"/>
                  </a:lnTo>
                  <a:lnTo>
                    <a:pt x="174546" y="35995"/>
                  </a:lnTo>
                  <a:lnTo>
                    <a:pt x="190053" y="27411"/>
                  </a:lnTo>
                  <a:lnTo>
                    <a:pt x="206863" y="22139"/>
                  </a:lnTo>
                  <a:lnTo>
                    <a:pt x="224586" y="20345"/>
                  </a:lnTo>
                  <a:lnTo>
                    <a:pt x="242301" y="22139"/>
                  </a:lnTo>
                  <a:lnTo>
                    <a:pt x="259102" y="27411"/>
                  </a:lnTo>
                  <a:lnTo>
                    <a:pt x="274593" y="35995"/>
                  </a:lnTo>
                  <a:lnTo>
                    <a:pt x="289179" y="48463"/>
                  </a:lnTo>
                  <a:lnTo>
                    <a:pt x="292646" y="50355"/>
                  </a:lnTo>
                  <a:lnTo>
                    <a:pt x="296265" y="50800"/>
                  </a:lnTo>
                  <a:lnTo>
                    <a:pt x="298792" y="50355"/>
                  </a:lnTo>
                  <a:lnTo>
                    <a:pt x="300037" y="49809"/>
                  </a:lnTo>
                  <a:lnTo>
                    <a:pt x="302221" y="48463"/>
                  </a:lnTo>
                  <a:lnTo>
                    <a:pt x="316773" y="35995"/>
                  </a:lnTo>
                  <a:lnTo>
                    <a:pt x="332281" y="27411"/>
                  </a:lnTo>
                  <a:lnTo>
                    <a:pt x="349091" y="22139"/>
                  </a:lnTo>
                  <a:lnTo>
                    <a:pt x="366814" y="20345"/>
                  </a:lnTo>
                  <a:lnTo>
                    <a:pt x="384529" y="22139"/>
                  </a:lnTo>
                  <a:lnTo>
                    <a:pt x="401329" y="27411"/>
                  </a:lnTo>
                  <a:lnTo>
                    <a:pt x="416820" y="35995"/>
                  </a:lnTo>
                  <a:lnTo>
                    <a:pt x="431406" y="48463"/>
                  </a:lnTo>
                  <a:lnTo>
                    <a:pt x="434924" y="50355"/>
                  </a:lnTo>
                  <a:lnTo>
                    <a:pt x="438492" y="50800"/>
                  </a:lnTo>
                  <a:lnTo>
                    <a:pt x="441032" y="50355"/>
                  </a:lnTo>
                  <a:lnTo>
                    <a:pt x="444449" y="48463"/>
                  </a:lnTo>
                  <a:lnTo>
                    <a:pt x="459028" y="35995"/>
                  </a:lnTo>
                  <a:lnTo>
                    <a:pt x="474516" y="27411"/>
                  </a:lnTo>
                  <a:lnTo>
                    <a:pt x="491319" y="22139"/>
                  </a:lnTo>
                  <a:lnTo>
                    <a:pt x="509041" y="20345"/>
                  </a:lnTo>
                  <a:lnTo>
                    <a:pt x="526763" y="22139"/>
                  </a:lnTo>
                  <a:lnTo>
                    <a:pt x="543566" y="27411"/>
                  </a:lnTo>
                  <a:lnTo>
                    <a:pt x="559054" y="35995"/>
                  </a:lnTo>
                  <a:lnTo>
                    <a:pt x="572833" y="47726"/>
                  </a:lnTo>
                  <a:lnTo>
                    <a:pt x="574878" y="49809"/>
                  </a:lnTo>
                  <a:lnTo>
                    <a:pt x="577507" y="50800"/>
                  </a:lnTo>
                  <a:lnTo>
                    <a:pt x="582714" y="50800"/>
                  </a:lnTo>
                  <a:lnTo>
                    <a:pt x="585241" y="49860"/>
                  </a:lnTo>
                  <a:lnTo>
                    <a:pt x="591248" y="44056"/>
                  </a:lnTo>
                  <a:lnTo>
                    <a:pt x="591337" y="37655"/>
                  </a:lnTo>
                  <a:lnTo>
                    <a:pt x="587476" y="33591"/>
                  </a:lnTo>
                  <a:lnTo>
                    <a:pt x="570550" y="19213"/>
                  </a:lnTo>
                  <a:lnTo>
                    <a:pt x="551511" y="8680"/>
                  </a:lnTo>
                  <a:lnTo>
                    <a:pt x="530846" y="2205"/>
                  </a:lnTo>
                  <a:lnTo>
                    <a:pt x="5090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5" name="object 185" descr=""/>
          <p:cNvSpPr txBox="1"/>
          <p:nvPr/>
        </p:nvSpPr>
        <p:spPr>
          <a:xfrm>
            <a:off x="7238424" y="4233131"/>
            <a:ext cx="196215" cy="81343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Static </a:t>
            </a:r>
            <a:r>
              <a:rPr dirty="0" sz="1200" spc="-20">
                <a:solidFill>
                  <a:srgbClr val="231F20"/>
                </a:solidFill>
                <a:latin typeface="Arial"/>
                <a:cs typeface="Arial"/>
              </a:rPr>
              <a:t>Head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6" name="object 186" descr=""/>
          <p:cNvSpPr txBox="1"/>
          <p:nvPr/>
        </p:nvSpPr>
        <p:spPr>
          <a:xfrm>
            <a:off x="4263703" y="6268491"/>
            <a:ext cx="535305" cy="1021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0" indent="13335">
              <a:lnSpc>
                <a:spcPct val="156000"/>
              </a:lnSpc>
              <a:spcBef>
                <a:spcPts val="100"/>
              </a:spcBef>
            </a:pPr>
            <a:r>
              <a:rPr dirty="0" sz="1400">
                <a:solidFill>
                  <a:srgbClr val="231F20"/>
                </a:solidFill>
                <a:latin typeface="Arial"/>
                <a:cs typeface="Arial"/>
              </a:rPr>
              <a:t>El = </a:t>
            </a:r>
            <a:r>
              <a:rPr dirty="0" sz="1400" spc="-50">
                <a:solidFill>
                  <a:srgbClr val="231F20"/>
                </a:solidFill>
                <a:latin typeface="Arial"/>
                <a:cs typeface="Arial"/>
              </a:rPr>
              <a:t>x </a:t>
            </a:r>
            <a:r>
              <a:rPr dirty="0" sz="1400">
                <a:solidFill>
                  <a:srgbClr val="231F20"/>
                </a:solidFill>
                <a:latin typeface="Arial"/>
                <a:cs typeface="Arial"/>
              </a:rPr>
              <a:t>El = </a:t>
            </a:r>
            <a:r>
              <a:rPr dirty="0" sz="1400" spc="-50">
                <a:solidFill>
                  <a:srgbClr val="231F20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919"/>
              </a:spcBef>
            </a:pPr>
            <a:r>
              <a:rPr dirty="0" sz="1400">
                <a:solidFill>
                  <a:srgbClr val="231F20"/>
                </a:solidFill>
                <a:latin typeface="Arial"/>
                <a:cs typeface="Arial"/>
              </a:rPr>
              <a:t>El = -</a:t>
            </a:r>
            <a:r>
              <a:rPr dirty="0" sz="1400" spc="-50">
                <a:solidFill>
                  <a:srgbClr val="231F20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7" name="object 187" descr=""/>
          <p:cNvSpPr txBox="1"/>
          <p:nvPr/>
        </p:nvSpPr>
        <p:spPr>
          <a:xfrm>
            <a:off x="7975155" y="6725670"/>
            <a:ext cx="4495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231F20"/>
                </a:solidFill>
                <a:latin typeface="Arial"/>
                <a:cs typeface="Arial"/>
              </a:rPr>
              <a:t>Suction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solidFill>
                  <a:srgbClr val="231F20"/>
                </a:solidFill>
                <a:latin typeface="Arial"/>
                <a:cs typeface="Arial"/>
              </a:rPr>
              <a:t>lift</a:t>
            </a:r>
            <a:r>
              <a:rPr dirty="0" sz="1000" spc="-2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Arial"/>
                <a:cs typeface="Arial"/>
              </a:rPr>
              <a:t>(x)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8" name="object 188" descr=""/>
          <p:cNvSpPr txBox="1"/>
          <p:nvPr/>
        </p:nvSpPr>
        <p:spPr>
          <a:xfrm>
            <a:off x="613651" y="8515362"/>
            <a:ext cx="1308100" cy="292100"/>
          </a:xfrm>
          <a:prstGeom prst="rect">
            <a:avLst/>
          </a:prstGeom>
          <a:solidFill>
            <a:srgbClr val="A4CE39"/>
          </a:solidFill>
        </p:spPr>
        <p:txBody>
          <a:bodyPr wrap="square" lIns="0" tIns="27939" rIns="0" bIns="0" rtlCol="0" vert="horz">
            <a:spAutoFit/>
          </a:bodyPr>
          <a:lstStyle/>
          <a:p>
            <a:pPr marL="169545">
              <a:lnSpc>
                <a:spcPct val="100000"/>
              </a:lnSpc>
              <a:spcBef>
                <a:spcPts val="219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Static </a:t>
            </a:r>
            <a:r>
              <a:rPr dirty="0" sz="1400" spc="-20" b="1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9" name="object 189" descr=""/>
          <p:cNvSpPr txBox="1"/>
          <p:nvPr/>
        </p:nvSpPr>
        <p:spPr>
          <a:xfrm>
            <a:off x="2001829" y="8525038"/>
            <a:ext cx="4159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31F20"/>
                </a:solidFill>
                <a:latin typeface="Arial"/>
                <a:cs typeface="Arial"/>
              </a:rPr>
              <a:t>= y-</a:t>
            </a:r>
            <a:r>
              <a:rPr dirty="0" sz="1400" spc="-50">
                <a:solidFill>
                  <a:srgbClr val="231F20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0" name="object 190" descr=""/>
          <p:cNvSpPr txBox="1"/>
          <p:nvPr/>
        </p:nvSpPr>
        <p:spPr>
          <a:xfrm>
            <a:off x="7568752" y="8527327"/>
            <a:ext cx="59372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31F20"/>
                </a:solidFill>
                <a:latin typeface="Arial"/>
                <a:cs typeface="Arial"/>
              </a:rPr>
              <a:t>= y-(-</a:t>
            </a:r>
            <a:r>
              <a:rPr dirty="0" sz="1400" spc="-25">
                <a:solidFill>
                  <a:srgbClr val="231F20"/>
                </a:solidFill>
                <a:latin typeface="Arial"/>
                <a:cs typeface="Arial"/>
              </a:rPr>
              <a:t>x)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31F20"/>
                </a:solidFill>
                <a:latin typeface="Arial"/>
                <a:cs typeface="Arial"/>
              </a:rPr>
              <a:t>= </a:t>
            </a:r>
            <a:r>
              <a:rPr dirty="0" sz="1400" spc="-25">
                <a:solidFill>
                  <a:srgbClr val="231F20"/>
                </a:solidFill>
                <a:latin typeface="Arial"/>
                <a:cs typeface="Arial"/>
              </a:rPr>
              <a:t>y+x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1" name="object 191" descr=""/>
          <p:cNvSpPr txBox="1"/>
          <p:nvPr/>
        </p:nvSpPr>
        <p:spPr>
          <a:xfrm>
            <a:off x="6225781" y="8515362"/>
            <a:ext cx="1308100" cy="292100"/>
          </a:xfrm>
          <a:prstGeom prst="rect">
            <a:avLst/>
          </a:prstGeom>
          <a:solidFill>
            <a:srgbClr val="A4CE39"/>
          </a:solidFill>
        </p:spPr>
        <p:txBody>
          <a:bodyPr wrap="square" lIns="0" tIns="27939" rIns="0" bIns="0" rtlCol="0" vert="horz">
            <a:spAutoFit/>
          </a:bodyPr>
          <a:lstStyle/>
          <a:p>
            <a:pPr marL="169545">
              <a:lnSpc>
                <a:spcPct val="100000"/>
              </a:lnSpc>
              <a:spcBef>
                <a:spcPts val="219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Static </a:t>
            </a:r>
            <a:r>
              <a:rPr dirty="0" sz="1400" spc="-20" b="1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2022-10-05T16:14:13Z</dcterms:created>
  <dcterms:modified xsi:type="dcterms:W3CDTF">2022-10-05T16:14:13Z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2020-01-19T00:00:00Z</vt:filetime>
  </property>
  <property fmtid="{D5CDD505-2E9C-101B-9397-08002B2CF9AE}" pid="3" name="Creator">
    <vt:lpwstr>Adobe InDesign 15.0 (Windows)</vt:lpwstr>
  </property>
  <property fmtid="{D5CDD505-2E9C-101B-9397-08002B2CF9AE}" pid="4" name="LastSaved">
    <vt:filetime>2022-10-05T00:00:00Z</vt:filetime>
  </property>
  <property fmtid="{D5CDD505-2E9C-101B-9397-08002B2CF9AE}" pid="5" name="Producer">
    <vt:lpwstr>Adobe PDF Library 15.0</vt:lpwstr>
  </property>
</Properties>
</file>