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494D2-8B08-4469-B924-03D2B16E486A}" type="datetimeFigureOut">
              <a:rPr lang="en-IN" smtClean="0"/>
              <a:t>30-11-2021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64DE2-B124-4FE0-A7E8-6A09F615591A}" type="slidenum">
              <a:rPr lang="en-IN" smtClean="0"/>
              <a:t>‹#›</a:t>
            </a:fld>
            <a:endParaRPr lang="en-IN"/>
          </a:p>
        </p:txBody>
      </p:sp>
    </p:spTree>
    <p:extLst>
      <p:ext uri="{BB962C8B-B14F-4D97-AF65-F5344CB8AC3E}">
        <p14:creationId xmlns:p14="http://schemas.microsoft.com/office/powerpoint/2010/main" val="318566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C75E9E5-CE30-40C5-89E0-9A84CDB7C6A6}" type="datetimeFigureOut">
              <a:rPr lang="en-IN" smtClean="0"/>
              <a:t>30-11-2021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FED2385-90FA-4AEA-9E08-F002F0C1B64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653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5E9E5-CE30-40C5-89E0-9A84CDB7C6A6}"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D2385-90FA-4AEA-9E08-F002F0C1B64C}" type="slidenum">
              <a:rPr lang="en-IN" smtClean="0"/>
              <a:t>‹#›</a:t>
            </a:fld>
            <a:endParaRPr lang="en-IN"/>
          </a:p>
        </p:txBody>
      </p:sp>
    </p:spTree>
    <p:extLst>
      <p:ext uri="{BB962C8B-B14F-4D97-AF65-F5344CB8AC3E}">
        <p14:creationId xmlns:p14="http://schemas.microsoft.com/office/powerpoint/2010/main" val="20785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5E9E5-CE30-40C5-89E0-9A84CDB7C6A6}"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D2385-90FA-4AEA-9E08-F002F0C1B64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5764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5E9E5-CE30-40C5-89E0-9A84CDB7C6A6}"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D2385-90FA-4AEA-9E08-F002F0C1B64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591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5E9E5-CE30-40C5-89E0-9A84CDB7C6A6}"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D2385-90FA-4AEA-9E08-F002F0C1B64C}" type="slidenum">
              <a:rPr lang="en-IN" smtClean="0"/>
              <a:t>‹#›</a:t>
            </a:fld>
            <a:endParaRPr lang="en-IN"/>
          </a:p>
        </p:txBody>
      </p:sp>
    </p:spTree>
    <p:extLst>
      <p:ext uri="{BB962C8B-B14F-4D97-AF65-F5344CB8AC3E}">
        <p14:creationId xmlns:p14="http://schemas.microsoft.com/office/powerpoint/2010/main" val="75430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5E9E5-CE30-40C5-89E0-9A84CDB7C6A6}"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D2385-90FA-4AEA-9E08-F002F0C1B64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1801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5E9E5-CE30-40C5-89E0-9A84CDB7C6A6}"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D2385-90FA-4AEA-9E08-F002F0C1B64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737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5E9E5-CE30-40C5-89E0-9A84CDB7C6A6}"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D2385-90FA-4AEA-9E08-F002F0C1B64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3579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5E9E5-CE30-40C5-89E0-9A84CDB7C6A6}"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D2385-90FA-4AEA-9E08-F002F0C1B64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27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5E9E5-CE30-40C5-89E0-9A84CDB7C6A6}"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D2385-90FA-4AEA-9E08-F002F0C1B64C}" type="slidenum">
              <a:rPr lang="en-IN" smtClean="0"/>
              <a:t>‹#›</a:t>
            </a:fld>
            <a:endParaRPr lang="en-IN"/>
          </a:p>
        </p:txBody>
      </p:sp>
    </p:spTree>
    <p:extLst>
      <p:ext uri="{BB962C8B-B14F-4D97-AF65-F5344CB8AC3E}">
        <p14:creationId xmlns:p14="http://schemas.microsoft.com/office/powerpoint/2010/main" val="190891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5E9E5-CE30-40C5-89E0-9A84CDB7C6A6}" type="datetimeFigureOut">
              <a:rPr lang="en-IN" smtClean="0"/>
              <a:t>30-11-2021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ED2385-90FA-4AEA-9E08-F002F0C1B64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556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75E9E5-CE30-40C5-89E0-9A84CDB7C6A6}"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D2385-90FA-4AEA-9E08-F002F0C1B64C}" type="slidenum">
              <a:rPr lang="en-IN" smtClean="0"/>
              <a:t>‹#›</a:t>
            </a:fld>
            <a:endParaRPr lang="en-IN"/>
          </a:p>
        </p:txBody>
      </p:sp>
    </p:spTree>
    <p:extLst>
      <p:ext uri="{BB962C8B-B14F-4D97-AF65-F5344CB8AC3E}">
        <p14:creationId xmlns:p14="http://schemas.microsoft.com/office/powerpoint/2010/main" val="27399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75E9E5-CE30-40C5-89E0-9A84CDB7C6A6}" type="datetimeFigureOut">
              <a:rPr lang="en-IN" smtClean="0"/>
              <a:t>30-11-2021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ED2385-90FA-4AEA-9E08-F002F0C1B64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63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75E9E5-CE30-40C5-89E0-9A84CDB7C6A6}" type="datetimeFigureOut">
              <a:rPr lang="en-IN" smtClean="0"/>
              <a:t>30-11-2021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ED2385-90FA-4AEA-9E08-F002F0C1B64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82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5E9E5-CE30-40C5-89E0-9A84CDB7C6A6}" type="datetimeFigureOut">
              <a:rPr lang="en-IN" smtClean="0"/>
              <a:t>30-11-2021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ED2385-90FA-4AEA-9E08-F002F0C1B64C}" type="slidenum">
              <a:rPr lang="en-IN" smtClean="0"/>
              <a:t>‹#›</a:t>
            </a:fld>
            <a:endParaRPr lang="en-IN"/>
          </a:p>
        </p:txBody>
      </p:sp>
    </p:spTree>
    <p:extLst>
      <p:ext uri="{BB962C8B-B14F-4D97-AF65-F5344CB8AC3E}">
        <p14:creationId xmlns:p14="http://schemas.microsoft.com/office/powerpoint/2010/main" val="248828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5E9E5-CE30-40C5-89E0-9A84CDB7C6A6}"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D2385-90FA-4AEA-9E08-F002F0C1B64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08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5E9E5-CE30-40C5-89E0-9A84CDB7C6A6}" type="datetimeFigureOut">
              <a:rPr lang="en-IN" smtClean="0"/>
              <a:t>30-11-2021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ED2385-90FA-4AEA-9E08-F002F0C1B64C}" type="slidenum">
              <a:rPr lang="en-IN" smtClean="0"/>
              <a:t>‹#›</a:t>
            </a:fld>
            <a:endParaRPr lang="en-IN"/>
          </a:p>
        </p:txBody>
      </p:sp>
    </p:spTree>
    <p:extLst>
      <p:ext uri="{BB962C8B-B14F-4D97-AF65-F5344CB8AC3E}">
        <p14:creationId xmlns:p14="http://schemas.microsoft.com/office/powerpoint/2010/main" val="263613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75E9E5-CE30-40C5-89E0-9A84CDB7C6A6}" type="datetimeFigureOut">
              <a:rPr lang="en-IN" smtClean="0"/>
              <a:t>30-11-2021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ED2385-90FA-4AEA-9E08-F002F0C1B64C}" type="slidenum">
              <a:rPr lang="en-IN" smtClean="0"/>
              <a:t>‹#›</a:t>
            </a:fld>
            <a:endParaRPr lang="en-IN"/>
          </a:p>
        </p:txBody>
      </p:sp>
    </p:spTree>
    <p:extLst>
      <p:ext uri="{BB962C8B-B14F-4D97-AF65-F5344CB8AC3E}">
        <p14:creationId xmlns:p14="http://schemas.microsoft.com/office/powerpoint/2010/main" val="3290871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DB0-56ED-4DE8-BE91-187AF8B184D7}"/>
              </a:ext>
            </a:extLst>
          </p:cNvPr>
          <p:cNvSpPr>
            <a:spLocks noGrp="1"/>
          </p:cNvSpPr>
          <p:nvPr>
            <p:ph type="ctrTitle"/>
          </p:nvPr>
        </p:nvSpPr>
        <p:spPr/>
        <p:txBody>
          <a:bodyPr/>
          <a:lstStyle/>
          <a:p>
            <a:r>
              <a:rPr lang="en-US" sz="3600" dirty="0"/>
              <a:t>DATA WAREHOUSING IN IOT ANALYTICS</a:t>
            </a:r>
            <a:endParaRPr lang="en-IN" sz="3600" dirty="0"/>
          </a:p>
        </p:txBody>
      </p:sp>
      <p:sp>
        <p:nvSpPr>
          <p:cNvPr id="3" name="Subtitle 2">
            <a:extLst>
              <a:ext uri="{FF2B5EF4-FFF2-40B4-BE49-F238E27FC236}">
                <a16:creationId xmlns:a16="http://schemas.microsoft.com/office/drawing/2014/main" id="{51C11DC3-6799-4A22-8280-71B15EE1C9B2}"/>
              </a:ext>
            </a:extLst>
          </p:cNvPr>
          <p:cNvSpPr>
            <a:spLocks noGrp="1"/>
          </p:cNvSpPr>
          <p:nvPr>
            <p:ph type="subTitle" idx="1"/>
          </p:nvPr>
        </p:nvSpPr>
        <p:spPr/>
        <p:txBody>
          <a:bodyPr>
            <a:normAutofit lnSpcReduction="10000"/>
          </a:bodyPr>
          <a:lstStyle/>
          <a:p>
            <a:r>
              <a:rPr lang="en-US" dirty="0"/>
              <a:t>Soumyadeep Basu</a:t>
            </a:r>
          </a:p>
          <a:p>
            <a:r>
              <a:rPr lang="en-US" dirty="0"/>
              <a:t>2017B5A31056H</a:t>
            </a:r>
          </a:p>
          <a:p>
            <a:r>
              <a:rPr lang="en-US" dirty="0"/>
              <a:t>A PS 2 project at Samsung Research Institute,  Bangalore.</a:t>
            </a:r>
            <a:endParaRPr lang="en-IN" dirty="0"/>
          </a:p>
          <a:p>
            <a:endParaRPr lang="en-IN" dirty="0"/>
          </a:p>
        </p:txBody>
      </p:sp>
    </p:spTree>
    <p:extLst>
      <p:ext uri="{BB962C8B-B14F-4D97-AF65-F5344CB8AC3E}">
        <p14:creationId xmlns:p14="http://schemas.microsoft.com/office/powerpoint/2010/main" val="150171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2E0E-8E7A-42B1-B515-08AB0C1947C6}"/>
              </a:ext>
            </a:extLst>
          </p:cNvPr>
          <p:cNvSpPr>
            <a:spLocks noGrp="1"/>
          </p:cNvSpPr>
          <p:nvPr>
            <p:ph type="title"/>
          </p:nvPr>
        </p:nvSpPr>
        <p:spPr/>
        <p:txBody>
          <a:bodyPr/>
          <a:lstStyle/>
          <a:p>
            <a:r>
              <a:rPr lang="en-IN" dirty="0"/>
              <a:t>WORKING WITH THE DATASET</a:t>
            </a:r>
          </a:p>
        </p:txBody>
      </p:sp>
      <p:sp>
        <p:nvSpPr>
          <p:cNvPr id="3" name="Content Placeholder 2">
            <a:extLst>
              <a:ext uri="{FF2B5EF4-FFF2-40B4-BE49-F238E27FC236}">
                <a16:creationId xmlns:a16="http://schemas.microsoft.com/office/drawing/2014/main" id="{F577DF11-3059-426A-9DE1-C82F9499C60F}"/>
              </a:ext>
            </a:extLst>
          </p:cNvPr>
          <p:cNvSpPr>
            <a:spLocks noGrp="1"/>
          </p:cNvSpPr>
          <p:nvPr>
            <p:ph sz="half" idx="1"/>
          </p:nvPr>
        </p:nvSpPr>
        <p:spPr/>
        <p:txBody>
          <a:bodyPr>
            <a:normAutofit/>
          </a:bodyPr>
          <a:lstStyle/>
          <a:p>
            <a:pPr algn="just"/>
            <a:r>
              <a:rPr lang="en-US" sz="2000" dirty="0"/>
              <a:t>The dataset is a set of values conformed over time and stores data in a historical manner with the timestamps.</a:t>
            </a:r>
          </a:p>
          <a:p>
            <a:pPr algn="just"/>
            <a:r>
              <a:rPr lang="en-US" sz="2000" dirty="0"/>
              <a:t>The dataset we used contains sensor data that was collected in the home of a volunteer adult couple.  The residents in the home were a man, a woman, and a dog.  The couple's children also visited the home on at least one occasion. </a:t>
            </a:r>
            <a:endParaRPr lang="en-IN" sz="2000" dirty="0"/>
          </a:p>
        </p:txBody>
      </p:sp>
      <p:sp>
        <p:nvSpPr>
          <p:cNvPr id="6" name="TextBox 5">
            <a:extLst>
              <a:ext uri="{FF2B5EF4-FFF2-40B4-BE49-F238E27FC236}">
                <a16:creationId xmlns:a16="http://schemas.microsoft.com/office/drawing/2014/main" id="{6131F399-4E94-46AE-90B8-4DFE9999699D}"/>
              </a:ext>
            </a:extLst>
          </p:cNvPr>
          <p:cNvSpPr txBox="1"/>
          <p:nvPr/>
        </p:nvSpPr>
        <p:spPr>
          <a:xfrm>
            <a:off x="6400800" y="2560320"/>
            <a:ext cx="4492752" cy="3108543"/>
          </a:xfrm>
          <a:prstGeom prst="rect">
            <a:avLst/>
          </a:prstGeom>
          <a:noFill/>
        </p:spPr>
        <p:txBody>
          <a:bodyPr wrap="square" rtlCol="0">
            <a:spAutoFit/>
          </a:bodyPr>
          <a:lstStyle/>
          <a:p>
            <a:r>
              <a:rPr lang="en-US" sz="1400" dirty="0"/>
              <a:t>The following activities are annotated within the dataset:</a:t>
            </a:r>
          </a:p>
          <a:p>
            <a:r>
              <a:rPr lang="en-US" sz="1400" dirty="0"/>
              <a:t>•	Bed to toilet</a:t>
            </a:r>
          </a:p>
          <a:p>
            <a:r>
              <a:rPr lang="en-US" sz="1400" dirty="0"/>
              <a:t>•	Breakfast</a:t>
            </a:r>
          </a:p>
          <a:p>
            <a:r>
              <a:rPr lang="en-US" sz="1400" dirty="0"/>
              <a:t>•	R1 sleep</a:t>
            </a:r>
          </a:p>
          <a:p>
            <a:r>
              <a:rPr lang="en-US" sz="1400" dirty="0"/>
              <a:t>•	R1 wake</a:t>
            </a:r>
          </a:p>
          <a:p>
            <a:r>
              <a:rPr lang="en-US" sz="1400" dirty="0"/>
              <a:t>•	R1 work in office</a:t>
            </a:r>
          </a:p>
          <a:p>
            <a:r>
              <a:rPr lang="en-US" sz="1400" dirty="0"/>
              <a:t>•	Dinner</a:t>
            </a:r>
          </a:p>
          <a:p>
            <a:r>
              <a:rPr lang="en-US" sz="1400" dirty="0"/>
              <a:t>•	Laundry</a:t>
            </a:r>
          </a:p>
          <a:p>
            <a:r>
              <a:rPr lang="en-US" sz="1400" dirty="0"/>
              <a:t>•	Leave home </a:t>
            </a:r>
          </a:p>
          <a:p>
            <a:r>
              <a:rPr lang="en-US" sz="1400" dirty="0"/>
              <a:t>•	Lunch</a:t>
            </a:r>
          </a:p>
          <a:p>
            <a:r>
              <a:rPr lang="en-US" sz="1400" dirty="0"/>
              <a:t>•	Night wandering </a:t>
            </a:r>
          </a:p>
          <a:p>
            <a:r>
              <a:rPr lang="en-US" sz="1400" dirty="0"/>
              <a:t>•	R2 sleep</a:t>
            </a:r>
          </a:p>
          <a:p>
            <a:r>
              <a:rPr lang="en-US" sz="1400" dirty="0"/>
              <a:t>•	R2 take medicine</a:t>
            </a:r>
          </a:p>
          <a:p>
            <a:r>
              <a:rPr lang="en-US" sz="1400" dirty="0"/>
              <a:t>•	R2 wake</a:t>
            </a:r>
          </a:p>
        </p:txBody>
      </p:sp>
    </p:spTree>
    <p:extLst>
      <p:ext uri="{BB962C8B-B14F-4D97-AF65-F5344CB8AC3E}">
        <p14:creationId xmlns:p14="http://schemas.microsoft.com/office/powerpoint/2010/main" val="253554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2E0E-8E7A-42B1-B515-08AB0C1947C6}"/>
              </a:ext>
            </a:extLst>
          </p:cNvPr>
          <p:cNvSpPr>
            <a:spLocks noGrp="1"/>
          </p:cNvSpPr>
          <p:nvPr>
            <p:ph type="title"/>
          </p:nvPr>
        </p:nvSpPr>
        <p:spPr/>
        <p:txBody>
          <a:bodyPr/>
          <a:lstStyle/>
          <a:p>
            <a:r>
              <a:rPr lang="en-IN" dirty="0"/>
              <a:t>WORKING WITH THE DATASET</a:t>
            </a:r>
          </a:p>
        </p:txBody>
      </p:sp>
      <p:sp>
        <p:nvSpPr>
          <p:cNvPr id="4" name="Text Placeholder 3">
            <a:extLst>
              <a:ext uri="{FF2B5EF4-FFF2-40B4-BE49-F238E27FC236}">
                <a16:creationId xmlns:a16="http://schemas.microsoft.com/office/drawing/2014/main" id="{0345F40C-D689-43A3-8B07-3F895B1B4591}"/>
              </a:ext>
            </a:extLst>
          </p:cNvPr>
          <p:cNvSpPr>
            <a:spLocks noGrp="1"/>
          </p:cNvSpPr>
          <p:nvPr>
            <p:ph type="body" sz="half" idx="2"/>
          </p:nvPr>
        </p:nvSpPr>
        <p:spPr/>
        <p:txBody>
          <a:bodyPr/>
          <a:lstStyle/>
          <a:p>
            <a:r>
              <a:rPr lang="en-IN" sz="1800" dirty="0">
                <a:solidFill>
                  <a:srgbClr val="000000"/>
                </a:solidFill>
                <a:effectLst/>
                <a:ea typeface="Times New Roman" panose="02020603050405020304" pitchFamily="18" charset="0"/>
              </a:rPr>
              <a:t>The sensor events are generated from motion sensors (these sensor IDs begin with "M") and temperature sensors (these sensor IDs begin with "T"). The layout of the sensor is as follows:</a:t>
            </a:r>
            <a:endParaRPr lang="en-IN" sz="1800" dirty="0">
              <a:effectLst/>
              <a:ea typeface="Arial" panose="020B0604020202020204" pitchFamily="34" charset="0"/>
            </a:endParaRPr>
          </a:p>
          <a:p>
            <a:endParaRPr lang="en-IN" dirty="0"/>
          </a:p>
        </p:txBody>
      </p:sp>
      <p:pic>
        <p:nvPicPr>
          <p:cNvPr id="8" name="Picture 7">
            <a:extLst>
              <a:ext uri="{FF2B5EF4-FFF2-40B4-BE49-F238E27FC236}">
                <a16:creationId xmlns:a16="http://schemas.microsoft.com/office/drawing/2014/main" id="{681DEEA6-D473-41B1-9F88-2C4DE2AB7F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13499" y="900430"/>
            <a:ext cx="5189220" cy="5057140"/>
          </a:xfrm>
          <a:prstGeom prst="rect">
            <a:avLst/>
          </a:prstGeom>
          <a:noFill/>
          <a:ln>
            <a:solidFill>
              <a:schemeClr val="tx1"/>
            </a:solidFill>
          </a:ln>
        </p:spPr>
      </p:pic>
    </p:spTree>
    <p:extLst>
      <p:ext uri="{BB962C8B-B14F-4D97-AF65-F5344CB8AC3E}">
        <p14:creationId xmlns:p14="http://schemas.microsoft.com/office/powerpoint/2010/main" val="204802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2E0E-8E7A-42B1-B515-08AB0C1947C6}"/>
              </a:ext>
            </a:extLst>
          </p:cNvPr>
          <p:cNvSpPr>
            <a:spLocks noGrp="1"/>
          </p:cNvSpPr>
          <p:nvPr>
            <p:ph type="title"/>
          </p:nvPr>
        </p:nvSpPr>
        <p:spPr>
          <a:xfrm>
            <a:off x="1380072" y="982133"/>
            <a:ext cx="9601196" cy="1303867"/>
          </a:xfrm>
        </p:spPr>
        <p:txBody>
          <a:bodyPr/>
          <a:lstStyle/>
          <a:p>
            <a:r>
              <a:rPr lang="en-IN" dirty="0"/>
              <a:t>WORKING WITH THE DATASET</a:t>
            </a:r>
          </a:p>
        </p:txBody>
      </p:sp>
      <p:sp>
        <p:nvSpPr>
          <p:cNvPr id="3" name="Content Placeholder 2">
            <a:extLst>
              <a:ext uri="{FF2B5EF4-FFF2-40B4-BE49-F238E27FC236}">
                <a16:creationId xmlns:a16="http://schemas.microsoft.com/office/drawing/2014/main" id="{6658D2B9-6731-4CB2-AF06-6E2BFE036580}"/>
              </a:ext>
            </a:extLst>
          </p:cNvPr>
          <p:cNvSpPr>
            <a:spLocks noGrp="1"/>
          </p:cNvSpPr>
          <p:nvPr>
            <p:ph sz="half" idx="2"/>
          </p:nvPr>
        </p:nvSpPr>
        <p:spPr>
          <a:xfrm>
            <a:off x="1295400" y="2673626"/>
            <a:ext cx="4718304" cy="3202241"/>
          </a:xfrm>
        </p:spPr>
        <p:txBody>
          <a:bodyPr/>
          <a:lstStyle/>
          <a:p>
            <a:pPr algn="just"/>
            <a:r>
              <a:rPr lang="en-IN" sz="1800" dirty="0">
                <a:solidFill>
                  <a:srgbClr val="000000"/>
                </a:solidFill>
                <a:effectLst/>
                <a:ea typeface="Times New Roman" panose="02020603050405020304" pitchFamily="18" charset="0"/>
              </a:rPr>
              <a:t>The certain section of the dataset is shown below to show how the data is recorded:</a:t>
            </a:r>
            <a:endParaRPr lang="en-IN" sz="1800" dirty="0">
              <a:effectLst/>
              <a:ea typeface="Arial" panose="020B0604020202020204" pitchFamily="34" charset="0"/>
            </a:endParaRPr>
          </a:p>
          <a:p>
            <a:pPr algn="just"/>
            <a:r>
              <a:rPr lang="en-IN" sz="1800" dirty="0">
                <a:solidFill>
                  <a:srgbClr val="000000"/>
                </a:solidFill>
                <a:effectLst/>
                <a:ea typeface="Times New Roman" panose="02020603050405020304" pitchFamily="18" charset="0"/>
              </a:rPr>
              <a:t>The date and timestamp are show along with the sensor name and its status. We need to program certain codes to detect the activities from the sensor data.</a:t>
            </a:r>
            <a:endParaRPr lang="en-IN" sz="1800" dirty="0">
              <a:effectLst/>
              <a:ea typeface="Arial" panose="020B0604020202020204" pitchFamily="34" charset="0"/>
            </a:endParaRPr>
          </a:p>
          <a:p>
            <a:pPr algn="just"/>
            <a:endParaRPr lang="en-IN" dirty="0"/>
          </a:p>
        </p:txBody>
      </p:sp>
      <p:sp>
        <p:nvSpPr>
          <p:cNvPr id="9" name="Text Box 2">
            <a:extLst>
              <a:ext uri="{FF2B5EF4-FFF2-40B4-BE49-F238E27FC236}">
                <a16:creationId xmlns:a16="http://schemas.microsoft.com/office/drawing/2014/main" id="{654C033A-A180-4F63-9C1C-D109D99D6273}"/>
              </a:ext>
            </a:extLst>
          </p:cNvPr>
          <p:cNvSpPr txBox="1">
            <a:spLocks noChangeArrowheads="1"/>
          </p:cNvSpPr>
          <p:nvPr/>
        </p:nvSpPr>
        <p:spPr bwMode="auto">
          <a:xfrm>
            <a:off x="6420679" y="2696633"/>
            <a:ext cx="3402329" cy="26537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pPr>
            <a:r>
              <a:rPr lang="en-IN" sz="1100">
                <a:effectLst/>
                <a:latin typeface="Arial" panose="020B0604020202020204" pitchFamily="34" charset="0"/>
                <a:ea typeface="Arial" panose="020B0604020202020204" pitchFamily="34" charset="0"/>
              </a:rPr>
              <a:t>2009-06-10 06:14:59.029206		M005	ON</a:t>
            </a:r>
          </a:p>
          <a:p>
            <a:pPr>
              <a:lnSpc>
                <a:spcPct val="115000"/>
              </a:lnSpc>
            </a:pPr>
            <a:r>
              <a:rPr lang="en-IN" sz="1100">
                <a:effectLst/>
                <a:latin typeface="Arial" panose="020B0604020202020204" pitchFamily="34" charset="0"/>
                <a:ea typeface="Arial" panose="020B0604020202020204" pitchFamily="34" charset="0"/>
              </a:rPr>
              <a:t>2009-06-10 06:14:59.087507		M007	ON</a:t>
            </a:r>
          </a:p>
          <a:p>
            <a:pPr>
              <a:lnSpc>
                <a:spcPct val="115000"/>
              </a:lnSpc>
            </a:pPr>
            <a:r>
              <a:rPr lang="en-IN" sz="1100">
                <a:effectLst/>
                <a:latin typeface="Arial" panose="020B0604020202020204" pitchFamily="34" charset="0"/>
                <a:ea typeface="Arial" panose="020B0604020202020204" pitchFamily="34" charset="0"/>
              </a:rPr>
              <a:t>2009-06-10 06:15:06.053773		M007	OFF</a:t>
            </a:r>
          </a:p>
          <a:p>
            <a:pPr>
              <a:lnSpc>
                <a:spcPct val="115000"/>
              </a:lnSpc>
            </a:pPr>
            <a:r>
              <a:rPr lang="en-IN" sz="1100">
                <a:effectLst/>
                <a:latin typeface="Arial" panose="020B0604020202020204" pitchFamily="34" charset="0"/>
                <a:ea typeface="Arial" panose="020B0604020202020204" pitchFamily="34" charset="0"/>
              </a:rPr>
              <a:t>2009-06-10 06:15:11.004895		M007	ON</a:t>
            </a:r>
          </a:p>
          <a:p>
            <a:pPr>
              <a:lnSpc>
                <a:spcPct val="115000"/>
              </a:lnSpc>
            </a:pPr>
            <a:r>
              <a:rPr lang="en-IN" sz="1100">
                <a:effectLst/>
                <a:latin typeface="Arial" panose="020B0604020202020204" pitchFamily="34" charset="0"/>
                <a:ea typeface="Arial" panose="020B0604020202020204" pitchFamily="34" charset="0"/>
              </a:rPr>
              <a:t>2009-06-10 06:15:15.082658		M007	OFF</a:t>
            </a:r>
          </a:p>
          <a:p>
            <a:pPr>
              <a:lnSpc>
                <a:spcPct val="115000"/>
              </a:lnSpc>
            </a:pPr>
            <a:r>
              <a:rPr lang="en-IN" sz="1100">
                <a:effectLst/>
                <a:latin typeface="Arial" panose="020B0604020202020204" pitchFamily="34" charset="0"/>
                <a:ea typeface="Arial" panose="020B0604020202020204" pitchFamily="34" charset="0"/>
              </a:rPr>
              <a:t>2009-06-10 06:15:16.019862		M005	OFF</a:t>
            </a:r>
          </a:p>
          <a:p>
            <a:pPr>
              <a:lnSpc>
                <a:spcPct val="115000"/>
              </a:lnSpc>
            </a:pPr>
            <a:r>
              <a:rPr lang="en-IN" sz="1100">
                <a:effectLst/>
                <a:latin typeface="Arial" panose="020B0604020202020204" pitchFamily="34" charset="0"/>
                <a:ea typeface="Arial" panose="020B0604020202020204" pitchFamily="34" charset="0"/>
              </a:rPr>
              <a:t>2009-06-10 06:15:37.008132		T004	16</a:t>
            </a:r>
          </a:p>
          <a:p>
            <a:pPr>
              <a:lnSpc>
                <a:spcPct val="115000"/>
              </a:lnSpc>
            </a:pPr>
            <a:r>
              <a:rPr lang="en-IN" sz="1100">
                <a:effectLst/>
                <a:latin typeface="Arial" panose="020B0604020202020204" pitchFamily="34" charset="0"/>
                <a:ea typeface="Arial" panose="020B0604020202020204" pitchFamily="34" charset="0"/>
              </a:rPr>
              <a:t>2009-06-10 06:15:37.035657		T003	16.5</a:t>
            </a:r>
          </a:p>
          <a:p>
            <a:pPr>
              <a:lnSpc>
                <a:spcPct val="115000"/>
              </a:lnSpc>
            </a:pPr>
            <a:r>
              <a:rPr lang="en-IN" sz="1100">
                <a:effectLst/>
                <a:latin typeface="Arial" panose="020B0604020202020204" pitchFamily="34" charset="0"/>
                <a:ea typeface="Arial" panose="020B0604020202020204" pitchFamily="34" charset="0"/>
              </a:rPr>
              <a:t>2009-06-10 06:15:53.049202		T003	17</a:t>
            </a:r>
          </a:p>
          <a:p>
            <a:pPr>
              <a:lnSpc>
                <a:spcPct val="115000"/>
              </a:lnSpc>
            </a:pPr>
            <a:r>
              <a:rPr lang="en-IN" sz="1100">
                <a:effectLst/>
                <a:latin typeface="Arial" panose="020B0604020202020204" pitchFamily="34" charset="0"/>
                <a:ea typeface="Arial" panose="020B0604020202020204" pitchFamily="34" charset="0"/>
              </a:rPr>
              <a:t>2009-06-10 06:16:08.030746		T003	16.5</a:t>
            </a:r>
          </a:p>
          <a:p>
            <a:pPr>
              <a:lnSpc>
                <a:spcPct val="115000"/>
              </a:lnSpc>
            </a:pPr>
            <a:r>
              <a:rPr lang="en-IN" sz="1100">
                <a:effectLst/>
                <a:latin typeface="Arial" panose="020B0604020202020204" pitchFamily="34" charset="0"/>
                <a:ea typeface="Arial" panose="020B0604020202020204" pitchFamily="34" charset="0"/>
              </a:rPr>
              <a:t>2009-06-10 06:16:24.030179		T004	16.5</a:t>
            </a:r>
          </a:p>
          <a:p>
            <a:pPr>
              <a:lnSpc>
                <a:spcPct val="115000"/>
              </a:lnSpc>
            </a:pPr>
            <a:r>
              <a:rPr lang="en-IN" sz="1100">
                <a:effectLst/>
                <a:latin typeface="Arial" panose="020B0604020202020204" pitchFamily="34" charset="0"/>
                <a:ea typeface="Arial" panose="020B0604020202020204" pitchFamily="34" charset="0"/>
              </a:rPr>
              <a:t>2009-06-10 06:16:24.005713		T003	17</a:t>
            </a:r>
          </a:p>
          <a:p>
            <a:pPr>
              <a:lnSpc>
                <a:spcPct val="115000"/>
              </a:lnSpc>
            </a:pPr>
            <a:r>
              <a:rPr lang="en-IN" sz="1100">
                <a:effectLst/>
                <a:latin typeface="Arial" panose="020B0604020202020204" pitchFamily="34" charset="0"/>
                <a:ea typeface="Arial" panose="020B0604020202020204" pitchFamily="34" charset="0"/>
              </a:rPr>
              <a:t>2009-06-10 06:16:28.097232		M005	ON</a:t>
            </a:r>
          </a:p>
        </p:txBody>
      </p:sp>
    </p:spTree>
    <p:extLst>
      <p:ext uri="{BB962C8B-B14F-4D97-AF65-F5344CB8AC3E}">
        <p14:creationId xmlns:p14="http://schemas.microsoft.com/office/powerpoint/2010/main" val="802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KPI</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p:txBody>
          <a:bodyPr/>
          <a:lstStyle/>
          <a:p>
            <a:pPr algn="just"/>
            <a:r>
              <a:rPr lang="en-IN" sz="1800" dirty="0">
                <a:solidFill>
                  <a:srgbClr val="000000"/>
                </a:solidFill>
                <a:effectLst/>
                <a:ea typeface="Times New Roman" panose="02020603050405020304" pitchFamily="18" charset="0"/>
              </a:rPr>
              <a:t>A Key Performance Indicator is a measurable value that demonstrates how effectively a company is achieving key business objectives.</a:t>
            </a:r>
          </a:p>
          <a:p>
            <a:pPr algn="just"/>
            <a:r>
              <a:rPr lang="en-IN" sz="1800" dirty="0">
                <a:solidFill>
                  <a:srgbClr val="000000"/>
                </a:solidFill>
                <a:effectLst/>
                <a:ea typeface="Times New Roman" panose="02020603050405020304" pitchFamily="18" charset="0"/>
              </a:rPr>
              <a:t>Organizations use KPIs at multiple levels to evaluate their success at reaching targets. </a:t>
            </a:r>
          </a:p>
          <a:p>
            <a:pPr algn="just"/>
            <a:r>
              <a:rPr lang="en-IN" sz="1800" dirty="0">
                <a:solidFill>
                  <a:srgbClr val="000000"/>
                </a:solidFill>
                <a:effectLst/>
                <a:ea typeface="Times New Roman" panose="02020603050405020304" pitchFamily="18" charset="0"/>
              </a:rPr>
              <a:t>KPIs allow users, managers and companies to measure and manage targets and goals.</a:t>
            </a:r>
          </a:p>
          <a:p>
            <a:pPr algn="just"/>
            <a:r>
              <a:rPr lang="en-IN" sz="1800" dirty="0">
                <a:solidFill>
                  <a:srgbClr val="000000"/>
                </a:solidFill>
                <a:effectLst/>
                <a:ea typeface="Times New Roman" panose="02020603050405020304" pitchFamily="18" charset="0"/>
              </a:rPr>
              <a:t>We can use simple KPIs to track project performance and report to the project shareholders.</a:t>
            </a:r>
            <a:endParaRPr lang="en-IN" sz="1800" dirty="0">
              <a:effectLst/>
              <a:ea typeface="Arial" panose="020B0604020202020204" pitchFamily="34" charset="0"/>
            </a:endParaRPr>
          </a:p>
          <a:p>
            <a:pPr algn="just"/>
            <a:endParaRPr lang="en-IN" dirty="0"/>
          </a:p>
        </p:txBody>
      </p:sp>
    </p:spTree>
    <p:extLst>
      <p:ext uri="{BB962C8B-B14F-4D97-AF65-F5344CB8AC3E}">
        <p14:creationId xmlns:p14="http://schemas.microsoft.com/office/powerpoint/2010/main" val="145424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KPI</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sz="half" idx="2"/>
          </p:nvPr>
        </p:nvSpPr>
        <p:spPr>
          <a:xfrm>
            <a:off x="1295400" y="2673626"/>
            <a:ext cx="4718304" cy="3202241"/>
          </a:xfrm>
        </p:spPr>
        <p:txBody>
          <a:bodyPr>
            <a:normAutofit/>
          </a:bodyPr>
          <a:lstStyle/>
          <a:p>
            <a:pPr marL="0" indent="0" algn="just">
              <a:lnSpc>
                <a:spcPct val="115000"/>
              </a:lnSpc>
              <a:buNone/>
            </a:pPr>
            <a:r>
              <a:rPr lang="en-IN" sz="1800" dirty="0">
                <a:solidFill>
                  <a:srgbClr val="000000"/>
                </a:solidFill>
                <a:effectLst/>
                <a:ea typeface="Times New Roman" panose="02020603050405020304" pitchFamily="18" charset="0"/>
              </a:rPr>
              <a:t>The KPIs for our dataset are:</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Bed to toilet</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Breakfast</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R1 sleep</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R1 wake</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R1 work in office</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Dinner</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endParaRPr lang="en-IN" sz="1800" dirty="0">
              <a:effectLst/>
              <a:ea typeface="Arial" panose="020B0604020202020204" pitchFamily="34" charset="0"/>
            </a:endParaRPr>
          </a:p>
        </p:txBody>
      </p:sp>
      <p:sp>
        <p:nvSpPr>
          <p:cNvPr id="8" name="Content Placeholder 7">
            <a:extLst>
              <a:ext uri="{FF2B5EF4-FFF2-40B4-BE49-F238E27FC236}">
                <a16:creationId xmlns:a16="http://schemas.microsoft.com/office/drawing/2014/main" id="{84FDDCF8-7FCC-4F12-9471-DB6E4C196A22}"/>
              </a:ext>
            </a:extLst>
          </p:cNvPr>
          <p:cNvSpPr>
            <a:spLocks noGrp="1"/>
          </p:cNvSpPr>
          <p:nvPr>
            <p:ph sz="quarter" idx="4"/>
          </p:nvPr>
        </p:nvSpPr>
        <p:spPr>
          <a:xfrm>
            <a:off x="6178298" y="2882347"/>
            <a:ext cx="4718304" cy="3202241"/>
          </a:xfrm>
        </p:spPr>
        <p:txBody>
          <a:bodyPr>
            <a:normAutofit/>
          </a:bodyPr>
          <a:lstStyle/>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Laundry</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Leave home </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Lunch</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Night wandering </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R2 sleep</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R2 take medicine</a:t>
            </a:r>
            <a:endParaRPr lang="en-IN" sz="18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R2 wake</a:t>
            </a:r>
            <a:endParaRPr lang="en-IN" sz="1800" dirty="0"/>
          </a:p>
        </p:txBody>
      </p:sp>
    </p:spTree>
    <p:extLst>
      <p:ext uri="{BB962C8B-B14F-4D97-AF65-F5344CB8AC3E}">
        <p14:creationId xmlns:p14="http://schemas.microsoft.com/office/powerpoint/2010/main" val="398713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KPI</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p:txBody>
          <a:bodyPr/>
          <a:lstStyle/>
          <a:p>
            <a:pPr algn="just">
              <a:lnSpc>
                <a:spcPct val="115000"/>
              </a:lnSpc>
            </a:pPr>
            <a:r>
              <a:rPr lang="en-IN" sz="1800" dirty="0">
                <a:solidFill>
                  <a:srgbClr val="000000"/>
                </a:solidFill>
                <a:effectLst/>
                <a:ea typeface="Times New Roman" panose="02020603050405020304" pitchFamily="18" charset="0"/>
              </a:rPr>
              <a:t>We can use this KPIs to track and analyse the user’s daily routine and schedule and can draw certain conclusions. Before we analyse the data, we need to set up a platform to carry out our analysis.</a:t>
            </a:r>
          </a:p>
          <a:p>
            <a:pPr algn="just">
              <a:lnSpc>
                <a:spcPct val="115000"/>
              </a:lnSpc>
            </a:pPr>
            <a:r>
              <a:rPr lang="en-IN" sz="1800" dirty="0">
                <a:solidFill>
                  <a:srgbClr val="000000"/>
                </a:solidFill>
                <a:effectLst/>
                <a:ea typeface="Times New Roman" panose="02020603050405020304" pitchFamily="18" charset="0"/>
              </a:rPr>
              <a:t>We need to run SQL queries on the dataset to determine the results.</a:t>
            </a:r>
          </a:p>
          <a:p>
            <a:pPr algn="just">
              <a:lnSpc>
                <a:spcPct val="115000"/>
              </a:lnSpc>
            </a:pPr>
            <a:r>
              <a:rPr lang="en-IN" sz="1800" dirty="0">
                <a:solidFill>
                  <a:srgbClr val="000000"/>
                </a:solidFill>
                <a:effectLst/>
                <a:ea typeface="Times New Roman" panose="02020603050405020304" pitchFamily="18" charset="0"/>
              </a:rPr>
              <a:t>To run SQL queries in AWS, we need to use AWS Athena/Spectrum as a platform.</a:t>
            </a:r>
          </a:p>
          <a:p>
            <a:pPr algn="just">
              <a:lnSpc>
                <a:spcPct val="115000"/>
              </a:lnSpc>
            </a:pPr>
            <a:r>
              <a:rPr lang="en-IN" sz="1800" dirty="0">
                <a:solidFill>
                  <a:srgbClr val="000000"/>
                </a:solidFill>
                <a:effectLst/>
                <a:ea typeface="Times New Roman" panose="02020603050405020304" pitchFamily="18" charset="0"/>
              </a:rPr>
              <a:t>AWS Athena can be set up with the proper IAM roles, subnets and S3 locations.</a:t>
            </a:r>
            <a:endParaRPr lang="en-IN" sz="1800" dirty="0">
              <a:effectLst/>
              <a:ea typeface="Arial" panose="020B0604020202020204" pitchFamily="34" charset="0"/>
            </a:endParaRPr>
          </a:p>
        </p:txBody>
      </p:sp>
    </p:spTree>
    <p:extLst>
      <p:ext uri="{BB962C8B-B14F-4D97-AF65-F5344CB8AC3E}">
        <p14:creationId xmlns:p14="http://schemas.microsoft.com/office/powerpoint/2010/main" val="2769505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p:txBody>
          <a:bodyPr/>
          <a:lstStyle/>
          <a:p>
            <a:pPr algn="just">
              <a:lnSpc>
                <a:spcPct val="115000"/>
              </a:lnSpc>
            </a:pPr>
            <a:r>
              <a:rPr lang="en-IN" sz="1800" dirty="0">
                <a:solidFill>
                  <a:srgbClr val="000000"/>
                </a:solidFill>
                <a:effectLst/>
                <a:ea typeface="Times New Roman" panose="02020603050405020304" pitchFamily="18" charset="0"/>
              </a:rPr>
              <a:t>To analyse the dataset, we need to select one KPI from the dataset.</a:t>
            </a:r>
          </a:p>
          <a:p>
            <a:pPr algn="just">
              <a:lnSpc>
                <a:spcPct val="115000"/>
              </a:lnSpc>
            </a:pPr>
            <a:r>
              <a:rPr lang="en-IN" sz="1800" dirty="0">
                <a:solidFill>
                  <a:srgbClr val="000000"/>
                </a:solidFill>
                <a:effectLst/>
                <a:ea typeface="Times New Roman" panose="02020603050405020304" pitchFamily="18" charset="0"/>
              </a:rPr>
              <a:t>Let’s take “Lunch” KPI as an example.</a:t>
            </a:r>
          </a:p>
          <a:p>
            <a:pPr algn="just">
              <a:lnSpc>
                <a:spcPct val="115000"/>
              </a:lnSpc>
            </a:pPr>
            <a:r>
              <a:rPr lang="en-IN" sz="1800" dirty="0">
                <a:solidFill>
                  <a:srgbClr val="000000"/>
                </a:solidFill>
                <a:effectLst/>
                <a:ea typeface="Times New Roman" panose="02020603050405020304" pitchFamily="18" charset="0"/>
              </a:rPr>
              <a:t>With proper observation, we realise that there is movement in the dining room between 12pm to 1pm. The sensors M021, M024, M022 are in ON status during that time, this indicates that lunch is happening.</a:t>
            </a:r>
          </a:p>
          <a:p>
            <a:pPr algn="just">
              <a:lnSpc>
                <a:spcPct val="115000"/>
              </a:lnSpc>
            </a:pPr>
            <a:r>
              <a:rPr lang="en-IN" sz="1800" dirty="0">
                <a:solidFill>
                  <a:srgbClr val="000000"/>
                </a:solidFill>
                <a:effectLst/>
                <a:ea typeface="Times New Roman" panose="02020603050405020304" pitchFamily="18" charset="0"/>
              </a:rPr>
              <a:t>So, our necessary requirements to detect the beginning of lunch are: </a:t>
            </a:r>
          </a:p>
          <a:p>
            <a:pPr marL="1073150" indent="-400050" algn="just">
              <a:lnSpc>
                <a:spcPct val="115000"/>
              </a:lnSpc>
              <a:buFont typeface="+mj-lt"/>
              <a:buAutoNum type="romanLcPeriod"/>
            </a:pPr>
            <a:r>
              <a:rPr lang="en-IN" sz="1800" dirty="0">
                <a:solidFill>
                  <a:srgbClr val="000000"/>
                </a:solidFill>
                <a:effectLst/>
                <a:ea typeface="Times New Roman" panose="02020603050405020304" pitchFamily="18" charset="0"/>
              </a:rPr>
              <a:t>Time should be between 12:00 and 13:00.</a:t>
            </a:r>
          </a:p>
          <a:p>
            <a:pPr marL="1073150" indent="-400050" algn="just">
              <a:lnSpc>
                <a:spcPct val="115000"/>
              </a:lnSpc>
              <a:buFont typeface="+mj-lt"/>
              <a:buAutoNum type="romanLcPeriod"/>
            </a:pPr>
            <a:r>
              <a:rPr lang="en-IN" sz="1800" dirty="0">
                <a:solidFill>
                  <a:srgbClr val="000000"/>
                </a:solidFill>
                <a:effectLst/>
                <a:ea typeface="Times New Roman" panose="02020603050405020304" pitchFamily="18" charset="0"/>
              </a:rPr>
              <a:t>M021, M024, M022 needs to be active and in ‘ON’ status.</a:t>
            </a:r>
            <a:endParaRPr lang="en-IN" sz="1800" dirty="0">
              <a:effectLst/>
              <a:ea typeface="Arial" panose="020B0604020202020204" pitchFamily="34" charset="0"/>
            </a:endParaRPr>
          </a:p>
        </p:txBody>
      </p:sp>
    </p:spTree>
    <p:extLst>
      <p:ext uri="{BB962C8B-B14F-4D97-AF65-F5344CB8AC3E}">
        <p14:creationId xmlns:p14="http://schemas.microsoft.com/office/powerpoint/2010/main" val="337569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a:xfrm>
            <a:off x="1295402" y="2556932"/>
            <a:ext cx="9601196" cy="3318936"/>
          </a:xfrm>
        </p:spPr>
        <p:txBody>
          <a:bodyPr/>
          <a:lstStyle/>
          <a:p>
            <a:pPr algn="just">
              <a:lnSpc>
                <a:spcPct val="115000"/>
              </a:lnSpc>
            </a:pPr>
            <a:r>
              <a:rPr lang="en-IN" sz="1800" dirty="0">
                <a:solidFill>
                  <a:srgbClr val="000000"/>
                </a:solidFill>
                <a:effectLst/>
                <a:ea typeface="Times New Roman" panose="02020603050405020304" pitchFamily="18" charset="0"/>
              </a:rPr>
              <a:t>The SQL code for beginning of lunch is:</a:t>
            </a:r>
            <a:endParaRPr lang="en-IN" sz="1800" dirty="0">
              <a:effectLst/>
              <a:ea typeface="Arial" panose="020B0604020202020204" pitchFamily="34" charset="0"/>
            </a:endParaRPr>
          </a:p>
        </p:txBody>
      </p:sp>
      <p:sp>
        <p:nvSpPr>
          <p:cNvPr id="10" name="Text Box 2">
            <a:extLst>
              <a:ext uri="{FF2B5EF4-FFF2-40B4-BE49-F238E27FC236}">
                <a16:creationId xmlns:a16="http://schemas.microsoft.com/office/drawing/2014/main" id="{A93A1C8A-E350-4532-A96B-FD3B089478B0}"/>
              </a:ext>
            </a:extLst>
          </p:cNvPr>
          <p:cNvSpPr txBox="1">
            <a:spLocks noChangeArrowheads="1"/>
          </p:cNvSpPr>
          <p:nvPr/>
        </p:nvSpPr>
        <p:spPr bwMode="auto">
          <a:xfrm>
            <a:off x="2195471" y="3095045"/>
            <a:ext cx="7801058" cy="242117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pP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with </a:t>
            </a:r>
            <a:r>
              <a:rPr lang="en-IN" sz="1200" dirty="0" err="1">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cte</a:t>
            </a: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 as</a:t>
            </a:r>
            <a:endParaRPr lang="en-IN" sz="1200" dirty="0">
              <a:effectLst/>
              <a:latin typeface="Arial" panose="020B0604020202020204" pitchFamily="34" charset="0"/>
              <a:ea typeface="Arial" panose="020B0604020202020204" pitchFamily="34" charset="0"/>
            </a:endParaRPr>
          </a:p>
          <a:p>
            <a:pPr>
              <a:lnSpc>
                <a:spcPct val="115000"/>
              </a:lnSpc>
            </a:pP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(select cast(Time as date)[Date], *, ROW_NUMBER() OVER (PARTITION BY cast(Time as date) ORDER BY Time ASC) AS </a:t>
            </a:r>
            <a:r>
              <a:rPr lang="en-IN" sz="1200" dirty="0" err="1">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rn</a:t>
            </a: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 </a:t>
            </a:r>
            <a:endParaRPr lang="en-IN" sz="1200" dirty="0">
              <a:effectLst/>
              <a:latin typeface="Arial" panose="020B0604020202020204" pitchFamily="34" charset="0"/>
              <a:ea typeface="Arial" panose="020B0604020202020204" pitchFamily="34" charset="0"/>
            </a:endParaRPr>
          </a:p>
          <a:p>
            <a:pPr>
              <a:lnSpc>
                <a:spcPct val="115000"/>
              </a:lnSpc>
            </a:pP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from [</a:t>
            </a:r>
            <a:r>
              <a:rPr lang="en-IN" sz="1200" dirty="0" err="1">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cairo</a:t>
            </a: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a:t>
            </a:r>
            <a:r>
              <a:rPr lang="en-IN" sz="1200" dirty="0" err="1">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dbo</a:t>
            </a: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].[data - Copy]</a:t>
            </a:r>
            <a:endParaRPr lang="en-IN" sz="1200" dirty="0">
              <a:effectLst/>
              <a:latin typeface="Arial" panose="020B0604020202020204" pitchFamily="34" charset="0"/>
              <a:ea typeface="Arial" panose="020B0604020202020204" pitchFamily="34" charset="0"/>
            </a:endParaRPr>
          </a:p>
          <a:p>
            <a:pPr>
              <a:lnSpc>
                <a:spcPct val="115000"/>
              </a:lnSpc>
            </a:pP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where cast(Time as time) between '12:00:00.000' and '13:00:00.000'  </a:t>
            </a:r>
            <a:endParaRPr lang="en-IN" sz="1200" dirty="0">
              <a:effectLst/>
              <a:latin typeface="Arial" panose="020B0604020202020204" pitchFamily="34" charset="0"/>
              <a:ea typeface="Arial" panose="020B0604020202020204" pitchFamily="34" charset="0"/>
            </a:endParaRPr>
          </a:p>
          <a:p>
            <a:pPr>
              <a:lnSpc>
                <a:spcPct val="115000"/>
              </a:lnSpc>
            </a:pP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and (sensor ='M021' or sensor = 'M024') and status = 'ON'</a:t>
            </a:r>
            <a:endParaRPr lang="en-IN" sz="1200" dirty="0">
              <a:effectLst/>
              <a:latin typeface="Arial" panose="020B0604020202020204" pitchFamily="34" charset="0"/>
              <a:ea typeface="Arial" panose="020B0604020202020204" pitchFamily="34" charset="0"/>
            </a:endParaRPr>
          </a:p>
          <a:p>
            <a:pPr>
              <a:lnSpc>
                <a:spcPct val="115000"/>
              </a:lnSpc>
            </a:pP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a:t>
            </a:r>
            <a:endParaRPr lang="en-IN" sz="1200" dirty="0">
              <a:effectLst/>
              <a:latin typeface="Arial" panose="020B0604020202020204" pitchFamily="34" charset="0"/>
              <a:ea typeface="Arial" panose="020B0604020202020204" pitchFamily="34" charset="0"/>
            </a:endParaRPr>
          </a:p>
          <a:p>
            <a:pPr>
              <a:lnSpc>
                <a:spcPct val="115000"/>
              </a:lnSpc>
            </a:pP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select </a:t>
            </a:r>
            <a:r>
              <a:rPr lang="en-IN" sz="1200" dirty="0" err="1">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Date,cast</a:t>
            </a: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(Time as time)[Time], 'Lunch begins expected' as </a:t>
            </a:r>
            <a:r>
              <a:rPr lang="en-IN" sz="1200" dirty="0" err="1">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KPI_expected</a:t>
            </a:r>
            <a:endParaRPr lang="en-IN" sz="1200" dirty="0">
              <a:effectLst/>
              <a:latin typeface="Arial" panose="020B0604020202020204" pitchFamily="34" charset="0"/>
              <a:ea typeface="Arial" panose="020B0604020202020204" pitchFamily="34" charset="0"/>
            </a:endParaRPr>
          </a:p>
          <a:p>
            <a:pPr>
              <a:lnSpc>
                <a:spcPct val="115000"/>
              </a:lnSpc>
            </a:pP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from </a:t>
            </a:r>
            <a:r>
              <a:rPr lang="en-IN" sz="1200" dirty="0" err="1">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cte</a:t>
            </a:r>
            <a:endParaRPr lang="en-IN" sz="1200" dirty="0">
              <a:effectLst/>
              <a:latin typeface="Arial" panose="020B0604020202020204" pitchFamily="34" charset="0"/>
              <a:ea typeface="Arial" panose="020B0604020202020204" pitchFamily="34" charset="0"/>
            </a:endParaRPr>
          </a:p>
          <a:p>
            <a:pPr>
              <a:lnSpc>
                <a:spcPct val="115000"/>
              </a:lnSpc>
            </a:pP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where </a:t>
            </a:r>
            <a:r>
              <a:rPr lang="en-IN" sz="1200" dirty="0" err="1">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rn</a:t>
            </a:r>
            <a:r>
              <a:rPr lang="en-IN" sz="1200" dirty="0">
                <a:solidFill>
                  <a:srgbClr val="24292F"/>
                </a:solidFill>
                <a:effectLst/>
                <a:latin typeface="Consolas" panose="020B0609020204030204" pitchFamily="49" charset="0"/>
                <a:ea typeface="Times New Roman" panose="02020603050405020304" pitchFamily="18" charset="0"/>
                <a:cs typeface="Segoe UI" panose="020B0502040204020203" pitchFamily="34" charset="0"/>
              </a:rPr>
              <a:t>=1</a:t>
            </a:r>
            <a:endParaRPr lang="en-IN" sz="1200" dirty="0">
              <a:effectLst/>
              <a:latin typeface="Arial" panose="020B0604020202020204" pitchFamily="34" charset="0"/>
              <a:ea typeface="Arial" panose="020B0604020202020204" pitchFamily="34" charset="0"/>
            </a:endParaRPr>
          </a:p>
          <a:p>
            <a:pPr>
              <a:lnSpc>
                <a:spcPct val="115000"/>
              </a:lnSpc>
            </a:pPr>
            <a:r>
              <a:rPr lang="en-IN" sz="1200" dirty="0">
                <a:effectLst/>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2956466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a:xfrm>
            <a:off x="1295402" y="2556932"/>
            <a:ext cx="9601196" cy="3318936"/>
          </a:xfrm>
        </p:spPr>
        <p:txBody>
          <a:bodyPr/>
          <a:lstStyle/>
          <a:p>
            <a:pPr algn="just">
              <a:lnSpc>
                <a:spcPct val="115000"/>
              </a:lnSpc>
            </a:pPr>
            <a:r>
              <a:rPr lang="en-IN" sz="1800" dirty="0">
                <a:solidFill>
                  <a:srgbClr val="000000"/>
                </a:solidFill>
                <a:effectLst/>
                <a:ea typeface="Times New Roman" panose="02020603050405020304" pitchFamily="18" charset="0"/>
              </a:rPr>
              <a:t>Output:</a:t>
            </a:r>
            <a:endParaRPr lang="en-IN" sz="1800" dirty="0">
              <a:effectLst/>
              <a:ea typeface="Arial" panose="020B0604020202020204" pitchFamily="34" charset="0"/>
            </a:endParaRPr>
          </a:p>
        </p:txBody>
      </p:sp>
      <p:sp>
        <p:nvSpPr>
          <p:cNvPr id="6" name="Text Box 2">
            <a:extLst>
              <a:ext uri="{FF2B5EF4-FFF2-40B4-BE49-F238E27FC236}">
                <a16:creationId xmlns:a16="http://schemas.microsoft.com/office/drawing/2014/main" id="{9AFEDB2F-2771-49F3-A69F-92DED4A23D3A}"/>
              </a:ext>
            </a:extLst>
          </p:cNvPr>
          <p:cNvSpPr txBox="1">
            <a:spLocks noChangeArrowheads="1"/>
          </p:cNvSpPr>
          <p:nvPr/>
        </p:nvSpPr>
        <p:spPr bwMode="auto">
          <a:xfrm>
            <a:off x="4511040" y="2685388"/>
            <a:ext cx="3169920" cy="31904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pPr>
            <a:r>
              <a:rPr lang="en-IN" sz="800" dirty="0">
                <a:effectLst/>
                <a:latin typeface="Arial" panose="020B0604020202020204" pitchFamily="34" charset="0"/>
                <a:ea typeface="Arial" panose="020B0604020202020204" pitchFamily="34" charset="0"/>
              </a:rPr>
              <a:t>2009-06-10	12:23:01.0000000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2009-06-11	12:06:16.0000000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2009-06-13	12:14:11.0000000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2009-06-14	12:00:56.0000000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2009-06-15	12:00:04.0000000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2009-06-18	12:00:29.0000000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2009-06-19	12:00:11.0000000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2009-06-20	12:00:04.0000000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2009-06-21	12:00:01.0000000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2009-06-22	12:00:02.0000000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2009-06-23	12:01:43.0000000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2009-06-24	12:00:06.0000000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2009-06-25	12:12:13.0000000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2009-06-26	12:01:42.0000000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2009-06-28	12:12:58.0000000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2009-06-29	12:00:20.0000000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2009-06-30	12:05:04.0000000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2009-07-01	12:00:11.0000000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2009-07-03	12:20:20.0000000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2009-07-04	12:00:17.0000000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2009-07-05	12:01:10.0000000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2009-07-08	12:00:58.0000000	Lunch begins expected</a:t>
            </a:r>
            <a:endParaRPr lang="en-IN" sz="1100" dirty="0">
              <a:effectLst/>
              <a:latin typeface="Arial" panose="020B0604020202020204" pitchFamily="34" charset="0"/>
              <a:ea typeface="Arial" panose="020B0604020202020204" pitchFamily="34" charset="0"/>
            </a:endParaRPr>
          </a:p>
          <a:p>
            <a:pPr>
              <a:lnSpc>
                <a:spcPct val="115000"/>
              </a:lnSpc>
            </a:pPr>
            <a:endParaRPr lang="en-IN"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9135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p:txBody>
          <a:bodyPr/>
          <a:lstStyle/>
          <a:p>
            <a:pPr algn="just">
              <a:lnSpc>
                <a:spcPct val="115000"/>
              </a:lnSpc>
            </a:pPr>
            <a:r>
              <a:rPr lang="en-US" sz="1800" dirty="0">
                <a:solidFill>
                  <a:srgbClr val="000000"/>
                </a:solidFill>
                <a:effectLst/>
                <a:ea typeface="Times New Roman" panose="02020603050405020304" pitchFamily="18" charset="0"/>
              </a:rPr>
              <a:t>Similarly, we could show the output of “Lunch ends”. The criteria then become different.</a:t>
            </a:r>
          </a:p>
          <a:p>
            <a:pPr algn="just">
              <a:lnSpc>
                <a:spcPct val="115000"/>
              </a:lnSpc>
            </a:pPr>
            <a:r>
              <a:rPr lang="en-US" sz="1800" dirty="0">
                <a:solidFill>
                  <a:srgbClr val="000000"/>
                </a:solidFill>
                <a:effectLst/>
                <a:ea typeface="Times New Roman" panose="02020603050405020304" pitchFamily="18" charset="0"/>
              </a:rPr>
              <a:t>We observe that between 1pm and 1:30pm, the sensors in the dining room turn off. Hence, lunch ends at this time interval. </a:t>
            </a:r>
          </a:p>
          <a:p>
            <a:pPr algn="just">
              <a:lnSpc>
                <a:spcPct val="115000"/>
              </a:lnSpc>
            </a:pPr>
            <a:r>
              <a:rPr lang="en-US" sz="1800" dirty="0">
                <a:solidFill>
                  <a:srgbClr val="000000"/>
                </a:solidFill>
                <a:effectLst/>
                <a:ea typeface="Times New Roman" panose="02020603050405020304" pitchFamily="18" charset="0"/>
              </a:rPr>
              <a:t>The conditions are:</a:t>
            </a:r>
          </a:p>
          <a:p>
            <a:pPr marL="1073150" indent="-400050" algn="just">
              <a:lnSpc>
                <a:spcPct val="115000"/>
              </a:lnSpc>
              <a:buFont typeface="+mj-lt"/>
              <a:buAutoNum type="romanLcPeriod"/>
            </a:pPr>
            <a:r>
              <a:rPr lang="en-IN" sz="1800" dirty="0">
                <a:solidFill>
                  <a:srgbClr val="000000"/>
                </a:solidFill>
                <a:effectLst/>
                <a:ea typeface="Times New Roman" panose="02020603050405020304" pitchFamily="18" charset="0"/>
              </a:rPr>
              <a:t>Time should be between 13:00 and 13:30.</a:t>
            </a:r>
          </a:p>
          <a:p>
            <a:pPr marL="1073150" indent="-400050" algn="just">
              <a:lnSpc>
                <a:spcPct val="115000"/>
              </a:lnSpc>
              <a:buFont typeface="+mj-lt"/>
              <a:buAutoNum type="romanLcPeriod"/>
            </a:pPr>
            <a:r>
              <a:rPr lang="en-IN" sz="1800" dirty="0">
                <a:solidFill>
                  <a:srgbClr val="000000"/>
                </a:solidFill>
                <a:effectLst/>
                <a:ea typeface="Times New Roman" panose="02020603050405020304" pitchFamily="18" charset="0"/>
              </a:rPr>
              <a:t>M021, M024, M022 needs to be active and in ‘OFF’ status.</a:t>
            </a:r>
            <a:endParaRPr lang="en-IN" sz="1800" dirty="0">
              <a:effectLst/>
              <a:ea typeface="Arial" panose="020B0604020202020204" pitchFamily="34" charset="0"/>
            </a:endParaRPr>
          </a:p>
        </p:txBody>
      </p:sp>
    </p:spTree>
    <p:extLst>
      <p:ext uri="{BB962C8B-B14F-4D97-AF65-F5344CB8AC3E}">
        <p14:creationId xmlns:p14="http://schemas.microsoft.com/office/powerpoint/2010/main" val="1390334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14C8-E43D-45DD-A4B5-D864262FBDE3}"/>
              </a:ext>
            </a:extLst>
          </p:cNvPr>
          <p:cNvSpPr>
            <a:spLocks noGrp="1"/>
          </p:cNvSpPr>
          <p:nvPr>
            <p:ph type="title"/>
          </p:nvPr>
        </p:nvSpPr>
        <p:spPr/>
        <p:txBody>
          <a:bodyPr/>
          <a:lstStyle/>
          <a:p>
            <a:r>
              <a:rPr lang="en-IN" dirty="0"/>
              <a:t>RECAP</a:t>
            </a:r>
          </a:p>
        </p:txBody>
      </p:sp>
      <p:sp>
        <p:nvSpPr>
          <p:cNvPr id="3" name="Content Placeholder 2">
            <a:extLst>
              <a:ext uri="{FF2B5EF4-FFF2-40B4-BE49-F238E27FC236}">
                <a16:creationId xmlns:a16="http://schemas.microsoft.com/office/drawing/2014/main" id="{A4ECE62B-69A9-46DD-A2A3-97C192E8048E}"/>
              </a:ext>
            </a:extLst>
          </p:cNvPr>
          <p:cNvSpPr>
            <a:spLocks noGrp="1"/>
          </p:cNvSpPr>
          <p:nvPr>
            <p:ph idx="1"/>
          </p:nvPr>
        </p:nvSpPr>
        <p:spPr/>
        <p:txBody>
          <a:bodyPr/>
          <a:lstStyle/>
          <a:p>
            <a:pPr algn="just"/>
            <a:r>
              <a:rPr lang="en-IN" dirty="0"/>
              <a:t>We went through the concepts of SQL, Amazon Web Services (AWS) and Amazon Redshift.</a:t>
            </a:r>
          </a:p>
          <a:p>
            <a:pPr algn="just"/>
            <a:r>
              <a:rPr lang="en-IN" dirty="0"/>
              <a:t>We demonstrated few codes of SQL which will be of importance in the project.</a:t>
            </a:r>
          </a:p>
          <a:p>
            <a:pPr algn="just"/>
            <a:r>
              <a:rPr lang="en-IN" dirty="0"/>
              <a:t>We discussed the concepts of Data warehousing.</a:t>
            </a:r>
          </a:p>
          <a:p>
            <a:pPr algn="just"/>
            <a:r>
              <a:rPr lang="en-IN" dirty="0"/>
              <a:t>With these concepts, we go ahead with the project.</a:t>
            </a:r>
          </a:p>
        </p:txBody>
      </p:sp>
    </p:spTree>
    <p:extLst>
      <p:ext uri="{BB962C8B-B14F-4D97-AF65-F5344CB8AC3E}">
        <p14:creationId xmlns:p14="http://schemas.microsoft.com/office/powerpoint/2010/main" val="122984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a:xfrm>
            <a:off x="1295402" y="2556932"/>
            <a:ext cx="9601196" cy="3318936"/>
          </a:xfrm>
        </p:spPr>
        <p:txBody>
          <a:bodyPr/>
          <a:lstStyle/>
          <a:p>
            <a:pPr algn="just">
              <a:lnSpc>
                <a:spcPct val="115000"/>
              </a:lnSpc>
            </a:pPr>
            <a:r>
              <a:rPr lang="en-IN" sz="1800" dirty="0">
                <a:solidFill>
                  <a:srgbClr val="000000"/>
                </a:solidFill>
                <a:effectLst/>
                <a:ea typeface="Times New Roman" panose="02020603050405020304" pitchFamily="18" charset="0"/>
              </a:rPr>
              <a:t>The SQL code for end of lunch is:</a:t>
            </a:r>
            <a:endParaRPr lang="en-IN" sz="1800" dirty="0">
              <a:effectLst/>
              <a:ea typeface="Arial" panose="020B0604020202020204" pitchFamily="34" charset="0"/>
            </a:endParaRPr>
          </a:p>
        </p:txBody>
      </p:sp>
      <p:sp>
        <p:nvSpPr>
          <p:cNvPr id="5" name="Text Box 2">
            <a:extLst>
              <a:ext uri="{FF2B5EF4-FFF2-40B4-BE49-F238E27FC236}">
                <a16:creationId xmlns:a16="http://schemas.microsoft.com/office/drawing/2014/main" id="{116EAEE5-F197-458D-B0AC-F09253082142}"/>
              </a:ext>
            </a:extLst>
          </p:cNvPr>
          <p:cNvSpPr txBox="1">
            <a:spLocks noChangeArrowheads="1"/>
          </p:cNvSpPr>
          <p:nvPr/>
        </p:nvSpPr>
        <p:spPr bwMode="auto">
          <a:xfrm>
            <a:off x="2204086" y="3071523"/>
            <a:ext cx="7783828" cy="228566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pP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with</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cte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as</a:t>
            </a:r>
            <a:endParaRPr lang="en-IN" sz="1200">
              <a:effectLst/>
              <a:latin typeface="Arial" panose="020B0604020202020204" pitchFamily="34" charset="0"/>
              <a:ea typeface="Arial" panose="020B0604020202020204" pitchFamily="34" charset="0"/>
            </a:endParaRPr>
          </a:p>
          <a:p>
            <a:pPr>
              <a:lnSpc>
                <a:spcPct val="115000"/>
              </a:lnSpc>
            </a:pP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select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FF00FF"/>
                </a:solidFill>
                <a:effectLst/>
                <a:latin typeface="Consolas" panose="020B0609020204030204" pitchFamily="49" charset="0"/>
                <a:ea typeface="Arial" panose="020B0604020202020204" pitchFamily="34" charset="0"/>
                <a:cs typeface="Consolas" panose="020B0609020204030204" pitchFamily="49" charset="0"/>
              </a:rPr>
              <a:t>cast</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Time</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as</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date</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[Date]</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FF00FF"/>
                </a:solidFill>
                <a:effectLst/>
                <a:latin typeface="Consolas" panose="020B0609020204030204" pitchFamily="49" charset="0"/>
                <a:ea typeface="Arial" panose="020B0604020202020204" pitchFamily="34" charset="0"/>
                <a:cs typeface="Consolas" panose="020B0609020204030204" pitchFamily="49" charset="0"/>
              </a:rPr>
              <a:t>ROW_NUMBER</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OVER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PARTITION</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BY</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FF00FF"/>
                </a:solidFill>
                <a:effectLst/>
                <a:latin typeface="Consolas" panose="020B0609020204030204" pitchFamily="49" charset="0"/>
                <a:ea typeface="Arial" panose="020B0604020202020204" pitchFamily="34" charset="0"/>
                <a:cs typeface="Consolas" panose="020B0609020204030204" pitchFamily="49" charset="0"/>
              </a:rPr>
              <a:t>cast</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Time</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as</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date</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ORDER</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BY</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Time</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ASC</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AS</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rn </a:t>
            </a:r>
            <a:endParaRPr lang="en-IN" sz="1200">
              <a:effectLst/>
              <a:latin typeface="Arial" panose="020B0604020202020204" pitchFamily="34" charset="0"/>
              <a:ea typeface="Arial" panose="020B0604020202020204" pitchFamily="34" charset="0"/>
            </a:endParaRPr>
          </a:p>
          <a:p>
            <a:pPr>
              <a:lnSpc>
                <a:spcPct val="115000"/>
              </a:lnSpc>
            </a:pP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from</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[cairo]</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[dbo]</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[data - Copy]</a:t>
            </a:r>
            <a:endParaRPr lang="en-IN" sz="1200">
              <a:effectLst/>
              <a:latin typeface="Arial" panose="020B0604020202020204" pitchFamily="34" charset="0"/>
              <a:ea typeface="Arial" panose="020B0604020202020204" pitchFamily="34" charset="0"/>
            </a:endParaRPr>
          </a:p>
          <a:p>
            <a:pPr>
              <a:lnSpc>
                <a:spcPct val="115000"/>
              </a:lnSpc>
            </a:pP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where</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FF00FF"/>
                </a:solidFill>
                <a:effectLst/>
                <a:latin typeface="Consolas" panose="020B0609020204030204" pitchFamily="49" charset="0"/>
                <a:ea typeface="Arial" panose="020B0604020202020204" pitchFamily="34" charset="0"/>
                <a:cs typeface="Consolas" panose="020B0609020204030204" pitchFamily="49" charset="0"/>
              </a:rPr>
              <a:t>cast</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Time</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as</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time</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between</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FF0000"/>
                </a:solidFill>
                <a:effectLst/>
                <a:latin typeface="Consolas" panose="020B0609020204030204" pitchFamily="49" charset="0"/>
                <a:ea typeface="Arial" panose="020B0604020202020204" pitchFamily="34" charset="0"/>
                <a:cs typeface="Consolas" panose="020B0609020204030204" pitchFamily="49" charset="0"/>
              </a:rPr>
              <a:t>'13:00:00.000'</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and</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FF0000"/>
                </a:solidFill>
                <a:effectLst/>
                <a:latin typeface="Consolas" panose="020B0609020204030204" pitchFamily="49" charset="0"/>
                <a:ea typeface="Arial" panose="020B0604020202020204" pitchFamily="34" charset="0"/>
                <a:cs typeface="Consolas" panose="020B0609020204030204" pitchFamily="49" charset="0"/>
              </a:rPr>
              <a:t>'13:30:00.000'</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endParaRPr lang="en-IN" sz="1200">
              <a:effectLst/>
              <a:latin typeface="Arial" panose="020B0604020202020204" pitchFamily="34" charset="0"/>
              <a:ea typeface="Arial" panose="020B0604020202020204" pitchFamily="34" charset="0"/>
            </a:endParaRPr>
          </a:p>
          <a:p>
            <a:pPr>
              <a:lnSpc>
                <a:spcPct val="115000"/>
              </a:lnSpc>
            </a:pP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and</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sensor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FF0000"/>
                </a:solidFill>
                <a:effectLst/>
                <a:latin typeface="Consolas" panose="020B0609020204030204" pitchFamily="49" charset="0"/>
                <a:ea typeface="Arial" panose="020B0604020202020204" pitchFamily="34" charset="0"/>
                <a:cs typeface="Consolas" panose="020B0609020204030204" pitchFamily="49" charset="0"/>
              </a:rPr>
              <a:t>'M021'</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or</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sensor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FF0000"/>
                </a:solidFill>
                <a:effectLst/>
                <a:latin typeface="Consolas" panose="020B0609020204030204" pitchFamily="49" charset="0"/>
                <a:ea typeface="Arial" panose="020B0604020202020204" pitchFamily="34" charset="0"/>
                <a:cs typeface="Consolas" panose="020B0609020204030204" pitchFamily="49" charset="0"/>
              </a:rPr>
              <a:t>'M024'</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or</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sensor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FF0000"/>
                </a:solidFill>
                <a:effectLst/>
                <a:latin typeface="Consolas" panose="020B0609020204030204" pitchFamily="49" charset="0"/>
                <a:ea typeface="Arial" panose="020B0604020202020204" pitchFamily="34" charset="0"/>
                <a:cs typeface="Consolas" panose="020B0609020204030204" pitchFamily="49" charset="0"/>
              </a:rPr>
              <a:t>'M022'</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and</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status</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FF0000"/>
                </a:solidFill>
                <a:effectLst/>
                <a:latin typeface="Consolas" panose="020B0609020204030204" pitchFamily="49" charset="0"/>
                <a:ea typeface="Arial" panose="020B0604020202020204" pitchFamily="34" charset="0"/>
                <a:cs typeface="Consolas" panose="020B0609020204030204" pitchFamily="49" charset="0"/>
              </a:rPr>
              <a:t>'OFF'</a:t>
            </a:r>
            <a:endParaRPr lang="en-IN" sz="1200">
              <a:effectLst/>
              <a:latin typeface="Arial" panose="020B0604020202020204" pitchFamily="34" charset="0"/>
              <a:ea typeface="Arial" panose="020B0604020202020204" pitchFamily="34" charset="0"/>
            </a:endParaRPr>
          </a:p>
          <a:p>
            <a:pPr>
              <a:lnSpc>
                <a:spcPct val="115000"/>
              </a:lnSpc>
            </a:pP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endParaRPr lang="en-IN" sz="1200">
              <a:effectLst/>
              <a:latin typeface="Arial" panose="020B0604020202020204" pitchFamily="34" charset="0"/>
              <a:ea typeface="Arial" panose="020B0604020202020204" pitchFamily="34" charset="0"/>
            </a:endParaRPr>
          </a:p>
          <a:p>
            <a:pPr>
              <a:lnSpc>
                <a:spcPct val="115000"/>
              </a:lnSpc>
            </a:pP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select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Date</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FF00FF"/>
                </a:solidFill>
                <a:effectLst/>
                <a:latin typeface="Consolas" panose="020B0609020204030204" pitchFamily="49" charset="0"/>
                <a:ea typeface="Arial" panose="020B0604020202020204" pitchFamily="34" charset="0"/>
                <a:cs typeface="Consolas" panose="020B0609020204030204" pitchFamily="49" charset="0"/>
              </a:rPr>
              <a:t>cast</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Time</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as</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time</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[Time]</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FF0000"/>
                </a:solidFill>
                <a:effectLst/>
                <a:latin typeface="Consolas" panose="020B0609020204030204" pitchFamily="49" charset="0"/>
                <a:ea typeface="Arial" panose="020B0604020202020204" pitchFamily="34" charset="0"/>
                <a:cs typeface="Consolas" panose="020B0609020204030204" pitchFamily="49" charset="0"/>
              </a:rPr>
              <a:t>'Lunch ends expected'</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a:t>
            </a: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as</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KPI_expected</a:t>
            </a:r>
            <a:endParaRPr lang="en-IN" sz="1200">
              <a:effectLst/>
              <a:latin typeface="Arial" panose="020B0604020202020204" pitchFamily="34" charset="0"/>
              <a:ea typeface="Arial" panose="020B0604020202020204" pitchFamily="34" charset="0"/>
            </a:endParaRPr>
          </a:p>
          <a:p>
            <a:pPr>
              <a:lnSpc>
                <a:spcPct val="115000"/>
              </a:lnSpc>
            </a:pP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from</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cte</a:t>
            </a:r>
            <a:endParaRPr lang="en-IN" sz="1200">
              <a:effectLst/>
              <a:latin typeface="Arial" panose="020B0604020202020204" pitchFamily="34" charset="0"/>
              <a:ea typeface="Arial" panose="020B0604020202020204" pitchFamily="34" charset="0"/>
            </a:endParaRPr>
          </a:p>
          <a:p>
            <a:pPr>
              <a:lnSpc>
                <a:spcPct val="115000"/>
              </a:lnSpc>
            </a:pPr>
            <a:r>
              <a:rPr lang="en-IN" sz="1200">
                <a:solidFill>
                  <a:srgbClr val="0000FF"/>
                </a:solidFill>
                <a:effectLst/>
                <a:latin typeface="Consolas" panose="020B0609020204030204" pitchFamily="49" charset="0"/>
                <a:ea typeface="Arial" panose="020B0604020202020204" pitchFamily="34" charset="0"/>
                <a:cs typeface="Consolas" panose="020B0609020204030204" pitchFamily="49" charset="0"/>
              </a:rPr>
              <a:t>where</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 rn</a:t>
            </a:r>
            <a:r>
              <a:rPr lang="en-IN" sz="1200">
                <a:solidFill>
                  <a:srgbClr val="808080"/>
                </a:solidFill>
                <a:effectLst/>
                <a:latin typeface="Consolas" panose="020B0609020204030204" pitchFamily="49" charset="0"/>
                <a:ea typeface="Arial" panose="020B0604020202020204" pitchFamily="34" charset="0"/>
                <a:cs typeface="Consolas" panose="020B0609020204030204" pitchFamily="49" charset="0"/>
              </a:rPr>
              <a:t>=</a:t>
            </a:r>
            <a:r>
              <a:rPr lang="en-IN" sz="1200">
                <a:solidFill>
                  <a:srgbClr val="000000"/>
                </a:solidFill>
                <a:effectLst/>
                <a:latin typeface="Consolas" panose="020B0609020204030204" pitchFamily="49" charset="0"/>
                <a:ea typeface="Arial" panose="020B0604020202020204" pitchFamily="34" charset="0"/>
                <a:cs typeface="Consolas" panose="020B0609020204030204" pitchFamily="49" charset="0"/>
              </a:rPr>
              <a:t>1</a:t>
            </a:r>
            <a:endParaRPr lang="en-IN" sz="120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08797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a:xfrm>
            <a:off x="1295402" y="2556932"/>
            <a:ext cx="9601196" cy="3318936"/>
          </a:xfrm>
        </p:spPr>
        <p:txBody>
          <a:bodyPr/>
          <a:lstStyle/>
          <a:p>
            <a:pPr algn="just">
              <a:lnSpc>
                <a:spcPct val="115000"/>
              </a:lnSpc>
            </a:pPr>
            <a:r>
              <a:rPr lang="en-IN" sz="1800" dirty="0">
                <a:solidFill>
                  <a:srgbClr val="000000"/>
                </a:solidFill>
                <a:effectLst/>
                <a:ea typeface="Times New Roman" panose="02020603050405020304" pitchFamily="18" charset="0"/>
              </a:rPr>
              <a:t>Output:</a:t>
            </a:r>
            <a:endParaRPr lang="en-IN" sz="1800" dirty="0">
              <a:effectLst/>
              <a:ea typeface="Arial" panose="020B0604020202020204" pitchFamily="34" charset="0"/>
            </a:endParaRPr>
          </a:p>
        </p:txBody>
      </p:sp>
      <p:sp>
        <p:nvSpPr>
          <p:cNvPr id="5" name="Text Box 2">
            <a:extLst>
              <a:ext uri="{FF2B5EF4-FFF2-40B4-BE49-F238E27FC236}">
                <a16:creationId xmlns:a16="http://schemas.microsoft.com/office/drawing/2014/main" id="{35CAD274-A570-4D65-8C6B-5697D26FF3A4}"/>
              </a:ext>
            </a:extLst>
          </p:cNvPr>
          <p:cNvSpPr txBox="1">
            <a:spLocks noChangeArrowheads="1"/>
          </p:cNvSpPr>
          <p:nvPr/>
        </p:nvSpPr>
        <p:spPr bwMode="auto">
          <a:xfrm>
            <a:off x="4598670" y="2572690"/>
            <a:ext cx="2994660" cy="357411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15000"/>
              </a:lnSpc>
            </a:pPr>
            <a:r>
              <a:rPr lang="en-IN" sz="800" dirty="0">
                <a:effectLst/>
                <a:latin typeface="Arial" panose="020B0604020202020204" pitchFamily="34" charset="0"/>
                <a:ea typeface="Arial" panose="020B0604020202020204" pitchFamily="34" charset="0"/>
              </a:rPr>
              <a:t>2009-06-10	13:00:21.0000000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2009-06-11	13:03:51.0000000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2009-06-13	13:11:23.0000000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2009-06-14	13:19:07.0000000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2009-06-15	13:04:32.0000000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2009-06-18	13:18:56.0000000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2009-06-19	13:10:59.0000000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2009-06-22	13:00:02.0000000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2009-06-24	13:00:00.0000000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2009-06-25	13:00:19.0000000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2009-06-26	13:04:22.0000000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2009-06-27	13:02:58.0000000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2009-06-30	13:02:40.0000000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2009-07-03	13:03:23.0000000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2009-07-05	13:13:09.0000000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2009-07-08	13:20:01.0000000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2009-07-09	13:06:39.0000000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2009-07-11	13:00:09.0000000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2009-07-12	13:00:29.0000000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2009-07-13	13:01:55.0000000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2009-07-14	13:00:01.0000000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2009-07-17	13:00:51.0000000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2009-07-18	13:00:05.0000000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2009-07-20	13:00:34.0000000	Lunch ends expected</a:t>
            </a:r>
            <a:endParaRPr lang="en-IN" sz="1100" dirty="0">
              <a:effectLst/>
              <a:latin typeface="Arial" panose="020B0604020202020204" pitchFamily="34" charset="0"/>
              <a:ea typeface="Arial" panose="020B0604020202020204" pitchFamily="34" charset="0"/>
            </a:endParaRPr>
          </a:p>
          <a:p>
            <a:pPr>
              <a:lnSpc>
                <a:spcPct val="115000"/>
              </a:lnSpc>
            </a:pPr>
            <a:r>
              <a:rPr lang="en-IN" sz="800" dirty="0">
                <a:effectLst/>
                <a:latin typeface="Arial" panose="020B0604020202020204" pitchFamily="34" charset="0"/>
                <a:ea typeface="Arial" panose="020B0604020202020204" pitchFamily="34" charset="0"/>
              </a:rPr>
              <a:t>2009-07-22	13:00:41.0000000	Lunch ends expected</a:t>
            </a:r>
            <a:endParaRPr lang="en-IN" sz="1100" dirty="0">
              <a:effectLst/>
              <a:latin typeface="Arial" panose="020B0604020202020204" pitchFamily="34" charset="0"/>
              <a:ea typeface="Arial" panose="020B0604020202020204" pitchFamily="34" charset="0"/>
            </a:endParaRPr>
          </a:p>
          <a:p>
            <a:pPr>
              <a:lnSpc>
                <a:spcPct val="115000"/>
              </a:lnSpc>
            </a:pPr>
            <a:endParaRPr lang="en-IN"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66997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p:txBody>
          <a:bodyPr>
            <a:normAutofit fontScale="62500" lnSpcReduction="20000"/>
          </a:bodyPr>
          <a:lstStyle/>
          <a:p>
            <a:pPr marL="0" indent="0" algn="just">
              <a:lnSpc>
                <a:spcPct val="115000"/>
              </a:lnSpc>
              <a:buNone/>
            </a:pPr>
            <a:r>
              <a:rPr lang="en-IN" sz="2000" dirty="0">
                <a:solidFill>
                  <a:srgbClr val="000000"/>
                </a:solidFill>
                <a:effectLst/>
                <a:ea typeface="Times New Roman" panose="02020603050405020304" pitchFamily="18" charset="0"/>
              </a:rPr>
              <a:t>Similarly, we can detect the other KPIs using the various conditions that we observe. </a:t>
            </a:r>
            <a:endParaRPr lang="en-IN" sz="20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2000" dirty="0">
                <a:solidFill>
                  <a:srgbClr val="000000"/>
                </a:solidFill>
                <a:effectLst/>
                <a:ea typeface="Times New Roman" panose="02020603050405020304" pitchFamily="18" charset="0"/>
              </a:rPr>
              <a:t>In case of breakfast, we can apply the same conditions of lunch, only the time criteria need to be changed to early morning timings.</a:t>
            </a:r>
            <a:endParaRPr lang="en-IN" sz="20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2000" dirty="0">
                <a:solidFill>
                  <a:srgbClr val="000000"/>
                </a:solidFill>
                <a:effectLst/>
                <a:ea typeface="Times New Roman" panose="02020603050405020304" pitchFamily="18" charset="0"/>
              </a:rPr>
              <a:t>Similarly for dinner, we need to change the time criteria to night timings.</a:t>
            </a:r>
            <a:endParaRPr lang="en-IN" sz="20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2000" dirty="0">
                <a:solidFill>
                  <a:srgbClr val="000000"/>
                </a:solidFill>
                <a:effectLst/>
                <a:ea typeface="Times New Roman" panose="02020603050405020304" pitchFamily="18" charset="0"/>
              </a:rPr>
              <a:t>For ‘Bed to Toilet’ movements, we need to check the sequential activity of the sensors around that area.</a:t>
            </a:r>
            <a:endParaRPr lang="en-IN" sz="20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2000" dirty="0">
                <a:solidFill>
                  <a:srgbClr val="000000"/>
                </a:solidFill>
                <a:effectLst/>
                <a:ea typeface="Times New Roman" panose="02020603050405020304" pitchFamily="18" charset="0"/>
              </a:rPr>
              <a:t>For night wandering we need to check for the motion sensors throughout the house at late night timings (post dinner, so that it doesn’t overlap).</a:t>
            </a:r>
            <a:endParaRPr lang="en-IN" sz="20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2000" dirty="0">
                <a:solidFill>
                  <a:srgbClr val="000000"/>
                </a:solidFill>
                <a:effectLst/>
                <a:ea typeface="Times New Roman" panose="02020603050405020304" pitchFamily="18" charset="0"/>
              </a:rPr>
              <a:t>For sleep, we check if the bedroom sensors at night are in ‘OFF’ state.</a:t>
            </a:r>
            <a:endParaRPr lang="en-IN" sz="20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2000" dirty="0">
                <a:solidFill>
                  <a:srgbClr val="000000"/>
                </a:solidFill>
                <a:effectLst/>
                <a:ea typeface="Times New Roman" panose="02020603050405020304" pitchFamily="18" charset="0"/>
              </a:rPr>
              <a:t>For wake, we check if the bedroom sensors at early morning are in ‘ON’ state.</a:t>
            </a:r>
            <a:endParaRPr lang="en-IN" sz="20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2000" dirty="0">
                <a:solidFill>
                  <a:srgbClr val="000000"/>
                </a:solidFill>
                <a:effectLst/>
                <a:ea typeface="Times New Roman" panose="02020603050405020304" pitchFamily="18" charset="0"/>
              </a:rPr>
              <a:t>For exit, we check if the sensors near the exit are in ‘ON’ or not.</a:t>
            </a:r>
            <a:endParaRPr lang="en-IN" sz="2000" dirty="0">
              <a:effectLst/>
              <a:ea typeface="Arial" panose="020B0604020202020204" pitchFamily="34" charset="0"/>
            </a:endParaRPr>
          </a:p>
          <a:p>
            <a:pPr marL="342900" lvl="0" indent="-342900" algn="just">
              <a:lnSpc>
                <a:spcPct val="115000"/>
              </a:lnSpc>
              <a:buFont typeface="Symbol" panose="05050102010706020507" pitchFamily="18" charset="2"/>
              <a:buChar char=""/>
            </a:pPr>
            <a:r>
              <a:rPr lang="en-IN" sz="2000" dirty="0">
                <a:solidFill>
                  <a:srgbClr val="000000"/>
                </a:solidFill>
                <a:effectLst/>
                <a:ea typeface="Times New Roman" panose="02020603050405020304" pitchFamily="18" charset="0"/>
              </a:rPr>
              <a:t>We can check the motions of R1 and R2 using the reading of temperature sensors.</a:t>
            </a:r>
            <a:endParaRPr lang="en-IN" sz="2000" dirty="0">
              <a:effectLst/>
              <a:ea typeface="Arial" panose="020B0604020202020204" pitchFamily="34" charset="0"/>
            </a:endParaRPr>
          </a:p>
          <a:p>
            <a:pPr algn="just">
              <a:lnSpc>
                <a:spcPct val="115000"/>
              </a:lnSpc>
            </a:pPr>
            <a:endParaRPr lang="en-IN" sz="1800" dirty="0">
              <a:effectLst/>
              <a:ea typeface="Arial" panose="020B0604020202020204" pitchFamily="34" charset="0"/>
            </a:endParaRPr>
          </a:p>
        </p:txBody>
      </p:sp>
    </p:spTree>
    <p:extLst>
      <p:ext uri="{BB962C8B-B14F-4D97-AF65-F5344CB8AC3E}">
        <p14:creationId xmlns:p14="http://schemas.microsoft.com/office/powerpoint/2010/main" val="3882745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PRACTICAL APPLICATION</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p:txBody>
          <a:bodyPr>
            <a:normAutofit/>
          </a:bodyPr>
          <a:lstStyle/>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What is the real-life motive of this project?</a:t>
            </a: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We imagine a house with various rooms, with a simple system of two types of sensors, that is motion and temperature sensors, located at various corners of each room.</a:t>
            </a:r>
            <a:endParaRPr lang="en-IN" sz="1800" dirty="0">
              <a:solidFill>
                <a:srgbClr val="000000"/>
              </a:solidFill>
              <a:ea typeface="Times New Roman" panose="02020603050405020304" pitchFamily="18" charset="0"/>
            </a:endParaRP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The dataset that we observe in the project is a combination of data recorded over a span of 3 months. In real life scenario, the data would be recorded everyday by these sensors and stored in an S3 bucket. The movements of the individuals and their temperatures are stored on a daily basis.</a:t>
            </a: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Everyday new data is recorded and a new dataset is stored in the bucket. This forms a data lake.</a:t>
            </a:r>
            <a:endParaRPr lang="en-IN" sz="1800" dirty="0">
              <a:effectLst/>
              <a:ea typeface="Arial" panose="020B0604020202020204" pitchFamily="34" charset="0"/>
            </a:endParaRPr>
          </a:p>
        </p:txBody>
      </p:sp>
    </p:spTree>
    <p:extLst>
      <p:ext uri="{BB962C8B-B14F-4D97-AF65-F5344CB8AC3E}">
        <p14:creationId xmlns:p14="http://schemas.microsoft.com/office/powerpoint/2010/main" val="1923392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PRACTICAL APPLICATION</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p:txBody>
          <a:bodyPr>
            <a:normAutofit/>
          </a:bodyPr>
          <a:lstStyle/>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The S3 bucket which acts as the data lake is connected to a destination S3 bucket through a data pipeline which is scheduled to run on a daily basis at a fixed point of time. </a:t>
            </a: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The data pipeline organises the raw data and stores it in a format which is ready for processing. The structured dataset is stored in the destination S3 bucket and is updated daily as the pipeline runs. The data is processed and is ready for testing.</a:t>
            </a: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The final dataset is analysed using various SQL codes and queries and the KPIs are detected. Based on the results, the observations and conclusions can be drawn.</a:t>
            </a: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This system demonstrated is a simple one which consists of two sensors and simple KPIs. Using the KPIs, we can derive further more KPIs and hence, a deeper analysis.</a:t>
            </a:r>
            <a:endParaRPr lang="en-IN" sz="1800" dirty="0">
              <a:effectLst/>
              <a:ea typeface="Arial" panose="020B0604020202020204" pitchFamily="34" charset="0"/>
            </a:endParaRPr>
          </a:p>
        </p:txBody>
      </p:sp>
    </p:spTree>
    <p:extLst>
      <p:ext uri="{BB962C8B-B14F-4D97-AF65-F5344CB8AC3E}">
        <p14:creationId xmlns:p14="http://schemas.microsoft.com/office/powerpoint/2010/main" val="1855518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FUTURE IMPROVEMENTS</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p:txBody>
          <a:bodyPr>
            <a:normAutofit/>
          </a:bodyPr>
          <a:lstStyle/>
          <a:p>
            <a:pPr algn="just">
              <a:lnSpc>
                <a:spcPct val="115000"/>
              </a:lnSpc>
            </a:pPr>
            <a:r>
              <a:rPr lang="en-IN" sz="1800" dirty="0">
                <a:solidFill>
                  <a:srgbClr val="000000"/>
                </a:solidFill>
                <a:effectLst/>
                <a:ea typeface="Times New Roman" panose="02020603050405020304" pitchFamily="18" charset="0"/>
              </a:rPr>
              <a:t>Future improvements involve using of more sensors, to fetch more data. </a:t>
            </a:r>
          </a:p>
          <a:p>
            <a:pPr algn="just">
              <a:lnSpc>
                <a:spcPct val="115000"/>
              </a:lnSpc>
            </a:pPr>
            <a:r>
              <a:rPr lang="en-IN" sz="1800" dirty="0">
                <a:solidFill>
                  <a:srgbClr val="000000"/>
                </a:solidFill>
                <a:effectLst/>
                <a:ea typeface="Times New Roman" panose="02020603050405020304" pitchFamily="18" charset="0"/>
              </a:rPr>
              <a:t>As the system grows complex, data will also be available in abundance and hence, more complex analysis can be done.</a:t>
            </a:r>
            <a:endParaRPr lang="en-IN" sz="1800" dirty="0">
              <a:effectLst/>
              <a:ea typeface="Arial" panose="020B0604020202020204" pitchFamily="34" charset="0"/>
            </a:endParaRPr>
          </a:p>
        </p:txBody>
      </p:sp>
    </p:spTree>
    <p:extLst>
      <p:ext uri="{BB962C8B-B14F-4D97-AF65-F5344CB8AC3E}">
        <p14:creationId xmlns:p14="http://schemas.microsoft.com/office/powerpoint/2010/main" val="3330213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AE69-38BC-4F7C-8F3E-7039678BEDF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B26A381-EC91-42A0-B608-5BA79F3E99FD}"/>
              </a:ext>
            </a:extLst>
          </p:cNvPr>
          <p:cNvSpPr>
            <a:spLocks noGrp="1"/>
          </p:cNvSpPr>
          <p:nvPr>
            <p:ph idx="1"/>
          </p:nvPr>
        </p:nvSpPr>
        <p:spPr/>
        <p:txBody>
          <a:bodyPr>
            <a:normAutofit fontScale="92500"/>
          </a:bodyPr>
          <a:lstStyle/>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The different databases management software languages and softwares discussed in the project form the building blocks of our project.</a:t>
            </a: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IoT Analytics, as the name suggests, deals with the analysis of data obtained from interconnected IoT devices. The data obtained are stored in data warehouses in certain databases. Hence, the advanced concepts of DBMS come in handy when dealing with data analysis.</a:t>
            </a: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Furthermore, the data can be processed and analysed using AWS. The analysed data can give us information about the various conclusions drawn from the results of the dataset.</a:t>
            </a:r>
          </a:p>
          <a:p>
            <a:pPr marL="342900" lvl="0" indent="-342900" algn="just">
              <a:lnSpc>
                <a:spcPct val="115000"/>
              </a:lnSpc>
              <a:buFont typeface="Symbol" panose="05050102010706020507" pitchFamily="18" charset="2"/>
              <a:buChar char=""/>
            </a:pPr>
            <a:r>
              <a:rPr lang="en-IN" sz="1800" dirty="0">
                <a:solidFill>
                  <a:srgbClr val="000000"/>
                </a:solidFill>
                <a:effectLst/>
                <a:ea typeface="Times New Roman" panose="02020603050405020304" pitchFamily="18" charset="0"/>
              </a:rPr>
              <a:t>The model demonstrated is a minute version of home automation. Two simple sensors are used to record the movements and with that only, we are able to construct so many KPIs an derive so many results.</a:t>
            </a:r>
            <a:endParaRPr lang="en-IN" sz="1800" dirty="0">
              <a:effectLst/>
              <a:ea typeface="Arial" panose="020B0604020202020204" pitchFamily="34" charset="0"/>
            </a:endParaRPr>
          </a:p>
        </p:txBody>
      </p:sp>
    </p:spTree>
    <p:extLst>
      <p:ext uri="{BB962C8B-B14F-4D97-AF65-F5344CB8AC3E}">
        <p14:creationId xmlns:p14="http://schemas.microsoft.com/office/powerpoint/2010/main" val="4048278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69F1-34B3-46BA-9B0C-C686FB59C92D}"/>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32584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4E84-134F-4AE6-956B-0644E24CD1F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DD3CDAF-A5F3-42B8-9594-227768F02A06}"/>
              </a:ext>
            </a:extLst>
          </p:cNvPr>
          <p:cNvSpPr>
            <a:spLocks noGrp="1"/>
          </p:cNvSpPr>
          <p:nvPr>
            <p:ph idx="1"/>
          </p:nvPr>
        </p:nvSpPr>
        <p:spPr/>
        <p:txBody>
          <a:bodyPr/>
          <a:lstStyle/>
          <a:p>
            <a:pPr algn="just"/>
            <a:r>
              <a:rPr lang="en-IN" dirty="0"/>
              <a:t>We take further steps to lay the base of the applications which we would require for this project before we discuss the entire execution.</a:t>
            </a:r>
          </a:p>
          <a:p>
            <a:pPr algn="just"/>
            <a:r>
              <a:rPr lang="en-IN" dirty="0"/>
              <a:t>The motive is to analyse a dataset and draw conclusions from it.</a:t>
            </a:r>
          </a:p>
          <a:p>
            <a:pPr algn="just"/>
            <a:r>
              <a:rPr lang="en-IN" dirty="0"/>
              <a:t>The dataset will contain series of values conformed over time and recorded historically.</a:t>
            </a:r>
          </a:p>
          <a:p>
            <a:pPr algn="just"/>
            <a:r>
              <a:rPr lang="en-IN" dirty="0"/>
              <a:t>We would setup the entire project using AWS platform.</a:t>
            </a:r>
          </a:p>
        </p:txBody>
      </p:sp>
    </p:spTree>
    <p:extLst>
      <p:ext uri="{BB962C8B-B14F-4D97-AF65-F5344CB8AC3E}">
        <p14:creationId xmlns:p14="http://schemas.microsoft.com/office/powerpoint/2010/main" val="397118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CDBB75-8373-44C5-932B-D9A223ED8FCF}"/>
              </a:ext>
            </a:extLst>
          </p:cNvPr>
          <p:cNvSpPr>
            <a:spLocks noGrp="1"/>
          </p:cNvSpPr>
          <p:nvPr>
            <p:ph type="title"/>
          </p:nvPr>
        </p:nvSpPr>
        <p:spPr/>
        <p:txBody>
          <a:bodyPr/>
          <a:lstStyle/>
          <a:p>
            <a:r>
              <a:rPr lang="en-IN" dirty="0"/>
              <a:t>DATA PIPELINE</a:t>
            </a:r>
          </a:p>
        </p:txBody>
      </p:sp>
      <p:sp>
        <p:nvSpPr>
          <p:cNvPr id="4" name="Content Placeholder 3">
            <a:extLst>
              <a:ext uri="{FF2B5EF4-FFF2-40B4-BE49-F238E27FC236}">
                <a16:creationId xmlns:a16="http://schemas.microsoft.com/office/drawing/2014/main" id="{53226AEC-E624-4DEA-997D-830BA63243BC}"/>
              </a:ext>
            </a:extLst>
          </p:cNvPr>
          <p:cNvSpPr>
            <a:spLocks noGrp="1"/>
          </p:cNvSpPr>
          <p:nvPr>
            <p:ph idx="1"/>
          </p:nvPr>
        </p:nvSpPr>
        <p:spPr/>
        <p:txBody>
          <a:bodyPr/>
          <a:lstStyle/>
          <a:p>
            <a:pPr algn="just"/>
            <a:r>
              <a:rPr lang="en-US" dirty="0"/>
              <a:t>It is a series of tools and actions for organizing and transferring the data to different storage and analysis systems.</a:t>
            </a:r>
          </a:p>
          <a:p>
            <a:pPr algn="just"/>
            <a:r>
              <a:rPr lang="en-US" dirty="0"/>
              <a:t>It automates the ETL process, extraction, transformation, load.</a:t>
            </a:r>
          </a:p>
          <a:p>
            <a:pPr algn="just"/>
            <a:r>
              <a:rPr lang="en-US" dirty="0"/>
              <a:t>Data pipeline is going to be one of the most important part of the project.</a:t>
            </a:r>
          </a:p>
          <a:p>
            <a:pPr algn="just"/>
            <a:r>
              <a:rPr lang="en-US" dirty="0"/>
              <a:t>We need to discuss how a data pipeline works.</a:t>
            </a:r>
            <a:endParaRPr lang="en-IN" dirty="0"/>
          </a:p>
        </p:txBody>
      </p:sp>
    </p:spTree>
    <p:extLst>
      <p:ext uri="{BB962C8B-B14F-4D97-AF65-F5344CB8AC3E}">
        <p14:creationId xmlns:p14="http://schemas.microsoft.com/office/powerpoint/2010/main" val="300137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CDBB75-8373-44C5-932B-D9A223ED8FCF}"/>
              </a:ext>
            </a:extLst>
          </p:cNvPr>
          <p:cNvSpPr>
            <a:spLocks noGrp="1"/>
          </p:cNvSpPr>
          <p:nvPr>
            <p:ph type="title"/>
          </p:nvPr>
        </p:nvSpPr>
        <p:spPr/>
        <p:txBody>
          <a:bodyPr/>
          <a:lstStyle/>
          <a:p>
            <a:r>
              <a:rPr lang="en-US" dirty="0"/>
              <a:t>How does a data pipeline work?</a:t>
            </a:r>
            <a:endParaRPr lang="en-IN" dirty="0"/>
          </a:p>
        </p:txBody>
      </p:sp>
      <p:sp>
        <p:nvSpPr>
          <p:cNvPr id="4" name="Content Placeholder 3">
            <a:extLst>
              <a:ext uri="{FF2B5EF4-FFF2-40B4-BE49-F238E27FC236}">
                <a16:creationId xmlns:a16="http://schemas.microsoft.com/office/drawing/2014/main" id="{53226AEC-E624-4DEA-997D-830BA63243BC}"/>
              </a:ext>
            </a:extLst>
          </p:cNvPr>
          <p:cNvSpPr>
            <a:spLocks noGrp="1"/>
          </p:cNvSpPr>
          <p:nvPr>
            <p:ph idx="1"/>
          </p:nvPr>
        </p:nvSpPr>
        <p:spPr/>
        <p:txBody>
          <a:bodyPr>
            <a:normAutofit fontScale="85000" lnSpcReduction="10000"/>
          </a:bodyPr>
          <a:lstStyle/>
          <a:p>
            <a:pPr marL="0" indent="0" algn="just">
              <a:lnSpc>
                <a:spcPct val="150000"/>
              </a:lnSpc>
              <a:buNone/>
            </a:pPr>
            <a:r>
              <a:rPr lang="en-IN" sz="1800" dirty="0">
                <a:solidFill>
                  <a:srgbClr val="000000"/>
                </a:solidFill>
                <a:effectLst/>
                <a:ea typeface="Times New Roman" panose="02020603050405020304" pitchFamily="18" charset="0"/>
              </a:rPr>
              <a:t>The raw unstructured data is located at the beginning of the pipeline, then it passes a series of steps and each of them transforms the data. </a:t>
            </a:r>
            <a:endParaRPr lang="en-IN" sz="1800" dirty="0">
              <a:effectLst/>
              <a:ea typeface="Arial" panose="020B0604020202020204" pitchFamily="34" charset="0"/>
            </a:endParaRPr>
          </a:p>
          <a:p>
            <a:pPr marL="342900" lvl="0" indent="-342900" algn="just">
              <a:lnSpc>
                <a:spcPct val="150000"/>
              </a:lnSpc>
              <a:buFont typeface="Symbol" panose="05050102010706020507" pitchFamily="18" charset="2"/>
              <a:buChar char=""/>
            </a:pPr>
            <a:r>
              <a:rPr lang="en-IN" sz="1800" dirty="0">
                <a:solidFill>
                  <a:srgbClr val="000000"/>
                </a:solidFill>
                <a:effectLst/>
                <a:ea typeface="Times New Roman" panose="02020603050405020304" pitchFamily="18" charset="0"/>
              </a:rPr>
              <a:t>Step one is collecting the data. At this stage the system gathers the data from thousands of sources such as databases, APIs, cloud sources and social media.</a:t>
            </a:r>
            <a:endParaRPr lang="en-IN" sz="1800" dirty="0">
              <a:effectLst/>
              <a:ea typeface="Arial" panose="020B0604020202020204" pitchFamily="34" charset="0"/>
            </a:endParaRPr>
          </a:p>
          <a:p>
            <a:pPr marL="342900" lvl="0" indent="-342900" algn="just">
              <a:lnSpc>
                <a:spcPct val="150000"/>
              </a:lnSpc>
              <a:buFont typeface="Symbol" panose="05050102010706020507" pitchFamily="18" charset="2"/>
              <a:buChar char=""/>
            </a:pPr>
            <a:r>
              <a:rPr lang="en-IN" sz="1800" dirty="0">
                <a:solidFill>
                  <a:srgbClr val="000000"/>
                </a:solidFill>
                <a:effectLst/>
                <a:ea typeface="Times New Roman" panose="02020603050405020304" pitchFamily="18" charset="0"/>
              </a:rPr>
              <a:t>Step two is extraction. After the raw data is collected, the system starts reading each piece of data using the data sources’ API and after the data is extracted it goes through processing. If the sets of records are extracted and counted as one group, batch processing is applied. Real-time processing passes individual records as soon as they are created or recognized. By default, the companies use batch processing since it is easier and cheaper.</a:t>
            </a:r>
            <a:endParaRPr lang="en-IN" sz="1800" dirty="0">
              <a:effectLst/>
              <a:ea typeface="Arial" panose="020B0604020202020204" pitchFamily="34" charset="0"/>
            </a:endParaRPr>
          </a:p>
        </p:txBody>
      </p:sp>
    </p:spTree>
    <p:extLst>
      <p:ext uri="{BB962C8B-B14F-4D97-AF65-F5344CB8AC3E}">
        <p14:creationId xmlns:p14="http://schemas.microsoft.com/office/powerpoint/2010/main" val="309248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CDBB75-8373-44C5-932B-D9A223ED8FCF}"/>
              </a:ext>
            </a:extLst>
          </p:cNvPr>
          <p:cNvSpPr>
            <a:spLocks noGrp="1"/>
          </p:cNvSpPr>
          <p:nvPr>
            <p:ph type="title"/>
          </p:nvPr>
        </p:nvSpPr>
        <p:spPr/>
        <p:txBody>
          <a:bodyPr/>
          <a:lstStyle/>
          <a:p>
            <a:r>
              <a:rPr lang="en-US" dirty="0"/>
              <a:t>How does a data pipeline work?</a:t>
            </a:r>
            <a:endParaRPr lang="en-IN" dirty="0"/>
          </a:p>
        </p:txBody>
      </p:sp>
      <p:sp>
        <p:nvSpPr>
          <p:cNvPr id="4" name="Content Placeholder 3">
            <a:extLst>
              <a:ext uri="{FF2B5EF4-FFF2-40B4-BE49-F238E27FC236}">
                <a16:creationId xmlns:a16="http://schemas.microsoft.com/office/drawing/2014/main" id="{53226AEC-E624-4DEA-997D-830BA63243BC}"/>
              </a:ext>
            </a:extLst>
          </p:cNvPr>
          <p:cNvSpPr>
            <a:spLocks noGrp="1"/>
          </p:cNvSpPr>
          <p:nvPr>
            <p:ph idx="1"/>
          </p:nvPr>
        </p:nvSpPr>
        <p:spPr/>
        <p:txBody>
          <a:bodyPr>
            <a:normAutofit fontScale="92500" lnSpcReduction="10000"/>
          </a:bodyPr>
          <a:lstStyle/>
          <a:p>
            <a:pPr marL="342900" lvl="0" indent="-342900" algn="just">
              <a:lnSpc>
                <a:spcPct val="150000"/>
              </a:lnSpc>
              <a:buFont typeface="Symbol" panose="05050102010706020507" pitchFamily="18" charset="2"/>
              <a:buChar char=""/>
            </a:pPr>
            <a:r>
              <a:rPr lang="en-IN" sz="1800" dirty="0">
                <a:solidFill>
                  <a:srgbClr val="000000"/>
                </a:solidFill>
                <a:effectLst/>
                <a:ea typeface="Times New Roman" panose="02020603050405020304" pitchFamily="18" charset="0"/>
              </a:rPr>
              <a:t>Step 3 is transformation and standardization. Now we need to adjust the structure or format of the data. Among the most common types of transformation are basic transformations in which only the appearance and format of the data is affected without severe content changes, and advanced transformations in which the content and the relationship between data sets are changed.</a:t>
            </a:r>
          </a:p>
          <a:p>
            <a:pPr marL="342900" lvl="0" indent="-342900" algn="just">
              <a:lnSpc>
                <a:spcPct val="150000"/>
              </a:lnSpc>
              <a:buFont typeface="Symbol" panose="05050102010706020507" pitchFamily="18" charset="2"/>
              <a:buChar char=""/>
            </a:pPr>
            <a:r>
              <a:rPr lang="en-IN" sz="1800" dirty="0">
                <a:solidFill>
                  <a:srgbClr val="000000"/>
                </a:solidFill>
                <a:effectLst/>
                <a:ea typeface="Times New Roman" panose="02020603050405020304" pitchFamily="18" charset="0"/>
              </a:rPr>
              <a:t>Step 4 is destination and this is the final point where the clean data is transferred further they can go to data warehouses while less structured data is stored in data lakes.</a:t>
            </a:r>
            <a:endParaRPr lang="en-IN" sz="1800" dirty="0">
              <a:effectLst/>
              <a:ea typeface="Arial" panose="020B0604020202020204" pitchFamily="34" charset="0"/>
            </a:endParaRPr>
          </a:p>
          <a:p>
            <a:pPr marL="342900" lvl="0" indent="-342900" algn="just">
              <a:lnSpc>
                <a:spcPct val="150000"/>
              </a:lnSpc>
              <a:buFont typeface="Symbol" panose="05050102010706020507" pitchFamily="18" charset="2"/>
              <a:buChar char=""/>
            </a:pPr>
            <a:r>
              <a:rPr lang="en-IN" sz="1800" dirty="0">
                <a:solidFill>
                  <a:srgbClr val="000000"/>
                </a:solidFill>
                <a:effectLst/>
                <a:ea typeface="Times New Roman" panose="02020603050405020304" pitchFamily="18" charset="0"/>
              </a:rPr>
              <a:t>Step five is monitoring to ensure that the data is accurate. Engineers continuously check the pipeline data by monitoring, logging and alerting the code.</a:t>
            </a:r>
            <a:endParaRPr lang="en-IN" sz="1800" dirty="0">
              <a:effectLst/>
              <a:ea typeface="Arial" panose="020B0604020202020204" pitchFamily="34" charset="0"/>
            </a:endParaRPr>
          </a:p>
        </p:txBody>
      </p:sp>
    </p:spTree>
    <p:extLst>
      <p:ext uri="{BB962C8B-B14F-4D97-AF65-F5344CB8AC3E}">
        <p14:creationId xmlns:p14="http://schemas.microsoft.com/office/powerpoint/2010/main" val="39497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F2DD-1BFA-4B6A-BFE1-58E99E206752}"/>
              </a:ext>
            </a:extLst>
          </p:cNvPr>
          <p:cNvSpPr>
            <a:spLocks noGrp="1"/>
          </p:cNvSpPr>
          <p:nvPr>
            <p:ph type="title"/>
          </p:nvPr>
        </p:nvSpPr>
        <p:spPr/>
        <p:txBody>
          <a:bodyPr/>
          <a:lstStyle/>
          <a:p>
            <a:r>
              <a:rPr lang="en-IN" dirty="0"/>
              <a:t>AWS DATA PIPELINE</a:t>
            </a:r>
          </a:p>
        </p:txBody>
      </p:sp>
      <p:sp>
        <p:nvSpPr>
          <p:cNvPr id="5" name="Text Placeholder 4">
            <a:extLst>
              <a:ext uri="{FF2B5EF4-FFF2-40B4-BE49-F238E27FC236}">
                <a16:creationId xmlns:a16="http://schemas.microsoft.com/office/drawing/2014/main" id="{5B42EFF3-FE9D-41F2-8A14-993365957D06}"/>
              </a:ext>
            </a:extLst>
          </p:cNvPr>
          <p:cNvSpPr>
            <a:spLocks noGrp="1"/>
          </p:cNvSpPr>
          <p:nvPr>
            <p:ph sz="half" idx="1"/>
          </p:nvPr>
        </p:nvSpPr>
        <p:spPr/>
        <p:txBody>
          <a:bodyPr>
            <a:normAutofit fontScale="70000" lnSpcReduction="20000"/>
          </a:bodyPr>
          <a:lstStyle/>
          <a:p>
            <a:pPr algn="just"/>
            <a:r>
              <a:rPr lang="en-US" dirty="0"/>
              <a:t>AWS data pipeline is a web service allowing data processing and moving it between different computing services AWS storage and local data sources.</a:t>
            </a:r>
          </a:p>
          <a:p>
            <a:pPr algn="just"/>
            <a:r>
              <a:rPr lang="en-US" dirty="0"/>
              <a:t>It helps to easily create complex data processing, pipeline operations and guarantee their fault tolerance and high availability.</a:t>
            </a:r>
          </a:p>
          <a:p>
            <a:pPr algn="just"/>
            <a:r>
              <a:rPr lang="en-US" dirty="0"/>
              <a:t>For our project we have created a data pipeline which is going to copy data from an S3 bucket to another S3 bucket. The data pipeline is scheduled to run once everyday and copy the data from a source bucket to a destination bucket.</a:t>
            </a:r>
          </a:p>
          <a:p>
            <a:pPr algn="just"/>
            <a:endParaRPr lang="en-IN" dirty="0"/>
          </a:p>
        </p:txBody>
      </p:sp>
      <p:pic>
        <p:nvPicPr>
          <p:cNvPr id="4" name="Picture 3">
            <a:extLst>
              <a:ext uri="{FF2B5EF4-FFF2-40B4-BE49-F238E27FC236}">
                <a16:creationId xmlns:a16="http://schemas.microsoft.com/office/drawing/2014/main" id="{6F01DDF4-8AA2-4836-88F7-98A13A900865}"/>
              </a:ext>
            </a:extLst>
          </p:cNvPr>
          <p:cNvPicPr>
            <a:picLocks noChangeAspect="1"/>
          </p:cNvPicPr>
          <p:nvPr/>
        </p:nvPicPr>
        <p:blipFill>
          <a:blip r:embed="rId2"/>
          <a:stretch>
            <a:fillRect/>
          </a:stretch>
        </p:blipFill>
        <p:spPr>
          <a:xfrm>
            <a:off x="7454348" y="2556932"/>
            <a:ext cx="2385391" cy="3480723"/>
          </a:xfrm>
          <a:prstGeom prst="rect">
            <a:avLst/>
          </a:prstGeom>
          <a:ln>
            <a:solidFill>
              <a:schemeClr val="accent1"/>
            </a:solidFill>
          </a:ln>
        </p:spPr>
      </p:pic>
    </p:spTree>
    <p:extLst>
      <p:ext uri="{BB962C8B-B14F-4D97-AF65-F5344CB8AC3E}">
        <p14:creationId xmlns:p14="http://schemas.microsoft.com/office/powerpoint/2010/main" val="360629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F2DD-1BFA-4B6A-BFE1-58E99E206752}"/>
              </a:ext>
            </a:extLst>
          </p:cNvPr>
          <p:cNvSpPr>
            <a:spLocks noGrp="1"/>
          </p:cNvSpPr>
          <p:nvPr>
            <p:ph type="title"/>
          </p:nvPr>
        </p:nvSpPr>
        <p:spPr/>
        <p:txBody>
          <a:bodyPr/>
          <a:lstStyle/>
          <a:p>
            <a:r>
              <a:rPr lang="en-IN" dirty="0"/>
              <a:t>Airflow DAG</a:t>
            </a:r>
          </a:p>
        </p:txBody>
      </p:sp>
      <p:sp>
        <p:nvSpPr>
          <p:cNvPr id="5" name="Text Placeholder 4">
            <a:extLst>
              <a:ext uri="{FF2B5EF4-FFF2-40B4-BE49-F238E27FC236}">
                <a16:creationId xmlns:a16="http://schemas.microsoft.com/office/drawing/2014/main" id="{5B42EFF3-FE9D-41F2-8A14-993365957D06}"/>
              </a:ext>
            </a:extLst>
          </p:cNvPr>
          <p:cNvSpPr>
            <a:spLocks noGrp="1"/>
          </p:cNvSpPr>
          <p:nvPr>
            <p:ph sz="half" idx="1"/>
          </p:nvPr>
        </p:nvSpPr>
        <p:spPr>
          <a:xfrm>
            <a:off x="1298449" y="2560320"/>
            <a:ext cx="5768274" cy="3310128"/>
          </a:xfrm>
        </p:spPr>
        <p:txBody>
          <a:bodyPr>
            <a:normAutofit fontScale="85000" lnSpcReduction="10000"/>
          </a:bodyPr>
          <a:lstStyle/>
          <a:p>
            <a:pPr algn="just">
              <a:lnSpc>
                <a:spcPct val="115000"/>
              </a:lnSpc>
            </a:pPr>
            <a:r>
              <a:rPr lang="en-IN" sz="1800" dirty="0">
                <a:solidFill>
                  <a:srgbClr val="000000"/>
                </a:solidFill>
                <a:effectLst/>
                <a:ea typeface="Times New Roman" panose="02020603050405020304" pitchFamily="18" charset="0"/>
              </a:rPr>
              <a:t>Apache Airflow is a workflow management system developed by Airbnb. It has a framework to define tasks and dependencies in Python.</a:t>
            </a:r>
          </a:p>
          <a:p>
            <a:pPr algn="just">
              <a:lnSpc>
                <a:spcPct val="115000"/>
              </a:lnSpc>
            </a:pPr>
            <a:r>
              <a:rPr lang="en-IN" sz="1800" dirty="0">
                <a:solidFill>
                  <a:srgbClr val="000000"/>
                </a:solidFill>
                <a:effectLst/>
                <a:ea typeface="Times New Roman" panose="02020603050405020304" pitchFamily="18" charset="0"/>
              </a:rPr>
              <a:t>It is used for executing, scheduling, distributing tasks across worker nodes.</a:t>
            </a:r>
          </a:p>
          <a:p>
            <a:pPr algn="just">
              <a:lnSpc>
                <a:spcPct val="115000"/>
              </a:lnSpc>
            </a:pPr>
            <a:r>
              <a:rPr lang="en-IN" sz="1800" dirty="0">
                <a:solidFill>
                  <a:srgbClr val="000000"/>
                </a:solidFill>
                <a:effectLst/>
                <a:ea typeface="Times New Roman" panose="02020603050405020304" pitchFamily="18" charset="0"/>
              </a:rPr>
              <a:t>We can view present and past runs, and there is a logging feature as well.</a:t>
            </a:r>
          </a:p>
          <a:p>
            <a:pPr algn="just">
              <a:lnSpc>
                <a:spcPct val="115000"/>
              </a:lnSpc>
            </a:pPr>
            <a:r>
              <a:rPr lang="en-IN" sz="1800" dirty="0">
                <a:solidFill>
                  <a:srgbClr val="000000"/>
                </a:solidFill>
                <a:effectLst/>
                <a:ea typeface="Times New Roman" panose="02020603050405020304" pitchFamily="18" charset="0"/>
              </a:rPr>
              <a:t>It is extensible thorough plugins. It has a nice UI and it interacts well with the database.</a:t>
            </a:r>
          </a:p>
          <a:p>
            <a:pPr algn="just">
              <a:lnSpc>
                <a:spcPct val="115000"/>
              </a:lnSpc>
            </a:pPr>
            <a:r>
              <a:rPr lang="en-US" sz="1800" dirty="0">
                <a:solidFill>
                  <a:srgbClr val="000000"/>
                </a:solidFill>
                <a:effectLst/>
                <a:ea typeface="Times New Roman" panose="02020603050405020304" pitchFamily="18" charset="0"/>
              </a:rPr>
              <a:t>A workflow is known as a Directed Acyclic Graph (DAG) with multiple tasks which can be executed independently. Airflow DAGs are composed of tasks.</a:t>
            </a:r>
            <a:endParaRPr lang="en-IN" sz="1800" dirty="0">
              <a:solidFill>
                <a:srgbClr val="000000"/>
              </a:solidFill>
              <a:effectLst/>
              <a:ea typeface="Times New Roman" panose="02020603050405020304" pitchFamily="18" charset="0"/>
            </a:endParaRPr>
          </a:p>
          <a:p>
            <a:pPr algn="just">
              <a:lnSpc>
                <a:spcPct val="115000"/>
              </a:lnSpc>
            </a:pPr>
            <a:endParaRPr lang="en-IN" sz="1800" dirty="0">
              <a:effectLst/>
              <a:ea typeface="Arial" panose="020B0604020202020204" pitchFamily="34" charset="0"/>
            </a:endParaRPr>
          </a:p>
        </p:txBody>
      </p:sp>
      <p:pic>
        <p:nvPicPr>
          <p:cNvPr id="6" name="Picture 5">
            <a:extLst>
              <a:ext uri="{FF2B5EF4-FFF2-40B4-BE49-F238E27FC236}">
                <a16:creationId xmlns:a16="http://schemas.microsoft.com/office/drawing/2014/main" id="{2F84983D-69C6-4BBF-AD98-D8C39B60A666}"/>
              </a:ext>
            </a:extLst>
          </p:cNvPr>
          <p:cNvPicPr>
            <a:picLocks noChangeAspect="1"/>
          </p:cNvPicPr>
          <p:nvPr/>
        </p:nvPicPr>
        <p:blipFill rotWithShape="1">
          <a:blip r:embed="rId2">
            <a:extLst>
              <a:ext uri="{28A0092B-C50C-407E-A947-70E740481C1C}">
                <a14:useLocalDpi xmlns:a14="http://schemas.microsoft.com/office/drawing/2010/main" val="0"/>
              </a:ext>
            </a:extLst>
          </a:blip>
          <a:srcRect l="62253" t="39092" r="9456" b="11220"/>
          <a:stretch/>
        </p:blipFill>
        <p:spPr bwMode="auto">
          <a:xfrm>
            <a:off x="7374835" y="3161836"/>
            <a:ext cx="3518716" cy="210709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203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F2DD-1BFA-4B6A-BFE1-58E99E206752}"/>
              </a:ext>
            </a:extLst>
          </p:cNvPr>
          <p:cNvSpPr>
            <a:spLocks noGrp="1"/>
          </p:cNvSpPr>
          <p:nvPr>
            <p:ph type="title"/>
          </p:nvPr>
        </p:nvSpPr>
        <p:spPr/>
        <p:txBody>
          <a:bodyPr/>
          <a:lstStyle/>
          <a:p>
            <a:r>
              <a:rPr lang="en-IN" dirty="0"/>
              <a:t>Airflow DAG</a:t>
            </a:r>
          </a:p>
        </p:txBody>
      </p:sp>
      <p:sp>
        <p:nvSpPr>
          <p:cNvPr id="5" name="Text Placeholder 4">
            <a:extLst>
              <a:ext uri="{FF2B5EF4-FFF2-40B4-BE49-F238E27FC236}">
                <a16:creationId xmlns:a16="http://schemas.microsoft.com/office/drawing/2014/main" id="{5B42EFF3-FE9D-41F2-8A14-993365957D06}"/>
              </a:ext>
            </a:extLst>
          </p:cNvPr>
          <p:cNvSpPr>
            <a:spLocks noGrp="1"/>
          </p:cNvSpPr>
          <p:nvPr>
            <p:ph sz="half" idx="1"/>
          </p:nvPr>
        </p:nvSpPr>
        <p:spPr>
          <a:xfrm>
            <a:off x="1298448" y="2560320"/>
            <a:ext cx="9598149" cy="3310128"/>
          </a:xfrm>
        </p:spPr>
        <p:txBody>
          <a:bodyPr>
            <a:normAutofit/>
          </a:bodyPr>
          <a:lstStyle/>
          <a:p>
            <a:pPr algn="just">
              <a:lnSpc>
                <a:spcPct val="115000"/>
              </a:lnSpc>
            </a:pPr>
            <a:r>
              <a:rPr lang="en-US" sz="1800" dirty="0">
                <a:solidFill>
                  <a:srgbClr val="000000"/>
                </a:solidFill>
                <a:effectLst/>
                <a:ea typeface="Times New Roman" panose="02020603050405020304" pitchFamily="18" charset="0"/>
              </a:rPr>
              <a:t>Airflow has a great application in Data warehousing. It cleanses, organizes, does data quality checks, and publish/stream data into our growing warehouse. It is widely used in the study of analytics. </a:t>
            </a:r>
          </a:p>
          <a:p>
            <a:pPr algn="just">
              <a:lnSpc>
                <a:spcPct val="115000"/>
              </a:lnSpc>
            </a:pPr>
            <a:r>
              <a:rPr lang="en-US" sz="1800" dirty="0">
                <a:solidFill>
                  <a:srgbClr val="000000"/>
                </a:solidFill>
                <a:effectLst/>
                <a:ea typeface="Times New Roman" panose="02020603050405020304" pitchFamily="18" charset="0"/>
              </a:rPr>
              <a:t>Apache Airflow can be implemented in AWS using Amazon Managed Workflows for Apache Airflow (MWAA).</a:t>
            </a:r>
          </a:p>
          <a:p>
            <a:pPr algn="just">
              <a:lnSpc>
                <a:spcPct val="115000"/>
              </a:lnSpc>
            </a:pPr>
            <a:r>
              <a:rPr lang="en-US" sz="1800" dirty="0">
                <a:effectLst/>
                <a:ea typeface="Arial" panose="020B0604020202020204" pitchFamily="34" charset="0"/>
              </a:rPr>
              <a:t>MWAA deploys Apache Airflow rapidly with the same open-source Airflow and the same Airflow UI. It implements the AWS Management console, AWS CLI, API, or AWS CloudFormation with Airflow. </a:t>
            </a:r>
          </a:p>
          <a:p>
            <a:pPr algn="just">
              <a:lnSpc>
                <a:spcPct val="115000"/>
              </a:lnSpc>
            </a:pPr>
            <a:r>
              <a:rPr lang="en-US" sz="1800" dirty="0">
                <a:effectLst/>
                <a:ea typeface="Arial" panose="020B0604020202020204" pitchFamily="34" charset="0"/>
              </a:rPr>
              <a:t>We can create an MWAA environment, copy our DAGs and plugins to Amazon S3 and access the Airflow. The MWAA environment is created under the appropriate IAM roles, VPC subnets and the S3 buckets for the DAG are to be allotted. </a:t>
            </a:r>
            <a:endParaRPr lang="en-IN" sz="1800" dirty="0">
              <a:effectLst/>
              <a:ea typeface="Arial" panose="020B0604020202020204" pitchFamily="34" charset="0"/>
            </a:endParaRPr>
          </a:p>
        </p:txBody>
      </p:sp>
    </p:spTree>
    <p:extLst>
      <p:ext uri="{BB962C8B-B14F-4D97-AF65-F5344CB8AC3E}">
        <p14:creationId xmlns:p14="http://schemas.microsoft.com/office/powerpoint/2010/main" val="34221239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163</TotalTime>
  <Words>2687</Words>
  <Application>Microsoft Office PowerPoint</Application>
  <PresentationFormat>Widescreen</PresentationFormat>
  <Paragraphs>218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Consolas</vt:lpstr>
      <vt:lpstr>Garamond</vt:lpstr>
      <vt:lpstr>Symbol</vt:lpstr>
      <vt:lpstr>Organic</vt:lpstr>
      <vt:lpstr>DATA WAREHOUSING IN IOT ANALYTICS</vt:lpstr>
      <vt:lpstr>RECAP</vt:lpstr>
      <vt:lpstr>INTRODUCTION</vt:lpstr>
      <vt:lpstr>DATA PIPELINE</vt:lpstr>
      <vt:lpstr>How does a data pipeline work?</vt:lpstr>
      <vt:lpstr>How does a data pipeline work?</vt:lpstr>
      <vt:lpstr>AWS DATA PIPELINE</vt:lpstr>
      <vt:lpstr>Airflow DAG</vt:lpstr>
      <vt:lpstr>Airflow DAG</vt:lpstr>
      <vt:lpstr>WORKING WITH THE DATASET</vt:lpstr>
      <vt:lpstr>WORKING WITH THE DATASET</vt:lpstr>
      <vt:lpstr>WORKING WITH THE DATASET</vt:lpstr>
      <vt:lpstr>KPI</vt:lpstr>
      <vt:lpstr>KPI</vt:lpstr>
      <vt:lpstr>KPI</vt:lpstr>
      <vt:lpstr>ANALYSIS</vt:lpstr>
      <vt:lpstr>ANALYSIS</vt:lpstr>
      <vt:lpstr>ANALYSIS</vt:lpstr>
      <vt:lpstr>ANALYSIS</vt:lpstr>
      <vt:lpstr>ANALYSIS</vt:lpstr>
      <vt:lpstr>ANALYSIS</vt:lpstr>
      <vt:lpstr>ANALYSIS</vt:lpstr>
      <vt:lpstr>PRACTICAL APPLICATION</vt:lpstr>
      <vt:lpstr>PRACTICAL APPLICATION</vt:lpstr>
      <vt:lpstr>FUTURE IMPROVEMENTS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IN IOT ANALYTICS</dc:title>
  <dc:creator>Soumyadeep Basu</dc:creator>
  <cp:lastModifiedBy>Soumyadeep Basu</cp:lastModifiedBy>
  <cp:revision>34</cp:revision>
  <dcterms:created xsi:type="dcterms:W3CDTF">2021-11-30T05:20:29Z</dcterms:created>
  <dcterms:modified xsi:type="dcterms:W3CDTF">2021-11-30T08:03:32Z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C:\Users\soumy\Desktop\Samsung PS2\2017B5A31056H_PS2 Presentation_Samsung.pptx</vt:lpwstr>
  </property>
</Properties>
</file>