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56" r:id="rId4"/>
    <p:sldId id="257" r:id="rId5"/>
    <p:sldId id="262" r:id="rId6"/>
    <p:sldId id="263" r:id="rId7"/>
    <p:sldId id="260" r:id="rId8"/>
    <p:sldId id="258" r:id="rId9"/>
    <p:sldId id="261"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 id="279" r:id="rId25"/>
    <p:sldId id="280" r:id="rId26"/>
    <p:sldId id="283"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90DBD-AEEF-4210-A0BD-C681F5DBD89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1FDD5346-B4D3-447E-895A-A3E52207E5D7}">
      <dgm:prSet/>
      <dgm:spPr/>
      <dgm:t>
        <a:bodyPr/>
        <a:lstStyle/>
        <a:p>
          <a:r>
            <a:rPr lang="en-IN" dirty="0"/>
            <a:t>OBJECTIVE</a:t>
          </a:r>
          <a:endParaRPr lang="en-US" dirty="0"/>
        </a:p>
      </dgm:t>
    </dgm:pt>
    <dgm:pt modelId="{71596BD6-4E38-4F5A-B47B-F63CF967D605}" type="parTrans" cxnId="{2F657F07-412A-47A3-BDB1-60B4873FC911}">
      <dgm:prSet/>
      <dgm:spPr/>
      <dgm:t>
        <a:bodyPr/>
        <a:lstStyle/>
        <a:p>
          <a:endParaRPr lang="en-US"/>
        </a:p>
      </dgm:t>
    </dgm:pt>
    <dgm:pt modelId="{BCAD2309-C74F-4009-A66D-7F4B94E75686}" type="sibTrans" cxnId="{2F657F07-412A-47A3-BDB1-60B4873FC911}">
      <dgm:prSet/>
      <dgm:spPr/>
      <dgm:t>
        <a:bodyPr/>
        <a:lstStyle/>
        <a:p>
          <a:endParaRPr lang="en-US"/>
        </a:p>
      </dgm:t>
    </dgm:pt>
    <dgm:pt modelId="{F7134973-AEB1-4675-B945-DB23C617DA0B}">
      <dgm:prSet/>
      <dgm:spPr/>
      <dgm:t>
        <a:bodyPr/>
        <a:lstStyle/>
        <a:p>
          <a:r>
            <a:rPr lang="en-IN"/>
            <a:t>RESEARCH QUESTIONS</a:t>
          </a:r>
          <a:endParaRPr lang="en-US"/>
        </a:p>
      </dgm:t>
    </dgm:pt>
    <dgm:pt modelId="{957B15C5-CBE0-4086-8BCB-5068C5674080}" type="parTrans" cxnId="{838DE69B-15EA-4DA8-A83E-8E039CC04AF5}">
      <dgm:prSet/>
      <dgm:spPr/>
      <dgm:t>
        <a:bodyPr/>
        <a:lstStyle/>
        <a:p>
          <a:endParaRPr lang="en-US"/>
        </a:p>
      </dgm:t>
    </dgm:pt>
    <dgm:pt modelId="{2819A247-5351-4096-A991-800C8465BE5A}" type="sibTrans" cxnId="{838DE69B-15EA-4DA8-A83E-8E039CC04AF5}">
      <dgm:prSet/>
      <dgm:spPr/>
      <dgm:t>
        <a:bodyPr/>
        <a:lstStyle/>
        <a:p>
          <a:endParaRPr lang="en-US"/>
        </a:p>
      </dgm:t>
    </dgm:pt>
    <dgm:pt modelId="{ACE5BEA5-2E5B-4CCE-94E5-87901C88EF95}">
      <dgm:prSet/>
      <dgm:spPr/>
      <dgm:t>
        <a:bodyPr/>
        <a:lstStyle/>
        <a:p>
          <a:r>
            <a:rPr lang="en-IN"/>
            <a:t>ABOUT DATASET</a:t>
          </a:r>
          <a:endParaRPr lang="en-US"/>
        </a:p>
      </dgm:t>
    </dgm:pt>
    <dgm:pt modelId="{8EAF0637-1F69-4922-AB70-E98A0CD3F18B}" type="parTrans" cxnId="{9163244F-38BC-4EDD-AB14-675C03B59A90}">
      <dgm:prSet/>
      <dgm:spPr/>
      <dgm:t>
        <a:bodyPr/>
        <a:lstStyle/>
        <a:p>
          <a:endParaRPr lang="en-US"/>
        </a:p>
      </dgm:t>
    </dgm:pt>
    <dgm:pt modelId="{F248689B-7876-44A1-ACC4-F63A3D2D5EAA}" type="sibTrans" cxnId="{9163244F-38BC-4EDD-AB14-675C03B59A90}">
      <dgm:prSet/>
      <dgm:spPr/>
      <dgm:t>
        <a:bodyPr/>
        <a:lstStyle/>
        <a:p>
          <a:endParaRPr lang="en-US"/>
        </a:p>
      </dgm:t>
    </dgm:pt>
    <dgm:pt modelId="{E6D55EF1-239E-43DE-9D90-EBE6DEE4C5C4}">
      <dgm:prSet/>
      <dgm:spPr/>
      <dgm:t>
        <a:bodyPr/>
        <a:lstStyle/>
        <a:p>
          <a:r>
            <a:rPr lang="en-IN"/>
            <a:t>PROJECT FLOW</a:t>
          </a:r>
          <a:endParaRPr lang="en-US"/>
        </a:p>
      </dgm:t>
    </dgm:pt>
    <dgm:pt modelId="{CB7E8121-152A-4C01-B221-9CB207A95275}" type="parTrans" cxnId="{91F791F4-7B6B-4875-82A4-8F7AC91A6CA4}">
      <dgm:prSet/>
      <dgm:spPr/>
      <dgm:t>
        <a:bodyPr/>
        <a:lstStyle/>
        <a:p>
          <a:endParaRPr lang="en-US"/>
        </a:p>
      </dgm:t>
    </dgm:pt>
    <dgm:pt modelId="{C76F5869-F1E5-4BA0-A7ED-20566C1B5253}" type="sibTrans" cxnId="{91F791F4-7B6B-4875-82A4-8F7AC91A6CA4}">
      <dgm:prSet/>
      <dgm:spPr/>
      <dgm:t>
        <a:bodyPr/>
        <a:lstStyle/>
        <a:p>
          <a:endParaRPr lang="en-US"/>
        </a:p>
      </dgm:t>
    </dgm:pt>
    <dgm:pt modelId="{A14EE773-739E-41D8-8CD7-B03D5C844BD0}">
      <dgm:prSet/>
      <dgm:spPr/>
      <dgm:t>
        <a:bodyPr/>
        <a:lstStyle/>
        <a:p>
          <a:r>
            <a:rPr lang="en-IN"/>
            <a:t>DATA COLLECTION AND METHODOLOGY</a:t>
          </a:r>
          <a:endParaRPr lang="en-US"/>
        </a:p>
      </dgm:t>
    </dgm:pt>
    <dgm:pt modelId="{9468443C-70E7-42D0-9F30-BAA8CE0018F4}" type="parTrans" cxnId="{CEBE3D1B-6F1F-40C0-995C-7F7E341D9A37}">
      <dgm:prSet/>
      <dgm:spPr/>
      <dgm:t>
        <a:bodyPr/>
        <a:lstStyle/>
        <a:p>
          <a:endParaRPr lang="en-US"/>
        </a:p>
      </dgm:t>
    </dgm:pt>
    <dgm:pt modelId="{76ECF05B-ECAB-44EB-8822-B9D45753ED12}" type="sibTrans" cxnId="{CEBE3D1B-6F1F-40C0-995C-7F7E341D9A37}">
      <dgm:prSet/>
      <dgm:spPr/>
      <dgm:t>
        <a:bodyPr/>
        <a:lstStyle/>
        <a:p>
          <a:endParaRPr lang="en-US"/>
        </a:p>
      </dgm:t>
    </dgm:pt>
    <dgm:pt modelId="{AB345802-BD3C-4327-9AA9-334CBA3798DC}">
      <dgm:prSet/>
      <dgm:spPr/>
      <dgm:t>
        <a:bodyPr/>
        <a:lstStyle/>
        <a:p>
          <a:r>
            <a:rPr lang="en-IN"/>
            <a:t>LOADING FILES AND SETTING UP ENVIRONMENT</a:t>
          </a:r>
          <a:endParaRPr lang="en-US"/>
        </a:p>
      </dgm:t>
    </dgm:pt>
    <dgm:pt modelId="{3C9E9A75-C38A-470A-B0B6-B4147B7576BC}" type="parTrans" cxnId="{27DBB0D8-67BA-4060-B1DA-552D9BABE93C}">
      <dgm:prSet/>
      <dgm:spPr/>
      <dgm:t>
        <a:bodyPr/>
        <a:lstStyle/>
        <a:p>
          <a:endParaRPr lang="en-US"/>
        </a:p>
      </dgm:t>
    </dgm:pt>
    <dgm:pt modelId="{73CFFF9C-E21A-4BFB-A262-1E7F9E2ABDC5}" type="sibTrans" cxnId="{27DBB0D8-67BA-4060-B1DA-552D9BABE93C}">
      <dgm:prSet/>
      <dgm:spPr/>
      <dgm:t>
        <a:bodyPr/>
        <a:lstStyle/>
        <a:p>
          <a:endParaRPr lang="en-US"/>
        </a:p>
      </dgm:t>
    </dgm:pt>
    <dgm:pt modelId="{1A819E09-C636-4C9A-B956-1480412F5B23}">
      <dgm:prSet/>
      <dgm:spPr/>
      <dgm:t>
        <a:bodyPr/>
        <a:lstStyle/>
        <a:p>
          <a:r>
            <a:rPr lang="en-IN"/>
            <a:t>DATA CLEANING</a:t>
          </a:r>
          <a:endParaRPr lang="en-US"/>
        </a:p>
      </dgm:t>
    </dgm:pt>
    <dgm:pt modelId="{0E2D625C-5EC8-430F-9A1E-4CEA0C4DCB3C}" type="parTrans" cxnId="{21A15366-B3F5-4A31-9A37-7ADBE24F3BE4}">
      <dgm:prSet/>
      <dgm:spPr/>
      <dgm:t>
        <a:bodyPr/>
        <a:lstStyle/>
        <a:p>
          <a:endParaRPr lang="en-US"/>
        </a:p>
      </dgm:t>
    </dgm:pt>
    <dgm:pt modelId="{5D56844A-0D7D-496B-9062-ADA26270953F}" type="sibTrans" cxnId="{21A15366-B3F5-4A31-9A37-7ADBE24F3BE4}">
      <dgm:prSet/>
      <dgm:spPr/>
      <dgm:t>
        <a:bodyPr/>
        <a:lstStyle/>
        <a:p>
          <a:endParaRPr lang="en-US"/>
        </a:p>
      </dgm:t>
    </dgm:pt>
    <dgm:pt modelId="{A2652C49-E1F7-4B5E-B42E-F303E4135E0E}">
      <dgm:prSet/>
      <dgm:spPr/>
      <dgm:t>
        <a:bodyPr/>
        <a:lstStyle/>
        <a:p>
          <a:r>
            <a:rPr lang="en-IN"/>
            <a:t>EXPLORATORY DATA ANALYSIS</a:t>
          </a:r>
          <a:endParaRPr lang="en-US"/>
        </a:p>
      </dgm:t>
    </dgm:pt>
    <dgm:pt modelId="{A010324D-3480-4D07-A4E5-6741FD7FC6A9}" type="parTrans" cxnId="{03BF999C-19B3-41F5-9A1D-0729BA3C30AC}">
      <dgm:prSet/>
      <dgm:spPr/>
      <dgm:t>
        <a:bodyPr/>
        <a:lstStyle/>
        <a:p>
          <a:endParaRPr lang="en-US"/>
        </a:p>
      </dgm:t>
    </dgm:pt>
    <dgm:pt modelId="{AD882CB8-82B4-4D22-8EC9-F47FB51AFFD1}" type="sibTrans" cxnId="{03BF999C-19B3-41F5-9A1D-0729BA3C30AC}">
      <dgm:prSet/>
      <dgm:spPr/>
      <dgm:t>
        <a:bodyPr/>
        <a:lstStyle/>
        <a:p>
          <a:endParaRPr lang="en-US"/>
        </a:p>
      </dgm:t>
    </dgm:pt>
    <dgm:pt modelId="{B2436CD2-B748-44A3-96F6-C7B4BEA0472E}">
      <dgm:prSet/>
      <dgm:spPr/>
      <dgm:t>
        <a:bodyPr/>
        <a:lstStyle/>
        <a:p>
          <a:r>
            <a:rPr lang="en-IN"/>
            <a:t>OUTLIER TREATMENT</a:t>
          </a:r>
          <a:endParaRPr lang="en-US"/>
        </a:p>
      </dgm:t>
    </dgm:pt>
    <dgm:pt modelId="{FBB234F9-7F33-41AE-841C-2E280AEC611D}" type="parTrans" cxnId="{E22C76B4-E96B-4B45-8AAC-505A7689A9F9}">
      <dgm:prSet/>
      <dgm:spPr/>
      <dgm:t>
        <a:bodyPr/>
        <a:lstStyle/>
        <a:p>
          <a:endParaRPr lang="en-US"/>
        </a:p>
      </dgm:t>
    </dgm:pt>
    <dgm:pt modelId="{D0258F09-AD80-42B5-B91F-D6EED3FE9617}" type="sibTrans" cxnId="{E22C76B4-E96B-4B45-8AAC-505A7689A9F9}">
      <dgm:prSet/>
      <dgm:spPr/>
      <dgm:t>
        <a:bodyPr/>
        <a:lstStyle/>
        <a:p>
          <a:endParaRPr lang="en-US"/>
        </a:p>
      </dgm:t>
    </dgm:pt>
    <dgm:pt modelId="{ED851FD1-7AD1-4F51-9E35-C2EB7E9064B3}">
      <dgm:prSet/>
      <dgm:spPr/>
      <dgm:t>
        <a:bodyPr/>
        <a:lstStyle/>
        <a:p>
          <a:r>
            <a:rPr lang="en-IN"/>
            <a:t>DATA PREPROCESSING</a:t>
          </a:r>
          <a:endParaRPr lang="en-US"/>
        </a:p>
      </dgm:t>
    </dgm:pt>
    <dgm:pt modelId="{6FC94AB1-32A0-4A9B-9AC8-2D3D0C0488C8}" type="parTrans" cxnId="{FBC1B138-DB5C-41CF-9E51-03DBF692A43E}">
      <dgm:prSet/>
      <dgm:spPr/>
      <dgm:t>
        <a:bodyPr/>
        <a:lstStyle/>
        <a:p>
          <a:endParaRPr lang="en-US"/>
        </a:p>
      </dgm:t>
    </dgm:pt>
    <dgm:pt modelId="{AC37DF21-D611-4577-89A0-6411DE9F1DF4}" type="sibTrans" cxnId="{FBC1B138-DB5C-41CF-9E51-03DBF692A43E}">
      <dgm:prSet/>
      <dgm:spPr/>
      <dgm:t>
        <a:bodyPr/>
        <a:lstStyle/>
        <a:p>
          <a:endParaRPr lang="en-US"/>
        </a:p>
      </dgm:t>
    </dgm:pt>
    <dgm:pt modelId="{D1B3640E-0EA2-4D63-A294-E3468D9DC5A8}">
      <dgm:prSet/>
      <dgm:spPr/>
      <dgm:t>
        <a:bodyPr/>
        <a:lstStyle/>
        <a:p>
          <a:r>
            <a:rPr lang="en-IN"/>
            <a:t>MODEL BUILDING</a:t>
          </a:r>
          <a:endParaRPr lang="en-US"/>
        </a:p>
      </dgm:t>
    </dgm:pt>
    <dgm:pt modelId="{E9CE7009-96C4-43F5-B458-08811A40CB05}" type="parTrans" cxnId="{BD20C7FA-F682-4380-B728-A1D7B101950E}">
      <dgm:prSet/>
      <dgm:spPr/>
      <dgm:t>
        <a:bodyPr/>
        <a:lstStyle/>
        <a:p>
          <a:endParaRPr lang="en-US"/>
        </a:p>
      </dgm:t>
    </dgm:pt>
    <dgm:pt modelId="{5CBD19F0-EF6F-4A04-B257-9BD18FC2C355}" type="sibTrans" cxnId="{BD20C7FA-F682-4380-B728-A1D7B101950E}">
      <dgm:prSet/>
      <dgm:spPr/>
      <dgm:t>
        <a:bodyPr/>
        <a:lstStyle/>
        <a:p>
          <a:endParaRPr lang="en-US"/>
        </a:p>
      </dgm:t>
    </dgm:pt>
    <dgm:pt modelId="{6D91F673-64B7-45AB-9DD0-288F96057566}">
      <dgm:prSet/>
      <dgm:spPr/>
      <dgm:t>
        <a:bodyPr/>
        <a:lstStyle/>
        <a:p>
          <a:r>
            <a:rPr lang="en-IN"/>
            <a:t>LINEAR REGRESSION</a:t>
          </a:r>
          <a:endParaRPr lang="en-US"/>
        </a:p>
      </dgm:t>
    </dgm:pt>
    <dgm:pt modelId="{CBD9BE96-0E9F-47DE-8E4B-DA97AEB6775B}" type="parTrans" cxnId="{9E40E318-368B-458C-A87F-F90D299CCFEF}">
      <dgm:prSet/>
      <dgm:spPr/>
      <dgm:t>
        <a:bodyPr/>
        <a:lstStyle/>
        <a:p>
          <a:endParaRPr lang="en-US"/>
        </a:p>
      </dgm:t>
    </dgm:pt>
    <dgm:pt modelId="{D43C2FD6-D45E-4B11-92FD-22AB2157256E}" type="sibTrans" cxnId="{9E40E318-368B-458C-A87F-F90D299CCFEF}">
      <dgm:prSet/>
      <dgm:spPr/>
      <dgm:t>
        <a:bodyPr/>
        <a:lstStyle/>
        <a:p>
          <a:endParaRPr lang="en-US"/>
        </a:p>
      </dgm:t>
    </dgm:pt>
    <dgm:pt modelId="{9799B94C-BFAB-4F61-80ED-86BF29B2160B}">
      <dgm:prSet/>
      <dgm:spPr/>
      <dgm:t>
        <a:bodyPr/>
        <a:lstStyle/>
        <a:p>
          <a:r>
            <a:rPr lang="en-IN"/>
            <a:t>DECISION TREE REGRESSOR</a:t>
          </a:r>
          <a:endParaRPr lang="en-US"/>
        </a:p>
      </dgm:t>
    </dgm:pt>
    <dgm:pt modelId="{E9EC1D46-0770-4F7C-B08F-58639ED25450}" type="parTrans" cxnId="{404F2C98-EE78-46ED-954C-DB1A6CC4D278}">
      <dgm:prSet/>
      <dgm:spPr/>
      <dgm:t>
        <a:bodyPr/>
        <a:lstStyle/>
        <a:p>
          <a:endParaRPr lang="en-US"/>
        </a:p>
      </dgm:t>
    </dgm:pt>
    <dgm:pt modelId="{DE4F71AC-F3BD-48A2-A2AE-46B2662C523B}" type="sibTrans" cxnId="{404F2C98-EE78-46ED-954C-DB1A6CC4D278}">
      <dgm:prSet/>
      <dgm:spPr/>
      <dgm:t>
        <a:bodyPr/>
        <a:lstStyle/>
        <a:p>
          <a:endParaRPr lang="en-US"/>
        </a:p>
      </dgm:t>
    </dgm:pt>
    <dgm:pt modelId="{068868B6-A414-4929-84B5-985DC548AD07}">
      <dgm:prSet/>
      <dgm:spPr/>
      <dgm:t>
        <a:bodyPr/>
        <a:lstStyle/>
        <a:p>
          <a:r>
            <a:rPr lang="en-IN"/>
            <a:t>GRADIENT BOOSTING</a:t>
          </a:r>
          <a:endParaRPr lang="en-US"/>
        </a:p>
      </dgm:t>
    </dgm:pt>
    <dgm:pt modelId="{5E1CC9B4-F50B-4E0A-AD2E-B49682740743}" type="parTrans" cxnId="{A5858A8E-A310-4D15-8876-E93A3ACA6AA9}">
      <dgm:prSet/>
      <dgm:spPr/>
      <dgm:t>
        <a:bodyPr/>
        <a:lstStyle/>
        <a:p>
          <a:endParaRPr lang="en-US"/>
        </a:p>
      </dgm:t>
    </dgm:pt>
    <dgm:pt modelId="{DF130162-BBB3-4DFF-92CA-039E1ECE18FC}" type="sibTrans" cxnId="{A5858A8E-A310-4D15-8876-E93A3ACA6AA9}">
      <dgm:prSet/>
      <dgm:spPr/>
      <dgm:t>
        <a:bodyPr/>
        <a:lstStyle/>
        <a:p>
          <a:endParaRPr lang="en-US"/>
        </a:p>
      </dgm:t>
    </dgm:pt>
    <dgm:pt modelId="{B43CBE92-A256-447E-B094-2CC074AF691B}">
      <dgm:prSet/>
      <dgm:spPr/>
      <dgm:t>
        <a:bodyPr/>
        <a:lstStyle/>
        <a:p>
          <a:r>
            <a:rPr lang="en-IN"/>
            <a:t>RANDOM FOREST REGRESSOR</a:t>
          </a:r>
          <a:endParaRPr lang="en-US"/>
        </a:p>
      </dgm:t>
    </dgm:pt>
    <dgm:pt modelId="{AEA40BE5-22E4-487E-BDF4-118338DC21C9}" type="parTrans" cxnId="{3AF10FA6-9137-4569-BA45-EA0DC32C6FF0}">
      <dgm:prSet/>
      <dgm:spPr/>
      <dgm:t>
        <a:bodyPr/>
        <a:lstStyle/>
        <a:p>
          <a:endParaRPr lang="en-US"/>
        </a:p>
      </dgm:t>
    </dgm:pt>
    <dgm:pt modelId="{DE0D07F4-4B34-428E-84FF-7527F63C0398}" type="sibTrans" cxnId="{3AF10FA6-9137-4569-BA45-EA0DC32C6FF0}">
      <dgm:prSet/>
      <dgm:spPr/>
      <dgm:t>
        <a:bodyPr/>
        <a:lstStyle/>
        <a:p>
          <a:endParaRPr lang="en-US"/>
        </a:p>
      </dgm:t>
    </dgm:pt>
    <dgm:pt modelId="{EEBD2BE1-7537-4035-8473-755E57312AA7}">
      <dgm:prSet/>
      <dgm:spPr/>
      <dgm:t>
        <a:bodyPr/>
        <a:lstStyle/>
        <a:p>
          <a:r>
            <a:rPr lang="en-IN" dirty="0"/>
            <a:t>HYPERTUNING PARAMETERS</a:t>
          </a:r>
          <a:endParaRPr lang="en-US" dirty="0"/>
        </a:p>
      </dgm:t>
    </dgm:pt>
    <dgm:pt modelId="{C90F6AFE-DE21-4244-8E17-8F1B6E4A6861}" type="parTrans" cxnId="{4A7912BD-986C-4422-BD1A-D8F69090006F}">
      <dgm:prSet/>
      <dgm:spPr/>
      <dgm:t>
        <a:bodyPr/>
        <a:lstStyle/>
        <a:p>
          <a:endParaRPr lang="en-US"/>
        </a:p>
      </dgm:t>
    </dgm:pt>
    <dgm:pt modelId="{90CD2018-9C87-4839-8F11-5AC87EB0D2B1}" type="sibTrans" cxnId="{4A7912BD-986C-4422-BD1A-D8F69090006F}">
      <dgm:prSet/>
      <dgm:spPr/>
      <dgm:t>
        <a:bodyPr/>
        <a:lstStyle/>
        <a:p>
          <a:endParaRPr lang="en-US"/>
        </a:p>
      </dgm:t>
    </dgm:pt>
    <dgm:pt modelId="{C7AA39E9-0934-4E41-BD91-0A0EF523F1A6}">
      <dgm:prSet/>
      <dgm:spPr/>
      <dgm:t>
        <a:bodyPr/>
        <a:lstStyle/>
        <a:p>
          <a:r>
            <a:rPr lang="en-IN"/>
            <a:t>CONCLUSION</a:t>
          </a:r>
          <a:endParaRPr lang="en-US"/>
        </a:p>
      </dgm:t>
    </dgm:pt>
    <dgm:pt modelId="{F9636EF1-9B4E-41E8-8916-98B7615D96BC}" type="parTrans" cxnId="{9C15B558-9CFC-4D3A-B11B-ADAA3EC8ECCC}">
      <dgm:prSet/>
      <dgm:spPr/>
      <dgm:t>
        <a:bodyPr/>
        <a:lstStyle/>
        <a:p>
          <a:endParaRPr lang="en-US"/>
        </a:p>
      </dgm:t>
    </dgm:pt>
    <dgm:pt modelId="{F8140215-33EA-4E34-8571-0E882109ECBE}" type="sibTrans" cxnId="{9C15B558-9CFC-4D3A-B11B-ADAA3EC8ECCC}">
      <dgm:prSet/>
      <dgm:spPr/>
      <dgm:t>
        <a:bodyPr/>
        <a:lstStyle/>
        <a:p>
          <a:endParaRPr lang="en-US"/>
        </a:p>
      </dgm:t>
    </dgm:pt>
    <dgm:pt modelId="{7EA15F84-146A-4F5D-A2F1-11531FAFED4C}" type="pres">
      <dgm:prSet presAssocID="{DA990DBD-AEEF-4210-A0BD-C681F5DBD896}" presName="linear" presStyleCnt="0">
        <dgm:presLayoutVars>
          <dgm:dir/>
          <dgm:animLvl val="lvl"/>
          <dgm:resizeHandles val="exact"/>
        </dgm:presLayoutVars>
      </dgm:prSet>
      <dgm:spPr/>
    </dgm:pt>
    <dgm:pt modelId="{47A98EC4-6BF5-4266-BCC0-13490287143F}" type="pres">
      <dgm:prSet presAssocID="{1FDD5346-B4D3-447E-895A-A3E52207E5D7}" presName="parentLin" presStyleCnt="0"/>
      <dgm:spPr/>
    </dgm:pt>
    <dgm:pt modelId="{2FD77B3F-380E-4BF6-8986-8033E4778211}" type="pres">
      <dgm:prSet presAssocID="{1FDD5346-B4D3-447E-895A-A3E52207E5D7}" presName="parentLeftMargin" presStyleLbl="node1" presStyleIdx="0" presStyleCnt="6"/>
      <dgm:spPr/>
    </dgm:pt>
    <dgm:pt modelId="{81CB47DC-D673-43A1-9BC2-432F1F27389B}" type="pres">
      <dgm:prSet presAssocID="{1FDD5346-B4D3-447E-895A-A3E52207E5D7}" presName="parentText" presStyleLbl="node1" presStyleIdx="0" presStyleCnt="6">
        <dgm:presLayoutVars>
          <dgm:chMax val="0"/>
          <dgm:bulletEnabled val="1"/>
        </dgm:presLayoutVars>
      </dgm:prSet>
      <dgm:spPr/>
    </dgm:pt>
    <dgm:pt modelId="{FE1F3EBF-98E3-48B2-BE85-F7B1795A5BB2}" type="pres">
      <dgm:prSet presAssocID="{1FDD5346-B4D3-447E-895A-A3E52207E5D7}" presName="negativeSpace" presStyleCnt="0"/>
      <dgm:spPr/>
    </dgm:pt>
    <dgm:pt modelId="{70A92D70-98EC-4945-A3E9-CCD0BF1D35E3}" type="pres">
      <dgm:prSet presAssocID="{1FDD5346-B4D3-447E-895A-A3E52207E5D7}" presName="childText" presStyleLbl="conFgAcc1" presStyleIdx="0" presStyleCnt="6">
        <dgm:presLayoutVars>
          <dgm:bulletEnabled val="1"/>
        </dgm:presLayoutVars>
      </dgm:prSet>
      <dgm:spPr/>
    </dgm:pt>
    <dgm:pt modelId="{E10A72F4-ADA0-42F9-941B-117F20FCFDB2}" type="pres">
      <dgm:prSet presAssocID="{BCAD2309-C74F-4009-A66D-7F4B94E75686}" presName="spaceBetweenRectangles" presStyleCnt="0"/>
      <dgm:spPr/>
    </dgm:pt>
    <dgm:pt modelId="{BB867564-E3DE-4A11-9011-BDEB2DC660AE}" type="pres">
      <dgm:prSet presAssocID="{F7134973-AEB1-4675-B945-DB23C617DA0B}" presName="parentLin" presStyleCnt="0"/>
      <dgm:spPr/>
    </dgm:pt>
    <dgm:pt modelId="{3A4EAA38-5834-4A1C-8DE3-EAD8C8816D5C}" type="pres">
      <dgm:prSet presAssocID="{F7134973-AEB1-4675-B945-DB23C617DA0B}" presName="parentLeftMargin" presStyleLbl="node1" presStyleIdx="0" presStyleCnt="6"/>
      <dgm:spPr/>
    </dgm:pt>
    <dgm:pt modelId="{44997E51-8BE5-492D-B97A-EE02D765574E}" type="pres">
      <dgm:prSet presAssocID="{F7134973-AEB1-4675-B945-DB23C617DA0B}" presName="parentText" presStyleLbl="node1" presStyleIdx="1" presStyleCnt="6">
        <dgm:presLayoutVars>
          <dgm:chMax val="0"/>
          <dgm:bulletEnabled val="1"/>
        </dgm:presLayoutVars>
      </dgm:prSet>
      <dgm:spPr/>
    </dgm:pt>
    <dgm:pt modelId="{AE6B1E75-CFC4-4B03-B47C-4CC89BEBAD36}" type="pres">
      <dgm:prSet presAssocID="{F7134973-AEB1-4675-B945-DB23C617DA0B}" presName="negativeSpace" presStyleCnt="0"/>
      <dgm:spPr/>
    </dgm:pt>
    <dgm:pt modelId="{5C65D5B9-E901-4A56-8514-500315AE9920}" type="pres">
      <dgm:prSet presAssocID="{F7134973-AEB1-4675-B945-DB23C617DA0B}" presName="childText" presStyleLbl="conFgAcc1" presStyleIdx="1" presStyleCnt="6">
        <dgm:presLayoutVars>
          <dgm:bulletEnabled val="1"/>
        </dgm:presLayoutVars>
      </dgm:prSet>
      <dgm:spPr/>
    </dgm:pt>
    <dgm:pt modelId="{6B92205B-3E01-4FD6-A9BF-E94BF3194A21}" type="pres">
      <dgm:prSet presAssocID="{2819A247-5351-4096-A991-800C8465BE5A}" presName="spaceBetweenRectangles" presStyleCnt="0"/>
      <dgm:spPr/>
    </dgm:pt>
    <dgm:pt modelId="{53FA99AF-9A64-4BDF-92AB-78C1EA9B767F}" type="pres">
      <dgm:prSet presAssocID="{ACE5BEA5-2E5B-4CCE-94E5-87901C88EF95}" presName="parentLin" presStyleCnt="0"/>
      <dgm:spPr/>
    </dgm:pt>
    <dgm:pt modelId="{67F19110-71D3-4A4A-B549-F8D5CE5530F1}" type="pres">
      <dgm:prSet presAssocID="{ACE5BEA5-2E5B-4CCE-94E5-87901C88EF95}" presName="parentLeftMargin" presStyleLbl="node1" presStyleIdx="1" presStyleCnt="6"/>
      <dgm:spPr/>
    </dgm:pt>
    <dgm:pt modelId="{6891F59A-1E29-48B5-8ECF-9D51AE1BA8D3}" type="pres">
      <dgm:prSet presAssocID="{ACE5BEA5-2E5B-4CCE-94E5-87901C88EF95}" presName="parentText" presStyleLbl="node1" presStyleIdx="2" presStyleCnt="6">
        <dgm:presLayoutVars>
          <dgm:chMax val="0"/>
          <dgm:bulletEnabled val="1"/>
        </dgm:presLayoutVars>
      </dgm:prSet>
      <dgm:spPr/>
    </dgm:pt>
    <dgm:pt modelId="{50D2A368-359E-4F7E-A7B1-C311047EA34C}" type="pres">
      <dgm:prSet presAssocID="{ACE5BEA5-2E5B-4CCE-94E5-87901C88EF95}" presName="negativeSpace" presStyleCnt="0"/>
      <dgm:spPr/>
    </dgm:pt>
    <dgm:pt modelId="{771A7B11-B3F2-47B7-8802-36E31446AC55}" type="pres">
      <dgm:prSet presAssocID="{ACE5BEA5-2E5B-4CCE-94E5-87901C88EF95}" presName="childText" presStyleLbl="conFgAcc1" presStyleIdx="2" presStyleCnt="6">
        <dgm:presLayoutVars>
          <dgm:bulletEnabled val="1"/>
        </dgm:presLayoutVars>
      </dgm:prSet>
      <dgm:spPr/>
    </dgm:pt>
    <dgm:pt modelId="{C6958871-18AE-4144-9B50-9B00BB2AC3E4}" type="pres">
      <dgm:prSet presAssocID="{F248689B-7876-44A1-ACC4-F63A3D2D5EAA}" presName="spaceBetweenRectangles" presStyleCnt="0"/>
      <dgm:spPr/>
    </dgm:pt>
    <dgm:pt modelId="{C0776D6E-32FD-4F65-AC51-4FFD57C9B628}" type="pres">
      <dgm:prSet presAssocID="{E6D55EF1-239E-43DE-9D90-EBE6DEE4C5C4}" presName="parentLin" presStyleCnt="0"/>
      <dgm:spPr/>
    </dgm:pt>
    <dgm:pt modelId="{BB3ABF1E-098F-4AA7-9C50-4E21EE9841E1}" type="pres">
      <dgm:prSet presAssocID="{E6D55EF1-239E-43DE-9D90-EBE6DEE4C5C4}" presName="parentLeftMargin" presStyleLbl="node1" presStyleIdx="2" presStyleCnt="6"/>
      <dgm:spPr/>
    </dgm:pt>
    <dgm:pt modelId="{4F843782-1118-47BF-A960-5D66EA9D5E89}" type="pres">
      <dgm:prSet presAssocID="{E6D55EF1-239E-43DE-9D90-EBE6DEE4C5C4}" presName="parentText" presStyleLbl="node1" presStyleIdx="3" presStyleCnt="6">
        <dgm:presLayoutVars>
          <dgm:chMax val="0"/>
          <dgm:bulletEnabled val="1"/>
        </dgm:presLayoutVars>
      </dgm:prSet>
      <dgm:spPr/>
    </dgm:pt>
    <dgm:pt modelId="{FF23BD1C-3DDF-4D1F-BED4-56995831F56A}" type="pres">
      <dgm:prSet presAssocID="{E6D55EF1-239E-43DE-9D90-EBE6DEE4C5C4}" presName="negativeSpace" presStyleCnt="0"/>
      <dgm:spPr/>
    </dgm:pt>
    <dgm:pt modelId="{CF1D8DD2-DA6C-430F-9F2A-F0F06E18B78C}" type="pres">
      <dgm:prSet presAssocID="{E6D55EF1-239E-43DE-9D90-EBE6DEE4C5C4}" presName="childText" presStyleLbl="conFgAcc1" presStyleIdx="3" presStyleCnt="6">
        <dgm:presLayoutVars>
          <dgm:bulletEnabled val="1"/>
        </dgm:presLayoutVars>
      </dgm:prSet>
      <dgm:spPr/>
    </dgm:pt>
    <dgm:pt modelId="{12C069D1-AC5B-4228-8C65-119ED680F54F}" type="pres">
      <dgm:prSet presAssocID="{C76F5869-F1E5-4BA0-A7ED-20566C1B5253}" presName="spaceBetweenRectangles" presStyleCnt="0"/>
      <dgm:spPr/>
    </dgm:pt>
    <dgm:pt modelId="{49494902-4C60-4AF4-9A02-457BA2D9DE23}" type="pres">
      <dgm:prSet presAssocID="{D1B3640E-0EA2-4D63-A294-E3468D9DC5A8}" presName="parentLin" presStyleCnt="0"/>
      <dgm:spPr/>
    </dgm:pt>
    <dgm:pt modelId="{ED4CA417-019C-4C7E-BD1B-17DE281343C7}" type="pres">
      <dgm:prSet presAssocID="{D1B3640E-0EA2-4D63-A294-E3468D9DC5A8}" presName="parentLeftMargin" presStyleLbl="node1" presStyleIdx="3" presStyleCnt="6"/>
      <dgm:spPr/>
    </dgm:pt>
    <dgm:pt modelId="{4982FDE1-CFAD-4A51-AB77-1ECFD2786605}" type="pres">
      <dgm:prSet presAssocID="{D1B3640E-0EA2-4D63-A294-E3468D9DC5A8}" presName="parentText" presStyleLbl="node1" presStyleIdx="4" presStyleCnt="6">
        <dgm:presLayoutVars>
          <dgm:chMax val="0"/>
          <dgm:bulletEnabled val="1"/>
        </dgm:presLayoutVars>
      </dgm:prSet>
      <dgm:spPr/>
    </dgm:pt>
    <dgm:pt modelId="{93642538-E71D-4CE8-86AC-CC38CC481C27}" type="pres">
      <dgm:prSet presAssocID="{D1B3640E-0EA2-4D63-A294-E3468D9DC5A8}" presName="negativeSpace" presStyleCnt="0"/>
      <dgm:spPr/>
    </dgm:pt>
    <dgm:pt modelId="{CA60C554-907E-401D-BEAA-D7B4E31F622C}" type="pres">
      <dgm:prSet presAssocID="{D1B3640E-0EA2-4D63-A294-E3468D9DC5A8}" presName="childText" presStyleLbl="conFgAcc1" presStyleIdx="4" presStyleCnt="6">
        <dgm:presLayoutVars>
          <dgm:bulletEnabled val="1"/>
        </dgm:presLayoutVars>
      </dgm:prSet>
      <dgm:spPr/>
    </dgm:pt>
    <dgm:pt modelId="{FE18FA51-86CE-420F-A1FB-FD2FAB47B3ED}" type="pres">
      <dgm:prSet presAssocID="{5CBD19F0-EF6F-4A04-B257-9BD18FC2C355}" presName="spaceBetweenRectangles" presStyleCnt="0"/>
      <dgm:spPr/>
    </dgm:pt>
    <dgm:pt modelId="{B062061D-FE73-4DA2-9ED1-0BFA5C3BD969}" type="pres">
      <dgm:prSet presAssocID="{C7AA39E9-0934-4E41-BD91-0A0EF523F1A6}" presName="parentLin" presStyleCnt="0"/>
      <dgm:spPr/>
    </dgm:pt>
    <dgm:pt modelId="{AD76172E-FCDA-4F0A-8BF1-E1414B740A82}" type="pres">
      <dgm:prSet presAssocID="{C7AA39E9-0934-4E41-BD91-0A0EF523F1A6}" presName="parentLeftMargin" presStyleLbl="node1" presStyleIdx="4" presStyleCnt="6"/>
      <dgm:spPr/>
    </dgm:pt>
    <dgm:pt modelId="{BE2AE962-AD3A-4137-BBF3-2A002A641FEA}" type="pres">
      <dgm:prSet presAssocID="{C7AA39E9-0934-4E41-BD91-0A0EF523F1A6}" presName="parentText" presStyleLbl="node1" presStyleIdx="5" presStyleCnt="6">
        <dgm:presLayoutVars>
          <dgm:chMax val="0"/>
          <dgm:bulletEnabled val="1"/>
        </dgm:presLayoutVars>
      </dgm:prSet>
      <dgm:spPr/>
    </dgm:pt>
    <dgm:pt modelId="{BEAB403D-630E-451C-A132-C662538B6B2C}" type="pres">
      <dgm:prSet presAssocID="{C7AA39E9-0934-4E41-BD91-0A0EF523F1A6}" presName="negativeSpace" presStyleCnt="0"/>
      <dgm:spPr/>
    </dgm:pt>
    <dgm:pt modelId="{6AF96637-2B09-4570-984A-F0A25E90BCB1}" type="pres">
      <dgm:prSet presAssocID="{C7AA39E9-0934-4E41-BD91-0A0EF523F1A6}" presName="childText" presStyleLbl="conFgAcc1" presStyleIdx="5" presStyleCnt="6">
        <dgm:presLayoutVars>
          <dgm:bulletEnabled val="1"/>
        </dgm:presLayoutVars>
      </dgm:prSet>
      <dgm:spPr/>
    </dgm:pt>
  </dgm:ptLst>
  <dgm:cxnLst>
    <dgm:cxn modelId="{2F657F07-412A-47A3-BDB1-60B4873FC911}" srcId="{DA990DBD-AEEF-4210-A0BD-C681F5DBD896}" destId="{1FDD5346-B4D3-447E-895A-A3E52207E5D7}" srcOrd="0" destOrd="0" parTransId="{71596BD6-4E38-4F5A-B47B-F63CF967D605}" sibTransId="{BCAD2309-C74F-4009-A66D-7F4B94E75686}"/>
    <dgm:cxn modelId="{885D0C0D-F73B-44CA-A613-FDDDD02A0C4B}" type="presOf" srcId="{A14EE773-739E-41D8-8CD7-B03D5C844BD0}" destId="{CF1D8DD2-DA6C-430F-9F2A-F0F06E18B78C}" srcOrd="0" destOrd="0" presId="urn:microsoft.com/office/officeart/2005/8/layout/list1"/>
    <dgm:cxn modelId="{9E40E318-368B-458C-A87F-F90D299CCFEF}" srcId="{D1B3640E-0EA2-4D63-A294-E3468D9DC5A8}" destId="{6D91F673-64B7-45AB-9DD0-288F96057566}" srcOrd="0" destOrd="0" parTransId="{CBD9BE96-0E9F-47DE-8E4B-DA97AEB6775B}" sibTransId="{D43C2FD6-D45E-4B11-92FD-22AB2157256E}"/>
    <dgm:cxn modelId="{CEBE3D1B-6F1F-40C0-995C-7F7E341D9A37}" srcId="{E6D55EF1-239E-43DE-9D90-EBE6DEE4C5C4}" destId="{A14EE773-739E-41D8-8CD7-B03D5C844BD0}" srcOrd="0" destOrd="0" parTransId="{9468443C-70E7-42D0-9F30-BAA8CE0018F4}" sibTransId="{76ECF05B-ECAB-44EB-8822-B9D45753ED12}"/>
    <dgm:cxn modelId="{DE68141D-450F-4B83-820E-AB07193B7559}" type="presOf" srcId="{F7134973-AEB1-4675-B945-DB23C617DA0B}" destId="{3A4EAA38-5834-4A1C-8DE3-EAD8C8816D5C}" srcOrd="0" destOrd="0" presId="urn:microsoft.com/office/officeart/2005/8/layout/list1"/>
    <dgm:cxn modelId="{B34D771F-C6D9-4393-95A0-883FA93C46CC}" type="presOf" srcId="{B43CBE92-A256-447E-B094-2CC074AF691B}" destId="{CA60C554-907E-401D-BEAA-D7B4E31F622C}" srcOrd="0" destOrd="3" presId="urn:microsoft.com/office/officeart/2005/8/layout/list1"/>
    <dgm:cxn modelId="{FBC1B138-DB5C-41CF-9E51-03DBF692A43E}" srcId="{E6D55EF1-239E-43DE-9D90-EBE6DEE4C5C4}" destId="{ED851FD1-7AD1-4F51-9E35-C2EB7E9064B3}" srcOrd="5" destOrd="0" parTransId="{6FC94AB1-32A0-4A9B-9AC8-2D3D0C0488C8}" sibTransId="{AC37DF21-D611-4577-89A0-6411DE9F1DF4}"/>
    <dgm:cxn modelId="{3EAFD138-ED9D-4D18-B951-288D253EBD90}" type="presOf" srcId="{D1B3640E-0EA2-4D63-A294-E3468D9DC5A8}" destId="{4982FDE1-CFAD-4A51-AB77-1ECFD2786605}" srcOrd="1" destOrd="0" presId="urn:microsoft.com/office/officeart/2005/8/layout/list1"/>
    <dgm:cxn modelId="{E6E8513B-2AD2-49AD-9B31-1088AE444E95}" type="presOf" srcId="{F7134973-AEB1-4675-B945-DB23C617DA0B}" destId="{44997E51-8BE5-492D-B97A-EE02D765574E}" srcOrd="1" destOrd="0" presId="urn:microsoft.com/office/officeart/2005/8/layout/list1"/>
    <dgm:cxn modelId="{3536703D-8F98-4F4D-81F5-EAB222C36F1F}" type="presOf" srcId="{1FDD5346-B4D3-447E-895A-A3E52207E5D7}" destId="{81CB47DC-D673-43A1-9BC2-432F1F27389B}" srcOrd="1" destOrd="0" presId="urn:microsoft.com/office/officeart/2005/8/layout/list1"/>
    <dgm:cxn modelId="{B8B19B60-CE39-4025-B171-F5F4637A6846}" type="presOf" srcId="{E6D55EF1-239E-43DE-9D90-EBE6DEE4C5C4}" destId="{BB3ABF1E-098F-4AA7-9C50-4E21EE9841E1}" srcOrd="0" destOrd="0" presId="urn:microsoft.com/office/officeart/2005/8/layout/list1"/>
    <dgm:cxn modelId="{88A7C143-A428-4DEE-B3B6-B55FE3B55566}" type="presOf" srcId="{ACE5BEA5-2E5B-4CCE-94E5-87901C88EF95}" destId="{6891F59A-1E29-48B5-8ECF-9D51AE1BA8D3}" srcOrd="1" destOrd="0" presId="urn:microsoft.com/office/officeart/2005/8/layout/list1"/>
    <dgm:cxn modelId="{21A15366-B3F5-4A31-9A37-7ADBE24F3BE4}" srcId="{E6D55EF1-239E-43DE-9D90-EBE6DEE4C5C4}" destId="{1A819E09-C636-4C9A-B956-1480412F5B23}" srcOrd="2" destOrd="0" parTransId="{0E2D625C-5EC8-430F-9A1E-4CEA0C4DCB3C}" sibTransId="{5D56844A-0D7D-496B-9062-ADA26270953F}"/>
    <dgm:cxn modelId="{C56DF467-4938-4EDE-8DA2-999F3F6749FB}" type="presOf" srcId="{6D91F673-64B7-45AB-9DD0-288F96057566}" destId="{CA60C554-907E-401D-BEAA-D7B4E31F622C}" srcOrd="0" destOrd="0" presId="urn:microsoft.com/office/officeart/2005/8/layout/list1"/>
    <dgm:cxn modelId="{B0B7286B-6A83-4254-A4FC-F7625F33C614}" type="presOf" srcId="{A2652C49-E1F7-4B5E-B42E-F303E4135E0E}" destId="{CF1D8DD2-DA6C-430F-9F2A-F0F06E18B78C}" srcOrd="0" destOrd="3" presId="urn:microsoft.com/office/officeart/2005/8/layout/list1"/>
    <dgm:cxn modelId="{9163244F-38BC-4EDD-AB14-675C03B59A90}" srcId="{DA990DBD-AEEF-4210-A0BD-C681F5DBD896}" destId="{ACE5BEA5-2E5B-4CCE-94E5-87901C88EF95}" srcOrd="2" destOrd="0" parTransId="{8EAF0637-1F69-4922-AB70-E98A0CD3F18B}" sibTransId="{F248689B-7876-44A1-ACC4-F63A3D2D5EAA}"/>
    <dgm:cxn modelId="{4C444850-92C3-43E0-B61C-971EE7EDCBFE}" type="presOf" srcId="{C7AA39E9-0934-4E41-BD91-0A0EF523F1A6}" destId="{AD76172E-FCDA-4F0A-8BF1-E1414B740A82}" srcOrd="0" destOrd="0" presId="urn:microsoft.com/office/officeart/2005/8/layout/list1"/>
    <dgm:cxn modelId="{AB6E8854-BEAA-4F38-A891-4E30F93EE12B}" type="presOf" srcId="{9799B94C-BFAB-4F61-80ED-86BF29B2160B}" destId="{CA60C554-907E-401D-BEAA-D7B4E31F622C}" srcOrd="0" destOrd="1" presId="urn:microsoft.com/office/officeart/2005/8/layout/list1"/>
    <dgm:cxn modelId="{5254EF76-DFA8-469B-9672-99619AC7F3C8}" type="presOf" srcId="{C7AA39E9-0934-4E41-BD91-0A0EF523F1A6}" destId="{BE2AE962-AD3A-4137-BBF3-2A002A641FEA}" srcOrd="1" destOrd="0" presId="urn:microsoft.com/office/officeart/2005/8/layout/list1"/>
    <dgm:cxn modelId="{51180278-05DF-4AE3-B4E6-F6BFD0E9B369}" type="presOf" srcId="{1A819E09-C636-4C9A-B956-1480412F5B23}" destId="{CF1D8DD2-DA6C-430F-9F2A-F0F06E18B78C}" srcOrd="0" destOrd="2" presId="urn:microsoft.com/office/officeart/2005/8/layout/list1"/>
    <dgm:cxn modelId="{9C15B558-9CFC-4D3A-B11B-ADAA3EC8ECCC}" srcId="{DA990DBD-AEEF-4210-A0BD-C681F5DBD896}" destId="{C7AA39E9-0934-4E41-BD91-0A0EF523F1A6}" srcOrd="5" destOrd="0" parTransId="{F9636EF1-9B4E-41E8-8916-98B7615D96BC}" sibTransId="{F8140215-33EA-4E34-8571-0E882109ECBE}"/>
    <dgm:cxn modelId="{11B3E58D-9C67-4CAA-B68C-BB0CF1379BE0}" type="presOf" srcId="{ACE5BEA5-2E5B-4CCE-94E5-87901C88EF95}" destId="{67F19110-71D3-4A4A-B549-F8D5CE5530F1}" srcOrd="0" destOrd="0" presId="urn:microsoft.com/office/officeart/2005/8/layout/list1"/>
    <dgm:cxn modelId="{A5858A8E-A310-4D15-8876-E93A3ACA6AA9}" srcId="{D1B3640E-0EA2-4D63-A294-E3468D9DC5A8}" destId="{068868B6-A414-4929-84B5-985DC548AD07}" srcOrd="2" destOrd="0" parTransId="{5E1CC9B4-F50B-4E0A-AD2E-B49682740743}" sibTransId="{DF130162-BBB3-4DFF-92CA-039E1ECE18FC}"/>
    <dgm:cxn modelId="{404F2C98-EE78-46ED-954C-DB1A6CC4D278}" srcId="{D1B3640E-0EA2-4D63-A294-E3468D9DC5A8}" destId="{9799B94C-BFAB-4F61-80ED-86BF29B2160B}" srcOrd="1" destOrd="0" parTransId="{E9EC1D46-0770-4F7C-B08F-58639ED25450}" sibTransId="{DE4F71AC-F3BD-48A2-A2AE-46B2662C523B}"/>
    <dgm:cxn modelId="{838DE69B-15EA-4DA8-A83E-8E039CC04AF5}" srcId="{DA990DBD-AEEF-4210-A0BD-C681F5DBD896}" destId="{F7134973-AEB1-4675-B945-DB23C617DA0B}" srcOrd="1" destOrd="0" parTransId="{957B15C5-CBE0-4086-8BCB-5068C5674080}" sibTransId="{2819A247-5351-4096-A991-800C8465BE5A}"/>
    <dgm:cxn modelId="{03BF999C-19B3-41F5-9A1D-0729BA3C30AC}" srcId="{E6D55EF1-239E-43DE-9D90-EBE6DEE4C5C4}" destId="{A2652C49-E1F7-4B5E-B42E-F303E4135E0E}" srcOrd="3" destOrd="0" parTransId="{A010324D-3480-4D07-A4E5-6741FD7FC6A9}" sibTransId="{AD882CB8-82B4-4D22-8EC9-F47FB51AFFD1}"/>
    <dgm:cxn modelId="{7DBD46A4-AD34-4282-AD52-422177400CB4}" type="presOf" srcId="{1FDD5346-B4D3-447E-895A-A3E52207E5D7}" destId="{2FD77B3F-380E-4BF6-8986-8033E4778211}" srcOrd="0" destOrd="0" presId="urn:microsoft.com/office/officeart/2005/8/layout/list1"/>
    <dgm:cxn modelId="{3AF10FA6-9137-4569-BA45-EA0DC32C6FF0}" srcId="{D1B3640E-0EA2-4D63-A294-E3468D9DC5A8}" destId="{B43CBE92-A256-447E-B094-2CC074AF691B}" srcOrd="3" destOrd="0" parTransId="{AEA40BE5-22E4-487E-BDF4-118338DC21C9}" sibTransId="{DE0D07F4-4B34-428E-84FF-7527F63C0398}"/>
    <dgm:cxn modelId="{574762A9-DF61-4C38-ABBD-73A51258B5EE}" type="presOf" srcId="{E6D55EF1-239E-43DE-9D90-EBE6DEE4C5C4}" destId="{4F843782-1118-47BF-A960-5D66EA9D5E89}" srcOrd="1" destOrd="0" presId="urn:microsoft.com/office/officeart/2005/8/layout/list1"/>
    <dgm:cxn modelId="{E22C76B4-E96B-4B45-8AAC-505A7689A9F9}" srcId="{E6D55EF1-239E-43DE-9D90-EBE6DEE4C5C4}" destId="{B2436CD2-B748-44A3-96F6-C7B4BEA0472E}" srcOrd="4" destOrd="0" parTransId="{FBB234F9-7F33-41AE-841C-2E280AEC611D}" sibTransId="{D0258F09-AD80-42B5-B91F-D6EED3FE9617}"/>
    <dgm:cxn modelId="{8FD9DAB7-B16A-4D96-87BC-8C814F78E9CC}" type="presOf" srcId="{ED851FD1-7AD1-4F51-9E35-C2EB7E9064B3}" destId="{CF1D8DD2-DA6C-430F-9F2A-F0F06E18B78C}" srcOrd="0" destOrd="5" presId="urn:microsoft.com/office/officeart/2005/8/layout/list1"/>
    <dgm:cxn modelId="{B6EDE2B8-BF24-45F4-AC14-32AFAA469DDD}" type="presOf" srcId="{B2436CD2-B748-44A3-96F6-C7B4BEA0472E}" destId="{CF1D8DD2-DA6C-430F-9F2A-F0F06E18B78C}" srcOrd="0" destOrd="4" presId="urn:microsoft.com/office/officeart/2005/8/layout/list1"/>
    <dgm:cxn modelId="{F8AFA3B9-83A4-4D48-B8EC-2044E3C1EED5}" type="presOf" srcId="{DA990DBD-AEEF-4210-A0BD-C681F5DBD896}" destId="{7EA15F84-146A-4F5D-A2F1-11531FAFED4C}" srcOrd="0" destOrd="0" presId="urn:microsoft.com/office/officeart/2005/8/layout/list1"/>
    <dgm:cxn modelId="{4A7912BD-986C-4422-BD1A-D8F69090006F}" srcId="{D1B3640E-0EA2-4D63-A294-E3468D9DC5A8}" destId="{EEBD2BE1-7537-4035-8473-755E57312AA7}" srcOrd="4" destOrd="0" parTransId="{C90F6AFE-DE21-4244-8E17-8F1B6E4A6861}" sibTransId="{90CD2018-9C87-4839-8F11-5AC87EB0D2B1}"/>
    <dgm:cxn modelId="{E3CFB9CB-EE6E-4876-9AC3-F00F59346C88}" type="presOf" srcId="{D1B3640E-0EA2-4D63-A294-E3468D9DC5A8}" destId="{ED4CA417-019C-4C7E-BD1B-17DE281343C7}" srcOrd="0" destOrd="0" presId="urn:microsoft.com/office/officeart/2005/8/layout/list1"/>
    <dgm:cxn modelId="{CCFAE3CC-4217-44AF-BF1F-9D7FC55376B9}" type="presOf" srcId="{EEBD2BE1-7537-4035-8473-755E57312AA7}" destId="{CA60C554-907E-401D-BEAA-D7B4E31F622C}" srcOrd="0" destOrd="4" presId="urn:microsoft.com/office/officeart/2005/8/layout/list1"/>
    <dgm:cxn modelId="{27DBB0D8-67BA-4060-B1DA-552D9BABE93C}" srcId="{E6D55EF1-239E-43DE-9D90-EBE6DEE4C5C4}" destId="{AB345802-BD3C-4327-9AA9-334CBA3798DC}" srcOrd="1" destOrd="0" parTransId="{3C9E9A75-C38A-470A-B0B6-B4147B7576BC}" sibTransId="{73CFFF9C-E21A-4BFB-A262-1E7F9E2ABDC5}"/>
    <dgm:cxn modelId="{DD14B1EA-1E75-4429-BD43-CFE0458E85F7}" type="presOf" srcId="{068868B6-A414-4929-84B5-985DC548AD07}" destId="{CA60C554-907E-401D-BEAA-D7B4E31F622C}" srcOrd="0" destOrd="2" presId="urn:microsoft.com/office/officeart/2005/8/layout/list1"/>
    <dgm:cxn modelId="{6EF782F2-F242-4AD0-988A-111CD1CC44AA}" type="presOf" srcId="{AB345802-BD3C-4327-9AA9-334CBA3798DC}" destId="{CF1D8DD2-DA6C-430F-9F2A-F0F06E18B78C}" srcOrd="0" destOrd="1" presId="urn:microsoft.com/office/officeart/2005/8/layout/list1"/>
    <dgm:cxn modelId="{91F791F4-7B6B-4875-82A4-8F7AC91A6CA4}" srcId="{DA990DBD-AEEF-4210-A0BD-C681F5DBD896}" destId="{E6D55EF1-239E-43DE-9D90-EBE6DEE4C5C4}" srcOrd="3" destOrd="0" parTransId="{CB7E8121-152A-4C01-B221-9CB207A95275}" sibTransId="{C76F5869-F1E5-4BA0-A7ED-20566C1B5253}"/>
    <dgm:cxn modelId="{BD20C7FA-F682-4380-B728-A1D7B101950E}" srcId="{DA990DBD-AEEF-4210-A0BD-C681F5DBD896}" destId="{D1B3640E-0EA2-4D63-A294-E3468D9DC5A8}" srcOrd="4" destOrd="0" parTransId="{E9CE7009-96C4-43F5-B458-08811A40CB05}" sibTransId="{5CBD19F0-EF6F-4A04-B257-9BD18FC2C355}"/>
    <dgm:cxn modelId="{47867D63-099D-4C92-B25D-22457FEB9FC5}" type="presParOf" srcId="{7EA15F84-146A-4F5D-A2F1-11531FAFED4C}" destId="{47A98EC4-6BF5-4266-BCC0-13490287143F}" srcOrd="0" destOrd="0" presId="urn:microsoft.com/office/officeart/2005/8/layout/list1"/>
    <dgm:cxn modelId="{2429AA49-2D48-43A8-B77B-FB3EB6E2D9B9}" type="presParOf" srcId="{47A98EC4-6BF5-4266-BCC0-13490287143F}" destId="{2FD77B3F-380E-4BF6-8986-8033E4778211}" srcOrd="0" destOrd="0" presId="urn:microsoft.com/office/officeart/2005/8/layout/list1"/>
    <dgm:cxn modelId="{2B038808-16F6-40D3-8B75-9788E283013D}" type="presParOf" srcId="{47A98EC4-6BF5-4266-BCC0-13490287143F}" destId="{81CB47DC-D673-43A1-9BC2-432F1F27389B}" srcOrd="1" destOrd="0" presId="urn:microsoft.com/office/officeart/2005/8/layout/list1"/>
    <dgm:cxn modelId="{F7362097-2CF8-42BD-8D58-28190DC6A47D}" type="presParOf" srcId="{7EA15F84-146A-4F5D-A2F1-11531FAFED4C}" destId="{FE1F3EBF-98E3-48B2-BE85-F7B1795A5BB2}" srcOrd="1" destOrd="0" presId="urn:microsoft.com/office/officeart/2005/8/layout/list1"/>
    <dgm:cxn modelId="{7F86152B-88DA-4C12-9275-08A5B1E48A56}" type="presParOf" srcId="{7EA15F84-146A-4F5D-A2F1-11531FAFED4C}" destId="{70A92D70-98EC-4945-A3E9-CCD0BF1D35E3}" srcOrd="2" destOrd="0" presId="urn:microsoft.com/office/officeart/2005/8/layout/list1"/>
    <dgm:cxn modelId="{3E0184CD-2501-485C-9268-AD84BA5CB08E}" type="presParOf" srcId="{7EA15F84-146A-4F5D-A2F1-11531FAFED4C}" destId="{E10A72F4-ADA0-42F9-941B-117F20FCFDB2}" srcOrd="3" destOrd="0" presId="urn:microsoft.com/office/officeart/2005/8/layout/list1"/>
    <dgm:cxn modelId="{1BFC775D-E13C-4F99-965D-C01B402B5177}" type="presParOf" srcId="{7EA15F84-146A-4F5D-A2F1-11531FAFED4C}" destId="{BB867564-E3DE-4A11-9011-BDEB2DC660AE}" srcOrd="4" destOrd="0" presId="urn:microsoft.com/office/officeart/2005/8/layout/list1"/>
    <dgm:cxn modelId="{E04A86BA-313A-4601-811D-54057D1844B7}" type="presParOf" srcId="{BB867564-E3DE-4A11-9011-BDEB2DC660AE}" destId="{3A4EAA38-5834-4A1C-8DE3-EAD8C8816D5C}" srcOrd="0" destOrd="0" presId="urn:microsoft.com/office/officeart/2005/8/layout/list1"/>
    <dgm:cxn modelId="{D5B3B8E5-8B0A-44C5-96BB-A60D96073EC2}" type="presParOf" srcId="{BB867564-E3DE-4A11-9011-BDEB2DC660AE}" destId="{44997E51-8BE5-492D-B97A-EE02D765574E}" srcOrd="1" destOrd="0" presId="urn:microsoft.com/office/officeart/2005/8/layout/list1"/>
    <dgm:cxn modelId="{C9776852-B98D-4326-914A-C7490B7544A5}" type="presParOf" srcId="{7EA15F84-146A-4F5D-A2F1-11531FAFED4C}" destId="{AE6B1E75-CFC4-4B03-B47C-4CC89BEBAD36}" srcOrd="5" destOrd="0" presId="urn:microsoft.com/office/officeart/2005/8/layout/list1"/>
    <dgm:cxn modelId="{05734292-5EA7-4434-867D-E2BFC645A553}" type="presParOf" srcId="{7EA15F84-146A-4F5D-A2F1-11531FAFED4C}" destId="{5C65D5B9-E901-4A56-8514-500315AE9920}" srcOrd="6" destOrd="0" presId="urn:microsoft.com/office/officeart/2005/8/layout/list1"/>
    <dgm:cxn modelId="{13E711E3-B52B-46B4-BCE8-82585DD3A4D3}" type="presParOf" srcId="{7EA15F84-146A-4F5D-A2F1-11531FAFED4C}" destId="{6B92205B-3E01-4FD6-A9BF-E94BF3194A21}" srcOrd="7" destOrd="0" presId="urn:microsoft.com/office/officeart/2005/8/layout/list1"/>
    <dgm:cxn modelId="{83C45C97-AB43-4947-A118-D8206D13479D}" type="presParOf" srcId="{7EA15F84-146A-4F5D-A2F1-11531FAFED4C}" destId="{53FA99AF-9A64-4BDF-92AB-78C1EA9B767F}" srcOrd="8" destOrd="0" presId="urn:microsoft.com/office/officeart/2005/8/layout/list1"/>
    <dgm:cxn modelId="{7193C22B-DC89-469A-8D3B-DB2704F6BE82}" type="presParOf" srcId="{53FA99AF-9A64-4BDF-92AB-78C1EA9B767F}" destId="{67F19110-71D3-4A4A-B549-F8D5CE5530F1}" srcOrd="0" destOrd="0" presId="urn:microsoft.com/office/officeart/2005/8/layout/list1"/>
    <dgm:cxn modelId="{28247E0B-F810-4C18-A5EF-F1B0BCC92F60}" type="presParOf" srcId="{53FA99AF-9A64-4BDF-92AB-78C1EA9B767F}" destId="{6891F59A-1E29-48B5-8ECF-9D51AE1BA8D3}" srcOrd="1" destOrd="0" presId="urn:microsoft.com/office/officeart/2005/8/layout/list1"/>
    <dgm:cxn modelId="{327AE7C0-6A1B-4FFB-ACB5-C377C7C6658B}" type="presParOf" srcId="{7EA15F84-146A-4F5D-A2F1-11531FAFED4C}" destId="{50D2A368-359E-4F7E-A7B1-C311047EA34C}" srcOrd="9" destOrd="0" presId="urn:microsoft.com/office/officeart/2005/8/layout/list1"/>
    <dgm:cxn modelId="{3F367A83-B93C-4378-A6E5-2C0ACBCFEEDF}" type="presParOf" srcId="{7EA15F84-146A-4F5D-A2F1-11531FAFED4C}" destId="{771A7B11-B3F2-47B7-8802-36E31446AC55}" srcOrd="10" destOrd="0" presId="urn:microsoft.com/office/officeart/2005/8/layout/list1"/>
    <dgm:cxn modelId="{CF1221CC-8D11-431B-9E86-79FD800F6165}" type="presParOf" srcId="{7EA15F84-146A-4F5D-A2F1-11531FAFED4C}" destId="{C6958871-18AE-4144-9B50-9B00BB2AC3E4}" srcOrd="11" destOrd="0" presId="urn:microsoft.com/office/officeart/2005/8/layout/list1"/>
    <dgm:cxn modelId="{1EFB384D-72DA-459B-810C-E972419A4824}" type="presParOf" srcId="{7EA15F84-146A-4F5D-A2F1-11531FAFED4C}" destId="{C0776D6E-32FD-4F65-AC51-4FFD57C9B628}" srcOrd="12" destOrd="0" presId="urn:microsoft.com/office/officeart/2005/8/layout/list1"/>
    <dgm:cxn modelId="{9C5F6CE1-2D04-4D23-8FD9-93D13EE611DF}" type="presParOf" srcId="{C0776D6E-32FD-4F65-AC51-4FFD57C9B628}" destId="{BB3ABF1E-098F-4AA7-9C50-4E21EE9841E1}" srcOrd="0" destOrd="0" presId="urn:microsoft.com/office/officeart/2005/8/layout/list1"/>
    <dgm:cxn modelId="{D338B9FB-681C-4DC5-9C13-B7CB61714C8B}" type="presParOf" srcId="{C0776D6E-32FD-4F65-AC51-4FFD57C9B628}" destId="{4F843782-1118-47BF-A960-5D66EA9D5E89}" srcOrd="1" destOrd="0" presId="urn:microsoft.com/office/officeart/2005/8/layout/list1"/>
    <dgm:cxn modelId="{994D2285-FA21-4498-9B9B-BC87AB36B5ED}" type="presParOf" srcId="{7EA15F84-146A-4F5D-A2F1-11531FAFED4C}" destId="{FF23BD1C-3DDF-4D1F-BED4-56995831F56A}" srcOrd="13" destOrd="0" presId="urn:microsoft.com/office/officeart/2005/8/layout/list1"/>
    <dgm:cxn modelId="{40DF0518-2BA3-4194-ADD7-6F1C159B2CBD}" type="presParOf" srcId="{7EA15F84-146A-4F5D-A2F1-11531FAFED4C}" destId="{CF1D8DD2-DA6C-430F-9F2A-F0F06E18B78C}" srcOrd="14" destOrd="0" presId="urn:microsoft.com/office/officeart/2005/8/layout/list1"/>
    <dgm:cxn modelId="{C2560667-B3CA-40EC-A1CD-06144F4695CA}" type="presParOf" srcId="{7EA15F84-146A-4F5D-A2F1-11531FAFED4C}" destId="{12C069D1-AC5B-4228-8C65-119ED680F54F}" srcOrd="15" destOrd="0" presId="urn:microsoft.com/office/officeart/2005/8/layout/list1"/>
    <dgm:cxn modelId="{819ACCBB-6239-4713-836B-81A05E392021}" type="presParOf" srcId="{7EA15F84-146A-4F5D-A2F1-11531FAFED4C}" destId="{49494902-4C60-4AF4-9A02-457BA2D9DE23}" srcOrd="16" destOrd="0" presId="urn:microsoft.com/office/officeart/2005/8/layout/list1"/>
    <dgm:cxn modelId="{2A8114C7-D00F-4677-9C7D-4A7C25C46260}" type="presParOf" srcId="{49494902-4C60-4AF4-9A02-457BA2D9DE23}" destId="{ED4CA417-019C-4C7E-BD1B-17DE281343C7}" srcOrd="0" destOrd="0" presId="urn:microsoft.com/office/officeart/2005/8/layout/list1"/>
    <dgm:cxn modelId="{F83A2443-8F60-4394-B60B-AF8884C8B76E}" type="presParOf" srcId="{49494902-4C60-4AF4-9A02-457BA2D9DE23}" destId="{4982FDE1-CFAD-4A51-AB77-1ECFD2786605}" srcOrd="1" destOrd="0" presId="urn:microsoft.com/office/officeart/2005/8/layout/list1"/>
    <dgm:cxn modelId="{BFAB7EC5-8458-46F0-9459-19F1F0462EFF}" type="presParOf" srcId="{7EA15F84-146A-4F5D-A2F1-11531FAFED4C}" destId="{93642538-E71D-4CE8-86AC-CC38CC481C27}" srcOrd="17" destOrd="0" presId="urn:microsoft.com/office/officeart/2005/8/layout/list1"/>
    <dgm:cxn modelId="{E12B03E2-3820-4EC8-992B-A0ECEB6A577B}" type="presParOf" srcId="{7EA15F84-146A-4F5D-A2F1-11531FAFED4C}" destId="{CA60C554-907E-401D-BEAA-D7B4E31F622C}" srcOrd="18" destOrd="0" presId="urn:microsoft.com/office/officeart/2005/8/layout/list1"/>
    <dgm:cxn modelId="{014D293B-928C-4F93-923B-4F579372049B}" type="presParOf" srcId="{7EA15F84-146A-4F5D-A2F1-11531FAFED4C}" destId="{FE18FA51-86CE-420F-A1FB-FD2FAB47B3ED}" srcOrd="19" destOrd="0" presId="urn:microsoft.com/office/officeart/2005/8/layout/list1"/>
    <dgm:cxn modelId="{066614C7-2C41-4499-8642-4E8098238173}" type="presParOf" srcId="{7EA15F84-146A-4F5D-A2F1-11531FAFED4C}" destId="{B062061D-FE73-4DA2-9ED1-0BFA5C3BD969}" srcOrd="20" destOrd="0" presId="urn:microsoft.com/office/officeart/2005/8/layout/list1"/>
    <dgm:cxn modelId="{528E7D27-3CE2-40E1-A300-FD0FB12BC6B7}" type="presParOf" srcId="{B062061D-FE73-4DA2-9ED1-0BFA5C3BD969}" destId="{AD76172E-FCDA-4F0A-8BF1-E1414B740A82}" srcOrd="0" destOrd="0" presId="urn:microsoft.com/office/officeart/2005/8/layout/list1"/>
    <dgm:cxn modelId="{FED4FF76-5587-4AFA-B779-7682FE2E76DB}" type="presParOf" srcId="{B062061D-FE73-4DA2-9ED1-0BFA5C3BD969}" destId="{BE2AE962-AD3A-4137-BBF3-2A002A641FEA}" srcOrd="1" destOrd="0" presId="urn:microsoft.com/office/officeart/2005/8/layout/list1"/>
    <dgm:cxn modelId="{0ACCE141-FE39-45EE-A24E-CD689836391A}" type="presParOf" srcId="{7EA15F84-146A-4F5D-A2F1-11531FAFED4C}" destId="{BEAB403D-630E-451C-A132-C662538B6B2C}" srcOrd="21" destOrd="0" presId="urn:microsoft.com/office/officeart/2005/8/layout/list1"/>
    <dgm:cxn modelId="{C349E0F6-959F-41A1-BA10-F6D0E4C6D44C}" type="presParOf" srcId="{7EA15F84-146A-4F5D-A2F1-11531FAFED4C}" destId="{6AF96637-2B09-4570-984A-F0A25E90BCB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92D70-98EC-4945-A3E9-CCD0BF1D35E3}">
      <dsp:nvSpPr>
        <dsp:cNvPr id="0" name=""/>
        <dsp:cNvSpPr/>
      </dsp:nvSpPr>
      <dsp:spPr>
        <a:xfrm>
          <a:off x="0" y="207319"/>
          <a:ext cx="6666833" cy="302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CB47DC-D673-43A1-9BC2-432F1F27389B}">
      <dsp:nvSpPr>
        <dsp:cNvPr id="0" name=""/>
        <dsp:cNvSpPr/>
      </dsp:nvSpPr>
      <dsp:spPr>
        <a:xfrm>
          <a:off x="333341" y="30199"/>
          <a:ext cx="4666783" cy="354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dirty="0"/>
            <a:t>OBJECTIVE</a:t>
          </a:r>
          <a:endParaRPr lang="en-US" sz="1200" kern="1200" dirty="0"/>
        </a:p>
      </dsp:txBody>
      <dsp:txXfrm>
        <a:off x="350634" y="47492"/>
        <a:ext cx="4632197" cy="319654"/>
      </dsp:txXfrm>
    </dsp:sp>
    <dsp:sp modelId="{5C65D5B9-E901-4A56-8514-500315AE9920}">
      <dsp:nvSpPr>
        <dsp:cNvPr id="0" name=""/>
        <dsp:cNvSpPr/>
      </dsp:nvSpPr>
      <dsp:spPr>
        <a:xfrm>
          <a:off x="0" y="751639"/>
          <a:ext cx="6666833" cy="302400"/>
        </a:xfrm>
        <a:prstGeom prst="rect">
          <a:avLst/>
        </a:prstGeom>
        <a:solidFill>
          <a:schemeClr val="lt1">
            <a:alpha val="90000"/>
            <a:hueOff val="0"/>
            <a:satOff val="0"/>
            <a:lumOff val="0"/>
            <a:alphaOff val="0"/>
          </a:schemeClr>
        </a:solidFill>
        <a:ln w="6350" cap="flat" cmpd="sng" algn="ctr">
          <a:solidFill>
            <a:schemeClr val="accent2">
              <a:hueOff val="-291073"/>
              <a:satOff val="-16786"/>
              <a:lumOff val="1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997E51-8BE5-492D-B97A-EE02D765574E}">
      <dsp:nvSpPr>
        <dsp:cNvPr id="0" name=""/>
        <dsp:cNvSpPr/>
      </dsp:nvSpPr>
      <dsp:spPr>
        <a:xfrm>
          <a:off x="333341" y="574519"/>
          <a:ext cx="4666783" cy="35424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a:t>RESEARCH QUESTIONS</a:t>
          </a:r>
          <a:endParaRPr lang="en-US" sz="1200" kern="1200"/>
        </a:p>
      </dsp:txBody>
      <dsp:txXfrm>
        <a:off x="350634" y="591812"/>
        <a:ext cx="4632197" cy="319654"/>
      </dsp:txXfrm>
    </dsp:sp>
    <dsp:sp modelId="{771A7B11-B3F2-47B7-8802-36E31446AC55}">
      <dsp:nvSpPr>
        <dsp:cNvPr id="0" name=""/>
        <dsp:cNvSpPr/>
      </dsp:nvSpPr>
      <dsp:spPr>
        <a:xfrm>
          <a:off x="0" y="1295959"/>
          <a:ext cx="6666833" cy="302400"/>
        </a:xfrm>
        <a:prstGeom prst="rect">
          <a:avLst/>
        </a:prstGeom>
        <a:solidFill>
          <a:schemeClr val="lt1">
            <a:alpha val="90000"/>
            <a:hueOff val="0"/>
            <a:satOff val="0"/>
            <a:lumOff val="0"/>
            <a:alphaOff val="0"/>
          </a:schemeClr>
        </a:solidFill>
        <a:ln w="6350" cap="flat" cmpd="sng" algn="ctr">
          <a:solidFill>
            <a:schemeClr val="accent2">
              <a:hueOff val="-582145"/>
              <a:satOff val="-33571"/>
              <a:lumOff val="3451"/>
              <a:alphaOff val="0"/>
            </a:schemeClr>
          </a:solidFill>
          <a:prstDash val="solid"/>
          <a:miter lim="800000"/>
        </a:ln>
        <a:effectLst/>
      </dsp:spPr>
      <dsp:style>
        <a:lnRef idx="1">
          <a:scrgbClr r="0" g="0" b="0"/>
        </a:lnRef>
        <a:fillRef idx="1">
          <a:scrgbClr r="0" g="0" b="0"/>
        </a:fillRef>
        <a:effectRef idx="0">
          <a:scrgbClr r="0" g="0" b="0"/>
        </a:effectRef>
        <a:fontRef idx="minor"/>
      </dsp:style>
    </dsp:sp>
    <dsp:sp modelId="{6891F59A-1E29-48B5-8ECF-9D51AE1BA8D3}">
      <dsp:nvSpPr>
        <dsp:cNvPr id="0" name=""/>
        <dsp:cNvSpPr/>
      </dsp:nvSpPr>
      <dsp:spPr>
        <a:xfrm>
          <a:off x="333341" y="1118839"/>
          <a:ext cx="4666783" cy="35424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a:t>ABOUT DATASET</a:t>
          </a:r>
          <a:endParaRPr lang="en-US" sz="1200" kern="1200"/>
        </a:p>
      </dsp:txBody>
      <dsp:txXfrm>
        <a:off x="350634" y="1136132"/>
        <a:ext cx="4632197" cy="319654"/>
      </dsp:txXfrm>
    </dsp:sp>
    <dsp:sp modelId="{CF1D8DD2-DA6C-430F-9F2A-F0F06E18B78C}">
      <dsp:nvSpPr>
        <dsp:cNvPr id="0" name=""/>
        <dsp:cNvSpPr/>
      </dsp:nvSpPr>
      <dsp:spPr>
        <a:xfrm>
          <a:off x="0" y="1840279"/>
          <a:ext cx="6666833" cy="1512000"/>
        </a:xfrm>
        <a:prstGeom prst="rect">
          <a:avLst/>
        </a:prstGeom>
        <a:solidFill>
          <a:schemeClr val="lt1">
            <a:alpha val="90000"/>
            <a:hueOff val="0"/>
            <a:satOff val="0"/>
            <a:lumOff val="0"/>
            <a:alphaOff val="0"/>
          </a:schemeClr>
        </a:solidFill>
        <a:ln w="6350" cap="flat" cmpd="sng" algn="ctr">
          <a:solidFill>
            <a:schemeClr val="accent2">
              <a:hueOff val="-873218"/>
              <a:satOff val="-50357"/>
              <a:lumOff val="51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DATA COLLECTION AND METHODOLOGY</a:t>
          </a:r>
          <a:endParaRPr lang="en-US" sz="1200" kern="1200"/>
        </a:p>
        <a:p>
          <a:pPr marL="114300" lvl="1" indent="-114300" algn="l" defTabSz="533400">
            <a:lnSpc>
              <a:spcPct val="90000"/>
            </a:lnSpc>
            <a:spcBef>
              <a:spcPct val="0"/>
            </a:spcBef>
            <a:spcAft>
              <a:spcPct val="15000"/>
            </a:spcAft>
            <a:buChar char="•"/>
          </a:pPr>
          <a:r>
            <a:rPr lang="en-IN" sz="1200" kern="1200"/>
            <a:t>LOADING FILES AND SETTING UP ENVIRONMENT</a:t>
          </a:r>
          <a:endParaRPr lang="en-US" sz="1200" kern="1200"/>
        </a:p>
        <a:p>
          <a:pPr marL="114300" lvl="1" indent="-114300" algn="l" defTabSz="533400">
            <a:lnSpc>
              <a:spcPct val="90000"/>
            </a:lnSpc>
            <a:spcBef>
              <a:spcPct val="0"/>
            </a:spcBef>
            <a:spcAft>
              <a:spcPct val="15000"/>
            </a:spcAft>
            <a:buChar char="•"/>
          </a:pPr>
          <a:r>
            <a:rPr lang="en-IN" sz="1200" kern="1200"/>
            <a:t>DATA CLEANING</a:t>
          </a:r>
          <a:endParaRPr lang="en-US" sz="1200" kern="1200"/>
        </a:p>
        <a:p>
          <a:pPr marL="114300" lvl="1" indent="-114300" algn="l" defTabSz="533400">
            <a:lnSpc>
              <a:spcPct val="90000"/>
            </a:lnSpc>
            <a:spcBef>
              <a:spcPct val="0"/>
            </a:spcBef>
            <a:spcAft>
              <a:spcPct val="15000"/>
            </a:spcAft>
            <a:buChar char="•"/>
          </a:pPr>
          <a:r>
            <a:rPr lang="en-IN" sz="1200" kern="1200"/>
            <a:t>EXPLORATORY DATA ANALYSIS</a:t>
          </a:r>
          <a:endParaRPr lang="en-US" sz="1200" kern="1200"/>
        </a:p>
        <a:p>
          <a:pPr marL="114300" lvl="1" indent="-114300" algn="l" defTabSz="533400">
            <a:lnSpc>
              <a:spcPct val="90000"/>
            </a:lnSpc>
            <a:spcBef>
              <a:spcPct val="0"/>
            </a:spcBef>
            <a:spcAft>
              <a:spcPct val="15000"/>
            </a:spcAft>
            <a:buChar char="•"/>
          </a:pPr>
          <a:r>
            <a:rPr lang="en-IN" sz="1200" kern="1200"/>
            <a:t>OUTLIER TREATMENT</a:t>
          </a:r>
          <a:endParaRPr lang="en-US" sz="1200" kern="1200"/>
        </a:p>
        <a:p>
          <a:pPr marL="114300" lvl="1" indent="-114300" algn="l" defTabSz="533400">
            <a:lnSpc>
              <a:spcPct val="90000"/>
            </a:lnSpc>
            <a:spcBef>
              <a:spcPct val="0"/>
            </a:spcBef>
            <a:spcAft>
              <a:spcPct val="15000"/>
            </a:spcAft>
            <a:buChar char="•"/>
          </a:pPr>
          <a:r>
            <a:rPr lang="en-IN" sz="1200" kern="1200"/>
            <a:t>DATA PREPROCESSING</a:t>
          </a:r>
          <a:endParaRPr lang="en-US" sz="1200" kern="1200"/>
        </a:p>
      </dsp:txBody>
      <dsp:txXfrm>
        <a:off x="0" y="1840279"/>
        <a:ext cx="6666833" cy="1512000"/>
      </dsp:txXfrm>
    </dsp:sp>
    <dsp:sp modelId="{4F843782-1118-47BF-A960-5D66EA9D5E89}">
      <dsp:nvSpPr>
        <dsp:cNvPr id="0" name=""/>
        <dsp:cNvSpPr/>
      </dsp:nvSpPr>
      <dsp:spPr>
        <a:xfrm>
          <a:off x="333341" y="1663159"/>
          <a:ext cx="4666783" cy="35424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a:t>PROJECT FLOW</a:t>
          </a:r>
          <a:endParaRPr lang="en-US" sz="1200" kern="1200"/>
        </a:p>
      </dsp:txBody>
      <dsp:txXfrm>
        <a:off x="350634" y="1680452"/>
        <a:ext cx="4632197" cy="319654"/>
      </dsp:txXfrm>
    </dsp:sp>
    <dsp:sp modelId="{CA60C554-907E-401D-BEAA-D7B4E31F622C}">
      <dsp:nvSpPr>
        <dsp:cNvPr id="0" name=""/>
        <dsp:cNvSpPr/>
      </dsp:nvSpPr>
      <dsp:spPr>
        <a:xfrm>
          <a:off x="0" y="3594199"/>
          <a:ext cx="6666833" cy="1285200"/>
        </a:xfrm>
        <a:prstGeom prst="rect">
          <a:avLst/>
        </a:prstGeom>
        <a:solidFill>
          <a:schemeClr val="lt1">
            <a:alpha val="90000"/>
            <a:hueOff val="0"/>
            <a:satOff val="0"/>
            <a:lumOff val="0"/>
            <a:alphaOff val="0"/>
          </a:schemeClr>
        </a:solidFill>
        <a:ln w="6350" cap="flat" cmpd="sng" algn="ctr">
          <a:solidFill>
            <a:schemeClr val="accent2">
              <a:hueOff val="-1164290"/>
              <a:satOff val="-67142"/>
              <a:lumOff val="690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LINEAR REGRESSION</a:t>
          </a:r>
          <a:endParaRPr lang="en-US" sz="1200" kern="1200"/>
        </a:p>
        <a:p>
          <a:pPr marL="114300" lvl="1" indent="-114300" algn="l" defTabSz="533400">
            <a:lnSpc>
              <a:spcPct val="90000"/>
            </a:lnSpc>
            <a:spcBef>
              <a:spcPct val="0"/>
            </a:spcBef>
            <a:spcAft>
              <a:spcPct val="15000"/>
            </a:spcAft>
            <a:buChar char="•"/>
          </a:pPr>
          <a:r>
            <a:rPr lang="en-IN" sz="1200" kern="1200"/>
            <a:t>DECISION TREE REGRESSOR</a:t>
          </a:r>
          <a:endParaRPr lang="en-US" sz="1200" kern="1200"/>
        </a:p>
        <a:p>
          <a:pPr marL="114300" lvl="1" indent="-114300" algn="l" defTabSz="533400">
            <a:lnSpc>
              <a:spcPct val="90000"/>
            </a:lnSpc>
            <a:spcBef>
              <a:spcPct val="0"/>
            </a:spcBef>
            <a:spcAft>
              <a:spcPct val="15000"/>
            </a:spcAft>
            <a:buChar char="•"/>
          </a:pPr>
          <a:r>
            <a:rPr lang="en-IN" sz="1200" kern="1200"/>
            <a:t>GRADIENT BOOSTING</a:t>
          </a:r>
          <a:endParaRPr lang="en-US" sz="1200" kern="1200"/>
        </a:p>
        <a:p>
          <a:pPr marL="114300" lvl="1" indent="-114300" algn="l" defTabSz="533400">
            <a:lnSpc>
              <a:spcPct val="90000"/>
            </a:lnSpc>
            <a:spcBef>
              <a:spcPct val="0"/>
            </a:spcBef>
            <a:spcAft>
              <a:spcPct val="15000"/>
            </a:spcAft>
            <a:buChar char="•"/>
          </a:pPr>
          <a:r>
            <a:rPr lang="en-IN" sz="1200" kern="1200"/>
            <a:t>RANDOM FOREST REGRESSOR</a:t>
          </a:r>
          <a:endParaRPr lang="en-US" sz="1200" kern="1200"/>
        </a:p>
        <a:p>
          <a:pPr marL="114300" lvl="1" indent="-114300" algn="l" defTabSz="533400">
            <a:lnSpc>
              <a:spcPct val="90000"/>
            </a:lnSpc>
            <a:spcBef>
              <a:spcPct val="0"/>
            </a:spcBef>
            <a:spcAft>
              <a:spcPct val="15000"/>
            </a:spcAft>
            <a:buChar char="•"/>
          </a:pPr>
          <a:r>
            <a:rPr lang="en-IN" sz="1200" kern="1200" dirty="0"/>
            <a:t>HYPERTUNING PARAMETERS</a:t>
          </a:r>
          <a:endParaRPr lang="en-US" sz="1200" kern="1200" dirty="0"/>
        </a:p>
      </dsp:txBody>
      <dsp:txXfrm>
        <a:off x="0" y="3594199"/>
        <a:ext cx="6666833" cy="1285200"/>
      </dsp:txXfrm>
    </dsp:sp>
    <dsp:sp modelId="{4982FDE1-CFAD-4A51-AB77-1ECFD2786605}">
      <dsp:nvSpPr>
        <dsp:cNvPr id="0" name=""/>
        <dsp:cNvSpPr/>
      </dsp:nvSpPr>
      <dsp:spPr>
        <a:xfrm>
          <a:off x="333341" y="3417079"/>
          <a:ext cx="4666783" cy="35424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a:t>MODEL BUILDING</a:t>
          </a:r>
          <a:endParaRPr lang="en-US" sz="1200" kern="1200"/>
        </a:p>
      </dsp:txBody>
      <dsp:txXfrm>
        <a:off x="350634" y="3434372"/>
        <a:ext cx="4632197" cy="319654"/>
      </dsp:txXfrm>
    </dsp:sp>
    <dsp:sp modelId="{6AF96637-2B09-4570-984A-F0A25E90BCB1}">
      <dsp:nvSpPr>
        <dsp:cNvPr id="0" name=""/>
        <dsp:cNvSpPr/>
      </dsp:nvSpPr>
      <dsp:spPr>
        <a:xfrm>
          <a:off x="0" y="5121320"/>
          <a:ext cx="6666833" cy="302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BE2AE962-AD3A-4137-BBF3-2A002A641FEA}">
      <dsp:nvSpPr>
        <dsp:cNvPr id="0" name=""/>
        <dsp:cNvSpPr/>
      </dsp:nvSpPr>
      <dsp:spPr>
        <a:xfrm>
          <a:off x="333341" y="4944199"/>
          <a:ext cx="4666783" cy="3542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IN" sz="1200" kern="1200"/>
            <a:t>CONCLUSION</a:t>
          </a:r>
          <a:endParaRPr lang="en-US" sz="1200" kern="1200"/>
        </a:p>
      </dsp:txBody>
      <dsp:txXfrm>
        <a:off x="350634" y="4961492"/>
        <a:ext cx="4632197"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22B-C60C-4125-9D51-AC071F6DB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FAFBE8-52FF-438A-876B-0071A9B68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117FF-56E9-4127-B98A-5804A47A21A7}"/>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6B2BBF10-E8C9-4FD8-8BFF-72B7E0B63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3E1DE-62B9-48D7-9B0C-1688DBCAE651}"/>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45189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83B-BC14-4CF8-A851-7A73AF6F1C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314B1B-20E6-4D69-BDE6-C30A6F26B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9C1F4-102D-4B59-A428-AC25D6E2E55C}"/>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42D80EC5-4948-4E89-A3B4-6E0734B4F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5EC0-C42A-471D-9144-E89CF76E84ED}"/>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22574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B811F-6DC5-46F8-93DD-9718617E41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3CAFF-63DB-48DB-9A8E-8FBA661FD6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44832-FCB2-4AE6-8EBF-51787A2FB661}"/>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2F335368-72AA-48CA-9858-13AA27E19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23330-4C53-44F9-9A3F-F9378B05B3FA}"/>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01504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D79-BC97-4980-A93C-6FEE76CD92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26B31-6E4D-4C51-8BF2-D82F5C644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49ADB-D09D-420F-B703-D5F15A60C44C}"/>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AFE12CF7-C5B9-4631-8C42-EEFE46CC6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DE05D-72E8-4FBE-8E81-3B9B2FBA4C88}"/>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206674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5057-DA78-461B-A6A1-373A50FA42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EA75D9-5961-4770-8922-7BB275C9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9F896-C173-40D1-A774-E11D26F2F1F2}"/>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6FC3EDD2-A542-4DAF-8EDE-FE5059F1A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F1614-BA02-4FC7-AA6E-206FBE00803B}"/>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2247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5E3A-FCE3-4A35-BC5B-09E67D7D7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767A4-08F5-4FD3-A9E9-8F987E9B6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F75544-F040-45D1-8CAA-32E1F8B4C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B9986-1018-4691-A87D-529B7B128E27}"/>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6" name="Footer Placeholder 5">
            <a:extLst>
              <a:ext uri="{FF2B5EF4-FFF2-40B4-BE49-F238E27FC236}">
                <a16:creationId xmlns:a16="http://schemas.microsoft.com/office/drawing/2014/main" id="{62089639-4F70-43D9-B9E9-652A217CE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1EDE3-9E2C-4CDB-9D2E-5DA1C6B1499C}"/>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67191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34F4-7790-4B4F-B822-E589894D45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B6035-083B-4C64-8BB9-A4387E10F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71F95-5FF9-4A7D-BE38-4D8D8013F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3FB272-DC7E-4413-9DB4-4E71FE623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DD870-69BB-4199-88E7-D5DFC763A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8620E-4455-4D43-A11F-A07F7E6777FB}"/>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8" name="Footer Placeholder 7">
            <a:extLst>
              <a:ext uri="{FF2B5EF4-FFF2-40B4-BE49-F238E27FC236}">
                <a16:creationId xmlns:a16="http://schemas.microsoft.com/office/drawing/2014/main" id="{2B5F4247-EB45-4DE6-B95D-E89CAAAD63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54E1C0-1772-4F42-9E21-4D0CCEE57ADB}"/>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14517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DCA1-6B1C-47CB-9068-C78A97DBC4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25751A-2DA8-4BFB-AF27-D59CF31546E1}"/>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4" name="Footer Placeholder 3">
            <a:extLst>
              <a:ext uri="{FF2B5EF4-FFF2-40B4-BE49-F238E27FC236}">
                <a16:creationId xmlns:a16="http://schemas.microsoft.com/office/drawing/2014/main" id="{DCD92759-E624-4871-804F-1AE797814F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5D20F2-7B7A-4608-8AB1-AEDE0E92FB1A}"/>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150162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1E6A0-8BA6-4366-8EB3-C28A02661021}"/>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3" name="Footer Placeholder 2">
            <a:extLst>
              <a:ext uri="{FF2B5EF4-FFF2-40B4-BE49-F238E27FC236}">
                <a16:creationId xmlns:a16="http://schemas.microsoft.com/office/drawing/2014/main" id="{E05DB410-864A-42FB-9FD0-B39BC4B7E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349220-5AFD-4CA4-94F7-D99378C6854A}"/>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19826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A203-DDE8-4AAC-81FC-96594A74B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2D0E8E-15DA-4228-92A7-592782A64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BB1FCF-F245-4E9D-872F-9B938C877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87C18-A58E-4CFB-AEB0-8425C1ACE034}"/>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6" name="Footer Placeholder 5">
            <a:extLst>
              <a:ext uri="{FF2B5EF4-FFF2-40B4-BE49-F238E27FC236}">
                <a16:creationId xmlns:a16="http://schemas.microsoft.com/office/drawing/2014/main" id="{F3C73267-BE29-4D69-932E-1DCC5CACC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C8CD2-2D04-4C44-8073-C3CF38455A8C}"/>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47711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6F46-B9A7-4C03-8C99-22A32C28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3FBAA-1F84-4366-AAFB-21248EB58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59B438-FC76-4D6C-999F-27ED0404F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16CFD-C39A-4987-A57A-32784A370609}"/>
              </a:ext>
            </a:extLst>
          </p:cNvPr>
          <p:cNvSpPr>
            <a:spLocks noGrp="1"/>
          </p:cNvSpPr>
          <p:nvPr>
            <p:ph type="dt" sz="half" idx="10"/>
          </p:nvPr>
        </p:nvSpPr>
        <p:spPr/>
        <p:txBody>
          <a:bodyPr/>
          <a:lstStyle/>
          <a:p>
            <a:fld id="{63995E1E-A243-436C-9D8D-2CDFA67BC228}" type="datetimeFigureOut">
              <a:rPr lang="en-IN" smtClean="0"/>
              <a:t>05-03-2022</a:t>
            </a:fld>
            <a:endParaRPr lang="en-IN"/>
          </a:p>
        </p:txBody>
      </p:sp>
      <p:sp>
        <p:nvSpPr>
          <p:cNvPr id="6" name="Footer Placeholder 5">
            <a:extLst>
              <a:ext uri="{FF2B5EF4-FFF2-40B4-BE49-F238E27FC236}">
                <a16:creationId xmlns:a16="http://schemas.microsoft.com/office/drawing/2014/main" id="{610C75BA-6623-4759-A3BF-97FCCC3B1C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E8E3C-C3A8-4DFF-BFD1-593E61D7C7C4}"/>
              </a:ext>
            </a:extLst>
          </p:cNvPr>
          <p:cNvSpPr>
            <a:spLocks noGrp="1"/>
          </p:cNvSpPr>
          <p:nvPr>
            <p:ph type="sldNum" sz="quarter" idx="12"/>
          </p:nvPr>
        </p:nvSpPr>
        <p:spPr/>
        <p:txBody>
          <a:bodyPr/>
          <a:lstStyle/>
          <a:p>
            <a:fld id="{A6AECA90-F92B-4EEE-9FAF-61690B419D54}" type="slidenum">
              <a:rPr lang="en-IN" smtClean="0"/>
              <a:t>‹#›</a:t>
            </a:fld>
            <a:endParaRPr lang="en-IN"/>
          </a:p>
        </p:txBody>
      </p:sp>
    </p:spTree>
    <p:extLst>
      <p:ext uri="{BB962C8B-B14F-4D97-AF65-F5344CB8AC3E}">
        <p14:creationId xmlns:p14="http://schemas.microsoft.com/office/powerpoint/2010/main" val="362032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0DAC0-291D-4C2D-85D7-32F9A218C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ED3E87-F9EA-413F-BA2E-42FC534DC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FA76A-3734-4FD5-A364-AE6CE4548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95E1E-A243-436C-9D8D-2CDFA67BC228}" type="datetimeFigureOut">
              <a:rPr lang="en-IN" smtClean="0"/>
              <a:t>05-03-2022</a:t>
            </a:fld>
            <a:endParaRPr lang="en-IN"/>
          </a:p>
        </p:txBody>
      </p:sp>
      <p:sp>
        <p:nvSpPr>
          <p:cNvPr id="5" name="Footer Placeholder 4">
            <a:extLst>
              <a:ext uri="{FF2B5EF4-FFF2-40B4-BE49-F238E27FC236}">
                <a16:creationId xmlns:a16="http://schemas.microsoft.com/office/drawing/2014/main" id="{233B5777-1797-4D8E-AA49-7B3AEF4C0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D7D037-65ED-4DE6-B1F4-35A13EB39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CA90-F92B-4EEE-9FAF-61690B419D54}" type="slidenum">
              <a:rPr lang="en-IN" smtClean="0"/>
              <a:t>‹#›</a:t>
            </a:fld>
            <a:endParaRPr lang="en-IN"/>
          </a:p>
        </p:txBody>
      </p:sp>
    </p:spTree>
    <p:extLst>
      <p:ext uri="{BB962C8B-B14F-4D97-AF65-F5344CB8AC3E}">
        <p14:creationId xmlns:p14="http://schemas.microsoft.com/office/powerpoint/2010/main" val="122226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redict-flights-price.herokuapp.com/" TargetMode="External"/><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linkedin.com/in/shubhambathwal/" TargetMode="External"/><Relationship Id="rId5" Type="http://schemas.openxmlformats.org/officeDocument/2006/relationships/image" Target="../media/image3.png"/><Relationship Id="rId4" Type="http://schemas.openxmlformats.org/officeDocument/2006/relationships/hyperlink" Target="https://github.com/sbathwal1999/BDSN_Spark_Assignment"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sbathwal1999/BDSN_Spark_Assignment" TargetMode="External"/><Relationship Id="rId7" Type="http://schemas.openxmlformats.org/officeDocument/2006/relationships/hyperlink" Target="https://predict-flights-price.herokuapp.com/" TargetMode="External"/><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linkedin.com/in/shubhambathwal/"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hyperlink" Target="https://github.com/sbathwal1999/BDSN_Spark_Assignment" TargetMode="Externa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hyperlink" Target="https://predict-flights-price.herokuapp.com/" TargetMode="Externa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hyperlink" Target="https://www.linkedin.com/in/shubhambathwa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sbathwal1999/BDSN_Spark_Assignment" TargetMode="External"/><Relationship Id="rId7" Type="http://schemas.openxmlformats.org/officeDocument/2006/relationships/hyperlink" Target="https://predict-flights-price.herokuapp.com/"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linkedin.com/in/shubhambathwal/"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 Id="rId9"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1.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github.com/sbathwal1999/BDSN_Spark_Assignment" TargetMode="External"/><Relationship Id="rId1" Type="http://schemas.openxmlformats.org/officeDocument/2006/relationships/slideLayout" Target="../slideLayouts/slideLayout2.xml"/><Relationship Id="rId6" Type="http://schemas.openxmlformats.org/officeDocument/2006/relationships/hyperlink" Target="https://predict-flights-price.herokuapp.com/" TargetMode="External"/><Relationship Id="rId5" Type="http://schemas.openxmlformats.org/officeDocument/2006/relationships/image" Target="../media/image4.png"/><Relationship Id="rId4" Type="http://schemas.openxmlformats.org/officeDocument/2006/relationships/hyperlink" Target="https://www.linkedin.com/in/shubhambathw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8" name="Freeform: Shape 17">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7AEDED3-54B7-4795-BA33-1E42569324EB}"/>
              </a:ext>
            </a:extLst>
          </p:cNvPr>
          <p:cNvSpPr>
            <a:spLocks noGrp="1"/>
          </p:cNvSpPr>
          <p:nvPr>
            <p:ph type="title"/>
          </p:nvPr>
        </p:nvSpPr>
        <p:spPr>
          <a:xfrm>
            <a:off x="776143" y="1663478"/>
            <a:ext cx="3658053" cy="1786515"/>
          </a:xfrm>
        </p:spPr>
        <p:txBody>
          <a:bodyPr vert="horz" lIns="91440" tIns="45720" rIns="91440" bIns="45720" rtlCol="0" anchor="t">
            <a:normAutofit/>
          </a:bodyPr>
          <a:lstStyle/>
          <a:p>
            <a:r>
              <a:rPr lang="en-US" sz="4000" b="1" kern="1200" dirty="0">
                <a:solidFill>
                  <a:schemeClr val="tx2"/>
                </a:solidFill>
                <a:latin typeface="+mj-lt"/>
                <a:ea typeface="+mj-ea"/>
                <a:cs typeface="+mj-cs"/>
              </a:rPr>
              <a:t>BDSN PROJECT</a:t>
            </a:r>
          </a:p>
        </p:txBody>
      </p:sp>
      <p:sp>
        <p:nvSpPr>
          <p:cNvPr id="6" name="TextBox 5">
            <a:extLst>
              <a:ext uri="{FF2B5EF4-FFF2-40B4-BE49-F238E27FC236}">
                <a16:creationId xmlns:a16="http://schemas.microsoft.com/office/drawing/2014/main" id="{5B449898-5176-4F13-AC80-873913614704}"/>
              </a:ext>
            </a:extLst>
          </p:cNvPr>
          <p:cNvSpPr txBox="1"/>
          <p:nvPr/>
        </p:nvSpPr>
        <p:spPr>
          <a:xfrm>
            <a:off x="799777" y="4053630"/>
            <a:ext cx="3658053" cy="955111"/>
          </a:xfrm>
          <a:prstGeom prst="rect">
            <a:avLst/>
          </a:prstGeom>
        </p:spPr>
        <p:txBody>
          <a:bodyPr vert="horz" lIns="91440" tIns="45720" rIns="91440" bIns="45720" rtlCol="0" anchor="b">
            <a:normAutofit/>
          </a:bodyPr>
          <a:lstStyle/>
          <a:p>
            <a:pPr>
              <a:lnSpc>
                <a:spcPct val="90000"/>
              </a:lnSpc>
              <a:spcBef>
                <a:spcPts val="1000"/>
              </a:spcBef>
            </a:pPr>
            <a:r>
              <a:rPr lang="en-US" sz="2000" b="1" kern="1200" dirty="0">
                <a:solidFill>
                  <a:schemeClr val="tx2"/>
                </a:solidFill>
                <a:latin typeface="+mn-lt"/>
                <a:ea typeface="+mn-ea"/>
                <a:cs typeface="+mn-cs"/>
              </a:rPr>
              <a:t>NAME: </a:t>
            </a:r>
            <a:r>
              <a:rPr lang="en-US" sz="2000" kern="1200" dirty="0">
                <a:solidFill>
                  <a:schemeClr val="tx2"/>
                </a:solidFill>
                <a:latin typeface="+mn-lt"/>
                <a:ea typeface="+mn-ea"/>
                <a:cs typeface="+mn-cs"/>
              </a:rPr>
              <a:t>SHUBHAM BATHWAL</a:t>
            </a:r>
          </a:p>
          <a:p>
            <a:pPr>
              <a:lnSpc>
                <a:spcPct val="90000"/>
              </a:lnSpc>
              <a:spcBef>
                <a:spcPts val="1000"/>
              </a:spcBef>
            </a:pPr>
            <a:r>
              <a:rPr lang="en-US" sz="2000" b="1" kern="1200" dirty="0">
                <a:solidFill>
                  <a:schemeClr val="tx2"/>
                </a:solidFill>
                <a:latin typeface="+mn-lt"/>
                <a:ea typeface="+mn-ea"/>
                <a:cs typeface="+mn-cs"/>
              </a:rPr>
              <a:t>STUDENT ID : </a:t>
            </a:r>
            <a:r>
              <a:rPr lang="en-US" sz="2000" kern="1200" dirty="0">
                <a:solidFill>
                  <a:schemeClr val="tx2"/>
                </a:solidFill>
                <a:latin typeface="+mn-lt"/>
                <a:ea typeface="+mn-ea"/>
                <a:cs typeface="+mn-cs"/>
              </a:rPr>
              <a:t>A21031</a:t>
            </a:r>
          </a:p>
        </p:txBody>
      </p:sp>
      <p:pic>
        <p:nvPicPr>
          <p:cNvPr id="10" name="Graphic 9" descr="Airplane">
            <a:extLst>
              <a:ext uri="{FF2B5EF4-FFF2-40B4-BE49-F238E27FC236}">
                <a16:creationId xmlns:a16="http://schemas.microsoft.com/office/drawing/2014/main" id="{6FDE86B9-C184-4050-AB8B-B347210ABF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
        <p:nvSpPr>
          <p:cNvPr id="5" name="TextBox 4">
            <a:extLst>
              <a:ext uri="{FF2B5EF4-FFF2-40B4-BE49-F238E27FC236}">
                <a16:creationId xmlns:a16="http://schemas.microsoft.com/office/drawing/2014/main" id="{789C38C8-39E0-444B-BC6C-574BD10E2E80}"/>
              </a:ext>
            </a:extLst>
          </p:cNvPr>
          <p:cNvSpPr txBox="1"/>
          <p:nvPr/>
        </p:nvSpPr>
        <p:spPr>
          <a:xfrm>
            <a:off x="799777" y="2156625"/>
            <a:ext cx="5604397" cy="400110"/>
          </a:xfrm>
          <a:prstGeom prst="rect">
            <a:avLst/>
          </a:prstGeom>
          <a:noFill/>
        </p:spPr>
        <p:txBody>
          <a:bodyPr wrap="square">
            <a:spAutoFit/>
          </a:bodyPr>
          <a:lstStyle/>
          <a:p>
            <a:pPr>
              <a:spcAft>
                <a:spcPts val="600"/>
              </a:spcAft>
            </a:pPr>
            <a:r>
              <a:rPr lang="en-IN" sz="2000" dirty="0">
                <a:solidFill>
                  <a:srgbClr val="0070C0"/>
                </a:solidFill>
              </a:rPr>
              <a:t>FLIGHT PRICE PREDICTION</a:t>
            </a:r>
          </a:p>
        </p:txBody>
      </p:sp>
      <p:pic>
        <p:nvPicPr>
          <p:cNvPr id="1026" name="Picture 2">
            <a:hlinkClick r:id="rId4"/>
            <a:extLst>
              <a:ext uri="{FF2B5EF4-FFF2-40B4-BE49-F238E27FC236}">
                <a16:creationId xmlns:a16="http://schemas.microsoft.com/office/drawing/2014/main" id="{875213E8-D8F2-4511-8FF4-BAE8EA3109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6"/>
            <a:extLst>
              <a:ext uri="{FF2B5EF4-FFF2-40B4-BE49-F238E27FC236}">
                <a16:creationId xmlns:a16="http://schemas.microsoft.com/office/drawing/2014/main" id="{81407304-7A16-4A4C-82F4-C667510A93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2" name="Picture 11">
            <a:hlinkClick r:id="rId8"/>
            <a:extLst>
              <a:ext uri="{FF2B5EF4-FFF2-40B4-BE49-F238E27FC236}">
                <a16:creationId xmlns:a16="http://schemas.microsoft.com/office/drawing/2014/main" id="{CC3DBB54-756E-4404-8423-0E94CBC01D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270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C3DA8E-B780-4105-9FC1-4A38A0868E31}"/>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DATA CLEANING</a:t>
            </a:r>
          </a:p>
        </p:txBody>
      </p:sp>
      <p:sp>
        <p:nvSpPr>
          <p:cNvPr id="3" name="Content Placeholder 2">
            <a:extLst>
              <a:ext uri="{FF2B5EF4-FFF2-40B4-BE49-F238E27FC236}">
                <a16:creationId xmlns:a16="http://schemas.microsoft.com/office/drawing/2014/main" id="{58068A17-E763-487B-A40C-B53539A26C12}"/>
              </a:ext>
            </a:extLst>
          </p:cNvPr>
          <p:cNvSpPr>
            <a:spLocks noGrp="1"/>
          </p:cNvSpPr>
          <p:nvPr>
            <p:ph idx="1"/>
          </p:nvPr>
        </p:nvSpPr>
        <p:spPr>
          <a:xfrm>
            <a:off x="1957987" y="2431765"/>
            <a:ext cx="8276026" cy="3320031"/>
          </a:xfrm>
        </p:spPr>
        <p:txBody>
          <a:bodyPr anchor="ctr">
            <a:normAutofit/>
          </a:bodyPr>
          <a:lstStyle/>
          <a:p>
            <a:pPr marL="0" indent="0">
              <a:buNone/>
            </a:pPr>
            <a:r>
              <a:rPr lang="en-IN" sz="2000" dirty="0">
                <a:solidFill>
                  <a:schemeClr val="tx1">
                    <a:lumMod val="85000"/>
                    <a:lumOff val="15000"/>
                  </a:schemeClr>
                </a:solidFill>
              </a:rPr>
              <a:t>As the data was scraped from a site their were lots of inconsistency in the data, steps were taken to clean it.</a:t>
            </a:r>
          </a:p>
          <a:p>
            <a:r>
              <a:rPr lang="en-IN" sz="2000" dirty="0">
                <a:solidFill>
                  <a:schemeClr val="tx1">
                    <a:lumMod val="85000"/>
                    <a:lumOff val="15000"/>
                  </a:schemeClr>
                </a:solidFill>
              </a:rPr>
              <a:t>Arrival Time and Departure Time were mapped into bins/buckets.</a:t>
            </a:r>
          </a:p>
          <a:p>
            <a:r>
              <a:rPr lang="en-IN" sz="2000" dirty="0">
                <a:solidFill>
                  <a:schemeClr val="tx1">
                    <a:lumMod val="85000"/>
                    <a:lumOff val="15000"/>
                  </a:schemeClr>
                </a:solidFill>
              </a:rPr>
              <a:t>Duration Column had inconsistency in its values which were dealt with and then the duration was converted into hours.</a:t>
            </a:r>
          </a:p>
          <a:p>
            <a:r>
              <a:rPr lang="en-IN" sz="2000" dirty="0">
                <a:solidFill>
                  <a:schemeClr val="tx1">
                    <a:lumMod val="85000"/>
                    <a:lumOff val="15000"/>
                  </a:schemeClr>
                </a:solidFill>
              </a:rPr>
              <a:t>Two airline companies had very low number of instances in the data (less than 0.01% , so they were removed.</a:t>
            </a:r>
          </a:p>
          <a:p>
            <a:r>
              <a:rPr lang="en-IN" sz="2000" dirty="0">
                <a:solidFill>
                  <a:schemeClr val="tx1">
                    <a:lumMod val="85000"/>
                    <a:lumOff val="15000"/>
                  </a:schemeClr>
                </a:solidFill>
              </a:rPr>
              <a:t>Consistency of Stop column was maintained.</a:t>
            </a:r>
          </a:p>
          <a:p>
            <a:r>
              <a:rPr lang="en-IN" sz="2000" dirty="0">
                <a:solidFill>
                  <a:schemeClr val="tx1">
                    <a:lumMod val="85000"/>
                    <a:lumOff val="15000"/>
                  </a:schemeClr>
                </a:solidFill>
              </a:rPr>
              <a:t>Commas were removed from Price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B896196F-1FDE-4E67-AD36-F3E1EC61A8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10;&#10;Description automatically generated">
            <a:hlinkClick r:id="rId4"/>
            <a:extLst>
              <a:ext uri="{FF2B5EF4-FFF2-40B4-BE49-F238E27FC236}">
                <a16:creationId xmlns:a16="http://schemas.microsoft.com/office/drawing/2014/main" id="{01919486-51C0-4B62-BF8A-9E103EA2E0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9" name="Picture 8">
            <a:hlinkClick r:id="rId6"/>
            <a:extLst>
              <a:ext uri="{FF2B5EF4-FFF2-40B4-BE49-F238E27FC236}">
                <a16:creationId xmlns:a16="http://schemas.microsoft.com/office/drawing/2014/main" id="{CDE588F7-2A12-41FC-84D6-14F9EFE075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320803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9C4FE7-8540-476D-962C-0D5C0694176D}"/>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DATA CLEANING</a:t>
            </a:r>
          </a:p>
        </p:txBody>
      </p:sp>
      <p:sp>
        <p:nvSpPr>
          <p:cNvPr id="3" name="Content Placeholder 2">
            <a:extLst>
              <a:ext uri="{FF2B5EF4-FFF2-40B4-BE49-F238E27FC236}">
                <a16:creationId xmlns:a16="http://schemas.microsoft.com/office/drawing/2014/main" id="{BBE47D2A-7E7B-4C98-B419-6104DF612A0B}"/>
              </a:ext>
            </a:extLst>
          </p:cNvPr>
          <p:cNvSpPr>
            <a:spLocks noGrp="1"/>
          </p:cNvSpPr>
          <p:nvPr>
            <p:ph idx="1"/>
          </p:nvPr>
        </p:nvSpPr>
        <p:spPr>
          <a:xfrm>
            <a:off x="1957987" y="2431765"/>
            <a:ext cx="8276026" cy="3320031"/>
          </a:xfrm>
        </p:spPr>
        <p:txBody>
          <a:bodyPr anchor="ctr">
            <a:normAutofit/>
          </a:bodyPr>
          <a:lstStyle/>
          <a:p>
            <a:r>
              <a:rPr lang="en-IN" sz="1900">
                <a:solidFill>
                  <a:schemeClr val="tx1">
                    <a:lumMod val="85000"/>
                    <a:lumOff val="15000"/>
                  </a:schemeClr>
                </a:solidFill>
              </a:rPr>
              <a:t>Feature Extraction : </a:t>
            </a:r>
          </a:p>
          <a:p>
            <a:pPr lvl="1"/>
            <a:r>
              <a:rPr lang="en-IN" sz="1900">
                <a:solidFill>
                  <a:schemeClr val="tx1">
                    <a:lumMod val="85000"/>
                    <a:lumOff val="15000"/>
                  </a:schemeClr>
                </a:solidFill>
              </a:rPr>
              <a:t>Column Days Left was extracted from Date using SQL query.</a:t>
            </a:r>
          </a:p>
          <a:p>
            <a:pPr lvl="1"/>
            <a:r>
              <a:rPr lang="en-IN" sz="1900">
                <a:solidFill>
                  <a:schemeClr val="tx1">
                    <a:lumMod val="85000"/>
                    <a:lumOff val="15000"/>
                  </a:schemeClr>
                </a:solidFill>
              </a:rPr>
              <a:t>Character Code and Numerical Code were combined to form Flight Code.</a:t>
            </a:r>
          </a:p>
          <a:p>
            <a:r>
              <a:rPr lang="en-IN" sz="1900">
                <a:solidFill>
                  <a:schemeClr val="tx1">
                    <a:lumMod val="85000"/>
                    <a:lumOff val="15000"/>
                  </a:schemeClr>
                </a:solidFill>
              </a:rPr>
              <a:t>Feature Selection:</a:t>
            </a:r>
          </a:p>
          <a:p>
            <a:pPr lvl="1"/>
            <a:r>
              <a:rPr lang="en-IN" sz="1900">
                <a:solidFill>
                  <a:schemeClr val="tx1">
                    <a:lumMod val="85000"/>
                    <a:lumOff val="15000"/>
                  </a:schemeClr>
                </a:solidFill>
              </a:rPr>
              <a:t>Date and Flight Code column were deleted (they were used for EDA and was deleted afterward).</a:t>
            </a:r>
          </a:p>
          <a:p>
            <a:r>
              <a:rPr lang="en-IN" sz="1900">
                <a:solidFill>
                  <a:schemeClr val="tx1">
                    <a:lumMod val="85000"/>
                    <a:lumOff val="15000"/>
                  </a:schemeClr>
                </a:solidFill>
              </a:rPr>
              <a:t>There were very few null values in our dataset which were dropped.</a:t>
            </a:r>
          </a:p>
          <a:p>
            <a:r>
              <a:rPr lang="en-IN" sz="1900">
                <a:solidFill>
                  <a:schemeClr val="tx1">
                    <a:lumMod val="85000"/>
                    <a:lumOff val="15000"/>
                  </a:schemeClr>
                </a:solidFill>
              </a:rPr>
              <a:t>2 duplicate rows were also dropped.</a:t>
            </a:r>
          </a:p>
          <a:p>
            <a:r>
              <a:rPr lang="en-IN" sz="1900">
                <a:solidFill>
                  <a:schemeClr val="tx1">
                    <a:lumMod val="85000"/>
                    <a:lumOff val="15000"/>
                  </a:schemeClr>
                </a:solidFill>
              </a:rPr>
              <a:t>Data Type of all the column were aligned with its type.</a:t>
            </a:r>
          </a:p>
          <a:p>
            <a:endParaRPr lang="en-IN" sz="19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1618D89B-4DCB-4935-8A28-39B043D271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EBBD6197-4634-4449-AF00-5D1014463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45674D98-2940-400B-A937-F66F7B5F24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74224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6A8B-448A-43AB-8448-A2A2FD869EE5}"/>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670A186-7AA8-4CDB-BB4B-BB07BD55D688}"/>
              </a:ext>
            </a:extLst>
          </p:cNvPr>
          <p:cNvSpPr>
            <a:spLocks noGrp="1"/>
          </p:cNvSpPr>
          <p:nvPr>
            <p:ph idx="1"/>
          </p:nvPr>
        </p:nvSpPr>
        <p:spPr>
          <a:xfrm>
            <a:off x="838200" y="1825625"/>
            <a:ext cx="10515600" cy="982230"/>
          </a:xfrm>
        </p:spPr>
        <p:txBody>
          <a:bodyPr>
            <a:normAutofit lnSpcReduction="10000"/>
          </a:bodyPr>
          <a:lstStyle/>
          <a:p>
            <a:r>
              <a:rPr lang="en-IN" dirty="0"/>
              <a:t>For Plotting Pandas, Seaborn and Matplotlib were used.</a:t>
            </a:r>
          </a:p>
          <a:p>
            <a:r>
              <a:rPr lang="en-IN" dirty="0"/>
              <a:t>Spark data frame was transformed into pandas data frame.</a:t>
            </a:r>
          </a:p>
          <a:p>
            <a:endParaRPr lang="en-IN" dirty="0"/>
          </a:p>
        </p:txBody>
      </p:sp>
      <p:pic>
        <p:nvPicPr>
          <p:cNvPr id="5" name="Picture 4">
            <a:extLst>
              <a:ext uri="{FF2B5EF4-FFF2-40B4-BE49-F238E27FC236}">
                <a16:creationId xmlns:a16="http://schemas.microsoft.com/office/drawing/2014/main" id="{E043D1E8-22F7-4F92-8B97-7E643DC4519D}"/>
              </a:ext>
            </a:extLst>
          </p:cNvPr>
          <p:cNvPicPr>
            <a:picLocks noChangeAspect="1"/>
          </p:cNvPicPr>
          <p:nvPr/>
        </p:nvPicPr>
        <p:blipFill>
          <a:blip r:embed="rId2"/>
          <a:stretch>
            <a:fillRect/>
          </a:stretch>
        </p:blipFill>
        <p:spPr>
          <a:xfrm>
            <a:off x="777006" y="3227627"/>
            <a:ext cx="3031693" cy="2690094"/>
          </a:xfrm>
          <a:prstGeom prst="rect">
            <a:avLst/>
          </a:prstGeom>
        </p:spPr>
      </p:pic>
      <p:sp>
        <p:nvSpPr>
          <p:cNvPr id="7" name="TextBox 6">
            <a:extLst>
              <a:ext uri="{FF2B5EF4-FFF2-40B4-BE49-F238E27FC236}">
                <a16:creationId xmlns:a16="http://schemas.microsoft.com/office/drawing/2014/main" id="{28391809-C2A2-4F76-9F40-A8E132174D8D}"/>
              </a:ext>
            </a:extLst>
          </p:cNvPr>
          <p:cNvSpPr txBox="1"/>
          <p:nvPr/>
        </p:nvSpPr>
        <p:spPr>
          <a:xfrm>
            <a:off x="4348569" y="3259472"/>
            <a:ext cx="6465361" cy="2031325"/>
          </a:xfrm>
          <a:prstGeom prst="rect">
            <a:avLst/>
          </a:prstGeom>
          <a:noFill/>
        </p:spPr>
        <p:txBody>
          <a:bodyPr wrap="square">
            <a:spAutoFit/>
          </a:bodyPr>
          <a:lstStyle/>
          <a:p>
            <a:pPr marL="342900" indent="-342900">
              <a:buAutoNum type="arabicPeriod"/>
            </a:pPr>
            <a:r>
              <a:rPr lang="en-US" sz="1800" b="0" i="0" u="none" strike="noStrike" baseline="0" dirty="0">
                <a:solidFill>
                  <a:srgbClr val="000000"/>
                </a:solidFill>
                <a:latin typeface="Calibri" panose="020F0502020204030204" pitchFamily="34" charset="0"/>
              </a:rPr>
              <a:t>50% of the flight takes less than 11hrs 15 min, mean duration is 12hrs 12min which is very close to median, so the duration is slightly right skewed. </a:t>
            </a:r>
          </a:p>
          <a:p>
            <a:pPr marL="342900" indent="-342900">
              <a:buAutoNum type="arabicPeriod"/>
            </a:pPr>
            <a:endParaRPr lang="en-US" sz="1800" b="0" i="0" u="none" strike="noStrike" baseline="0" dirty="0">
              <a:solidFill>
                <a:srgbClr val="000000"/>
              </a:solidFill>
              <a:latin typeface="Calibri" panose="020F0502020204030204" pitchFamily="34" charset="0"/>
            </a:endParaRPr>
          </a:p>
          <a:p>
            <a:pPr marL="342900" indent="-342900">
              <a:buAutoNum type="arabicPeriod"/>
            </a:pPr>
            <a:r>
              <a:rPr lang="en-US" sz="1800" b="0" i="0" u="none" strike="noStrike" baseline="0" dirty="0">
                <a:solidFill>
                  <a:srgbClr val="000000"/>
                </a:solidFill>
                <a:latin typeface="Calibri" panose="020F0502020204030204" pitchFamily="34" charset="0"/>
              </a:rPr>
              <a:t>50% of the flight ticket costs less than Rs7500, mean price is        Rs 20889 which is very large compared to median price, so the price is highly right skewed. </a:t>
            </a:r>
          </a:p>
        </p:txBody>
      </p:sp>
      <p:pic>
        <p:nvPicPr>
          <p:cNvPr id="6" name="Picture 2">
            <a:hlinkClick r:id="rId3"/>
            <a:extLst>
              <a:ext uri="{FF2B5EF4-FFF2-40B4-BE49-F238E27FC236}">
                <a16:creationId xmlns:a16="http://schemas.microsoft.com/office/drawing/2014/main" id="{558C9526-8CAD-487A-9E83-15CA0E8F70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10;&#10;Description automatically generated">
            <a:hlinkClick r:id="rId5"/>
            <a:extLst>
              <a:ext uri="{FF2B5EF4-FFF2-40B4-BE49-F238E27FC236}">
                <a16:creationId xmlns:a16="http://schemas.microsoft.com/office/drawing/2014/main" id="{3CC4EC54-1449-4D15-8A3C-56D7FA23C8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9" name="Picture 8">
            <a:hlinkClick r:id="rId7"/>
            <a:extLst>
              <a:ext uri="{FF2B5EF4-FFF2-40B4-BE49-F238E27FC236}">
                <a16:creationId xmlns:a16="http://schemas.microsoft.com/office/drawing/2014/main" id="{1BC9C013-9F65-40C4-BA49-E88B5BC557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13809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30A89-26A3-43B8-9EAE-592A784A9A0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GRAPHICAL ANALYSIS</a:t>
            </a:r>
          </a:p>
        </p:txBody>
      </p:sp>
      <p:cxnSp>
        <p:nvCxnSpPr>
          <p:cNvPr id="1029"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6C3EA-9E6B-4C5C-AC56-9D89F418AA20}"/>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u="none" strike="noStrike" baseline="0">
                <a:solidFill>
                  <a:schemeClr val="bg1"/>
                </a:solidFill>
              </a:rPr>
              <a:t>Between the origin and destination city, most flights make at least one stop. </a:t>
            </a:r>
          </a:p>
          <a:p>
            <a:pPr indent="-228600">
              <a:lnSpc>
                <a:spcPct val="90000"/>
              </a:lnSpc>
              <a:spcAft>
                <a:spcPts val="600"/>
              </a:spcAft>
              <a:buFont typeface="Arial" panose="020B0604020202020204" pitchFamily="34" charset="0"/>
              <a:buChar char="•"/>
            </a:pPr>
            <a:r>
              <a:rPr lang="en-US" sz="1900" b="0" i="0" u="none" strike="noStrike" baseline="0">
                <a:solidFill>
                  <a:schemeClr val="bg1"/>
                </a:solidFill>
              </a:rPr>
              <a:t>The bar plot shows that the mean ticket price of flights with stops is higher than the mean ticket price of flights without any stop. </a:t>
            </a:r>
            <a:endParaRPr lang="en-US" sz="1900">
              <a:solidFill>
                <a:schemeClr val="bg1"/>
              </a:solidFill>
            </a:endParaRPr>
          </a:p>
        </p:txBody>
      </p:sp>
      <p:pic>
        <p:nvPicPr>
          <p:cNvPr id="1026" name="Picture 2" descr="Chart&#10;&#10;Description automatically generated with medium confidence">
            <a:extLst>
              <a:ext uri="{FF2B5EF4-FFF2-40B4-BE49-F238E27FC236}">
                <a16:creationId xmlns:a16="http://schemas.microsoft.com/office/drawing/2014/main" id="{382C7B45-E11B-414A-9471-A171EED24F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612452"/>
            <a:ext cx="5559480" cy="3571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picture containing chart&#10;&#10;Description automatically generated">
            <a:extLst>
              <a:ext uri="{FF2B5EF4-FFF2-40B4-BE49-F238E27FC236}">
                <a16:creationId xmlns:a16="http://schemas.microsoft.com/office/drawing/2014/main" id="{7C660DF9-17A1-4D39-BF50-CDBB7BD2B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66756" y="2527997"/>
            <a:ext cx="4516915" cy="3749040"/>
          </a:xfrm>
          <a:prstGeom prst="rect">
            <a:avLst/>
          </a:prstGeom>
          <a:noFill/>
        </p:spPr>
      </p:pic>
    </p:spTree>
    <p:extLst>
      <p:ext uri="{BB962C8B-B14F-4D97-AF65-F5344CB8AC3E}">
        <p14:creationId xmlns:p14="http://schemas.microsoft.com/office/powerpoint/2010/main" val="98473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14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30A89-26A3-43B8-9EAE-592A784A9A0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GRAPHICAL ANALYSIS</a:t>
            </a:r>
          </a:p>
        </p:txBody>
      </p:sp>
      <p:cxnSp>
        <p:nvCxnSpPr>
          <p:cNvPr id="145" name="Straight Connector 14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6C3EA-9E6B-4C5C-AC56-9D89F418AA20}"/>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i="0" u="none" strike="noStrike" baseline="0" dirty="0">
                <a:solidFill>
                  <a:schemeClr val="bg1"/>
                </a:solidFill>
              </a:rPr>
              <a:t>In India, majority of travel is done in Economy Class. </a:t>
            </a:r>
          </a:p>
          <a:p>
            <a:pPr indent="-228600">
              <a:lnSpc>
                <a:spcPct val="90000"/>
              </a:lnSpc>
              <a:spcAft>
                <a:spcPts val="600"/>
              </a:spcAft>
              <a:buFont typeface="Arial" panose="020B0604020202020204" pitchFamily="34" charset="0"/>
              <a:buChar char="•"/>
            </a:pPr>
            <a:r>
              <a:rPr lang="en-US" sz="2200" dirty="0">
                <a:solidFill>
                  <a:schemeClr val="bg1"/>
                </a:solidFill>
                <a:effectLst/>
              </a:rPr>
              <a:t>Mean ticket price of business class is higher than the mean ticket price of economy class tickets. </a:t>
            </a:r>
            <a:endParaRPr lang="en-US" sz="2200" dirty="0">
              <a:solidFill>
                <a:schemeClr val="bg1"/>
              </a:solidFill>
            </a:endParaRPr>
          </a:p>
        </p:txBody>
      </p:sp>
      <p:pic>
        <p:nvPicPr>
          <p:cNvPr id="2058" name="Picture 10">
            <a:extLst>
              <a:ext uri="{FF2B5EF4-FFF2-40B4-BE49-F238E27FC236}">
                <a16:creationId xmlns:a16="http://schemas.microsoft.com/office/drawing/2014/main" id="{B36967D6-8EC5-476F-90FB-7FB6E8D13B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932122"/>
            <a:ext cx="5559480" cy="29326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art, bar chart&#10;&#10;Description automatically generated">
            <a:extLst>
              <a:ext uri="{FF2B5EF4-FFF2-40B4-BE49-F238E27FC236}">
                <a16:creationId xmlns:a16="http://schemas.microsoft.com/office/drawing/2014/main" id="{9D08FAFD-7AD2-4606-9152-BC9A881BED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1736" y="2620557"/>
            <a:ext cx="5546955" cy="356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3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30A89-26A3-43B8-9EAE-592A784A9A0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GRAPHICAL ANALYSIS</a:t>
            </a:r>
          </a:p>
        </p:txBody>
      </p:sp>
      <p:cxnSp>
        <p:nvCxnSpPr>
          <p:cNvPr id="78" name="Straight Connector 77">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6C3EA-9E6B-4C5C-AC56-9D89F418AA20}"/>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u="none" strike="noStrike" baseline="0" dirty="0">
                <a:solidFill>
                  <a:schemeClr val="bg1"/>
                </a:solidFill>
              </a:rPr>
              <a:t>From the graph, we observe that Vistara and Air India have the highest median prices. Apart from them, practically every airline has comparable median price. Vistara and Air India offers wide range of options in terms of price. </a:t>
            </a:r>
          </a:p>
          <a:p>
            <a:pPr indent="-228600">
              <a:lnSpc>
                <a:spcPct val="90000"/>
              </a:lnSpc>
              <a:spcAft>
                <a:spcPts val="600"/>
              </a:spcAft>
              <a:buFont typeface="Arial" panose="020B0604020202020204" pitchFamily="34" charset="0"/>
              <a:buChar char="•"/>
            </a:pPr>
            <a:r>
              <a:rPr lang="en-US" sz="1500" b="0" i="0" u="none" strike="noStrike" baseline="0" dirty="0">
                <a:solidFill>
                  <a:schemeClr val="bg1"/>
                </a:solidFill>
              </a:rPr>
              <a:t>Higher Price of Vistara and Air India is attributed to the fact they are the airline company that offers Business class services in India. </a:t>
            </a:r>
            <a:endParaRPr lang="en-US" sz="1500" dirty="0">
              <a:solidFill>
                <a:schemeClr val="bg1"/>
              </a:solidFill>
            </a:endParaRPr>
          </a:p>
        </p:txBody>
      </p:sp>
      <p:pic>
        <p:nvPicPr>
          <p:cNvPr id="3" name="Picture 6">
            <a:extLst>
              <a:ext uri="{FF2B5EF4-FFF2-40B4-BE49-F238E27FC236}">
                <a16:creationId xmlns:a16="http://schemas.microsoft.com/office/drawing/2014/main" id="{9FE7A816-507A-4DA3-B63F-86344E528C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932122"/>
            <a:ext cx="5559480" cy="2932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with low confidence">
            <a:extLst>
              <a:ext uri="{FF2B5EF4-FFF2-40B4-BE49-F238E27FC236}">
                <a16:creationId xmlns:a16="http://schemas.microsoft.com/office/drawing/2014/main" id="{8823F084-10E8-4844-A179-59748B4DB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66756" y="2527997"/>
            <a:ext cx="4516915" cy="3749040"/>
          </a:xfrm>
          <a:prstGeom prst="rect">
            <a:avLst/>
          </a:prstGeom>
          <a:noFill/>
        </p:spPr>
      </p:pic>
    </p:spTree>
    <p:extLst>
      <p:ext uri="{BB962C8B-B14F-4D97-AF65-F5344CB8AC3E}">
        <p14:creationId xmlns:p14="http://schemas.microsoft.com/office/powerpoint/2010/main" val="105549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136">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30A89-26A3-43B8-9EAE-592A784A9A0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GRAPHICAL ANALYSIS</a:t>
            </a:r>
          </a:p>
        </p:txBody>
      </p:sp>
      <p:cxnSp>
        <p:nvCxnSpPr>
          <p:cNvPr id="3079" name="Straight Connector 138">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6C3EA-9E6B-4C5C-AC56-9D89F418AA20}"/>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u="none" strike="noStrike" baseline="0" dirty="0">
                <a:solidFill>
                  <a:schemeClr val="bg1"/>
                </a:solidFill>
              </a:rPr>
              <a:t>From the graph, we observe that Vistara and Air India have the highest median prices. Apart from them, practically every airline has comparable median price. Vistara and Air India offers wide range of options in terms of price. </a:t>
            </a:r>
          </a:p>
          <a:p>
            <a:pPr indent="-228600">
              <a:lnSpc>
                <a:spcPct val="90000"/>
              </a:lnSpc>
              <a:spcAft>
                <a:spcPts val="600"/>
              </a:spcAft>
              <a:buFont typeface="Arial" panose="020B0604020202020204" pitchFamily="34" charset="0"/>
              <a:buChar char="•"/>
            </a:pPr>
            <a:r>
              <a:rPr lang="en-US" sz="1500" b="0" i="0" u="none" strike="noStrike" baseline="0" dirty="0">
                <a:solidFill>
                  <a:schemeClr val="bg1"/>
                </a:solidFill>
              </a:rPr>
              <a:t>Higher Price of Vistara and Air India is attributed to the fact they are the airline company that offers Business class services in India. </a:t>
            </a:r>
            <a:endParaRPr lang="en-US" sz="1500" dirty="0">
              <a:solidFill>
                <a:schemeClr val="bg1"/>
              </a:solidFill>
            </a:endParaRPr>
          </a:p>
        </p:txBody>
      </p:sp>
      <p:pic>
        <p:nvPicPr>
          <p:cNvPr id="3076" name="Picture 4" descr="Chart, box and whisker chart&#10;&#10;Description automatically generated">
            <a:extLst>
              <a:ext uri="{FF2B5EF4-FFF2-40B4-BE49-F238E27FC236}">
                <a16:creationId xmlns:a16="http://schemas.microsoft.com/office/drawing/2014/main" id="{B78624C6-A6EA-48F7-8961-23705D7820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932122"/>
            <a:ext cx="5559480" cy="2932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with low confidence">
            <a:extLst>
              <a:ext uri="{FF2B5EF4-FFF2-40B4-BE49-F238E27FC236}">
                <a16:creationId xmlns:a16="http://schemas.microsoft.com/office/drawing/2014/main" id="{8823F084-10E8-4844-A179-59748B4DB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66756" y="2527997"/>
            <a:ext cx="4516915" cy="3749040"/>
          </a:xfrm>
          <a:prstGeom prst="rect">
            <a:avLst/>
          </a:prstGeom>
          <a:noFill/>
        </p:spPr>
      </p:pic>
    </p:spTree>
    <p:extLst>
      <p:ext uri="{BB962C8B-B14F-4D97-AF65-F5344CB8AC3E}">
        <p14:creationId xmlns:p14="http://schemas.microsoft.com/office/powerpoint/2010/main" val="240957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D830A89-26A3-43B8-9EAE-592A784A9A0E}"/>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GRAPHICAL ANALYSIS</a:t>
            </a:r>
          </a:p>
        </p:txBody>
      </p:sp>
      <p:cxnSp>
        <p:nvCxnSpPr>
          <p:cNvPr id="137" name="Straight Connector 13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6C3EA-9E6B-4C5C-AC56-9D89F418AA20}"/>
              </a:ext>
            </a:extLst>
          </p:cNvPr>
          <p:cNvSpPr txBox="1"/>
          <p:nvPr/>
        </p:nvSpPr>
        <p:spPr>
          <a:xfrm>
            <a:off x="4878783" y="411881"/>
            <a:ext cx="6512265" cy="146178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u="none" strike="noStrike" baseline="0" dirty="0">
                <a:solidFill>
                  <a:schemeClr val="bg1"/>
                </a:solidFill>
              </a:rPr>
              <a:t>The cost of a flight varies greatly depending on how early you book it. </a:t>
            </a:r>
          </a:p>
          <a:p>
            <a:pPr indent="-228600">
              <a:lnSpc>
                <a:spcPct val="90000"/>
              </a:lnSpc>
              <a:spcAft>
                <a:spcPts val="600"/>
              </a:spcAft>
              <a:buFont typeface="Arial" panose="020B0604020202020204" pitchFamily="34" charset="0"/>
              <a:buChar char="•"/>
            </a:pPr>
            <a:r>
              <a:rPr lang="en-US" b="0" i="0" u="none" strike="noStrike" baseline="0" dirty="0">
                <a:solidFill>
                  <a:schemeClr val="bg1"/>
                </a:solidFill>
              </a:rPr>
              <a:t>However, after a certain amount of time, it reaches saturation. </a:t>
            </a:r>
            <a:endParaRPr lang="en-US" dirty="0">
              <a:solidFill>
                <a:schemeClr val="bg1"/>
              </a:solidFill>
            </a:endParaRPr>
          </a:p>
        </p:txBody>
      </p:sp>
      <p:pic>
        <p:nvPicPr>
          <p:cNvPr id="4098" name="Picture 2" descr="Chart, line chart&#10;&#10;Description automatically generated">
            <a:extLst>
              <a:ext uri="{FF2B5EF4-FFF2-40B4-BE49-F238E27FC236}">
                <a16:creationId xmlns:a16="http://schemas.microsoft.com/office/drawing/2014/main" id="{C4AF11EE-1F1E-430D-B4C2-350075686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5259" y="2638926"/>
            <a:ext cx="6775677" cy="360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0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3FE4-03C4-4315-93FC-B83C20E1B27F}"/>
              </a:ext>
            </a:extLst>
          </p:cNvPr>
          <p:cNvSpPr>
            <a:spLocks noGrp="1"/>
          </p:cNvSpPr>
          <p:nvPr>
            <p:ph type="title"/>
          </p:nvPr>
        </p:nvSpPr>
        <p:spPr>
          <a:xfrm>
            <a:off x="648928" y="338328"/>
            <a:ext cx="3685032" cy="1608328"/>
          </a:xfrm>
        </p:spPr>
        <p:txBody>
          <a:bodyPr vert="horz" lIns="91440" tIns="45720" rIns="91440" bIns="45720" rtlCol="0">
            <a:normAutofit/>
          </a:bodyPr>
          <a:lstStyle/>
          <a:p>
            <a:r>
              <a:rPr lang="en-US" sz="3600" dirty="0"/>
              <a:t>OUTLIER TREATMENT</a:t>
            </a:r>
          </a:p>
        </p:txBody>
      </p:sp>
      <p:sp>
        <p:nvSpPr>
          <p:cNvPr id="3" name="Content Placeholder 2">
            <a:extLst>
              <a:ext uri="{FF2B5EF4-FFF2-40B4-BE49-F238E27FC236}">
                <a16:creationId xmlns:a16="http://schemas.microsoft.com/office/drawing/2014/main" id="{C37DB74A-9947-4975-B4BD-0A00B2107239}"/>
              </a:ext>
            </a:extLst>
          </p:cNvPr>
          <p:cNvSpPr>
            <a:spLocks noGrp="1"/>
          </p:cNvSpPr>
          <p:nvPr>
            <p:ph idx="1"/>
          </p:nvPr>
        </p:nvSpPr>
        <p:spPr>
          <a:xfrm>
            <a:off x="4864100" y="338328"/>
            <a:ext cx="6675627" cy="1605083"/>
          </a:xfrm>
        </p:spPr>
        <p:txBody>
          <a:bodyPr vert="horz" lIns="91440" tIns="45720" rIns="91440" bIns="45720" rtlCol="0" anchor="ctr">
            <a:normAutofit/>
          </a:bodyPr>
          <a:lstStyle/>
          <a:p>
            <a:pPr marL="0" indent="0">
              <a:buNone/>
            </a:pPr>
            <a:r>
              <a:rPr lang="en-US" sz="2000" dirty="0"/>
              <a:t>Price and Duration were found to be highly right skewed; Columns were transformed logarithmically. </a:t>
            </a:r>
          </a:p>
          <a:p>
            <a:pPr marL="0" indent="0">
              <a:buNone/>
            </a:pPr>
            <a:r>
              <a:rPr lang="en-US" sz="2000" dirty="0"/>
              <a:t>Outliers having z scores above 3 or less than 3 were dropped.</a:t>
            </a:r>
          </a:p>
        </p:txBody>
      </p:sp>
      <p:sp>
        <p:nvSpPr>
          <p:cNvPr id="75" name="Rectangle 7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B9C121C5-1D3F-4B70-8A7C-7510061262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80" y="2945760"/>
            <a:ext cx="4974336" cy="2885114"/>
          </a:xfrm>
          <a:prstGeom prst="rect">
            <a:avLst/>
          </a:prstGeom>
          <a:noFill/>
          <a:extLst>
            <a:ext uri="{909E8E84-426E-40DD-AFC4-6F175D3DCCD1}">
              <a14:hiddenFill xmlns:a14="http://schemas.microsoft.com/office/drawing/2010/main">
                <a:solidFill>
                  <a:srgbClr val="FFFFFF"/>
                </a:solidFill>
              </a14:hiddenFill>
            </a:ext>
          </a:extLst>
        </p:spPr>
      </p:pic>
      <p:sp>
        <p:nvSpPr>
          <p:cNvPr id="7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8FE6CC93-8805-43BE-9762-28D3689978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45760"/>
            <a:ext cx="4974336" cy="288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311AF-D225-4963-8AD2-7F598ED65D7D}"/>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DATA PREPROCESSING</a:t>
            </a:r>
          </a:p>
        </p:txBody>
      </p:sp>
      <p:sp>
        <p:nvSpPr>
          <p:cNvPr id="3" name="Content Placeholder 2">
            <a:extLst>
              <a:ext uri="{FF2B5EF4-FFF2-40B4-BE49-F238E27FC236}">
                <a16:creationId xmlns:a16="http://schemas.microsoft.com/office/drawing/2014/main" id="{D3801E7F-B70F-432E-BB54-F8E511AF56CB}"/>
              </a:ext>
            </a:extLst>
          </p:cNvPr>
          <p:cNvSpPr>
            <a:spLocks noGrp="1"/>
          </p:cNvSpPr>
          <p:nvPr>
            <p:ph idx="1"/>
          </p:nvPr>
        </p:nvSpPr>
        <p:spPr>
          <a:xfrm>
            <a:off x="1957987" y="2431765"/>
            <a:ext cx="8276026" cy="3320031"/>
          </a:xfrm>
        </p:spPr>
        <p:txBody>
          <a:bodyPr anchor="ctr">
            <a:normAutofit/>
          </a:bodyPr>
          <a:lstStyle/>
          <a:p>
            <a:r>
              <a:rPr lang="en-IN" sz="1600">
                <a:solidFill>
                  <a:schemeClr val="tx1">
                    <a:lumMod val="85000"/>
                    <a:lumOff val="15000"/>
                  </a:schemeClr>
                </a:solidFill>
              </a:rPr>
              <a:t>Dummy Variable Encoding:</a:t>
            </a:r>
          </a:p>
          <a:p>
            <a:pPr lvl="1"/>
            <a:r>
              <a:rPr lang="en-IN" sz="1600">
                <a:solidFill>
                  <a:schemeClr val="tx1">
                    <a:lumMod val="85000"/>
                    <a:lumOff val="15000"/>
                  </a:schemeClr>
                </a:solidFill>
              </a:rPr>
              <a:t>All the categorical columns were encoded as dummies.</a:t>
            </a:r>
          </a:p>
          <a:p>
            <a:pPr lvl="1"/>
            <a:r>
              <a:rPr lang="en-IN" sz="1600">
                <a:solidFill>
                  <a:schemeClr val="tx1">
                    <a:lumMod val="85000"/>
                    <a:lumOff val="15000"/>
                  </a:schemeClr>
                </a:solidFill>
              </a:rPr>
              <a:t>To avoid falling into dummy trap, one column from each feature were dropped.</a:t>
            </a:r>
          </a:p>
          <a:p>
            <a:r>
              <a:rPr lang="en-IN" sz="1600">
                <a:solidFill>
                  <a:schemeClr val="tx1">
                    <a:lumMod val="85000"/>
                    <a:lumOff val="15000"/>
                  </a:schemeClr>
                </a:solidFill>
              </a:rPr>
              <a:t>Scaling (Standardisation):</a:t>
            </a:r>
          </a:p>
          <a:p>
            <a:pPr lvl="1"/>
            <a:r>
              <a:rPr lang="en-IN" sz="1600">
                <a:solidFill>
                  <a:schemeClr val="tx1">
                    <a:lumMod val="85000"/>
                    <a:lumOff val="15000"/>
                  </a:schemeClr>
                </a:solidFill>
              </a:rPr>
              <a:t>Numerical Column Days Remaining and Duration were scaled.</a:t>
            </a:r>
          </a:p>
          <a:p>
            <a:pPr lvl="1"/>
            <a:r>
              <a:rPr lang="en-IN" sz="1600">
                <a:solidFill>
                  <a:schemeClr val="tx1">
                    <a:lumMod val="85000"/>
                    <a:lumOff val="15000"/>
                  </a:schemeClr>
                </a:solidFill>
              </a:rPr>
              <a:t>Min Max Scaler was also tried but Standardisation gave better result.</a:t>
            </a:r>
          </a:p>
          <a:p>
            <a:r>
              <a:rPr lang="en-IN" sz="1600">
                <a:solidFill>
                  <a:schemeClr val="tx1">
                    <a:lumMod val="85000"/>
                    <a:lumOff val="15000"/>
                  </a:schemeClr>
                </a:solidFill>
              </a:rPr>
              <a:t>Vector Assembler:</a:t>
            </a:r>
          </a:p>
          <a:p>
            <a:pPr lvl="1"/>
            <a:r>
              <a:rPr lang="en-US" sz="1600">
                <a:solidFill>
                  <a:schemeClr val="tx1">
                    <a:lumMod val="85000"/>
                    <a:lumOff val="15000"/>
                  </a:schemeClr>
                </a:solidFill>
              </a:rPr>
              <a:t>All the independent columns were combined into a single vector column (Independent) using Vector Assembler.</a:t>
            </a:r>
          </a:p>
          <a:p>
            <a:r>
              <a:rPr lang="en-US" sz="1600">
                <a:solidFill>
                  <a:schemeClr val="tx1">
                    <a:lumMod val="85000"/>
                    <a:lumOff val="15000"/>
                  </a:schemeClr>
                </a:solidFill>
              </a:rPr>
              <a:t>Train Test:</a:t>
            </a:r>
          </a:p>
          <a:p>
            <a:pPr lvl="1"/>
            <a:r>
              <a:rPr lang="en-US" sz="1600">
                <a:solidFill>
                  <a:schemeClr val="tx1">
                    <a:lumMod val="85000"/>
                    <a:lumOff val="15000"/>
                  </a:schemeClr>
                </a:solidFill>
              </a:rPr>
              <a:t>Data was randomly split into train (75%) and test (25%).</a:t>
            </a:r>
          </a:p>
          <a:p>
            <a:pPr lvl="1"/>
            <a:endParaRPr lang="en-IN" sz="16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0B03F569-1967-4B31-90A4-357F994B7C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A0CFA66F-42B1-4ACA-87D5-E67E71BBE4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153D8E11-0D23-473F-B954-D37E6EC33E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61641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BB61D-DF75-4A23-9D96-347E20B5C2F6}"/>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CONTENT</a:t>
            </a:r>
          </a:p>
        </p:txBody>
      </p:sp>
      <p:graphicFrame>
        <p:nvGraphicFramePr>
          <p:cNvPr id="5" name="Content Placeholder 2">
            <a:extLst>
              <a:ext uri="{FF2B5EF4-FFF2-40B4-BE49-F238E27FC236}">
                <a16:creationId xmlns:a16="http://schemas.microsoft.com/office/drawing/2014/main" id="{ABC45830-D9E6-4858-97BC-43A7533904FC}"/>
              </a:ext>
            </a:extLst>
          </p:cNvPr>
          <p:cNvGraphicFramePr>
            <a:graphicFrameLocks noGrp="1"/>
          </p:cNvGraphicFramePr>
          <p:nvPr>
            <p:ph idx="1"/>
            <p:extLst>
              <p:ext uri="{D42A27DB-BD31-4B8C-83A1-F6EECF244321}">
                <p14:modId xmlns:p14="http://schemas.microsoft.com/office/powerpoint/2010/main" val="402243744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2">
            <a:hlinkClick r:id="rId7"/>
            <a:extLst>
              <a:ext uri="{FF2B5EF4-FFF2-40B4-BE49-F238E27FC236}">
                <a16:creationId xmlns:a16="http://schemas.microsoft.com/office/drawing/2014/main" id="{8A65EF7A-0711-4AED-A31B-2515148292B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con&#10;&#10;Description automatically generated">
            <a:hlinkClick r:id="rId9"/>
            <a:extLst>
              <a:ext uri="{FF2B5EF4-FFF2-40B4-BE49-F238E27FC236}">
                <a16:creationId xmlns:a16="http://schemas.microsoft.com/office/drawing/2014/main" id="{F48AB41A-8F7C-4EA1-9BD7-53C50F16D6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6" name="Picture 15">
            <a:hlinkClick r:id="rId11"/>
            <a:extLst>
              <a:ext uri="{FF2B5EF4-FFF2-40B4-BE49-F238E27FC236}">
                <a16:creationId xmlns:a16="http://schemas.microsoft.com/office/drawing/2014/main" id="{52400E07-423C-48C5-AE67-CBCAE2F7EE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177918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60FAC4B-79AB-4087-9D36-0C781DC0AE3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MODEL BUILDING</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2">
            <a:hlinkClick r:id="rId2"/>
            <a:extLst>
              <a:ext uri="{FF2B5EF4-FFF2-40B4-BE49-F238E27FC236}">
                <a16:creationId xmlns:a16="http://schemas.microsoft.com/office/drawing/2014/main" id="{BEA4116C-8810-428B-A81B-81ABAD83DC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con&#10;&#10;Description automatically generated">
            <a:hlinkClick r:id="rId4"/>
            <a:extLst>
              <a:ext uri="{FF2B5EF4-FFF2-40B4-BE49-F238E27FC236}">
                <a16:creationId xmlns:a16="http://schemas.microsoft.com/office/drawing/2014/main" id="{FA27FDB7-F575-4C61-B829-3F6E83555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8" name="Picture 17">
            <a:hlinkClick r:id="rId6"/>
            <a:extLst>
              <a:ext uri="{FF2B5EF4-FFF2-40B4-BE49-F238E27FC236}">
                <a16:creationId xmlns:a16="http://schemas.microsoft.com/office/drawing/2014/main" id="{74C26B9E-D5BE-4729-AB42-831B991CA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33577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52D837-EF45-4254-8EB5-AF5D928533A0}"/>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LINEAR REGRESSION</a:t>
            </a:r>
          </a:p>
        </p:txBody>
      </p:sp>
      <p:sp>
        <p:nvSpPr>
          <p:cNvPr id="3" name="Content Placeholder 2">
            <a:extLst>
              <a:ext uri="{FF2B5EF4-FFF2-40B4-BE49-F238E27FC236}">
                <a16:creationId xmlns:a16="http://schemas.microsoft.com/office/drawing/2014/main" id="{1D8A469A-3FDF-4A26-8102-B895D886C2B2}"/>
              </a:ext>
            </a:extLst>
          </p:cNvPr>
          <p:cNvSpPr>
            <a:spLocks noGrp="1"/>
          </p:cNvSpPr>
          <p:nvPr>
            <p:ph idx="1"/>
          </p:nvPr>
        </p:nvSpPr>
        <p:spPr>
          <a:xfrm>
            <a:off x="1957987" y="2431765"/>
            <a:ext cx="8276026" cy="3320031"/>
          </a:xfrm>
        </p:spPr>
        <p:txBody>
          <a:bodyPr anchor="ctr">
            <a:normAutofit/>
          </a:bodyPr>
          <a:lstStyle/>
          <a:p>
            <a:r>
              <a:rPr lang="en-IN" sz="1700" dirty="0">
                <a:solidFill>
                  <a:schemeClr val="tx1">
                    <a:lumMod val="85000"/>
                    <a:lumOff val="15000"/>
                  </a:schemeClr>
                </a:solidFill>
              </a:rPr>
              <a:t>Linear Regression is a supervised machine learning algorithmic which assumes that there exists a linear relationship between the dependent variables and the predictors.</a:t>
            </a:r>
          </a:p>
          <a:p>
            <a:r>
              <a:rPr lang="en-IN" sz="1700" dirty="0">
                <a:solidFill>
                  <a:schemeClr val="tx1">
                    <a:lumMod val="85000"/>
                    <a:lumOff val="15000"/>
                  </a:schemeClr>
                </a:solidFill>
              </a:rPr>
              <a:t>Linear Regression model was fit into the training set.</a:t>
            </a:r>
          </a:p>
          <a:p>
            <a:r>
              <a:rPr lang="en-IN" sz="1700" dirty="0">
                <a:solidFill>
                  <a:schemeClr val="tx1">
                    <a:lumMod val="85000"/>
                    <a:lumOff val="15000"/>
                  </a:schemeClr>
                </a:solidFill>
              </a:rPr>
              <a:t>Prediction was made on test set and the result was evaluated.</a:t>
            </a:r>
          </a:p>
          <a:p>
            <a:r>
              <a:rPr lang="en-IN" sz="1700" dirty="0">
                <a:solidFill>
                  <a:schemeClr val="tx1">
                    <a:lumMod val="85000"/>
                    <a:lumOff val="15000"/>
                  </a:schemeClr>
                </a:solidFill>
              </a:rPr>
              <a:t>Mean Absolute Error : 0.255 i.e. mean difference between the actual and the predicted  log price is 0.255.</a:t>
            </a:r>
          </a:p>
          <a:p>
            <a:r>
              <a:rPr lang="en-IN" sz="1700" dirty="0">
                <a:solidFill>
                  <a:schemeClr val="tx1">
                    <a:lumMod val="85000"/>
                    <a:lumOff val="15000"/>
                  </a:schemeClr>
                </a:solidFill>
              </a:rPr>
              <a:t>Root Mean Squared Error was found out to 0.31.</a:t>
            </a:r>
          </a:p>
          <a:p>
            <a:r>
              <a:rPr lang="en-IN" sz="1700" dirty="0">
                <a:solidFill>
                  <a:schemeClr val="tx1">
                    <a:lumMod val="85000"/>
                    <a:lumOff val="15000"/>
                  </a:schemeClr>
                </a:solidFill>
              </a:rPr>
              <a:t>R Square : 0.906, telling us that 90.6% variation in price is explained all the independent variables combined.</a:t>
            </a:r>
          </a:p>
          <a:p>
            <a:r>
              <a:rPr lang="en-IN" sz="1700" dirty="0">
                <a:solidFill>
                  <a:schemeClr val="tx1">
                    <a:lumMod val="85000"/>
                    <a:lumOff val="15000"/>
                  </a:schemeClr>
                </a:solidFill>
              </a:rPr>
              <a:t>Regression Output was found and detailed explanation was posted in google notebook.</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AD24A850-77C9-4A0B-A725-EB57CB5932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E5A543D4-4897-4AEC-BADE-7F7CBDBF9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4BA9DE67-C8DB-42EE-A829-BE37F7318C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376630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4519-2DD3-4E66-BE4C-09F3A5348114}"/>
              </a:ext>
            </a:extLst>
          </p:cNvPr>
          <p:cNvSpPr>
            <a:spLocks noGrp="1"/>
          </p:cNvSpPr>
          <p:nvPr>
            <p:ph type="title"/>
          </p:nvPr>
        </p:nvSpPr>
        <p:spPr>
          <a:xfrm>
            <a:off x="648929" y="629266"/>
            <a:ext cx="3505495" cy="1622321"/>
          </a:xfrm>
        </p:spPr>
        <p:txBody>
          <a:bodyPr>
            <a:normAutofit/>
          </a:bodyPr>
          <a:lstStyle/>
          <a:p>
            <a:r>
              <a:rPr lang="en-IN" sz="3700">
                <a:latin typeface="Calibri" panose="020F0502020204030204" pitchFamily="34" charset="0"/>
              </a:rPr>
              <a:t>Regression Output</a:t>
            </a:r>
            <a:br>
              <a:rPr lang="en-IN" sz="3700" b="0" i="0" u="none" strike="noStrike" baseline="0">
                <a:latin typeface="Calibri" panose="020F0502020204030204" pitchFamily="34" charset="0"/>
              </a:rPr>
            </a:br>
            <a:endParaRPr lang="en-IN" sz="3700"/>
          </a:p>
        </p:txBody>
      </p:sp>
      <p:sp>
        <p:nvSpPr>
          <p:cNvPr id="3" name="Content Placeholder 2">
            <a:extLst>
              <a:ext uri="{FF2B5EF4-FFF2-40B4-BE49-F238E27FC236}">
                <a16:creationId xmlns:a16="http://schemas.microsoft.com/office/drawing/2014/main" id="{4901B49F-F989-47F7-A862-95EA02BCFB1B}"/>
              </a:ext>
            </a:extLst>
          </p:cNvPr>
          <p:cNvSpPr>
            <a:spLocks noGrp="1"/>
          </p:cNvSpPr>
          <p:nvPr>
            <p:ph idx="1"/>
          </p:nvPr>
        </p:nvSpPr>
        <p:spPr>
          <a:xfrm>
            <a:off x="648931" y="2438400"/>
            <a:ext cx="3505494" cy="3785419"/>
          </a:xfrm>
        </p:spPr>
        <p:txBody>
          <a:bodyPr>
            <a:normAutofit/>
          </a:bodyPr>
          <a:lstStyle/>
          <a:p>
            <a:pPr marL="0" indent="0">
              <a:buNone/>
            </a:pPr>
            <a:r>
              <a:rPr lang="en-US" sz="1300"/>
              <a:t>Inference Drawn,</a:t>
            </a:r>
          </a:p>
          <a:p>
            <a:pPr marL="0" indent="0">
              <a:buNone/>
            </a:pPr>
            <a:r>
              <a:rPr lang="en-US" sz="1300"/>
              <a:t>1. P-Value of F-statistics is significant saying that the at least one beta coefficient of the independent feature is nonzero and that we may go ahead to analyze the regression output.</a:t>
            </a:r>
          </a:p>
          <a:p>
            <a:pPr marL="0" indent="0">
              <a:buNone/>
            </a:pPr>
            <a:r>
              <a:rPr lang="en-US" sz="1300"/>
              <a:t>2. R-Squared value is 0.904, saying that about 90.4% variance in target variable is explained by all the independent variables.</a:t>
            </a:r>
          </a:p>
          <a:p>
            <a:pPr marL="0" indent="0">
              <a:buNone/>
            </a:pPr>
            <a:r>
              <a:rPr lang="en-US" sz="1300"/>
              <a:t>3. Adjusted R-Squared value is same as R-Squared, telling us that all the independent variables is adding something to explain the target variable. But this inference may not be significant as the dataset has about 3 lakh datapoints.</a:t>
            </a:r>
          </a:p>
          <a:p>
            <a:pPr marL="0" indent="0">
              <a:buNone/>
            </a:pPr>
            <a:r>
              <a:rPr lang="en-US" sz="1300"/>
              <a:t>4. All the variable coefficient is significant as the p-Value is less than 0.05, except departure time morning and early morning</a:t>
            </a:r>
            <a:endParaRPr lang="en-IN" sz="1300"/>
          </a:p>
        </p:txBody>
      </p:sp>
      <p:sp>
        <p:nvSpPr>
          <p:cNvPr id="23"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32E23F-EDF3-4E5A-B135-2B6F09A3FBB9}"/>
              </a:ext>
            </a:extLst>
          </p:cNvPr>
          <p:cNvPicPr>
            <a:picLocks noChangeAspect="1"/>
          </p:cNvPicPr>
          <p:nvPr/>
        </p:nvPicPr>
        <p:blipFill>
          <a:blip r:embed="rId2"/>
          <a:stretch>
            <a:fillRect/>
          </a:stretch>
        </p:blipFill>
        <p:spPr>
          <a:xfrm>
            <a:off x="5814064" y="807593"/>
            <a:ext cx="5202927" cy="5239568"/>
          </a:xfrm>
          <a:prstGeom prst="rect">
            <a:avLst/>
          </a:prstGeom>
          <a:effectLst/>
        </p:spPr>
      </p:pic>
      <p:pic>
        <p:nvPicPr>
          <p:cNvPr id="7" name="Picture 2">
            <a:hlinkClick r:id="rId3"/>
            <a:extLst>
              <a:ext uri="{FF2B5EF4-FFF2-40B4-BE49-F238E27FC236}">
                <a16:creationId xmlns:a16="http://schemas.microsoft.com/office/drawing/2014/main" id="{AA9E2294-9722-4F07-94AA-FD699BCFD6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10;&#10;Description automatically generated">
            <a:hlinkClick r:id="rId5"/>
            <a:extLst>
              <a:ext uri="{FF2B5EF4-FFF2-40B4-BE49-F238E27FC236}">
                <a16:creationId xmlns:a16="http://schemas.microsoft.com/office/drawing/2014/main" id="{FD4D1261-4672-4E12-9B70-D9A96F7086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9" name="Picture 8">
            <a:hlinkClick r:id="rId7"/>
            <a:extLst>
              <a:ext uri="{FF2B5EF4-FFF2-40B4-BE49-F238E27FC236}">
                <a16:creationId xmlns:a16="http://schemas.microsoft.com/office/drawing/2014/main" id="{7FC71B32-83A9-462E-AC94-8D916C12D3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066801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2F4351-623C-4C51-ADB4-15236298BD65}"/>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DECISION TREE REGRESSOR</a:t>
            </a:r>
          </a:p>
        </p:txBody>
      </p:sp>
      <p:sp>
        <p:nvSpPr>
          <p:cNvPr id="3" name="Content Placeholder 2">
            <a:extLst>
              <a:ext uri="{FF2B5EF4-FFF2-40B4-BE49-F238E27FC236}">
                <a16:creationId xmlns:a16="http://schemas.microsoft.com/office/drawing/2014/main" id="{E76E3648-6BD7-4265-8417-314C981DD744}"/>
              </a:ext>
            </a:extLst>
          </p:cNvPr>
          <p:cNvSpPr>
            <a:spLocks noGrp="1"/>
          </p:cNvSpPr>
          <p:nvPr>
            <p:ph idx="1"/>
          </p:nvPr>
        </p:nvSpPr>
        <p:spPr>
          <a:xfrm>
            <a:off x="1957987" y="2431765"/>
            <a:ext cx="8276026" cy="3320031"/>
          </a:xfrm>
        </p:spPr>
        <p:txBody>
          <a:bodyPr anchor="ctr">
            <a:normAutofit/>
          </a:bodyPr>
          <a:lstStyle/>
          <a:p>
            <a:r>
              <a:rPr lang="en-IN" sz="2000" dirty="0">
                <a:solidFill>
                  <a:schemeClr val="tx1">
                    <a:lumMod val="85000"/>
                    <a:lumOff val="15000"/>
                  </a:schemeClr>
                </a:solidFill>
              </a:rPr>
              <a:t>Decision Tree Regressor builds regression in the form of a tree structure where the nodes are split several times based on features to give result in the leaf/terminal node.</a:t>
            </a:r>
          </a:p>
          <a:p>
            <a:r>
              <a:rPr lang="en-IN" sz="2000" dirty="0">
                <a:solidFill>
                  <a:schemeClr val="tx1">
                    <a:lumMod val="85000"/>
                    <a:lumOff val="15000"/>
                  </a:schemeClr>
                </a:solidFill>
              </a:rPr>
              <a:t>Decision Tree Regression model was fit into the training set.</a:t>
            </a:r>
          </a:p>
          <a:p>
            <a:r>
              <a:rPr lang="en-IN" sz="2000" dirty="0">
                <a:solidFill>
                  <a:schemeClr val="tx1">
                    <a:lumMod val="85000"/>
                    <a:lumOff val="15000"/>
                  </a:schemeClr>
                </a:solidFill>
              </a:rPr>
              <a:t>Prediction was made on test set and the result was evaluated.</a:t>
            </a:r>
          </a:p>
          <a:p>
            <a:r>
              <a:rPr lang="en-IN" sz="2000" dirty="0">
                <a:solidFill>
                  <a:schemeClr val="tx1">
                    <a:lumMod val="85000"/>
                    <a:lumOff val="15000"/>
                  </a:schemeClr>
                </a:solidFill>
              </a:rPr>
              <a:t>Root Mean Squared Error was found out to 0.29.</a:t>
            </a:r>
          </a:p>
          <a:p>
            <a:r>
              <a:rPr lang="en-IN" sz="2000" dirty="0">
                <a:solidFill>
                  <a:schemeClr val="tx1">
                    <a:lumMod val="85000"/>
                    <a:lumOff val="15000"/>
                  </a:schemeClr>
                </a:solidFill>
              </a:rPr>
              <a:t>Results obtained were better than Linear Regression.</a:t>
            </a:r>
          </a:p>
          <a:p>
            <a:r>
              <a:rPr lang="en-IN" sz="2000" dirty="0">
                <a:solidFill>
                  <a:schemeClr val="tx1">
                    <a:lumMod val="85000"/>
                    <a:lumOff val="15000"/>
                  </a:schemeClr>
                </a:solidFill>
              </a:rPr>
              <a:t>Result could be further refined by pruning the tree and tuning hyperparameters.</a:t>
            </a:r>
          </a:p>
          <a:p>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B04FF0C0-4378-4B88-B34A-B9C139F79B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864AE282-6006-4919-A39C-989A5B545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59CE7F15-4904-4E02-95F0-9E112407EC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90087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2F4351-623C-4C51-ADB4-15236298BD65}"/>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GRADIENT BOOSTING</a:t>
            </a:r>
          </a:p>
        </p:txBody>
      </p:sp>
      <p:sp>
        <p:nvSpPr>
          <p:cNvPr id="3" name="Content Placeholder 2">
            <a:extLst>
              <a:ext uri="{FF2B5EF4-FFF2-40B4-BE49-F238E27FC236}">
                <a16:creationId xmlns:a16="http://schemas.microsoft.com/office/drawing/2014/main" id="{E76E3648-6BD7-4265-8417-314C981DD744}"/>
              </a:ext>
            </a:extLst>
          </p:cNvPr>
          <p:cNvSpPr>
            <a:spLocks noGrp="1"/>
          </p:cNvSpPr>
          <p:nvPr>
            <p:ph idx="1"/>
          </p:nvPr>
        </p:nvSpPr>
        <p:spPr>
          <a:xfrm>
            <a:off x="1957987" y="2431765"/>
            <a:ext cx="8276026" cy="3320031"/>
          </a:xfrm>
        </p:spPr>
        <p:txBody>
          <a:bodyPr anchor="ctr">
            <a:normAutofit/>
          </a:bodyPr>
          <a:lstStyle/>
          <a:p>
            <a:r>
              <a:rPr lang="en-IN" sz="2000" dirty="0">
                <a:solidFill>
                  <a:schemeClr val="tx1">
                    <a:lumMod val="85000"/>
                    <a:lumOff val="15000"/>
                  </a:schemeClr>
                </a:solidFill>
              </a:rPr>
              <a:t>Gradient Boosting is an ensemble technique that combines several biased weak learner sequentially to form unbiased strong learner. Decision Tree with 8 to 32 leaf are used as base learner in </a:t>
            </a:r>
            <a:r>
              <a:rPr lang="en-IN" sz="2000" dirty="0" err="1">
                <a:solidFill>
                  <a:schemeClr val="tx1">
                    <a:lumMod val="85000"/>
                    <a:lumOff val="15000"/>
                  </a:schemeClr>
                </a:solidFill>
              </a:rPr>
              <a:t>GBTRegressor</a:t>
            </a:r>
            <a:r>
              <a:rPr lang="en-IN" sz="2000" dirty="0">
                <a:solidFill>
                  <a:schemeClr val="tx1">
                    <a:lumMod val="85000"/>
                    <a:lumOff val="15000"/>
                  </a:schemeClr>
                </a:solidFill>
              </a:rPr>
              <a:t> model.</a:t>
            </a:r>
          </a:p>
          <a:p>
            <a:r>
              <a:rPr lang="en-IN" sz="2000" dirty="0" err="1">
                <a:solidFill>
                  <a:schemeClr val="tx1">
                    <a:lumMod val="85000"/>
                    <a:lumOff val="15000"/>
                  </a:schemeClr>
                </a:solidFill>
              </a:rPr>
              <a:t>GBTRegressor</a:t>
            </a:r>
            <a:r>
              <a:rPr lang="en-IN" sz="2000" dirty="0">
                <a:solidFill>
                  <a:schemeClr val="tx1">
                    <a:lumMod val="85000"/>
                    <a:lumOff val="15000"/>
                  </a:schemeClr>
                </a:solidFill>
              </a:rPr>
              <a:t>  model was fit into the training set.</a:t>
            </a:r>
          </a:p>
          <a:p>
            <a:r>
              <a:rPr lang="en-IN" sz="2000" dirty="0">
                <a:solidFill>
                  <a:schemeClr val="tx1">
                    <a:lumMod val="85000"/>
                    <a:lumOff val="15000"/>
                  </a:schemeClr>
                </a:solidFill>
              </a:rPr>
              <a:t>Prediction was made on test set and the result was evaluated.</a:t>
            </a:r>
          </a:p>
          <a:p>
            <a:r>
              <a:rPr lang="en-IN" sz="2000" dirty="0">
                <a:solidFill>
                  <a:schemeClr val="tx1">
                    <a:lumMod val="85000"/>
                    <a:lumOff val="15000"/>
                  </a:schemeClr>
                </a:solidFill>
              </a:rPr>
              <a:t>Root Mean Squared Error was found out to 0.26.</a:t>
            </a:r>
          </a:p>
          <a:p>
            <a:r>
              <a:rPr lang="en-IN" sz="2000" dirty="0">
                <a:solidFill>
                  <a:schemeClr val="tx1">
                    <a:lumMod val="85000"/>
                    <a:lumOff val="15000"/>
                  </a:schemeClr>
                </a:solidFill>
              </a:rPr>
              <a:t>Results obtained were better than Linear Regression and Decision Tree.</a:t>
            </a:r>
          </a:p>
          <a:p>
            <a:r>
              <a:rPr lang="en-IN" sz="2000" dirty="0" err="1">
                <a:solidFill>
                  <a:schemeClr val="tx1">
                    <a:lumMod val="85000"/>
                    <a:lumOff val="15000"/>
                  </a:schemeClr>
                </a:solidFill>
              </a:rPr>
              <a:t>GBTRegressor</a:t>
            </a:r>
            <a:r>
              <a:rPr lang="en-IN" sz="2000" dirty="0">
                <a:solidFill>
                  <a:schemeClr val="tx1">
                    <a:lumMod val="85000"/>
                    <a:lumOff val="15000"/>
                  </a:schemeClr>
                </a:solidFill>
              </a:rPr>
              <a:t> result can be further improved by tuning its hyperparameter.</a:t>
            </a:r>
          </a:p>
          <a:p>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1D8B268F-3A0A-4A0E-823A-BE477886C7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B0A08E23-452D-4E7F-BF4E-A567C88E36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E0B9F866-DC0B-49BC-9E6E-95434166B6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3608174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2F4351-623C-4C51-ADB4-15236298BD65}"/>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RANDOM FOREST REGRESSOR</a:t>
            </a:r>
          </a:p>
        </p:txBody>
      </p:sp>
      <p:sp>
        <p:nvSpPr>
          <p:cNvPr id="3" name="Content Placeholder 2">
            <a:extLst>
              <a:ext uri="{FF2B5EF4-FFF2-40B4-BE49-F238E27FC236}">
                <a16:creationId xmlns:a16="http://schemas.microsoft.com/office/drawing/2014/main" id="{E76E3648-6BD7-4265-8417-314C981DD744}"/>
              </a:ext>
            </a:extLst>
          </p:cNvPr>
          <p:cNvSpPr>
            <a:spLocks noGrp="1"/>
          </p:cNvSpPr>
          <p:nvPr>
            <p:ph idx="1"/>
          </p:nvPr>
        </p:nvSpPr>
        <p:spPr>
          <a:xfrm>
            <a:off x="1957987" y="2431765"/>
            <a:ext cx="8276026" cy="3320031"/>
          </a:xfrm>
        </p:spPr>
        <p:txBody>
          <a:bodyPr anchor="ctr">
            <a:normAutofit/>
          </a:bodyPr>
          <a:lstStyle/>
          <a:p>
            <a:r>
              <a:rPr lang="en-IN" sz="1700" dirty="0">
                <a:solidFill>
                  <a:schemeClr val="tx1">
                    <a:lumMod val="85000"/>
                    <a:lumOff val="15000"/>
                  </a:schemeClr>
                </a:solidFill>
              </a:rPr>
              <a:t>Random Forest is also an ensemble learning technique consisting of many decision tree, which uses bagging and feature randomness when building individual tree to make them independent from each other reducing variance error.</a:t>
            </a:r>
          </a:p>
          <a:p>
            <a:r>
              <a:rPr lang="en-IN" sz="1700" dirty="0">
                <a:solidFill>
                  <a:schemeClr val="tx1">
                    <a:lumMod val="85000"/>
                    <a:lumOff val="15000"/>
                  </a:schemeClr>
                </a:solidFill>
              </a:rPr>
              <a:t>Random Forest Regressor model was fit into the training set.</a:t>
            </a:r>
          </a:p>
          <a:p>
            <a:r>
              <a:rPr lang="en-IN" sz="1700" dirty="0">
                <a:solidFill>
                  <a:schemeClr val="tx1">
                    <a:lumMod val="85000"/>
                    <a:lumOff val="15000"/>
                  </a:schemeClr>
                </a:solidFill>
              </a:rPr>
              <a:t>Prediction was made on test set and the result was evaluated.</a:t>
            </a:r>
          </a:p>
          <a:p>
            <a:r>
              <a:rPr lang="en-IN" sz="1700" dirty="0">
                <a:solidFill>
                  <a:schemeClr val="tx1">
                    <a:lumMod val="85000"/>
                    <a:lumOff val="15000"/>
                  </a:schemeClr>
                </a:solidFill>
              </a:rPr>
              <a:t>Root Mean Squared Error was found out to 0.31.</a:t>
            </a:r>
          </a:p>
          <a:p>
            <a:r>
              <a:rPr lang="en-IN" sz="1700" dirty="0">
                <a:solidFill>
                  <a:schemeClr val="tx1">
                    <a:lumMod val="85000"/>
                    <a:lumOff val="15000"/>
                  </a:schemeClr>
                </a:solidFill>
              </a:rPr>
              <a:t>Results obtained were worst out of all, this is because random forest works best when the number of trees is huge and the trees generated have low bias (full grown or higher depth) but by default </a:t>
            </a:r>
            <a:r>
              <a:rPr lang="en-IN" sz="1700" dirty="0" err="1">
                <a:solidFill>
                  <a:schemeClr val="tx1">
                    <a:lumMod val="85000"/>
                    <a:lumOff val="15000"/>
                  </a:schemeClr>
                </a:solidFill>
              </a:rPr>
              <a:t>pyspark</a:t>
            </a:r>
            <a:r>
              <a:rPr lang="en-IN" sz="1700" dirty="0">
                <a:solidFill>
                  <a:schemeClr val="tx1">
                    <a:lumMod val="85000"/>
                    <a:lumOff val="15000"/>
                  </a:schemeClr>
                </a:solidFill>
              </a:rPr>
              <a:t> random forest generates only 10 trees.</a:t>
            </a:r>
          </a:p>
          <a:p>
            <a:endParaRPr lang="en-IN"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AF30B2BB-7A28-49D6-B139-A9821BDA1C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3964390C-EA95-4D51-A423-988F1B6E8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72A3F208-40CD-46AA-AC57-C7F2DE22D2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4032902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2F4351-623C-4C51-ADB4-15236298BD65}"/>
              </a:ext>
            </a:extLst>
          </p:cNvPr>
          <p:cNvSpPr>
            <a:spLocks noGrp="1"/>
          </p:cNvSpPr>
          <p:nvPr>
            <p:ph type="title"/>
          </p:nvPr>
        </p:nvSpPr>
        <p:spPr>
          <a:xfrm>
            <a:off x="1137036" y="548640"/>
            <a:ext cx="9543405" cy="1188720"/>
          </a:xfrm>
        </p:spPr>
        <p:txBody>
          <a:bodyPr>
            <a:normAutofit/>
          </a:bodyPr>
          <a:lstStyle/>
          <a:p>
            <a:r>
              <a:rPr lang="en-IN" dirty="0">
                <a:solidFill>
                  <a:schemeClr val="tx1">
                    <a:lumMod val="85000"/>
                    <a:lumOff val="15000"/>
                  </a:schemeClr>
                </a:solidFill>
              </a:rPr>
              <a:t>HYPERTUNING PARAMETERS</a:t>
            </a:r>
          </a:p>
        </p:txBody>
      </p:sp>
      <p:sp>
        <p:nvSpPr>
          <p:cNvPr id="3" name="Content Placeholder 2">
            <a:extLst>
              <a:ext uri="{FF2B5EF4-FFF2-40B4-BE49-F238E27FC236}">
                <a16:creationId xmlns:a16="http://schemas.microsoft.com/office/drawing/2014/main" id="{E76E3648-6BD7-4265-8417-314C981DD744}"/>
              </a:ext>
            </a:extLst>
          </p:cNvPr>
          <p:cNvSpPr>
            <a:spLocks noGrp="1"/>
          </p:cNvSpPr>
          <p:nvPr>
            <p:ph idx="1"/>
          </p:nvPr>
        </p:nvSpPr>
        <p:spPr>
          <a:xfrm>
            <a:off x="1957987" y="2431765"/>
            <a:ext cx="8276026" cy="3320031"/>
          </a:xfrm>
        </p:spPr>
        <p:txBody>
          <a:bodyPr anchor="ctr">
            <a:normAutofit/>
          </a:bodyPr>
          <a:lstStyle/>
          <a:p>
            <a:r>
              <a:rPr lang="en-IN" sz="1700" dirty="0">
                <a:solidFill>
                  <a:schemeClr val="tx1">
                    <a:lumMod val="85000"/>
                    <a:lumOff val="15000"/>
                  </a:schemeClr>
                </a:solidFill>
              </a:rPr>
              <a:t>To improve the result of Random Forest Regressor the parameters were tuned.</a:t>
            </a:r>
          </a:p>
          <a:p>
            <a:r>
              <a:rPr lang="en-IN" sz="1700" dirty="0">
                <a:solidFill>
                  <a:schemeClr val="tx1">
                    <a:lumMod val="85000"/>
                    <a:lumOff val="15000"/>
                  </a:schemeClr>
                </a:solidFill>
              </a:rPr>
              <a:t>Since the dataset size is huge it causes the server to overload and spark context shuts down. So a sample of the dataset was taken.</a:t>
            </a:r>
          </a:p>
          <a:p>
            <a:r>
              <a:rPr lang="en-IN" sz="1700" dirty="0">
                <a:solidFill>
                  <a:schemeClr val="tx1">
                    <a:lumMod val="85000"/>
                    <a:lumOff val="15000"/>
                  </a:schemeClr>
                </a:solidFill>
              </a:rPr>
              <a:t>Random Forest Regressor model was fit into the training set.</a:t>
            </a:r>
          </a:p>
          <a:p>
            <a:r>
              <a:rPr lang="en-IN" sz="1700" dirty="0">
                <a:solidFill>
                  <a:schemeClr val="tx1">
                    <a:lumMod val="85000"/>
                    <a:lumOff val="15000"/>
                  </a:schemeClr>
                </a:solidFill>
              </a:rPr>
              <a:t>Pipeline was defined, and the Parameter Grid was build.</a:t>
            </a:r>
          </a:p>
          <a:p>
            <a:r>
              <a:rPr lang="en-IN" sz="1700" dirty="0">
                <a:solidFill>
                  <a:schemeClr val="tx1">
                    <a:lumMod val="85000"/>
                    <a:lumOff val="15000"/>
                  </a:schemeClr>
                </a:solidFill>
              </a:rPr>
              <a:t>Parameters tuned were number of trees, bootstrap and maximum depth.</a:t>
            </a:r>
          </a:p>
          <a:p>
            <a:r>
              <a:rPr lang="en-IN" sz="1700" dirty="0">
                <a:solidFill>
                  <a:schemeClr val="tx1">
                    <a:lumMod val="85000"/>
                    <a:lumOff val="15000"/>
                  </a:schemeClr>
                </a:solidFill>
              </a:rPr>
              <a:t>3 – Fold Cross Validation was used to tune parameters with the help of RMSE score.</a:t>
            </a:r>
          </a:p>
          <a:p>
            <a:r>
              <a:rPr lang="en-IN" sz="1700" dirty="0">
                <a:solidFill>
                  <a:schemeClr val="tx1">
                    <a:lumMod val="85000"/>
                    <a:lumOff val="15000"/>
                  </a:schemeClr>
                </a:solidFill>
              </a:rPr>
              <a:t>Root Mean Squared Error of the tuned model was found out to 0.23.</a:t>
            </a:r>
          </a:p>
          <a:p>
            <a:r>
              <a:rPr lang="en-IN" sz="1700" dirty="0">
                <a:solidFill>
                  <a:schemeClr val="tx1">
                    <a:lumMod val="85000"/>
                    <a:lumOff val="15000"/>
                  </a:schemeClr>
                </a:solidFill>
              </a:rPr>
              <a:t>Tuned Random Forest Regressor gave the best result.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AF30B2BB-7A28-49D6-B139-A9821BDA1C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3964390C-EA95-4D51-A423-988F1B6E8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72A3F208-40CD-46AA-AC57-C7F2DE22D2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38437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1CFB4F-335A-4C84-9DA5-EAA89C949197}"/>
              </a:ext>
            </a:extLst>
          </p:cNvPr>
          <p:cNvSpPr>
            <a:spLocks noGrp="1"/>
          </p:cNvSpPr>
          <p:nvPr>
            <p:ph type="title"/>
          </p:nvPr>
        </p:nvSpPr>
        <p:spPr>
          <a:xfrm>
            <a:off x="643467" y="321734"/>
            <a:ext cx="10905066" cy="1135737"/>
          </a:xfrm>
        </p:spPr>
        <p:txBody>
          <a:bodyPr>
            <a:normAutofit/>
          </a:bodyPr>
          <a:lstStyle/>
          <a:p>
            <a:r>
              <a:rPr lang="en-IN" sz="3600"/>
              <a:t>CONCLUSION</a:t>
            </a:r>
          </a:p>
        </p:txBody>
      </p:sp>
      <p:sp>
        <p:nvSpPr>
          <p:cNvPr id="3" name="Content Placeholder 2">
            <a:extLst>
              <a:ext uri="{FF2B5EF4-FFF2-40B4-BE49-F238E27FC236}">
                <a16:creationId xmlns:a16="http://schemas.microsoft.com/office/drawing/2014/main" id="{23F08C28-957B-4128-A2A2-A111C570A93A}"/>
              </a:ext>
            </a:extLst>
          </p:cNvPr>
          <p:cNvSpPr>
            <a:spLocks noGrp="1"/>
          </p:cNvSpPr>
          <p:nvPr>
            <p:ph idx="1"/>
          </p:nvPr>
        </p:nvSpPr>
        <p:spPr>
          <a:xfrm>
            <a:off x="643467" y="1782981"/>
            <a:ext cx="10905066" cy="4393982"/>
          </a:xfrm>
        </p:spPr>
        <p:txBody>
          <a:bodyPr>
            <a:normAutofit/>
          </a:bodyPr>
          <a:lstStyle/>
          <a:p>
            <a:pPr marL="514350" indent="-514350">
              <a:buFont typeface="+mj-lt"/>
              <a:buAutoNum type="arabicPeriod"/>
            </a:pPr>
            <a:r>
              <a:rPr lang="en-US" sz="2000" dirty="0"/>
              <a:t>Ticket price depends on various parameters.</a:t>
            </a:r>
          </a:p>
          <a:p>
            <a:pPr marL="514350" indent="-514350">
              <a:buFont typeface="+mj-lt"/>
              <a:buAutoNum type="arabicPeriod"/>
            </a:pPr>
            <a:r>
              <a:rPr lang="en-US" sz="2000" dirty="0"/>
              <a:t>Tickets should be bought well in advance to get better deal. Tickets purchased 1-2 days before departure date costs much more than the tickets bought more than 30 days.</a:t>
            </a:r>
          </a:p>
          <a:p>
            <a:pPr marL="514350" indent="-514350">
              <a:buFont typeface="+mj-lt"/>
              <a:buAutoNum type="arabicPeriod"/>
            </a:pPr>
            <a:r>
              <a:rPr lang="en-US" sz="2000" dirty="0"/>
              <a:t>Ticket prices vary depending on departure time. Flights departing late at night are less expensive.</a:t>
            </a:r>
          </a:p>
          <a:p>
            <a:pPr marL="514350" indent="-514350">
              <a:buFont typeface="+mj-lt"/>
              <a:buAutoNum type="arabicPeriod"/>
            </a:pPr>
            <a:r>
              <a:rPr lang="en-US" sz="2000" dirty="0"/>
              <a:t>Tickets Price costs more if flight originates from or lands in Kolkata. If Hyderabad is the source or destination city, then the ticket price is the lowest.</a:t>
            </a:r>
          </a:p>
          <a:p>
            <a:pPr marL="514350" indent="-514350">
              <a:buFont typeface="+mj-lt"/>
              <a:buAutoNum type="arabicPeriod"/>
            </a:pPr>
            <a:r>
              <a:rPr lang="en-US" sz="2000" dirty="0"/>
              <a:t>Business class tickets are much more expensive than Economy class tickets.</a:t>
            </a:r>
          </a:p>
          <a:p>
            <a:pPr marL="514350" indent="-514350">
              <a:buFont typeface="+mj-lt"/>
              <a:buAutoNum type="arabicPeriod"/>
            </a:pPr>
            <a:r>
              <a:rPr lang="en-US" sz="2000" dirty="0"/>
              <a:t>Ticket Price costs less if there is no stop between the source and destination city.</a:t>
            </a:r>
            <a:endParaRPr lang="en-IN"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a:hlinkClick r:id="rId2"/>
            <a:extLst>
              <a:ext uri="{FF2B5EF4-FFF2-40B4-BE49-F238E27FC236}">
                <a16:creationId xmlns:a16="http://schemas.microsoft.com/office/drawing/2014/main" id="{AEEB01BF-4BED-47ED-B7B7-303CB2149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con&#10;&#10;Description automatically generated">
            <a:hlinkClick r:id="rId4"/>
            <a:extLst>
              <a:ext uri="{FF2B5EF4-FFF2-40B4-BE49-F238E27FC236}">
                <a16:creationId xmlns:a16="http://schemas.microsoft.com/office/drawing/2014/main" id="{96274E3E-129C-4A0A-A384-25AAF6482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3" name="Picture 12">
            <a:hlinkClick r:id="rId6"/>
            <a:extLst>
              <a:ext uri="{FF2B5EF4-FFF2-40B4-BE49-F238E27FC236}">
                <a16:creationId xmlns:a16="http://schemas.microsoft.com/office/drawing/2014/main" id="{380D67E4-E042-41F3-BF31-A7433D44BB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
        <p:nvSpPr>
          <p:cNvPr id="4" name="TextBox 3">
            <a:extLst>
              <a:ext uri="{FF2B5EF4-FFF2-40B4-BE49-F238E27FC236}">
                <a16:creationId xmlns:a16="http://schemas.microsoft.com/office/drawing/2014/main" id="{FF988227-1EAC-4409-85FF-658CD207EB76}"/>
              </a:ext>
            </a:extLst>
          </p:cNvPr>
          <p:cNvSpPr txBox="1"/>
          <p:nvPr/>
        </p:nvSpPr>
        <p:spPr>
          <a:xfrm>
            <a:off x="1233576" y="4704811"/>
            <a:ext cx="3277307" cy="923330"/>
          </a:xfrm>
          <a:prstGeom prst="rect">
            <a:avLst/>
          </a:prstGeom>
          <a:noFill/>
        </p:spPr>
        <p:txBody>
          <a:bodyPr wrap="none" rtlCol="0">
            <a:spAutoFit/>
          </a:bodyPr>
          <a:lstStyle/>
          <a:p>
            <a:pPr marL="285750" indent="-285750">
              <a:buFont typeface="Arial" panose="020B0604020202020204" pitchFamily="34" charset="0"/>
              <a:buChar char="•"/>
            </a:pPr>
            <a:r>
              <a:rPr lang="en-IN" dirty="0">
                <a:hlinkClick r:id="rId8" action="ppaction://hlinksldjump"/>
              </a:rPr>
              <a:t>LINK TO OBJECTIVE</a:t>
            </a:r>
            <a:endParaRPr lang="en-IN" dirty="0"/>
          </a:p>
          <a:p>
            <a:pPr marL="285750" indent="-285750">
              <a:buFont typeface="Arial" panose="020B0604020202020204" pitchFamily="34" charset="0"/>
              <a:buChar char="•"/>
            </a:pPr>
            <a:r>
              <a:rPr lang="en-IN" dirty="0">
                <a:hlinkClick r:id="rId9" action="ppaction://hlinksldjump"/>
              </a:rPr>
              <a:t>LINK TO RESEARCH QUESTION</a:t>
            </a:r>
            <a:endParaRPr lang="en-IN" dirty="0"/>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2FB271F-EB0E-4430-A3EE-B58424357C28}"/>
              </a:ext>
            </a:extLst>
          </p:cNvPr>
          <p:cNvSpPr txBox="1"/>
          <p:nvPr/>
        </p:nvSpPr>
        <p:spPr>
          <a:xfrm>
            <a:off x="3339889" y="6128759"/>
            <a:ext cx="5788444" cy="646331"/>
          </a:xfrm>
          <a:prstGeom prst="rect">
            <a:avLst/>
          </a:prstGeom>
          <a:noFill/>
        </p:spPr>
        <p:txBody>
          <a:bodyPr wrap="none" rtlCol="0">
            <a:spAutoFit/>
          </a:bodyPr>
          <a:lstStyle/>
          <a:p>
            <a:r>
              <a:rPr lang="en-US" dirty="0"/>
              <a:t>Built a website that predicts flight price.</a:t>
            </a:r>
          </a:p>
          <a:p>
            <a:r>
              <a:rPr lang="en-US" dirty="0"/>
              <a:t>PLEASE VISIT : </a:t>
            </a:r>
            <a:r>
              <a:rPr lang="en-US" dirty="0">
                <a:hlinkClick r:id="rId6"/>
              </a:rPr>
              <a:t>https://predict-flights-price.herokuapp.com/ </a:t>
            </a:r>
            <a:endParaRPr lang="en-IN" dirty="0"/>
          </a:p>
        </p:txBody>
      </p:sp>
    </p:spTree>
    <p:extLst>
      <p:ext uri="{BB962C8B-B14F-4D97-AF65-F5344CB8AC3E}">
        <p14:creationId xmlns:p14="http://schemas.microsoft.com/office/powerpoint/2010/main" val="35089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7E55-0F3F-448D-9418-8721010F7F01}"/>
              </a:ext>
            </a:extLst>
          </p:cNvPr>
          <p:cNvSpPr>
            <a:spLocks noGrp="1"/>
          </p:cNvSpPr>
          <p:nvPr>
            <p:ph type="ctrTitle"/>
          </p:nvPr>
        </p:nvSpPr>
        <p:spPr>
          <a:xfrm>
            <a:off x="644106" y="370935"/>
            <a:ext cx="4572000" cy="930665"/>
          </a:xfrm>
        </p:spPr>
        <p:txBody>
          <a:bodyPr/>
          <a:lstStyle/>
          <a:p>
            <a:r>
              <a:rPr lang="en-IN" dirty="0"/>
              <a:t>OBJECTIVE</a:t>
            </a:r>
          </a:p>
        </p:txBody>
      </p:sp>
      <p:sp>
        <p:nvSpPr>
          <p:cNvPr id="3" name="Subtitle 2">
            <a:extLst>
              <a:ext uri="{FF2B5EF4-FFF2-40B4-BE49-F238E27FC236}">
                <a16:creationId xmlns:a16="http://schemas.microsoft.com/office/drawing/2014/main" id="{4BBCA6EC-C536-456C-AC5A-ABC9DA3B4FFA}"/>
              </a:ext>
            </a:extLst>
          </p:cNvPr>
          <p:cNvSpPr>
            <a:spLocks noGrp="1"/>
          </p:cNvSpPr>
          <p:nvPr>
            <p:ph type="subTitle" idx="1"/>
          </p:nvPr>
        </p:nvSpPr>
        <p:spPr>
          <a:xfrm>
            <a:off x="1282460" y="1582095"/>
            <a:ext cx="9144000" cy="1655762"/>
          </a:xfrm>
        </p:spPr>
        <p:txBody>
          <a:bodyPr>
            <a:normAutofit fontScale="92500" lnSpcReduction="10000"/>
          </a:bodyPr>
          <a:lstStyle/>
          <a:p>
            <a:pPr algn="l"/>
            <a:r>
              <a:rPr lang="en-US" dirty="0"/>
              <a:t>The objective of this research is to examine flight booking data in order to determine what factors influence price at the time of booking.</a:t>
            </a:r>
          </a:p>
          <a:p>
            <a:pPr algn="l"/>
            <a:r>
              <a:rPr lang="en-IN" dirty="0"/>
              <a:t>Find out the factors that have more influence on price compared to others. Based on the knowledge find a method to predict the price of the flight given all the other factors.</a:t>
            </a:r>
          </a:p>
        </p:txBody>
      </p:sp>
      <p:sp>
        <p:nvSpPr>
          <p:cNvPr id="4" name="Title 1">
            <a:extLst>
              <a:ext uri="{FF2B5EF4-FFF2-40B4-BE49-F238E27FC236}">
                <a16:creationId xmlns:a16="http://schemas.microsoft.com/office/drawing/2014/main" id="{D033E749-9CB4-41EF-BF07-77DBCA94AAF9}"/>
              </a:ext>
            </a:extLst>
          </p:cNvPr>
          <p:cNvSpPr txBox="1">
            <a:spLocks/>
          </p:cNvSpPr>
          <p:nvPr/>
        </p:nvSpPr>
        <p:spPr>
          <a:xfrm>
            <a:off x="286632" y="3237857"/>
            <a:ext cx="399904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dirty="0"/>
              <a:t>NEED</a:t>
            </a:r>
            <a:r>
              <a:rPr lang="en-IN" dirty="0"/>
              <a:t>	</a:t>
            </a:r>
          </a:p>
        </p:txBody>
      </p:sp>
      <p:sp>
        <p:nvSpPr>
          <p:cNvPr id="5" name="Content Placeholder 2">
            <a:extLst>
              <a:ext uri="{FF2B5EF4-FFF2-40B4-BE49-F238E27FC236}">
                <a16:creationId xmlns:a16="http://schemas.microsoft.com/office/drawing/2014/main" id="{204D84DA-3443-4F9E-89EB-C429ED44D3F7}"/>
              </a:ext>
            </a:extLst>
          </p:cNvPr>
          <p:cNvSpPr txBox="1">
            <a:spLocks/>
          </p:cNvSpPr>
          <p:nvPr/>
        </p:nvSpPr>
        <p:spPr>
          <a:xfrm>
            <a:off x="1282461" y="4760256"/>
            <a:ext cx="9143999" cy="141498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000000"/>
                </a:solidFill>
                <a:latin typeface="Calibri" panose="020F0502020204030204" pitchFamily="34" charset="0"/>
              </a:rPr>
              <a:t>A comprehensive examination of the data will assist in the finding of useful information that will be extremely beneficial to passengers.</a:t>
            </a:r>
          </a:p>
          <a:p>
            <a:pPr algn="l"/>
            <a:r>
              <a:rPr lang="en-US" dirty="0">
                <a:solidFill>
                  <a:srgbClr val="000000"/>
                </a:solidFill>
                <a:latin typeface="Calibri" panose="020F0502020204030204" pitchFamily="34" charset="0"/>
              </a:rPr>
              <a:t>It will provide customers with information on what things to consider in order to get a better deal. </a:t>
            </a:r>
            <a:endParaRPr lang="en-IN" sz="3200" dirty="0"/>
          </a:p>
        </p:txBody>
      </p:sp>
      <p:pic>
        <p:nvPicPr>
          <p:cNvPr id="6" name="Picture 2">
            <a:hlinkClick r:id="rId2"/>
            <a:extLst>
              <a:ext uri="{FF2B5EF4-FFF2-40B4-BE49-F238E27FC236}">
                <a16:creationId xmlns:a16="http://schemas.microsoft.com/office/drawing/2014/main" id="{4E6F7D69-5311-4616-BDFF-92C357888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hlinkClick r:id="rId4"/>
            <a:extLst>
              <a:ext uri="{FF2B5EF4-FFF2-40B4-BE49-F238E27FC236}">
                <a16:creationId xmlns:a16="http://schemas.microsoft.com/office/drawing/2014/main" id="{19D3E563-E4EE-49FE-8F22-3DB404BEC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8" name="Picture 7">
            <a:hlinkClick r:id="rId6"/>
            <a:extLst>
              <a:ext uri="{FF2B5EF4-FFF2-40B4-BE49-F238E27FC236}">
                <a16:creationId xmlns:a16="http://schemas.microsoft.com/office/drawing/2014/main" id="{678CF468-C920-48C0-9B06-DB230A07ED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1024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15717E-B503-455F-8381-8E4A07A3AD48}"/>
              </a:ext>
            </a:extLst>
          </p:cNvPr>
          <p:cNvSpPr>
            <a:spLocks noGrp="1"/>
          </p:cNvSpPr>
          <p:nvPr>
            <p:ph type="title"/>
          </p:nvPr>
        </p:nvSpPr>
        <p:spPr>
          <a:xfrm>
            <a:off x="643467" y="321734"/>
            <a:ext cx="10905066" cy="1135737"/>
          </a:xfrm>
        </p:spPr>
        <p:txBody>
          <a:bodyPr>
            <a:normAutofit/>
          </a:bodyPr>
          <a:lstStyle/>
          <a:p>
            <a:r>
              <a:rPr lang="en-IN" sz="3600" i="0" u="none" strike="noStrike" baseline="0" dirty="0">
                <a:latin typeface="Calibri" panose="020F0502020204030204" pitchFamily="34" charset="0"/>
              </a:rPr>
              <a:t>RESEARCH QUESTIONS: </a:t>
            </a:r>
            <a:br>
              <a:rPr lang="en-IN" sz="3600" i="0" u="none" strike="noStrike" baseline="0" dirty="0">
                <a:latin typeface="Calibri" panose="020F0502020204030204" pitchFamily="34" charset="0"/>
              </a:rPr>
            </a:br>
            <a:endParaRPr lang="en-IN" sz="3600" dirty="0"/>
          </a:p>
        </p:txBody>
      </p:sp>
      <p:sp>
        <p:nvSpPr>
          <p:cNvPr id="3" name="Content Placeholder 2">
            <a:extLst>
              <a:ext uri="{FF2B5EF4-FFF2-40B4-BE49-F238E27FC236}">
                <a16:creationId xmlns:a16="http://schemas.microsoft.com/office/drawing/2014/main" id="{E7714E2C-CD31-484D-BB49-FD6AB150111F}"/>
              </a:ext>
            </a:extLst>
          </p:cNvPr>
          <p:cNvSpPr>
            <a:spLocks noGrp="1"/>
          </p:cNvSpPr>
          <p:nvPr>
            <p:ph idx="1"/>
          </p:nvPr>
        </p:nvSpPr>
        <p:spPr>
          <a:xfrm>
            <a:off x="643467" y="1782981"/>
            <a:ext cx="10905066" cy="4393982"/>
          </a:xfrm>
        </p:spPr>
        <p:txBody>
          <a:bodyPr>
            <a:normAutofit/>
          </a:bodyPr>
          <a:lstStyle/>
          <a:p>
            <a:pPr marL="0" indent="0">
              <a:buNone/>
            </a:pPr>
            <a:r>
              <a:rPr lang="en-US" sz="2000" b="0" i="0" u="none" strike="noStrike" baseline="0" dirty="0">
                <a:latin typeface="Calibri" panose="020F0502020204030204" pitchFamily="34" charset="0"/>
              </a:rPr>
              <a:t>The aim of our study is to answer the below research questions: </a:t>
            </a:r>
          </a:p>
          <a:p>
            <a:pPr marL="0" indent="0">
              <a:buNone/>
            </a:pPr>
            <a:r>
              <a:rPr lang="en-US" sz="2000" b="0" i="0" u="none" strike="noStrike" baseline="0" dirty="0">
                <a:latin typeface="Calibri" panose="020F0502020204030204" pitchFamily="34" charset="0"/>
              </a:rPr>
              <a:t>a) Does price vary with Airlines? </a:t>
            </a:r>
          </a:p>
          <a:p>
            <a:pPr marL="0" indent="0">
              <a:buNone/>
            </a:pPr>
            <a:r>
              <a:rPr lang="en-US" sz="2000" b="0" i="0" u="none" strike="noStrike" baseline="0" dirty="0">
                <a:latin typeface="Calibri" panose="020F0502020204030204" pitchFamily="34" charset="0"/>
              </a:rPr>
              <a:t>b) How is the price affected when tickets are bought in just 1 or 2 days before departure? </a:t>
            </a:r>
          </a:p>
          <a:p>
            <a:pPr marL="0" indent="0">
              <a:buNone/>
            </a:pPr>
            <a:r>
              <a:rPr lang="en-US" sz="2000" b="0" i="0" u="none" strike="noStrike" baseline="0" dirty="0">
                <a:latin typeface="Calibri" panose="020F0502020204030204" pitchFamily="34" charset="0"/>
              </a:rPr>
              <a:t>c) Does ticket price depend on the departure time and arrival time? </a:t>
            </a:r>
          </a:p>
          <a:p>
            <a:pPr marL="0" indent="0">
              <a:buNone/>
            </a:pPr>
            <a:r>
              <a:rPr lang="en-US" sz="2000" b="0" i="0" u="none" strike="noStrike" baseline="0" dirty="0">
                <a:latin typeface="Calibri" panose="020F0502020204030204" pitchFamily="34" charset="0"/>
              </a:rPr>
              <a:t>d) How the price changes with change in Source and Destination? </a:t>
            </a:r>
          </a:p>
          <a:p>
            <a:pPr marL="0" indent="0">
              <a:buNone/>
            </a:pPr>
            <a:r>
              <a:rPr lang="en-US" sz="2000" b="0" i="0" u="none" strike="noStrike" baseline="0" dirty="0">
                <a:latin typeface="Calibri" panose="020F0502020204030204" pitchFamily="34" charset="0"/>
              </a:rPr>
              <a:t>e) How does the ticket price vary between Economy and Business class? </a:t>
            </a:r>
          </a:p>
          <a:p>
            <a:pPr marL="0" indent="0">
              <a:buNone/>
            </a:pPr>
            <a:r>
              <a:rPr lang="en-US" sz="2000" b="0" i="0" u="none" strike="noStrike" baseline="0" dirty="0">
                <a:latin typeface="Calibri" panose="020F0502020204030204" pitchFamily="34" charset="0"/>
              </a:rPr>
              <a:t>f) Does ticket price </a:t>
            </a:r>
            <a:r>
              <a:rPr lang="en-US" sz="2000" dirty="0">
                <a:latin typeface="Calibri" panose="020F0502020204030204" pitchFamily="34" charset="0"/>
              </a:rPr>
              <a:t>depend on the number of stops between the Source and Destination City?</a:t>
            </a:r>
            <a:endParaRPr lang="en-US" sz="2000" b="0" i="0" u="none" strike="noStrike" baseline="0" dirty="0">
              <a:latin typeface="Calibri" panose="020F0502020204030204" pitchFamily="34" charset="0"/>
            </a:endParaRPr>
          </a:p>
          <a:p>
            <a:endParaRPr lang="en-IN"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a:hlinkClick r:id="rId2"/>
            <a:extLst>
              <a:ext uri="{FF2B5EF4-FFF2-40B4-BE49-F238E27FC236}">
                <a16:creationId xmlns:a16="http://schemas.microsoft.com/office/drawing/2014/main" id="{851B9E5B-381E-458B-8ADE-C4CDB0EB35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con&#10;&#10;Description automatically generated">
            <a:hlinkClick r:id="rId4"/>
            <a:extLst>
              <a:ext uri="{FF2B5EF4-FFF2-40B4-BE49-F238E27FC236}">
                <a16:creationId xmlns:a16="http://schemas.microsoft.com/office/drawing/2014/main" id="{F70AD4E6-50BA-475F-8153-690786EF61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3" name="Picture 12">
            <a:hlinkClick r:id="rId6"/>
            <a:extLst>
              <a:ext uri="{FF2B5EF4-FFF2-40B4-BE49-F238E27FC236}">
                <a16:creationId xmlns:a16="http://schemas.microsoft.com/office/drawing/2014/main" id="{AEF0DC0E-D3DB-404A-8C2C-5C32B246FD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412351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318C50-6361-42D8-B7B7-A684932474F5}"/>
              </a:ext>
            </a:extLst>
          </p:cNvPr>
          <p:cNvSpPr>
            <a:spLocks noGrp="1"/>
          </p:cNvSpPr>
          <p:nvPr>
            <p:ph type="title"/>
          </p:nvPr>
        </p:nvSpPr>
        <p:spPr>
          <a:xfrm>
            <a:off x="1137036" y="548640"/>
            <a:ext cx="9543405" cy="1188720"/>
          </a:xfrm>
        </p:spPr>
        <p:txBody>
          <a:bodyPr>
            <a:normAutofit/>
          </a:bodyPr>
          <a:lstStyle/>
          <a:p>
            <a:r>
              <a:rPr lang="en-IN" sz="3700" i="0" u="none" strike="noStrike" baseline="0" dirty="0">
                <a:solidFill>
                  <a:schemeClr val="tx1">
                    <a:lumMod val="85000"/>
                    <a:lumOff val="15000"/>
                  </a:schemeClr>
                </a:solidFill>
                <a:latin typeface="Calibri" panose="020F0502020204030204" pitchFamily="34" charset="0"/>
              </a:rPr>
              <a:t>ABOUT DATASET</a:t>
            </a:r>
            <a:r>
              <a:rPr lang="en-IN" sz="3700" b="1" i="0" u="none" strike="noStrike" baseline="0" dirty="0">
                <a:solidFill>
                  <a:schemeClr val="tx1">
                    <a:lumMod val="85000"/>
                    <a:lumOff val="15000"/>
                  </a:schemeClr>
                </a:solidFill>
                <a:latin typeface="Calibri" panose="020F0502020204030204" pitchFamily="34" charset="0"/>
              </a:rPr>
              <a:t> </a:t>
            </a:r>
            <a:br>
              <a:rPr lang="en-IN" sz="3700" b="0" i="0" u="none" strike="noStrike" baseline="0" dirty="0">
                <a:solidFill>
                  <a:schemeClr val="tx1">
                    <a:lumMod val="85000"/>
                    <a:lumOff val="15000"/>
                  </a:schemeClr>
                </a:solidFill>
                <a:latin typeface="Calibri" panose="020F0502020204030204" pitchFamily="34" charset="0"/>
              </a:rPr>
            </a:br>
            <a:endParaRPr lang="en-IN" sz="37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3589460-C4AE-46AF-B3FA-35959D61BD1C}"/>
              </a:ext>
            </a:extLst>
          </p:cNvPr>
          <p:cNvSpPr>
            <a:spLocks noGrp="1"/>
          </p:cNvSpPr>
          <p:nvPr>
            <p:ph idx="1"/>
          </p:nvPr>
        </p:nvSpPr>
        <p:spPr>
          <a:xfrm>
            <a:off x="1275100" y="2189019"/>
            <a:ext cx="9641800" cy="3562778"/>
          </a:xfrm>
        </p:spPr>
        <p:txBody>
          <a:bodyPr anchor="ctr">
            <a:normAutofit/>
          </a:bodyPr>
          <a:lstStyle/>
          <a:p>
            <a:pPr marL="0" indent="0">
              <a:buNone/>
            </a:pPr>
            <a:r>
              <a:rPr lang="en-US" sz="1600" b="0" i="0" u="none" strike="noStrike" baseline="0" dirty="0">
                <a:solidFill>
                  <a:schemeClr val="tx1">
                    <a:lumMod val="85000"/>
                    <a:lumOff val="15000"/>
                  </a:schemeClr>
                </a:solidFill>
                <a:latin typeface="Calibri" panose="020F0502020204030204" pitchFamily="34" charset="0"/>
              </a:rPr>
              <a:t>Dataset contains information about flight booking options from the website </a:t>
            </a:r>
            <a:r>
              <a:rPr lang="en-US" sz="1600" b="0" i="0" u="none" strike="noStrike" baseline="0" dirty="0" err="1">
                <a:solidFill>
                  <a:schemeClr val="tx1">
                    <a:lumMod val="85000"/>
                    <a:lumOff val="15000"/>
                  </a:schemeClr>
                </a:solidFill>
                <a:latin typeface="Calibri" panose="020F0502020204030204" pitchFamily="34" charset="0"/>
              </a:rPr>
              <a:t>Easemytrip</a:t>
            </a:r>
            <a:r>
              <a:rPr lang="en-US" sz="1600" b="0" i="0" u="none" strike="noStrike" baseline="0" dirty="0">
                <a:solidFill>
                  <a:schemeClr val="tx1">
                    <a:lumMod val="85000"/>
                    <a:lumOff val="15000"/>
                  </a:schemeClr>
                </a:solidFill>
                <a:latin typeface="Calibri" panose="020F0502020204030204" pitchFamily="34" charset="0"/>
              </a:rPr>
              <a:t> for flight travel between India's top 6 metro cities. There are 300261 datapoints and 11 features in the cleaned dataset. </a:t>
            </a:r>
          </a:p>
          <a:p>
            <a:pPr marL="0" indent="0">
              <a:buNone/>
            </a:pPr>
            <a:endParaRPr lang="en-US" sz="1600" b="0" i="0" u="none" strike="noStrike" baseline="0" dirty="0">
              <a:solidFill>
                <a:schemeClr val="tx1">
                  <a:lumMod val="85000"/>
                  <a:lumOff val="15000"/>
                </a:schemeClr>
              </a:solidFill>
              <a:latin typeface="Calibri" panose="020F0502020204030204" pitchFamily="34" charset="0"/>
            </a:endParaRPr>
          </a:p>
          <a:p>
            <a:pPr marL="0" indent="0">
              <a:buNone/>
            </a:pPr>
            <a:r>
              <a:rPr lang="en-IN" sz="1600" b="1" i="0" u="none" strike="noStrike" baseline="0" dirty="0">
                <a:solidFill>
                  <a:schemeClr val="tx1">
                    <a:lumMod val="85000"/>
                    <a:lumOff val="15000"/>
                  </a:schemeClr>
                </a:solidFill>
                <a:latin typeface="Calibri" panose="020F0502020204030204" pitchFamily="34" charset="0"/>
              </a:rPr>
              <a:t>FEATURES </a:t>
            </a:r>
            <a:endParaRPr lang="en-IN" sz="1600" b="0" i="0" u="none" strike="noStrike" baseline="0" dirty="0">
              <a:solidFill>
                <a:schemeClr val="tx1">
                  <a:lumMod val="85000"/>
                  <a:lumOff val="15000"/>
                </a:schemeClr>
              </a:solidFill>
              <a:latin typeface="Calibri" panose="020F0502020204030204" pitchFamily="34" charset="0"/>
            </a:endParaRPr>
          </a:p>
          <a:p>
            <a:pPr marL="0" indent="0">
              <a:buNone/>
            </a:pPr>
            <a:r>
              <a:rPr lang="en-US" sz="1600" b="0" i="0" u="none" strike="noStrike" baseline="0" dirty="0">
                <a:solidFill>
                  <a:schemeClr val="tx1">
                    <a:lumMod val="85000"/>
                    <a:lumOff val="15000"/>
                  </a:schemeClr>
                </a:solidFill>
                <a:latin typeface="Calibri" panose="020F0502020204030204" pitchFamily="34" charset="0"/>
              </a:rPr>
              <a:t>The various features of the cleaned dataset are explained below: </a:t>
            </a:r>
          </a:p>
          <a:p>
            <a:pPr marL="0" indent="0">
              <a:buNone/>
            </a:pPr>
            <a:r>
              <a:rPr lang="en-US" sz="1600" b="0" i="0" u="none" strike="noStrike" baseline="0" dirty="0">
                <a:solidFill>
                  <a:schemeClr val="tx1">
                    <a:lumMod val="85000"/>
                    <a:lumOff val="15000"/>
                  </a:schemeClr>
                </a:solidFill>
                <a:latin typeface="Calibri" panose="020F0502020204030204" pitchFamily="34" charset="0"/>
              </a:rPr>
              <a:t>1) </a:t>
            </a:r>
            <a:r>
              <a:rPr lang="en-US" sz="1600" b="1" i="0" u="none" strike="noStrike" baseline="0" dirty="0">
                <a:solidFill>
                  <a:schemeClr val="tx1">
                    <a:lumMod val="85000"/>
                    <a:lumOff val="15000"/>
                  </a:schemeClr>
                </a:solidFill>
                <a:latin typeface="Calibri" panose="020F0502020204030204" pitchFamily="34" charset="0"/>
              </a:rPr>
              <a:t>Airline</a:t>
            </a:r>
            <a:r>
              <a:rPr lang="en-US" sz="1600" b="0" i="0" u="none" strike="noStrike" baseline="0" dirty="0">
                <a:solidFill>
                  <a:schemeClr val="tx1">
                    <a:lumMod val="85000"/>
                    <a:lumOff val="15000"/>
                  </a:schemeClr>
                </a:solidFill>
                <a:latin typeface="Calibri" panose="020F0502020204030204" pitchFamily="34" charset="0"/>
              </a:rPr>
              <a:t>: The name of the airline company is stored in the airline column. It is a categorical feature having 6 different airlines. </a:t>
            </a:r>
          </a:p>
          <a:p>
            <a:pPr marL="0" indent="0">
              <a:buNone/>
            </a:pPr>
            <a:r>
              <a:rPr lang="en-US" sz="1600" b="0" i="0" u="none" strike="noStrike" baseline="0" dirty="0">
                <a:solidFill>
                  <a:schemeClr val="tx1">
                    <a:lumMod val="85000"/>
                    <a:lumOff val="15000"/>
                  </a:schemeClr>
                </a:solidFill>
                <a:latin typeface="Calibri" panose="020F0502020204030204" pitchFamily="34" charset="0"/>
              </a:rPr>
              <a:t>2) </a:t>
            </a:r>
            <a:r>
              <a:rPr lang="en-US" sz="1600" b="1" i="0" u="none" strike="noStrike" baseline="0" dirty="0">
                <a:solidFill>
                  <a:schemeClr val="tx1">
                    <a:lumMod val="85000"/>
                    <a:lumOff val="15000"/>
                  </a:schemeClr>
                </a:solidFill>
                <a:latin typeface="Calibri" panose="020F0502020204030204" pitchFamily="34" charset="0"/>
              </a:rPr>
              <a:t>Flight</a:t>
            </a:r>
            <a:r>
              <a:rPr lang="en-US" sz="1600" b="0" i="0" u="none" strike="noStrike" baseline="0" dirty="0">
                <a:solidFill>
                  <a:schemeClr val="tx1">
                    <a:lumMod val="85000"/>
                    <a:lumOff val="15000"/>
                  </a:schemeClr>
                </a:solidFill>
                <a:latin typeface="Calibri" panose="020F0502020204030204" pitchFamily="34" charset="0"/>
              </a:rPr>
              <a:t>: Flight stores information regarding the plane's flight code. It is a categorical feature. </a:t>
            </a:r>
          </a:p>
          <a:p>
            <a:pPr marL="0" indent="0">
              <a:buNone/>
            </a:pPr>
            <a:r>
              <a:rPr lang="en-US" sz="1600" b="0" i="0" u="none" strike="noStrike" baseline="0" dirty="0">
                <a:solidFill>
                  <a:schemeClr val="tx1">
                    <a:lumMod val="85000"/>
                    <a:lumOff val="15000"/>
                  </a:schemeClr>
                </a:solidFill>
                <a:latin typeface="Calibri" panose="020F0502020204030204" pitchFamily="34" charset="0"/>
              </a:rPr>
              <a:t>3) </a:t>
            </a:r>
            <a:r>
              <a:rPr lang="en-US" sz="1600" b="1" i="0" u="none" strike="noStrike" baseline="0" dirty="0">
                <a:solidFill>
                  <a:schemeClr val="tx1">
                    <a:lumMod val="85000"/>
                    <a:lumOff val="15000"/>
                  </a:schemeClr>
                </a:solidFill>
                <a:latin typeface="Calibri" panose="020F0502020204030204" pitchFamily="34" charset="0"/>
              </a:rPr>
              <a:t>Source City</a:t>
            </a:r>
            <a:r>
              <a:rPr lang="en-US" sz="1600" b="0" i="0" u="none" strike="noStrike" baseline="0" dirty="0">
                <a:solidFill>
                  <a:schemeClr val="tx1">
                    <a:lumMod val="85000"/>
                    <a:lumOff val="15000"/>
                  </a:schemeClr>
                </a:solidFill>
                <a:latin typeface="Calibri" panose="020F0502020204030204" pitchFamily="34" charset="0"/>
              </a:rPr>
              <a:t>: City from which the flight takes off. It is a categorical feature having 6 unique cities. </a:t>
            </a:r>
          </a:p>
          <a:p>
            <a:pPr marL="0" indent="0">
              <a:buNone/>
            </a:pPr>
            <a:r>
              <a:rPr lang="en-US" sz="1600" b="0" i="0" u="none" strike="noStrike" baseline="0" dirty="0">
                <a:solidFill>
                  <a:schemeClr val="tx1">
                    <a:lumMod val="85000"/>
                    <a:lumOff val="15000"/>
                  </a:schemeClr>
                </a:solidFill>
                <a:latin typeface="Calibri" panose="020F0502020204030204" pitchFamily="34" charset="0"/>
              </a:rPr>
              <a:t>4) </a:t>
            </a:r>
            <a:r>
              <a:rPr lang="en-US" sz="1600" b="1" i="0" u="none" strike="noStrike" baseline="0" dirty="0">
                <a:solidFill>
                  <a:schemeClr val="tx1">
                    <a:lumMod val="85000"/>
                    <a:lumOff val="15000"/>
                  </a:schemeClr>
                </a:solidFill>
                <a:latin typeface="Calibri" panose="020F0502020204030204" pitchFamily="34" charset="0"/>
              </a:rPr>
              <a:t>Departure Time</a:t>
            </a:r>
            <a:r>
              <a:rPr lang="en-US" sz="1600" b="0" i="0" u="none" strike="noStrike" baseline="0" dirty="0">
                <a:solidFill>
                  <a:schemeClr val="tx1">
                    <a:lumMod val="85000"/>
                    <a:lumOff val="15000"/>
                  </a:schemeClr>
                </a:solidFill>
                <a:latin typeface="Calibri" panose="020F0502020204030204" pitchFamily="34" charset="0"/>
              </a:rPr>
              <a:t>: This is a derived categorical feature obtained created by grouping time periods into bins. It stores information about the departure time and have 6 unique time labels.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85B50CCC-5B1A-497E-840D-2249F50A3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DDAADC5D-58D9-4B49-BAE6-666A17DD91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B07E5A4D-5D3B-45E4-9240-2B234680E2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110167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6063-70F5-4E3D-9291-843A8AAEEEE2}"/>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8D5BC9AA-6DC0-4CD7-84B5-922177148EE3}"/>
              </a:ext>
            </a:extLst>
          </p:cNvPr>
          <p:cNvSpPr>
            <a:spLocks noGrp="1"/>
          </p:cNvSpPr>
          <p:nvPr>
            <p:ph idx="1"/>
          </p:nvPr>
        </p:nvSpPr>
        <p:spPr/>
        <p:txBody>
          <a:bodyPr>
            <a:normAutofit fontScale="77500" lnSpcReduction="20000"/>
          </a:bodyPr>
          <a:lstStyle/>
          <a:p>
            <a:pPr marL="0" indent="0">
              <a:buNone/>
            </a:pPr>
            <a:r>
              <a:rPr lang="en-US" sz="2800" b="0" i="0" u="none" strike="noStrike" baseline="0" dirty="0">
                <a:solidFill>
                  <a:srgbClr val="000000"/>
                </a:solidFill>
                <a:latin typeface="Calibri" panose="020F0502020204030204" pitchFamily="34" charset="0"/>
              </a:rPr>
              <a:t>5) </a:t>
            </a:r>
            <a:r>
              <a:rPr lang="en-US" sz="2800" b="1" i="0" u="none" strike="noStrike" baseline="0" dirty="0">
                <a:solidFill>
                  <a:srgbClr val="000000"/>
                </a:solidFill>
                <a:latin typeface="Calibri" panose="020F0502020204030204" pitchFamily="34" charset="0"/>
              </a:rPr>
              <a:t>Stops</a:t>
            </a:r>
            <a:r>
              <a:rPr lang="en-US" sz="2800" b="0" i="0" u="none" strike="noStrike" baseline="0" dirty="0">
                <a:solidFill>
                  <a:srgbClr val="000000"/>
                </a:solidFill>
                <a:latin typeface="Calibri" panose="020F0502020204030204" pitchFamily="34" charset="0"/>
              </a:rPr>
              <a:t>: A categorical feature with 3 distinct values that stores the number of stops between the source and destination cities. </a:t>
            </a:r>
          </a:p>
          <a:p>
            <a:pPr marL="0" indent="0">
              <a:buNone/>
            </a:pPr>
            <a:r>
              <a:rPr lang="en-US" sz="2800" b="0" i="0" u="none" strike="noStrike" baseline="0" dirty="0">
                <a:solidFill>
                  <a:srgbClr val="000000"/>
                </a:solidFill>
                <a:latin typeface="Calibri" panose="020F0502020204030204" pitchFamily="34" charset="0"/>
              </a:rPr>
              <a:t>6) </a:t>
            </a:r>
            <a:r>
              <a:rPr lang="en-US" sz="2800" b="1" i="0" u="none" strike="noStrike" baseline="0" dirty="0">
                <a:solidFill>
                  <a:srgbClr val="000000"/>
                </a:solidFill>
                <a:latin typeface="Calibri" panose="020F0502020204030204" pitchFamily="34" charset="0"/>
              </a:rPr>
              <a:t>Arrival Time</a:t>
            </a:r>
            <a:r>
              <a:rPr lang="en-US" sz="2800" b="0" i="0" u="none" strike="noStrike" baseline="0" dirty="0">
                <a:solidFill>
                  <a:srgbClr val="000000"/>
                </a:solidFill>
                <a:latin typeface="Calibri" panose="020F0502020204030204" pitchFamily="34" charset="0"/>
              </a:rPr>
              <a:t>: This is a derived categorical feature created by grouping time intervals into bins. It has six distinct time labels and keeps information about the arrival time. </a:t>
            </a:r>
          </a:p>
          <a:p>
            <a:pPr marL="0" indent="0">
              <a:buNone/>
            </a:pPr>
            <a:r>
              <a:rPr lang="en-US" sz="2800" b="0" i="0" u="none" strike="noStrike" baseline="0" dirty="0">
                <a:solidFill>
                  <a:srgbClr val="000000"/>
                </a:solidFill>
                <a:latin typeface="Calibri" panose="020F0502020204030204" pitchFamily="34" charset="0"/>
              </a:rPr>
              <a:t>7) </a:t>
            </a:r>
            <a:r>
              <a:rPr lang="en-US" sz="2800" b="1" i="0" u="none" strike="noStrike" baseline="0" dirty="0">
                <a:solidFill>
                  <a:srgbClr val="000000"/>
                </a:solidFill>
                <a:latin typeface="Calibri" panose="020F0502020204030204" pitchFamily="34" charset="0"/>
              </a:rPr>
              <a:t>Destination City</a:t>
            </a:r>
            <a:r>
              <a:rPr lang="en-US" sz="2800" b="0" i="0" u="none" strike="noStrike" baseline="0" dirty="0">
                <a:solidFill>
                  <a:srgbClr val="000000"/>
                </a:solidFill>
                <a:latin typeface="Calibri" panose="020F0502020204030204" pitchFamily="34" charset="0"/>
              </a:rPr>
              <a:t>: City where the flight will land. It is a categorical feature having 6 unique cities. </a:t>
            </a:r>
          </a:p>
          <a:p>
            <a:pPr marL="0" indent="0">
              <a:buNone/>
            </a:pPr>
            <a:r>
              <a:rPr lang="en-US" sz="2800" b="0" i="0" u="none" strike="noStrike" baseline="0" dirty="0">
                <a:solidFill>
                  <a:srgbClr val="000000"/>
                </a:solidFill>
                <a:latin typeface="Calibri" panose="020F0502020204030204" pitchFamily="34" charset="0"/>
              </a:rPr>
              <a:t>8) </a:t>
            </a:r>
            <a:r>
              <a:rPr lang="en-US" sz="2800" b="1" i="0" u="none" strike="noStrike" baseline="0" dirty="0">
                <a:solidFill>
                  <a:srgbClr val="000000"/>
                </a:solidFill>
                <a:latin typeface="Calibri" panose="020F0502020204030204" pitchFamily="34" charset="0"/>
              </a:rPr>
              <a:t>Class</a:t>
            </a:r>
            <a:r>
              <a:rPr lang="en-US" sz="2800" b="0" i="0" u="none" strike="noStrike" baseline="0" dirty="0">
                <a:solidFill>
                  <a:srgbClr val="000000"/>
                </a:solidFill>
                <a:latin typeface="Calibri" panose="020F0502020204030204" pitchFamily="34" charset="0"/>
              </a:rPr>
              <a:t>: A categorical feature that contains information on seat class; it has two distinct values: Business and Economy. </a:t>
            </a:r>
          </a:p>
          <a:p>
            <a:pPr marL="0" indent="0">
              <a:buNone/>
            </a:pPr>
            <a:r>
              <a:rPr lang="en-US" sz="2800" b="0" i="0" u="none" strike="noStrike" baseline="0" dirty="0">
                <a:solidFill>
                  <a:srgbClr val="000000"/>
                </a:solidFill>
                <a:latin typeface="Calibri" panose="020F0502020204030204" pitchFamily="34" charset="0"/>
              </a:rPr>
              <a:t>9) </a:t>
            </a:r>
            <a:r>
              <a:rPr lang="en-US" sz="2800" b="1" i="0" u="none" strike="noStrike" baseline="0" dirty="0">
                <a:solidFill>
                  <a:srgbClr val="000000"/>
                </a:solidFill>
                <a:latin typeface="Calibri" panose="020F0502020204030204" pitchFamily="34" charset="0"/>
              </a:rPr>
              <a:t>Duration</a:t>
            </a:r>
            <a:r>
              <a:rPr lang="en-US" sz="2800" b="0" i="0" u="none" strike="noStrike" baseline="0" dirty="0">
                <a:solidFill>
                  <a:srgbClr val="000000"/>
                </a:solidFill>
                <a:latin typeface="Calibri" panose="020F0502020204030204" pitchFamily="34" charset="0"/>
              </a:rPr>
              <a:t>: A continuous feature that displays the overall amount of time it takes to travel between cities in hours. </a:t>
            </a:r>
          </a:p>
          <a:p>
            <a:pPr marL="0" indent="0">
              <a:buNone/>
            </a:pPr>
            <a:r>
              <a:rPr lang="en-US" sz="2800" b="0" i="0" u="none" strike="noStrike" baseline="0" dirty="0">
                <a:solidFill>
                  <a:srgbClr val="000000"/>
                </a:solidFill>
                <a:latin typeface="Calibri" panose="020F0502020204030204" pitchFamily="34" charset="0"/>
              </a:rPr>
              <a:t>10)</a:t>
            </a:r>
            <a:r>
              <a:rPr lang="en-US" sz="2800" b="1" i="0" u="none" strike="noStrike" baseline="0" dirty="0">
                <a:solidFill>
                  <a:srgbClr val="000000"/>
                </a:solidFill>
                <a:latin typeface="Calibri" panose="020F0502020204030204" pitchFamily="34" charset="0"/>
              </a:rPr>
              <a:t>Days Left</a:t>
            </a:r>
            <a:r>
              <a:rPr lang="en-US" sz="2800" b="0" i="0" u="none" strike="noStrike" baseline="0" dirty="0">
                <a:solidFill>
                  <a:srgbClr val="000000"/>
                </a:solidFill>
                <a:latin typeface="Calibri" panose="020F0502020204030204" pitchFamily="34" charset="0"/>
              </a:rPr>
              <a:t>: This is a derived characteristic that is calculated by subtracting the trip date by the booking date. </a:t>
            </a:r>
          </a:p>
          <a:p>
            <a:pPr marL="0" indent="0">
              <a:buNone/>
            </a:pPr>
            <a:r>
              <a:rPr lang="en-US" sz="2800" b="0" i="0" u="none" strike="noStrike" baseline="0" dirty="0">
                <a:solidFill>
                  <a:srgbClr val="000000"/>
                </a:solidFill>
                <a:latin typeface="Calibri" panose="020F0502020204030204" pitchFamily="34" charset="0"/>
              </a:rPr>
              <a:t>11) </a:t>
            </a:r>
            <a:r>
              <a:rPr lang="en-US" sz="2800" b="1" i="0" u="none" strike="noStrike" baseline="0" dirty="0">
                <a:solidFill>
                  <a:srgbClr val="000000"/>
                </a:solidFill>
                <a:latin typeface="Calibri" panose="020F0502020204030204" pitchFamily="34" charset="0"/>
              </a:rPr>
              <a:t>Price</a:t>
            </a:r>
            <a:r>
              <a:rPr lang="en-US" sz="2800" b="0" i="0" u="none" strike="noStrike" baseline="0" dirty="0">
                <a:solidFill>
                  <a:srgbClr val="000000"/>
                </a:solidFill>
                <a:latin typeface="Calibri" panose="020F0502020204030204" pitchFamily="34" charset="0"/>
              </a:rPr>
              <a:t>: Target variable stores information of the ticket price. </a:t>
            </a:r>
            <a:endParaRPr lang="en-IN" dirty="0"/>
          </a:p>
          <a:p>
            <a:endParaRPr lang="en-IN" dirty="0"/>
          </a:p>
        </p:txBody>
      </p:sp>
      <p:pic>
        <p:nvPicPr>
          <p:cNvPr id="4" name="Picture 2">
            <a:hlinkClick r:id="rId2"/>
            <a:extLst>
              <a:ext uri="{FF2B5EF4-FFF2-40B4-BE49-F238E27FC236}">
                <a16:creationId xmlns:a16="http://schemas.microsoft.com/office/drawing/2014/main" id="{F96F236C-D786-44BF-A675-D047EE485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hlinkClick r:id="rId4"/>
            <a:extLst>
              <a:ext uri="{FF2B5EF4-FFF2-40B4-BE49-F238E27FC236}">
                <a16:creationId xmlns:a16="http://schemas.microsoft.com/office/drawing/2014/main" id="{D9BD1F8D-1C88-4E61-8F82-83984CAA8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6" name="Picture 5">
            <a:hlinkClick r:id="rId6"/>
            <a:extLst>
              <a:ext uri="{FF2B5EF4-FFF2-40B4-BE49-F238E27FC236}">
                <a16:creationId xmlns:a16="http://schemas.microsoft.com/office/drawing/2014/main" id="{A75DD401-0453-4AE5-B45D-F063621952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390042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E4511AF-FDDB-44A0-A5D8-10A0EB93199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PROJECT FLOW</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2">
            <a:hlinkClick r:id="rId2"/>
            <a:extLst>
              <a:ext uri="{FF2B5EF4-FFF2-40B4-BE49-F238E27FC236}">
                <a16:creationId xmlns:a16="http://schemas.microsoft.com/office/drawing/2014/main" id="{5E9D912F-17F7-4986-86DA-1F3D524970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con&#10;&#10;Description automatically generated">
            <a:hlinkClick r:id="rId4"/>
            <a:extLst>
              <a:ext uri="{FF2B5EF4-FFF2-40B4-BE49-F238E27FC236}">
                <a16:creationId xmlns:a16="http://schemas.microsoft.com/office/drawing/2014/main" id="{98051A4C-39C8-436F-AC3E-F2756B9C6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8" name="Picture 17">
            <a:hlinkClick r:id="rId6"/>
            <a:extLst>
              <a:ext uri="{FF2B5EF4-FFF2-40B4-BE49-F238E27FC236}">
                <a16:creationId xmlns:a16="http://schemas.microsoft.com/office/drawing/2014/main" id="{6B39B857-4DE1-46B7-8D1C-8591926A89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282835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54ED4-C801-4832-B527-BA7A160AD8ED}"/>
              </a:ext>
            </a:extLst>
          </p:cNvPr>
          <p:cNvSpPr>
            <a:spLocks noGrp="1"/>
          </p:cNvSpPr>
          <p:nvPr>
            <p:ph type="title"/>
          </p:nvPr>
        </p:nvSpPr>
        <p:spPr>
          <a:xfrm>
            <a:off x="1137036" y="548640"/>
            <a:ext cx="9543405" cy="1188720"/>
          </a:xfrm>
        </p:spPr>
        <p:txBody>
          <a:bodyPr>
            <a:normAutofit/>
          </a:bodyPr>
          <a:lstStyle/>
          <a:p>
            <a:r>
              <a:rPr lang="en-IN" sz="3700" i="0" u="none" strike="noStrike" baseline="0" dirty="0">
                <a:solidFill>
                  <a:schemeClr val="tx1">
                    <a:lumMod val="85000"/>
                    <a:lumOff val="15000"/>
                  </a:schemeClr>
                </a:solidFill>
                <a:latin typeface="Calibri" panose="020F0502020204030204" pitchFamily="34" charset="0"/>
              </a:rPr>
              <a:t>DATA COLLECTION AND METHODOLOGY </a:t>
            </a:r>
            <a:br>
              <a:rPr lang="en-IN" sz="3700" i="0" u="none" strike="noStrike" baseline="0" dirty="0">
                <a:solidFill>
                  <a:schemeClr val="tx1">
                    <a:lumMod val="85000"/>
                    <a:lumOff val="15000"/>
                  </a:schemeClr>
                </a:solidFill>
                <a:latin typeface="Calibri" panose="020F0502020204030204" pitchFamily="34" charset="0"/>
              </a:rPr>
            </a:br>
            <a:endParaRPr lang="en-IN" sz="37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44C25557-3733-4929-A9DD-589C2954F19F}"/>
              </a:ext>
            </a:extLst>
          </p:cNvPr>
          <p:cNvSpPr>
            <a:spLocks noGrp="1"/>
          </p:cNvSpPr>
          <p:nvPr>
            <p:ph idx="1"/>
          </p:nvPr>
        </p:nvSpPr>
        <p:spPr>
          <a:xfrm>
            <a:off x="1957987" y="2431765"/>
            <a:ext cx="8276026" cy="3320031"/>
          </a:xfrm>
        </p:spPr>
        <p:txBody>
          <a:bodyPr anchor="ctr">
            <a:normAutofit/>
          </a:bodyPr>
          <a:lstStyle/>
          <a:p>
            <a:r>
              <a:rPr lang="en-US" sz="2000" b="0" i="0" u="none" strike="noStrike" baseline="0" dirty="0" err="1">
                <a:solidFill>
                  <a:schemeClr val="tx1">
                    <a:lumMod val="85000"/>
                    <a:lumOff val="15000"/>
                  </a:schemeClr>
                </a:solidFill>
                <a:latin typeface="Calibri" panose="020F0502020204030204" pitchFamily="34" charset="0"/>
              </a:rPr>
              <a:t>OctoParse</a:t>
            </a:r>
            <a:r>
              <a:rPr lang="en-US" sz="2000" b="0" i="0" u="none" strike="noStrike" baseline="0" dirty="0">
                <a:solidFill>
                  <a:schemeClr val="tx1">
                    <a:lumMod val="85000"/>
                    <a:lumOff val="15000"/>
                  </a:schemeClr>
                </a:solidFill>
                <a:latin typeface="Calibri" panose="020F0502020204030204" pitchFamily="34" charset="0"/>
              </a:rPr>
              <a:t> scraping tool was used to extract data from the website. Data was collected in two parts: one for economy class tickets and another for business class tickets. A total of 300261 distinct flight booking options was extracted from the site. Data was collected for 50 days, from February 11th to March 31st, 2022. </a:t>
            </a:r>
          </a:p>
          <a:p>
            <a:r>
              <a:rPr lang="en-US" sz="2000" b="0" u="none" strike="noStrike" baseline="0" dirty="0">
                <a:solidFill>
                  <a:schemeClr val="tx1">
                    <a:lumMod val="85000"/>
                    <a:lumOff val="15000"/>
                  </a:schemeClr>
                </a:solidFill>
                <a:latin typeface="Calibri" panose="020F0502020204030204" pitchFamily="34" charset="0"/>
              </a:rPr>
              <a:t>Data source was secondary data and was collected from Ease my trip website. </a:t>
            </a:r>
          </a:p>
          <a:p>
            <a:r>
              <a:rPr lang="en-US" sz="2000" b="0" u="none" strike="noStrike" baseline="0" dirty="0">
                <a:solidFill>
                  <a:schemeClr val="tx1">
                    <a:lumMod val="85000"/>
                    <a:lumOff val="15000"/>
                  </a:schemeClr>
                </a:solidFill>
                <a:latin typeface="Calibri" panose="020F0502020204030204" pitchFamily="34" charset="0"/>
              </a:rPr>
              <a:t>Dat</a:t>
            </a:r>
            <a:r>
              <a:rPr lang="en-US" sz="2000" dirty="0">
                <a:solidFill>
                  <a:schemeClr val="tx1">
                    <a:lumMod val="85000"/>
                    <a:lumOff val="15000"/>
                  </a:schemeClr>
                </a:solidFill>
                <a:latin typeface="Calibri" panose="020F0502020204030204" pitchFamily="34" charset="0"/>
              </a:rPr>
              <a:t>a obtained was in JSON format.</a:t>
            </a:r>
          </a:p>
          <a:p>
            <a:r>
              <a:rPr lang="en-US" sz="2000" b="0" u="none" strike="noStrike" baseline="0" dirty="0">
                <a:solidFill>
                  <a:schemeClr val="tx1">
                    <a:lumMod val="85000"/>
                    <a:lumOff val="15000"/>
                  </a:schemeClr>
                </a:solidFill>
                <a:latin typeface="Calibri" panose="020F0502020204030204" pitchFamily="34" charset="0"/>
              </a:rPr>
              <a:t>Data was compressed </a:t>
            </a:r>
            <a:r>
              <a:rPr lang="en-US" sz="2000" dirty="0">
                <a:solidFill>
                  <a:schemeClr val="tx1">
                    <a:lumMod val="85000"/>
                    <a:lumOff val="15000"/>
                  </a:schemeClr>
                </a:solidFill>
                <a:latin typeface="Calibri" panose="020F0502020204030204" pitchFamily="34" charset="0"/>
              </a:rPr>
              <a:t>in zip format and was uploaded in GitHub.</a:t>
            </a:r>
          </a:p>
          <a:p>
            <a:endParaRPr lang="en-US" sz="2000" b="0" i="1" u="none" strike="noStrike" baseline="0" dirty="0">
              <a:solidFill>
                <a:schemeClr val="tx1">
                  <a:lumMod val="85000"/>
                  <a:lumOff val="15000"/>
                </a:schemeClr>
              </a:solidFill>
              <a:latin typeface="Calibri" panose="020F0502020204030204" pitchFamily="34" charset="0"/>
            </a:endParaRPr>
          </a:p>
          <a:p>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0E15DEB3-58E0-4A13-A0F5-7E26C39982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20FFF604-E8FA-4396-9FFB-5FB50F1C07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2B9B6F2D-EDE0-4032-A1E1-5A4AB3C5E7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118086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9BA16A-EC3D-4009-B0B4-AE9E93FCDE33}"/>
              </a:ext>
            </a:extLst>
          </p:cNvPr>
          <p:cNvSpPr>
            <a:spLocks noGrp="1"/>
          </p:cNvSpPr>
          <p:nvPr>
            <p:ph type="title"/>
          </p:nvPr>
        </p:nvSpPr>
        <p:spPr>
          <a:xfrm>
            <a:off x="308900" y="276500"/>
            <a:ext cx="9543405" cy="1188720"/>
          </a:xfrm>
        </p:spPr>
        <p:txBody>
          <a:bodyPr>
            <a:normAutofit/>
          </a:bodyPr>
          <a:lstStyle/>
          <a:p>
            <a:r>
              <a:rPr lang="en-US" sz="3600" dirty="0">
                <a:solidFill>
                  <a:schemeClr val="tx1">
                    <a:lumMod val="85000"/>
                    <a:lumOff val="15000"/>
                  </a:schemeClr>
                </a:solidFill>
              </a:rPr>
              <a:t>LOADING FILES AND SETTING UP ENVIRONMENT</a:t>
            </a:r>
          </a:p>
        </p:txBody>
      </p:sp>
      <p:sp>
        <p:nvSpPr>
          <p:cNvPr id="3" name="Content Placeholder 2">
            <a:extLst>
              <a:ext uri="{FF2B5EF4-FFF2-40B4-BE49-F238E27FC236}">
                <a16:creationId xmlns:a16="http://schemas.microsoft.com/office/drawing/2014/main" id="{626A0C0E-B0AB-4EC6-B52C-35CB62E713A3}"/>
              </a:ext>
            </a:extLst>
          </p:cNvPr>
          <p:cNvSpPr>
            <a:spLocks noGrp="1"/>
          </p:cNvSpPr>
          <p:nvPr>
            <p:ph idx="1"/>
          </p:nvPr>
        </p:nvSpPr>
        <p:spPr>
          <a:xfrm>
            <a:off x="1983867" y="2650865"/>
            <a:ext cx="8057281" cy="3320031"/>
          </a:xfrm>
        </p:spPr>
        <p:txBody>
          <a:bodyPr anchor="ctr">
            <a:normAutofit lnSpcReduction="10000"/>
          </a:bodyPr>
          <a:lstStyle/>
          <a:p>
            <a:r>
              <a:rPr lang="en-IN" sz="2000" dirty="0">
                <a:solidFill>
                  <a:schemeClr val="tx1">
                    <a:lumMod val="85000"/>
                    <a:lumOff val="15000"/>
                  </a:schemeClr>
                </a:solidFill>
              </a:rPr>
              <a:t>Data collected was then loaded in Google Collab Notebook.</a:t>
            </a:r>
          </a:p>
          <a:p>
            <a:r>
              <a:rPr lang="en-IN" sz="2000" dirty="0">
                <a:solidFill>
                  <a:schemeClr val="tx1">
                    <a:lumMod val="85000"/>
                    <a:lumOff val="15000"/>
                  </a:schemeClr>
                </a:solidFill>
              </a:rPr>
              <a:t>All the necessary libraries were imported.</a:t>
            </a:r>
          </a:p>
          <a:p>
            <a:r>
              <a:rPr lang="en-IN" sz="2000" dirty="0">
                <a:solidFill>
                  <a:schemeClr val="tx1">
                    <a:lumMod val="85000"/>
                    <a:lumOff val="15000"/>
                  </a:schemeClr>
                </a:solidFill>
              </a:rPr>
              <a:t>MongoDB and Spark were installed and their environment were set.</a:t>
            </a:r>
          </a:p>
          <a:p>
            <a:r>
              <a:rPr lang="en-IN" sz="2000" dirty="0">
                <a:solidFill>
                  <a:schemeClr val="tx1">
                    <a:lumMod val="85000"/>
                    <a:lumOff val="15000"/>
                  </a:schemeClr>
                </a:solidFill>
              </a:rPr>
              <a:t>Database named Flight was created.</a:t>
            </a:r>
          </a:p>
          <a:p>
            <a:r>
              <a:rPr lang="en-IN" sz="2000" dirty="0">
                <a:solidFill>
                  <a:schemeClr val="tx1">
                    <a:lumMod val="85000"/>
                    <a:lumOff val="15000"/>
                  </a:schemeClr>
                </a:solidFill>
              </a:rPr>
              <a:t>Two collection Business and Economy were created and the respective JSON files were loaded into it.</a:t>
            </a:r>
          </a:p>
          <a:p>
            <a:r>
              <a:rPr lang="en-IN" sz="2000" dirty="0">
                <a:solidFill>
                  <a:schemeClr val="tx1">
                    <a:lumMod val="85000"/>
                    <a:lumOff val="15000"/>
                  </a:schemeClr>
                </a:solidFill>
              </a:rPr>
              <a:t>JSON files from the database were loaded as spark data frame.</a:t>
            </a:r>
          </a:p>
          <a:p>
            <a:r>
              <a:rPr lang="en-IN" sz="2000" dirty="0">
                <a:solidFill>
                  <a:schemeClr val="tx1">
                    <a:lumMod val="85000"/>
                    <a:lumOff val="15000"/>
                  </a:schemeClr>
                </a:solidFill>
              </a:rPr>
              <a:t>Economy and Business data frame were merged to form a single spark data frame.</a:t>
            </a:r>
          </a:p>
          <a:p>
            <a:pPr marL="0" indent="0">
              <a:buNone/>
            </a:pPr>
            <a:endParaRPr lang="en-IN" sz="2000" dirty="0">
              <a:solidFill>
                <a:schemeClr val="tx1">
                  <a:lumMod val="85000"/>
                  <a:lumOff val="15000"/>
                </a:schemeClr>
              </a:solidFill>
            </a:endParaRPr>
          </a:p>
          <a:p>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hlinkClick r:id="rId2"/>
            <a:extLst>
              <a:ext uri="{FF2B5EF4-FFF2-40B4-BE49-F238E27FC236}">
                <a16:creationId xmlns:a16="http://schemas.microsoft.com/office/drawing/2014/main" id="{CA4F9899-13D5-4F93-8DA0-A3A7F43E9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71777" b="20615"/>
          <a:stretch/>
        </p:blipFill>
        <p:spPr bwMode="auto">
          <a:xfrm>
            <a:off x="11432615" y="78397"/>
            <a:ext cx="264856" cy="3962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a:hlinkClick r:id="rId4"/>
            <a:extLst>
              <a:ext uri="{FF2B5EF4-FFF2-40B4-BE49-F238E27FC236}">
                <a16:creationId xmlns:a16="http://schemas.microsoft.com/office/drawing/2014/main" id="{BFB22123-F8AD-47A3-8C00-B3C4672A8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5828" y="200367"/>
            <a:ext cx="253916" cy="253916"/>
          </a:xfrm>
          <a:prstGeom prst="rect">
            <a:avLst/>
          </a:prstGeom>
        </p:spPr>
      </p:pic>
      <p:pic>
        <p:nvPicPr>
          <p:cNvPr id="11" name="Picture 10">
            <a:hlinkClick r:id="rId6"/>
            <a:extLst>
              <a:ext uri="{FF2B5EF4-FFF2-40B4-BE49-F238E27FC236}">
                <a16:creationId xmlns:a16="http://schemas.microsoft.com/office/drawing/2014/main" id="{0FF4E08F-4011-41C6-9920-3C3581A00B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565" y="220686"/>
            <a:ext cx="233597" cy="233597"/>
          </a:xfrm>
          <a:prstGeom prst="rect">
            <a:avLst/>
          </a:prstGeom>
        </p:spPr>
      </p:pic>
    </p:spTree>
    <p:extLst>
      <p:ext uri="{BB962C8B-B14F-4D97-AF65-F5344CB8AC3E}">
        <p14:creationId xmlns:p14="http://schemas.microsoft.com/office/powerpoint/2010/main" val="67728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406</TotalTime>
  <Words>2189</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Tw Cen MT</vt:lpstr>
      <vt:lpstr>Office Theme</vt:lpstr>
      <vt:lpstr>BDSN PROJECT</vt:lpstr>
      <vt:lpstr>CONTENT</vt:lpstr>
      <vt:lpstr>OBJECTIVE</vt:lpstr>
      <vt:lpstr>RESEARCH QUESTIONS:  </vt:lpstr>
      <vt:lpstr>ABOUT DATASET  </vt:lpstr>
      <vt:lpstr>FEATURES</vt:lpstr>
      <vt:lpstr>PROJECT FLOW</vt:lpstr>
      <vt:lpstr>DATA COLLECTION AND METHODOLOGY  </vt:lpstr>
      <vt:lpstr>LOADING FILES AND SETTING UP ENVIRONMENT</vt:lpstr>
      <vt:lpstr>DATA CLEANING</vt:lpstr>
      <vt:lpstr>DATA CLEANING</vt:lpstr>
      <vt:lpstr>EXPLORATORY DATA ANALYSIS</vt:lpstr>
      <vt:lpstr>GRAPHICAL ANALYSIS</vt:lpstr>
      <vt:lpstr>GRAPHICAL ANALYSIS</vt:lpstr>
      <vt:lpstr>GRAPHICAL ANALYSIS</vt:lpstr>
      <vt:lpstr>GRAPHICAL ANALYSIS</vt:lpstr>
      <vt:lpstr>GRAPHICAL ANALYSIS</vt:lpstr>
      <vt:lpstr>OUTLIER TREATMENT</vt:lpstr>
      <vt:lpstr>DATA PREPROCESSING</vt:lpstr>
      <vt:lpstr>MODEL BUILDING</vt:lpstr>
      <vt:lpstr>LINEAR REGRESSION</vt:lpstr>
      <vt:lpstr>Regression Output </vt:lpstr>
      <vt:lpstr>DECISION TREE REGRESSOR</vt:lpstr>
      <vt:lpstr>GRADIENT BOOSTING</vt:lpstr>
      <vt:lpstr>RANDOM FOREST REGRESSOR</vt:lpstr>
      <vt:lpstr>HYPERTUNING PARAMETERS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Shubham Bathwal</dc:creator>
  <cp:lastModifiedBy>Shubham Bathwal</cp:lastModifiedBy>
  <cp:revision>38</cp:revision>
  <dcterms:created xsi:type="dcterms:W3CDTF">2022-03-05T04:56:13Z</dcterms:created>
  <dcterms:modified xsi:type="dcterms:W3CDTF">2022-03-05T14:54:34Z</dcterms:modified>
</cp:coreProperties>
</file>