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6"/>
  </p:notesMasterIdLst>
  <p:sldIdLst>
    <p:sldId id="256" r:id="rId2"/>
    <p:sldId id="365" r:id="rId3"/>
    <p:sldId id="378" r:id="rId4"/>
    <p:sldId id="363" r:id="rId5"/>
    <p:sldId id="380" r:id="rId6"/>
    <p:sldId id="369" r:id="rId7"/>
    <p:sldId id="366" r:id="rId8"/>
    <p:sldId id="374" r:id="rId9"/>
    <p:sldId id="381" r:id="rId10"/>
    <p:sldId id="353" r:id="rId11"/>
    <p:sldId id="382" r:id="rId12"/>
    <p:sldId id="396" r:id="rId13"/>
    <p:sldId id="385" r:id="rId14"/>
    <p:sldId id="386" r:id="rId15"/>
    <p:sldId id="387" r:id="rId16"/>
    <p:sldId id="388" r:id="rId17"/>
    <p:sldId id="389" r:id="rId18"/>
    <p:sldId id="356" r:id="rId19"/>
    <p:sldId id="391" r:id="rId20"/>
    <p:sldId id="394" r:id="rId21"/>
    <p:sldId id="395" r:id="rId22"/>
    <p:sldId id="390" r:id="rId23"/>
    <p:sldId id="397" r:id="rId24"/>
    <p:sldId id="398" r:id="rId25"/>
  </p:sldIdLst>
  <p:sldSz cx="9144000" cy="6858000" type="screen4x3"/>
  <p:notesSz cx="7010400" cy="9296400"/>
  <p:custDataLst>
    <p:tags r:id="rId2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Walker" initials="SSW" lastIdx="4" clrIdx="0"/>
  <p:cmAuthor id="1" name="Eric Tripi" initials="ET"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3" autoAdjust="0"/>
    <p:restoredTop sz="82249" autoAdjust="0"/>
  </p:normalViewPr>
  <p:slideViewPr>
    <p:cSldViewPr>
      <p:cViewPr varScale="1">
        <p:scale>
          <a:sx n="75" d="100"/>
          <a:sy n="75" d="100"/>
        </p:scale>
        <p:origin x="131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42E9D5BB-4321-4859-94AD-FD0F05733D51}" type="datetimeFigureOut">
              <a:rPr lang="en-US"/>
              <a:pPr>
                <a:defRPr/>
              </a:pPr>
              <a:t>2/25/2017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A7AEBA62-FE96-40D5-94EA-5FB9199613F4}" type="slidenum">
              <a:rPr lang="en-US"/>
              <a:pPr>
                <a:defRPr/>
              </a:pPr>
              <a:t>‹#›</a:t>
            </a:fld>
            <a:endParaRPr lang="en-US"/>
          </a:p>
        </p:txBody>
      </p:sp>
    </p:spTree>
    <p:extLst>
      <p:ext uri="{BB962C8B-B14F-4D97-AF65-F5344CB8AC3E}">
        <p14:creationId xmlns:p14="http://schemas.microsoft.com/office/powerpoint/2010/main" val="507616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1</a:t>
            </a:fld>
            <a:endParaRPr lang="en-US"/>
          </a:p>
        </p:txBody>
      </p:sp>
    </p:spTree>
    <p:extLst>
      <p:ext uri="{BB962C8B-B14F-4D97-AF65-F5344CB8AC3E}">
        <p14:creationId xmlns:p14="http://schemas.microsoft.com/office/powerpoint/2010/main" val="2768576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 of Slide:  Discuss </a:t>
            </a:r>
            <a:r>
              <a:rPr lang="en-US" baseline="0" dirty="0" smtClean="0"/>
              <a:t>Task 3: Justification for Change</a:t>
            </a:r>
            <a:endParaRPr lang="en-US" dirty="0" smtClean="0"/>
          </a:p>
          <a:p>
            <a:endParaRPr lang="en-US" dirty="0" smtClean="0"/>
          </a:p>
          <a:p>
            <a:r>
              <a:rPr lang="en-US" dirty="0" smtClean="0"/>
              <a:t>Key Message:  It is important</a:t>
            </a:r>
            <a:r>
              <a:rPr lang="en-US" baseline="0" dirty="0" smtClean="0"/>
              <a:t> to justify any change to the current operations.</a:t>
            </a:r>
            <a:endParaRPr lang="en-US" dirty="0" smtClean="0"/>
          </a:p>
          <a:p>
            <a:endParaRPr lang="en-US" dirty="0" smtClean="0"/>
          </a:p>
          <a:p>
            <a:r>
              <a:rPr lang="en-US" dirty="0" smtClean="0"/>
              <a:t>Time on Slide: 1 minutes</a:t>
            </a:r>
          </a:p>
          <a:p>
            <a:endParaRPr lang="en-US" dirty="0" smtClean="0"/>
          </a:p>
          <a:p>
            <a:r>
              <a:rPr lang="en-US" dirty="0" smtClean="0"/>
              <a:t>Suggested Comments: User needs are the key to</a:t>
            </a:r>
            <a:r>
              <a:rPr lang="en-US" baseline="0" dirty="0" smtClean="0"/>
              <a:t> </a:t>
            </a:r>
            <a:r>
              <a:rPr lang="en-US" baseline="0" dirty="0" err="1" smtClean="0"/>
              <a:t>ConOps</a:t>
            </a:r>
            <a:r>
              <a:rPr lang="en-US" baseline="0" dirty="0" smtClean="0"/>
              <a:t> development.</a:t>
            </a:r>
            <a:endParaRPr lang="en-US" dirty="0" smtClean="0"/>
          </a:p>
          <a:p>
            <a:endParaRPr lang="en-US" dirty="0" smtClean="0"/>
          </a:p>
          <a:p>
            <a:r>
              <a:rPr lang="en-US" dirty="0" smtClean="0"/>
              <a:t>Transition:</a:t>
            </a:r>
          </a:p>
          <a:p>
            <a:endParaRPr lang="en-US" dirty="0" smtClean="0"/>
          </a:p>
          <a:p>
            <a:r>
              <a:rPr lang="en-US" dirty="0" smtClean="0"/>
              <a:t>Interactivity:</a:t>
            </a:r>
          </a:p>
          <a:p>
            <a:endParaRPr lang="en-US" dirty="0" smtClean="0"/>
          </a:p>
          <a:p>
            <a:r>
              <a:rPr lang="en-US" dirty="0" smtClean="0"/>
              <a:t>Additional Resources: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10</a:t>
            </a:fld>
            <a:endParaRPr lang="en-US"/>
          </a:p>
        </p:txBody>
      </p:sp>
    </p:spTree>
    <p:extLst>
      <p:ext uri="{BB962C8B-B14F-4D97-AF65-F5344CB8AC3E}">
        <p14:creationId xmlns:p14="http://schemas.microsoft.com/office/powerpoint/2010/main" val="47253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Purpose of Slide:  Discuss</a:t>
            </a:r>
            <a:r>
              <a:rPr lang="en-US" baseline="0" dirty="0" smtClean="0"/>
              <a:t> Task 3: Justification for Change</a:t>
            </a:r>
            <a:endParaRPr lang="en-US" dirty="0" smtClean="0"/>
          </a:p>
          <a:p>
            <a:endParaRPr lang="en-US" dirty="0" smtClean="0"/>
          </a:p>
          <a:p>
            <a:r>
              <a:rPr lang="en-US" dirty="0" smtClean="0"/>
              <a:t>Key Message:  It is important</a:t>
            </a:r>
            <a:r>
              <a:rPr lang="en-US" baseline="0" dirty="0" smtClean="0"/>
              <a:t> to justify any change to the current operations.</a:t>
            </a:r>
            <a:endParaRPr lang="en-US" dirty="0" smtClean="0"/>
          </a:p>
          <a:p>
            <a:endParaRPr lang="en-US" dirty="0" smtClean="0"/>
          </a:p>
          <a:p>
            <a:r>
              <a:rPr lang="en-US" dirty="0" smtClean="0"/>
              <a:t>Time on Slide: 1 minutes</a:t>
            </a:r>
          </a:p>
          <a:p>
            <a:endParaRPr lang="en-US" dirty="0" smtClean="0"/>
          </a:p>
          <a:p>
            <a:r>
              <a:rPr lang="en-US" dirty="0" smtClean="0"/>
              <a:t>Suggested Comments: User needs must</a:t>
            </a:r>
            <a:r>
              <a:rPr lang="en-US" baseline="0" dirty="0" smtClean="0"/>
              <a:t> be well-written and meet the recommended criteria:</a:t>
            </a:r>
          </a:p>
          <a:p>
            <a:endParaRPr lang="en-US" baseline="0" dirty="0" smtClean="0"/>
          </a:p>
          <a:p>
            <a:pPr marL="171450" indent="-171450">
              <a:buFontTx/>
              <a:buChar char="-"/>
            </a:pPr>
            <a:r>
              <a:rPr lang="en-US" baseline="0" dirty="0" smtClean="0"/>
              <a:t>Uniquely identifiable</a:t>
            </a:r>
          </a:p>
          <a:p>
            <a:pPr marL="171450" indent="-171450">
              <a:buFontTx/>
              <a:buChar char="-"/>
            </a:pPr>
            <a:r>
              <a:rPr lang="en-US" baseline="0" dirty="0" smtClean="0"/>
              <a:t>Describe a major desired capability</a:t>
            </a:r>
          </a:p>
          <a:p>
            <a:pPr marL="171450" indent="-171450">
              <a:buFontTx/>
              <a:buChar char="-"/>
            </a:pPr>
            <a:r>
              <a:rPr lang="en-US" baseline="0" dirty="0" smtClean="0"/>
              <a:t>Provide rationale</a:t>
            </a:r>
          </a:p>
          <a:p>
            <a:pPr marL="171450" indent="-171450">
              <a:buFontTx/>
              <a:buChar char="-"/>
            </a:pPr>
            <a:r>
              <a:rPr lang="en-US" baseline="0" dirty="0" smtClean="0"/>
              <a:t>Solution-free</a:t>
            </a:r>
            <a:endParaRPr lang="en-US" dirty="0" smtClean="0"/>
          </a:p>
          <a:p>
            <a:endParaRPr lang="en-US" dirty="0" smtClean="0"/>
          </a:p>
          <a:p>
            <a:r>
              <a:rPr lang="en-US" dirty="0" smtClean="0"/>
              <a:t>Transition:</a:t>
            </a:r>
          </a:p>
          <a:p>
            <a:endParaRPr lang="en-US" dirty="0" smtClean="0"/>
          </a:p>
          <a:p>
            <a:r>
              <a:rPr lang="en-US" dirty="0" smtClean="0"/>
              <a:t>Interactivity:</a:t>
            </a:r>
          </a:p>
          <a:p>
            <a:endParaRPr lang="en-US" dirty="0" smtClean="0"/>
          </a:p>
          <a:p>
            <a:r>
              <a:rPr lang="en-US" dirty="0" smtClean="0"/>
              <a:t>Additional Resources: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11</a:t>
            </a:fld>
            <a:endParaRPr lang="en-US"/>
          </a:p>
        </p:txBody>
      </p:sp>
    </p:spTree>
    <p:extLst>
      <p:ext uri="{BB962C8B-B14F-4D97-AF65-F5344CB8AC3E}">
        <p14:creationId xmlns:p14="http://schemas.microsoft.com/office/powerpoint/2010/main" val="472533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b="1" i="1" dirty="0" smtClean="0"/>
              <a:t>Note</a:t>
            </a:r>
            <a:r>
              <a:rPr lang="en-US" b="1" i="1" baseline="0" dirty="0" smtClean="0"/>
              <a:t> that this slide reveals each line with a click of the mouse.</a:t>
            </a:r>
            <a:endParaRPr lang="en-US" b="1" i="1" dirty="0" smtClean="0"/>
          </a:p>
          <a:p>
            <a:endParaRPr lang="en-US" dirty="0" smtClean="0"/>
          </a:p>
          <a:p>
            <a:pPr eaLnBrk="1" hangingPunct="1">
              <a:spcBef>
                <a:spcPct val="0"/>
              </a:spcBef>
            </a:pPr>
            <a:r>
              <a:rPr lang="en-US" dirty="0" smtClean="0"/>
              <a:t>Suggested Comments: </a:t>
            </a:r>
            <a:r>
              <a:rPr lang="en-US" altLang="en-US" b="0" baseline="0" dirty="0" smtClean="0"/>
              <a:t>The</a:t>
            </a:r>
            <a:r>
              <a:rPr lang="en-US" altLang="en-US" b="0" dirty="0" smtClean="0"/>
              <a:t> </a:t>
            </a:r>
            <a:r>
              <a:rPr lang="en-US" altLang="en-US" dirty="0" smtClean="0"/>
              <a:t>Transit AVL </a:t>
            </a:r>
            <a:r>
              <a:rPr lang="en-US" altLang="en-US" b="0" baseline="0" dirty="0" smtClean="0"/>
              <a:t>example depicts a high level user need description and stresses all four elements of the criteria using animation </a:t>
            </a:r>
            <a:endParaRPr lang="en-US" altLang="en-US" b="0" dirty="0" smtClean="0"/>
          </a:p>
          <a:p>
            <a:pPr defTabSz="1010038">
              <a:defRPr/>
            </a:pPr>
            <a:endParaRPr lang="en-US" dirty="0"/>
          </a:p>
          <a:p>
            <a:pPr lvl="1"/>
            <a:r>
              <a:rPr lang="en-US" b="0" dirty="0"/>
              <a:t>1. Uniquely Identifiable: </a:t>
            </a:r>
            <a:r>
              <a:rPr lang="en-US" b="0" dirty="0" smtClean="0"/>
              <a:t> User</a:t>
            </a:r>
            <a:r>
              <a:rPr lang="en-US" b="0" baseline="0" dirty="0" smtClean="0"/>
              <a:t> Need (</a:t>
            </a:r>
            <a:r>
              <a:rPr lang="en-US" b="0" dirty="0" smtClean="0"/>
              <a:t>UN) 3.10</a:t>
            </a:r>
            <a:r>
              <a:rPr lang="en-US" b="0" baseline="0" dirty="0" smtClean="0"/>
              <a:t> numbering</a:t>
            </a:r>
            <a:r>
              <a:rPr lang="en-US" b="0" dirty="0" smtClean="0"/>
              <a:t> and the title</a:t>
            </a:r>
            <a:endParaRPr lang="en-US" b="0" dirty="0"/>
          </a:p>
          <a:p>
            <a:pPr marL="491768" lvl="1" defTabSz="983535">
              <a:defRPr/>
            </a:pPr>
            <a:r>
              <a:rPr lang="en-US" b="0" dirty="0"/>
              <a:t>2. Major Desired </a:t>
            </a:r>
            <a:r>
              <a:rPr lang="en-US" b="0" dirty="0" smtClean="0"/>
              <a:t>Capability: </a:t>
            </a:r>
            <a:r>
              <a:rPr lang="en-US" sz="1300" i="1" dirty="0">
                <a:solidFill>
                  <a:srgbClr val="00B050"/>
                </a:solidFill>
                <a:latin typeface="Arial" panose="020B0604020202020204" pitchFamily="34" charset="0"/>
                <a:cs typeface="Arial" panose="020B0604020202020204" pitchFamily="34" charset="0"/>
              </a:rPr>
              <a:t>The Transit Operator needs to enter the bus route information into the transit vehicle</a:t>
            </a:r>
            <a:endParaRPr lang="en-US" b="0" dirty="0"/>
          </a:p>
          <a:p>
            <a:pPr marL="495833" lvl="1" defTabSz="991667">
              <a:defRPr/>
            </a:pPr>
            <a:r>
              <a:rPr lang="en-US" b="0" dirty="0"/>
              <a:t>3</a:t>
            </a:r>
            <a:r>
              <a:rPr lang="en-US" b="0" dirty="0" smtClean="0"/>
              <a:t>. </a:t>
            </a:r>
            <a:r>
              <a:rPr lang="en-US" b="0" dirty="0"/>
              <a:t>Capture Rationale</a:t>
            </a:r>
            <a:r>
              <a:rPr lang="en-US" b="0" dirty="0" smtClean="0"/>
              <a:t>: </a:t>
            </a:r>
            <a:r>
              <a:rPr lang="en-US" sz="1300" i="1" dirty="0">
                <a:solidFill>
                  <a:schemeClr val="accent5">
                    <a:lumMod val="75000"/>
                  </a:schemeClr>
                </a:solidFill>
                <a:latin typeface="Arial" panose="020B0604020202020204" pitchFamily="34" charset="0"/>
                <a:cs typeface="Arial" panose="020B0604020202020204" pitchFamily="34" charset="0"/>
              </a:rPr>
              <a:t>in order for the transit vehicle to track its status against its route schedule and provide bus stop announcements. </a:t>
            </a:r>
            <a:r>
              <a:rPr lang="en-US" sz="1300" dirty="0">
                <a:solidFill>
                  <a:schemeClr val="accent5">
                    <a:lumMod val="75000"/>
                  </a:schemeClr>
                </a:solidFill>
                <a:latin typeface="Arial" panose="020B0604020202020204" pitchFamily="34" charset="0"/>
                <a:cs typeface="Arial" panose="020B0604020202020204" pitchFamily="34" charset="0"/>
              </a:rPr>
              <a:t>The Rationale will help you develop the Validation cases for the user needs.</a:t>
            </a:r>
            <a:endParaRPr lang="en-US" i="0" dirty="0">
              <a:solidFill>
                <a:schemeClr val="accent4">
                  <a:lumMod val="75000"/>
                </a:schemeClr>
              </a:solidFill>
              <a:latin typeface="Arial" panose="020B0604020202020204" pitchFamily="34" charset="0"/>
              <a:cs typeface="Arial" panose="020B0604020202020204" pitchFamily="34" charset="0"/>
            </a:endParaRPr>
          </a:p>
          <a:p>
            <a:pPr lvl="1"/>
            <a:r>
              <a:rPr lang="en-US" b="0" dirty="0" smtClean="0"/>
              <a:t>4. Solution free, does not say how to accomplish the</a:t>
            </a:r>
            <a:r>
              <a:rPr lang="en-US" b="0" baseline="0" dirty="0" smtClean="0"/>
              <a:t> user need</a:t>
            </a:r>
            <a:r>
              <a:rPr lang="en-US" dirty="0" smtClean="0"/>
              <a:t>.</a:t>
            </a:r>
            <a:endParaRPr lang="en-US" dirty="0"/>
          </a:p>
          <a:p>
            <a:pPr eaLnBrk="1" hangingPunct="1">
              <a:spcBef>
                <a:spcPct val="0"/>
              </a:spcBef>
            </a:pPr>
            <a:endParaRPr lang="en-US" altLang="en-US" sz="2700" dirty="0">
              <a:latin typeface="Arial" charset="0"/>
              <a:cs typeface="Arial" charset="0"/>
            </a:endParaRPr>
          </a:p>
        </p:txBody>
      </p:sp>
      <p:sp>
        <p:nvSpPr>
          <p:cNvPr id="1658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Calibri" pitchFamily="34" charset="0"/>
              </a:defRPr>
            </a:lvl1pPr>
            <a:lvl2pPr marL="804009" indent="-308972" eaLnBrk="0" hangingPunct="0">
              <a:spcBef>
                <a:spcPct val="30000"/>
              </a:spcBef>
              <a:defRPr sz="1300">
                <a:solidFill>
                  <a:schemeClr val="tx1"/>
                </a:solidFill>
                <a:latin typeface="Calibri" pitchFamily="34" charset="0"/>
              </a:defRPr>
            </a:lvl2pPr>
            <a:lvl3pPr marL="1235883" indent="-245811" eaLnBrk="0" hangingPunct="0">
              <a:spcBef>
                <a:spcPct val="30000"/>
              </a:spcBef>
              <a:defRPr sz="1300">
                <a:solidFill>
                  <a:schemeClr val="tx1"/>
                </a:solidFill>
                <a:latin typeface="Calibri" pitchFamily="34" charset="0"/>
              </a:defRPr>
            </a:lvl3pPr>
            <a:lvl4pPr marL="1730919" indent="-245811" eaLnBrk="0" hangingPunct="0">
              <a:spcBef>
                <a:spcPct val="30000"/>
              </a:spcBef>
              <a:defRPr sz="1300">
                <a:solidFill>
                  <a:schemeClr val="tx1"/>
                </a:solidFill>
                <a:latin typeface="Calibri" pitchFamily="34" charset="0"/>
              </a:defRPr>
            </a:lvl4pPr>
            <a:lvl5pPr marL="2225956" indent="-245811" eaLnBrk="0" hangingPunct="0">
              <a:spcBef>
                <a:spcPct val="30000"/>
              </a:spcBef>
              <a:defRPr sz="1300">
                <a:solidFill>
                  <a:schemeClr val="tx1"/>
                </a:solidFill>
                <a:latin typeface="Calibri" pitchFamily="34" charset="0"/>
              </a:defRPr>
            </a:lvl5pPr>
            <a:lvl6pPr marL="2717579" indent="-245811" eaLnBrk="0" fontAlgn="base" hangingPunct="0">
              <a:spcBef>
                <a:spcPct val="30000"/>
              </a:spcBef>
              <a:spcAft>
                <a:spcPct val="0"/>
              </a:spcAft>
              <a:defRPr sz="1300">
                <a:solidFill>
                  <a:schemeClr val="tx1"/>
                </a:solidFill>
                <a:latin typeface="Calibri" pitchFamily="34" charset="0"/>
              </a:defRPr>
            </a:lvl6pPr>
            <a:lvl7pPr marL="3209200" indent="-245811" eaLnBrk="0" fontAlgn="base" hangingPunct="0">
              <a:spcBef>
                <a:spcPct val="30000"/>
              </a:spcBef>
              <a:spcAft>
                <a:spcPct val="0"/>
              </a:spcAft>
              <a:defRPr sz="1300">
                <a:solidFill>
                  <a:schemeClr val="tx1"/>
                </a:solidFill>
                <a:latin typeface="Calibri" pitchFamily="34" charset="0"/>
              </a:defRPr>
            </a:lvl7pPr>
            <a:lvl8pPr marL="3700825" indent="-245811" eaLnBrk="0" fontAlgn="base" hangingPunct="0">
              <a:spcBef>
                <a:spcPct val="30000"/>
              </a:spcBef>
              <a:spcAft>
                <a:spcPct val="0"/>
              </a:spcAft>
              <a:defRPr sz="1300">
                <a:solidFill>
                  <a:schemeClr val="tx1"/>
                </a:solidFill>
                <a:latin typeface="Calibri" pitchFamily="34" charset="0"/>
              </a:defRPr>
            </a:lvl8pPr>
            <a:lvl9pPr marL="4192445" indent="-245811" eaLnBrk="0" fontAlgn="base" hangingPunct="0">
              <a:spcBef>
                <a:spcPct val="30000"/>
              </a:spcBef>
              <a:spcAft>
                <a:spcPct val="0"/>
              </a:spcAft>
              <a:defRPr sz="1300">
                <a:solidFill>
                  <a:schemeClr val="tx1"/>
                </a:solidFill>
                <a:latin typeface="Calibri" pitchFamily="34" charset="0"/>
              </a:defRPr>
            </a:lvl9pPr>
          </a:lstStyle>
          <a:p>
            <a:pPr eaLnBrk="1" hangingPunct="1">
              <a:spcBef>
                <a:spcPct val="0"/>
              </a:spcBef>
              <a:defRPr/>
            </a:pPr>
            <a:fld id="{C2D1C954-6A99-4AEA-A58E-B727EE2EC5E4}" type="slidenum">
              <a:rPr lang="en-US" altLang="en-US" smtClean="0"/>
              <a:pPr eaLnBrk="1" hangingPunct="1">
                <a:spcBef>
                  <a:spcPct val="0"/>
                </a:spcBef>
                <a:defRPr/>
              </a:pPr>
              <a:t>12</a:t>
            </a:fld>
            <a:endParaRPr lang="en-US" altLang="en-US" dirty="0" smtClean="0"/>
          </a:p>
        </p:txBody>
      </p:sp>
    </p:spTree>
    <p:extLst>
      <p:ext uri="{BB962C8B-B14F-4D97-AF65-F5344CB8AC3E}">
        <p14:creationId xmlns:p14="http://schemas.microsoft.com/office/powerpoint/2010/main" val="1709627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31333" rtl="0" eaLnBrk="0" fontAlgn="base" latinLnBrk="0" hangingPunct="0">
              <a:lnSpc>
                <a:spcPct val="100000"/>
              </a:lnSpc>
              <a:spcBef>
                <a:spcPct val="30000"/>
              </a:spcBef>
              <a:spcAft>
                <a:spcPct val="0"/>
              </a:spcAft>
              <a:buClrTx/>
              <a:buSzTx/>
              <a:buFontTx/>
              <a:buNone/>
              <a:tabLst/>
              <a:defRPr/>
            </a:pPr>
            <a:r>
              <a:rPr lang="en-US" b="1" i="1" dirty="0" smtClean="0"/>
              <a:t>Note</a:t>
            </a:r>
            <a:r>
              <a:rPr lang="en-US" b="1" i="1" baseline="0" dirty="0" smtClean="0"/>
              <a:t> that this slide reveals each line with a click of the mouse.</a:t>
            </a:r>
            <a:endParaRPr lang="en-US" b="1" i="1" dirty="0" smtClean="0"/>
          </a:p>
          <a:p>
            <a:pPr defTabSz="931333">
              <a:defRPr/>
            </a:pPr>
            <a:endParaRPr lang="en-US" altLang="en-US" b="1" dirty="0" smtClean="0"/>
          </a:p>
          <a:p>
            <a:pPr defTabSz="931333">
              <a:defRPr/>
            </a:pPr>
            <a:r>
              <a:rPr lang="en-US" altLang="en-US" b="1" dirty="0" smtClean="0"/>
              <a:t>Key Message:</a:t>
            </a:r>
            <a:r>
              <a:rPr lang="en-US" altLang="en-US" b="1" baseline="0" dirty="0" smtClean="0"/>
              <a:t> </a:t>
            </a:r>
            <a:r>
              <a:rPr lang="en-US" altLang="en-US" b="0" baseline="0" dirty="0" smtClean="0"/>
              <a:t>This example depicts a high level user need description and stresses all four elements of the criteria using animation </a:t>
            </a:r>
            <a:endParaRPr lang="en-US" altLang="en-US" b="0" dirty="0" smtClean="0"/>
          </a:p>
          <a:p>
            <a:pPr defTabSz="931333">
              <a:defRPr/>
            </a:pPr>
            <a:endParaRPr lang="en-US" dirty="0"/>
          </a:p>
          <a:p>
            <a:pPr lvl="1"/>
            <a:r>
              <a:rPr lang="en-US" b="0" dirty="0"/>
              <a:t>1. Uniquely Identifiable: </a:t>
            </a:r>
            <a:r>
              <a:rPr lang="en-US" b="0" dirty="0" smtClean="0"/>
              <a:t> UN 3.4</a:t>
            </a:r>
            <a:r>
              <a:rPr lang="en-US" b="0" baseline="0" dirty="0" smtClean="0"/>
              <a:t> numbering</a:t>
            </a:r>
            <a:r>
              <a:rPr lang="en-US" b="0" dirty="0" smtClean="0"/>
              <a:t> and title</a:t>
            </a:r>
            <a:endParaRPr lang="en-US" b="0" dirty="0"/>
          </a:p>
          <a:p>
            <a:r>
              <a:rPr lang="en-US" b="0" baseline="0" dirty="0" smtClean="0"/>
              <a:t>            </a:t>
            </a:r>
            <a:r>
              <a:rPr lang="en-US" b="0" dirty="0" smtClean="0"/>
              <a:t>2</a:t>
            </a:r>
            <a:r>
              <a:rPr lang="en-US" b="0" dirty="0"/>
              <a:t>. Major Desired </a:t>
            </a:r>
            <a:r>
              <a:rPr lang="en-US" b="0" dirty="0" smtClean="0"/>
              <a:t>Capability: </a:t>
            </a:r>
            <a:r>
              <a:rPr lang="en-US" sz="2000" b="0" dirty="0" smtClean="0">
                <a:solidFill>
                  <a:srgbClr val="00B050"/>
                </a:solidFill>
              </a:rPr>
              <a:t>The Traffic Management Center Operator needs to monitor and verify the traffic conditions around the stadium for both the freeway and arterial roadways</a:t>
            </a:r>
          </a:p>
          <a:p>
            <a:pPr marL="465887" lvl="1" defTabSz="931774">
              <a:defRPr/>
            </a:pPr>
            <a:r>
              <a:rPr lang="en-US" b="0" dirty="0" smtClean="0"/>
              <a:t>3. </a:t>
            </a:r>
            <a:r>
              <a:rPr lang="en-US" b="0" dirty="0"/>
              <a:t>Capture Rationale</a:t>
            </a:r>
            <a:r>
              <a:rPr lang="en-US" b="0" dirty="0" smtClean="0"/>
              <a:t>: </a:t>
            </a:r>
            <a:r>
              <a:rPr lang="en-US" i="1" dirty="0">
                <a:solidFill>
                  <a:srgbClr val="7030A0"/>
                </a:solidFill>
              </a:rPr>
              <a:t>in order to better manage the traffic around the stadium.</a:t>
            </a:r>
            <a:endParaRPr lang="en-US" i="1" dirty="0">
              <a:solidFill>
                <a:schemeClr val="accent4">
                  <a:lumMod val="75000"/>
                </a:schemeClr>
              </a:solidFill>
              <a:latin typeface="Arial" panose="020B0604020202020204" pitchFamily="34" charset="0"/>
              <a:cs typeface="Arial" panose="020B0604020202020204" pitchFamily="34" charset="0"/>
            </a:endParaRPr>
          </a:p>
          <a:p>
            <a:pPr lvl="1"/>
            <a:r>
              <a:rPr lang="en-US" b="0" dirty="0" smtClean="0"/>
              <a:t>4. Solution free, does not say how to accomplish the</a:t>
            </a:r>
            <a:r>
              <a:rPr lang="en-US" b="0" baseline="0" dirty="0" smtClean="0"/>
              <a:t> user need</a:t>
            </a:r>
            <a:r>
              <a:rPr lang="en-US" dirty="0" smtClean="0"/>
              <a:t>.</a:t>
            </a:r>
            <a:endParaRPr lang="en-US" dirty="0"/>
          </a:p>
          <a:p>
            <a:pPr eaLnBrk="1" hangingPunct="1">
              <a:spcBef>
                <a:spcPct val="0"/>
              </a:spcBef>
            </a:pPr>
            <a:endParaRPr lang="en-US" altLang="en-US" sz="2400" dirty="0">
              <a:latin typeface="Arial" charset="0"/>
              <a:cs typeface="Arial" charset="0"/>
            </a:endParaRPr>
          </a:p>
        </p:txBody>
      </p:sp>
      <p:sp>
        <p:nvSpPr>
          <p:cNvPr id="1658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1358" indent="-284895" eaLnBrk="0" hangingPunct="0">
              <a:spcBef>
                <a:spcPct val="30000"/>
              </a:spcBef>
              <a:defRPr sz="1200">
                <a:solidFill>
                  <a:schemeClr val="tx1"/>
                </a:solidFill>
                <a:latin typeface="Calibri" pitchFamily="34" charset="0"/>
              </a:defRPr>
            </a:lvl2pPr>
            <a:lvl3pPr marL="1139579" indent="-226656" eaLnBrk="0" hangingPunct="0">
              <a:spcBef>
                <a:spcPct val="30000"/>
              </a:spcBef>
              <a:defRPr sz="1200">
                <a:solidFill>
                  <a:schemeClr val="tx1"/>
                </a:solidFill>
                <a:latin typeface="Calibri" pitchFamily="34" charset="0"/>
              </a:defRPr>
            </a:lvl3pPr>
            <a:lvl4pPr marL="1596041" indent="-226656" eaLnBrk="0" hangingPunct="0">
              <a:spcBef>
                <a:spcPct val="30000"/>
              </a:spcBef>
              <a:defRPr sz="1200">
                <a:solidFill>
                  <a:schemeClr val="tx1"/>
                </a:solidFill>
                <a:latin typeface="Calibri" pitchFamily="34" charset="0"/>
              </a:defRPr>
            </a:lvl4pPr>
            <a:lvl5pPr marL="2052503" indent="-226656" eaLnBrk="0" hangingPunct="0">
              <a:spcBef>
                <a:spcPct val="30000"/>
              </a:spcBef>
              <a:defRPr sz="1200">
                <a:solidFill>
                  <a:schemeClr val="tx1"/>
                </a:solidFill>
                <a:latin typeface="Calibri" pitchFamily="34" charset="0"/>
              </a:defRPr>
            </a:lvl5pPr>
            <a:lvl6pPr marL="2505818" indent="-226656" eaLnBrk="0" fontAlgn="base" hangingPunct="0">
              <a:spcBef>
                <a:spcPct val="30000"/>
              </a:spcBef>
              <a:spcAft>
                <a:spcPct val="0"/>
              </a:spcAft>
              <a:defRPr sz="1200">
                <a:solidFill>
                  <a:schemeClr val="tx1"/>
                </a:solidFill>
                <a:latin typeface="Calibri" pitchFamily="34" charset="0"/>
              </a:defRPr>
            </a:lvl6pPr>
            <a:lvl7pPr marL="2959130" indent="-226656" eaLnBrk="0" fontAlgn="base" hangingPunct="0">
              <a:spcBef>
                <a:spcPct val="30000"/>
              </a:spcBef>
              <a:spcAft>
                <a:spcPct val="0"/>
              </a:spcAft>
              <a:defRPr sz="1200">
                <a:solidFill>
                  <a:schemeClr val="tx1"/>
                </a:solidFill>
                <a:latin typeface="Calibri" pitchFamily="34" charset="0"/>
              </a:defRPr>
            </a:lvl7pPr>
            <a:lvl8pPr marL="3412447" indent="-226656" eaLnBrk="0" fontAlgn="base" hangingPunct="0">
              <a:spcBef>
                <a:spcPct val="30000"/>
              </a:spcBef>
              <a:spcAft>
                <a:spcPct val="0"/>
              </a:spcAft>
              <a:defRPr sz="1200">
                <a:solidFill>
                  <a:schemeClr val="tx1"/>
                </a:solidFill>
                <a:latin typeface="Calibri" pitchFamily="34" charset="0"/>
              </a:defRPr>
            </a:lvl8pPr>
            <a:lvl9pPr marL="3865758" indent="-226656"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C2D1C954-6A99-4AEA-A58E-B727EE2EC5E4}" type="slidenum">
              <a:rPr lang="en-US" altLang="en-US" smtClean="0"/>
              <a:pPr eaLnBrk="1" hangingPunct="1">
                <a:spcBef>
                  <a:spcPct val="0"/>
                </a:spcBef>
                <a:defRPr/>
              </a:pPr>
              <a:t>13</a:t>
            </a:fld>
            <a:endParaRPr lang="en-US" altLang="en-US" dirty="0" smtClean="0"/>
          </a:p>
        </p:txBody>
      </p:sp>
    </p:spTree>
    <p:extLst>
      <p:ext uri="{BB962C8B-B14F-4D97-AF65-F5344CB8AC3E}">
        <p14:creationId xmlns:p14="http://schemas.microsoft.com/office/powerpoint/2010/main" val="3056778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31333" rtl="0" eaLnBrk="0" fontAlgn="base" latinLnBrk="0" hangingPunct="0">
              <a:lnSpc>
                <a:spcPct val="100000"/>
              </a:lnSpc>
              <a:spcBef>
                <a:spcPct val="30000"/>
              </a:spcBef>
              <a:spcAft>
                <a:spcPct val="0"/>
              </a:spcAft>
              <a:buClrTx/>
              <a:buSzTx/>
              <a:buFontTx/>
              <a:buNone/>
              <a:tabLst/>
              <a:defRPr/>
            </a:pPr>
            <a:r>
              <a:rPr lang="en-US" b="1" i="1" dirty="0" smtClean="0"/>
              <a:t>Note</a:t>
            </a:r>
            <a:r>
              <a:rPr lang="en-US" b="1" i="1" baseline="0" dirty="0" smtClean="0"/>
              <a:t> that this slide reveals each line with a click of the mouse.</a:t>
            </a:r>
            <a:endParaRPr lang="en-US" b="1" i="1" dirty="0" smtClean="0"/>
          </a:p>
          <a:p>
            <a:pPr defTabSz="931333">
              <a:defRPr/>
            </a:pPr>
            <a:endParaRPr lang="en-US" altLang="en-US" b="1" dirty="0" smtClean="0"/>
          </a:p>
          <a:p>
            <a:pPr defTabSz="931333">
              <a:defRPr/>
            </a:pPr>
            <a:r>
              <a:rPr lang="en-US" altLang="en-US" b="1" dirty="0" smtClean="0"/>
              <a:t>Key Message:</a:t>
            </a:r>
            <a:r>
              <a:rPr lang="en-US" altLang="en-US" b="1" baseline="0" dirty="0" smtClean="0"/>
              <a:t> </a:t>
            </a:r>
            <a:r>
              <a:rPr lang="en-US" altLang="en-US" b="0" baseline="0" dirty="0" smtClean="0"/>
              <a:t>This example depicts a high level user need description and stresses all four elements of the criteria using animation </a:t>
            </a:r>
            <a:endParaRPr lang="en-US" altLang="en-US" b="0" dirty="0" smtClean="0"/>
          </a:p>
          <a:p>
            <a:pPr defTabSz="931333">
              <a:defRPr/>
            </a:pPr>
            <a:endParaRPr lang="en-US" dirty="0"/>
          </a:p>
          <a:p>
            <a:pPr lvl="1"/>
            <a:r>
              <a:rPr lang="en-US" b="0" dirty="0"/>
              <a:t>1. Uniquely Identifiable: </a:t>
            </a:r>
            <a:r>
              <a:rPr lang="en-US" b="0" dirty="0" smtClean="0"/>
              <a:t> UN 3.7</a:t>
            </a:r>
            <a:r>
              <a:rPr lang="en-US" b="0" baseline="0" dirty="0" smtClean="0"/>
              <a:t> numbering</a:t>
            </a:r>
            <a:r>
              <a:rPr lang="en-US" b="0" dirty="0" smtClean="0"/>
              <a:t> and title</a:t>
            </a:r>
            <a:endParaRPr lang="en-US"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smtClean="0"/>
              <a:t>            2</a:t>
            </a:r>
            <a:r>
              <a:rPr lang="en-US" b="0" dirty="0"/>
              <a:t>. Major Desired </a:t>
            </a:r>
            <a:r>
              <a:rPr lang="en-US" b="0" dirty="0" smtClean="0"/>
              <a:t>Capability: </a:t>
            </a:r>
            <a:r>
              <a:rPr lang="en-US" sz="2000" b="0" dirty="0" smtClean="0">
                <a:solidFill>
                  <a:srgbClr val="00B050"/>
                </a:solidFill>
              </a:rPr>
              <a:t>Travelers need traffic conditions in the vicinity of the stadium </a:t>
            </a:r>
            <a:endParaRPr lang="en-US" sz="2000" b="0" i="1" dirty="0">
              <a:solidFill>
                <a:srgbClr val="00B050"/>
              </a:solidFill>
            </a:endParaRPr>
          </a:p>
          <a:p>
            <a:pPr marL="465887" lvl="1" defTabSz="931774">
              <a:defRPr/>
            </a:pPr>
            <a:r>
              <a:rPr lang="en-US" b="0" dirty="0" smtClean="0"/>
              <a:t>3. </a:t>
            </a:r>
            <a:r>
              <a:rPr lang="en-US" b="0" dirty="0"/>
              <a:t>Capture Rationale</a:t>
            </a:r>
            <a:r>
              <a:rPr lang="en-US" b="0" dirty="0" smtClean="0"/>
              <a:t>: </a:t>
            </a:r>
            <a:r>
              <a:rPr lang="en-US" i="1" dirty="0">
                <a:solidFill>
                  <a:srgbClr val="7030A0"/>
                </a:solidFill>
              </a:rPr>
              <a:t>in order to allow travelers to make informed decisions. </a:t>
            </a:r>
            <a:endParaRPr lang="en-US" b="0" i="1" dirty="0">
              <a:solidFill>
                <a:schemeClr val="accent4">
                  <a:lumMod val="75000"/>
                </a:schemeClr>
              </a:solidFill>
              <a:latin typeface="Arial" panose="020B0604020202020204" pitchFamily="34" charset="0"/>
              <a:cs typeface="Arial" panose="020B0604020202020204" pitchFamily="34" charset="0"/>
            </a:endParaRPr>
          </a:p>
          <a:p>
            <a:pPr lvl="1"/>
            <a:r>
              <a:rPr lang="en-US" b="0" dirty="0" smtClean="0"/>
              <a:t>4. Solution free, does not say how to accomplish the</a:t>
            </a:r>
            <a:r>
              <a:rPr lang="en-US" b="0" baseline="0" dirty="0" smtClean="0"/>
              <a:t> user need</a:t>
            </a:r>
            <a:r>
              <a:rPr lang="en-US" dirty="0" smtClean="0"/>
              <a:t>.</a:t>
            </a:r>
            <a:endParaRPr lang="en-US" dirty="0"/>
          </a:p>
          <a:p>
            <a:pPr eaLnBrk="1" hangingPunct="1">
              <a:spcBef>
                <a:spcPct val="0"/>
              </a:spcBef>
            </a:pPr>
            <a:endParaRPr lang="en-US" altLang="en-US" sz="2400" dirty="0">
              <a:latin typeface="Arial" charset="0"/>
              <a:cs typeface="Arial" charset="0"/>
            </a:endParaRPr>
          </a:p>
        </p:txBody>
      </p:sp>
      <p:sp>
        <p:nvSpPr>
          <p:cNvPr id="1658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1358" indent="-284895" eaLnBrk="0" hangingPunct="0">
              <a:spcBef>
                <a:spcPct val="30000"/>
              </a:spcBef>
              <a:defRPr sz="1200">
                <a:solidFill>
                  <a:schemeClr val="tx1"/>
                </a:solidFill>
                <a:latin typeface="Calibri" pitchFamily="34" charset="0"/>
              </a:defRPr>
            </a:lvl2pPr>
            <a:lvl3pPr marL="1139579" indent="-226656" eaLnBrk="0" hangingPunct="0">
              <a:spcBef>
                <a:spcPct val="30000"/>
              </a:spcBef>
              <a:defRPr sz="1200">
                <a:solidFill>
                  <a:schemeClr val="tx1"/>
                </a:solidFill>
                <a:latin typeface="Calibri" pitchFamily="34" charset="0"/>
              </a:defRPr>
            </a:lvl3pPr>
            <a:lvl4pPr marL="1596041" indent="-226656" eaLnBrk="0" hangingPunct="0">
              <a:spcBef>
                <a:spcPct val="30000"/>
              </a:spcBef>
              <a:defRPr sz="1200">
                <a:solidFill>
                  <a:schemeClr val="tx1"/>
                </a:solidFill>
                <a:latin typeface="Calibri" pitchFamily="34" charset="0"/>
              </a:defRPr>
            </a:lvl4pPr>
            <a:lvl5pPr marL="2052503" indent="-226656" eaLnBrk="0" hangingPunct="0">
              <a:spcBef>
                <a:spcPct val="30000"/>
              </a:spcBef>
              <a:defRPr sz="1200">
                <a:solidFill>
                  <a:schemeClr val="tx1"/>
                </a:solidFill>
                <a:latin typeface="Calibri" pitchFamily="34" charset="0"/>
              </a:defRPr>
            </a:lvl5pPr>
            <a:lvl6pPr marL="2505818" indent="-226656" eaLnBrk="0" fontAlgn="base" hangingPunct="0">
              <a:spcBef>
                <a:spcPct val="30000"/>
              </a:spcBef>
              <a:spcAft>
                <a:spcPct val="0"/>
              </a:spcAft>
              <a:defRPr sz="1200">
                <a:solidFill>
                  <a:schemeClr val="tx1"/>
                </a:solidFill>
                <a:latin typeface="Calibri" pitchFamily="34" charset="0"/>
              </a:defRPr>
            </a:lvl6pPr>
            <a:lvl7pPr marL="2959130" indent="-226656" eaLnBrk="0" fontAlgn="base" hangingPunct="0">
              <a:spcBef>
                <a:spcPct val="30000"/>
              </a:spcBef>
              <a:spcAft>
                <a:spcPct val="0"/>
              </a:spcAft>
              <a:defRPr sz="1200">
                <a:solidFill>
                  <a:schemeClr val="tx1"/>
                </a:solidFill>
                <a:latin typeface="Calibri" pitchFamily="34" charset="0"/>
              </a:defRPr>
            </a:lvl7pPr>
            <a:lvl8pPr marL="3412447" indent="-226656" eaLnBrk="0" fontAlgn="base" hangingPunct="0">
              <a:spcBef>
                <a:spcPct val="30000"/>
              </a:spcBef>
              <a:spcAft>
                <a:spcPct val="0"/>
              </a:spcAft>
              <a:defRPr sz="1200">
                <a:solidFill>
                  <a:schemeClr val="tx1"/>
                </a:solidFill>
                <a:latin typeface="Calibri" pitchFamily="34" charset="0"/>
              </a:defRPr>
            </a:lvl8pPr>
            <a:lvl9pPr marL="3865758" indent="-226656"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C2D1C954-6A99-4AEA-A58E-B727EE2EC5E4}" type="slidenum">
              <a:rPr lang="en-US" altLang="en-US" smtClean="0"/>
              <a:pPr eaLnBrk="1" hangingPunct="1">
                <a:spcBef>
                  <a:spcPct val="0"/>
                </a:spcBef>
                <a:defRPr/>
              </a:pPr>
              <a:t>14</a:t>
            </a:fld>
            <a:endParaRPr lang="en-US" altLang="en-US" dirty="0" smtClean="0"/>
          </a:p>
        </p:txBody>
      </p:sp>
    </p:spTree>
    <p:extLst>
      <p:ext uri="{BB962C8B-B14F-4D97-AF65-F5344CB8AC3E}">
        <p14:creationId xmlns:p14="http://schemas.microsoft.com/office/powerpoint/2010/main" val="3056778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31333" rtl="0" eaLnBrk="0" fontAlgn="base" latinLnBrk="0" hangingPunct="0">
              <a:lnSpc>
                <a:spcPct val="100000"/>
              </a:lnSpc>
              <a:spcBef>
                <a:spcPct val="30000"/>
              </a:spcBef>
              <a:spcAft>
                <a:spcPct val="0"/>
              </a:spcAft>
              <a:buClrTx/>
              <a:buSzTx/>
              <a:buFontTx/>
              <a:buNone/>
              <a:tabLst/>
              <a:defRPr/>
            </a:pPr>
            <a:r>
              <a:rPr lang="en-US" b="1" i="1" dirty="0" smtClean="0"/>
              <a:t>Note</a:t>
            </a:r>
            <a:r>
              <a:rPr lang="en-US" b="1" i="1" baseline="0" dirty="0" smtClean="0"/>
              <a:t> that this slide reveals each line with a click of the mouse.</a:t>
            </a:r>
            <a:endParaRPr lang="en-US" b="1" i="1" dirty="0" smtClean="0"/>
          </a:p>
          <a:p>
            <a:pPr defTabSz="931333">
              <a:defRPr/>
            </a:pPr>
            <a:endParaRPr lang="en-US" altLang="en-US" b="1" dirty="0" smtClean="0"/>
          </a:p>
          <a:p>
            <a:pPr defTabSz="931333">
              <a:defRPr/>
            </a:pPr>
            <a:r>
              <a:rPr lang="en-US" altLang="en-US" b="1" dirty="0" smtClean="0"/>
              <a:t>Key Message:</a:t>
            </a:r>
            <a:r>
              <a:rPr lang="en-US" altLang="en-US" b="1" baseline="0" dirty="0" smtClean="0"/>
              <a:t> </a:t>
            </a:r>
            <a:r>
              <a:rPr lang="en-US" altLang="en-US" b="0" baseline="0" dirty="0" smtClean="0"/>
              <a:t>This example depicts a high level user need description and stresses all four elements of the criteria using animation </a:t>
            </a:r>
            <a:endParaRPr lang="en-US" altLang="en-US" b="0" dirty="0" smtClean="0"/>
          </a:p>
          <a:p>
            <a:pPr defTabSz="931333">
              <a:defRPr/>
            </a:pPr>
            <a:endParaRPr lang="en-US" dirty="0"/>
          </a:p>
          <a:p>
            <a:pPr lvl="1"/>
            <a:r>
              <a:rPr lang="en-US" b="0" dirty="0"/>
              <a:t>1. Uniquely Identifiable: </a:t>
            </a:r>
            <a:r>
              <a:rPr lang="en-US" b="0" dirty="0" smtClean="0"/>
              <a:t> UN 3.12</a:t>
            </a:r>
            <a:r>
              <a:rPr lang="en-US" b="0" baseline="0" dirty="0" smtClean="0"/>
              <a:t> numbering</a:t>
            </a:r>
            <a:r>
              <a:rPr lang="en-US" b="0" dirty="0" smtClean="0"/>
              <a:t> and title</a:t>
            </a:r>
            <a:endParaRPr lang="en-US" b="0" dirty="0"/>
          </a:p>
          <a:p>
            <a:pPr marL="453448" lvl="1" defTabSz="906896">
              <a:defRPr/>
            </a:pPr>
            <a:r>
              <a:rPr lang="en-US" b="0" dirty="0"/>
              <a:t>2. Major Desired </a:t>
            </a:r>
            <a:r>
              <a:rPr lang="en-US" b="0" dirty="0" smtClean="0"/>
              <a:t>Capability: </a:t>
            </a:r>
            <a:r>
              <a:rPr lang="en-US" i="1" dirty="0">
                <a:solidFill>
                  <a:srgbClr val="00B050"/>
                </a:solidFill>
              </a:rPr>
              <a:t>The Transit Management Center </a:t>
            </a:r>
            <a:r>
              <a:rPr lang="en-US" i="1" dirty="0" smtClean="0">
                <a:solidFill>
                  <a:srgbClr val="00B050"/>
                </a:solidFill>
              </a:rPr>
              <a:t>Operator needs </a:t>
            </a:r>
            <a:r>
              <a:rPr lang="en-US" i="1" dirty="0">
                <a:solidFill>
                  <a:srgbClr val="00B050"/>
                </a:solidFill>
              </a:rPr>
              <a:t>to monitor its Transit Vehicles </a:t>
            </a:r>
            <a:endParaRPr lang="en-US" b="0" i="1" dirty="0"/>
          </a:p>
          <a:p>
            <a:pPr lvl="1"/>
            <a:r>
              <a:rPr lang="en-US" b="0" dirty="0"/>
              <a:t>3</a:t>
            </a:r>
            <a:r>
              <a:rPr lang="en-US" b="0" dirty="0" smtClean="0"/>
              <a:t>. </a:t>
            </a:r>
            <a:r>
              <a:rPr lang="en-US" b="0" dirty="0"/>
              <a:t>Capture Rationale</a:t>
            </a:r>
            <a:r>
              <a:rPr lang="en-US" b="0" dirty="0" smtClean="0"/>
              <a:t>: </a:t>
            </a:r>
            <a:r>
              <a:rPr lang="en-US" i="1" dirty="0">
                <a:solidFill>
                  <a:srgbClr val="7030A0"/>
                </a:solidFill>
              </a:rPr>
              <a:t>in order to better manage the transit network and provide transit vehicle information to travelers</a:t>
            </a:r>
            <a:endParaRPr lang="en-US" i="1" dirty="0">
              <a:solidFill>
                <a:schemeClr val="accent4">
                  <a:lumMod val="75000"/>
                </a:schemeClr>
              </a:solidFill>
              <a:latin typeface="Arial" panose="020B0604020202020204" pitchFamily="34" charset="0"/>
              <a:cs typeface="Arial" panose="020B0604020202020204" pitchFamily="34" charset="0"/>
            </a:endParaRPr>
          </a:p>
          <a:p>
            <a:pPr lvl="1"/>
            <a:r>
              <a:rPr lang="en-US" b="0" dirty="0" smtClean="0"/>
              <a:t>4. Solution free, does not say how to accomplish the</a:t>
            </a:r>
            <a:r>
              <a:rPr lang="en-US" b="0" baseline="0" dirty="0" smtClean="0"/>
              <a:t> user need</a:t>
            </a:r>
            <a:r>
              <a:rPr lang="en-US" dirty="0" smtClean="0"/>
              <a:t>.</a:t>
            </a:r>
            <a:endParaRPr lang="en-US" dirty="0"/>
          </a:p>
          <a:p>
            <a:pPr eaLnBrk="1" hangingPunct="1">
              <a:spcBef>
                <a:spcPct val="0"/>
              </a:spcBef>
            </a:pPr>
            <a:endParaRPr lang="en-US" altLang="en-US" sz="2400" dirty="0">
              <a:latin typeface="Arial" charset="0"/>
              <a:cs typeface="Arial" charset="0"/>
            </a:endParaRPr>
          </a:p>
        </p:txBody>
      </p:sp>
      <p:sp>
        <p:nvSpPr>
          <p:cNvPr id="1658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1358" indent="-284895" eaLnBrk="0" hangingPunct="0">
              <a:spcBef>
                <a:spcPct val="30000"/>
              </a:spcBef>
              <a:defRPr sz="1200">
                <a:solidFill>
                  <a:schemeClr val="tx1"/>
                </a:solidFill>
                <a:latin typeface="Calibri" pitchFamily="34" charset="0"/>
              </a:defRPr>
            </a:lvl2pPr>
            <a:lvl3pPr marL="1139579" indent="-226656" eaLnBrk="0" hangingPunct="0">
              <a:spcBef>
                <a:spcPct val="30000"/>
              </a:spcBef>
              <a:defRPr sz="1200">
                <a:solidFill>
                  <a:schemeClr val="tx1"/>
                </a:solidFill>
                <a:latin typeface="Calibri" pitchFamily="34" charset="0"/>
              </a:defRPr>
            </a:lvl3pPr>
            <a:lvl4pPr marL="1596041" indent="-226656" eaLnBrk="0" hangingPunct="0">
              <a:spcBef>
                <a:spcPct val="30000"/>
              </a:spcBef>
              <a:defRPr sz="1200">
                <a:solidFill>
                  <a:schemeClr val="tx1"/>
                </a:solidFill>
                <a:latin typeface="Calibri" pitchFamily="34" charset="0"/>
              </a:defRPr>
            </a:lvl4pPr>
            <a:lvl5pPr marL="2052503" indent="-226656" eaLnBrk="0" hangingPunct="0">
              <a:spcBef>
                <a:spcPct val="30000"/>
              </a:spcBef>
              <a:defRPr sz="1200">
                <a:solidFill>
                  <a:schemeClr val="tx1"/>
                </a:solidFill>
                <a:latin typeface="Calibri" pitchFamily="34" charset="0"/>
              </a:defRPr>
            </a:lvl5pPr>
            <a:lvl6pPr marL="2505818" indent="-226656" eaLnBrk="0" fontAlgn="base" hangingPunct="0">
              <a:spcBef>
                <a:spcPct val="30000"/>
              </a:spcBef>
              <a:spcAft>
                <a:spcPct val="0"/>
              </a:spcAft>
              <a:defRPr sz="1200">
                <a:solidFill>
                  <a:schemeClr val="tx1"/>
                </a:solidFill>
                <a:latin typeface="Calibri" pitchFamily="34" charset="0"/>
              </a:defRPr>
            </a:lvl6pPr>
            <a:lvl7pPr marL="2959130" indent="-226656" eaLnBrk="0" fontAlgn="base" hangingPunct="0">
              <a:spcBef>
                <a:spcPct val="30000"/>
              </a:spcBef>
              <a:spcAft>
                <a:spcPct val="0"/>
              </a:spcAft>
              <a:defRPr sz="1200">
                <a:solidFill>
                  <a:schemeClr val="tx1"/>
                </a:solidFill>
                <a:latin typeface="Calibri" pitchFamily="34" charset="0"/>
              </a:defRPr>
            </a:lvl7pPr>
            <a:lvl8pPr marL="3412447" indent="-226656" eaLnBrk="0" fontAlgn="base" hangingPunct="0">
              <a:spcBef>
                <a:spcPct val="30000"/>
              </a:spcBef>
              <a:spcAft>
                <a:spcPct val="0"/>
              </a:spcAft>
              <a:defRPr sz="1200">
                <a:solidFill>
                  <a:schemeClr val="tx1"/>
                </a:solidFill>
                <a:latin typeface="Calibri" pitchFamily="34" charset="0"/>
              </a:defRPr>
            </a:lvl8pPr>
            <a:lvl9pPr marL="3865758" indent="-226656"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C2D1C954-6A99-4AEA-A58E-B727EE2EC5E4}" type="slidenum">
              <a:rPr lang="en-US" altLang="en-US" smtClean="0"/>
              <a:pPr eaLnBrk="1" hangingPunct="1">
                <a:spcBef>
                  <a:spcPct val="0"/>
                </a:spcBef>
                <a:defRPr/>
              </a:pPr>
              <a:t>15</a:t>
            </a:fld>
            <a:endParaRPr lang="en-US" altLang="en-US" dirty="0" smtClean="0"/>
          </a:p>
        </p:txBody>
      </p:sp>
    </p:spTree>
    <p:extLst>
      <p:ext uri="{BB962C8B-B14F-4D97-AF65-F5344CB8AC3E}">
        <p14:creationId xmlns:p14="http://schemas.microsoft.com/office/powerpoint/2010/main" val="3056778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31333" rtl="0" eaLnBrk="0" fontAlgn="base" latinLnBrk="0" hangingPunct="0">
              <a:lnSpc>
                <a:spcPct val="100000"/>
              </a:lnSpc>
              <a:spcBef>
                <a:spcPct val="30000"/>
              </a:spcBef>
              <a:spcAft>
                <a:spcPct val="0"/>
              </a:spcAft>
              <a:buClrTx/>
              <a:buSzTx/>
              <a:buFontTx/>
              <a:buNone/>
              <a:tabLst/>
              <a:defRPr/>
            </a:pPr>
            <a:r>
              <a:rPr lang="en-US" b="1" i="1" dirty="0" smtClean="0"/>
              <a:t>Note</a:t>
            </a:r>
            <a:r>
              <a:rPr lang="en-US" b="1" i="1" baseline="0" dirty="0" smtClean="0"/>
              <a:t> that this slide reveals each line with a click of the mouse.</a:t>
            </a:r>
            <a:endParaRPr lang="en-US" b="1" i="1" dirty="0" smtClean="0"/>
          </a:p>
          <a:p>
            <a:pPr defTabSz="931333">
              <a:defRPr/>
            </a:pPr>
            <a:endParaRPr lang="en-US" altLang="en-US" b="1" dirty="0" smtClean="0"/>
          </a:p>
          <a:p>
            <a:pPr defTabSz="931333">
              <a:defRPr/>
            </a:pPr>
            <a:r>
              <a:rPr lang="en-US" altLang="en-US" b="1" dirty="0" smtClean="0"/>
              <a:t>Key Message:</a:t>
            </a:r>
            <a:r>
              <a:rPr lang="en-US" altLang="en-US" b="1" baseline="0" dirty="0" smtClean="0"/>
              <a:t> </a:t>
            </a:r>
            <a:r>
              <a:rPr lang="en-US" altLang="en-US" b="0" baseline="0" dirty="0" smtClean="0"/>
              <a:t>This example depicts a high level user need description and stresses all four elements of the criteria using animation </a:t>
            </a:r>
            <a:endParaRPr lang="en-US" altLang="en-US" b="0" dirty="0" smtClean="0"/>
          </a:p>
          <a:p>
            <a:pPr defTabSz="931333">
              <a:defRPr/>
            </a:pPr>
            <a:endParaRPr lang="en-US" dirty="0"/>
          </a:p>
          <a:p>
            <a:pPr lvl="1"/>
            <a:r>
              <a:rPr lang="en-US" b="0" dirty="0"/>
              <a:t>1. Uniquely Identifiable: </a:t>
            </a:r>
            <a:r>
              <a:rPr lang="en-US" b="0" dirty="0" smtClean="0"/>
              <a:t> UN 3.19</a:t>
            </a:r>
            <a:r>
              <a:rPr lang="en-US" b="0" baseline="0" dirty="0" smtClean="0"/>
              <a:t> numbering</a:t>
            </a:r>
            <a:r>
              <a:rPr lang="en-US" b="0" dirty="0" smtClean="0"/>
              <a:t> and title</a:t>
            </a:r>
            <a:endParaRPr lang="en-US" b="0" dirty="0"/>
          </a:p>
          <a:p>
            <a:pPr marL="453448" lvl="1" defTabSz="906896">
              <a:defRPr/>
            </a:pPr>
            <a:r>
              <a:rPr lang="en-US" b="0" dirty="0" smtClean="0"/>
              <a:t>2. </a:t>
            </a:r>
            <a:r>
              <a:rPr lang="en-US" b="0" dirty="0"/>
              <a:t>Major Desired </a:t>
            </a:r>
            <a:r>
              <a:rPr lang="en-US" b="0" dirty="0" smtClean="0"/>
              <a:t>Capability: </a:t>
            </a:r>
            <a:r>
              <a:rPr lang="en-US" b="0" i="1" dirty="0">
                <a:solidFill>
                  <a:srgbClr val="00B050"/>
                </a:solidFill>
              </a:rPr>
              <a:t>T</a:t>
            </a:r>
            <a:r>
              <a:rPr lang="en-US" i="1" dirty="0" smtClean="0">
                <a:solidFill>
                  <a:srgbClr val="00B050"/>
                </a:solidFill>
              </a:rPr>
              <a:t>he Traffic </a:t>
            </a:r>
            <a:r>
              <a:rPr lang="en-US" i="1" dirty="0">
                <a:solidFill>
                  <a:srgbClr val="00B050"/>
                </a:solidFill>
              </a:rPr>
              <a:t>M</a:t>
            </a:r>
            <a:r>
              <a:rPr lang="en-US" i="1" dirty="0" smtClean="0">
                <a:solidFill>
                  <a:srgbClr val="00B050"/>
                </a:solidFill>
              </a:rPr>
              <a:t>anagement </a:t>
            </a:r>
            <a:r>
              <a:rPr lang="en-US" i="1" dirty="0">
                <a:solidFill>
                  <a:srgbClr val="00B050"/>
                </a:solidFill>
              </a:rPr>
              <a:t>C</a:t>
            </a:r>
            <a:r>
              <a:rPr lang="en-US" i="1" dirty="0" smtClean="0">
                <a:solidFill>
                  <a:srgbClr val="00B050"/>
                </a:solidFill>
              </a:rPr>
              <a:t>enter Operator and </a:t>
            </a:r>
            <a:r>
              <a:rPr lang="en-US" i="1" dirty="0">
                <a:solidFill>
                  <a:srgbClr val="00B050"/>
                </a:solidFill>
              </a:rPr>
              <a:t>T</a:t>
            </a:r>
            <a:r>
              <a:rPr lang="en-US" i="1" dirty="0" smtClean="0">
                <a:solidFill>
                  <a:srgbClr val="00B050"/>
                </a:solidFill>
              </a:rPr>
              <a:t>ransit </a:t>
            </a:r>
            <a:r>
              <a:rPr lang="en-US" i="1" dirty="0">
                <a:solidFill>
                  <a:srgbClr val="00B050"/>
                </a:solidFill>
              </a:rPr>
              <a:t>M</a:t>
            </a:r>
            <a:r>
              <a:rPr lang="en-US" i="1" dirty="0" smtClean="0">
                <a:solidFill>
                  <a:srgbClr val="00B050"/>
                </a:solidFill>
              </a:rPr>
              <a:t>anagement </a:t>
            </a:r>
            <a:r>
              <a:rPr lang="en-US" i="1" dirty="0">
                <a:solidFill>
                  <a:srgbClr val="00B050"/>
                </a:solidFill>
              </a:rPr>
              <a:t>C</a:t>
            </a:r>
            <a:r>
              <a:rPr lang="en-US" i="1" dirty="0" smtClean="0">
                <a:solidFill>
                  <a:srgbClr val="00B050"/>
                </a:solidFill>
              </a:rPr>
              <a:t>enter Operator need </a:t>
            </a:r>
            <a:r>
              <a:rPr lang="en-US" i="1" dirty="0">
                <a:solidFill>
                  <a:srgbClr val="00B050"/>
                </a:solidFill>
              </a:rPr>
              <a:t>to </a:t>
            </a:r>
            <a:r>
              <a:rPr lang="en-US" i="1" dirty="0" smtClean="0">
                <a:solidFill>
                  <a:srgbClr val="00B050"/>
                </a:solidFill>
              </a:rPr>
              <a:t>share their </a:t>
            </a:r>
            <a:r>
              <a:rPr lang="en-US" i="1" dirty="0">
                <a:solidFill>
                  <a:srgbClr val="00B050"/>
                </a:solidFill>
              </a:rPr>
              <a:t>traffic condition </a:t>
            </a:r>
            <a:r>
              <a:rPr lang="en-US" i="1" dirty="0" smtClean="0">
                <a:solidFill>
                  <a:srgbClr val="00B050"/>
                </a:solidFill>
              </a:rPr>
              <a:t>information with each other</a:t>
            </a:r>
            <a:endParaRPr lang="en-US" b="0" i="1" dirty="0"/>
          </a:p>
          <a:p>
            <a:pPr lvl="1"/>
            <a:r>
              <a:rPr lang="en-US" b="0" dirty="0" smtClean="0"/>
              <a:t>3. Capture Rationale: </a:t>
            </a:r>
            <a:r>
              <a:rPr lang="en-US" sz="1200" b="0" i="1" dirty="0" smtClean="0">
                <a:solidFill>
                  <a:srgbClr val="7030A0"/>
                </a:solidFill>
              </a:rPr>
              <a:t>i</a:t>
            </a:r>
            <a:r>
              <a:rPr lang="en-US" sz="1200" i="1" dirty="0" smtClean="0">
                <a:solidFill>
                  <a:srgbClr val="7030A0"/>
                </a:solidFill>
              </a:rPr>
              <a:t>n order to provide better traffic coordination around the stadium. </a:t>
            </a:r>
          </a:p>
          <a:p>
            <a:pPr lvl="1"/>
            <a:r>
              <a:rPr lang="en-US" b="0" dirty="0" smtClean="0"/>
              <a:t>4. Solution free, does not say how to accomplish the</a:t>
            </a:r>
            <a:r>
              <a:rPr lang="en-US" b="0" baseline="0" dirty="0" smtClean="0"/>
              <a:t> user need</a:t>
            </a:r>
            <a:r>
              <a:rPr lang="en-US" dirty="0" smtClean="0"/>
              <a:t>.</a:t>
            </a:r>
            <a:endParaRPr lang="en-US" dirty="0"/>
          </a:p>
          <a:p>
            <a:pPr eaLnBrk="1" hangingPunct="1">
              <a:spcBef>
                <a:spcPct val="0"/>
              </a:spcBef>
            </a:pPr>
            <a:endParaRPr lang="en-US" altLang="en-US" sz="2400" dirty="0">
              <a:latin typeface="Arial" charset="0"/>
              <a:cs typeface="Arial" charset="0"/>
            </a:endParaRPr>
          </a:p>
        </p:txBody>
      </p:sp>
      <p:sp>
        <p:nvSpPr>
          <p:cNvPr id="1658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1358" indent="-284895" eaLnBrk="0" hangingPunct="0">
              <a:spcBef>
                <a:spcPct val="30000"/>
              </a:spcBef>
              <a:defRPr sz="1200">
                <a:solidFill>
                  <a:schemeClr val="tx1"/>
                </a:solidFill>
                <a:latin typeface="Calibri" pitchFamily="34" charset="0"/>
              </a:defRPr>
            </a:lvl2pPr>
            <a:lvl3pPr marL="1139579" indent="-226656" eaLnBrk="0" hangingPunct="0">
              <a:spcBef>
                <a:spcPct val="30000"/>
              </a:spcBef>
              <a:defRPr sz="1200">
                <a:solidFill>
                  <a:schemeClr val="tx1"/>
                </a:solidFill>
                <a:latin typeface="Calibri" pitchFamily="34" charset="0"/>
              </a:defRPr>
            </a:lvl3pPr>
            <a:lvl4pPr marL="1596041" indent="-226656" eaLnBrk="0" hangingPunct="0">
              <a:spcBef>
                <a:spcPct val="30000"/>
              </a:spcBef>
              <a:defRPr sz="1200">
                <a:solidFill>
                  <a:schemeClr val="tx1"/>
                </a:solidFill>
                <a:latin typeface="Calibri" pitchFamily="34" charset="0"/>
              </a:defRPr>
            </a:lvl4pPr>
            <a:lvl5pPr marL="2052503" indent="-226656" eaLnBrk="0" hangingPunct="0">
              <a:spcBef>
                <a:spcPct val="30000"/>
              </a:spcBef>
              <a:defRPr sz="1200">
                <a:solidFill>
                  <a:schemeClr val="tx1"/>
                </a:solidFill>
                <a:latin typeface="Calibri" pitchFamily="34" charset="0"/>
              </a:defRPr>
            </a:lvl5pPr>
            <a:lvl6pPr marL="2505818" indent="-226656" eaLnBrk="0" fontAlgn="base" hangingPunct="0">
              <a:spcBef>
                <a:spcPct val="30000"/>
              </a:spcBef>
              <a:spcAft>
                <a:spcPct val="0"/>
              </a:spcAft>
              <a:defRPr sz="1200">
                <a:solidFill>
                  <a:schemeClr val="tx1"/>
                </a:solidFill>
                <a:latin typeface="Calibri" pitchFamily="34" charset="0"/>
              </a:defRPr>
            </a:lvl6pPr>
            <a:lvl7pPr marL="2959130" indent="-226656" eaLnBrk="0" fontAlgn="base" hangingPunct="0">
              <a:spcBef>
                <a:spcPct val="30000"/>
              </a:spcBef>
              <a:spcAft>
                <a:spcPct val="0"/>
              </a:spcAft>
              <a:defRPr sz="1200">
                <a:solidFill>
                  <a:schemeClr val="tx1"/>
                </a:solidFill>
                <a:latin typeface="Calibri" pitchFamily="34" charset="0"/>
              </a:defRPr>
            </a:lvl7pPr>
            <a:lvl8pPr marL="3412447" indent="-226656" eaLnBrk="0" fontAlgn="base" hangingPunct="0">
              <a:spcBef>
                <a:spcPct val="30000"/>
              </a:spcBef>
              <a:spcAft>
                <a:spcPct val="0"/>
              </a:spcAft>
              <a:defRPr sz="1200">
                <a:solidFill>
                  <a:schemeClr val="tx1"/>
                </a:solidFill>
                <a:latin typeface="Calibri" pitchFamily="34" charset="0"/>
              </a:defRPr>
            </a:lvl8pPr>
            <a:lvl9pPr marL="3865758" indent="-226656"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C2D1C954-6A99-4AEA-A58E-B727EE2EC5E4}" type="slidenum">
              <a:rPr lang="en-US" altLang="en-US" smtClean="0"/>
              <a:pPr eaLnBrk="1" hangingPunct="1">
                <a:spcBef>
                  <a:spcPct val="0"/>
                </a:spcBef>
                <a:defRPr/>
              </a:pPr>
              <a:t>16</a:t>
            </a:fld>
            <a:endParaRPr lang="en-US" altLang="en-US" dirty="0" smtClean="0"/>
          </a:p>
        </p:txBody>
      </p:sp>
    </p:spTree>
    <p:extLst>
      <p:ext uri="{BB962C8B-B14F-4D97-AF65-F5344CB8AC3E}">
        <p14:creationId xmlns:p14="http://schemas.microsoft.com/office/powerpoint/2010/main" val="3056778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31333" rtl="0" eaLnBrk="0" fontAlgn="base" latinLnBrk="0" hangingPunct="0">
              <a:lnSpc>
                <a:spcPct val="100000"/>
              </a:lnSpc>
              <a:spcBef>
                <a:spcPct val="30000"/>
              </a:spcBef>
              <a:spcAft>
                <a:spcPct val="0"/>
              </a:spcAft>
              <a:buClrTx/>
              <a:buSzTx/>
              <a:buFontTx/>
              <a:buNone/>
              <a:tabLst/>
              <a:defRPr/>
            </a:pPr>
            <a:r>
              <a:rPr lang="en-US" b="1" i="1" dirty="0" smtClean="0"/>
              <a:t>Note</a:t>
            </a:r>
            <a:r>
              <a:rPr lang="en-US" b="1" i="1" baseline="0" dirty="0" smtClean="0"/>
              <a:t> that this slide reveals each line with a click of the mouse.</a:t>
            </a:r>
            <a:endParaRPr lang="en-US" b="1" i="1" dirty="0" smtClean="0"/>
          </a:p>
          <a:p>
            <a:pPr defTabSz="931333">
              <a:defRPr/>
            </a:pPr>
            <a:endParaRPr lang="en-US" altLang="en-US" b="1" dirty="0" smtClean="0"/>
          </a:p>
          <a:p>
            <a:pPr defTabSz="931333">
              <a:defRPr/>
            </a:pPr>
            <a:r>
              <a:rPr lang="en-US" altLang="en-US" b="1" dirty="0" smtClean="0"/>
              <a:t>Key Message:</a:t>
            </a:r>
            <a:r>
              <a:rPr lang="en-US" altLang="en-US" b="1" baseline="0" dirty="0" smtClean="0"/>
              <a:t> </a:t>
            </a:r>
            <a:r>
              <a:rPr lang="en-US" altLang="en-US" b="0" baseline="0" dirty="0" smtClean="0"/>
              <a:t>This example depicts a high level user need description and stresses all four elements of the criteria using animation </a:t>
            </a:r>
            <a:endParaRPr lang="en-US" altLang="en-US" b="0" dirty="0" smtClean="0"/>
          </a:p>
          <a:p>
            <a:pPr defTabSz="931333">
              <a:defRPr/>
            </a:pPr>
            <a:endParaRPr lang="en-US" dirty="0"/>
          </a:p>
          <a:p>
            <a:pPr lvl="1"/>
            <a:r>
              <a:rPr lang="en-US" b="0" dirty="0"/>
              <a:t>1. Uniquely Identifiable: </a:t>
            </a:r>
            <a:r>
              <a:rPr lang="en-US" b="0" dirty="0" smtClean="0"/>
              <a:t> UN 3.4.1</a:t>
            </a:r>
            <a:r>
              <a:rPr lang="en-US" b="0" baseline="0" dirty="0" smtClean="0"/>
              <a:t> numbering</a:t>
            </a:r>
            <a:r>
              <a:rPr lang="en-US" b="0" dirty="0" smtClean="0"/>
              <a:t> and title</a:t>
            </a:r>
            <a:endParaRPr lang="en-US" b="0" dirty="0"/>
          </a:p>
          <a:p>
            <a:pPr marL="453448" lvl="1" defTabSz="906896">
              <a:defRPr/>
            </a:pPr>
            <a:r>
              <a:rPr lang="en-US" b="0" dirty="0"/>
              <a:t>2. Major Desired </a:t>
            </a:r>
            <a:r>
              <a:rPr lang="en-US" b="0" dirty="0" smtClean="0"/>
              <a:t>Capability: </a:t>
            </a:r>
            <a:r>
              <a:rPr lang="en-US" i="1" dirty="0">
                <a:solidFill>
                  <a:srgbClr val="00B050"/>
                </a:solidFill>
              </a:rPr>
              <a:t>The Transit Management Center </a:t>
            </a:r>
            <a:r>
              <a:rPr lang="en-US" i="1" dirty="0" smtClean="0">
                <a:solidFill>
                  <a:srgbClr val="00B050"/>
                </a:solidFill>
              </a:rPr>
              <a:t>Operator needs </a:t>
            </a:r>
            <a:r>
              <a:rPr lang="en-US" i="1" dirty="0">
                <a:solidFill>
                  <a:srgbClr val="00B050"/>
                </a:solidFill>
              </a:rPr>
              <a:t>to monitor its Transit Vehicles </a:t>
            </a:r>
            <a:endParaRPr lang="en-US" b="0" i="1" dirty="0"/>
          </a:p>
          <a:p>
            <a:pPr lvl="1"/>
            <a:r>
              <a:rPr lang="en-US" b="0" dirty="0"/>
              <a:t>3</a:t>
            </a:r>
            <a:r>
              <a:rPr lang="en-US" b="0" dirty="0" smtClean="0"/>
              <a:t>. </a:t>
            </a:r>
            <a:r>
              <a:rPr lang="en-US" b="0" dirty="0"/>
              <a:t>Capture Rationale</a:t>
            </a:r>
            <a:r>
              <a:rPr lang="en-US" b="0" dirty="0" smtClean="0"/>
              <a:t>: </a:t>
            </a:r>
            <a:r>
              <a:rPr lang="en-US" i="1" dirty="0">
                <a:solidFill>
                  <a:srgbClr val="7030A0"/>
                </a:solidFill>
              </a:rPr>
              <a:t>in order to better manage the transit network and provide transit vehicle information to travelers</a:t>
            </a:r>
            <a:endParaRPr lang="en-US" i="1" dirty="0">
              <a:solidFill>
                <a:schemeClr val="accent4">
                  <a:lumMod val="75000"/>
                </a:schemeClr>
              </a:solidFill>
              <a:latin typeface="Arial" panose="020B0604020202020204" pitchFamily="34" charset="0"/>
              <a:cs typeface="Arial" panose="020B0604020202020204" pitchFamily="34" charset="0"/>
            </a:endParaRPr>
          </a:p>
          <a:p>
            <a:pPr marL="465887" lvl="1" defTabSz="931774">
              <a:defRPr/>
            </a:pPr>
            <a:r>
              <a:rPr lang="en-US" b="0" dirty="0" smtClean="0"/>
              <a:t>4. Solution free???, does it say how to accomplish the</a:t>
            </a:r>
            <a:r>
              <a:rPr lang="en-US" b="0" baseline="0" dirty="0" smtClean="0"/>
              <a:t> user need? </a:t>
            </a:r>
            <a:r>
              <a:rPr lang="en-US" dirty="0"/>
              <a:t>This user need assumes that cameras will be used to retrieve remote traffic conditions.  Cameras may end up being used but the user need is to obtain remote traffic conditions, it may be better to use some sort of sensors or a combination of sensors and cameras…</a:t>
            </a:r>
          </a:p>
          <a:p>
            <a:pPr lvl="1"/>
            <a:endParaRPr lang="en-US" dirty="0"/>
          </a:p>
          <a:p>
            <a:pPr eaLnBrk="1" hangingPunct="1">
              <a:spcBef>
                <a:spcPct val="0"/>
              </a:spcBef>
            </a:pPr>
            <a:endParaRPr lang="en-US" altLang="en-US" sz="2400" dirty="0">
              <a:latin typeface="Arial" charset="0"/>
              <a:cs typeface="Arial" charset="0"/>
            </a:endParaRPr>
          </a:p>
        </p:txBody>
      </p:sp>
      <p:sp>
        <p:nvSpPr>
          <p:cNvPr id="1658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1358" indent="-284895" eaLnBrk="0" hangingPunct="0">
              <a:spcBef>
                <a:spcPct val="30000"/>
              </a:spcBef>
              <a:defRPr sz="1200">
                <a:solidFill>
                  <a:schemeClr val="tx1"/>
                </a:solidFill>
                <a:latin typeface="Calibri" pitchFamily="34" charset="0"/>
              </a:defRPr>
            </a:lvl2pPr>
            <a:lvl3pPr marL="1139579" indent="-226656" eaLnBrk="0" hangingPunct="0">
              <a:spcBef>
                <a:spcPct val="30000"/>
              </a:spcBef>
              <a:defRPr sz="1200">
                <a:solidFill>
                  <a:schemeClr val="tx1"/>
                </a:solidFill>
                <a:latin typeface="Calibri" pitchFamily="34" charset="0"/>
              </a:defRPr>
            </a:lvl3pPr>
            <a:lvl4pPr marL="1596041" indent="-226656" eaLnBrk="0" hangingPunct="0">
              <a:spcBef>
                <a:spcPct val="30000"/>
              </a:spcBef>
              <a:defRPr sz="1200">
                <a:solidFill>
                  <a:schemeClr val="tx1"/>
                </a:solidFill>
                <a:latin typeface="Calibri" pitchFamily="34" charset="0"/>
              </a:defRPr>
            </a:lvl4pPr>
            <a:lvl5pPr marL="2052503" indent="-226656" eaLnBrk="0" hangingPunct="0">
              <a:spcBef>
                <a:spcPct val="30000"/>
              </a:spcBef>
              <a:defRPr sz="1200">
                <a:solidFill>
                  <a:schemeClr val="tx1"/>
                </a:solidFill>
                <a:latin typeface="Calibri" pitchFamily="34" charset="0"/>
              </a:defRPr>
            </a:lvl5pPr>
            <a:lvl6pPr marL="2505818" indent="-226656" eaLnBrk="0" fontAlgn="base" hangingPunct="0">
              <a:spcBef>
                <a:spcPct val="30000"/>
              </a:spcBef>
              <a:spcAft>
                <a:spcPct val="0"/>
              </a:spcAft>
              <a:defRPr sz="1200">
                <a:solidFill>
                  <a:schemeClr val="tx1"/>
                </a:solidFill>
                <a:latin typeface="Calibri" pitchFamily="34" charset="0"/>
              </a:defRPr>
            </a:lvl6pPr>
            <a:lvl7pPr marL="2959130" indent="-226656" eaLnBrk="0" fontAlgn="base" hangingPunct="0">
              <a:spcBef>
                <a:spcPct val="30000"/>
              </a:spcBef>
              <a:spcAft>
                <a:spcPct val="0"/>
              </a:spcAft>
              <a:defRPr sz="1200">
                <a:solidFill>
                  <a:schemeClr val="tx1"/>
                </a:solidFill>
                <a:latin typeface="Calibri" pitchFamily="34" charset="0"/>
              </a:defRPr>
            </a:lvl7pPr>
            <a:lvl8pPr marL="3412447" indent="-226656" eaLnBrk="0" fontAlgn="base" hangingPunct="0">
              <a:spcBef>
                <a:spcPct val="30000"/>
              </a:spcBef>
              <a:spcAft>
                <a:spcPct val="0"/>
              </a:spcAft>
              <a:defRPr sz="1200">
                <a:solidFill>
                  <a:schemeClr val="tx1"/>
                </a:solidFill>
                <a:latin typeface="Calibri" pitchFamily="34" charset="0"/>
              </a:defRPr>
            </a:lvl8pPr>
            <a:lvl9pPr marL="3865758" indent="-226656"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C2D1C954-6A99-4AEA-A58E-B727EE2EC5E4}" type="slidenum">
              <a:rPr lang="en-US" altLang="en-US" smtClean="0"/>
              <a:pPr eaLnBrk="1" hangingPunct="1">
                <a:spcBef>
                  <a:spcPct val="0"/>
                </a:spcBef>
                <a:defRPr/>
              </a:pPr>
              <a:t>17</a:t>
            </a:fld>
            <a:endParaRPr lang="en-US" altLang="en-US" dirty="0" smtClean="0"/>
          </a:p>
        </p:txBody>
      </p:sp>
    </p:spTree>
    <p:extLst>
      <p:ext uri="{BB962C8B-B14F-4D97-AF65-F5344CB8AC3E}">
        <p14:creationId xmlns:p14="http://schemas.microsoft.com/office/powerpoint/2010/main" val="3056778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 of Slide:  Introduce</a:t>
            </a:r>
            <a:r>
              <a:rPr lang="en-US" baseline="0" dirty="0" smtClean="0"/>
              <a:t> Task 4: Concepts for Proposed System</a:t>
            </a:r>
            <a:endParaRPr lang="en-US" dirty="0" smtClean="0"/>
          </a:p>
          <a:p>
            <a:endParaRPr lang="en-US" dirty="0" smtClean="0"/>
          </a:p>
          <a:p>
            <a:r>
              <a:rPr lang="en-US" dirty="0" smtClean="0"/>
              <a:t>Key Message:  </a:t>
            </a:r>
            <a:r>
              <a:rPr lang="en-US" baseline="0" dirty="0" smtClean="0"/>
              <a:t>Concepts for Proposed System</a:t>
            </a:r>
          </a:p>
          <a:p>
            <a:endParaRPr lang="en-US" dirty="0" smtClean="0"/>
          </a:p>
          <a:p>
            <a:r>
              <a:rPr lang="en-US" dirty="0" smtClean="0"/>
              <a:t>Time on Slide: 1 minutes</a:t>
            </a:r>
          </a:p>
          <a:p>
            <a:endParaRPr lang="en-US" dirty="0" smtClean="0"/>
          </a:p>
          <a:p>
            <a:r>
              <a:rPr lang="en-US" dirty="0" smtClean="0"/>
              <a:t>Suggested Comments: The concepts</a:t>
            </a:r>
            <a:r>
              <a:rPr lang="en-US" baseline="0" dirty="0" smtClean="0"/>
              <a:t> of the proposed system can be represented with high-level block diagrams illustrating the system involved and the connections between the systems to understand how they are related.</a:t>
            </a:r>
            <a:endParaRPr lang="en-US" dirty="0" smtClean="0"/>
          </a:p>
          <a:p>
            <a:endParaRPr lang="en-US" dirty="0" smtClean="0"/>
          </a:p>
          <a:p>
            <a:r>
              <a:rPr lang="en-US" dirty="0" smtClean="0"/>
              <a:t>Transition:</a:t>
            </a:r>
          </a:p>
          <a:p>
            <a:endParaRPr lang="en-US" dirty="0" smtClean="0"/>
          </a:p>
          <a:p>
            <a:r>
              <a:rPr lang="en-US" dirty="0" smtClean="0"/>
              <a:t>Interactivity:  </a:t>
            </a:r>
          </a:p>
          <a:p>
            <a:endParaRPr lang="en-US" dirty="0" smtClean="0"/>
          </a:p>
          <a:p>
            <a:r>
              <a:rPr lang="en-US" dirty="0" smtClean="0"/>
              <a:t>Additional Resources: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18</a:t>
            </a:fld>
            <a:endParaRPr lang="en-US"/>
          </a:p>
        </p:txBody>
      </p:sp>
    </p:spTree>
    <p:extLst>
      <p:ext uri="{BB962C8B-B14F-4D97-AF65-F5344CB8AC3E}">
        <p14:creationId xmlns:p14="http://schemas.microsoft.com/office/powerpoint/2010/main" val="228183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block diagrams on this page and the next 2 slides contain blocks for each ITS element or system.  The blocks are connected together where information is exchanged.  There are really two types of interfaces, center-to-field/vehicle and center-to-center.  The center elements are colored green whereas the field devices and vehicles are colored blue.  This slide contains the</a:t>
            </a:r>
          </a:p>
          <a:p>
            <a:r>
              <a:rPr lang="en-US" dirty="0"/>
              <a:t>City Traffic Management Center connected to</a:t>
            </a:r>
          </a:p>
          <a:p>
            <a:pPr lvl="0"/>
            <a:r>
              <a:rPr lang="en-US" dirty="0"/>
              <a:t>	City Cameras</a:t>
            </a:r>
          </a:p>
          <a:p>
            <a:pPr lvl="0"/>
            <a:r>
              <a:rPr lang="en-US" dirty="0"/>
              <a:t>	City Parking Occupancy Detectors</a:t>
            </a:r>
          </a:p>
          <a:p>
            <a:pPr lvl="0"/>
            <a:r>
              <a:rPr lang="en-US" dirty="0"/>
              <a:t>	City Dynamic Message Signs</a:t>
            </a:r>
          </a:p>
          <a:p>
            <a:pPr lvl="0"/>
            <a:r>
              <a:rPr lang="en-US" dirty="0"/>
              <a:t>	City Vehicle Detectors</a:t>
            </a:r>
          </a:p>
          <a:p>
            <a:r>
              <a:rPr lang="en-US" dirty="0"/>
              <a:t>Freeway Traffic Management Center connected to</a:t>
            </a:r>
          </a:p>
          <a:p>
            <a:pPr lvl="0"/>
            <a:r>
              <a:rPr lang="en-US" dirty="0"/>
              <a:t>	Freeway Cameras</a:t>
            </a:r>
          </a:p>
          <a:p>
            <a:pPr lvl="0"/>
            <a:r>
              <a:rPr lang="en-US" dirty="0"/>
              <a:t>	Freeway Dynamic Message Signs</a:t>
            </a:r>
          </a:p>
          <a:p>
            <a:pPr lvl="0"/>
            <a:r>
              <a:rPr lang="en-US" dirty="0"/>
              <a:t>	Freeway Vehicle Detectors</a:t>
            </a:r>
          </a:p>
          <a:p>
            <a:r>
              <a:rPr lang="en-US" dirty="0"/>
              <a:t>  </a:t>
            </a:r>
          </a:p>
          <a:p>
            <a:r>
              <a:rPr lang="en-US" dirty="0"/>
              <a:t>Suggest class discussion on which elements currently exist and which elements are going to have new devices and connections.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19</a:t>
            </a:fld>
            <a:endParaRPr lang="en-US"/>
          </a:p>
        </p:txBody>
      </p:sp>
    </p:spTree>
    <p:extLst>
      <p:ext uri="{BB962C8B-B14F-4D97-AF65-F5344CB8AC3E}">
        <p14:creationId xmlns:p14="http://schemas.microsoft.com/office/powerpoint/2010/main" val="335002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Purpose of Slide:  Review</a:t>
            </a:r>
            <a:r>
              <a:rPr lang="en-US" baseline="0" dirty="0" smtClean="0"/>
              <a:t> purpose of </a:t>
            </a:r>
            <a:r>
              <a:rPr lang="en-US" baseline="0" dirty="0" err="1" smtClean="0"/>
              <a:t>ConOps</a:t>
            </a:r>
            <a:r>
              <a:rPr lang="en-US" baseline="0" dirty="0" smtClean="0"/>
              <a:t> exercise.</a:t>
            </a:r>
            <a:endParaRPr lang="en-US" dirty="0" smtClean="0"/>
          </a:p>
          <a:p>
            <a:endParaRPr lang="en-US" dirty="0" smtClean="0"/>
          </a:p>
          <a:p>
            <a:r>
              <a:rPr lang="en-US" dirty="0" smtClean="0"/>
              <a:t>Key Message:  Review </a:t>
            </a:r>
            <a:r>
              <a:rPr lang="en-US" dirty="0" err="1" smtClean="0"/>
              <a:t>ConOps</a:t>
            </a:r>
            <a:r>
              <a:rPr lang="en-US" dirty="0" smtClean="0"/>
              <a:t> Exercise</a:t>
            </a:r>
          </a:p>
          <a:p>
            <a:endParaRPr lang="en-US" dirty="0" smtClean="0"/>
          </a:p>
          <a:p>
            <a:r>
              <a:rPr lang="en-US" dirty="0" smtClean="0"/>
              <a:t>Note to Instructor:</a:t>
            </a:r>
            <a:r>
              <a:rPr lang="en-US" baseline="0" dirty="0" smtClean="0"/>
              <a:t>  The answers provided in this debrief and in the Instructor’s Version of the Exercise document represent just one possible solution set. There may be other answers that your students come up with. It is recommended that if a student’s answer is different than the one provided, it would be worth some time exploring the differences and why the student came to that solution which may be valid.</a:t>
            </a:r>
            <a:endParaRPr lang="en-US" dirty="0" smtClean="0"/>
          </a:p>
          <a:p>
            <a:endParaRPr lang="en-US" dirty="0" smtClean="0"/>
          </a:p>
          <a:p>
            <a:r>
              <a:rPr lang="en-US" dirty="0" smtClean="0"/>
              <a:t>Time on Slide: 1 minutes</a:t>
            </a:r>
          </a:p>
          <a:p>
            <a:endParaRPr lang="en-US" dirty="0" smtClean="0"/>
          </a:p>
          <a:p>
            <a:r>
              <a:rPr lang="en-US" dirty="0" smtClean="0"/>
              <a:t>Suggested Comments: This case study introduces</a:t>
            </a:r>
            <a:r>
              <a:rPr lang="en-US" baseline="0" dirty="0" smtClean="0"/>
              <a:t> the Systems Engineering Process and explores the sections of a Concept of Operations.</a:t>
            </a:r>
          </a:p>
          <a:p>
            <a:endParaRPr lang="en-US" baseline="0" dirty="0" smtClean="0"/>
          </a:p>
          <a:p>
            <a:r>
              <a:rPr lang="en-US" baseline="0" dirty="0" smtClean="0"/>
              <a:t>This presentation will review each of the 4 tasks in the case study and provide an opportunity for students to ask questions and receive additional background on the various parts of the exercise.  This debrief will help the students get the most out of the exercise.</a:t>
            </a:r>
          </a:p>
          <a:p>
            <a:endParaRPr lang="en-US" baseline="0" dirty="0" smtClean="0"/>
          </a:p>
          <a:p>
            <a:r>
              <a:rPr lang="en-US" baseline="0" dirty="0" smtClean="0"/>
              <a:t>It is important to stress to the class that this exercise is real-world and follows the Systems Engineering procedures that most transportation agencies or planning organizations would follow.</a:t>
            </a:r>
          </a:p>
          <a:p>
            <a:endParaRPr lang="en-US" dirty="0" smtClean="0"/>
          </a:p>
          <a:p>
            <a:r>
              <a:rPr lang="en-US" dirty="0" smtClean="0"/>
              <a:t>Transition:</a:t>
            </a:r>
          </a:p>
          <a:p>
            <a:endParaRPr lang="en-US" dirty="0" smtClean="0"/>
          </a:p>
          <a:p>
            <a:r>
              <a:rPr lang="en-US" dirty="0" smtClean="0"/>
              <a:t>Interactivity:</a:t>
            </a:r>
          </a:p>
          <a:p>
            <a:endParaRPr lang="en-US" dirty="0" smtClean="0"/>
          </a:p>
          <a:p>
            <a:r>
              <a:rPr lang="en-US" dirty="0" smtClean="0"/>
              <a:t>Additional Resources: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2</a:t>
            </a:fld>
            <a:endParaRPr lang="en-US"/>
          </a:p>
        </p:txBody>
      </p:sp>
    </p:spTree>
    <p:extLst>
      <p:ext uri="{BB962C8B-B14F-4D97-AF65-F5344CB8AC3E}">
        <p14:creationId xmlns:p14="http://schemas.microsoft.com/office/powerpoint/2010/main" val="1343600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slide contains the</a:t>
            </a:r>
          </a:p>
          <a:p>
            <a:r>
              <a:rPr lang="en-US" dirty="0"/>
              <a:t>University Traffic Management Center connected to</a:t>
            </a:r>
          </a:p>
          <a:p>
            <a:pPr lvl="0"/>
            <a:r>
              <a:rPr lang="en-US" dirty="0"/>
              <a:t>	University Cameras</a:t>
            </a:r>
          </a:p>
          <a:p>
            <a:pPr lvl="0"/>
            <a:r>
              <a:rPr lang="en-US" dirty="0"/>
              <a:t>	University Parking Occupancy Detectors</a:t>
            </a:r>
          </a:p>
          <a:p>
            <a:pPr lvl="0"/>
            <a:r>
              <a:rPr lang="en-US" dirty="0"/>
              <a:t>	University Dynamic Message Signs</a:t>
            </a:r>
          </a:p>
          <a:p>
            <a:pPr lvl="0"/>
            <a:r>
              <a:rPr lang="en-US" dirty="0"/>
              <a:t>	University Vehicle Detectors</a:t>
            </a:r>
          </a:p>
          <a:p>
            <a:r>
              <a:rPr lang="en-US" dirty="0"/>
              <a:t>City 911 Call Center connected to</a:t>
            </a:r>
          </a:p>
          <a:p>
            <a:pPr lvl="0"/>
            <a:r>
              <a:rPr lang="en-US" dirty="0"/>
              <a:t>	City Police Vehicles</a:t>
            </a:r>
          </a:p>
          <a:p>
            <a:pPr lvl="0"/>
            <a:r>
              <a:rPr lang="en-US" dirty="0"/>
              <a:t>	University Police </a:t>
            </a:r>
            <a:r>
              <a:rPr lang="en-US" dirty="0" smtClean="0"/>
              <a:t>Vehicles</a:t>
            </a:r>
          </a:p>
          <a:p>
            <a:pPr lvl="0"/>
            <a:r>
              <a:rPr lang="en-US" dirty="0" smtClean="0"/>
              <a:t>City Transit Management Center connected</a:t>
            </a:r>
            <a:r>
              <a:rPr lang="en-US" baseline="0" dirty="0" smtClean="0"/>
              <a:t> to </a:t>
            </a:r>
          </a:p>
          <a:p>
            <a:pPr lvl="0"/>
            <a:r>
              <a:rPr lang="en-US" baseline="0" dirty="0" smtClean="0"/>
              <a:t>	City Transit Vehicles</a:t>
            </a:r>
            <a:endParaRPr lang="en-US" dirty="0"/>
          </a:p>
          <a:p>
            <a:r>
              <a:rPr lang="en-US" dirty="0"/>
              <a:t>  </a:t>
            </a:r>
          </a:p>
          <a:p>
            <a:r>
              <a:rPr lang="en-US" dirty="0"/>
              <a:t>Suggest class discussion on which elements currently exist and which elements are going to have new devices and connections.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20</a:t>
            </a:fld>
            <a:endParaRPr lang="en-US"/>
          </a:p>
        </p:txBody>
      </p:sp>
    </p:spTree>
    <p:extLst>
      <p:ext uri="{BB962C8B-B14F-4D97-AF65-F5344CB8AC3E}">
        <p14:creationId xmlns:p14="http://schemas.microsoft.com/office/powerpoint/2010/main" val="335002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US" dirty="0"/>
              <a:t>This slide contains the center-to-center interfaces for the five centers:</a:t>
            </a:r>
          </a:p>
          <a:p>
            <a:endParaRPr lang="en-US" dirty="0"/>
          </a:p>
          <a:p>
            <a:r>
              <a:rPr lang="en-US" dirty="0"/>
              <a:t>City Traffic Management Center</a:t>
            </a:r>
          </a:p>
          <a:p>
            <a:r>
              <a:rPr lang="en-US" dirty="0"/>
              <a:t>City Transit Management Center</a:t>
            </a:r>
          </a:p>
          <a:p>
            <a:pPr lvl="0"/>
            <a:r>
              <a:rPr lang="en-US" dirty="0"/>
              <a:t>City 911 Call Center</a:t>
            </a:r>
          </a:p>
          <a:p>
            <a:pPr lvl="0"/>
            <a:r>
              <a:rPr lang="en-US" dirty="0"/>
              <a:t>University Traffic Management Center</a:t>
            </a:r>
          </a:p>
          <a:p>
            <a:pPr lvl="0"/>
            <a:r>
              <a:rPr lang="en-US" dirty="0"/>
              <a:t>Freeway Traffic Management Center </a:t>
            </a:r>
          </a:p>
          <a:p>
            <a:pPr lvl="0"/>
            <a:r>
              <a:rPr lang="en-US" dirty="0"/>
              <a:t>	 </a:t>
            </a:r>
          </a:p>
          <a:p>
            <a:r>
              <a:rPr lang="en-US" dirty="0"/>
              <a:t>The center-to-center interfaces are important since they represent sharing of data and control between centers and agencies.</a:t>
            </a:r>
          </a:p>
          <a:p>
            <a:r>
              <a:rPr lang="en-US" dirty="0"/>
              <a:t> </a:t>
            </a:r>
          </a:p>
          <a:p>
            <a:r>
              <a:rPr lang="en-US" dirty="0"/>
              <a:t>Suggest class discussion on which elements currently exist and which elements are going to have new devices and connections.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21</a:t>
            </a:fld>
            <a:endParaRPr lang="en-US"/>
          </a:p>
        </p:txBody>
      </p:sp>
    </p:spTree>
    <p:extLst>
      <p:ext uri="{BB962C8B-B14F-4D97-AF65-F5344CB8AC3E}">
        <p14:creationId xmlns:p14="http://schemas.microsoft.com/office/powerpoint/2010/main" val="3350024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 of Slide: Conduct a review</a:t>
            </a:r>
            <a:r>
              <a:rPr lang="en-US" baseline="0" dirty="0" smtClean="0"/>
              <a:t> to ensure students got the purpose of the case study.</a:t>
            </a:r>
            <a:endParaRPr lang="en-US" dirty="0" smtClean="0"/>
          </a:p>
          <a:p>
            <a:endParaRPr lang="en-US" dirty="0" smtClean="0"/>
          </a:p>
          <a:p>
            <a:r>
              <a:rPr lang="en-US" dirty="0" smtClean="0"/>
              <a:t>Key Message: Confirm that case study</a:t>
            </a:r>
            <a:r>
              <a:rPr lang="en-US" baseline="0" dirty="0" smtClean="0"/>
              <a:t> provided an overview of Concept of Operations development applied to ITS, explored its application to transportation problems and exposes students to the roles needed for System Engineering to proceed.</a:t>
            </a:r>
            <a:endParaRPr lang="en-US" dirty="0" smtClean="0"/>
          </a:p>
          <a:p>
            <a:endParaRPr lang="en-US" dirty="0" smtClean="0"/>
          </a:p>
          <a:p>
            <a:r>
              <a:rPr lang="en-US" dirty="0" smtClean="0"/>
              <a:t>Time on Chart: 1 minute</a:t>
            </a:r>
          </a:p>
          <a:p>
            <a:endParaRPr lang="en-US" dirty="0" smtClean="0"/>
          </a:p>
          <a:p>
            <a:r>
              <a:rPr lang="en-US" dirty="0" smtClean="0"/>
              <a:t>Suggested Comments: </a:t>
            </a:r>
          </a:p>
          <a:p>
            <a:endParaRPr lang="en-US" dirty="0" smtClean="0"/>
          </a:p>
          <a:p>
            <a:r>
              <a:rPr lang="en-US" dirty="0" smtClean="0"/>
              <a:t>Interactivity:</a:t>
            </a:r>
          </a:p>
          <a:p>
            <a:endParaRPr lang="en-US" dirty="0" smtClean="0"/>
          </a:p>
          <a:p>
            <a:r>
              <a:rPr lang="en-US" dirty="0" smtClean="0"/>
              <a:t>Additional Resources: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22</a:t>
            </a:fld>
            <a:endParaRPr lang="en-US"/>
          </a:p>
        </p:txBody>
      </p:sp>
    </p:spTree>
    <p:extLst>
      <p:ext uri="{BB962C8B-B14F-4D97-AF65-F5344CB8AC3E}">
        <p14:creationId xmlns:p14="http://schemas.microsoft.com/office/powerpoint/2010/main" val="1541445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of Slide: Provide some</a:t>
            </a:r>
            <a:r>
              <a:rPr lang="en-US" baseline="0" dirty="0" smtClean="0"/>
              <a:t> references for systems engineering and ITS</a:t>
            </a:r>
            <a:endParaRPr lang="en-US" dirty="0" smtClean="0"/>
          </a:p>
          <a:p>
            <a:endParaRPr lang="en-US" dirty="0" smtClean="0"/>
          </a:p>
          <a:p>
            <a:r>
              <a:rPr lang="en-US" dirty="0" smtClean="0"/>
              <a:t>Key Message: For more information</a:t>
            </a:r>
            <a:r>
              <a:rPr lang="en-US" baseline="0" dirty="0" smtClean="0"/>
              <a:t> on systems engineering check out t</a:t>
            </a:r>
            <a:r>
              <a:rPr lang="en-US" dirty="0" smtClean="0"/>
              <a:t>he International Council on Systems Engineering (INCOSE).</a:t>
            </a:r>
            <a:r>
              <a:rPr lang="en-US" baseline="0" dirty="0" smtClean="0"/>
              <a:t>  INCOSE </a:t>
            </a:r>
            <a:r>
              <a:rPr lang="en-US" dirty="0" smtClean="0"/>
              <a:t>champions the art, science, discipline, and practice of systems engineering.  References</a:t>
            </a:r>
            <a:r>
              <a:rPr lang="en-US" baseline="0" dirty="0" smtClean="0"/>
              <a:t> are provided for both the </a:t>
            </a:r>
            <a:r>
              <a:rPr lang="en-US" dirty="0" smtClean="0"/>
              <a:t>Systems Engineering for Intelligent Transportation Systems Handbook and the Systems Engineering Guidebook for Intelligent Transportation Systems (ITS),</a:t>
            </a:r>
            <a:r>
              <a:rPr lang="en-US" baseline="0" dirty="0" smtClean="0"/>
              <a:t> both endorsed by the Federal Highway Administration (FHWA).</a:t>
            </a:r>
            <a:endParaRPr lang="en-US" dirty="0" smtClean="0"/>
          </a:p>
          <a:p>
            <a:endParaRPr lang="en-US" dirty="0" smtClean="0"/>
          </a:p>
          <a:p>
            <a:r>
              <a:rPr lang="en-US" dirty="0" smtClean="0"/>
              <a:t>Time on Chart: 1 minute</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23</a:t>
            </a:fld>
            <a:endParaRPr lang="en-US"/>
          </a:p>
        </p:txBody>
      </p:sp>
    </p:spTree>
    <p:extLst>
      <p:ext uri="{BB962C8B-B14F-4D97-AF65-F5344CB8AC3E}">
        <p14:creationId xmlns:p14="http://schemas.microsoft.com/office/powerpoint/2010/main" val="4027408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of Slide: Provide some</a:t>
            </a:r>
            <a:r>
              <a:rPr lang="en-US" baseline="0" dirty="0" smtClean="0"/>
              <a:t> references for systems engineering and ITS</a:t>
            </a:r>
            <a:endParaRPr lang="en-US" dirty="0" smtClean="0"/>
          </a:p>
          <a:p>
            <a:endParaRPr lang="en-US" dirty="0" smtClean="0"/>
          </a:p>
          <a:p>
            <a:r>
              <a:rPr lang="en-US" dirty="0" smtClean="0"/>
              <a:t>Key Message: For more information on ITS</a:t>
            </a:r>
            <a:r>
              <a:rPr lang="en-US" baseline="0" dirty="0" smtClean="0"/>
              <a:t> look at the </a:t>
            </a:r>
            <a:r>
              <a:rPr lang="en-US" dirty="0" smtClean="0"/>
              <a:t>United States Department of Transportation (USDOT) Intelligent Transportation Systems (ITS) Joint Program Office (JPO) website</a:t>
            </a:r>
            <a:r>
              <a:rPr lang="en-US" baseline="0" dirty="0" smtClean="0"/>
              <a:t> including their Professional Capacity Building (PCB) training area.  The National Highway Institute (NHI) provides training courses including ITS to transportation professionals.</a:t>
            </a:r>
            <a:endParaRPr lang="en-US" dirty="0" smtClean="0"/>
          </a:p>
          <a:p>
            <a:endParaRPr lang="en-US" dirty="0" smtClean="0"/>
          </a:p>
          <a:p>
            <a:r>
              <a:rPr lang="en-US" dirty="0" smtClean="0"/>
              <a:t>Time on Chart: 1 minute</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24</a:t>
            </a:fld>
            <a:endParaRPr lang="en-US"/>
          </a:p>
        </p:txBody>
      </p:sp>
    </p:spTree>
    <p:extLst>
      <p:ext uri="{BB962C8B-B14F-4D97-AF65-F5344CB8AC3E}">
        <p14:creationId xmlns:p14="http://schemas.microsoft.com/office/powerpoint/2010/main" val="13997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Purpose of Slide: Describe</a:t>
            </a:r>
            <a:r>
              <a:rPr lang="en-US" baseline="0" dirty="0" smtClean="0"/>
              <a:t> the exercise tasks.</a:t>
            </a:r>
            <a:endParaRPr lang="en-US" dirty="0" smtClean="0"/>
          </a:p>
          <a:p>
            <a:endParaRPr lang="en-US" dirty="0" smtClean="0"/>
          </a:p>
          <a:p>
            <a:r>
              <a:rPr lang="en-US" dirty="0" smtClean="0"/>
              <a:t>Key Message: The exercise consists</a:t>
            </a:r>
            <a:r>
              <a:rPr lang="en-US" baseline="0" dirty="0" smtClean="0"/>
              <a:t> of 4 Tasks.</a:t>
            </a:r>
            <a:endParaRPr lang="en-US" dirty="0" smtClean="0"/>
          </a:p>
          <a:p>
            <a:endParaRPr lang="en-US" dirty="0" smtClean="0"/>
          </a:p>
          <a:p>
            <a:r>
              <a:rPr lang="en-US" dirty="0" smtClean="0"/>
              <a:t>Time on Chart: 1 minute</a:t>
            </a:r>
          </a:p>
          <a:p>
            <a:endParaRPr lang="en-US" dirty="0" smtClean="0"/>
          </a:p>
          <a:p>
            <a:r>
              <a:rPr lang="en-US" dirty="0" smtClean="0"/>
              <a:t>Suggested Comments: The exercise will consist of 4</a:t>
            </a:r>
            <a:r>
              <a:rPr lang="en-US" baseline="0" dirty="0" smtClean="0"/>
              <a:t> tasks as listed on this slide. The objective is to define the concept of the project with added elements in each step.  </a:t>
            </a:r>
          </a:p>
          <a:p>
            <a:endParaRPr lang="en-US" baseline="0" dirty="0" smtClean="0"/>
          </a:p>
          <a:p>
            <a:pPr marL="171450" indent="-171450">
              <a:buFontTx/>
              <a:buChar char="-"/>
            </a:pPr>
            <a:r>
              <a:rPr lang="en-US" baseline="0" dirty="0" smtClean="0"/>
              <a:t>Task 1 will identify the stakeholders.  </a:t>
            </a:r>
          </a:p>
          <a:p>
            <a:pPr marL="171450" indent="-171450">
              <a:buFontTx/>
              <a:buChar char="-"/>
            </a:pPr>
            <a:r>
              <a:rPr lang="en-US" baseline="0" dirty="0" smtClean="0"/>
              <a:t>Task 2 will explain the current situation.  </a:t>
            </a:r>
          </a:p>
          <a:p>
            <a:pPr marL="171450" indent="-171450">
              <a:buFontTx/>
              <a:buChar char="-"/>
            </a:pPr>
            <a:r>
              <a:rPr lang="en-US" baseline="0" dirty="0" smtClean="0"/>
              <a:t>Task 3 will produce a justification for changes.  </a:t>
            </a:r>
          </a:p>
          <a:p>
            <a:pPr marL="171450" indent="-171450">
              <a:buFontTx/>
              <a:buChar char="-"/>
            </a:pPr>
            <a:r>
              <a:rPr lang="en-US" baseline="0" dirty="0" smtClean="0"/>
              <a:t>Finally, Task 4 will develop supporting concepts for the proposed system.  </a:t>
            </a:r>
          </a:p>
          <a:p>
            <a:endParaRPr lang="en-US" dirty="0" smtClean="0"/>
          </a:p>
          <a:p>
            <a:r>
              <a:rPr lang="en-US" dirty="0" smtClean="0"/>
              <a:t>Transition:</a:t>
            </a:r>
          </a:p>
          <a:p>
            <a:endParaRPr lang="en-US" dirty="0" smtClean="0"/>
          </a:p>
          <a:p>
            <a:r>
              <a:rPr lang="en-US" dirty="0" smtClean="0"/>
              <a:t>Interactivity:</a:t>
            </a:r>
          </a:p>
          <a:p>
            <a:endParaRPr lang="en-US" dirty="0" smtClean="0"/>
          </a:p>
          <a:p>
            <a:r>
              <a:rPr lang="en-US" dirty="0" smtClean="0"/>
              <a:t>Additional Resources: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3</a:t>
            </a:fld>
            <a:endParaRPr lang="en-US"/>
          </a:p>
        </p:txBody>
      </p:sp>
    </p:spTree>
    <p:extLst>
      <p:ext uri="{BB962C8B-B14F-4D97-AF65-F5344CB8AC3E}">
        <p14:creationId xmlns:p14="http://schemas.microsoft.com/office/powerpoint/2010/main" val="226127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 of Slide:  Discuss Task 1 – Identify</a:t>
            </a:r>
            <a:r>
              <a:rPr lang="en-US" baseline="0" dirty="0" smtClean="0"/>
              <a:t> Stakeholders</a:t>
            </a:r>
            <a:endParaRPr lang="en-US" dirty="0" smtClean="0"/>
          </a:p>
          <a:p>
            <a:endParaRPr lang="en-US" dirty="0" smtClean="0"/>
          </a:p>
          <a:p>
            <a:r>
              <a:rPr lang="en-US" dirty="0" smtClean="0"/>
              <a:t>Key Message:  Identify</a:t>
            </a:r>
            <a:r>
              <a:rPr lang="en-US" baseline="0" dirty="0" smtClean="0"/>
              <a:t> Stakeholders</a:t>
            </a:r>
            <a:endParaRPr lang="en-US" dirty="0" smtClean="0"/>
          </a:p>
          <a:p>
            <a:endParaRPr lang="en-US" dirty="0" smtClean="0"/>
          </a:p>
          <a:p>
            <a:r>
              <a:rPr lang="en-US" dirty="0" smtClean="0"/>
              <a:t>Time on Slide: 2 minutes</a:t>
            </a:r>
          </a:p>
          <a:p>
            <a:endParaRPr lang="en-US" dirty="0" smtClean="0"/>
          </a:p>
          <a:p>
            <a:r>
              <a:rPr lang="en-US" dirty="0" smtClean="0"/>
              <a:t>Suggested Comments: Understanding</a:t>
            </a:r>
            <a:r>
              <a:rPr lang="en-US" baseline="0" dirty="0" smtClean="0"/>
              <a:t> the stakeholders involved in the system operation is key to scoping the project and properly identifying user needs.</a:t>
            </a:r>
            <a:endParaRPr lang="en-US" dirty="0" smtClean="0"/>
          </a:p>
          <a:p>
            <a:endParaRPr lang="en-US" dirty="0" smtClean="0"/>
          </a:p>
          <a:p>
            <a:r>
              <a:rPr lang="en-US" dirty="0" smtClean="0"/>
              <a:t>Transition:</a:t>
            </a:r>
          </a:p>
          <a:p>
            <a:endParaRPr lang="en-US" dirty="0" smtClean="0"/>
          </a:p>
          <a:p>
            <a:r>
              <a:rPr lang="en-US" dirty="0" smtClean="0"/>
              <a:t>Interactivity:</a:t>
            </a:r>
          </a:p>
          <a:p>
            <a:endParaRPr lang="en-US" dirty="0" smtClean="0"/>
          </a:p>
          <a:p>
            <a:r>
              <a:rPr lang="en-US" dirty="0" smtClean="0"/>
              <a:t>Additional Resources: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4</a:t>
            </a:fld>
            <a:endParaRPr lang="en-US"/>
          </a:p>
        </p:txBody>
      </p:sp>
    </p:spTree>
    <p:extLst>
      <p:ext uri="{BB962C8B-B14F-4D97-AF65-F5344CB8AC3E}">
        <p14:creationId xmlns:p14="http://schemas.microsoft.com/office/powerpoint/2010/main" val="2594262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 of Slide:  Identify</a:t>
            </a:r>
            <a:r>
              <a:rPr lang="en-US" baseline="0" dirty="0" smtClean="0"/>
              <a:t> Stakeholders</a:t>
            </a:r>
            <a:endParaRPr lang="en-US" dirty="0" smtClean="0"/>
          </a:p>
          <a:p>
            <a:endParaRPr lang="en-US" dirty="0" smtClean="0"/>
          </a:p>
          <a:p>
            <a:r>
              <a:rPr lang="en-US" dirty="0" smtClean="0"/>
              <a:t>Key Message:  Identify</a:t>
            </a:r>
            <a:r>
              <a:rPr lang="en-US" baseline="0" dirty="0" smtClean="0"/>
              <a:t> Stakeholders</a:t>
            </a:r>
          </a:p>
          <a:p>
            <a:endParaRPr lang="en-US" dirty="0" smtClean="0"/>
          </a:p>
          <a:p>
            <a:r>
              <a:rPr lang="en-US" dirty="0" smtClean="0"/>
              <a:t>Time on Slide: 2 minutes</a:t>
            </a:r>
          </a:p>
          <a:p>
            <a:endParaRPr lang="en-US" dirty="0" smtClean="0"/>
          </a:p>
          <a:p>
            <a:r>
              <a:rPr lang="en-US" dirty="0" smtClean="0"/>
              <a:t>Suggested Comments: The list of stakeholders can be derived or inferred from the project description.</a:t>
            </a:r>
          </a:p>
          <a:p>
            <a:endParaRPr lang="en-US" dirty="0" smtClean="0"/>
          </a:p>
          <a:p>
            <a:r>
              <a:rPr lang="en-US" dirty="0" smtClean="0"/>
              <a:t>Ask</a:t>
            </a:r>
            <a:r>
              <a:rPr lang="en-US" baseline="0" dirty="0" smtClean="0"/>
              <a:t> the class if anyone identified any other stakeholders…</a:t>
            </a:r>
            <a:endParaRPr lang="en-US" dirty="0" smtClean="0"/>
          </a:p>
          <a:p>
            <a:endParaRPr lang="en-US" dirty="0" smtClean="0"/>
          </a:p>
          <a:p>
            <a:r>
              <a:rPr lang="en-US" dirty="0" smtClean="0"/>
              <a:t>Transition:</a:t>
            </a:r>
          </a:p>
          <a:p>
            <a:endParaRPr lang="en-US" dirty="0" smtClean="0"/>
          </a:p>
          <a:p>
            <a:r>
              <a:rPr lang="en-US" dirty="0" smtClean="0"/>
              <a:t>Interactivity:</a:t>
            </a:r>
          </a:p>
          <a:p>
            <a:endParaRPr lang="en-US" dirty="0" smtClean="0"/>
          </a:p>
          <a:p>
            <a:r>
              <a:rPr lang="en-US" dirty="0" smtClean="0"/>
              <a:t>Additional Resources: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5</a:t>
            </a:fld>
            <a:endParaRPr lang="en-US"/>
          </a:p>
        </p:txBody>
      </p:sp>
    </p:spTree>
    <p:extLst>
      <p:ext uri="{BB962C8B-B14F-4D97-AF65-F5344CB8AC3E}">
        <p14:creationId xmlns:p14="http://schemas.microsoft.com/office/powerpoint/2010/main" val="259426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 of Slide:  Review the Task 1 questions.</a:t>
            </a:r>
          </a:p>
          <a:p>
            <a:endParaRPr lang="en-US" dirty="0" smtClean="0"/>
          </a:p>
          <a:p>
            <a:r>
              <a:rPr lang="en-US" dirty="0" smtClean="0"/>
              <a:t>Key Message:  Review the Task</a:t>
            </a:r>
            <a:r>
              <a:rPr lang="en-US" baseline="0" dirty="0" smtClean="0"/>
              <a:t> 1 questions.</a:t>
            </a:r>
            <a:endParaRPr lang="en-US" dirty="0" smtClean="0"/>
          </a:p>
          <a:p>
            <a:endParaRPr lang="en-US" dirty="0" smtClean="0"/>
          </a:p>
          <a:p>
            <a:r>
              <a:rPr lang="en-US" dirty="0" smtClean="0"/>
              <a:t>Time on Slide: 4 minutes</a:t>
            </a:r>
          </a:p>
          <a:p>
            <a:endParaRPr lang="en-US" dirty="0" smtClean="0"/>
          </a:p>
          <a:p>
            <a:r>
              <a:rPr lang="en-US" dirty="0" smtClean="0"/>
              <a:t>Suggested Comments: Go over the questions and discuss the possible</a:t>
            </a:r>
            <a:r>
              <a:rPr lang="en-US" baseline="0" dirty="0" smtClean="0"/>
              <a:t> answers. Click to display potential answers.</a:t>
            </a:r>
          </a:p>
          <a:p>
            <a:endParaRPr lang="en-US" dirty="0" smtClean="0"/>
          </a:p>
          <a:p>
            <a:r>
              <a:rPr lang="en-US" dirty="0" smtClean="0"/>
              <a:t>Transition:</a:t>
            </a:r>
          </a:p>
          <a:p>
            <a:endParaRPr lang="en-US" dirty="0" smtClean="0"/>
          </a:p>
          <a:p>
            <a:r>
              <a:rPr lang="en-US" dirty="0" smtClean="0"/>
              <a:t>Interactivity: Ask class if they have any questions and encourage them to explain</a:t>
            </a:r>
            <a:r>
              <a:rPr lang="en-US" baseline="0" dirty="0" smtClean="0"/>
              <a:t> their answers.</a:t>
            </a:r>
            <a:endParaRPr lang="en-US" dirty="0" smtClean="0"/>
          </a:p>
          <a:p>
            <a:endParaRPr lang="en-US" dirty="0" smtClean="0"/>
          </a:p>
          <a:p>
            <a:r>
              <a:rPr lang="en-US" dirty="0" smtClean="0"/>
              <a:t>Additional Resources: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6</a:t>
            </a:fld>
            <a:endParaRPr lang="en-US"/>
          </a:p>
        </p:txBody>
      </p:sp>
    </p:spTree>
    <p:extLst>
      <p:ext uri="{BB962C8B-B14F-4D97-AF65-F5344CB8AC3E}">
        <p14:creationId xmlns:p14="http://schemas.microsoft.com/office/powerpoint/2010/main" val="347480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 of Slide:  Review</a:t>
            </a:r>
            <a:r>
              <a:rPr lang="en-US" baseline="0" dirty="0" smtClean="0"/>
              <a:t> Task 2: Determining the Current Situation</a:t>
            </a:r>
            <a:endParaRPr lang="en-US" dirty="0" smtClean="0"/>
          </a:p>
          <a:p>
            <a:endParaRPr lang="en-US" dirty="0" smtClean="0"/>
          </a:p>
          <a:p>
            <a:r>
              <a:rPr lang="en-US" dirty="0" smtClean="0"/>
              <a:t>Key Message:  For each stakeholder determined</a:t>
            </a:r>
            <a:r>
              <a:rPr lang="en-US" baseline="0" dirty="0" smtClean="0"/>
              <a:t> in the project, figure out their related systems.</a:t>
            </a:r>
            <a:endParaRPr lang="en-US" dirty="0" smtClean="0"/>
          </a:p>
          <a:p>
            <a:endParaRPr lang="en-US" dirty="0" smtClean="0"/>
          </a:p>
          <a:p>
            <a:r>
              <a:rPr lang="en-US" dirty="0" smtClean="0"/>
              <a:t>Time on Slide: 1 minute</a:t>
            </a:r>
          </a:p>
          <a:p>
            <a:endParaRPr lang="en-US" dirty="0" smtClean="0"/>
          </a:p>
          <a:p>
            <a:r>
              <a:rPr lang="en-US" dirty="0" smtClean="0"/>
              <a:t>Suggested Comments: It is important to capture</a:t>
            </a:r>
            <a:r>
              <a:rPr lang="en-US" baseline="0" dirty="0" smtClean="0"/>
              <a:t> all the existing systems currently operated by the stakeholders that influence or are central to the project.</a:t>
            </a:r>
            <a:endParaRPr lang="en-US" dirty="0" smtClean="0"/>
          </a:p>
          <a:p>
            <a:endParaRPr lang="en-US" dirty="0" smtClean="0"/>
          </a:p>
          <a:p>
            <a:r>
              <a:rPr lang="en-US" dirty="0" smtClean="0"/>
              <a:t>Transition:</a:t>
            </a:r>
          </a:p>
          <a:p>
            <a:endParaRPr lang="en-US" dirty="0" smtClean="0"/>
          </a:p>
          <a:p>
            <a:r>
              <a:rPr lang="en-US" dirty="0" smtClean="0"/>
              <a:t>Interactivity:</a:t>
            </a:r>
          </a:p>
          <a:p>
            <a:endParaRPr lang="en-US" dirty="0" smtClean="0"/>
          </a:p>
          <a:p>
            <a:r>
              <a:rPr lang="en-US" dirty="0" smtClean="0"/>
              <a:t>Additional Resources: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7</a:t>
            </a:fld>
            <a:endParaRPr lang="en-US"/>
          </a:p>
        </p:txBody>
      </p:sp>
    </p:spTree>
    <p:extLst>
      <p:ext uri="{BB962C8B-B14F-4D97-AF65-F5344CB8AC3E}">
        <p14:creationId xmlns:p14="http://schemas.microsoft.com/office/powerpoint/2010/main" val="2486998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 of Slide:  Review</a:t>
            </a:r>
            <a:r>
              <a:rPr lang="en-US" baseline="0" dirty="0" smtClean="0"/>
              <a:t> Task 2: Current Situation.</a:t>
            </a:r>
            <a:endParaRPr lang="en-US" dirty="0" smtClean="0"/>
          </a:p>
          <a:p>
            <a:endParaRPr lang="en-US" dirty="0" smtClean="0"/>
          </a:p>
          <a:p>
            <a:r>
              <a:rPr lang="en-US" dirty="0" smtClean="0"/>
              <a:t>Key Message:  List of Related ITS Systems for each Stakeholder</a:t>
            </a:r>
          </a:p>
          <a:p>
            <a:endParaRPr lang="en-US" dirty="0" smtClean="0"/>
          </a:p>
          <a:p>
            <a:r>
              <a:rPr lang="en-US" dirty="0" smtClean="0"/>
              <a:t>Time on Slide: 1 minute</a:t>
            </a:r>
          </a:p>
          <a:p>
            <a:endParaRPr lang="en-US" dirty="0" smtClean="0"/>
          </a:p>
          <a:p>
            <a:r>
              <a:rPr lang="en-US" dirty="0" smtClean="0"/>
              <a:t>Suggested Comments: Here is the</a:t>
            </a:r>
            <a:r>
              <a:rPr lang="en-US" baseline="0" dirty="0" smtClean="0"/>
              <a:t> first page of the</a:t>
            </a:r>
            <a:r>
              <a:rPr lang="en-US" dirty="0" smtClean="0"/>
              <a:t> list of possible</a:t>
            </a:r>
            <a:r>
              <a:rPr lang="en-US" baseline="0" dirty="0" smtClean="0"/>
              <a:t> systems operated by each stakeholder (in no particular order).</a:t>
            </a:r>
            <a:endParaRPr lang="en-US" dirty="0" smtClean="0"/>
          </a:p>
          <a:p>
            <a:endParaRPr lang="en-US" dirty="0" smtClean="0"/>
          </a:p>
          <a:p>
            <a:endParaRPr lang="en-US" dirty="0" smtClean="0"/>
          </a:p>
          <a:p>
            <a:r>
              <a:rPr lang="en-US" dirty="0" smtClean="0"/>
              <a:t>Transition:</a:t>
            </a:r>
          </a:p>
          <a:p>
            <a:endParaRPr lang="en-US" dirty="0" smtClean="0"/>
          </a:p>
          <a:p>
            <a:r>
              <a:rPr lang="en-US" dirty="0" smtClean="0"/>
              <a:t>Interactivity:</a:t>
            </a:r>
          </a:p>
          <a:p>
            <a:endParaRPr lang="en-US" dirty="0" smtClean="0"/>
          </a:p>
          <a:p>
            <a:r>
              <a:rPr lang="en-US" dirty="0" smtClean="0"/>
              <a:t>Additional Resources: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8</a:t>
            </a:fld>
            <a:endParaRPr lang="en-US"/>
          </a:p>
        </p:txBody>
      </p:sp>
    </p:spTree>
    <p:extLst>
      <p:ext uri="{BB962C8B-B14F-4D97-AF65-F5344CB8AC3E}">
        <p14:creationId xmlns:p14="http://schemas.microsoft.com/office/powerpoint/2010/main" val="2486998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Purpose of Slide:  Review</a:t>
            </a:r>
            <a:r>
              <a:rPr lang="en-US" baseline="0" dirty="0" smtClean="0"/>
              <a:t> Task 2: Current Situation.</a:t>
            </a:r>
            <a:endParaRPr lang="en-US" dirty="0" smtClean="0"/>
          </a:p>
          <a:p>
            <a:endParaRPr lang="en-US" dirty="0" smtClean="0"/>
          </a:p>
          <a:p>
            <a:r>
              <a:rPr lang="en-US" dirty="0" smtClean="0"/>
              <a:t>Key Message:  List of Related ITS Systems for each Stakeholder</a:t>
            </a:r>
          </a:p>
          <a:p>
            <a:endParaRPr lang="en-US" dirty="0" smtClean="0"/>
          </a:p>
          <a:p>
            <a:r>
              <a:rPr lang="en-US" dirty="0" smtClean="0"/>
              <a:t>Time on Slide: 1 minute</a:t>
            </a:r>
          </a:p>
          <a:p>
            <a:endParaRPr lang="en-US" dirty="0" smtClean="0"/>
          </a:p>
          <a:p>
            <a:r>
              <a:rPr lang="en-US" dirty="0" smtClean="0"/>
              <a:t>Suggested Comments: Here is the</a:t>
            </a:r>
            <a:r>
              <a:rPr lang="en-US" baseline="0" dirty="0" smtClean="0"/>
              <a:t> second page of the</a:t>
            </a:r>
            <a:r>
              <a:rPr lang="en-US" dirty="0" smtClean="0"/>
              <a:t> list of possible</a:t>
            </a:r>
            <a:r>
              <a:rPr lang="en-US" baseline="0" dirty="0" smtClean="0"/>
              <a:t> systems operated by each stakeholder (in no particular order).</a:t>
            </a:r>
          </a:p>
          <a:p>
            <a:endParaRPr lang="en-US" baseline="0" dirty="0" smtClean="0"/>
          </a:p>
          <a:p>
            <a:r>
              <a:rPr lang="en-US" baseline="0" dirty="0" smtClean="0"/>
              <a:t>Did anyone get anything different?  If so, discuss as a class why or why not it may be appropriate.</a:t>
            </a:r>
            <a:endParaRPr lang="en-US" dirty="0" smtClean="0"/>
          </a:p>
          <a:p>
            <a:endParaRPr lang="en-US" dirty="0" smtClean="0"/>
          </a:p>
          <a:p>
            <a:endParaRPr lang="en-US" dirty="0" smtClean="0"/>
          </a:p>
          <a:p>
            <a:r>
              <a:rPr lang="en-US" dirty="0" smtClean="0"/>
              <a:t>Transition:</a:t>
            </a:r>
          </a:p>
          <a:p>
            <a:endParaRPr lang="en-US" dirty="0" smtClean="0"/>
          </a:p>
          <a:p>
            <a:r>
              <a:rPr lang="en-US" dirty="0" smtClean="0"/>
              <a:t>Interactivity:</a:t>
            </a:r>
          </a:p>
          <a:p>
            <a:endParaRPr lang="en-US" dirty="0" smtClean="0"/>
          </a:p>
          <a:p>
            <a:r>
              <a:rPr lang="en-US" dirty="0" smtClean="0"/>
              <a:t>Additional Resources:</a:t>
            </a:r>
          </a:p>
          <a:p>
            <a:endParaRPr lang="en-US" dirty="0"/>
          </a:p>
        </p:txBody>
      </p:sp>
      <p:sp>
        <p:nvSpPr>
          <p:cNvPr id="4" name="Slide Number Placeholder 3"/>
          <p:cNvSpPr>
            <a:spLocks noGrp="1"/>
          </p:cNvSpPr>
          <p:nvPr>
            <p:ph type="sldNum" sz="quarter" idx="10"/>
          </p:nvPr>
        </p:nvSpPr>
        <p:spPr/>
        <p:txBody>
          <a:bodyPr/>
          <a:lstStyle/>
          <a:p>
            <a:pPr>
              <a:defRPr/>
            </a:pPr>
            <a:fld id="{A7AEBA62-FE96-40D5-94EA-5FB9199613F4}" type="slidenum">
              <a:rPr lang="en-US" smtClean="0"/>
              <a:pPr>
                <a:defRPr/>
              </a:pPr>
              <a:t>9</a:t>
            </a:fld>
            <a:endParaRPr lang="en-US"/>
          </a:p>
        </p:txBody>
      </p:sp>
    </p:spTree>
    <p:extLst>
      <p:ext uri="{BB962C8B-B14F-4D97-AF65-F5344CB8AC3E}">
        <p14:creationId xmlns:p14="http://schemas.microsoft.com/office/powerpoint/2010/main" val="2486998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9118" y="1828800"/>
            <a:ext cx="6173808" cy="2895600"/>
          </a:xfrm>
        </p:spPr>
        <p:txBody>
          <a:bodyPr anchor="ctr" anchorCtr="0">
            <a:normAutofit/>
          </a:bodyPr>
          <a:lstStyle>
            <a:lvl1pPr>
              <a:lnSpc>
                <a:spcPct val="80000"/>
              </a:lnSpc>
              <a:defRPr sz="6600">
                <a:solidFill>
                  <a:schemeClr val="tx1"/>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799118" y="4800600"/>
            <a:ext cx="6173808"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F1FE840B-21F0-4FB4-B46D-3529263B64D2}" type="datetime1">
              <a:rPr lang="en-US" smtClean="0"/>
              <a:pPr>
                <a:defRPr/>
              </a:pPr>
              <a:t>2/25/2017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96A2C8A-10BA-4320-B8EB-CB3E2BC8D2ED}" type="slidenum">
              <a:rPr lang="en-US" smtClean="0"/>
              <a:pPr>
                <a:defRPr/>
              </a:pPr>
              <a:t>‹#›</a:t>
            </a:fld>
            <a:endParaRPr lang="en-US"/>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596" y="381001"/>
            <a:ext cx="1143298"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42107" y="381001"/>
            <a:ext cx="5544993"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E2E14B24-2640-43B3-888B-AE7570E8496F}" type="datetime1">
              <a:rPr lang="en-US" smtClean="0"/>
              <a:pPr>
                <a:defRPr/>
              </a:pPr>
              <a:t>2/25/2017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AE10D78-8DA0-4713-9CD0-95DD274C2FEF}" type="slidenum">
              <a:rPr lang="en-US" smtClean="0"/>
              <a:pPr>
                <a:defRPr/>
              </a:pPr>
              <a:t>‹#›</a:t>
            </a:fld>
            <a:endParaRPr lang="en-US"/>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3BE743BB-8EE4-415A-BC06-E547EED2E72F}" type="datetime1">
              <a:rPr lang="en-US" smtClean="0"/>
              <a:pPr>
                <a:defRPr/>
              </a:pPr>
              <a:t>2/25/2017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F981C8-2789-41F9-B594-4F8F3D187A76}" type="slidenum">
              <a:rPr lang="en-US" smtClean="0"/>
              <a:pPr>
                <a:defRPr/>
              </a:pPr>
              <a:t>‹#›</a:t>
            </a:fld>
            <a:endParaRPr lang="en-US"/>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4918" y="2514600"/>
            <a:ext cx="6520997" cy="2819400"/>
          </a:xfrm>
        </p:spPr>
        <p:txBody>
          <a:bodyPr anchor="ctr" anchorCtr="0">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799118" y="5410201"/>
            <a:ext cx="6517197"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437BB14-8859-4F4F-9B40-4E86507C0DC4}" type="datetime1">
              <a:rPr lang="en-US" smtClean="0"/>
              <a:pPr>
                <a:defRPr/>
              </a:pPr>
              <a:t>2/25/2017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1F78987-F3D1-469C-A258-A9566D6F78E5}" type="slidenum">
              <a:rPr lang="en-US" smtClean="0"/>
              <a:pPr>
                <a:defRPr/>
              </a:pPr>
              <a:t>‹#›</a:t>
            </a:fld>
            <a:endParaRPr lang="en-US"/>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28880" y="1905001"/>
            <a:ext cx="3315563"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73104" y="1905001"/>
            <a:ext cx="3315563"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B5AEC19-B23B-44FB-BDF4-B39468642F6C}" type="datetime1">
              <a:rPr lang="en-US" smtClean="0"/>
              <a:pPr>
                <a:defRPr/>
              </a:pPr>
              <a:t>2/25/2017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6F74D56-1B72-4757-9D19-A86EF045BA4D}" type="slidenum">
              <a:rPr lang="en-US" smtClean="0"/>
              <a:pPr>
                <a:defRPr/>
              </a:pPr>
              <a:t>‹#›</a:t>
            </a:fld>
            <a:endParaRPr lang="en-US"/>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2106" y="1905000"/>
            <a:ext cx="3313277"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6" y="2743201"/>
            <a:ext cx="3313277"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7" y="1905000"/>
            <a:ext cx="3313277"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7" y="2743201"/>
            <a:ext cx="3313277"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4CBCC8F0-65C7-4626-912B-C4B86576ABDB}" type="datetime1">
              <a:rPr lang="en-US" smtClean="0"/>
              <a:pPr>
                <a:defRPr/>
              </a:pPr>
              <a:t>2/25/2017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757D024-8C7B-4228-B2FC-A6A4F0A76BA9}" type="slidenum">
              <a:rPr lang="en-US" smtClean="0"/>
              <a:pPr>
                <a:defRPr/>
              </a:pPr>
              <a:t>‹#›</a:t>
            </a:fld>
            <a:endParaRPr lang="en-US"/>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DD3AFD2B-3B58-4D94-B3D3-77A9F39976D4}" type="datetime1">
              <a:rPr lang="en-US" smtClean="0"/>
              <a:pPr>
                <a:defRPr/>
              </a:pPr>
              <a:t>2/25/2017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5A6C6C4-E6FE-4910-B412-2B9EA1A7423B}" type="slidenum">
              <a:rPr lang="en-US" smtClean="0"/>
              <a:pPr>
                <a:defRPr/>
              </a:pPr>
              <a:t>‹#›</a:t>
            </a:fld>
            <a:endParaRPr lang="en-US"/>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1799FFE-7C62-47C7-831A-339258FBC389}" type="datetime1">
              <a:rPr lang="en-US" smtClean="0"/>
              <a:pPr>
                <a:defRPr/>
              </a:pPr>
              <a:t>2/25/2017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C6D07FE-7F5C-4AD2-A762-29A45E8163B5}" type="slidenum">
              <a:rPr lang="en-US" smtClean="0"/>
              <a:pPr>
                <a:defRPr/>
              </a:pPr>
              <a:t>‹#›</a:t>
            </a:fld>
            <a:endParaRPr lang="en-US"/>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3714528" y="685800"/>
            <a:ext cx="480185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9118" y="4648200"/>
            <a:ext cx="268674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76876CA-0E0D-4824-A782-690692A950F3}" type="datetime1">
              <a:rPr lang="en-US" smtClean="0"/>
              <a:pPr>
                <a:defRPr/>
              </a:pPr>
              <a:t>2/25/2017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DE7295C-147C-48BF-ABDA-56860BCF4EAC}" type="slidenum">
              <a:rPr lang="en-US" smtClean="0"/>
              <a:pPr>
                <a:defRPr/>
              </a:pPr>
              <a:t>‹#›</a:t>
            </a:fld>
            <a:endParaRPr lang="en-US"/>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714528" y="685800"/>
            <a:ext cx="4801850"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791910" y="1905000"/>
            <a:ext cx="2698158"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799118" y="4648200"/>
            <a:ext cx="268674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D7A52F0-49A1-451A-832E-E8ED91A6CA28}" type="datetime1">
              <a:rPr lang="en-US" smtClean="0"/>
              <a:pPr>
                <a:defRPr/>
              </a:pPr>
              <a:t>2/25/2017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76E3018-723D-4639-9D78-2BEFA8C61575}" type="slidenum">
              <a:rPr lang="en-US" smtClean="0"/>
              <a:pPr>
                <a:defRPr/>
              </a:pPr>
              <a:t>‹#›</a:t>
            </a:fld>
            <a:endParaRPr lang="en-US"/>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8" y="381000"/>
            <a:ext cx="6859787" cy="1371600"/>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1142107" y="1904999"/>
            <a:ext cx="6852578"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171424" y="6400800"/>
            <a:ext cx="1087325" cy="276228"/>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F1B81E8D-7B6A-4C12-9300-6526EC4E1196}" type="datetime1">
              <a:rPr lang="en-US" smtClean="0"/>
              <a:pPr>
                <a:defRPr/>
              </a:pPr>
              <a:t>2/25/2017</a:t>
            </a:fld>
            <a:endParaRPr lang="en-US"/>
          </a:p>
        </p:txBody>
      </p:sp>
      <p:sp>
        <p:nvSpPr>
          <p:cNvPr id="5" name="Footer Placeholder 4"/>
          <p:cNvSpPr>
            <a:spLocks noGrp="1"/>
          </p:cNvSpPr>
          <p:nvPr>
            <p:ph type="ftr" sz="quarter" idx="3"/>
          </p:nvPr>
        </p:nvSpPr>
        <p:spPr>
          <a:xfrm>
            <a:off x="1142107" y="6400800"/>
            <a:ext cx="4916180" cy="276228"/>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373078" y="6400800"/>
            <a:ext cx="628815" cy="276228"/>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AA1E5CF9-5173-40B9-9541-212EE5F1F1D1}" type="slidenum">
              <a:rPr lang="en-US" smtClean="0"/>
              <a:pPr>
                <a:defRPr/>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hyperlink" Target="http://www.incose.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www.fhwa.dot.gov/cadiv/segb/" TargetMode="External"/><Relationship Id="rId4" Type="http://schemas.openxmlformats.org/officeDocument/2006/relationships/hyperlink" Target="https://ops.fhwa.dot.gov/publications/seitsguid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its.dot.gov/index.ht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www.nhi.fhwa.dot.gov/home.aspx" TargetMode="External"/><Relationship Id="rId4" Type="http://schemas.openxmlformats.org/officeDocument/2006/relationships/hyperlink" Target="https://www.pcb.its.dot.go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p:txBody>
          <a:bodyPr>
            <a:normAutofit/>
          </a:bodyPr>
          <a:lstStyle/>
          <a:p>
            <a:pPr eaLnBrk="1" hangingPunct="1"/>
            <a:r>
              <a:rPr lang="en-US" sz="6000" dirty="0" smtClean="0"/>
              <a:t>Component 3: Exercise Debrief</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February 25, 2017</a:t>
            </a:r>
          </a:p>
        </p:txBody>
      </p:sp>
      <p:sp>
        <p:nvSpPr>
          <p:cNvPr id="4" name="Slide Number Placeholder 3"/>
          <p:cNvSpPr>
            <a:spLocks noGrp="1"/>
          </p:cNvSpPr>
          <p:nvPr>
            <p:ph type="sldNum" sz="quarter" idx="4294967295"/>
          </p:nvPr>
        </p:nvSpPr>
        <p:spPr>
          <a:xfrm>
            <a:off x="7010400" y="6356350"/>
            <a:ext cx="2133600" cy="365125"/>
          </a:xfrm>
        </p:spPr>
        <p:txBody>
          <a:bodyPr/>
          <a:lstStyle/>
          <a:p>
            <a:pPr>
              <a:defRPr/>
            </a:pPr>
            <a:fld id="{E84C21C0-28A8-41D3-80C7-FB2AE28D0C7B}" type="slidenum">
              <a:rPr lang="en-US" smtClean="0"/>
              <a:pPr>
                <a:defRPr/>
              </a:pPr>
              <a:t>1</a:t>
            </a:fld>
            <a:endParaRPr lang="en-US"/>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705600" cy="1371600"/>
          </a:xfrm>
        </p:spPr>
        <p:txBody>
          <a:bodyPr/>
          <a:lstStyle/>
          <a:p>
            <a:r>
              <a:rPr lang="en-US" dirty="0" smtClean="0"/>
              <a:t>Task 3: Justification for Change</a:t>
            </a:r>
            <a:endParaRPr lang="en-US" dirty="0"/>
          </a:p>
        </p:txBody>
      </p:sp>
      <p:sp>
        <p:nvSpPr>
          <p:cNvPr id="3" name="Content Placeholder 2"/>
          <p:cNvSpPr>
            <a:spLocks noGrp="1"/>
          </p:cNvSpPr>
          <p:nvPr>
            <p:ph idx="1"/>
          </p:nvPr>
        </p:nvSpPr>
        <p:spPr>
          <a:xfrm>
            <a:off x="615022" y="1932919"/>
            <a:ext cx="6852578" cy="4114801"/>
          </a:xfrm>
        </p:spPr>
        <p:txBody>
          <a:bodyPr>
            <a:normAutofit/>
          </a:bodyPr>
          <a:lstStyle/>
          <a:p>
            <a:r>
              <a:rPr lang="en-US" dirty="0"/>
              <a:t>One of the most important parts of a </a:t>
            </a:r>
            <a:r>
              <a:rPr lang="en-US" dirty="0" err="1"/>
              <a:t>ConOps</a:t>
            </a:r>
            <a:r>
              <a:rPr lang="en-US" dirty="0"/>
              <a:t> is to capture </a:t>
            </a:r>
            <a:r>
              <a:rPr lang="en-US" dirty="0" smtClean="0"/>
              <a:t>the </a:t>
            </a:r>
            <a:r>
              <a:rPr lang="en-US" dirty="0"/>
              <a:t>user (stakeholder) </a:t>
            </a:r>
            <a:r>
              <a:rPr lang="en-US" dirty="0" smtClean="0"/>
              <a:t>needs</a:t>
            </a:r>
          </a:p>
          <a:p>
            <a:r>
              <a:rPr lang="en-US" dirty="0" smtClean="0"/>
              <a:t>User </a:t>
            </a:r>
            <a:r>
              <a:rPr lang="en-US" dirty="0"/>
              <a:t>needs as well as the </a:t>
            </a:r>
            <a:r>
              <a:rPr lang="en-US" dirty="0" err="1"/>
              <a:t>ConOps</a:t>
            </a:r>
            <a:r>
              <a:rPr lang="en-US" dirty="0"/>
              <a:t> document must be written in the stakeholder’s language so it is easy for the users of the proposed system to </a:t>
            </a:r>
            <a:r>
              <a:rPr lang="en-US" dirty="0" smtClean="0"/>
              <a:t>understand</a:t>
            </a:r>
          </a:p>
          <a:p>
            <a:r>
              <a:rPr lang="en-US" dirty="0" smtClean="0"/>
              <a:t>Remember to capture the User Needs, not the System Needs – System Requirements will be defined in the next systems Engineering step</a:t>
            </a:r>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10</a:t>
            </a:fld>
            <a:endParaRPr lang="en-US"/>
          </a:p>
        </p:txBody>
      </p:sp>
      <p:grpSp>
        <p:nvGrpSpPr>
          <p:cNvPr id="6" name="Group 5"/>
          <p:cNvGrpSpPr/>
          <p:nvPr/>
        </p:nvGrpSpPr>
        <p:grpSpPr>
          <a:xfrm>
            <a:off x="7467600" y="239944"/>
            <a:ext cx="1500809" cy="3505821"/>
            <a:chOff x="6705600" y="1599579"/>
            <a:chExt cx="1958009" cy="4075665"/>
          </a:xfrm>
        </p:grpSpPr>
        <p:sp>
          <p:nvSpPr>
            <p:cNvPr id="7" name="Oval 6"/>
            <p:cNvSpPr/>
            <p:nvPr/>
          </p:nvSpPr>
          <p:spPr>
            <a:xfrm>
              <a:off x="6705600" y="1599579"/>
              <a:ext cx="1958009" cy="914400"/>
            </a:xfrm>
            <a:prstGeom prst="ellipse">
              <a:avLst/>
            </a:prstGeom>
            <a:solidFill>
              <a:schemeClr val="accent2">
                <a:lumMod val="20000"/>
                <a:lumOff val="8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Identify Stakeholders</a:t>
              </a:r>
              <a:endParaRPr lang="en-US" sz="1200" dirty="0">
                <a:solidFill>
                  <a:srgbClr val="0070C0"/>
                </a:solidFill>
              </a:endParaRPr>
            </a:p>
          </p:txBody>
        </p:sp>
        <p:sp>
          <p:nvSpPr>
            <p:cNvPr id="8" name="Oval 7"/>
            <p:cNvSpPr/>
            <p:nvPr/>
          </p:nvSpPr>
          <p:spPr>
            <a:xfrm>
              <a:off x="6705600" y="2653334"/>
              <a:ext cx="1958009" cy="914400"/>
            </a:xfrm>
            <a:prstGeom prst="ellipse">
              <a:avLst/>
            </a:prstGeom>
            <a:solidFill>
              <a:schemeClr val="accent2">
                <a:lumMod val="40000"/>
                <a:lumOff val="6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Current Situation</a:t>
              </a:r>
              <a:endParaRPr lang="en-US" sz="1200" dirty="0">
                <a:solidFill>
                  <a:srgbClr val="0070C0"/>
                </a:solidFill>
              </a:endParaRPr>
            </a:p>
          </p:txBody>
        </p:sp>
        <p:sp>
          <p:nvSpPr>
            <p:cNvPr id="9" name="Oval 8"/>
            <p:cNvSpPr/>
            <p:nvPr/>
          </p:nvSpPr>
          <p:spPr>
            <a:xfrm>
              <a:off x="6705600" y="3707089"/>
              <a:ext cx="1958009" cy="914400"/>
            </a:xfrm>
            <a:prstGeom prst="ellipse">
              <a:avLst/>
            </a:prstGeom>
            <a:solidFill>
              <a:schemeClr val="accent2">
                <a:lumMod val="60000"/>
                <a:lumOff val="4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Justification for Change</a:t>
              </a:r>
              <a:endParaRPr lang="en-US" sz="1200" dirty="0">
                <a:solidFill>
                  <a:srgbClr val="0070C0"/>
                </a:solidFill>
              </a:endParaRPr>
            </a:p>
          </p:txBody>
        </p:sp>
        <p:sp>
          <p:nvSpPr>
            <p:cNvPr id="10" name="Oval 9"/>
            <p:cNvSpPr/>
            <p:nvPr/>
          </p:nvSpPr>
          <p:spPr>
            <a:xfrm>
              <a:off x="6705600" y="4760844"/>
              <a:ext cx="1958009" cy="914400"/>
            </a:xfrm>
            <a:prstGeom prst="ellipse">
              <a:avLst/>
            </a:prstGeom>
            <a:solidFill>
              <a:schemeClr val="accent2">
                <a:lumMod val="75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Concepts for Proposed System</a:t>
              </a:r>
              <a:endParaRPr lang="en-US" sz="1200" dirty="0">
                <a:solidFill>
                  <a:schemeClr val="tx1"/>
                </a:solidFill>
              </a:endParaRPr>
            </a:p>
          </p:txBody>
        </p:sp>
        <p:cxnSp>
          <p:nvCxnSpPr>
            <p:cNvPr id="11" name="Straight Arrow Connector 10"/>
            <p:cNvCxnSpPr>
              <a:stCxn id="7" idx="4"/>
              <a:endCxn id="8" idx="0"/>
            </p:cNvCxnSpPr>
            <p:nvPr/>
          </p:nvCxnSpPr>
          <p:spPr>
            <a:xfrm>
              <a:off x="7684605" y="2513979"/>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684605" y="3567734"/>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684605" y="4621489"/>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31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705600" cy="1371600"/>
          </a:xfrm>
        </p:spPr>
        <p:txBody>
          <a:bodyPr/>
          <a:lstStyle/>
          <a:p>
            <a:r>
              <a:rPr lang="en-US" dirty="0" smtClean="0"/>
              <a:t>Task 3: Justification for Change</a:t>
            </a:r>
            <a:endParaRPr lang="en-US" dirty="0"/>
          </a:p>
        </p:txBody>
      </p:sp>
      <p:sp>
        <p:nvSpPr>
          <p:cNvPr id="3" name="Content Placeholder 2"/>
          <p:cNvSpPr>
            <a:spLocks noGrp="1"/>
          </p:cNvSpPr>
          <p:nvPr>
            <p:ph idx="1"/>
          </p:nvPr>
        </p:nvSpPr>
        <p:spPr>
          <a:xfrm>
            <a:off x="615022" y="1932919"/>
            <a:ext cx="6852578" cy="4114801"/>
          </a:xfrm>
        </p:spPr>
        <p:txBody>
          <a:bodyPr>
            <a:normAutofit fontScale="92500"/>
          </a:bodyPr>
          <a:lstStyle/>
          <a:p>
            <a:r>
              <a:rPr lang="en-US" dirty="0"/>
              <a:t>Recall the Criteria for Writing a “Well-Written” User Need:</a:t>
            </a:r>
          </a:p>
          <a:p>
            <a:r>
              <a:rPr lang="en-US" dirty="0"/>
              <a:t>When documenting a user need, one must remember that it addresses an operational problem, and “</a:t>
            </a:r>
            <a:r>
              <a:rPr lang="en-US" i="1" u="sng" dirty="0"/>
              <a:t>describe</a:t>
            </a:r>
            <a:r>
              <a:rPr lang="en-US" dirty="0"/>
              <a:t>” it using the following recommended criteria:</a:t>
            </a:r>
          </a:p>
          <a:p>
            <a:pPr lvl="1"/>
            <a:r>
              <a:rPr lang="en-US" dirty="0"/>
              <a:t>Provide a structure by assigning a unique number and </a:t>
            </a:r>
            <a:r>
              <a:rPr lang="en-US" dirty="0" smtClean="0"/>
              <a:t>title </a:t>
            </a:r>
            <a:r>
              <a:rPr lang="en-US" dirty="0"/>
              <a:t>to make it </a:t>
            </a:r>
            <a:r>
              <a:rPr lang="en-US" b="1" u="sng" dirty="0"/>
              <a:t>uniquely</a:t>
            </a:r>
            <a:r>
              <a:rPr lang="en-US" u="sng" dirty="0"/>
              <a:t> </a:t>
            </a:r>
            <a:r>
              <a:rPr lang="en-US" b="1" u="sng" dirty="0"/>
              <a:t>identifiable</a:t>
            </a:r>
            <a:endParaRPr lang="en-US" dirty="0"/>
          </a:p>
          <a:p>
            <a:pPr lvl="1"/>
            <a:r>
              <a:rPr lang="en-US" dirty="0"/>
              <a:t>Identify a </a:t>
            </a:r>
            <a:r>
              <a:rPr lang="en-US" b="1" u="sng" dirty="0"/>
              <a:t>major desired capability</a:t>
            </a:r>
            <a:r>
              <a:rPr lang="en-US" b="1" dirty="0"/>
              <a:t> </a:t>
            </a:r>
            <a:r>
              <a:rPr lang="en-US" dirty="0"/>
              <a:t>(Including functions or features you desire from the device/system)</a:t>
            </a:r>
          </a:p>
          <a:p>
            <a:pPr lvl="1"/>
            <a:r>
              <a:rPr lang="en-US" dirty="0"/>
              <a:t>Capture the </a:t>
            </a:r>
            <a:r>
              <a:rPr lang="en-US" b="1" u="sng" dirty="0"/>
              <a:t>rationale</a:t>
            </a:r>
            <a:r>
              <a:rPr lang="en-US" b="1" dirty="0"/>
              <a:t> </a:t>
            </a:r>
            <a:r>
              <a:rPr lang="en-US" dirty="0"/>
              <a:t>by stating why it is needed by the </a:t>
            </a:r>
            <a:r>
              <a:rPr lang="en-US" dirty="0" smtClean="0"/>
              <a:t>user</a:t>
            </a:r>
            <a:endParaRPr lang="en-US" dirty="0"/>
          </a:p>
          <a:p>
            <a:pPr lvl="1"/>
            <a:r>
              <a:rPr lang="en-US" dirty="0"/>
              <a:t> Keep it </a:t>
            </a:r>
            <a:r>
              <a:rPr lang="en-US" b="1" u="sng" dirty="0"/>
              <a:t>solution-free</a:t>
            </a:r>
            <a:r>
              <a:rPr lang="en-US" dirty="0"/>
              <a:t>: don’t get into how to meet it (design</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11</a:t>
            </a:fld>
            <a:endParaRPr lang="en-US"/>
          </a:p>
        </p:txBody>
      </p:sp>
    </p:spTree>
    <p:extLst>
      <p:ext uri="{BB962C8B-B14F-4D97-AF65-F5344CB8AC3E}">
        <p14:creationId xmlns:p14="http://schemas.microsoft.com/office/powerpoint/2010/main" val="289890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49" y="365126"/>
            <a:ext cx="8301705" cy="1335487"/>
          </a:xfrm>
        </p:spPr>
        <p:txBody>
          <a:bodyPr/>
          <a:lstStyle/>
          <a:p>
            <a:r>
              <a:rPr lang="en-US" dirty="0" smtClean="0">
                <a:latin typeface="Helvetica" pitchFamily="34" charset="0"/>
                <a:cs typeface="Helvetica" pitchFamily="34" charset="0"/>
              </a:rPr>
              <a:t>Applying the Criteria: Transit AVL Example</a:t>
            </a:r>
            <a:endParaRPr lang="en-US" dirty="0"/>
          </a:p>
        </p:txBody>
      </p:sp>
      <p:sp>
        <p:nvSpPr>
          <p:cNvPr id="6963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42579F-0912-48E2-AC0F-03DBC34CB20B}" type="slidenum">
              <a:rPr lang="en-US" altLang="en-US" smtClean="0">
                <a:solidFill>
                  <a:schemeClr val="bg1"/>
                </a:solidFill>
              </a:rPr>
              <a:pPr eaLnBrk="1" hangingPunct="1"/>
              <a:t>12</a:t>
            </a:fld>
            <a:endParaRPr lang="en-US" altLang="en-US" dirty="0" smtClean="0">
              <a:solidFill>
                <a:schemeClr val="bg1"/>
              </a:solidFill>
            </a:endParaRPr>
          </a:p>
        </p:txBody>
      </p:sp>
      <p:sp>
        <p:nvSpPr>
          <p:cNvPr id="2" name="Rectangle 1"/>
          <p:cNvSpPr/>
          <p:nvPr/>
        </p:nvSpPr>
        <p:spPr>
          <a:xfrm>
            <a:off x="357379" y="3948179"/>
            <a:ext cx="8564266" cy="707886"/>
          </a:xfrm>
          <a:prstGeom prst="rect">
            <a:avLst/>
          </a:prstGeom>
          <a:noFill/>
        </p:spPr>
        <p:txBody>
          <a:bodyPr wrap="square">
            <a:spAutoFit/>
          </a:bodyPr>
          <a:lstStyle/>
          <a:p>
            <a:r>
              <a:rPr lang="en-US" sz="2000" i="1" dirty="0" smtClean="0">
                <a:solidFill>
                  <a:schemeClr val="accent5">
                    <a:lumMod val="75000"/>
                  </a:schemeClr>
                </a:solidFill>
                <a:latin typeface="Arial" panose="020B0604020202020204" pitchFamily="34" charset="0"/>
                <a:cs typeface="Arial" panose="020B0604020202020204" pitchFamily="34" charset="0"/>
              </a:rPr>
              <a:t>in order for the transit vehicle to track its status against the route schedule and provide bus stop announcements. </a:t>
            </a:r>
          </a:p>
        </p:txBody>
      </p:sp>
      <p:sp>
        <p:nvSpPr>
          <p:cNvPr id="13" name="Rectangle 12"/>
          <p:cNvSpPr/>
          <p:nvPr/>
        </p:nvSpPr>
        <p:spPr>
          <a:xfrm>
            <a:off x="397365" y="1888475"/>
            <a:ext cx="7651325" cy="461665"/>
          </a:xfrm>
          <a:prstGeom prst="rect">
            <a:avLst/>
          </a:prstGeom>
        </p:spPr>
        <p:txBody>
          <a:bodyPr wrap="none">
            <a:spAutoFit/>
          </a:bodyPr>
          <a:lstStyle/>
          <a:p>
            <a:r>
              <a:rPr lang="en-US" sz="2400" b="1" i="1" dirty="0">
                <a:solidFill>
                  <a:srgbClr val="FFFF00"/>
                </a:solidFill>
                <a:latin typeface="Arial" panose="020B0604020202020204" pitchFamily="34" charset="0"/>
                <a:cs typeface="Arial" panose="020B0604020202020204" pitchFamily="34" charset="0"/>
              </a:rPr>
              <a:t>UN </a:t>
            </a:r>
            <a:r>
              <a:rPr lang="en-US" sz="2400" b="1" i="1" dirty="0" smtClean="0">
                <a:solidFill>
                  <a:srgbClr val="FFFF00"/>
                </a:solidFill>
                <a:latin typeface="Arial" panose="020B0604020202020204" pitchFamily="34" charset="0"/>
                <a:cs typeface="Arial" panose="020B0604020202020204" pitchFamily="34" charset="0"/>
              </a:rPr>
              <a:t>3.10 Configure Transit Vehicle Tracking System</a:t>
            </a:r>
            <a:endParaRPr lang="en-US" sz="2400" b="1" i="1" dirty="0">
              <a:solidFill>
                <a:srgbClr val="FFFF00"/>
              </a:solidFill>
              <a:latin typeface="Arial" panose="020B0604020202020204" pitchFamily="34" charset="0"/>
              <a:cs typeface="Arial" panose="020B0604020202020204" pitchFamily="34" charset="0"/>
            </a:endParaRPr>
          </a:p>
        </p:txBody>
      </p:sp>
      <p:sp>
        <p:nvSpPr>
          <p:cNvPr id="15" name="Rectangle 14"/>
          <p:cNvSpPr/>
          <p:nvPr/>
        </p:nvSpPr>
        <p:spPr>
          <a:xfrm>
            <a:off x="5653459" y="2286000"/>
            <a:ext cx="2441694" cy="369332"/>
          </a:xfrm>
          <a:prstGeom prst="rect">
            <a:avLst/>
          </a:prstGeom>
        </p:spPr>
        <p:txBody>
          <a:bodyPr wrap="none">
            <a:spAutoFit/>
          </a:bodyPr>
          <a:lstStyle/>
          <a:p>
            <a:r>
              <a:rPr lang="en-US" b="1" u="sng" dirty="0">
                <a:solidFill>
                  <a:srgbClr val="FFFF00"/>
                </a:solidFill>
                <a:latin typeface="Arial" panose="020B0604020202020204" pitchFamily="34" charset="0"/>
                <a:cs typeface="Arial" panose="020B0604020202020204" pitchFamily="34" charset="0"/>
              </a:rPr>
              <a:t>U</a:t>
            </a:r>
            <a:r>
              <a:rPr lang="en-US" b="1" u="sng" dirty="0" smtClean="0">
                <a:solidFill>
                  <a:srgbClr val="FFFF00"/>
                </a:solidFill>
                <a:latin typeface="Arial" panose="020B0604020202020204" pitchFamily="34" charset="0"/>
                <a:cs typeface="Arial" panose="020B0604020202020204" pitchFamily="34" charset="0"/>
              </a:rPr>
              <a:t>niquely</a:t>
            </a:r>
            <a:r>
              <a:rPr lang="en-US" u="sng" dirty="0" smtClean="0">
                <a:solidFill>
                  <a:srgbClr val="FFFF00"/>
                </a:solidFill>
                <a:latin typeface="Arial" panose="020B0604020202020204" pitchFamily="34" charset="0"/>
                <a:cs typeface="Arial" panose="020B0604020202020204" pitchFamily="34" charset="0"/>
              </a:rPr>
              <a:t> </a:t>
            </a:r>
            <a:r>
              <a:rPr lang="en-US" b="1" u="sng" dirty="0">
                <a:solidFill>
                  <a:srgbClr val="FFFF00"/>
                </a:solidFill>
                <a:latin typeface="Arial" panose="020B0604020202020204" pitchFamily="34" charset="0"/>
                <a:cs typeface="Arial" panose="020B0604020202020204" pitchFamily="34" charset="0"/>
              </a:rPr>
              <a:t>I</a:t>
            </a:r>
            <a:r>
              <a:rPr lang="en-US" b="1" u="sng" dirty="0" smtClean="0">
                <a:solidFill>
                  <a:srgbClr val="FFFF00"/>
                </a:solidFill>
                <a:latin typeface="Arial" panose="020B0604020202020204" pitchFamily="34" charset="0"/>
                <a:cs typeface="Arial" panose="020B0604020202020204" pitchFamily="34" charset="0"/>
              </a:rPr>
              <a:t>dentifiable</a:t>
            </a:r>
            <a:endParaRPr lang="en-US" u="sng" dirty="0">
              <a:solidFill>
                <a:srgbClr val="FFFF00"/>
              </a:solidFill>
            </a:endParaRPr>
          </a:p>
        </p:txBody>
      </p:sp>
      <p:sp>
        <p:nvSpPr>
          <p:cNvPr id="16" name="Rectangle 15"/>
          <p:cNvSpPr/>
          <p:nvPr/>
        </p:nvSpPr>
        <p:spPr>
          <a:xfrm>
            <a:off x="5684964" y="3215919"/>
            <a:ext cx="2941831" cy="369332"/>
          </a:xfrm>
          <a:prstGeom prst="rect">
            <a:avLst/>
          </a:prstGeom>
        </p:spPr>
        <p:txBody>
          <a:bodyPr wrap="none">
            <a:spAutoFit/>
          </a:bodyPr>
          <a:lstStyle/>
          <a:p>
            <a:r>
              <a:rPr lang="en-US" b="1" u="sng" dirty="0">
                <a:solidFill>
                  <a:srgbClr val="00B050"/>
                </a:solidFill>
                <a:latin typeface="Arial" panose="020B0604020202020204" pitchFamily="34" charset="0"/>
                <a:cs typeface="Arial" panose="020B0604020202020204" pitchFamily="34" charset="0"/>
              </a:rPr>
              <a:t>Major Desired Capability</a:t>
            </a:r>
            <a:r>
              <a:rPr lang="en-US" b="1" dirty="0">
                <a:solidFill>
                  <a:srgbClr val="00B050"/>
                </a:solidFill>
                <a:latin typeface="Arial" panose="020B0604020202020204" pitchFamily="34" charset="0"/>
                <a:cs typeface="Arial" panose="020B0604020202020204" pitchFamily="34" charset="0"/>
              </a:rPr>
              <a:t> </a:t>
            </a:r>
            <a:endParaRPr lang="en-US" dirty="0">
              <a:solidFill>
                <a:srgbClr val="00B050"/>
              </a:solidFill>
            </a:endParaRPr>
          </a:p>
        </p:txBody>
      </p:sp>
      <p:sp>
        <p:nvSpPr>
          <p:cNvPr id="17" name="Rectangle 16"/>
          <p:cNvSpPr/>
          <p:nvPr/>
        </p:nvSpPr>
        <p:spPr>
          <a:xfrm>
            <a:off x="5661911" y="4344951"/>
            <a:ext cx="1287532" cy="369332"/>
          </a:xfrm>
          <a:prstGeom prst="rect">
            <a:avLst/>
          </a:prstGeom>
        </p:spPr>
        <p:txBody>
          <a:bodyPr wrap="none">
            <a:spAutoFit/>
          </a:bodyPr>
          <a:lstStyle/>
          <a:p>
            <a:r>
              <a:rPr lang="en-US" b="1" u="sng" dirty="0">
                <a:solidFill>
                  <a:schemeClr val="accent5">
                    <a:lumMod val="75000"/>
                  </a:schemeClr>
                </a:solidFill>
                <a:latin typeface="Arial" panose="020B0604020202020204" pitchFamily="34" charset="0"/>
                <a:cs typeface="Arial" panose="020B0604020202020204" pitchFamily="34" charset="0"/>
              </a:rPr>
              <a:t>Rationale</a:t>
            </a:r>
            <a:r>
              <a:rPr lang="en-US" b="1" dirty="0">
                <a:solidFill>
                  <a:schemeClr val="accent5">
                    <a:lumMod val="75000"/>
                  </a:schemeClr>
                </a:solidFill>
                <a:latin typeface="Arial" panose="020B0604020202020204" pitchFamily="34" charset="0"/>
                <a:cs typeface="Arial" panose="020B0604020202020204" pitchFamily="34" charset="0"/>
              </a:rPr>
              <a:t> </a:t>
            </a:r>
            <a:endParaRPr lang="en-US" dirty="0">
              <a:solidFill>
                <a:schemeClr val="accent5">
                  <a:lumMod val="75000"/>
                </a:schemeClr>
              </a:solidFill>
            </a:endParaRPr>
          </a:p>
        </p:txBody>
      </p:sp>
      <p:sp>
        <p:nvSpPr>
          <p:cNvPr id="18" name="Rectangle 17"/>
          <p:cNvSpPr/>
          <p:nvPr/>
        </p:nvSpPr>
        <p:spPr>
          <a:xfrm>
            <a:off x="5692789" y="5446473"/>
            <a:ext cx="1672253" cy="369332"/>
          </a:xfrm>
          <a:prstGeom prst="rect">
            <a:avLst/>
          </a:prstGeom>
        </p:spPr>
        <p:txBody>
          <a:bodyPr wrap="none">
            <a:spAutoFit/>
          </a:bodyPr>
          <a:lstStyle/>
          <a:p>
            <a:r>
              <a:rPr lang="en-US" b="1" u="sng" dirty="0">
                <a:latin typeface="Arial" panose="020B0604020202020204" pitchFamily="34" charset="0"/>
                <a:cs typeface="Arial" panose="020B0604020202020204" pitchFamily="34" charset="0"/>
              </a:rPr>
              <a:t>Solution-Fre</a:t>
            </a:r>
            <a:r>
              <a:rPr lang="en-US" u="sng" dirty="0">
                <a:latin typeface="Arial" panose="020B0604020202020204" pitchFamily="34" charset="0"/>
                <a:cs typeface="Arial" panose="020B0604020202020204" pitchFamily="34" charset="0"/>
              </a:rPr>
              <a:t>e</a:t>
            </a:r>
            <a:endParaRPr lang="en-US" u="sng" dirty="0"/>
          </a:p>
        </p:txBody>
      </p:sp>
      <p:sp>
        <p:nvSpPr>
          <p:cNvPr id="19" name="Rectangle 18"/>
          <p:cNvSpPr/>
          <p:nvPr/>
        </p:nvSpPr>
        <p:spPr>
          <a:xfrm>
            <a:off x="357379" y="5065089"/>
            <a:ext cx="7584127" cy="646331"/>
          </a:xfrm>
          <a:prstGeom prst="rect">
            <a:avLst/>
          </a:prstGeom>
        </p:spPr>
        <p:txBody>
          <a:bodyPr wrap="none">
            <a:spAutoFit/>
          </a:bodyPr>
          <a:lstStyle/>
          <a:p>
            <a:r>
              <a:rPr lang="en-US" i="1" dirty="0" smtClean="0">
                <a:latin typeface="Arial" panose="020B0604020202020204" pitchFamily="34" charset="0"/>
                <a:cs typeface="Arial" panose="020B0604020202020204" pitchFamily="34" charset="0"/>
              </a:rPr>
              <a:t>Note that this user need does not specify how this will be accomplished, </a:t>
            </a:r>
          </a:p>
          <a:p>
            <a:r>
              <a:rPr lang="en-US" i="1" dirty="0" smtClean="0">
                <a:latin typeface="Arial" panose="020B0604020202020204" pitchFamily="34" charset="0"/>
                <a:cs typeface="Arial" panose="020B0604020202020204" pitchFamily="34" charset="0"/>
              </a:rPr>
              <a:t>it only specifies the user need.</a:t>
            </a:r>
            <a:endParaRPr lang="en-US" i="1" dirty="0">
              <a:latin typeface="Arial" panose="020B0604020202020204" pitchFamily="34" charset="0"/>
              <a:cs typeface="Arial" panose="020B0604020202020204" pitchFamily="34" charset="0"/>
            </a:endParaRPr>
          </a:p>
        </p:txBody>
      </p:sp>
      <p:sp>
        <p:nvSpPr>
          <p:cNvPr id="11" name="Rectangle 10"/>
          <p:cNvSpPr/>
          <p:nvPr/>
        </p:nvSpPr>
        <p:spPr>
          <a:xfrm>
            <a:off x="366088" y="2793405"/>
            <a:ext cx="8564266" cy="707886"/>
          </a:xfrm>
          <a:prstGeom prst="rect">
            <a:avLst/>
          </a:prstGeom>
          <a:noFill/>
        </p:spPr>
        <p:txBody>
          <a:bodyPr wrap="square">
            <a:spAutoFit/>
          </a:bodyPr>
          <a:lstStyle/>
          <a:p>
            <a:r>
              <a:rPr lang="en-US" sz="2000" i="1" dirty="0" smtClean="0">
                <a:solidFill>
                  <a:srgbClr val="00B050"/>
                </a:solidFill>
                <a:latin typeface="Arial" panose="020B0604020202020204" pitchFamily="34" charset="0"/>
                <a:cs typeface="Arial" panose="020B0604020202020204" pitchFamily="34" charset="0"/>
              </a:rPr>
              <a:t>The Transit Operator needs to enter the bus route information into the transit vehicle including the driver </a:t>
            </a:r>
          </a:p>
        </p:txBody>
      </p:sp>
      <p:sp>
        <p:nvSpPr>
          <p:cNvPr id="12" name="Slide Number Placeholder 3"/>
          <p:cNvSpPr txBox="1">
            <a:spLocks/>
          </p:cNvSpPr>
          <p:nvPr/>
        </p:nvSpPr>
        <p:spPr>
          <a:xfrm>
            <a:off x="7525478" y="6553200"/>
            <a:ext cx="628815" cy="276228"/>
          </a:xfrm>
          <a:prstGeom prst="rect">
            <a:avLst/>
          </a:prstGeom>
        </p:spPr>
        <p:txBody>
          <a:bodyPr vert="horz" lIns="91440" tIns="45720" rIns="91440" bIns="45720" rtlCol="0" anchor="ctr"/>
          <a:lstStyle>
            <a:defPPr>
              <a:defRPr lang="en-US"/>
            </a:defPPr>
            <a:lvl1pPr algn="r" rtl="0" fontAlgn="base">
              <a:spcBef>
                <a:spcPct val="0"/>
              </a:spcBef>
              <a:spcAft>
                <a:spcPct val="0"/>
              </a:spcAft>
              <a:defRPr sz="10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7CF981C8-2789-41F9-B594-4F8F3D187A76}" type="slidenum">
              <a:rPr lang="en-US" smtClean="0"/>
              <a:pPr>
                <a:defRPr/>
              </a:pPr>
              <a:t>12</a:t>
            </a:fld>
            <a:endParaRPr lang="en-US" dirty="0"/>
          </a:p>
        </p:txBody>
      </p:sp>
    </p:spTree>
    <p:extLst>
      <p:ext uri="{BB962C8B-B14F-4D97-AF65-F5344CB8AC3E}">
        <p14:creationId xmlns:p14="http://schemas.microsoft.com/office/powerpoint/2010/main" val="2892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16" grpId="0"/>
      <p:bldP spid="17" grpId="0"/>
      <p:bldP spid="18" grpId="0"/>
      <p:bldP spid="1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49" y="365126"/>
            <a:ext cx="8301705" cy="1335487"/>
          </a:xfrm>
        </p:spPr>
        <p:txBody>
          <a:bodyPr/>
          <a:lstStyle/>
          <a:p>
            <a:r>
              <a:rPr lang="en-US" dirty="0" smtClean="0">
                <a:latin typeface="Helvetica" pitchFamily="34" charset="0"/>
                <a:cs typeface="Helvetica" pitchFamily="34" charset="0"/>
              </a:rPr>
              <a:t>Monitor Traffic Conditions Example</a:t>
            </a:r>
            <a:endParaRPr lang="en-US" dirty="0"/>
          </a:p>
        </p:txBody>
      </p:sp>
      <p:sp>
        <p:nvSpPr>
          <p:cNvPr id="6963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42579F-0912-48E2-AC0F-03DBC34CB20B}" type="slidenum">
              <a:rPr lang="en-US" altLang="en-US" smtClean="0">
                <a:solidFill>
                  <a:schemeClr val="bg1"/>
                </a:solidFill>
              </a:rPr>
              <a:pPr eaLnBrk="1" hangingPunct="1"/>
              <a:t>13</a:t>
            </a:fld>
            <a:endParaRPr lang="en-US" altLang="en-US" dirty="0" smtClean="0">
              <a:solidFill>
                <a:schemeClr val="bg1"/>
              </a:solidFill>
            </a:endParaRPr>
          </a:p>
        </p:txBody>
      </p:sp>
      <p:sp>
        <p:nvSpPr>
          <p:cNvPr id="13" name="Rectangle 12"/>
          <p:cNvSpPr/>
          <p:nvPr/>
        </p:nvSpPr>
        <p:spPr>
          <a:xfrm>
            <a:off x="397365" y="1888475"/>
            <a:ext cx="5053628" cy="461665"/>
          </a:xfrm>
          <a:prstGeom prst="rect">
            <a:avLst/>
          </a:prstGeom>
        </p:spPr>
        <p:txBody>
          <a:bodyPr wrap="none">
            <a:spAutoFit/>
          </a:bodyPr>
          <a:lstStyle/>
          <a:p>
            <a:r>
              <a:rPr lang="en-US" sz="2400" b="1" dirty="0">
                <a:solidFill>
                  <a:srgbClr val="FFFF00"/>
                </a:solidFill>
              </a:rPr>
              <a:t>UN 3.4 Monitor Traffic Conditions</a:t>
            </a:r>
            <a:endParaRPr lang="en-US" sz="2400" dirty="0">
              <a:solidFill>
                <a:srgbClr val="FFFF00"/>
              </a:solidFill>
            </a:endParaRPr>
          </a:p>
        </p:txBody>
      </p:sp>
      <p:sp>
        <p:nvSpPr>
          <p:cNvPr id="15" name="Rectangle 14"/>
          <p:cNvSpPr/>
          <p:nvPr/>
        </p:nvSpPr>
        <p:spPr>
          <a:xfrm>
            <a:off x="5653459" y="2286000"/>
            <a:ext cx="2441694" cy="369332"/>
          </a:xfrm>
          <a:prstGeom prst="rect">
            <a:avLst/>
          </a:prstGeom>
        </p:spPr>
        <p:txBody>
          <a:bodyPr wrap="none">
            <a:spAutoFit/>
          </a:bodyPr>
          <a:lstStyle/>
          <a:p>
            <a:r>
              <a:rPr lang="en-US" b="1" u="sng" dirty="0">
                <a:solidFill>
                  <a:srgbClr val="FFFF00"/>
                </a:solidFill>
                <a:latin typeface="Arial" panose="020B0604020202020204" pitchFamily="34" charset="0"/>
                <a:cs typeface="Arial" panose="020B0604020202020204" pitchFamily="34" charset="0"/>
              </a:rPr>
              <a:t>U</a:t>
            </a:r>
            <a:r>
              <a:rPr lang="en-US" b="1" u="sng" dirty="0" smtClean="0">
                <a:solidFill>
                  <a:srgbClr val="FFFF00"/>
                </a:solidFill>
                <a:latin typeface="Arial" panose="020B0604020202020204" pitchFamily="34" charset="0"/>
                <a:cs typeface="Arial" panose="020B0604020202020204" pitchFamily="34" charset="0"/>
              </a:rPr>
              <a:t>niquely</a:t>
            </a:r>
            <a:r>
              <a:rPr lang="en-US" u="sng" dirty="0" smtClean="0">
                <a:solidFill>
                  <a:srgbClr val="FFFF00"/>
                </a:solidFill>
                <a:latin typeface="Arial" panose="020B0604020202020204" pitchFamily="34" charset="0"/>
                <a:cs typeface="Arial" panose="020B0604020202020204" pitchFamily="34" charset="0"/>
              </a:rPr>
              <a:t> </a:t>
            </a:r>
            <a:r>
              <a:rPr lang="en-US" b="1" u="sng" dirty="0">
                <a:solidFill>
                  <a:srgbClr val="FFFF00"/>
                </a:solidFill>
                <a:latin typeface="Arial" panose="020B0604020202020204" pitchFamily="34" charset="0"/>
                <a:cs typeface="Arial" panose="020B0604020202020204" pitchFamily="34" charset="0"/>
              </a:rPr>
              <a:t>I</a:t>
            </a:r>
            <a:r>
              <a:rPr lang="en-US" b="1" u="sng" dirty="0" smtClean="0">
                <a:solidFill>
                  <a:srgbClr val="FFFF00"/>
                </a:solidFill>
                <a:latin typeface="Arial" panose="020B0604020202020204" pitchFamily="34" charset="0"/>
                <a:cs typeface="Arial" panose="020B0604020202020204" pitchFamily="34" charset="0"/>
              </a:rPr>
              <a:t>dentifiable</a:t>
            </a:r>
            <a:endParaRPr lang="en-US" u="sng" dirty="0">
              <a:solidFill>
                <a:srgbClr val="FFFF00"/>
              </a:solidFill>
            </a:endParaRPr>
          </a:p>
        </p:txBody>
      </p:sp>
      <p:sp>
        <p:nvSpPr>
          <p:cNvPr id="2" name="Rectangle 1"/>
          <p:cNvSpPr/>
          <p:nvPr/>
        </p:nvSpPr>
        <p:spPr>
          <a:xfrm>
            <a:off x="397365" y="2721180"/>
            <a:ext cx="8564266" cy="2323713"/>
          </a:xfrm>
          <a:prstGeom prst="rect">
            <a:avLst/>
          </a:prstGeom>
          <a:noFill/>
        </p:spPr>
        <p:txBody>
          <a:bodyPr wrap="square">
            <a:spAutoFit/>
          </a:bodyPr>
          <a:lstStyle/>
          <a:p>
            <a:r>
              <a:rPr lang="en-US" sz="2000" b="1" dirty="0" smtClean="0">
                <a:solidFill>
                  <a:srgbClr val="00B050"/>
                </a:solidFill>
              </a:rPr>
              <a:t>The </a:t>
            </a:r>
            <a:r>
              <a:rPr lang="en-US" sz="2000" b="1" dirty="0">
                <a:solidFill>
                  <a:srgbClr val="00B050"/>
                </a:solidFill>
              </a:rPr>
              <a:t>Traffic Management Center Operator </a:t>
            </a:r>
            <a:r>
              <a:rPr lang="en-US" sz="2000" b="1" dirty="0" smtClean="0">
                <a:solidFill>
                  <a:srgbClr val="00B050"/>
                </a:solidFill>
              </a:rPr>
              <a:t>needs </a:t>
            </a:r>
            <a:r>
              <a:rPr lang="en-US" sz="2000" b="1" dirty="0">
                <a:solidFill>
                  <a:srgbClr val="00B050"/>
                </a:solidFill>
              </a:rPr>
              <a:t>to </a:t>
            </a:r>
            <a:r>
              <a:rPr lang="en-US" sz="2000" b="1" dirty="0" smtClean="0">
                <a:solidFill>
                  <a:srgbClr val="00B050"/>
                </a:solidFill>
              </a:rPr>
              <a:t>monitor </a:t>
            </a:r>
            <a:r>
              <a:rPr lang="en-US" sz="2000" b="1" dirty="0">
                <a:solidFill>
                  <a:srgbClr val="00B050"/>
                </a:solidFill>
              </a:rPr>
              <a:t>and </a:t>
            </a:r>
            <a:r>
              <a:rPr lang="en-US" sz="2000" b="1" dirty="0" smtClean="0">
                <a:solidFill>
                  <a:srgbClr val="00B050"/>
                </a:solidFill>
              </a:rPr>
              <a:t>verify the traffic </a:t>
            </a:r>
            <a:r>
              <a:rPr lang="en-US" sz="2000" b="1" dirty="0">
                <a:solidFill>
                  <a:srgbClr val="00B050"/>
                </a:solidFill>
              </a:rPr>
              <a:t>conditions around the stadium </a:t>
            </a:r>
            <a:r>
              <a:rPr lang="en-US" sz="2000" b="1" dirty="0" smtClean="0">
                <a:solidFill>
                  <a:srgbClr val="00B050"/>
                </a:solidFill>
              </a:rPr>
              <a:t>for </a:t>
            </a:r>
            <a:r>
              <a:rPr lang="en-US" sz="2000" b="1" dirty="0">
                <a:solidFill>
                  <a:srgbClr val="00B050"/>
                </a:solidFill>
              </a:rPr>
              <a:t>both the freeway and arterial </a:t>
            </a:r>
            <a:r>
              <a:rPr lang="en-US" sz="2000" b="1" dirty="0" smtClean="0">
                <a:solidFill>
                  <a:srgbClr val="00B050"/>
                </a:solidFill>
              </a:rPr>
              <a:t>roadways</a:t>
            </a:r>
          </a:p>
          <a:p>
            <a:endParaRPr lang="en-US" sz="2000" dirty="0">
              <a:solidFill>
                <a:srgbClr val="00B050"/>
              </a:solidFill>
            </a:endParaRPr>
          </a:p>
          <a:p>
            <a:pPr>
              <a:lnSpc>
                <a:spcPct val="200000"/>
              </a:lnSpc>
              <a:spcBef>
                <a:spcPts val="600"/>
              </a:spcBef>
            </a:pPr>
            <a:r>
              <a:rPr lang="en-US" sz="2000" b="1" dirty="0" smtClean="0">
                <a:solidFill>
                  <a:schemeClr val="accent5">
                    <a:lumMod val="75000"/>
                  </a:schemeClr>
                </a:solidFill>
              </a:rPr>
              <a:t>in </a:t>
            </a:r>
            <a:r>
              <a:rPr lang="en-US" sz="2000" b="1" dirty="0">
                <a:solidFill>
                  <a:schemeClr val="accent5">
                    <a:lumMod val="75000"/>
                  </a:schemeClr>
                </a:solidFill>
              </a:rPr>
              <a:t>order to better manage the traffic around the stadium</a:t>
            </a:r>
            <a:r>
              <a:rPr lang="en-US" sz="2000" b="1" dirty="0" smtClean="0">
                <a:solidFill>
                  <a:schemeClr val="accent5">
                    <a:lumMod val="75000"/>
                  </a:schemeClr>
                </a:solidFill>
              </a:rPr>
              <a:t>.</a:t>
            </a:r>
            <a:endParaRPr lang="en-US" sz="2000" dirty="0" smtClean="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p:txBody>
      </p:sp>
      <p:sp>
        <p:nvSpPr>
          <p:cNvPr id="16" name="Rectangle 15"/>
          <p:cNvSpPr/>
          <p:nvPr/>
        </p:nvSpPr>
        <p:spPr>
          <a:xfrm>
            <a:off x="5693431" y="3440909"/>
            <a:ext cx="2941831" cy="369332"/>
          </a:xfrm>
          <a:prstGeom prst="rect">
            <a:avLst/>
          </a:prstGeom>
        </p:spPr>
        <p:txBody>
          <a:bodyPr wrap="none">
            <a:spAutoFit/>
          </a:bodyPr>
          <a:lstStyle/>
          <a:p>
            <a:r>
              <a:rPr lang="en-US" b="1" u="sng" dirty="0">
                <a:solidFill>
                  <a:srgbClr val="00B050"/>
                </a:solidFill>
                <a:latin typeface="Arial" panose="020B0604020202020204" pitchFamily="34" charset="0"/>
                <a:cs typeface="Arial" panose="020B0604020202020204" pitchFamily="34" charset="0"/>
              </a:rPr>
              <a:t>Major Desired Capability</a:t>
            </a:r>
            <a:r>
              <a:rPr lang="en-US" b="1" dirty="0">
                <a:solidFill>
                  <a:srgbClr val="00B050"/>
                </a:solidFill>
                <a:latin typeface="Arial" panose="020B0604020202020204" pitchFamily="34" charset="0"/>
                <a:cs typeface="Arial" panose="020B0604020202020204" pitchFamily="34" charset="0"/>
              </a:rPr>
              <a:t> </a:t>
            </a:r>
            <a:endParaRPr lang="en-US" dirty="0">
              <a:solidFill>
                <a:srgbClr val="00B050"/>
              </a:solidFill>
            </a:endParaRPr>
          </a:p>
        </p:txBody>
      </p:sp>
      <p:sp>
        <p:nvSpPr>
          <p:cNvPr id="17" name="Rectangle 16"/>
          <p:cNvSpPr/>
          <p:nvPr/>
        </p:nvSpPr>
        <p:spPr>
          <a:xfrm>
            <a:off x="5700825" y="4563736"/>
            <a:ext cx="1287532" cy="369332"/>
          </a:xfrm>
          <a:prstGeom prst="rect">
            <a:avLst/>
          </a:prstGeom>
        </p:spPr>
        <p:txBody>
          <a:bodyPr wrap="none">
            <a:spAutoFit/>
          </a:bodyPr>
          <a:lstStyle/>
          <a:p>
            <a:r>
              <a:rPr lang="en-US" b="1" u="sng" dirty="0">
                <a:solidFill>
                  <a:schemeClr val="accent5">
                    <a:lumMod val="75000"/>
                  </a:schemeClr>
                </a:solidFill>
                <a:latin typeface="Arial" panose="020B0604020202020204" pitchFamily="34" charset="0"/>
                <a:cs typeface="Arial" panose="020B0604020202020204" pitchFamily="34" charset="0"/>
              </a:rPr>
              <a:t>Rationale</a:t>
            </a:r>
            <a:r>
              <a:rPr lang="en-US" b="1" dirty="0">
                <a:solidFill>
                  <a:schemeClr val="accent5">
                    <a:lumMod val="75000"/>
                  </a:schemeClr>
                </a:solidFill>
                <a:latin typeface="Arial" panose="020B0604020202020204" pitchFamily="34" charset="0"/>
                <a:cs typeface="Arial" panose="020B0604020202020204" pitchFamily="34" charset="0"/>
              </a:rPr>
              <a:t> </a:t>
            </a:r>
            <a:endParaRPr lang="en-US" dirty="0">
              <a:solidFill>
                <a:schemeClr val="accent5">
                  <a:lumMod val="75000"/>
                </a:schemeClr>
              </a:solidFill>
            </a:endParaRPr>
          </a:p>
        </p:txBody>
      </p:sp>
      <p:sp>
        <p:nvSpPr>
          <p:cNvPr id="18" name="Rectangle 17"/>
          <p:cNvSpPr/>
          <p:nvPr/>
        </p:nvSpPr>
        <p:spPr>
          <a:xfrm>
            <a:off x="5700825" y="5354360"/>
            <a:ext cx="1672253" cy="369332"/>
          </a:xfrm>
          <a:prstGeom prst="rect">
            <a:avLst/>
          </a:prstGeom>
        </p:spPr>
        <p:txBody>
          <a:bodyPr wrap="none">
            <a:spAutoFit/>
          </a:bodyPr>
          <a:lstStyle/>
          <a:p>
            <a:r>
              <a:rPr lang="en-US" b="1" u="sng" dirty="0">
                <a:latin typeface="Arial" panose="020B0604020202020204" pitchFamily="34" charset="0"/>
                <a:cs typeface="Arial" panose="020B0604020202020204" pitchFamily="34" charset="0"/>
              </a:rPr>
              <a:t>Solution-Fre</a:t>
            </a:r>
            <a:r>
              <a:rPr lang="en-US" u="sng" dirty="0">
                <a:latin typeface="Arial" panose="020B0604020202020204" pitchFamily="34" charset="0"/>
                <a:cs typeface="Arial" panose="020B0604020202020204" pitchFamily="34" charset="0"/>
              </a:rPr>
              <a:t>e</a:t>
            </a:r>
            <a:endParaRPr lang="en-US" u="sng" dirty="0"/>
          </a:p>
        </p:txBody>
      </p:sp>
      <p:sp>
        <p:nvSpPr>
          <p:cNvPr id="19" name="Rectangle 18"/>
          <p:cNvSpPr/>
          <p:nvPr/>
        </p:nvSpPr>
        <p:spPr>
          <a:xfrm>
            <a:off x="397365" y="4965992"/>
            <a:ext cx="7584127" cy="646331"/>
          </a:xfrm>
          <a:prstGeom prst="rect">
            <a:avLst/>
          </a:prstGeom>
        </p:spPr>
        <p:txBody>
          <a:bodyPr wrap="none">
            <a:spAutoFit/>
          </a:bodyPr>
          <a:lstStyle/>
          <a:p>
            <a:r>
              <a:rPr lang="en-US" i="1" dirty="0" smtClean="0">
                <a:latin typeface="Arial" panose="020B0604020202020204" pitchFamily="34" charset="0"/>
                <a:cs typeface="Arial" panose="020B0604020202020204" pitchFamily="34" charset="0"/>
              </a:rPr>
              <a:t>Note that this user need does not specify how this will be accomplished, </a:t>
            </a:r>
          </a:p>
          <a:p>
            <a:r>
              <a:rPr lang="en-US" i="1" dirty="0" smtClean="0">
                <a:latin typeface="Arial" panose="020B0604020202020204" pitchFamily="34" charset="0"/>
                <a:cs typeface="Arial" panose="020B0604020202020204" pitchFamily="34" charset="0"/>
              </a:rPr>
              <a:t>it only specifies the need.</a:t>
            </a:r>
            <a:endParaRPr lang="en-US" i="1" dirty="0">
              <a:latin typeface="Arial" panose="020B0604020202020204" pitchFamily="34" charset="0"/>
              <a:cs typeface="Arial" panose="020B0604020202020204" pitchFamily="34" charset="0"/>
            </a:endParaRPr>
          </a:p>
        </p:txBody>
      </p:sp>
      <p:sp>
        <p:nvSpPr>
          <p:cNvPr id="12" name="Slide Number Placeholder 3"/>
          <p:cNvSpPr txBox="1">
            <a:spLocks/>
          </p:cNvSpPr>
          <p:nvPr/>
        </p:nvSpPr>
        <p:spPr>
          <a:xfrm>
            <a:off x="7525478" y="6553200"/>
            <a:ext cx="628815" cy="276228"/>
          </a:xfrm>
          <a:prstGeom prst="rect">
            <a:avLst/>
          </a:prstGeom>
        </p:spPr>
        <p:txBody>
          <a:bodyPr vert="horz" lIns="91440" tIns="45720" rIns="91440" bIns="45720" rtlCol="0" anchor="ctr"/>
          <a:lstStyle>
            <a:defPPr>
              <a:defRPr lang="en-US"/>
            </a:defPPr>
            <a:lvl1pPr algn="r" rtl="0" fontAlgn="base">
              <a:spcBef>
                <a:spcPct val="0"/>
              </a:spcBef>
              <a:spcAft>
                <a:spcPct val="0"/>
              </a:spcAft>
              <a:defRPr sz="10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7CF981C8-2789-41F9-B594-4F8F3D187A76}" type="slidenum">
              <a:rPr lang="en-US" smtClean="0"/>
              <a:pPr>
                <a:defRPr/>
              </a:pPr>
              <a:t>13</a:t>
            </a:fld>
            <a:endParaRPr lang="en-US"/>
          </a:p>
        </p:txBody>
      </p:sp>
    </p:spTree>
    <p:extLst>
      <p:ext uri="{BB962C8B-B14F-4D97-AF65-F5344CB8AC3E}">
        <p14:creationId xmlns:p14="http://schemas.microsoft.com/office/powerpoint/2010/main" val="280481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49" y="365126"/>
            <a:ext cx="8301705" cy="1335487"/>
          </a:xfrm>
        </p:spPr>
        <p:txBody>
          <a:bodyPr/>
          <a:lstStyle/>
          <a:p>
            <a:r>
              <a:rPr lang="en-US" dirty="0">
                <a:latin typeface="Helvetica" pitchFamily="34" charset="0"/>
                <a:cs typeface="Helvetica" pitchFamily="34" charset="0"/>
              </a:rPr>
              <a:t>Task 3: Your Turn</a:t>
            </a:r>
            <a:endParaRPr lang="en-US" dirty="0"/>
          </a:p>
        </p:txBody>
      </p:sp>
      <p:sp>
        <p:nvSpPr>
          <p:cNvPr id="6963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42579F-0912-48E2-AC0F-03DBC34CB20B}" type="slidenum">
              <a:rPr lang="en-US" altLang="en-US" smtClean="0">
                <a:solidFill>
                  <a:schemeClr val="bg1"/>
                </a:solidFill>
              </a:rPr>
              <a:pPr eaLnBrk="1" hangingPunct="1"/>
              <a:t>14</a:t>
            </a:fld>
            <a:endParaRPr lang="en-US" altLang="en-US" dirty="0" smtClean="0">
              <a:solidFill>
                <a:schemeClr val="bg1"/>
              </a:solidFill>
            </a:endParaRPr>
          </a:p>
        </p:txBody>
      </p:sp>
      <p:sp>
        <p:nvSpPr>
          <p:cNvPr id="13" name="Rectangle 12"/>
          <p:cNvSpPr/>
          <p:nvPr/>
        </p:nvSpPr>
        <p:spPr>
          <a:xfrm>
            <a:off x="397365" y="1888475"/>
            <a:ext cx="8473473" cy="461665"/>
          </a:xfrm>
          <a:prstGeom prst="rect">
            <a:avLst/>
          </a:prstGeom>
        </p:spPr>
        <p:txBody>
          <a:bodyPr wrap="none">
            <a:spAutoFit/>
          </a:bodyPr>
          <a:lstStyle/>
          <a:p>
            <a:r>
              <a:rPr lang="en-US" sz="2400" b="1" dirty="0">
                <a:solidFill>
                  <a:srgbClr val="FFFF00"/>
                </a:solidFill>
              </a:rPr>
              <a:t>UN 3.7 Provide Traffic Condition Information to Travelers</a:t>
            </a:r>
            <a:endParaRPr lang="en-US" sz="2400" dirty="0">
              <a:solidFill>
                <a:srgbClr val="FFFF00"/>
              </a:solidFill>
            </a:endParaRPr>
          </a:p>
        </p:txBody>
      </p:sp>
      <p:sp>
        <p:nvSpPr>
          <p:cNvPr id="15" name="Rectangle 14"/>
          <p:cNvSpPr/>
          <p:nvPr/>
        </p:nvSpPr>
        <p:spPr>
          <a:xfrm>
            <a:off x="5653459" y="2286000"/>
            <a:ext cx="2441694" cy="369332"/>
          </a:xfrm>
          <a:prstGeom prst="rect">
            <a:avLst/>
          </a:prstGeom>
        </p:spPr>
        <p:txBody>
          <a:bodyPr wrap="none">
            <a:spAutoFit/>
          </a:bodyPr>
          <a:lstStyle/>
          <a:p>
            <a:r>
              <a:rPr lang="en-US" b="1" u="sng" dirty="0">
                <a:solidFill>
                  <a:srgbClr val="FFFF00"/>
                </a:solidFill>
                <a:latin typeface="Arial" panose="020B0604020202020204" pitchFamily="34" charset="0"/>
                <a:cs typeface="Arial" panose="020B0604020202020204" pitchFamily="34" charset="0"/>
              </a:rPr>
              <a:t>U</a:t>
            </a:r>
            <a:r>
              <a:rPr lang="en-US" b="1" u="sng" dirty="0" smtClean="0">
                <a:solidFill>
                  <a:srgbClr val="FFFF00"/>
                </a:solidFill>
                <a:latin typeface="Arial" panose="020B0604020202020204" pitchFamily="34" charset="0"/>
                <a:cs typeface="Arial" panose="020B0604020202020204" pitchFamily="34" charset="0"/>
              </a:rPr>
              <a:t>niquely</a:t>
            </a:r>
            <a:r>
              <a:rPr lang="en-US" u="sng" dirty="0" smtClean="0">
                <a:solidFill>
                  <a:srgbClr val="FFFF00"/>
                </a:solidFill>
                <a:latin typeface="Arial" panose="020B0604020202020204" pitchFamily="34" charset="0"/>
                <a:cs typeface="Arial" panose="020B0604020202020204" pitchFamily="34" charset="0"/>
              </a:rPr>
              <a:t> </a:t>
            </a:r>
            <a:r>
              <a:rPr lang="en-US" b="1" u="sng" dirty="0">
                <a:solidFill>
                  <a:srgbClr val="FFFF00"/>
                </a:solidFill>
                <a:latin typeface="Arial" panose="020B0604020202020204" pitchFamily="34" charset="0"/>
                <a:cs typeface="Arial" panose="020B0604020202020204" pitchFamily="34" charset="0"/>
              </a:rPr>
              <a:t>I</a:t>
            </a:r>
            <a:r>
              <a:rPr lang="en-US" b="1" u="sng" dirty="0" smtClean="0">
                <a:solidFill>
                  <a:srgbClr val="FFFF00"/>
                </a:solidFill>
                <a:latin typeface="Arial" panose="020B0604020202020204" pitchFamily="34" charset="0"/>
                <a:cs typeface="Arial" panose="020B0604020202020204" pitchFamily="34" charset="0"/>
              </a:rPr>
              <a:t>dentifiable</a:t>
            </a:r>
            <a:endParaRPr lang="en-US" u="sng" dirty="0">
              <a:solidFill>
                <a:srgbClr val="FFFF00"/>
              </a:solidFill>
            </a:endParaRPr>
          </a:p>
        </p:txBody>
      </p:sp>
      <p:sp>
        <p:nvSpPr>
          <p:cNvPr id="2" name="Rectangle 1"/>
          <p:cNvSpPr/>
          <p:nvPr/>
        </p:nvSpPr>
        <p:spPr>
          <a:xfrm>
            <a:off x="366088" y="2924503"/>
            <a:ext cx="8564266" cy="2554545"/>
          </a:xfrm>
          <a:prstGeom prst="rect">
            <a:avLst/>
          </a:prstGeom>
          <a:noFill/>
        </p:spPr>
        <p:txBody>
          <a:bodyPr wrap="square">
            <a:spAutoFit/>
          </a:bodyPr>
          <a:lstStyle/>
          <a:p>
            <a:r>
              <a:rPr lang="en-US" sz="2000" b="1" dirty="0" smtClean="0">
                <a:solidFill>
                  <a:srgbClr val="00B050"/>
                </a:solidFill>
              </a:rPr>
              <a:t>Travelers need traffic conditions in </a:t>
            </a:r>
            <a:r>
              <a:rPr lang="en-US" sz="2000" b="1" dirty="0">
                <a:solidFill>
                  <a:srgbClr val="00B050"/>
                </a:solidFill>
              </a:rPr>
              <a:t>the vicinity of the stadium </a:t>
            </a:r>
            <a:endParaRPr lang="en-US" sz="2000" b="1" dirty="0" smtClean="0">
              <a:solidFill>
                <a:srgbClr val="00B050"/>
              </a:solidFill>
            </a:endParaRPr>
          </a:p>
          <a:p>
            <a:endParaRPr lang="en-US" sz="2000" b="1" i="1" dirty="0">
              <a:solidFill>
                <a:schemeClr val="accent4">
                  <a:lumMod val="75000"/>
                </a:schemeClr>
              </a:solidFill>
              <a:latin typeface="Arial" panose="020B0604020202020204" pitchFamily="34" charset="0"/>
              <a:cs typeface="Arial" panose="020B0604020202020204" pitchFamily="34" charset="0"/>
            </a:endParaRPr>
          </a:p>
          <a:p>
            <a:endParaRPr lang="en-US" sz="2000" b="1" dirty="0" smtClean="0">
              <a:solidFill>
                <a:schemeClr val="accent5">
                  <a:lumMod val="75000"/>
                </a:schemeClr>
              </a:solidFill>
            </a:endParaRPr>
          </a:p>
          <a:p>
            <a:r>
              <a:rPr lang="en-US" sz="2000" b="1" dirty="0" smtClean="0">
                <a:solidFill>
                  <a:schemeClr val="accent5">
                    <a:lumMod val="75000"/>
                  </a:schemeClr>
                </a:solidFill>
              </a:rPr>
              <a:t>in </a:t>
            </a:r>
            <a:r>
              <a:rPr lang="en-US" sz="2000" b="1" dirty="0">
                <a:solidFill>
                  <a:schemeClr val="accent5">
                    <a:lumMod val="75000"/>
                  </a:schemeClr>
                </a:solidFill>
              </a:rPr>
              <a:t>order to allow travelers to make informed decisions. </a:t>
            </a:r>
            <a:endParaRPr lang="en-US" sz="2000" dirty="0">
              <a:solidFill>
                <a:schemeClr val="accent5">
                  <a:lumMod val="75000"/>
                </a:schemeClr>
              </a:solidFill>
            </a:endParaRPr>
          </a:p>
          <a:p>
            <a:pPr>
              <a:lnSpc>
                <a:spcPct val="200000"/>
              </a:lnSpc>
            </a:pPr>
            <a:endParaRPr lang="en-US" sz="2000" i="1"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p:txBody>
      </p:sp>
      <p:sp>
        <p:nvSpPr>
          <p:cNvPr id="16" name="Rectangle 15"/>
          <p:cNvSpPr/>
          <p:nvPr/>
        </p:nvSpPr>
        <p:spPr>
          <a:xfrm>
            <a:off x="5662154" y="3272449"/>
            <a:ext cx="2941831" cy="369332"/>
          </a:xfrm>
          <a:prstGeom prst="rect">
            <a:avLst/>
          </a:prstGeom>
        </p:spPr>
        <p:txBody>
          <a:bodyPr wrap="none">
            <a:spAutoFit/>
          </a:bodyPr>
          <a:lstStyle/>
          <a:p>
            <a:r>
              <a:rPr lang="en-US" b="1" u="sng" dirty="0">
                <a:solidFill>
                  <a:srgbClr val="00B050"/>
                </a:solidFill>
                <a:latin typeface="Arial" panose="020B0604020202020204" pitchFamily="34" charset="0"/>
                <a:cs typeface="Arial" panose="020B0604020202020204" pitchFamily="34" charset="0"/>
              </a:rPr>
              <a:t>Major Desired Capability</a:t>
            </a:r>
            <a:r>
              <a:rPr lang="en-US" b="1" dirty="0">
                <a:solidFill>
                  <a:srgbClr val="00B050"/>
                </a:solidFill>
                <a:latin typeface="Arial" panose="020B0604020202020204" pitchFamily="34" charset="0"/>
                <a:cs typeface="Arial" panose="020B0604020202020204" pitchFamily="34" charset="0"/>
              </a:rPr>
              <a:t> </a:t>
            </a:r>
            <a:endParaRPr lang="en-US" dirty="0">
              <a:solidFill>
                <a:srgbClr val="00B050"/>
              </a:solidFill>
            </a:endParaRPr>
          </a:p>
        </p:txBody>
      </p:sp>
      <p:sp>
        <p:nvSpPr>
          <p:cNvPr id="17" name="Rectangle 16"/>
          <p:cNvSpPr/>
          <p:nvPr/>
        </p:nvSpPr>
        <p:spPr>
          <a:xfrm>
            <a:off x="5662154" y="4191389"/>
            <a:ext cx="1287532" cy="369332"/>
          </a:xfrm>
          <a:prstGeom prst="rect">
            <a:avLst/>
          </a:prstGeom>
        </p:spPr>
        <p:txBody>
          <a:bodyPr wrap="none">
            <a:spAutoFit/>
          </a:bodyPr>
          <a:lstStyle/>
          <a:p>
            <a:r>
              <a:rPr lang="en-US" b="1" u="sng" dirty="0">
                <a:solidFill>
                  <a:schemeClr val="accent5">
                    <a:lumMod val="75000"/>
                  </a:schemeClr>
                </a:solidFill>
                <a:latin typeface="Arial" panose="020B0604020202020204" pitchFamily="34" charset="0"/>
                <a:cs typeface="Arial" panose="020B0604020202020204" pitchFamily="34" charset="0"/>
              </a:rPr>
              <a:t>Rationale</a:t>
            </a:r>
            <a:r>
              <a:rPr lang="en-US" b="1" dirty="0">
                <a:solidFill>
                  <a:schemeClr val="accent5">
                    <a:lumMod val="75000"/>
                  </a:schemeClr>
                </a:solidFill>
                <a:latin typeface="Arial" panose="020B0604020202020204" pitchFamily="34" charset="0"/>
                <a:cs typeface="Arial" panose="020B0604020202020204" pitchFamily="34" charset="0"/>
              </a:rPr>
              <a:t> </a:t>
            </a:r>
            <a:endParaRPr lang="en-US" dirty="0">
              <a:solidFill>
                <a:schemeClr val="accent5">
                  <a:lumMod val="75000"/>
                </a:schemeClr>
              </a:solidFill>
            </a:endParaRPr>
          </a:p>
        </p:txBody>
      </p:sp>
      <p:sp>
        <p:nvSpPr>
          <p:cNvPr id="18" name="Rectangle 17"/>
          <p:cNvSpPr/>
          <p:nvPr/>
        </p:nvSpPr>
        <p:spPr>
          <a:xfrm>
            <a:off x="5709965" y="5109716"/>
            <a:ext cx="1672253" cy="369332"/>
          </a:xfrm>
          <a:prstGeom prst="rect">
            <a:avLst/>
          </a:prstGeom>
        </p:spPr>
        <p:txBody>
          <a:bodyPr wrap="none">
            <a:spAutoFit/>
          </a:bodyPr>
          <a:lstStyle/>
          <a:p>
            <a:r>
              <a:rPr lang="en-US" b="1" u="sng" dirty="0">
                <a:latin typeface="Arial" panose="020B0604020202020204" pitchFamily="34" charset="0"/>
                <a:cs typeface="Arial" panose="020B0604020202020204" pitchFamily="34" charset="0"/>
              </a:rPr>
              <a:t>Solution-Fre</a:t>
            </a:r>
            <a:r>
              <a:rPr lang="en-US" u="sng" dirty="0">
                <a:latin typeface="Arial" panose="020B0604020202020204" pitchFamily="34" charset="0"/>
                <a:cs typeface="Arial" panose="020B0604020202020204" pitchFamily="34" charset="0"/>
              </a:rPr>
              <a:t>e</a:t>
            </a:r>
            <a:endParaRPr lang="en-US" u="sng" dirty="0"/>
          </a:p>
        </p:txBody>
      </p:sp>
      <p:sp>
        <p:nvSpPr>
          <p:cNvPr id="19" name="Rectangle 18"/>
          <p:cNvSpPr/>
          <p:nvPr/>
        </p:nvSpPr>
        <p:spPr>
          <a:xfrm>
            <a:off x="366088" y="4801140"/>
            <a:ext cx="7584127" cy="646331"/>
          </a:xfrm>
          <a:prstGeom prst="rect">
            <a:avLst/>
          </a:prstGeom>
        </p:spPr>
        <p:txBody>
          <a:bodyPr wrap="none">
            <a:spAutoFit/>
          </a:bodyPr>
          <a:lstStyle/>
          <a:p>
            <a:r>
              <a:rPr lang="en-US" i="1" dirty="0" smtClean="0">
                <a:latin typeface="Arial" panose="020B0604020202020204" pitchFamily="34" charset="0"/>
                <a:cs typeface="Arial" panose="020B0604020202020204" pitchFamily="34" charset="0"/>
              </a:rPr>
              <a:t>Note that this user need does not specify how this will be accomplished, </a:t>
            </a:r>
          </a:p>
          <a:p>
            <a:r>
              <a:rPr lang="en-US" i="1" dirty="0" smtClean="0">
                <a:latin typeface="Arial" panose="020B0604020202020204" pitchFamily="34" charset="0"/>
                <a:cs typeface="Arial" panose="020B0604020202020204" pitchFamily="34" charset="0"/>
              </a:rPr>
              <a:t>it only specifies the need.</a:t>
            </a:r>
            <a:endParaRPr lang="en-US" i="1" dirty="0">
              <a:latin typeface="Arial" panose="020B0604020202020204" pitchFamily="34" charset="0"/>
              <a:cs typeface="Arial" panose="020B0604020202020204" pitchFamily="34" charset="0"/>
            </a:endParaRPr>
          </a:p>
        </p:txBody>
      </p:sp>
      <p:sp>
        <p:nvSpPr>
          <p:cNvPr id="12" name="Slide Number Placeholder 3"/>
          <p:cNvSpPr txBox="1">
            <a:spLocks/>
          </p:cNvSpPr>
          <p:nvPr/>
        </p:nvSpPr>
        <p:spPr>
          <a:xfrm>
            <a:off x="7525478" y="6553200"/>
            <a:ext cx="628815" cy="276228"/>
          </a:xfrm>
          <a:prstGeom prst="rect">
            <a:avLst/>
          </a:prstGeom>
        </p:spPr>
        <p:txBody>
          <a:bodyPr vert="horz" lIns="91440" tIns="45720" rIns="91440" bIns="45720" rtlCol="0" anchor="ctr"/>
          <a:lstStyle>
            <a:defPPr>
              <a:defRPr lang="en-US"/>
            </a:defPPr>
            <a:lvl1pPr algn="r" rtl="0" fontAlgn="base">
              <a:spcBef>
                <a:spcPct val="0"/>
              </a:spcBef>
              <a:spcAft>
                <a:spcPct val="0"/>
              </a:spcAft>
              <a:defRPr sz="10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7CF981C8-2789-41F9-B594-4F8F3D187A76}" type="slidenum">
              <a:rPr lang="en-US" smtClean="0"/>
              <a:pPr>
                <a:defRPr/>
              </a:pPr>
              <a:t>14</a:t>
            </a:fld>
            <a:endParaRPr lang="en-US"/>
          </a:p>
        </p:txBody>
      </p:sp>
    </p:spTree>
    <p:extLst>
      <p:ext uri="{BB962C8B-B14F-4D97-AF65-F5344CB8AC3E}">
        <p14:creationId xmlns:p14="http://schemas.microsoft.com/office/powerpoint/2010/main" val="280481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49" y="365126"/>
            <a:ext cx="8301705" cy="1335487"/>
          </a:xfrm>
        </p:spPr>
        <p:txBody>
          <a:bodyPr/>
          <a:lstStyle/>
          <a:p>
            <a:r>
              <a:rPr lang="en-US" dirty="0" smtClean="0">
                <a:latin typeface="Helvetica" pitchFamily="34" charset="0"/>
                <a:cs typeface="Helvetica" pitchFamily="34" charset="0"/>
              </a:rPr>
              <a:t>Task 3: Your Turn</a:t>
            </a:r>
            <a:endParaRPr lang="en-US" dirty="0"/>
          </a:p>
        </p:txBody>
      </p:sp>
      <p:sp>
        <p:nvSpPr>
          <p:cNvPr id="6963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42579F-0912-48E2-AC0F-03DBC34CB20B}" type="slidenum">
              <a:rPr lang="en-US" altLang="en-US" smtClean="0">
                <a:solidFill>
                  <a:schemeClr val="bg1"/>
                </a:solidFill>
              </a:rPr>
              <a:pPr eaLnBrk="1" hangingPunct="1"/>
              <a:t>15</a:t>
            </a:fld>
            <a:endParaRPr lang="en-US" altLang="en-US" dirty="0" smtClean="0">
              <a:solidFill>
                <a:schemeClr val="bg1"/>
              </a:solidFill>
            </a:endParaRPr>
          </a:p>
        </p:txBody>
      </p:sp>
      <p:sp>
        <p:nvSpPr>
          <p:cNvPr id="13" name="Rectangle 12"/>
          <p:cNvSpPr/>
          <p:nvPr/>
        </p:nvSpPr>
        <p:spPr>
          <a:xfrm>
            <a:off x="397365" y="1888475"/>
            <a:ext cx="4937249" cy="461665"/>
          </a:xfrm>
          <a:prstGeom prst="rect">
            <a:avLst/>
          </a:prstGeom>
        </p:spPr>
        <p:txBody>
          <a:bodyPr wrap="none">
            <a:spAutoFit/>
          </a:bodyPr>
          <a:lstStyle/>
          <a:p>
            <a:r>
              <a:rPr lang="en-US" sz="2400" b="1" dirty="0">
                <a:solidFill>
                  <a:srgbClr val="FFFF00"/>
                </a:solidFill>
              </a:rPr>
              <a:t>UN 3.12 Monitor Transit Vehicles</a:t>
            </a:r>
            <a:endParaRPr lang="en-US" sz="2400" dirty="0">
              <a:solidFill>
                <a:srgbClr val="FFFF00"/>
              </a:solidFill>
            </a:endParaRPr>
          </a:p>
        </p:txBody>
      </p:sp>
      <p:sp>
        <p:nvSpPr>
          <p:cNvPr id="15" name="Rectangle 14"/>
          <p:cNvSpPr/>
          <p:nvPr/>
        </p:nvSpPr>
        <p:spPr>
          <a:xfrm>
            <a:off x="5653459" y="2286000"/>
            <a:ext cx="2441694" cy="369332"/>
          </a:xfrm>
          <a:prstGeom prst="rect">
            <a:avLst/>
          </a:prstGeom>
        </p:spPr>
        <p:txBody>
          <a:bodyPr wrap="none">
            <a:spAutoFit/>
          </a:bodyPr>
          <a:lstStyle/>
          <a:p>
            <a:r>
              <a:rPr lang="en-US" b="1" u="sng" dirty="0">
                <a:solidFill>
                  <a:srgbClr val="FFFF00"/>
                </a:solidFill>
                <a:latin typeface="Arial" panose="020B0604020202020204" pitchFamily="34" charset="0"/>
                <a:cs typeface="Arial" panose="020B0604020202020204" pitchFamily="34" charset="0"/>
              </a:rPr>
              <a:t>U</a:t>
            </a:r>
            <a:r>
              <a:rPr lang="en-US" b="1" u="sng" dirty="0" smtClean="0">
                <a:solidFill>
                  <a:srgbClr val="FFFF00"/>
                </a:solidFill>
                <a:latin typeface="Arial" panose="020B0604020202020204" pitchFamily="34" charset="0"/>
                <a:cs typeface="Arial" panose="020B0604020202020204" pitchFamily="34" charset="0"/>
              </a:rPr>
              <a:t>niquely</a:t>
            </a:r>
            <a:r>
              <a:rPr lang="en-US" u="sng" dirty="0" smtClean="0">
                <a:solidFill>
                  <a:srgbClr val="FFFF00"/>
                </a:solidFill>
                <a:latin typeface="Arial" panose="020B0604020202020204" pitchFamily="34" charset="0"/>
                <a:cs typeface="Arial" panose="020B0604020202020204" pitchFamily="34" charset="0"/>
              </a:rPr>
              <a:t> </a:t>
            </a:r>
            <a:r>
              <a:rPr lang="en-US" b="1" u="sng" dirty="0">
                <a:solidFill>
                  <a:srgbClr val="FFFF00"/>
                </a:solidFill>
                <a:latin typeface="Arial" panose="020B0604020202020204" pitchFamily="34" charset="0"/>
                <a:cs typeface="Arial" panose="020B0604020202020204" pitchFamily="34" charset="0"/>
              </a:rPr>
              <a:t>I</a:t>
            </a:r>
            <a:r>
              <a:rPr lang="en-US" b="1" u="sng" dirty="0" smtClean="0">
                <a:solidFill>
                  <a:srgbClr val="FFFF00"/>
                </a:solidFill>
                <a:latin typeface="Arial" panose="020B0604020202020204" pitchFamily="34" charset="0"/>
                <a:cs typeface="Arial" panose="020B0604020202020204" pitchFamily="34" charset="0"/>
              </a:rPr>
              <a:t>dentifiable</a:t>
            </a:r>
            <a:endParaRPr lang="en-US" u="sng" dirty="0">
              <a:solidFill>
                <a:srgbClr val="FFFF00"/>
              </a:solidFill>
            </a:endParaRPr>
          </a:p>
        </p:txBody>
      </p:sp>
      <p:grpSp>
        <p:nvGrpSpPr>
          <p:cNvPr id="3" name="Group 2"/>
          <p:cNvGrpSpPr/>
          <p:nvPr/>
        </p:nvGrpSpPr>
        <p:grpSpPr>
          <a:xfrm>
            <a:off x="397365" y="2624338"/>
            <a:ext cx="8564266" cy="4401205"/>
            <a:chOff x="397365" y="2624338"/>
            <a:chExt cx="8564266" cy="4401205"/>
          </a:xfrm>
        </p:grpSpPr>
        <p:sp>
          <p:nvSpPr>
            <p:cNvPr id="2" name="Rectangle 1"/>
            <p:cNvSpPr/>
            <p:nvPr/>
          </p:nvSpPr>
          <p:spPr>
            <a:xfrm>
              <a:off x="397365" y="2624338"/>
              <a:ext cx="8564266" cy="4401205"/>
            </a:xfrm>
            <a:prstGeom prst="rect">
              <a:avLst/>
            </a:prstGeom>
            <a:noFill/>
          </p:spPr>
          <p:txBody>
            <a:bodyPr wrap="square">
              <a:spAutoFit/>
            </a:bodyPr>
            <a:lstStyle/>
            <a:p>
              <a:r>
                <a:rPr lang="en-US" sz="2000" dirty="0">
                  <a:solidFill>
                    <a:srgbClr val="00B050"/>
                  </a:solidFill>
                </a:rPr>
                <a:t>The Transit Management Center </a:t>
              </a:r>
              <a:r>
                <a:rPr lang="en-US" sz="2000" dirty="0" smtClean="0">
                  <a:solidFill>
                    <a:srgbClr val="00B050"/>
                  </a:solidFill>
                </a:rPr>
                <a:t>Operator needs </a:t>
              </a:r>
              <a:r>
                <a:rPr lang="en-US" sz="2000" dirty="0">
                  <a:solidFill>
                    <a:srgbClr val="00B050"/>
                  </a:solidFill>
                </a:rPr>
                <a:t>to monitor its Transit Vehicles </a:t>
              </a:r>
              <a:endParaRPr lang="en-US" sz="2000" dirty="0" smtClean="0">
                <a:solidFill>
                  <a:srgbClr val="00B050"/>
                </a:solidFill>
              </a:endParaRPr>
            </a:p>
            <a:p>
              <a:pPr>
                <a:lnSpc>
                  <a:spcPct val="200000"/>
                </a:lnSpc>
              </a:pPr>
              <a:endParaRPr lang="en-US" sz="2000" dirty="0" smtClean="0">
                <a:solidFill>
                  <a:srgbClr val="00B050"/>
                </a:solidFill>
              </a:endParaRPr>
            </a:p>
            <a:p>
              <a:r>
                <a:rPr lang="en-US" sz="2000" dirty="0" smtClean="0">
                  <a:solidFill>
                    <a:schemeClr val="accent5">
                      <a:lumMod val="75000"/>
                    </a:schemeClr>
                  </a:solidFill>
                </a:rPr>
                <a:t>in order to better manage the transit network and provide transit vehicle information to travelers. </a:t>
              </a:r>
            </a:p>
            <a:p>
              <a:pPr>
                <a:lnSpc>
                  <a:spcPct val="200000"/>
                </a:lnSpc>
              </a:pPr>
              <a:endParaRPr lang="en-US" sz="2000" dirty="0">
                <a:solidFill>
                  <a:srgbClr val="7030A0"/>
                </a:solidFill>
              </a:endParaRPr>
            </a:p>
            <a:p>
              <a:pPr>
                <a:lnSpc>
                  <a:spcPct val="200000"/>
                </a:lnSpc>
              </a:pPr>
              <a:r>
                <a:rPr lang="en-US" sz="2000" i="1" dirty="0" smtClean="0">
                  <a:solidFill>
                    <a:schemeClr val="accent4">
                      <a:lumMod val="75000"/>
                    </a:schemeClr>
                  </a:solidFill>
                  <a:latin typeface="Arial" panose="020B0604020202020204" pitchFamily="34" charset="0"/>
                  <a:cs typeface="Arial" panose="020B0604020202020204" pitchFamily="34" charset="0"/>
                </a:rPr>
                <a:t>.</a:t>
              </a:r>
              <a:r>
                <a:rPr lang="en-US" sz="2000" i="1" dirty="0" smtClean="0">
                  <a:latin typeface="Arial" panose="020B0604020202020204" pitchFamily="34" charset="0"/>
                  <a:cs typeface="Arial" panose="020B0604020202020204" pitchFamily="34" charset="0"/>
                </a:rPr>
                <a:t> </a:t>
              </a:r>
            </a:p>
            <a:p>
              <a:pPr>
                <a:lnSpc>
                  <a:spcPct val="200000"/>
                </a:lnSpc>
              </a:pPr>
              <a:endParaRPr lang="en-US" sz="2000" i="1"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p:txBody>
        </p:sp>
        <p:sp>
          <p:nvSpPr>
            <p:cNvPr id="16" name="Rectangle 15"/>
            <p:cNvSpPr/>
            <p:nvPr/>
          </p:nvSpPr>
          <p:spPr>
            <a:xfrm>
              <a:off x="5653459" y="3240719"/>
              <a:ext cx="2941831" cy="369332"/>
            </a:xfrm>
            <a:prstGeom prst="rect">
              <a:avLst/>
            </a:prstGeom>
          </p:spPr>
          <p:txBody>
            <a:bodyPr wrap="none">
              <a:spAutoFit/>
            </a:bodyPr>
            <a:lstStyle/>
            <a:p>
              <a:r>
                <a:rPr lang="en-US" b="1" u="sng" dirty="0">
                  <a:solidFill>
                    <a:srgbClr val="00B050"/>
                  </a:solidFill>
                  <a:latin typeface="Arial" panose="020B0604020202020204" pitchFamily="34" charset="0"/>
                  <a:cs typeface="Arial" panose="020B0604020202020204" pitchFamily="34" charset="0"/>
                </a:rPr>
                <a:t>Major Desired Capability</a:t>
              </a:r>
              <a:r>
                <a:rPr lang="en-US" b="1" dirty="0">
                  <a:solidFill>
                    <a:srgbClr val="00B050"/>
                  </a:solidFill>
                  <a:latin typeface="Arial" panose="020B0604020202020204" pitchFamily="34" charset="0"/>
                  <a:cs typeface="Arial" panose="020B0604020202020204" pitchFamily="34" charset="0"/>
                </a:rPr>
                <a:t> </a:t>
              </a:r>
              <a:endParaRPr lang="en-US" dirty="0">
                <a:solidFill>
                  <a:srgbClr val="00B050"/>
                </a:solidFill>
              </a:endParaRPr>
            </a:p>
          </p:txBody>
        </p:sp>
        <p:sp>
          <p:nvSpPr>
            <p:cNvPr id="17" name="Rectangle 16"/>
            <p:cNvSpPr/>
            <p:nvPr/>
          </p:nvSpPr>
          <p:spPr>
            <a:xfrm>
              <a:off x="5691946" y="4239824"/>
              <a:ext cx="1287532" cy="369332"/>
            </a:xfrm>
            <a:prstGeom prst="rect">
              <a:avLst/>
            </a:prstGeom>
          </p:spPr>
          <p:txBody>
            <a:bodyPr wrap="none">
              <a:spAutoFit/>
            </a:bodyPr>
            <a:lstStyle/>
            <a:p>
              <a:r>
                <a:rPr lang="en-US" b="1" u="sng" dirty="0">
                  <a:solidFill>
                    <a:schemeClr val="accent5">
                      <a:lumMod val="75000"/>
                    </a:schemeClr>
                  </a:solidFill>
                  <a:latin typeface="Arial" panose="020B0604020202020204" pitchFamily="34" charset="0"/>
                  <a:cs typeface="Arial" panose="020B0604020202020204" pitchFamily="34" charset="0"/>
                </a:rPr>
                <a:t>Rationale</a:t>
              </a:r>
              <a:r>
                <a:rPr lang="en-US" b="1" dirty="0">
                  <a:solidFill>
                    <a:schemeClr val="accent5">
                      <a:lumMod val="75000"/>
                    </a:schemeClr>
                  </a:solidFill>
                  <a:latin typeface="Arial" panose="020B0604020202020204" pitchFamily="34" charset="0"/>
                  <a:cs typeface="Arial" panose="020B0604020202020204" pitchFamily="34" charset="0"/>
                </a:rPr>
                <a:t> </a:t>
              </a:r>
              <a:endParaRPr lang="en-US" dirty="0">
                <a:solidFill>
                  <a:schemeClr val="accent5">
                    <a:lumMod val="75000"/>
                  </a:schemeClr>
                </a:solidFill>
              </a:endParaRPr>
            </a:p>
          </p:txBody>
        </p:sp>
        <p:sp>
          <p:nvSpPr>
            <p:cNvPr id="18" name="Rectangle 17"/>
            <p:cNvSpPr/>
            <p:nvPr/>
          </p:nvSpPr>
          <p:spPr>
            <a:xfrm>
              <a:off x="5691946" y="5162160"/>
              <a:ext cx="1672253" cy="369332"/>
            </a:xfrm>
            <a:prstGeom prst="rect">
              <a:avLst/>
            </a:prstGeom>
          </p:spPr>
          <p:txBody>
            <a:bodyPr wrap="none">
              <a:spAutoFit/>
            </a:bodyPr>
            <a:lstStyle/>
            <a:p>
              <a:r>
                <a:rPr lang="en-US" b="1" u="sng" dirty="0">
                  <a:latin typeface="Arial" panose="020B0604020202020204" pitchFamily="34" charset="0"/>
                  <a:cs typeface="Arial" panose="020B0604020202020204" pitchFamily="34" charset="0"/>
                </a:rPr>
                <a:t>Solution-Fre</a:t>
              </a:r>
              <a:r>
                <a:rPr lang="en-US" u="sng" dirty="0">
                  <a:latin typeface="Arial" panose="020B0604020202020204" pitchFamily="34" charset="0"/>
                  <a:cs typeface="Arial" panose="020B0604020202020204" pitchFamily="34" charset="0"/>
                </a:rPr>
                <a:t>e</a:t>
              </a:r>
              <a:endParaRPr lang="en-US" u="sng" dirty="0"/>
            </a:p>
          </p:txBody>
        </p:sp>
        <p:sp>
          <p:nvSpPr>
            <p:cNvPr id="19" name="Rectangle 18"/>
            <p:cNvSpPr/>
            <p:nvPr/>
          </p:nvSpPr>
          <p:spPr>
            <a:xfrm>
              <a:off x="417766" y="4854067"/>
              <a:ext cx="7584127" cy="646331"/>
            </a:xfrm>
            <a:prstGeom prst="rect">
              <a:avLst/>
            </a:prstGeom>
          </p:spPr>
          <p:txBody>
            <a:bodyPr wrap="none">
              <a:spAutoFit/>
            </a:bodyPr>
            <a:lstStyle/>
            <a:p>
              <a:r>
                <a:rPr lang="en-US" i="1" dirty="0" smtClean="0">
                  <a:latin typeface="Arial" panose="020B0604020202020204" pitchFamily="34" charset="0"/>
                  <a:cs typeface="Arial" panose="020B0604020202020204" pitchFamily="34" charset="0"/>
                </a:rPr>
                <a:t>Note that this user need does not specify how this will be accomplished, </a:t>
              </a:r>
            </a:p>
            <a:p>
              <a:r>
                <a:rPr lang="en-US" i="1" dirty="0" smtClean="0">
                  <a:latin typeface="Arial" panose="020B0604020202020204" pitchFamily="34" charset="0"/>
                  <a:cs typeface="Arial" panose="020B0604020202020204" pitchFamily="34" charset="0"/>
                </a:rPr>
                <a:t>it only specifies the need.</a:t>
              </a:r>
              <a:endParaRPr lang="en-US" i="1" dirty="0">
                <a:latin typeface="Arial" panose="020B0604020202020204" pitchFamily="34" charset="0"/>
                <a:cs typeface="Arial" panose="020B0604020202020204" pitchFamily="34" charset="0"/>
              </a:endParaRPr>
            </a:p>
          </p:txBody>
        </p:sp>
      </p:grpSp>
      <p:sp>
        <p:nvSpPr>
          <p:cNvPr id="12" name="Slide Number Placeholder 3"/>
          <p:cNvSpPr txBox="1">
            <a:spLocks/>
          </p:cNvSpPr>
          <p:nvPr/>
        </p:nvSpPr>
        <p:spPr>
          <a:xfrm>
            <a:off x="7525478" y="6553200"/>
            <a:ext cx="628815" cy="276228"/>
          </a:xfrm>
          <a:prstGeom prst="rect">
            <a:avLst/>
          </a:prstGeom>
        </p:spPr>
        <p:txBody>
          <a:bodyPr vert="horz" lIns="91440" tIns="45720" rIns="91440" bIns="45720" rtlCol="0" anchor="ctr"/>
          <a:lstStyle>
            <a:defPPr>
              <a:defRPr lang="en-US"/>
            </a:defPPr>
            <a:lvl1pPr algn="r" rtl="0" fontAlgn="base">
              <a:spcBef>
                <a:spcPct val="0"/>
              </a:spcBef>
              <a:spcAft>
                <a:spcPct val="0"/>
              </a:spcAft>
              <a:defRPr sz="10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7CF981C8-2789-41F9-B594-4F8F3D187A76}" type="slidenum">
              <a:rPr lang="en-US" smtClean="0"/>
              <a:pPr>
                <a:defRPr/>
              </a:pPr>
              <a:t>15</a:t>
            </a:fld>
            <a:endParaRPr lang="en-US"/>
          </a:p>
        </p:txBody>
      </p:sp>
    </p:spTree>
    <p:extLst>
      <p:ext uri="{BB962C8B-B14F-4D97-AF65-F5344CB8AC3E}">
        <p14:creationId xmlns:p14="http://schemas.microsoft.com/office/powerpoint/2010/main" val="280481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49" y="365126"/>
            <a:ext cx="8301705" cy="1335487"/>
          </a:xfrm>
        </p:spPr>
        <p:txBody>
          <a:bodyPr/>
          <a:lstStyle/>
          <a:p>
            <a:r>
              <a:rPr lang="en-US" dirty="0" smtClean="0">
                <a:latin typeface="Helvetica" pitchFamily="34" charset="0"/>
                <a:cs typeface="Helvetica" pitchFamily="34" charset="0"/>
              </a:rPr>
              <a:t>Task 3: Your Turn</a:t>
            </a:r>
            <a:endParaRPr lang="en-US" dirty="0"/>
          </a:p>
        </p:txBody>
      </p:sp>
      <p:sp>
        <p:nvSpPr>
          <p:cNvPr id="6963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42579F-0912-48E2-AC0F-03DBC34CB20B}" type="slidenum">
              <a:rPr lang="en-US" altLang="en-US" smtClean="0">
                <a:solidFill>
                  <a:schemeClr val="bg1"/>
                </a:solidFill>
              </a:rPr>
              <a:pPr eaLnBrk="1" hangingPunct="1"/>
              <a:t>16</a:t>
            </a:fld>
            <a:endParaRPr lang="en-US" altLang="en-US" dirty="0" smtClean="0">
              <a:solidFill>
                <a:schemeClr val="bg1"/>
              </a:solidFill>
            </a:endParaRPr>
          </a:p>
        </p:txBody>
      </p:sp>
      <p:sp>
        <p:nvSpPr>
          <p:cNvPr id="13" name="Rectangle 12"/>
          <p:cNvSpPr/>
          <p:nvPr/>
        </p:nvSpPr>
        <p:spPr>
          <a:xfrm>
            <a:off x="347413" y="1442273"/>
            <a:ext cx="8460169" cy="1200329"/>
          </a:xfrm>
          <a:prstGeom prst="rect">
            <a:avLst/>
          </a:prstGeom>
        </p:spPr>
        <p:txBody>
          <a:bodyPr wrap="square">
            <a:spAutoFit/>
          </a:bodyPr>
          <a:lstStyle/>
          <a:p>
            <a:r>
              <a:rPr lang="en-US" sz="2400" b="1" dirty="0">
                <a:solidFill>
                  <a:srgbClr val="FFFF00"/>
                </a:solidFill>
              </a:rPr>
              <a:t>UN 3.19 Exchange Traffic Condition Information between the Traffic Management and Transit Management </a:t>
            </a:r>
            <a:r>
              <a:rPr lang="en-US" sz="2400" b="1" dirty="0" smtClean="0">
                <a:solidFill>
                  <a:srgbClr val="FFFF00"/>
                </a:solidFill>
              </a:rPr>
              <a:t>Centers</a:t>
            </a:r>
            <a:endParaRPr lang="en-US" sz="2400" dirty="0">
              <a:solidFill>
                <a:srgbClr val="FFFF00"/>
              </a:solidFill>
            </a:endParaRPr>
          </a:p>
        </p:txBody>
      </p:sp>
      <p:sp>
        <p:nvSpPr>
          <p:cNvPr id="15" name="Rectangle 14"/>
          <p:cNvSpPr/>
          <p:nvPr/>
        </p:nvSpPr>
        <p:spPr>
          <a:xfrm>
            <a:off x="5653459" y="2286000"/>
            <a:ext cx="2441694" cy="369332"/>
          </a:xfrm>
          <a:prstGeom prst="rect">
            <a:avLst/>
          </a:prstGeom>
        </p:spPr>
        <p:txBody>
          <a:bodyPr wrap="none">
            <a:spAutoFit/>
          </a:bodyPr>
          <a:lstStyle/>
          <a:p>
            <a:r>
              <a:rPr lang="en-US" b="1" u="sng" dirty="0">
                <a:solidFill>
                  <a:srgbClr val="FFFF00"/>
                </a:solidFill>
                <a:latin typeface="Arial" panose="020B0604020202020204" pitchFamily="34" charset="0"/>
                <a:cs typeface="Arial" panose="020B0604020202020204" pitchFamily="34" charset="0"/>
              </a:rPr>
              <a:t>U</a:t>
            </a:r>
            <a:r>
              <a:rPr lang="en-US" b="1" u="sng" dirty="0" smtClean="0">
                <a:solidFill>
                  <a:srgbClr val="FFFF00"/>
                </a:solidFill>
                <a:latin typeface="Arial" panose="020B0604020202020204" pitchFamily="34" charset="0"/>
                <a:cs typeface="Arial" panose="020B0604020202020204" pitchFamily="34" charset="0"/>
              </a:rPr>
              <a:t>niquely</a:t>
            </a:r>
            <a:r>
              <a:rPr lang="en-US" u="sng" dirty="0" smtClean="0">
                <a:solidFill>
                  <a:srgbClr val="FFFF00"/>
                </a:solidFill>
                <a:latin typeface="Arial" panose="020B0604020202020204" pitchFamily="34" charset="0"/>
                <a:cs typeface="Arial" panose="020B0604020202020204" pitchFamily="34" charset="0"/>
              </a:rPr>
              <a:t> </a:t>
            </a:r>
            <a:r>
              <a:rPr lang="en-US" b="1" u="sng" dirty="0">
                <a:solidFill>
                  <a:srgbClr val="FFFF00"/>
                </a:solidFill>
                <a:latin typeface="Arial" panose="020B0604020202020204" pitchFamily="34" charset="0"/>
                <a:cs typeface="Arial" panose="020B0604020202020204" pitchFamily="34" charset="0"/>
              </a:rPr>
              <a:t>I</a:t>
            </a:r>
            <a:r>
              <a:rPr lang="en-US" b="1" u="sng" dirty="0" smtClean="0">
                <a:solidFill>
                  <a:srgbClr val="FFFF00"/>
                </a:solidFill>
                <a:latin typeface="Arial" panose="020B0604020202020204" pitchFamily="34" charset="0"/>
                <a:cs typeface="Arial" panose="020B0604020202020204" pitchFamily="34" charset="0"/>
              </a:rPr>
              <a:t>dentifiable</a:t>
            </a:r>
            <a:endParaRPr lang="en-US" u="sng" dirty="0">
              <a:solidFill>
                <a:srgbClr val="FFFF00"/>
              </a:solidFill>
            </a:endParaRPr>
          </a:p>
        </p:txBody>
      </p:sp>
      <p:grpSp>
        <p:nvGrpSpPr>
          <p:cNvPr id="3" name="Group 2"/>
          <p:cNvGrpSpPr/>
          <p:nvPr/>
        </p:nvGrpSpPr>
        <p:grpSpPr>
          <a:xfrm>
            <a:off x="371855" y="2832437"/>
            <a:ext cx="8564266" cy="4708981"/>
            <a:chOff x="371855" y="2832437"/>
            <a:chExt cx="8564266" cy="4708981"/>
          </a:xfrm>
        </p:grpSpPr>
        <p:sp>
          <p:nvSpPr>
            <p:cNvPr id="2" name="Rectangle 1"/>
            <p:cNvSpPr/>
            <p:nvPr/>
          </p:nvSpPr>
          <p:spPr>
            <a:xfrm>
              <a:off x="371855" y="2832437"/>
              <a:ext cx="8564266" cy="4708981"/>
            </a:xfrm>
            <a:prstGeom prst="rect">
              <a:avLst/>
            </a:prstGeom>
            <a:noFill/>
          </p:spPr>
          <p:txBody>
            <a:bodyPr wrap="square">
              <a:spAutoFit/>
            </a:bodyPr>
            <a:lstStyle/>
            <a:p>
              <a:r>
                <a:rPr lang="en-US" sz="2000" dirty="0">
                  <a:solidFill>
                    <a:srgbClr val="00B050"/>
                  </a:solidFill>
                </a:rPr>
                <a:t>T</a:t>
              </a:r>
              <a:r>
                <a:rPr lang="en-US" sz="2000" dirty="0" smtClean="0">
                  <a:solidFill>
                    <a:srgbClr val="00B050"/>
                  </a:solidFill>
                </a:rPr>
                <a:t>he </a:t>
              </a:r>
              <a:r>
                <a:rPr lang="en-US" sz="2000" dirty="0">
                  <a:solidFill>
                    <a:srgbClr val="00B050"/>
                  </a:solidFill>
                </a:rPr>
                <a:t>T</a:t>
              </a:r>
              <a:r>
                <a:rPr lang="en-US" sz="2000" dirty="0" smtClean="0">
                  <a:solidFill>
                    <a:srgbClr val="00B050"/>
                  </a:solidFill>
                </a:rPr>
                <a:t>raffic </a:t>
              </a:r>
              <a:r>
                <a:rPr lang="en-US" sz="2000" dirty="0">
                  <a:solidFill>
                    <a:srgbClr val="00B050"/>
                  </a:solidFill>
                </a:rPr>
                <a:t>M</a:t>
              </a:r>
              <a:r>
                <a:rPr lang="en-US" sz="2000" dirty="0" smtClean="0">
                  <a:solidFill>
                    <a:srgbClr val="00B050"/>
                  </a:solidFill>
                </a:rPr>
                <a:t>anagement </a:t>
              </a:r>
              <a:r>
                <a:rPr lang="en-US" sz="2000" dirty="0">
                  <a:solidFill>
                    <a:srgbClr val="00B050"/>
                  </a:solidFill>
                </a:rPr>
                <a:t>C</a:t>
              </a:r>
              <a:r>
                <a:rPr lang="en-US" sz="2000" dirty="0" smtClean="0">
                  <a:solidFill>
                    <a:srgbClr val="00B050"/>
                  </a:solidFill>
                </a:rPr>
                <a:t>enter Operator and </a:t>
              </a:r>
              <a:r>
                <a:rPr lang="en-US" sz="2000" dirty="0">
                  <a:solidFill>
                    <a:srgbClr val="00B050"/>
                  </a:solidFill>
                </a:rPr>
                <a:t>T</a:t>
              </a:r>
              <a:r>
                <a:rPr lang="en-US" sz="2000" dirty="0" smtClean="0">
                  <a:solidFill>
                    <a:srgbClr val="00B050"/>
                  </a:solidFill>
                </a:rPr>
                <a:t>ransit </a:t>
              </a:r>
              <a:r>
                <a:rPr lang="en-US" sz="2000" dirty="0">
                  <a:solidFill>
                    <a:srgbClr val="00B050"/>
                  </a:solidFill>
                </a:rPr>
                <a:t>M</a:t>
              </a:r>
              <a:r>
                <a:rPr lang="en-US" sz="2000" dirty="0" smtClean="0">
                  <a:solidFill>
                    <a:srgbClr val="00B050"/>
                  </a:solidFill>
                </a:rPr>
                <a:t>anagement Center Operator need </a:t>
              </a:r>
              <a:r>
                <a:rPr lang="en-US" sz="2000" dirty="0">
                  <a:solidFill>
                    <a:srgbClr val="00B050"/>
                  </a:solidFill>
                </a:rPr>
                <a:t>to share </a:t>
              </a:r>
              <a:r>
                <a:rPr lang="en-US" sz="2000" dirty="0" smtClean="0">
                  <a:solidFill>
                    <a:srgbClr val="00B050"/>
                  </a:solidFill>
                </a:rPr>
                <a:t>their traffic </a:t>
              </a:r>
              <a:r>
                <a:rPr lang="en-US" sz="2000" dirty="0">
                  <a:solidFill>
                    <a:srgbClr val="00B050"/>
                  </a:solidFill>
                </a:rPr>
                <a:t>condition </a:t>
              </a:r>
              <a:r>
                <a:rPr lang="en-US" sz="2000" dirty="0" smtClean="0">
                  <a:solidFill>
                    <a:srgbClr val="00B050"/>
                  </a:solidFill>
                </a:rPr>
                <a:t>information with each other</a:t>
              </a:r>
              <a:endParaRPr lang="en-US" sz="2000" dirty="0">
                <a:solidFill>
                  <a:srgbClr val="00B050"/>
                </a:solidFill>
              </a:endParaRPr>
            </a:p>
            <a:p>
              <a:pPr>
                <a:lnSpc>
                  <a:spcPct val="150000"/>
                </a:lnSpc>
              </a:pPr>
              <a:endParaRPr lang="en-US" sz="2000" dirty="0" smtClean="0">
                <a:solidFill>
                  <a:schemeClr val="accent5">
                    <a:lumMod val="75000"/>
                  </a:schemeClr>
                </a:solidFill>
              </a:endParaRPr>
            </a:p>
            <a:p>
              <a:pPr>
                <a:lnSpc>
                  <a:spcPct val="150000"/>
                </a:lnSpc>
              </a:pPr>
              <a:r>
                <a:rPr lang="en-US" sz="2000" dirty="0" smtClean="0">
                  <a:solidFill>
                    <a:schemeClr val="accent5">
                      <a:lumMod val="75000"/>
                    </a:schemeClr>
                  </a:solidFill>
                </a:rPr>
                <a:t>in </a:t>
              </a:r>
              <a:r>
                <a:rPr lang="en-US" sz="2000" dirty="0">
                  <a:solidFill>
                    <a:schemeClr val="accent5">
                      <a:lumMod val="75000"/>
                    </a:schemeClr>
                  </a:solidFill>
                </a:rPr>
                <a:t>order to provide better traffic coordination around the </a:t>
              </a:r>
              <a:r>
                <a:rPr lang="en-US" sz="2000" dirty="0" smtClean="0">
                  <a:solidFill>
                    <a:schemeClr val="accent5">
                      <a:lumMod val="75000"/>
                    </a:schemeClr>
                  </a:solidFill>
                </a:rPr>
                <a:t>stadium. </a:t>
              </a:r>
              <a:endParaRPr lang="en-US" sz="2000" dirty="0">
                <a:solidFill>
                  <a:schemeClr val="accent5">
                    <a:lumMod val="75000"/>
                  </a:schemeClr>
                </a:solidFill>
              </a:endParaRPr>
            </a:p>
            <a:p>
              <a:pPr>
                <a:lnSpc>
                  <a:spcPct val="200000"/>
                </a:lnSpc>
              </a:pPr>
              <a:endParaRPr lang="en-US" sz="2000" dirty="0" smtClean="0">
                <a:solidFill>
                  <a:srgbClr val="7030A0"/>
                </a:solidFill>
              </a:endParaRPr>
            </a:p>
            <a:p>
              <a:pPr>
                <a:lnSpc>
                  <a:spcPct val="200000"/>
                </a:lnSpc>
              </a:pPr>
              <a:endParaRPr lang="en-US" sz="2000" dirty="0">
                <a:solidFill>
                  <a:srgbClr val="7030A0"/>
                </a:solidFill>
              </a:endParaRPr>
            </a:p>
            <a:p>
              <a:pPr>
                <a:lnSpc>
                  <a:spcPct val="200000"/>
                </a:lnSpc>
              </a:pPr>
              <a:r>
                <a:rPr lang="en-US" sz="2000" i="1" dirty="0" smtClean="0">
                  <a:solidFill>
                    <a:schemeClr val="accent4">
                      <a:lumMod val="75000"/>
                    </a:schemeClr>
                  </a:solidFill>
                  <a:latin typeface="Arial" panose="020B0604020202020204" pitchFamily="34" charset="0"/>
                  <a:cs typeface="Arial" panose="020B0604020202020204" pitchFamily="34" charset="0"/>
                </a:rPr>
                <a:t>.</a:t>
              </a:r>
              <a:r>
                <a:rPr lang="en-US" sz="2000" i="1" dirty="0" smtClean="0">
                  <a:latin typeface="Arial" panose="020B0604020202020204" pitchFamily="34" charset="0"/>
                  <a:cs typeface="Arial" panose="020B0604020202020204" pitchFamily="34" charset="0"/>
                </a:rPr>
                <a:t> </a:t>
              </a:r>
            </a:p>
            <a:p>
              <a:pPr>
                <a:lnSpc>
                  <a:spcPct val="200000"/>
                </a:lnSpc>
              </a:pPr>
              <a:endParaRPr lang="en-US" sz="2000" i="1"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p:txBody>
        </p:sp>
        <p:sp>
          <p:nvSpPr>
            <p:cNvPr id="16" name="Rectangle 15"/>
            <p:cNvSpPr/>
            <p:nvPr/>
          </p:nvSpPr>
          <p:spPr>
            <a:xfrm>
              <a:off x="5653459" y="3570332"/>
              <a:ext cx="2941831" cy="369332"/>
            </a:xfrm>
            <a:prstGeom prst="rect">
              <a:avLst/>
            </a:prstGeom>
          </p:spPr>
          <p:txBody>
            <a:bodyPr wrap="none">
              <a:spAutoFit/>
            </a:bodyPr>
            <a:lstStyle/>
            <a:p>
              <a:r>
                <a:rPr lang="en-US" b="1" u="sng" dirty="0">
                  <a:solidFill>
                    <a:srgbClr val="00B050"/>
                  </a:solidFill>
                  <a:latin typeface="Arial" panose="020B0604020202020204" pitchFamily="34" charset="0"/>
                  <a:cs typeface="Arial" panose="020B0604020202020204" pitchFamily="34" charset="0"/>
                </a:rPr>
                <a:t>Major Desired Capability</a:t>
              </a:r>
              <a:r>
                <a:rPr lang="en-US" b="1" dirty="0">
                  <a:solidFill>
                    <a:srgbClr val="00B050"/>
                  </a:solidFill>
                  <a:latin typeface="Arial" panose="020B0604020202020204" pitchFamily="34" charset="0"/>
                  <a:cs typeface="Arial" panose="020B0604020202020204" pitchFamily="34" charset="0"/>
                </a:rPr>
                <a:t> </a:t>
              </a:r>
              <a:endParaRPr lang="en-US" dirty="0">
                <a:solidFill>
                  <a:srgbClr val="00B050"/>
                </a:solidFill>
              </a:endParaRPr>
            </a:p>
          </p:txBody>
        </p:sp>
        <p:sp>
          <p:nvSpPr>
            <p:cNvPr id="17" name="Rectangle 16"/>
            <p:cNvSpPr/>
            <p:nvPr/>
          </p:nvSpPr>
          <p:spPr>
            <a:xfrm>
              <a:off x="5703316" y="4407508"/>
              <a:ext cx="1287532" cy="369332"/>
            </a:xfrm>
            <a:prstGeom prst="rect">
              <a:avLst/>
            </a:prstGeom>
          </p:spPr>
          <p:txBody>
            <a:bodyPr wrap="none">
              <a:spAutoFit/>
            </a:bodyPr>
            <a:lstStyle/>
            <a:p>
              <a:r>
                <a:rPr lang="en-US" b="1" u="sng" dirty="0">
                  <a:solidFill>
                    <a:schemeClr val="accent5">
                      <a:lumMod val="75000"/>
                    </a:schemeClr>
                  </a:solidFill>
                  <a:latin typeface="Arial" panose="020B0604020202020204" pitchFamily="34" charset="0"/>
                  <a:cs typeface="Arial" panose="020B0604020202020204" pitchFamily="34" charset="0"/>
                </a:rPr>
                <a:t>Rationale</a:t>
              </a:r>
              <a:r>
                <a:rPr lang="en-US" b="1" dirty="0">
                  <a:solidFill>
                    <a:schemeClr val="accent5">
                      <a:lumMod val="75000"/>
                    </a:schemeClr>
                  </a:solidFill>
                  <a:latin typeface="Arial" panose="020B0604020202020204" pitchFamily="34" charset="0"/>
                  <a:cs typeface="Arial" panose="020B0604020202020204" pitchFamily="34" charset="0"/>
                </a:rPr>
                <a:t> </a:t>
              </a:r>
              <a:endParaRPr lang="en-US" dirty="0">
                <a:solidFill>
                  <a:schemeClr val="accent5">
                    <a:lumMod val="75000"/>
                  </a:schemeClr>
                </a:solidFill>
              </a:endParaRPr>
            </a:p>
          </p:txBody>
        </p:sp>
        <p:sp>
          <p:nvSpPr>
            <p:cNvPr id="18" name="Rectangle 17"/>
            <p:cNvSpPr/>
            <p:nvPr/>
          </p:nvSpPr>
          <p:spPr>
            <a:xfrm>
              <a:off x="5703316" y="5362554"/>
              <a:ext cx="1672253" cy="369332"/>
            </a:xfrm>
            <a:prstGeom prst="rect">
              <a:avLst/>
            </a:prstGeom>
          </p:spPr>
          <p:txBody>
            <a:bodyPr wrap="none">
              <a:spAutoFit/>
            </a:bodyPr>
            <a:lstStyle/>
            <a:p>
              <a:r>
                <a:rPr lang="en-US" b="1" u="sng" dirty="0">
                  <a:latin typeface="Arial" panose="020B0604020202020204" pitchFamily="34" charset="0"/>
                  <a:cs typeface="Arial" panose="020B0604020202020204" pitchFamily="34" charset="0"/>
                </a:rPr>
                <a:t>Solution-Fre</a:t>
              </a:r>
              <a:r>
                <a:rPr lang="en-US" u="sng" dirty="0">
                  <a:latin typeface="Arial" panose="020B0604020202020204" pitchFamily="34" charset="0"/>
                  <a:cs typeface="Arial" panose="020B0604020202020204" pitchFamily="34" charset="0"/>
                </a:rPr>
                <a:t>e</a:t>
              </a:r>
              <a:endParaRPr lang="en-US" u="sng" dirty="0"/>
            </a:p>
          </p:txBody>
        </p:sp>
        <p:sp>
          <p:nvSpPr>
            <p:cNvPr id="19" name="Rectangle 18"/>
            <p:cNvSpPr/>
            <p:nvPr/>
          </p:nvSpPr>
          <p:spPr>
            <a:xfrm>
              <a:off x="378984" y="5017792"/>
              <a:ext cx="7584127" cy="646331"/>
            </a:xfrm>
            <a:prstGeom prst="rect">
              <a:avLst/>
            </a:prstGeom>
          </p:spPr>
          <p:txBody>
            <a:bodyPr wrap="none">
              <a:spAutoFit/>
            </a:bodyPr>
            <a:lstStyle/>
            <a:p>
              <a:r>
                <a:rPr lang="en-US" i="1" dirty="0" smtClean="0">
                  <a:latin typeface="Arial" panose="020B0604020202020204" pitchFamily="34" charset="0"/>
                  <a:cs typeface="Arial" panose="020B0604020202020204" pitchFamily="34" charset="0"/>
                </a:rPr>
                <a:t>Note that this user need does not specify how this will be accomplished, </a:t>
              </a:r>
            </a:p>
            <a:p>
              <a:r>
                <a:rPr lang="en-US" i="1" dirty="0" smtClean="0">
                  <a:latin typeface="Arial" panose="020B0604020202020204" pitchFamily="34" charset="0"/>
                  <a:cs typeface="Arial" panose="020B0604020202020204" pitchFamily="34" charset="0"/>
                </a:rPr>
                <a:t>it only specifies the need.</a:t>
              </a:r>
              <a:endParaRPr lang="en-US" i="1" dirty="0">
                <a:latin typeface="Arial" panose="020B0604020202020204" pitchFamily="34" charset="0"/>
                <a:cs typeface="Arial" panose="020B0604020202020204" pitchFamily="34" charset="0"/>
              </a:endParaRPr>
            </a:p>
          </p:txBody>
        </p:sp>
      </p:grpSp>
      <p:sp>
        <p:nvSpPr>
          <p:cNvPr id="12" name="Slide Number Placeholder 3"/>
          <p:cNvSpPr txBox="1">
            <a:spLocks/>
          </p:cNvSpPr>
          <p:nvPr/>
        </p:nvSpPr>
        <p:spPr>
          <a:xfrm>
            <a:off x="7525478" y="6553200"/>
            <a:ext cx="628815" cy="276228"/>
          </a:xfrm>
          <a:prstGeom prst="rect">
            <a:avLst/>
          </a:prstGeom>
        </p:spPr>
        <p:txBody>
          <a:bodyPr vert="horz" lIns="91440" tIns="45720" rIns="91440" bIns="45720" rtlCol="0" anchor="ctr"/>
          <a:lstStyle>
            <a:defPPr>
              <a:defRPr lang="en-US"/>
            </a:defPPr>
            <a:lvl1pPr algn="r" rtl="0" fontAlgn="base">
              <a:spcBef>
                <a:spcPct val="0"/>
              </a:spcBef>
              <a:spcAft>
                <a:spcPct val="0"/>
              </a:spcAft>
              <a:defRPr sz="10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7CF981C8-2789-41F9-B594-4F8F3D187A76}" type="slidenum">
              <a:rPr lang="en-US" smtClean="0"/>
              <a:pPr>
                <a:defRPr/>
              </a:pPr>
              <a:t>16</a:t>
            </a:fld>
            <a:endParaRPr lang="en-US"/>
          </a:p>
        </p:txBody>
      </p:sp>
    </p:spTree>
    <p:extLst>
      <p:ext uri="{BB962C8B-B14F-4D97-AF65-F5344CB8AC3E}">
        <p14:creationId xmlns:p14="http://schemas.microsoft.com/office/powerpoint/2010/main" val="336772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49" y="365126"/>
            <a:ext cx="8301705" cy="1335487"/>
          </a:xfrm>
        </p:spPr>
        <p:txBody>
          <a:bodyPr/>
          <a:lstStyle/>
          <a:p>
            <a:r>
              <a:rPr lang="en-US" dirty="0" smtClean="0">
                <a:latin typeface="Helvetica" pitchFamily="34" charset="0"/>
                <a:cs typeface="Helvetica" pitchFamily="34" charset="0"/>
              </a:rPr>
              <a:t>Task 3: Your Turn</a:t>
            </a:r>
            <a:endParaRPr lang="en-US" dirty="0"/>
          </a:p>
        </p:txBody>
      </p:sp>
      <p:sp>
        <p:nvSpPr>
          <p:cNvPr id="6963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42579F-0912-48E2-AC0F-03DBC34CB20B}" type="slidenum">
              <a:rPr lang="en-US" altLang="en-US" smtClean="0">
                <a:solidFill>
                  <a:schemeClr val="bg1"/>
                </a:solidFill>
              </a:rPr>
              <a:pPr eaLnBrk="1" hangingPunct="1"/>
              <a:t>17</a:t>
            </a:fld>
            <a:endParaRPr lang="en-US" altLang="en-US" dirty="0" smtClean="0">
              <a:solidFill>
                <a:schemeClr val="bg1"/>
              </a:solidFill>
            </a:endParaRPr>
          </a:p>
        </p:txBody>
      </p:sp>
      <p:sp>
        <p:nvSpPr>
          <p:cNvPr id="13" name="Rectangle 12"/>
          <p:cNvSpPr/>
          <p:nvPr/>
        </p:nvSpPr>
        <p:spPr>
          <a:xfrm>
            <a:off x="721673" y="2450682"/>
            <a:ext cx="7908436" cy="830997"/>
          </a:xfrm>
          <a:prstGeom prst="rect">
            <a:avLst/>
          </a:prstGeom>
        </p:spPr>
        <p:txBody>
          <a:bodyPr wrap="square">
            <a:spAutoFit/>
          </a:bodyPr>
          <a:lstStyle/>
          <a:p>
            <a:r>
              <a:rPr lang="en-US" sz="2400" b="1" i="1" dirty="0">
                <a:solidFill>
                  <a:srgbClr val="FFFF00"/>
                </a:solidFill>
              </a:rPr>
              <a:t>UN 3.4.1 Retrieve Remote Traffic Conditions using Cameras</a:t>
            </a:r>
            <a:endParaRPr lang="en-US" sz="2400" dirty="0">
              <a:solidFill>
                <a:srgbClr val="FFFF00"/>
              </a:solidFill>
            </a:endParaRPr>
          </a:p>
        </p:txBody>
      </p:sp>
      <p:sp>
        <p:nvSpPr>
          <p:cNvPr id="15" name="Rectangle 14"/>
          <p:cNvSpPr/>
          <p:nvPr/>
        </p:nvSpPr>
        <p:spPr>
          <a:xfrm>
            <a:off x="5977766" y="2848207"/>
            <a:ext cx="2441694" cy="369332"/>
          </a:xfrm>
          <a:prstGeom prst="rect">
            <a:avLst/>
          </a:prstGeom>
        </p:spPr>
        <p:txBody>
          <a:bodyPr wrap="none">
            <a:spAutoFit/>
          </a:bodyPr>
          <a:lstStyle/>
          <a:p>
            <a:r>
              <a:rPr lang="en-US" b="1" u="sng" dirty="0">
                <a:solidFill>
                  <a:srgbClr val="FFFF00"/>
                </a:solidFill>
                <a:latin typeface="Arial" panose="020B0604020202020204" pitchFamily="34" charset="0"/>
                <a:cs typeface="Arial" panose="020B0604020202020204" pitchFamily="34" charset="0"/>
              </a:rPr>
              <a:t>U</a:t>
            </a:r>
            <a:r>
              <a:rPr lang="en-US" b="1" u="sng" dirty="0" smtClean="0">
                <a:solidFill>
                  <a:srgbClr val="FFFF00"/>
                </a:solidFill>
                <a:latin typeface="Arial" panose="020B0604020202020204" pitchFamily="34" charset="0"/>
                <a:cs typeface="Arial" panose="020B0604020202020204" pitchFamily="34" charset="0"/>
              </a:rPr>
              <a:t>niquely</a:t>
            </a:r>
            <a:r>
              <a:rPr lang="en-US" u="sng" dirty="0" smtClean="0">
                <a:solidFill>
                  <a:srgbClr val="FFFF00"/>
                </a:solidFill>
                <a:latin typeface="Arial" panose="020B0604020202020204" pitchFamily="34" charset="0"/>
                <a:cs typeface="Arial" panose="020B0604020202020204" pitchFamily="34" charset="0"/>
              </a:rPr>
              <a:t> </a:t>
            </a:r>
            <a:r>
              <a:rPr lang="en-US" b="1" u="sng" dirty="0">
                <a:solidFill>
                  <a:srgbClr val="FFFF00"/>
                </a:solidFill>
                <a:latin typeface="Arial" panose="020B0604020202020204" pitchFamily="34" charset="0"/>
                <a:cs typeface="Arial" panose="020B0604020202020204" pitchFamily="34" charset="0"/>
              </a:rPr>
              <a:t>I</a:t>
            </a:r>
            <a:r>
              <a:rPr lang="en-US" b="1" u="sng" dirty="0" smtClean="0">
                <a:solidFill>
                  <a:srgbClr val="FFFF00"/>
                </a:solidFill>
                <a:latin typeface="Arial" panose="020B0604020202020204" pitchFamily="34" charset="0"/>
                <a:cs typeface="Arial" panose="020B0604020202020204" pitchFamily="34" charset="0"/>
              </a:rPr>
              <a:t>dentifiable</a:t>
            </a:r>
            <a:endParaRPr lang="en-US" u="sng" dirty="0">
              <a:solidFill>
                <a:srgbClr val="FFFF00"/>
              </a:solidFill>
            </a:endParaRPr>
          </a:p>
        </p:txBody>
      </p:sp>
      <p:grpSp>
        <p:nvGrpSpPr>
          <p:cNvPr id="5" name="Group 4"/>
          <p:cNvGrpSpPr/>
          <p:nvPr/>
        </p:nvGrpSpPr>
        <p:grpSpPr>
          <a:xfrm>
            <a:off x="721672" y="3415596"/>
            <a:ext cx="8564265" cy="3785652"/>
            <a:chOff x="721672" y="2959128"/>
            <a:chExt cx="8564266" cy="4304707"/>
          </a:xfrm>
        </p:grpSpPr>
        <p:sp>
          <p:nvSpPr>
            <p:cNvPr id="2" name="Rectangle 1"/>
            <p:cNvSpPr/>
            <p:nvPr/>
          </p:nvSpPr>
          <p:spPr>
            <a:xfrm>
              <a:off x="721672" y="2959128"/>
              <a:ext cx="8564266" cy="4304707"/>
            </a:xfrm>
            <a:prstGeom prst="rect">
              <a:avLst/>
            </a:prstGeom>
            <a:noFill/>
          </p:spPr>
          <p:txBody>
            <a:bodyPr wrap="square">
              <a:spAutoFit/>
            </a:bodyPr>
            <a:lstStyle/>
            <a:p>
              <a:r>
                <a:rPr lang="en-US" sz="2000" i="1" dirty="0">
                  <a:solidFill>
                    <a:srgbClr val="00B050"/>
                  </a:solidFill>
                </a:rPr>
                <a:t>The City TMC </a:t>
              </a:r>
              <a:r>
                <a:rPr lang="en-US" sz="2000" i="1" dirty="0" smtClean="0">
                  <a:solidFill>
                    <a:srgbClr val="00B050"/>
                  </a:solidFill>
                </a:rPr>
                <a:t>Operator needs </a:t>
              </a:r>
              <a:r>
                <a:rPr lang="en-US" sz="2000" i="1" dirty="0">
                  <a:solidFill>
                    <a:srgbClr val="00B050"/>
                  </a:solidFill>
                </a:rPr>
                <a:t>to remotely retrieve freeway and arterial roadway traffic conditions by controlling </a:t>
              </a:r>
              <a:r>
                <a:rPr lang="en-US" sz="2000" i="1" dirty="0" smtClean="0">
                  <a:solidFill>
                    <a:srgbClr val="00B050"/>
                  </a:solidFill>
                </a:rPr>
                <a:t>cameras</a:t>
              </a:r>
            </a:p>
            <a:p>
              <a:endParaRPr lang="en-US" sz="2000" i="1" dirty="0" smtClean="0">
                <a:solidFill>
                  <a:schemeClr val="accent5">
                    <a:lumMod val="75000"/>
                  </a:schemeClr>
                </a:solidFill>
              </a:endParaRPr>
            </a:p>
            <a:p>
              <a:r>
                <a:rPr lang="en-US" sz="2000" i="1" dirty="0" smtClean="0">
                  <a:solidFill>
                    <a:schemeClr val="accent5">
                      <a:lumMod val="75000"/>
                    </a:schemeClr>
                  </a:solidFill>
                </a:rPr>
                <a:t>in </a:t>
              </a:r>
              <a:r>
                <a:rPr lang="en-US" sz="2000" i="1" dirty="0">
                  <a:solidFill>
                    <a:schemeClr val="accent5">
                      <a:lumMod val="75000"/>
                    </a:schemeClr>
                  </a:solidFill>
                </a:rPr>
                <a:t>order to obtain current roadway operational conditions</a:t>
              </a:r>
              <a:r>
                <a:rPr lang="en-US" sz="2000" dirty="0" smtClean="0">
                  <a:solidFill>
                    <a:schemeClr val="accent5">
                      <a:lumMod val="75000"/>
                    </a:schemeClr>
                  </a:solidFill>
                </a:rPr>
                <a:t>. </a:t>
              </a:r>
            </a:p>
            <a:p>
              <a:pPr>
                <a:lnSpc>
                  <a:spcPct val="200000"/>
                </a:lnSpc>
              </a:pPr>
              <a:endParaRPr lang="en-US" sz="2000" dirty="0">
                <a:solidFill>
                  <a:srgbClr val="7030A0"/>
                </a:solidFill>
              </a:endParaRPr>
            </a:p>
            <a:p>
              <a:pPr>
                <a:lnSpc>
                  <a:spcPct val="200000"/>
                </a:lnSpc>
              </a:pPr>
              <a:r>
                <a:rPr lang="en-US" sz="2000" i="1" dirty="0" smtClean="0">
                  <a:solidFill>
                    <a:schemeClr val="accent4">
                      <a:lumMod val="75000"/>
                    </a:schemeClr>
                  </a:solidFill>
                  <a:latin typeface="Arial" panose="020B0604020202020204" pitchFamily="34" charset="0"/>
                  <a:cs typeface="Arial" panose="020B0604020202020204" pitchFamily="34" charset="0"/>
                </a:rPr>
                <a:t>.</a:t>
              </a:r>
              <a:r>
                <a:rPr lang="en-US" sz="2000" i="1" dirty="0" smtClean="0">
                  <a:latin typeface="Arial" panose="020B0604020202020204" pitchFamily="34" charset="0"/>
                  <a:cs typeface="Arial" panose="020B0604020202020204" pitchFamily="34" charset="0"/>
                </a:rPr>
                <a:t> </a:t>
              </a:r>
            </a:p>
            <a:p>
              <a:pPr>
                <a:lnSpc>
                  <a:spcPct val="200000"/>
                </a:lnSpc>
              </a:pPr>
              <a:endParaRPr lang="en-US" sz="2000" i="1"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p:txBody>
        </p:sp>
        <p:sp>
          <p:nvSpPr>
            <p:cNvPr id="16" name="Rectangle 15"/>
            <p:cNvSpPr/>
            <p:nvPr/>
          </p:nvSpPr>
          <p:spPr>
            <a:xfrm>
              <a:off x="5977767" y="3607900"/>
              <a:ext cx="2941831" cy="369333"/>
            </a:xfrm>
            <a:prstGeom prst="rect">
              <a:avLst/>
            </a:prstGeom>
          </p:spPr>
          <p:txBody>
            <a:bodyPr wrap="none">
              <a:spAutoFit/>
            </a:bodyPr>
            <a:lstStyle/>
            <a:p>
              <a:r>
                <a:rPr lang="en-US" b="1" u="sng" dirty="0">
                  <a:solidFill>
                    <a:srgbClr val="00B050"/>
                  </a:solidFill>
                  <a:latin typeface="Arial" panose="020B0604020202020204" pitchFamily="34" charset="0"/>
                  <a:cs typeface="Arial" panose="020B0604020202020204" pitchFamily="34" charset="0"/>
                </a:rPr>
                <a:t>Major Desired Capability</a:t>
              </a:r>
              <a:r>
                <a:rPr lang="en-US" b="1" dirty="0">
                  <a:solidFill>
                    <a:srgbClr val="00B050"/>
                  </a:solidFill>
                  <a:latin typeface="Arial" panose="020B0604020202020204" pitchFamily="34" charset="0"/>
                  <a:cs typeface="Arial" panose="020B0604020202020204" pitchFamily="34" charset="0"/>
                </a:rPr>
                <a:t> </a:t>
              </a:r>
              <a:endParaRPr lang="en-US" dirty="0">
                <a:solidFill>
                  <a:srgbClr val="00B050"/>
                </a:solidFill>
              </a:endParaRPr>
            </a:p>
          </p:txBody>
        </p:sp>
        <p:sp>
          <p:nvSpPr>
            <p:cNvPr id="17" name="Rectangle 16"/>
            <p:cNvSpPr/>
            <p:nvPr/>
          </p:nvSpPr>
          <p:spPr>
            <a:xfrm>
              <a:off x="6017738" y="4435379"/>
              <a:ext cx="1287532" cy="369333"/>
            </a:xfrm>
            <a:prstGeom prst="rect">
              <a:avLst/>
            </a:prstGeom>
          </p:spPr>
          <p:txBody>
            <a:bodyPr wrap="none">
              <a:spAutoFit/>
            </a:bodyPr>
            <a:lstStyle/>
            <a:p>
              <a:r>
                <a:rPr lang="en-US" b="1" u="sng" dirty="0">
                  <a:solidFill>
                    <a:schemeClr val="accent5">
                      <a:lumMod val="75000"/>
                    </a:schemeClr>
                  </a:solidFill>
                  <a:latin typeface="Arial" panose="020B0604020202020204" pitchFamily="34" charset="0"/>
                  <a:cs typeface="Arial" panose="020B0604020202020204" pitchFamily="34" charset="0"/>
                </a:rPr>
                <a:t>Rationale</a:t>
              </a:r>
              <a:r>
                <a:rPr lang="en-US" b="1" dirty="0">
                  <a:solidFill>
                    <a:schemeClr val="accent5">
                      <a:lumMod val="75000"/>
                    </a:schemeClr>
                  </a:solidFill>
                  <a:latin typeface="Arial" panose="020B0604020202020204" pitchFamily="34" charset="0"/>
                  <a:cs typeface="Arial" panose="020B0604020202020204" pitchFamily="34" charset="0"/>
                </a:rPr>
                <a:t> </a:t>
              </a:r>
              <a:endParaRPr lang="en-US" dirty="0">
                <a:solidFill>
                  <a:schemeClr val="accent5">
                    <a:lumMod val="75000"/>
                  </a:schemeClr>
                </a:solidFill>
              </a:endParaRPr>
            </a:p>
          </p:txBody>
        </p:sp>
      </p:grpSp>
      <p:grpSp>
        <p:nvGrpSpPr>
          <p:cNvPr id="6" name="Group 5"/>
          <p:cNvGrpSpPr/>
          <p:nvPr/>
        </p:nvGrpSpPr>
        <p:grpSpPr>
          <a:xfrm>
            <a:off x="721673" y="5218954"/>
            <a:ext cx="7584127" cy="784385"/>
            <a:chOff x="721673" y="5218954"/>
            <a:chExt cx="7584127" cy="784385"/>
          </a:xfrm>
        </p:grpSpPr>
        <p:sp>
          <p:nvSpPr>
            <p:cNvPr id="18" name="Rectangle 17"/>
            <p:cNvSpPr/>
            <p:nvPr/>
          </p:nvSpPr>
          <p:spPr>
            <a:xfrm>
              <a:off x="5977766" y="5634007"/>
              <a:ext cx="2056973" cy="369332"/>
            </a:xfrm>
            <a:prstGeom prst="rect">
              <a:avLst/>
            </a:prstGeom>
          </p:spPr>
          <p:txBody>
            <a:bodyPr wrap="none">
              <a:spAutoFit/>
            </a:bodyPr>
            <a:lstStyle/>
            <a:p>
              <a:r>
                <a:rPr lang="en-US" b="1" u="sng" dirty="0" smtClean="0">
                  <a:latin typeface="Arial" panose="020B0604020202020204" pitchFamily="34" charset="0"/>
                  <a:cs typeface="Arial" panose="020B0604020202020204" pitchFamily="34" charset="0"/>
                </a:rPr>
                <a:t>Solution-Fre</a:t>
              </a:r>
              <a:r>
                <a:rPr lang="en-US" u="sng" dirty="0" smtClean="0">
                  <a:latin typeface="Arial" panose="020B0604020202020204" pitchFamily="34" charset="0"/>
                  <a:cs typeface="Arial" panose="020B0604020202020204" pitchFamily="34" charset="0"/>
                </a:rPr>
                <a:t>e???</a:t>
              </a:r>
              <a:endParaRPr lang="en-US" u="sng" dirty="0"/>
            </a:p>
          </p:txBody>
        </p:sp>
        <p:sp>
          <p:nvSpPr>
            <p:cNvPr id="19" name="Rectangle 18"/>
            <p:cNvSpPr/>
            <p:nvPr/>
          </p:nvSpPr>
          <p:spPr>
            <a:xfrm>
              <a:off x="721673" y="5218954"/>
              <a:ext cx="7584127" cy="646331"/>
            </a:xfrm>
            <a:prstGeom prst="rect">
              <a:avLst/>
            </a:prstGeom>
          </p:spPr>
          <p:txBody>
            <a:bodyPr wrap="none">
              <a:spAutoFit/>
            </a:bodyPr>
            <a:lstStyle/>
            <a:p>
              <a:r>
                <a:rPr lang="en-US" i="1" dirty="0" smtClean="0">
                  <a:latin typeface="Arial" panose="020B0604020202020204" pitchFamily="34" charset="0"/>
                  <a:cs typeface="Arial" panose="020B0604020202020204" pitchFamily="34" charset="0"/>
                </a:rPr>
                <a:t>Note that this user need does not specify how this will be accomplished, </a:t>
              </a:r>
            </a:p>
            <a:p>
              <a:r>
                <a:rPr lang="en-US" i="1" dirty="0" smtClean="0">
                  <a:latin typeface="Arial" panose="020B0604020202020204" pitchFamily="34" charset="0"/>
                  <a:cs typeface="Arial" panose="020B0604020202020204" pitchFamily="34" charset="0"/>
                </a:rPr>
                <a:t>it only specifies the need.</a:t>
              </a:r>
              <a:endParaRPr lang="en-US" i="1" dirty="0">
                <a:latin typeface="Arial" panose="020B0604020202020204" pitchFamily="34" charset="0"/>
                <a:cs typeface="Arial" panose="020B0604020202020204" pitchFamily="34" charset="0"/>
              </a:endParaRPr>
            </a:p>
          </p:txBody>
        </p:sp>
      </p:grpSp>
      <p:sp>
        <p:nvSpPr>
          <p:cNvPr id="3" name="TextBox 2"/>
          <p:cNvSpPr txBox="1"/>
          <p:nvPr/>
        </p:nvSpPr>
        <p:spPr>
          <a:xfrm>
            <a:off x="522514" y="1521767"/>
            <a:ext cx="7034298"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W</a:t>
            </a:r>
            <a:r>
              <a:rPr lang="en-US" sz="2400" b="1" dirty="0" smtClean="0"/>
              <a:t>hat </a:t>
            </a:r>
            <a:r>
              <a:rPr lang="en-US" sz="2400" b="1" dirty="0"/>
              <a:t>is wrong with the following user need?</a:t>
            </a:r>
          </a:p>
        </p:txBody>
      </p:sp>
      <p:sp>
        <p:nvSpPr>
          <p:cNvPr id="14" name="Slide Number Placeholder 3"/>
          <p:cNvSpPr txBox="1">
            <a:spLocks/>
          </p:cNvSpPr>
          <p:nvPr/>
        </p:nvSpPr>
        <p:spPr>
          <a:xfrm>
            <a:off x="7525478" y="6553200"/>
            <a:ext cx="628815" cy="276228"/>
          </a:xfrm>
          <a:prstGeom prst="rect">
            <a:avLst/>
          </a:prstGeom>
        </p:spPr>
        <p:txBody>
          <a:bodyPr vert="horz" lIns="91440" tIns="45720" rIns="91440" bIns="45720" rtlCol="0" anchor="ctr"/>
          <a:lstStyle>
            <a:defPPr>
              <a:defRPr lang="en-US"/>
            </a:defPPr>
            <a:lvl1pPr algn="r" rtl="0" fontAlgn="base">
              <a:spcBef>
                <a:spcPct val="0"/>
              </a:spcBef>
              <a:spcAft>
                <a:spcPct val="0"/>
              </a:spcAft>
              <a:defRPr sz="10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7CF981C8-2789-41F9-B594-4F8F3D187A76}" type="slidenum">
              <a:rPr lang="en-US" smtClean="0"/>
              <a:pPr>
                <a:defRPr/>
              </a:pPr>
              <a:t>17</a:t>
            </a:fld>
            <a:endParaRPr lang="en-US"/>
          </a:p>
        </p:txBody>
      </p:sp>
    </p:spTree>
    <p:extLst>
      <p:ext uri="{BB962C8B-B14F-4D97-AF65-F5344CB8AC3E}">
        <p14:creationId xmlns:p14="http://schemas.microsoft.com/office/powerpoint/2010/main" val="40910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4: Concepts for Proposed System</a:t>
            </a:r>
            <a:endParaRPr lang="en-US" dirty="0"/>
          </a:p>
        </p:txBody>
      </p:sp>
      <p:sp>
        <p:nvSpPr>
          <p:cNvPr id="3" name="Content Placeholder 2"/>
          <p:cNvSpPr>
            <a:spLocks noGrp="1"/>
          </p:cNvSpPr>
          <p:nvPr>
            <p:ph idx="1"/>
          </p:nvPr>
        </p:nvSpPr>
        <p:spPr>
          <a:xfrm>
            <a:off x="1142107" y="1904999"/>
            <a:ext cx="6249293" cy="4114801"/>
          </a:xfrm>
        </p:spPr>
        <p:txBody>
          <a:bodyPr>
            <a:normAutofit/>
          </a:bodyPr>
          <a:lstStyle/>
          <a:p>
            <a:r>
              <a:rPr lang="en-US" dirty="0"/>
              <a:t>A high-level block diagram of the proposed system components helps to define the scope of the project.  </a:t>
            </a:r>
            <a:endParaRPr lang="en-US" dirty="0" smtClean="0"/>
          </a:p>
          <a:p>
            <a:r>
              <a:rPr lang="en-US" dirty="0" smtClean="0"/>
              <a:t>Based </a:t>
            </a:r>
            <a:r>
              <a:rPr lang="en-US" dirty="0"/>
              <a:t>on your understanding of the proposed project, sketch a rough block diagram of the major systems and the information they communicate with each other.  </a:t>
            </a:r>
            <a:endParaRPr lang="en-US" dirty="0" smtClean="0"/>
          </a:p>
          <a:p>
            <a:r>
              <a:rPr lang="en-US" dirty="0" smtClean="0"/>
              <a:t>Make </a:t>
            </a:r>
            <a:r>
              <a:rPr lang="en-US" dirty="0"/>
              <a:t>sure you label your system blocks as well </a:t>
            </a:r>
            <a:r>
              <a:rPr lang="en-US" dirty="0" smtClean="0"/>
              <a:t>as connecting </a:t>
            </a:r>
            <a:r>
              <a:rPr lang="en-US" dirty="0"/>
              <a:t>the blocks where there is information communications between them.</a:t>
            </a:r>
          </a:p>
          <a:p>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18</a:t>
            </a:fld>
            <a:endParaRPr lang="en-US"/>
          </a:p>
        </p:txBody>
      </p:sp>
      <p:grpSp>
        <p:nvGrpSpPr>
          <p:cNvPr id="6" name="Group 5"/>
          <p:cNvGrpSpPr/>
          <p:nvPr/>
        </p:nvGrpSpPr>
        <p:grpSpPr>
          <a:xfrm>
            <a:off x="7467600" y="239944"/>
            <a:ext cx="1500809" cy="3505821"/>
            <a:chOff x="6705600" y="1599579"/>
            <a:chExt cx="1958009" cy="4075665"/>
          </a:xfrm>
        </p:grpSpPr>
        <p:sp>
          <p:nvSpPr>
            <p:cNvPr id="7" name="Oval 6"/>
            <p:cNvSpPr/>
            <p:nvPr/>
          </p:nvSpPr>
          <p:spPr>
            <a:xfrm>
              <a:off x="6705600" y="1599579"/>
              <a:ext cx="1958009" cy="914400"/>
            </a:xfrm>
            <a:prstGeom prst="ellipse">
              <a:avLst/>
            </a:prstGeom>
            <a:solidFill>
              <a:schemeClr val="accent2">
                <a:lumMod val="20000"/>
                <a:lumOff val="8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Identify Stakeholders</a:t>
              </a:r>
              <a:endParaRPr lang="en-US" sz="1200" dirty="0">
                <a:solidFill>
                  <a:srgbClr val="0070C0"/>
                </a:solidFill>
              </a:endParaRPr>
            </a:p>
          </p:txBody>
        </p:sp>
        <p:sp>
          <p:nvSpPr>
            <p:cNvPr id="8" name="Oval 7"/>
            <p:cNvSpPr/>
            <p:nvPr/>
          </p:nvSpPr>
          <p:spPr>
            <a:xfrm>
              <a:off x="6705600" y="2653334"/>
              <a:ext cx="1958009" cy="914400"/>
            </a:xfrm>
            <a:prstGeom prst="ellipse">
              <a:avLst/>
            </a:prstGeom>
            <a:solidFill>
              <a:schemeClr val="accent2">
                <a:lumMod val="40000"/>
                <a:lumOff val="6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Current Situation</a:t>
              </a:r>
              <a:endParaRPr lang="en-US" sz="1200" dirty="0">
                <a:solidFill>
                  <a:srgbClr val="0070C0"/>
                </a:solidFill>
              </a:endParaRPr>
            </a:p>
          </p:txBody>
        </p:sp>
        <p:sp>
          <p:nvSpPr>
            <p:cNvPr id="9" name="Oval 8"/>
            <p:cNvSpPr/>
            <p:nvPr/>
          </p:nvSpPr>
          <p:spPr>
            <a:xfrm>
              <a:off x="6705600" y="3707089"/>
              <a:ext cx="1958009" cy="914400"/>
            </a:xfrm>
            <a:prstGeom prst="ellipse">
              <a:avLst/>
            </a:prstGeom>
            <a:solidFill>
              <a:schemeClr val="accent2">
                <a:lumMod val="60000"/>
                <a:lumOff val="4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Justification for Change</a:t>
              </a:r>
              <a:endParaRPr lang="en-US" sz="1200" dirty="0">
                <a:solidFill>
                  <a:srgbClr val="0070C0"/>
                </a:solidFill>
              </a:endParaRPr>
            </a:p>
          </p:txBody>
        </p:sp>
        <p:sp>
          <p:nvSpPr>
            <p:cNvPr id="10" name="Oval 9"/>
            <p:cNvSpPr/>
            <p:nvPr/>
          </p:nvSpPr>
          <p:spPr>
            <a:xfrm>
              <a:off x="6705600" y="4760844"/>
              <a:ext cx="1958009" cy="914400"/>
            </a:xfrm>
            <a:prstGeom prst="ellipse">
              <a:avLst/>
            </a:prstGeom>
            <a:solidFill>
              <a:schemeClr val="accent2">
                <a:lumMod val="75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Concepts for Proposed System</a:t>
              </a:r>
              <a:endParaRPr lang="en-US" sz="1200" dirty="0">
                <a:solidFill>
                  <a:schemeClr val="tx1"/>
                </a:solidFill>
              </a:endParaRPr>
            </a:p>
          </p:txBody>
        </p:sp>
        <p:cxnSp>
          <p:nvCxnSpPr>
            <p:cNvPr id="11" name="Straight Arrow Connector 10"/>
            <p:cNvCxnSpPr>
              <a:stCxn id="7" idx="4"/>
              <a:endCxn id="8" idx="0"/>
            </p:cNvCxnSpPr>
            <p:nvPr/>
          </p:nvCxnSpPr>
          <p:spPr>
            <a:xfrm>
              <a:off x="7684605" y="2513979"/>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684605" y="3567734"/>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684605" y="4621489"/>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749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47818" y="1524001"/>
            <a:ext cx="3828977" cy="3985640"/>
            <a:chOff x="547818" y="1524001"/>
            <a:chExt cx="3828977" cy="3985640"/>
          </a:xfrm>
        </p:grpSpPr>
        <p:sp>
          <p:nvSpPr>
            <p:cNvPr id="12" name="Rectangle 8"/>
            <p:cNvSpPr>
              <a:spLocks noChangeArrowheads="1"/>
            </p:cNvSpPr>
            <p:nvPr/>
          </p:nvSpPr>
          <p:spPr bwMode="auto">
            <a:xfrm>
              <a:off x="2743200" y="3025445"/>
              <a:ext cx="1629408" cy="846484"/>
            </a:xfrm>
            <a:prstGeom prst="rect">
              <a:avLst/>
            </a:prstGeom>
            <a:solidFill>
              <a:srgbClr val="00B050"/>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 name="TextBox 2"/>
            <p:cNvSpPr txBox="1">
              <a:spLocks noChangeArrowheads="1"/>
            </p:cNvSpPr>
            <p:nvPr/>
          </p:nvSpPr>
          <p:spPr bwMode="auto">
            <a:xfrm>
              <a:off x="2803120" y="3126602"/>
              <a:ext cx="1573675" cy="53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Traffic </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Management Center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23"/>
            <p:cNvSpPr>
              <a:spLocks noChangeArrowheads="1"/>
            </p:cNvSpPr>
            <p:nvPr/>
          </p:nvSpPr>
          <p:spPr bwMode="auto">
            <a:xfrm>
              <a:off x="547818" y="1524001"/>
              <a:ext cx="1629408" cy="806694"/>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8" name="TextBox 22"/>
            <p:cNvSpPr txBox="1">
              <a:spLocks noChangeArrowheads="1"/>
            </p:cNvSpPr>
            <p:nvPr/>
          </p:nvSpPr>
          <p:spPr bwMode="auto">
            <a:xfrm>
              <a:off x="776782" y="1573266"/>
              <a:ext cx="1151779" cy="537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Dynamic </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Message Signs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Rectangle 25"/>
            <p:cNvSpPr>
              <a:spLocks noChangeArrowheads="1"/>
            </p:cNvSpPr>
            <p:nvPr/>
          </p:nvSpPr>
          <p:spPr bwMode="auto">
            <a:xfrm>
              <a:off x="557669" y="2576454"/>
              <a:ext cx="1629408" cy="814303"/>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0" name="TextBox 24"/>
            <p:cNvSpPr txBox="1">
              <a:spLocks noChangeArrowheads="1"/>
            </p:cNvSpPr>
            <p:nvPr/>
          </p:nvSpPr>
          <p:spPr bwMode="auto">
            <a:xfrm>
              <a:off x="884188" y="2658637"/>
              <a:ext cx="956668" cy="537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Vehicle</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Detectors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27"/>
            <p:cNvSpPr>
              <a:spLocks noChangeArrowheads="1"/>
            </p:cNvSpPr>
            <p:nvPr/>
          </p:nvSpPr>
          <p:spPr bwMode="auto">
            <a:xfrm>
              <a:off x="557669" y="3633288"/>
              <a:ext cx="1629408" cy="805182"/>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2" name="TextBox 26"/>
            <p:cNvSpPr txBox="1">
              <a:spLocks noChangeArrowheads="1"/>
            </p:cNvSpPr>
            <p:nvPr/>
          </p:nvSpPr>
          <p:spPr bwMode="auto">
            <a:xfrm>
              <a:off x="784338" y="3703661"/>
              <a:ext cx="1212177" cy="53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Parking</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Occupancy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Detectors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 name="Rectangle 29"/>
            <p:cNvSpPr>
              <a:spLocks noChangeArrowheads="1"/>
            </p:cNvSpPr>
            <p:nvPr/>
          </p:nvSpPr>
          <p:spPr bwMode="auto">
            <a:xfrm>
              <a:off x="575723" y="4724400"/>
              <a:ext cx="1629408" cy="785241"/>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4" name="TextBox 28"/>
            <p:cNvSpPr txBox="1">
              <a:spLocks noChangeArrowheads="1"/>
            </p:cNvSpPr>
            <p:nvPr/>
          </p:nvSpPr>
          <p:spPr bwMode="auto">
            <a:xfrm>
              <a:off x="833004" y="4849429"/>
              <a:ext cx="1114844" cy="53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Cameras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4" name="Straight Connector 50"/>
            <p:cNvSpPr>
              <a:spLocks noChangeShapeType="1"/>
            </p:cNvSpPr>
            <p:nvPr/>
          </p:nvSpPr>
          <p:spPr bwMode="auto">
            <a:xfrm>
              <a:off x="2173285" y="1927349"/>
              <a:ext cx="569915" cy="1521338"/>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Straight Connector 51"/>
            <p:cNvSpPr>
              <a:spLocks noChangeShapeType="1"/>
            </p:cNvSpPr>
            <p:nvPr/>
          </p:nvSpPr>
          <p:spPr bwMode="auto">
            <a:xfrm>
              <a:off x="2187077" y="2983605"/>
              <a:ext cx="556123" cy="490403"/>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Straight Connector 52"/>
            <p:cNvSpPr>
              <a:spLocks noChangeShapeType="1"/>
            </p:cNvSpPr>
            <p:nvPr/>
          </p:nvSpPr>
          <p:spPr bwMode="auto">
            <a:xfrm flipV="1">
              <a:off x="2173285" y="3474009"/>
              <a:ext cx="569915" cy="561870"/>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Straight Connector 53"/>
            <p:cNvSpPr>
              <a:spLocks noChangeShapeType="1"/>
            </p:cNvSpPr>
            <p:nvPr/>
          </p:nvSpPr>
          <p:spPr bwMode="auto">
            <a:xfrm flipV="1">
              <a:off x="2205131" y="3474009"/>
              <a:ext cx="538069" cy="1674752"/>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 name="Group 2"/>
          <p:cNvGrpSpPr/>
          <p:nvPr/>
        </p:nvGrpSpPr>
        <p:grpSpPr>
          <a:xfrm>
            <a:off x="5005501" y="2097778"/>
            <a:ext cx="3538604" cy="2811997"/>
            <a:chOff x="5005501" y="2097778"/>
            <a:chExt cx="3538604" cy="2811997"/>
          </a:xfrm>
        </p:grpSpPr>
        <p:sp>
          <p:nvSpPr>
            <p:cNvPr id="15" name="Rectangle 11"/>
            <p:cNvSpPr>
              <a:spLocks noChangeArrowheads="1"/>
            </p:cNvSpPr>
            <p:nvPr/>
          </p:nvSpPr>
          <p:spPr bwMode="auto">
            <a:xfrm>
              <a:off x="6924203" y="3066445"/>
              <a:ext cx="1615616" cy="805484"/>
            </a:xfrm>
            <a:prstGeom prst="rect">
              <a:avLst/>
            </a:prstGeom>
            <a:solidFill>
              <a:srgbClr val="00B050"/>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6" name="TextBox 8"/>
            <p:cNvSpPr txBox="1">
              <a:spLocks noChangeArrowheads="1"/>
            </p:cNvSpPr>
            <p:nvPr/>
          </p:nvSpPr>
          <p:spPr bwMode="auto">
            <a:xfrm>
              <a:off x="6983750" y="3121067"/>
              <a:ext cx="1560355" cy="48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Freeway Traffic </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Management Center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5" name="Rectangle 31"/>
            <p:cNvSpPr>
              <a:spLocks noChangeArrowheads="1"/>
            </p:cNvSpPr>
            <p:nvPr/>
          </p:nvSpPr>
          <p:spPr bwMode="auto">
            <a:xfrm>
              <a:off x="5005501" y="2097778"/>
              <a:ext cx="1615616" cy="754597"/>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6" name="TextBox 30"/>
            <p:cNvSpPr txBox="1">
              <a:spLocks noChangeArrowheads="1"/>
            </p:cNvSpPr>
            <p:nvPr/>
          </p:nvSpPr>
          <p:spPr bwMode="auto">
            <a:xfrm>
              <a:off x="5184469" y="2097778"/>
              <a:ext cx="1355619" cy="48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Freeway Dynamic </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Message Signs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 name="Rectangle 33"/>
            <p:cNvSpPr>
              <a:spLocks noChangeArrowheads="1"/>
            </p:cNvSpPr>
            <p:nvPr/>
          </p:nvSpPr>
          <p:spPr bwMode="auto">
            <a:xfrm>
              <a:off x="5005501" y="3104625"/>
              <a:ext cx="1615616" cy="767304"/>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8" name="TextBox 32"/>
            <p:cNvSpPr txBox="1">
              <a:spLocks noChangeArrowheads="1"/>
            </p:cNvSpPr>
            <p:nvPr/>
          </p:nvSpPr>
          <p:spPr bwMode="auto">
            <a:xfrm>
              <a:off x="5234466" y="3117741"/>
              <a:ext cx="1255627" cy="48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Freeway Vehicle</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Detectors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35"/>
            <p:cNvSpPr>
              <a:spLocks noChangeArrowheads="1"/>
            </p:cNvSpPr>
            <p:nvPr/>
          </p:nvSpPr>
          <p:spPr bwMode="auto">
            <a:xfrm>
              <a:off x="5015561" y="4130929"/>
              <a:ext cx="1615616" cy="778846"/>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40" name="TextBox 34"/>
            <p:cNvSpPr txBox="1">
              <a:spLocks noChangeArrowheads="1"/>
            </p:cNvSpPr>
            <p:nvPr/>
          </p:nvSpPr>
          <p:spPr bwMode="auto">
            <a:xfrm>
              <a:off x="5270665" y="4227579"/>
              <a:ext cx="1105407" cy="48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Freeway</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Cameras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8" name="Straight Connector 54"/>
            <p:cNvSpPr>
              <a:spLocks noChangeShapeType="1"/>
            </p:cNvSpPr>
            <p:nvPr/>
          </p:nvSpPr>
          <p:spPr bwMode="auto">
            <a:xfrm>
              <a:off x="6621118" y="2668515"/>
              <a:ext cx="303086" cy="795861"/>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Straight Connector 55"/>
            <p:cNvSpPr>
              <a:spLocks noChangeShapeType="1"/>
            </p:cNvSpPr>
            <p:nvPr/>
          </p:nvSpPr>
          <p:spPr bwMode="auto">
            <a:xfrm>
              <a:off x="6621117" y="3464376"/>
              <a:ext cx="303087" cy="9632"/>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Straight Connector 56"/>
            <p:cNvSpPr>
              <a:spLocks noChangeShapeType="1"/>
            </p:cNvSpPr>
            <p:nvPr/>
          </p:nvSpPr>
          <p:spPr bwMode="auto">
            <a:xfrm flipV="1">
              <a:off x="6621118" y="3464376"/>
              <a:ext cx="303086" cy="758278"/>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9" name="Rectangle 8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808080"/>
                </a:solidFill>
                <a:effectLst/>
                <a:latin typeface="Arial" pitchFamily="34" charset="0"/>
                <a:ea typeface="Calibri" pitchFamily="34" charset="0"/>
                <a:cs typeface="Times New Roman" pitchFamily="18" charset="0"/>
              </a:rPr>
              <a:t/>
            </a:r>
            <a:br>
              <a:rPr kumimoji="0" lang="en-US" altLang="en-US" sz="1100" b="0" i="0" u="none" strike="noStrike" cap="none" normalizeH="0" baseline="0" smtClean="0">
                <a:ln>
                  <a:noFill/>
                </a:ln>
                <a:solidFill>
                  <a:srgbClr val="808080"/>
                </a:solidFill>
                <a:effectLst/>
                <a:latin typeface="Arial" pitchFamily="34" charset="0"/>
                <a:ea typeface="Calibri" pitchFamily="34" charset="0"/>
                <a:cs typeface="Times New Roman" pitchFamily="18"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0" name="Slide Number Placeholder 3"/>
          <p:cNvSpPr>
            <a:spLocks noGrp="1"/>
          </p:cNvSpPr>
          <p:nvPr>
            <p:ph type="sldNum" sz="quarter" idx="12"/>
          </p:nvPr>
        </p:nvSpPr>
        <p:spPr>
          <a:xfrm>
            <a:off x="7373078" y="6400800"/>
            <a:ext cx="628815" cy="276228"/>
          </a:xfrm>
        </p:spPr>
        <p:txBody>
          <a:bodyPr/>
          <a:lstStyle/>
          <a:p>
            <a:pPr>
              <a:defRPr/>
            </a:pPr>
            <a:fld id="{7CF981C8-2789-41F9-B594-4F8F3D187A76}" type="slidenum">
              <a:rPr lang="en-US" smtClean="0"/>
              <a:pPr>
                <a:defRPr/>
              </a:pPr>
              <a:t>19</a:t>
            </a:fld>
            <a:endParaRPr lang="en-US"/>
          </a:p>
        </p:txBody>
      </p:sp>
    </p:spTree>
    <p:extLst>
      <p:ext uri="{BB962C8B-B14F-4D97-AF65-F5344CB8AC3E}">
        <p14:creationId xmlns:p14="http://schemas.microsoft.com/office/powerpoint/2010/main" val="306324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normAutofit/>
          </a:bodyPr>
          <a:lstStyle/>
          <a:p>
            <a:r>
              <a:rPr lang="en-US" dirty="0" smtClean="0"/>
              <a:t>Purpose of the SE </a:t>
            </a:r>
            <a:r>
              <a:rPr lang="en-US" dirty="0" err="1" smtClean="0"/>
              <a:t>ConOps</a:t>
            </a:r>
            <a:r>
              <a:rPr lang="en-US" dirty="0" smtClean="0"/>
              <a:t> Exercise</a:t>
            </a:r>
            <a:endParaRPr lang="en-US" dirty="0"/>
          </a:p>
        </p:txBody>
      </p:sp>
      <p:sp>
        <p:nvSpPr>
          <p:cNvPr id="3" name="Content Placeholder 2"/>
          <p:cNvSpPr>
            <a:spLocks noGrp="1"/>
          </p:cNvSpPr>
          <p:nvPr>
            <p:ph idx="1"/>
          </p:nvPr>
        </p:nvSpPr>
        <p:spPr>
          <a:xfrm>
            <a:off x="1137344" y="1900236"/>
            <a:ext cx="6852578" cy="4114801"/>
          </a:xfrm>
        </p:spPr>
        <p:txBody>
          <a:bodyPr>
            <a:normAutofit/>
          </a:bodyPr>
          <a:lstStyle/>
          <a:p>
            <a:r>
              <a:rPr lang="en-US" dirty="0" smtClean="0"/>
              <a:t>Introduce Systems Engineering</a:t>
            </a:r>
          </a:p>
          <a:p>
            <a:r>
              <a:rPr lang="en-US" dirty="0" smtClean="0"/>
              <a:t>Perform </a:t>
            </a:r>
            <a:r>
              <a:rPr lang="en-US" dirty="0" err="1" smtClean="0"/>
              <a:t>ConOps</a:t>
            </a:r>
            <a:r>
              <a:rPr lang="en-US" dirty="0" smtClean="0"/>
              <a:t> Development Activities</a:t>
            </a:r>
          </a:p>
          <a:p>
            <a:r>
              <a:rPr lang="en-US" dirty="0" smtClean="0"/>
              <a:t>Goal: Develop sections of a </a:t>
            </a:r>
            <a:r>
              <a:rPr lang="en-US" dirty="0" err="1" smtClean="0"/>
              <a:t>ConOps</a:t>
            </a:r>
            <a:r>
              <a:rPr lang="en-US" dirty="0" smtClean="0"/>
              <a:t> to describe the an ITS project for a major university trip generator – football game</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2</a:t>
            </a:fld>
            <a:endParaRPr lang="en-US"/>
          </a:p>
        </p:txBody>
      </p:sp>
    </p:spTree>
    <p:extLst>
      <p:ext uri="{BB962C8B-B14F-4D97-AF65-F5344CB8AC3E}">
        <p14:creationId xmlns:p14="http://schemas.microsoft.com/office/powerpoint/2010/main" val="195022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47818" y="1524001"/>
            <a:ext cx="3828977" cy="3985640"/>
            <a:chOff x="547818" y="1524001"/>
            <a:chExt cx="3828977" cy="3985640"/>
          </a:xfrm>
        </p:grpSpPr>
        <p:sp>
          <p:nvSpPr>
            <p:cNvPr id="12" name="Rectangle 8"/>
            <p:cNvSpPr>
              <a:spLocks noChangeArrowheads="1"/>
            </p:cNvSpPr>
            <p:nvPr/>
          </p:nvSpPr>
          <p:spPr bwMode="auto">
            <a:xfrm>
              <a:off x="2743200" y="3025445"/>
              <a:ext cx="1629408" cy="846484"/>
            </a:xfrm>
            <a:prstGeom prst="rect">
              <a:avLst/>
            </a:prstGeom>
            <a:solidFill>
              <a:srgbClr val="00B050"/>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 name="TextBox 2"/>
            <p:cNvSpPr txBox="1">
              <a:spLocks noChangeArrowheads="1"/>
            </p:cNvSpPr>
            <p:nvPr/>
          </p:nvSpPr>
          <p:spPr bwMode="auto">
            <a:xfrm>
              <a:off x="2803120" y="3126602"/>
              <a:ext cx="1573675" cy="53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University Traffic </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Management Center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23"/>
            <p:cNvSpPr>
              <a:spLocks noChangeArrowheads="1"/>
            </p:cNvSpPr>
            <p:nvPr/>
          </p:nvSpPr>
          <p:spPr bwMode="auto">
            <a:xfrm>
              <a:off x="547818" y="1524001"/>
              <a:ext cx="1629408" cy="806694"/>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8" name="TextBox 22"/>
            <p:cNvSpPr txBox="1">
              <a:spLocks noChangeArrowheads="1"/>
            </p:cNvSpPr>
            <p:nvPr/>
          </p:nvSpPr>
          <p:spPr bwMode="auto">
            <a:xfrm>
              <a:off x="685800" y="1573266"/>
              <a:ext cx="1371600" cy="537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University</a:t>
              </a:r>
              <a:r>
                <a:rPr kumimoji="0" lang="en-US" altLang="en-US" sz="1400" b="0" i="0" u="none" strike="noStrike" cap="none" normalizeH="0" dirty="0" smtClean="0">
                  <a:ln>
                    <a:noFill/>
                  </a:ln>
                  <a:solidFill>
                    <a:srgbClr val="FFFFFF"/>
                  </a:solidFill>
                  <a:effectLst/>
                  <a:latin typeface="Calibri" pitchFamily="34" charset="0"/>
                  <a:ea typeface="Times New Roman" pitchFamily="18" charset="0"/>
                  <a:cs typeface="Arial" pitchFamily="34" charset="0"/>
                </a:rPr>
                <a:t> </a:t>
              </a: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Dynamic </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Message Signs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Rectangle 25"/>
            <p:cNvSpPr>
              <a:spLocks noChangeArrowheads="1"/>
            </p:cNvSpPr>
            <p:nvPr/>
          </p:nvSpPr>
          <p:spPr bwMode="auto">
            <a:xfrm>
              <a:off x="557669" y="2576454"/>
              <a:ext cx="1629408" cy="814303"/>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0" name="TextBox 24"/>
            <p:cNvSpPr txBox="1">
              <a:spLocks noChangeArrowheads="1"/>
            </p:cNvSpPr>
            <p:nvPr/>
          </p:nvSpPr>
          <p:spPr bwMode="auto">
            <a:xfrm>
              <a:off x="884188" y="2658637"/>
              <a:ext cx="956668" cy="537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University Vehicle</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Detectors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27"/>
            <p:cNvSpPr>
              <a:spLocks noChangeArrowheads="1"/>
            </p:cNvSpPr>
            <p:nvPr/>
          </p:nvSpPr>
          <p:spPr bwMode="auto">
            <a:xfrm>
              <a:off x="557669" y="3633288"/>
              <a:ext cx="1629408" cy="805182"/>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2" name="TextBox 26"/>
            <p:cNvSpPr txBox="1">
              <a:spLocks noChangeArrowheads="1"/>
            </p:cNvSpPr>
            <p:nvPr/>
          </p:nvSpPr>
          <p:spPr bwMode="auto">
            <a:xfrm>
              <a:off x="575723" y="3703661"/>
              <a:ext cx="1597562" cy="53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University Parking</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Occupancy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Detectors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 name="Rectangle 29"/>
            <p:cNvSpPr>
              <a:spLocks noChangeArrowheads="1"/>
            </p:cNvSpPr>
            <p:nvPr/>
          </p:nvSpPr>
          <p:spPr bwMode="auto">
            <a:xfrm>
              <a:off x="575723" y="4724400"/>
              <a:ext cx="1629408" cy="785241"/>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4" name="TextBox 28"/>
            <p:cNvSpPr txBox="1">
              <a:spLocks noChangeArrowheads="1"/>
            </p:cNvSpPr>
            <p:nvPr/>
          </p:nvSpPr>
          <p:spPr bwMode="auto">
            <a:xfrm>
              <a:off x="833004" y="4849429"/>
              <a:ext cx="1114844" cy="53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University</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Cameras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4" name="Straight Connector 50"/>
            <p:cNvSpPr>
              <a:spLocks noChangeShapeType="1"/>
            </p:cNvSpPr>
            <p:nvPr/>
          </p:nvSpPr>
          <p:spPr bwMode="auto">
            <a:xfrm>
              <a:off x="2173285" y="1927349"/>
              <a:ext cx="569915" cy="1521338"/>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Straight Connector 51"/>
            <p:cNvSpPr>
              <a:spLocks noChangeShapeType="1"/>
            </p:cNvSpPr>
            <p:nvPr/>
          </p:nvSpPr>
          <p:spPr bwMode="auto">
            <a:xfrm>
              <a:off x="2187077" y="2983605"/>
              <a:ext cx="556123" cy="490403"/>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Straight Connector 52"/>
            <p:cNvSpPr>
              <a:spLocks noChangeShapeType="1"/>
            </p:cNvSpPr>
            <p:nvPr/>
          </p:nvSpPr>
          <p:spPr bwMode="auto">
            <a:xfrm flipV="1">
              <a:off x="2173285" y="3474009"/>
              <a:ext cx="569915" cy="561870"/>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Straight Connector 53"/>
            <p:cNvSpPr>
              <a:spLocks noChangeShapeType="1"/>
            </p:cNvSpPr>
            <p:nvPr/>
          </p:nvSpPr>
          <p:spPr bwMode="auto">
            <a:xfrm flipV="1">
              <a:off x="2205131" y="3474009"/>
              <a:ext cx="538069" cy="1674752"/>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 name="Group 2"/>
          <p:cNvGrpSpPr/>
          <p:nvPr/>
        </p:nvGrpSpPr>
        <p:grpSpPr>
          <a:xfrm>
            <a:off x="4885360" y="1314119"/>
            <a:ext cx="3893056" cy="1929659"/>
            <a:chOff x="4885360" y="1314119"/>
            <a:chExt cx="3893056" cy="1929659"/>
          </a:xfrm>
        </p:grpSpPr>
        <p:sp>
          <p:nvSpPr>
            <p:cNvPr id="15" name="Rectangle 11"/>
            <p:cNvSpPr>
              <a:spLocks noChangeArrowheads="1"/>
            </p:cNvSpPr>
            <p:nvPr/>
          </p:nvSpPr>
          <p:spPr bwMode="auto">
            <a:xfrm>
              <a:off x="7162800" y="1902854"/>
              <a:ext cx="1615616" cy="738766"/>
            </a:xfrm>
            <a:prstGeom prst="rect">
              <a:avLst/>
            </a:prstGeom>
            <a:solidFill>
              <a:srgbClr val="00B050"/>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6" name="TextBox 8"/>
            <p:cNvSpPr txBox="1">
              <a:spLocks noChangeArrowheads="1"/>
            </p:cNvSpPr>
            <p:nvPr/>
          </p:nvSpPr>
          <p:spPr bwMode="auto">
            <a:xfrm>
              <a:off x="7190430" y="2011056"/>
              <a:ext cx="1560355" cy="48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9-1-1 Call Center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5" name="Rectangle 31"/>
            <p:cNvSpPr>
              <a:spLocks noChangeArrowheads="1"/>
            </p:cNvSpPr>
            <p:nvPr/>
          </p:nvSpPr>
          <p:spPr bwMode="auto">
            <a:xfrm>
              <a:off x="4885360" y="1314119"/>
              <a:ext cx="1615616" cy="754597"/>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6" name="TextBox 30"/>
            <p:cNvSpPr txBox="1">
              <a:spLocks noChangeArrowheads="1"/>
            </p:cNvSpPr>
            <p:nvPr/>
          </p:nvSpPr>
          <p:spPr bwMode="auto">
            <a:xfrm>
              <a:off x="5031671" y="1409770"/>
              <a:ext cx="1355619" cy="48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Police Vehicles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 name="Rectangle 33"/>
            <p:cNvSpPr>
              <a:spLocks noChangeArrowheads="1"/>
            </p:cNvSpPr>
            <p:nvPr/>
          </p:nvSpPr>
          <p:spPr bwMode="auto">
            <a:xfrm>
              <a:off x="4885360" y="2476474"/>
              <a:ext cx="1615616" cy="767304"/>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8" name="TextBox 32"/>
            <p:cNvSpPr txBox="1">
              <a:spLocks noChangeArrowheads="1"/>
            </p:cNvSpPr>
            <p:nvPr/>
          </p:nvSpPr>
          <p:spPr bwMode="auto">
            <a:xfrm>
              <a:off x="5114323" y="2591813"/>
              <a:ext cx="1255627" cy="48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University Police Vehicles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8" name="Straight Connector 54"/>
            <p:cNvSpPr>
              <a:spLocks noChangeShapeType="1"/>
            </p:cNvSpPr>
            <p:nvPr/>
          </p:nvSpPr>
          <p:spPr bwMode="auto">
            <a:xfrm>
              <a:off x="6500976" y="1691417"/>
              <a:ext cx="661823" cy="639278"/>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Straight Connector 55"/>
            <p:cNvSpPr>
              <a:spLocks noChangeShapeType="1"/>
            </p:cNvSpPr>
            <p:nvPr/>
          </p:nvSpPr>
          <p:spPr bwMode="auto">
            <a:xfrm flipV="1">
              <a:off x="6500976" y="2330695"/>
              <a:ext cx="661824" cy="505530"/>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9" name="Rectangle 8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808080"/>
                </a:solidFill>
                <a:effectLst/>
                <a:latin typeface="Arial" pitchFamily="34" charset="0"/>
                <a:ea typeface="Calibri" pitchFamily="34" charset="0"/>
                <a:cs typeface="Times New Roman" pitchFamily="18" charset="0"/>
              </a:rPr>
              <a:t/>
            </a:r>
            <a:br>
              <a:rPr kumimoji="0" lang="en-US" altLang="en-US" sz="1100" b="0" i="0" u="none" strike="noStrike" cap="none" normalizeH="0" baseline="0" smtClean="0">
                <a:ln>
                  <a:noFill/>
                </a:ln>
                <a:solidFill>
                  <a:srgbClr val="808080"/>
                </a:solidFill>
                <a:effectLst/>
                <a:latin typeface="Arial" pitchFamily="34" charset="0"/>
                <a:ea typeface="Calibri" pitchFamily="34" charset="0"/>
                <a:cs typeface="Times New Roman" pitchFamily="18"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 name="Group 3"/>
          <p:cNvGrpSpPr/>
          <p:nvPr/>
        </p:nvGrpSpPr>
        <p:grpSpPr>
          <a:xfrm>
            <a:off x="4896246" y="4791372"/>
            <a:ext cx="3935117" cy="863795"/>
            <a:chOff x="4896246" y="4791372"/>
            <a:chExt cx="3935117" cy="863795"/>
          </a:xfrm>
        </p:grpSpPr>
        <p:sp>
          <p:nvSpPr>
            <p:cNvPr id="41" name="Rectangle 11"/>
            <p:cNvSpPr>
              <a:spLocks noChangeArrowheads="1"/>
            </p:cNvSpPr>
            <p:nvPr/>
          </p:nvSpPr>
          <p:spPr bwMode="auto">
            <a:xfrm>
              <a:off x="7211461" y="4791372"/>
              <a:ext cx="1615616" cy="863795"/>
            </a:xfrm>
            <a:prstGeom prst="rect">
              <a:avLst/>
            </a:prstGeom>
            <a:solidFill>
              <a:srgbClr val="00B050"/>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42" name="TextBox 8"/>
            <p:cNvSpPr txBox="1">
              <a:spLocks noChangeArrowheads="1"/>
            </p:cNvSpPr>
            <p:nvPr/>
          </p:nvSpPr>
          <p:spPr bwMode="auto">
            <a:xfrm>
              <a:off x="7271008" y="4865871"/>
              <a:ext cx="1560355" cy="48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Transit</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Management Center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 name="Rectangle 33"/>
            <p:cNvSpPr>
              <a:spLocks noChangeArrowheads="1"/>
            </p:cNvSpPr>
            <p:nvPr/>
          </p:nvSpPr>
          <p:spPr bwMode="auto">
            <a:xfrm>
              <a:off x="4896246" y="4863519"/>
              <a:ext cx="1615616" cy="767304"/>
            </a:xfrm>
            <a:prstGeom prst="rect">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46" name="TextBox 32"/>
            <p:cNvSpPr txBox="1">
              <a:spLocks noChangeArrowheads="1"/>
            </p:cNvSpPr>
            <p:nvPr/>
          </p:nvSpPr>
          <p:spPr bwMode="auto">
            <a:xfrm>
              <a:off x="5125211" y="4978858"/>
              <a:ext cx="1255627" cy="48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Transit Vehicles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0" name="Straight Connector 55"/>
            <p:cNvSpPr>
              <a:spLocks noChangeShapeType="1"/>
            </p:cNvSpPr>
            <p:nvPr/>
          </p:nvSpPr>
          <p:spPr bwMode="auto">
            <a:xfrm flipV="1">
              <a:off x="6511862" y="5218812"/>
              <a:ext cx="710485" cy="4458"/>
            </a:xfrm>
            <a:prstGeom prst="line">
              <a:avLst/>
            </a:prstGeom>
            <a:noFill/>
            <a:ln w="25400">
              <a:solidFill>
                <a:srgbClr val="4A7EBB"/>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2" name="Slide Number Placeholder 3"/>
          <p:cNvSpPr>
            <a:spLocks noGrp="1"/>
          </p:cNvSpPr>
          <p:nvPr>
            <p:ph type="sldNum" sz="quarter" idx="12"/>
          </p:nvPr>
        </p:nvSpPr>
        <p:spPr>
          <a:xfrm>
            <a:off x="7373078" y="6400800"/>
            <a:ext cx="628815" cy="276228"/>
          </a:xfrm>
        </p:spPr>
        <p:txBody>
          <a:bodyPr/>
          <a:lstStyle/>
          <a:p>
            <a:pPr>
              <a:defRPr/>
            </a:pPr>
            <a:fld id="{7CF981C8-2789-41F9-B594-4F8F3D187A76}" type="slidenum">
              <a:rPr lang="en-US" smtClean="0"/>
              <a:pPr>
                <a:defRPr/>
              </a:pPr>
              <a:t>20</a:t>
            </a:fld>
            <a:endParaRPr lang="en-US"/>
          </a:p>
        </p:txBody>
      </p:sp>
    </p:spTree>
    <p:extLst>
      <p:ext uri="{BB962C8B-B14F-4D97-AF65-F5344CB8AC3E}">
        <p14:creationId xmlns:p14="http://schemas.microsoft.com/office/powerpoint/2010/main" val="217146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8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808080"/>
                </a:solidFill>
                <a:effectLst/>
                <a:latin typeface="Arial" pitchFamily="34" charset="0"/>
                <a:ea typeface="Calibri" pitchFamily="34" charset="0"/>
                <a:cs typeface="Times New Roman" pitchFamily="18" charset="0"/>
              </a:rPr>
              <a:t/>
            </a:r>
            <a:br>
              <a:rPr kumimoji="0" lang="en-US" altLang="en-US" sz="1100" b="0" i="0" u="none" strike="noStrike" cap="none" normalizeH="0" baseline="0" smtClean="0">
                <a:ln>
                  <a:noFill/>
                </a:ln>
                <a:solidFill>
                  <a:srgbClr val="808080"/>
                </a:solidFill>
                <a:effectLst/>
                <a:latin typeface="Arial" pitchFamily="34" charset="0"/>
                <a:ea typeface="Calibri" pitchFamily="34" charset="0"/>
                <a:cs typeface="Times New Roman" pitchFamily="18"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 name="Group 2"/>
          <p:cNvGrpSpPr/>
          <p:nvPr/>
        </p:nvGrpSpPr>
        <p:grpSpPr>
          <a:xfrm>
            <a:off x="1080912" y="1690484"/>
            <a:ext cx="7001816" cy="4273728"/>
            <a:chOff x="1080912" y="1690484"/>
            <a:chExt cx="7001816" cy="4273728"/>
          </a:xfrm>
        </p:grpSpPr>
        <p:sp>
          <p:nvSpPr>
            <p:cNvPr id="12" name="Rectangle 8"/>
            <p:cNvSpPr>
              <a:spLocks noChangeArrowheads="1"/>
            </p:cNvSpPr>
            <p:nvPr/>
          </p:nvSpPr>
          <p:spPr bwMode="auto">
            <a:xfrm>
              <a:off x="6449133" y="3794582"/>
              <a:ext cx="1629408" cy="846484"/>
            </a:xfrm>
            <a:prstGeom prst="rect">
              <a:avLst/>
            </a:prstGeom>
            <a:solidFill>
              <a:srgbClr val="00B050"/>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 name="TextBox 2"/>
            <p:cNvSpPr txBox="1">
              <a:spLocks noChangeArrowheads="1"/>
            </p:cNvSpPr>
            <p:nvPr/>
          </p:nvSpPr>
          <p:spPr bwMode="auto">
            <a:xfrm>
              <a:off x="6509053" y="3895739"/>
              <a:ext cx="1573675" cy="53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University Traffic </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Management Center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1"/>
            <p:cNvSpPr>
              <a:spLocks noChangeArrowheads="1"/>
            </p:cNvSpPr>
            <p:nvPr/>
          </p:nvSpPr>
          <p:spPr bwMode="auto">
            <a:xfrm>
              <a:off x="5486400" y="1690484"/>
              <a:ext cx="1615616" cy="839923"/>
            </a:xfrm>
            <a:prstGeom prst="rect">
              <a:avLst/>
            </a:prstGeom>
            <a:solidFill>
              <a:srgbClr val="00B050"/>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6" name="TextBox 8"/>
            <p:cNvSpPr txBox="1">
              <a:spLocks noChangeArrowheads="1"/>
            </p:cNvSpPr>
            <p:nvPr/>
          </p:nvSpPr>
          <p:spPr bwMode="auto">
            <a:xfrm>
              <a:off x="5514030" y="1899843"/>
              <a:ext cx="1560355" cy="48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9-1-1 Call Center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Rectangle 11"/>
            <p:cNvSpPr>
              <a:spLocks noChangeArrowheads="1"/>
            </p:cNvSpPr>
            <p:nvPr/>
          </p:nvSpPr>
          <p:spPr bwMode="auto">
            <a:xfrm>
              <a:off x="3962400" y="5100417"/>
              <a:ext cx="1615616" cy="863795"/>
            </a:xfrm>
            <a:prstGeom prst="rect">
              <a:avLst/>
            </a:prstGeom>
            <a:solidFill>
              <a:srgbClr val="00B050"/>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42" name="TextBox 8"/>
            <p:cNvSpPr txBox="1">
              <a:spLocks noChangeArrowheads="1"/>
            </p:cNvSpPr>
            <p:nvPr/>
          </p:nvSpPr>
          <p:spPr bwMode="auto">
            <a:xfrm>
              <a:off x="4021947" y="5174916"/>
              <a:ext cx="1560355" cy="48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Transit</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Management Center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8"/>
            <p:cNvSpPr>
              <a:spLocks noChangeArrowheads="1"/>
            </p:cNvSpPr>
            <p:nvPr/>
          </p:nvSpPr>
          <p:spPr bwMode="auto">
            <a:xfrm>
              <a:off x="2057400" y="1690484"/>
              <a:ext cx="1629408" cy="846484"/>
            </a:xfrm>
            <a:prstGeom prst="rect">
              <a:avLst/>
            </a:prstGeom>
            <a:solidFill>
              <a:srgbClr val="00B050"/>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40" name="TextBox 2"/>
            <p:cNvSpPr txBox="1">
              <a:spLocks noChangeArrowheads="1"/>
            </p:cNvSpPr>
            <p:nvPr/>
          </p:nvSpPr>
          <p:spPr bwMode="auto">
            <a:xfrm>
              <a:off x="2117320" y="1796562"/>
              <a:ext cx="1573675" cy="53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City Traffic </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Management Center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 name="Rectangle 11"/>
            <p:cNvSpPr>
              <a:spLocks noChangeArrowheads="1"/>
            </p:cNvSpPr>
            <p:nvPr/>
          </p:nvSpPr>
          <p:spPr bwMode="auto">
            <a:xfrm>
              <a:off x="1080912" y="3794582"/>
              <a:ext cx="1615616" cy="805484"/>
            </a:xfrm>
            <a:prstGeom prst="rect">
              <a:avLst/>
            </a:prstGeom>
            <a:solidFill>
              <a:srgbClr val="00B050"/>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44" name="TextBox 8"/>
            <p:cNvSpPr txBox="1">
              <a:spLocks noChangeArrowheads="1"/>
            </p:cNvSpPr>
            <p:nvPr/>
          </p:nvSpPr>
          <p:spPr bwMode="auto">
            <a:xfrm>
              <a:off x="1140459" y="3849204"/>
              <a:ext cx="1560355" cy="48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Freeway Traffic </a:t>
              </a:r>
              <a:endPar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FFFF"/>
                  </a:solidFill>
                  <a:effectLst/>
                  <a:latin typeface="Calibri" pitchFamily="34" charset="0"/>
                  <a:ea typeface="Times New Roman" pitchFamily="18" charset="0"/>
                  <a:cs typeface="Arial" pitchFamily="34" charset="0"/>
                </a:rPr>
                <a:t>Management Center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Oval 1"/>
            <p:cNvSpPr/>
            <p:nvPr/>
          </p:nvSpPr>
          <p:spPr>
            <a:xfrm>
              <a:off x="4495181" y="3523112"/>
              <a:ext cx="550053" cy="5429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39" idx="2"/>
              <a:endCxn id="2" idx="1"/>
            </p:cNvCxnSpPr>
            <p:nvPr/>
          </p:nvCxnSpPr>
          <p:spPr>
            <a:xfrm>
              <a:off x="2872104" y="2536968"/>
              <a:ext cx="1703630" cy="106565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5" idx="2"/>
            </p:cNvCxnSpPr>
            <p:nvPr/>
          </p:nvCxnSpPr>
          <p:spPr>
            <a:xfrm flipH="1">
              <a:off x="4802124" y="2530407"/>
              <a:ext cx="1492084" cy="126417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4" idx="3"/>
              <a:endCxn id="2" idx="2"/>
            </p:cNvCxnSpPr>
            <p:nvPr/>
          </p:nvCxnSpPr>
          <p:spPr>
            <a:xfrm flipV="1">
              <a:off x="2700814" y="3794582"/>
              <a:ext cx="1794367" cy="29903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1"/>
            </p:cNvCxnSpPr>
            <p:nvPr/>
          </p:nvCxnSpPr>
          <p:spPr>
            <a:xfrm flipH="1" flipV="1">
              <a:off x="4770207" y="3733800"/>
              <a:ext cx="1678926" cy="484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1" idx="0"/>
              <a:endCxn id="2" idx="4"/>
            </p:cNvCxnSpPr>
            <p:nvPr/>
          </p:nvCxnSpPr>
          <p:spPr>
            <a:xfrm flipV="1">
              <a:off x="4770208" y="4066051"/>
              <a:ext cx="0" cy="103436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9" name="Slide Number Placeholder 3"/>
          <p:cNvSpPr>
            <a:spLocks noGrp="1"/>
          </p:cNvSpPr>
          <p:nvPr>
            <p:ph type="sldNum" sz="quarter" idx="12"/>
          </p:nvPr>
        </p:nvSpPr>
        <p:spPr>
          <a:xfrm>
            <a:off x="7373078" y="6400800"/>
            <a:ext cx="628815" cy="276228"/>
          </a:xfrm>
        </p:spPr>
        <p:txBody>
          <a:bodyPr/>
          <a:lstStyle/>
          <a:p>
            <a:pPr>
              <a:defRPr/>
            </a:pPr>
            <a:fld id="{7CF981C8-2789-41F9-B594-4F8F3D187A76}" type="slidenum">
              <a:rPr lang="en-US" smtClean="0"/>
              <a:pPr>
                <a:defRPr/>
              </a:pPr>
              <a:t>21</a:t>
            </a:fld>
            <a:endParaRPr lang="en-US"/>
          </a:p>
        </p:txBody>
      </p:sp>
    </p:spTree>
    <p:extLst>
      <p:ext uri="{BB962C8B-B14F-4D97-AF65-F5344CB8AC3E}">
        <p14:creationId xmlns:p14="http://schemas.microsoft.com/office/powerpoint/2010/main" val="28317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Purpose</a:t>
            </a:r>
            <a:endParaRPr lang="en-US" dirty="0"/>
          </a:p>
        </p:txBody>
      </p:sp>
      <p:sp>
        <p:nvSpPr>
          <p:cNvPr id="3" name="Content Placeholder 2"/>
          <p:cNvSpPr>
            <a:spLocks noGrp="1"/>
          </p:cNvSpPr>
          <p:nvPr>
            <p:ph idx="1"/>
          </p:nvPr>
        </p:nvSpPr>
        <p:spPr/>
        <p:txBody>
          <a:bodyPr>
            <a:normAutofit/>
          </a:bodyPr>
          <a:lstStyle/>
          <a:p>
            <a:r>
              <a:rPr lang="en-US" dirty="0" smtClean="0"/>
              <a:t>Provide understanding of systems engineering</a:t>
            </a:r>
          </a:p>
          <a:p>
            <a:r>
              <a:rPr lang="en-US" dirty="0"/>
              <a:t>Gain experience in </a:t>
            </a:r>
            <a:r>
              <a:rPr lang="en-US" dirty="0" smtClean="0"/>
              <a:t>beginning development of </a:t>
            </a:r>
            <a:r>
              <a:rPr lang="en-US" dirty="0"/>
              <a:t>a </a:t>
            </a:r>
            <a:r>
              <a:rPr lang="en-US" dirty="0" smtClean="0"/>
              <a:t>systems project with a Concept of Operations</a:t>
            </a:r>
          </a:p>
          <a:p>
            <a:r>
              <a:rPr lang="en-US" dirty="0" smtClean="0"/>
              <a:t>Explore balancing priorities in establishing project scope</a:t>
            </a:r>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22</a:t>
            </a:fld>
            <a:endParaRPr lang="en-US"/>
          </a:p>
        </p:txBody>
      </p:sp>
      <p:pic>
        <p:nvPicPr>
          <p:cNvPr id="5" name="Picture 4"/>
          <p:cNvPicPr>
            <a:picLocks noChangeAspect="1"/>
          </p:cNvPicPr>
          <p:nvPr/>
        </p:nvPicPr>
        <p:blipFill rotWithShape="1">
          <a:blip r:embed="rId3"/>
          <a:srcRect l="6400" t="32500" b="7500"/>
          <a:stretch/>
        </p:blipFill>
        <p:spPr>
          <a:xfrm>
            <a:off x="6934200" y="3996178"/>
            <a:ext cx="1893086" cy="1553301"/>
          </a:xfrm>
          <a:prstGeom prst="rect">
            <a:avLst/>
          </a:prstGeom>
          <a:ln w="6350">
            <a:solidFill>
              <a:schemeClr val="tx1">
                <a:lumMod val="65000"/>
              </a:schemeClr>
            </a:solidFill>
          </a:ln>
          <a:effectLst>
            <a:glow rad="101600">
              <a:schemeClr val="bg2">
                <a:lumMod val="50000"/>
                <a:lumOff val="50000"/>
                <a:alpha val="40000"/>
              </a:schemeClr>
            </a:glow>
          </a:effectLst>
          <a:scene3d>
            <a:camera prst="orthographicFront"/>
            <a:lightRig rig="threePt" dir="t"/>
          </a:scene3d>
          <a:sp3d>
            <a:bevelT/>
          </a:sp3d>
        </p:spPr>
      </p:pic>
      <p:pic>
        <p:nvPicPr>
          <p:cNvPr id="6" name="Picture 5"/>
          <p:cNvPicPr>
            <a:picLocks noChangeAspect="1"/>
          </p:cNvPicPr>
          <p:nvPr/>
        </p:nvPicPr>
        <p:blipFill>
          <a:blip r:embed="rId4"/>
          <a:stretch>
            <a:fillRect/>
          </a:stretch>
        </p:blipFill>
        <p:spPr>
          <a:xfrm>
            <a:off x="3657600" y="4438650"/>
            <a:ext cx="2955925" cy="1809750"/>
          </a:xfrm>
          <a:prstGeom prst="rect">
            <a:avLst/>
          </a:prstGeom>
          <a:ln w="6350">
            <a:solidFill>
              <a:schemeClr val="tx1">
                <a:lumMod val="50000"/>
              </a:schemeClr>
            </a:solidFill>
          </a:ln>
          <a:effectLst>
            <a:glow rad="101600">
              <a:schemeClr val="bg2">
                <a:lumMod val="50000"/>
                <a:lumOff val="50000"/>
                <a:alpha val="40000"/>
              </a:schemeClr>
            </a:glow>
          </a:effectLst>
          <a:scene3d>
            <a:camera prst="orthographicFront"/>
            <a:lightRig rig="threePt" dir="t"/>
          </a:scene3d>
          <a:sp3d>
            <a:bevelT/>
          </a:sp3d>
        </p:spPr>
      </p:pic>
    </p:spTree>
    <p:extLst>
      <p:ext uri="{BB962C8B-B14F-4D97-AF65-F5344CB8AC3E}">
        <p14:creationId xmlns:p14="http://schemas.microsoft.com/office/powerpoint/2010/main" val="145097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International Council on </a:t>
            </a:r>
            <a:r>
              <a:rPr lang="en-US" dirty="0"/>
              <a:t>Systems </a:t>
            </a:r>
            <a:r>
              <a:rPr lang="en-US" dirty="0" smtClean="0"/>
              <a:t>Engineering (INCOSE) </a:t>
            </a:r>
            <a:r>
              <a:rPr lang="en-US" dirty="0"/>
              <a:t>- </a:t>
            </a:r>
            <a:r>
              <a:rPr lang="en-US" dirty="0">
                <a:hlinkClick r:id="rId3"/>
              </a:rPr>
              <a:t>http://www.incose.org</a:t>
            </a:r>
            <a:r>
              <a:rPr lang="en-US" dirty="0" smtClean="0">
                <a:hlinkClick r:id="rId3"/>
              </a:rPr>
              <a:t>/</a:t>
            </a:r>
            <a:endParaRPr lang="en-US" dirty="0" smtClean="0"/>
          </a:p>
          <a:p>
            <a:r>
              <a:rPr lang="en-US" dirty="0" smtClean="0"/>
              <a:t>Systems Engineering for Intelligent Transportation </a:t>
            </a:r>
            <a:r>
              <a:rPr lang="en-US" dirty="0"/>
              <a:t>Systems Handbook - </a:t>
            </a:r>
            <a:r>
              <a:rPr lang="en-US" dirty="0">
                <a:hlinkClick r:id="rId4"/>
              </a:rPr>
              <a:t>https://ops.fhwa.dot.gov/publications/seitsguide</a:t>
            </a:r>
            <a:r>
              <a:rPr lang="en-US" dirty="0" smtClean="0">
                <a:hlinkClick r:id="rId4"/>
              </a:rPr>
              <a:t>/</a:t>
            </a:r>
            <a:endParaRPr lang="en-US" dirty="0" smtClean="0"/>
          </a:p>
          <a:p>
            <a:r>
              <a:rPr lang="en-US" dirty="0" smtClean="0"/>
              <a:t>Systems Engineering Guidebook for Intelligent </a:t>
            </a:r>
            <a:r>
              <a:rPr lang="en-US" dirty="0"/>
              <a:t>Transportation Systems (ITS) - </a:t>
            </a:r>
            <a:r>
              <a:rPr lang="en-US" dirty="0">
                <a:hlinkClick r:id="rId5"/>
              </a:rPr>
              <a:t>https://www.fhwa.dot.gov/cadiv/segb</a:t>
            </a:r>
            <a:r>
              <a:rPr lang="en-US" dirty="0" smtClean="0">
                <a:hlinkClick r:id="rId5"/>
              </a:rPr>
              <a:t>/</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23</a:t>
            </a:fld>
            <a:endParaRPr lang="en-US"/>
          </a:p>
        </p:txBody>
      </p:sp>
    </p:spTree>
    <p:extLst>
      <p:ext uri="{BB962C8B-B14F-4D97-AF65-F5344CB8AC3E}">
        <p14:creationId xmlns:p14="http://schemas.microsoft.com/office/powerpoint/2010/main" val="17231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United States Department of Transportation (USDOT) Intelligent Transportation Systems (ITS) </a:t>
            </a:r>
            <a:r>
              <a:rPr lang="en-US" dirty="0"/>
              <a:t>Joint Program Office (JPO) - </a:t>
            </a:r>
            <a:r>
              <a:rPr lang="en-US" dirty="0">
                <a:hlinkClick r:id="rId3"/>
              </a:rPr>
              <a:t>http://</a:t>
            </a:r>
            <a:r>
              <a:rPr lang="en-US" dirty="0" smtClean="0">
                <a:hlinkClick r:id="rId3"/>
              </a:rPr>
              <a:t>www.its.dot.gov/index.htm</a:t>
            </a:r>
            <a:endParaRPr lang="en-US" dirty="0" smtClean="0"/>
          </a:p>
          <a:p>
            <a:r>
              <a:rPr lang="en-US" dirty="0" smtClean="0"/>
              <a:t>USDOT ITS JPO Professional </a:t>
            </a:r>
            <a:r>
              <a:rPr lang="en-US" dirty="0"/>
              <a:t>Capacity Building (PCB) - </a:t>
            </a:r>
            <a:r>
              <a:rPr lang="en-US" dirty="0">
                <a:hlinkClick r:id="rId4"/>
              </a:rPr>
              <a:t>https://www.pcb.its.dot.gov</a:t>
            </a:r>
            <a:r>
              <a:rPr lang="en-US" dirty="0" smtClean="0">
                <a:hlinkClick r:id="rId4"/>
              </a:rPr>
              <a:t>/</a:t>
            </a:r>
            <a:endParaRPr lang="en-US" dirty="0" smtClean="0"/>
          </a:p>
          <a:p>
            <a:pPr lvl="1"/>
            <a:r>
              <a:rPr lang="en-US" dirty="0" smtClean="0"/>
              <a:t>Case Studies including this one can be found under “ITS in Academics”</a:t>
            </a:r>
          </a:p>
          <a:p>
            <a:r>
              <a:rPr lang="en-US" dirty="0" smtClean="0"/>
              <a:t>National </a:t>
            </a:r>
            <a:r>
              <a:rPr lang="en-US" dirty="0"/>
              <a:t>Highway Institute (NHI) - </a:t>
            </a:r>
            <a:r>
              <a:rPr lang="en-US" dirty="0">
                <a:hlinkClick r:id="rId5"/>
              </a:rPr>
              <a:t>https://</a:t>
            </a:r>
            <a:r>
              <a:rPr lang="en-US" dirty="0" smtClean="0">
                <a:hlinkClick r:id="rId5"/>
              </a:rPr>
              <a:t>www.nhi.fhwa.dot.gov/home.aspx</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24</a:t>
            </a:fld>
            <a:endParaRPr lang="en-US"/>
          </a:p>
        </p:txBody>
      </p:sp>
    </p:spTree>
    <p:extLst>
      <p:ext uri="{BB962C8B-B14F-4D97-AF65-F5344CB8AC3E}">
        <p14:creationId xmlns:p14="http://schemas.microsoft.com/office/powerpoint/2010/main" val="363905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Activities</a:t>
            </a:r>
            <a:endParaRPr lang="en-US" dirty="0"/>
          </a:p>
        </p:txBody>
      </p:sp>
      <p:sp>
        <p:nvSpPr>
          <p:cNvPr id="3" name="Content Placeholder 2"/>
          <p:cNvSpPr>
            <a:spLocks noGrp="1"/>
          </p:cNvSpPr>
          <p:nvPr>
            <p:ph idx="1"/>
          </p:nvPr>
        </p:nvSpPr>
        <p:spPr>
          <a:xfrm>
            <a:off x="1142107" y="1600200"/>
            <a:ext cx="5563493" cy="4876799"/>
          </a:xfrm>
        </p:spPr>
        <p:txBody>
          <a:bodyPr>
            <a:normAutofit/>
          </a:bodyPr>
          <a:lstStyle/>
          <a:p>
            <a:pPr lvl="1"/>
            <a:r>
              <a:rPr lang="en-US" dirty="0" smtClean="0"/>
              <a:t>Task 1: Identify Stakeholders</a:t>
            </a:r>
          </a:p>
          <a:p>
            <a:pPr lvl="2"/>
            <a:r>
              <a:rPr lang="en-US" dirty="0" smtClean="0"/>
              <a:t>Determine who is involved</a:t>
            </a:r>
          </a:p>
          <a:p>
            <a:pPr lvl="2"/>
            <a:r>
              <a:rPr lang="en-US" dirty="0" smtClean="0"/>
              <a:t>Roles and Responsibilities</a:t>
            </a:r>
          </a:p>
          <a:p>
            <a:pPr lvl="1"/>
            <a:r>
              <a:rPr lang="en-US" dirty="0" smtClean="0"/>
              <a:t>Task 2: Current Situation</a:t>
            </a:r>
          </a:p>
          <a:p>
            <a:pPr lvl="2"/>
            <a:r>
              <a:rPr lang="en-US" dirty="0" smtClean="0"/>
              <a:t>Operations</a:t>
            </a:r>
          </a:p>
          <a:p>
            <a:pPr lvl="2"/>
            <a:r>
              <a:rPr lang="en-US" dirty="0" smtClean="0"/>
              <a:t>System Elements and Connections</a:t>
            </a:r>
          </a:p>
          <a:p>
            <a:pPr lvl="1"/>
            <a:r>
              <a:rPr lang="en-US" dirty="0" smtClean="0"/>
              <a:t>Task 3: Justification for Change</a:t>
            </a:r>
          </a:p>
          <a:p>
            <a:pPr lvl="2"/>
            <a:r>
              <a:rPr lang="en-US" dirty="0" smtClean="0"/>
              <a:t>User needs</a:t>
            </a:r>
          </a:p>
          <a:p>
            <a:pPr lvl="2"/>
            <a:r>
              <a:rPr lang="en-US" dirty="0" smtClean="0"/>
              <a:t>Description of Desired Changes</a:t>
            </a:r>
            <a:endParaRPr lang="en-US" dirty="0"/>
          </a:p>
          <a:p>
            <a:pPr lvl="1"/>
            <a:r>
              <a:rPr lang="en-US" dirty="0" smtClean="0"/>
              <a:t>Task 4: Concepts for Proposed System</a:t>
            </a:r>
          </a:p>
          <a:p>
            <a:pPr lvl="2"/>
            <a:r>
              <a:rPr lang="en-US" dirty="0"/>
              <a:t>Policies and constraints impacting the system</a:t>
            </a:r>
          </a:p>
          <a:p>
            <a:pPr lvl="2"/>
            <a:r>
              <a:rPr lang="en-US" dirty="0"/>
              <a:t>Description of the proposed </a:t>
            </a:r>
            <a:r>
              <a:rPr lang="en-US" dirty="0" smtClean="0"/>
              <a:t>system</a:t>
            </a:r>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3</a:t>
            </a:fld>
            <a:endParaRPr lang="en-US"/>
          </a:p>
        </p:txBody>
      </p:sp>
      <p:sp>
        <p:nvSpPr>
          <p:cNvPr id="6" name="Oval 5"/>
          <p:cNvSpPr/>
          <p:nvPr/>
        </p:nvSpPr>
        <p:spPr>
          <a:xfrm>
            <a:off x="6705600" y="1599579"/>
            <a:ext cx="1958009" cy="914400"/>
          </a:xfrm>
          <a:prstGeom prst="ellipse">
            <a:avLst/>
          </a:prstGeom>
          <a:solidFill>
            <a:schemeClr val="accent2">
              <a:lumMod val="20000"/>
              <a:lumOff val="8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Identify Stakeholders</a:t>
            </a:r>
            <a:endParaRPr lang="en-US" sz="1600" dirty="0">
              <a:solidFill>
                <a:srgbClr val="0070C0"/>
              </a:solidFill>
            </a:endParaRPr>
          </a:p>
        </p:txBody>
      </p:sp>
      <p:sp>
        <p:nvSpPr>
          <p:cNvPr id="9" name="Oval 8"/>
          <p:cNvSpPr/>
          <p:nvPr/>
        </p:nvSpPr>
        <p:spPr>
          <a:xfrm>
            <a:off x="6705600" y="2653334"/>
            <a:ext cx="1958009" cy="914400"/>
          </a:xfrm>
          <a:prstGeom prst="ellipse">
            <a:avLst/>
          </a:prstGeom>
          <a:solidFill>
            <a:schemeClr val="accent2">
              <a:lumMod val="40000"/>
              <a:lumOff val="6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Current Situation</a:t>
            </a:r>
            <a:endParaRPr lang="en-US" sz="1600" dirty="0">
              <a:solidFill>
                <a:srgbClr val="0070C0"/>
              </a:solidFill>
            </a:endParaRPr>
          </a:p>
        </p:txBody>
      </p:sp>
      <p:sp>
        <p:nvSpPr>
          <p:cNvPr id="10" name="Oval 9"/>
          <p:cNvSpPr/>
          <p:nvPr/>
        </p:nvSpPr>
        <p:spPr>
          <a:xfrm>
            <a:off x="6705600" y="3707089"/>
            <a:ext cx="1958009" cy="914400"/>
          </a:xfrm>
          <a:prstGeom prst="ellipse">
            <a:avLst/>
          </a:prstGeom>
          <a:solidFill>
            <a:schemeClr val="accent2">
              <a:lumMod val="60000"/>
              <a:lumOff val="4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Justification for Change</a:t>
            </a:r>
            <a:endParaRPr lang="en-US" sz="1600" dirty="0">
              <a:solidFill>
                <a:srgbClr val="0070C0"/>
              </a:solidFill>
            </a:endParaRPr>
          </a:p>
        </p:txBody>
      </p:sp>
      <p:sp>
        <p:nvSpPr>
          <p:cNvPr id="11" name="Oval 10"/>
          <p:cNvSpPr/>
          <p:nvPr/>
        </p:nvSpPr>
        <p:spPr>
          <a:xfrm>
            <a:off x="6705600" y="4760844"/>
            <a:ext cx="1958009" cy="914400"/>
          </a:xfrm>
          <a:prstGeom prst="ellipse">
            <a:avLst/>
          </a:prstGeom>
          <a:solidFill>
            <a:schemeClr val="accent2">
              <a:lumMod val="75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Concepts for Proposed System</a:t>
            </a:r>
            <a:endParaRPr lang="en-US" sz="1600" dirty="0">
              <a:solidFill>
                <a:schemeClr val="tx1"/>
              </a:solidFill>
            </a:endParaRPr>
          </a:p>
        </p:txBody>
      </p:sp>
      <p:cxnSp>
        <p:nvCxnSpPr>
          <p:cNvPr id="13" name="Straight Arrow Connector 12"/>
          <p:cNvCxnSpPr>
            <a:stCxn id="6" idx="4"/>
            <a:endCxn id="9" idx="0"/>
          </p:cNvCxnSpPr>
          <p:nvPr/>
        </p:nvCxnSpPr>
        <p:spPr>
          <a:xfrm>
            <a:off x="7684605" y="2513979"/>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684605" y="3567734"/>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684605" y="4621489"/>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8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Identify Stakeholders</a:t>
            </a:r>
            <a:endParaRPr lang="en-US" dirty="0"/>
          </a:p>
        </p:txBody>
      </p:sp>
      <p:sp>
        <p:nvSpPr>
          <p:cNvPr id="3" name="Content Placeholder 2"/>
          <p:cNvSpPr>
            <a:spLocks noGrp="1"/>
          </p:cNvSpPr>
          <p:nvPr>
            <p:ph idx="1"/>
          </p:nvPr>
        </p:nvSpPr>
        <p:spPr>
          <a:xfrm>
            <a:off x="1137344" y="1900236"/>
            <a:ext cx="6330256" cy="4114801"/>
          </a:xfrm>
        </p:spPr>
        <p:txBody>
          <a:bodyPr>
            <a:normAutofit/>
          </a:bodyPr>
          <a:lstStyle/>
          <a:p>
            <a:r>
              <a:rPr lang="en-US" dirty="0" smtClean="0"/>
              <a:t>The first step in developing a </a:t>
            </a:r>
            <a:r>
              <a:rPr lang="en-US" dirty="0" err="1" smtClean="0"/>
              <a:t>ConOps</a:t>
            </a:r>
            <a:r>
              <a:rPr lang="en-US" dirty="0" smtClean="0"/>
              <a:t> is identifying the stakeholders</a:t>
            </a:r>
          </a:p>
          <a:p>
            <a:r>
              <a:rPr lang="en-US" dirty="0" smtClean="0"/>
              <a:t>This task requires you to read the project introduction and determine the possible stakeholders for the project</a:t>
            </a:r>
          </a:p>
          <a:p>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4</a:t>
            </a:fld>
            <a:endParaRPr lang="en-US"/>
          </a:p>
        </p:txBody>
      </p:sp>
      <p:grpSp>
        <p:nvGrpSpPr>
          <p:cNvPr id="5" name="Group 4"/>
          <p:cNvGrpSpPr/>
          <p:nvPr/>
        </p:nvGrpSpPr>
        <p:grpSpPr>
          <a:xfrm>
            <a:off x="7467600" y="239944"/>
            <a:ext cx="1500809" cy="3505821"/>
            <a:chOff x="6705600" y="1599579"/>
            <a:chExt cx="1958009" cy="4075665"/>
          </a:xfrm>
        </p:grpSpPr>
        <p:sp>
          <p:nvSpPr>
            <p:cNvPr id="6" name="Oval 5"/>
            <p:cNvSpPr/>
            <p:nvPr/>
          </p:nvSpPr>
          <p:spPr>
            <a:xfrm>
              <a:off x="6705600" y="1599579"/>
              <a:ext cx="1958009" cy="914400"/>
            </a:xfrm>
            <a:prstGeom prst="ellipse">
              <a:avLst/>
            </a:prstGeom>
            <a:solidFill>
              <a:schemeClr val="accent2">
                <a:lumMod val="20000"/>
                <a:lumOff val="8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Identify Stakeholders</a:t>
              </a:r>
              <a:endParaRPr lang="en-US" sz="1200" dirty="0">
                <a:solidFill>
                  <a:srgbClr val="0070C0"/>
                </a:solidFill>
              </a:endParaRPr>
            </a:p>
          </p:txBody>
        </p:sp>
        <p:sp>
          <p:nvSpPr>
            <p:cNvPr id="7" name="Oval 6"/>
            <p:cNvSpPr/>
            <p:nvPr/>
          </p:nvSpPr>
          <p:spPr>
            <a:xfrm>
              <a:off x="6705600" y="2653334"/>
              <a:ext cx="1958009" cy="914400"/>
            </a:xfrm>
            <a:prstGeom prst="ellipse">
              <a:avLst/>
            </a:prstGeom>
            <a:solidFill>
              <a:schemeClr val="accent2">
                <a:lumMod val="40000"/>
                <a:lumOff val="6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Current Situation</a:t>
              </a:r>
              <a:endParaRPr lang="en-US" sz="1200" dirty="0">
                <a:solidFill>
                  <a:srgbClr val="0070C0"/>
                </a:solidFill>
              </a:endParaRPr>
            </a:p>
          </p:txBody>
        </p:sp>
        <p:sp>
          <p:nvSpPr>
            <p:cNvPr id="8" name="Oval 7"/>
            <p:cNvSpPr/>
            <p:nvPr/>
          </p:nvSpPr>
          <p:spPr>
            <a:xfrm>
              <a:off x="6705600" y="3707089"/>
              <a:ext cx="1958009" cy="914400"/>
            </a:xfrm>
            <a:prstGeom prst="ellipse">
              <a:avLst/>
            </a:prstGeom>
            <a:solidFill>
              <a:schemeClr val="accent2">
                <a:lumMod val="60000"/>
                <a:lumOff val="4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Justification for Change</a:t>
              </a:r>
              <a:endParaRPr lang="en-US" sz="1200" dirty="0">
                <a:solidFill>
                  <a:srgbClr val="0070C0"/>
                </a:solidFill>
              </a:endParaRPr>
            </a:p>
          </p:txBody>
        </p:sp>
        <p:sp>
          <p:nvSpPr>
            <p:cNvPr id="9" name="Oval 8"/>
            <p:cNvSpPr/>
            <p:nvPr/>
          </p:nvSpPr>
          <p:spPr>
            <a:xfrm>
              <a:off x="6705600" y="4760844"/>
              <a:ext cx="1958009" cy="914400"/>
            </a:xfrm>
            <a:prstGeom prst="ellipse">
              <a:avLst/>
            </a:prstGeom>
            <a:solidFill>
              <a:schemeClr val="accent2">
                <a:lumMod val="75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Concepts for Proposed System</a:t>
              </a:r>
              <a:endParaRPr lang="en-US" sz="1200" dirty="0">
                <a:solidFill>
                  <a:schemeClr val="tx1"/>
                </a:solidFill>
              </a:endParaRPr>
            </a:p>
          </p:txBody>
        </p:sp>
        <p:cxnSp>
          <p:nvCxnSpPr>
            <p:cNvPr id="10" name="Straight Arrow Connector 9"/>
            <p:cNvCxnSpPr>
              <a:stCxn id="6" idx="4"/>
              <a:endCxn id="7" idx="0"/>
            </p:cNvCxnSpPr>
            <p:nvPr/>
          </p:nvCxnSpPr>
          <p:spPr>
            <a:xfrm>
              <a:off x="7684605" y="2513979"/>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684605" y="3567734"/>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684605" y="4621489"/>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654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Identify Stakeholders</a:t>
            </a:r>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5</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2879125255"/>
              </p:ext>
            </p:extLst>
          </p:nvPr>
        </p:nvGraphicFramePr>
        <p:xfrm>
          <a:off x="2971800" y="1752600"/>
          <a:ext cx="3124199" cy="5016685"/>
        </p:xfrm>
        <a:graphic>
          <a:graphicData uri="http://schemas.openxmlformats.org/drawingml/2006/table">
            <a:tbl>
              <a:tblPr firstRow="1" firstCol="1" bandRow="1">
                <a:tableStyleId>{5C22544A-7EE6-4342-B048-85BDC9FD1C3A}</a:tableStyleId>
              </a:tblPr>
              <a:tblGrid>
                <a:gridCol w="3124199">
                  <a:extLst>
                    <a:ext uri="{9D8B030D-6E8A-4147-A177-3AD203B41FA5}">
                      <a16:colId xmlns:a16="http://schemas.microsoft.com/office/drawing/2014/main" val="20000"/>
                    </a:ext>
                  </a:extLst>
                </a:gridCol>
              </a:tblGrid>
              <a:tr h="265657">
                <a:tc>
                  <a:txBody>
                    <a:bodyPr/>
                    <a:lstStyle/>
                    <a:p>
                      <a:pPr marL="0" marR="0" algn="ctr">
                        <a:lnSpc>
                          <a:spcPct val="115000"/>
                        </a:lnSpc>
                        <a:spcBef>
                          <a:spcPts val="0"/>
                        </a:spcBef>
                        <a:spcAft>
                          <a:spcPts val="1000"/>
                        </a:spcAft>
                      </a:pPr>
                      <a:r>
                        <a:rPr lang="en-US" sz="1500" dirty="0">
                          <a:effectLst/>
                        </a:rPr>
                        <a:t>List of Stakeholders</a:t>
                      </a:r>
                      <a:endParaRPr lang="en-US" sz="1000" dirty="0">
                        <a:effectLst/>
                        <a:latin typeface="Calibri"/>
                        <a:ea typeface="Calibri"/>
                        <a:cs typeface="Times New Roman"/>
                      </a:endParaRPr>
                    </a:p>
                  </a:txBody>
                  <a:tcPr marL="64971" marR="64971" marT="0" marB="0">
                    <a:solidFill>
                      <a:schemeClr val="tx2">
                        <a:lumMod val="25000"/>
                      </a:schemeClr>
                    </a:solidFill>
                  </a:tcPr>
                </a:tc>
                <a:extLst>
                  <a:ext uri="{0D108BD9-81ED-4DB2-BD59-A6C34878D82A}">
                    <a16:rowId xmlns:a16="http://schemas.microsoft.com/office/drawing/2014/main" val="10000"/>
                  </a:ext>
                </a:extLst>
              </a:tr>
              <a:tr h="34650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City </a:t>
                      </a:r>
                      <a:r>
                        <a:rPr lang="en-US" sz="1600" dirty="0">
                          <a:effectLst/>
                        </a:rPr>
                        <a:t>Department of </a:t>
                      </a:r>
                      <a:r>
                        <a:rPr lang="en-US" sz="1600" dirty="0" smtClean="0">
                          <a:effectLst/>
                        </a:rPr>
                        <a:t>Transportation/TMC Operators</a:t>
                      </a:r>
                      <a:endParaRPr lang="en-US" sz="1600" dirty="0" smtClean="0">
                        <a:effectLst/>
                        <a:latin typeface="Calibri"/>
                        <a:ea typeface="Calibri"/>
                        <a:cs typeface="Times New Roman"/>
                      </a:endParaRPr>
                    </a:p>
                  </a:txBody>
                  <a:tcPr marL="64971" marR="64971" marT="0" marB="0">
                    <a:noFill/>
                  </a:tcPr>
                </a:tc>
                <a:extLst>
                  <a:ext uri="{0D108BD9-81ED-4DB2-BD59-A6C34878D82A}">
                    <a16:rowId xmlns:a16="http://schemas.microsoft.com/office/drawing/2014/main" val="10001"/>
                  </a:ext>
                </a:extLst>
              </a:tr>
              <a:tr h="346509">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600" dirty="0" smtClean="0">
                          <a:effectLst/>
                        </a:rPr>
                        <a:t>City Police Department</a:t>
                      </a:r>
                      <a:endParaRPr lang="en-US" sz="1600" dirty="0" smtClean="0">
                        <a:effectLst/>
                        <a:latin typeface="Calibri"/>
                        <a:ea typeface="Calibri"/>
                        <a:cs typeface="Times New Roman"/>
                      </a:endParaRPr>
                    </a:p>
                  </a:txBody>
                  <a:tcPr marL="64971" marR="64971" marT="0" marB="0">
                    <a:noFill/>
                  </a:tcPr>
                </a:tc>
                <a:extLst>
                  <a:ext uri="{0D108BD9-81ED-4DB2-BD59-A6C34878D82A}">
                    <a16:rowId xmlns:a16="http://schemas.microsoft.com/office/drawing/2014/main" val="914729260"/>
                  </a:ext>
                </a:extLst>
              </a:tr>
              <a:tr h="346509">
                <a:tc>
                  <a:txBody>
                    <a:bodyPr/>
                    <a:lstStyle/>
                    <a:p>
                      <a:pPr marL="0" marR="0">
                        <a:lnSpc>
                          <a:spcPct val="115000"/>
                        </a:lnSpc>
                        <a:spcBef>
                          <a:spcPts val="0"/>
                        </a:spcBef>
                        <a:spcAft>
                          <a:spcPts val="1000"/>
                        </a:spcAft>
                      </a:pPr>
                      <a:r>
                        <a:rPr lang="en-US" sz="1600" dirty="0" smtClean="0">
                          <a:effectLst/>
                        </a:rPr>
                        <a:t>State </a:t>
                      </a:r>
                      <a:r>
                        <a:rPr lang="en-US" sz="1600" dirty="0">
                          <a:effectLst/>
                        </a:rPr>
                        <a:t>Department of </a:t>
                      </a:r>
                      <a:r>
                        <a:rPr lang="en-US" sz="1600" dirty="0" smtClean="0">
                          <a:effectLst/>
                        </a:rPr>
                        <a:t>Transportation</a:t>
                      </a:r>
                      <a:endParaRPr lang="en-US" sz="1600" dirty="0">
                        <a:effectLst/>
                        <a:latin typeface="Calibri"/>
                        <a:ea typeface="Calibri"/>
                        <a:cs typeface="Times New Roman"/>
                      </a:endParaRPr>
                    </a:p>
                  </a:txBody>
                  <a:tcPr marL="64971" marR="64971" marT="0" marB="0">
                    <a:noFill/>
                  </a:tcPr>
                </a:tc>
                <a:extLst>
                  <a:ext uri="{0D108BD9-81ED-4DB2-BD59-A6C34878D82A}">
                    <a16:rowId xmlns:a16="http://schemas.microsoft.com/office/drawing/2014/main" val="10002"/>
                  </a:ext>
                </a:extLst>
              </a:tr>
              <a:tr h="346509">
                <a:tc>
                  <a:txBody>
                    <a:bodyPr/>
                    <a:lstStyle/>
                    <a:p>
                      <a:pPr marL="0" marR="0">
                        <a:lnSpc>
                          <a:spcPct val="115000"/>
                        </a:lnSpc>
                        <a:spcBef>
                          <a:spcPts val="0"/>
                        </a:spcBef>
                        <a:spcAft>
                          <a:spcPts val="0"/>
                        </a:spcAft>
                      </a:pPr>
                      <a:r>
                        <a:rPr lang="en-US" sz="1600" dirty="0">
                          <a:effectLst/>
                        </a:rPr>
                        <a:t>City Transit Department/Authority</a:t>
                      </a:r>
                      <a:endParaRPr lang="en-US" sz="1600" dirty="0">
                        <a:effectLst/>
                        <a:latin typeface="Calibri"/>
                        <a:ea typeface="Calibri"/>
                        <a:cs typeface="Times New Roman"/>
                      </a:endParaRPr>
                    </a:p>
                  </a:txBody>
                  <a:tcPr marL="64971" marR="64971" marT="0" marB="0">
                    <a:noFill/>
                  </a:tcPr>
                </a:tc>
                <a:extLst>
                  <a:ext uri="{0D108BD9-81ED-4DB2-BD59-A6C34878D82A}">
                    <a16:rowId xmlns:a16="http://schemas.microsoft.com/office/drawing/2014/main" val="10003"/>
                  </a:ext>
                </a:extLst>
              </a:tr>
              <a:tr h="346509">
                <a:tc>
                  <a:txBody>
                    <a:bodyPr/>
                    <a:lstStyle/>
                    <a:p>
                      <a:pPr marL="0" marR="0">
                        <a:lnSpc>
                          <a:spcPct val="115000"/>
                        </a:lnSpc>
                        <a:spcBef>
                          <a:spcPts val="0"/>
                        </a:spcBef>
                        <a:spcAft>
                          <a:spcPts val="0"/>
                        </a:spcAft>
                      </a:pPr>
                      <a:r>
                        <a:rPr lang="en-US" sz="1600" dirty="0">
                          <a:effectLst/>
                        </a:rPr>
                        <a:t>City Parking Department/City Parking Operators</a:t>
                      </a:r>
                      <a:endParaRPr lang="en-US" sz="1600" dirty="0">
                        <a:effectLst/>
                        <a:latin typeface="Calibri"/>
                        <a:ea typeface="Calibri"/>
                        <a:cs typeface="Times New Roman"/>
                      </a:endParaRPr>
                    </a:p>
                  </a:txBody>
                  <a:tcPr marL="64971" marR="64971" marT="0" marB="0">
                    <a:noFill/>
                  </a:tcPr>
                </a:tc>
                <a:extLst>
                  <a:ext uri="{0D108BD9-81ED-4DB2-BD59-A6C34878D82A}">
                    <a16:rowId xmlns:a16="http://schemas.microsoft.com/office/drawing/2014/main" val="10004"/>
                  </a:ext>
                </a:extLst>
              </a:tr>
              <a:tr h="346509">
                <a:tc>
                  <a:txBody>
                    <a:bodyPr/>
                    <a:lstStyle/>
                    <a:p>
                      <a:pPr marL="0" marR="0">
                        <a:lnSpc>
                          <a:spcPct val="115000"/>
                        </a:lnSpc>
                        <a:spcBef>
                          <a:spcPts val="0"/>
                        </a:spcBef>
                        <a:spcAft>
                          <a:spcPts val="0"/>
                        </a:spcAft>
                      </a:pPr>
                      <a:r>
                        <a:rPr lang="en-US" sz="1600" dirty="0">
                          <a:effectLst/>
                        </a:rPr>
                        <a:t>University Department of Transportation</a:t>
                      </a:r>
                      <a:endParaRPr lang="en-US" sz="1600" dirty="0">
                        <a:effectLst/>
                        <a:latin typeface="Calibri"/>
                        <a:ea typeface="Calibri"/>
                        <a:cs typeface="Times New Roman"/>
                      </a:endParaRPr>
                    </a:p>
                  </a:txBody>
                  <a:tcPr marL="64971" marR="64971" marT="0" marB="0">
                    <a:noFill/>
                  </a:tcPr>
                </a:tc>
                <a:extLst>
                  <a:ext uri="{0D108BD9-81ED-4DB2-BD59-A6C34878D82A}">
                    <a16:rowId xmlns:a16="http://schemas.microsoft.com/office/drawing/2014/main" val="10006"/>
                  </a:ext>
                </a:extLst>
              </a:tr>
              <a:tr h="346509">
                <a:tc>
                  <a:txBody>
                    <a:bodyPr/>
                    <a:lstStyle/>
                    <a:p>
                      <a:pPr marL="0" marR="0">
                        <a:lnSpc>
                          <a:spcPct val="115000"/>
                        </a:lnSpc>
                        <a:spcBef>
                          <a:spcPts val="0"/>
                        </a:spcBef>
                        <a:spcAft>
                          <a:spcPts val="0"/>
                        </a:spcAft>
                      </a:pPr>
                      <a:r>
                        <a:rPr lang="en-US" sz="1600" dirty="0">
                          <a:effectLst/>
                        </a:rPr>
                        <a:t>University Parking Department</a:t>
                      </a:r>
                      <a:endParaRPr lang="en-US" sz="1600" dirty="0">
                        <a:effectLst/>
                        <a:latin typeface="Calibri"/>
                        <a:ea typeface="Calibri"/>
                        <a:cs typeface="Times New Roman"/>
                      </a:endParaRPr>
                    </a:p>
                  </a:txBody>
                  <a:tcPr marL="64971" marR="64971" marT="0" marB="0">
                    <a:noFill/>
                  </a:tcPr>
                </a:tc>
                <a:extLst>
                  <a:ext uri="{0D108BD9-81ED-4DB2-BD59-A6C34878D82A}">
                    <a16:rowId xmlns:a16="http://schemas.microsoft.com/office/drawing/2014/main" val="10007"/>
                  </a:ext>
                </a:extLst>
              </a:tr>
              <a:tr h="346509">
                <a:tc>
                  <a:txBody>
                    <a:bodyPr/>
                    <a:lstStyle/>
                    <a:p>
                      <a:pPr marL="0" marR="0">
                        <a:lnSpc>
                          <a:spcPct val="115000"/>
                        </a:lnSpc>
                        <a:spcBef>
                          <a:spcPts val="0"/>
                        </a:spcBef>
                        <a:spcAft>
                          <a:spcPts val="0"/>
                        </a:spcAft>
                      </a:pPr>
                      <a:r>
                        <a:rPr lang="en-US" sz="1600" dirty="0">
                          <a:effectLst/>
                        </a:rPr>
                        <a:t>University Police Department</a:t>
                      </a:r>
                      <a:endParaRPr lang="en-US" sz="1600" dirty="0">
                        <a:effectLst/>
                        <a:latin typeface="Calibri"/>
                        <a:ea typeface="Calibri"/>
                        <a:cs typeface="Times New Roman"/>
                      </a:endParaRPr>
                    </a:p>
                  </a:txBody>
                  <a:tcPr marL="64971" marR="64971" marT="0" marB="0">
                    <a:noFill/>
                  </a:tcPr>
                </a:tc>
                <a:extLst>
                  <a:ext uri="{0D108BD9-81ED-4DB2-BD59-A6C34878D82A}">
                    <a16:rowId xmlns:a16="http://schemas.microsoft.com/office/drawing/2014/main" val="10008"/>
                  </a:ext>
                </a:extLst>
              </a:tr>
              <a:tr h="346509">
                <a:tc>
                  <a:txBody>
                    <a:bodyPr/>
                    <a:lstStyle/>
                    <a:p>
                      <a:pPr marL="0" marR="0">
                        <a:lnSpc>
                          <a:spcPct val="115000"/>
                        </a:lnSpc>
                        <a:spcBef>
                          <a:spcPts val="0"/>
                        </a:spcBef>
                        <a:spcAft>
                          <a:spcPts val="0"/>
                        </a:spcAft>
                      </a:pPr>
                      <a:r>
                        <a:rPr lang="en-US" sz="1600" dirty="0">
                          <a:effectLst/>
                        </a:rPr>
                        <a:t>Travelers</a:t>
                      </a:r>
                      <a:endParaRPr lang="en-US" sz="1600" dirty="0">
                        <a:effectLst/>
                        <a:latin typeface="Calibri"/>
                        <a:ea typeface="Calibri"/>
                        <a:cs typeface="Times New Roman"/>
                      </a:endParaRPr>
                    </a:p>
                  </a:txBody>
                  <a:tcPr marL="64971" marR="64971" marT="0" marB="0">
                    <a:noFill/>
                  </a:tcPr>
                </a:tc>
                <a:extLst>
                  <a:ext uri="{0D108BD9-81ED-4DB2-BD59-A6C34878D82A}">
                    <a16:rowId xmlns:a16="http://schemas.microsoft.com/office/drawing/2014/main" val="10009"/>
                  </a:ext>
                </a:extLst>
              </a:tr>
              <a:tr h="182639">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64971" marR="64971" marT="0" marB="0">
                    <a:noFill/>
                  </a:tcPr>
                </a:tc>
                <a:extLst>
                  <a:ext uri="{0D108BD9-81ED-4DB2-BD59-A6C34878D82A}">
                    <a16:rowId xmlns:a16="http://schemas.microsoft.com/office/drawing/2014/main" val="10010"/>
                  </a:ext>
                </a:extLst>
              </a:tr>
              <a:tr h="182639">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64971" marR="64971" marT="0" marB="0">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06437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Questions</a:t>
            </a:r>
            <a:endParaRPr lang="en-US" dirty="0"/>
          </a:p>
        </p:txBody>
      </p:sp>
      <p:sp>
        <p:nvSpPr>
          <p:cNvPr id="3" name="Content Placeholder 2"/>
          <p:cNvSpPr>
            <a:spLocks noGrp="1"/>
          </p:cNvSpPr>
          <p:nvPr>
            <p:ph idx="1"/>
          </p:nvPr>
        </p:nvSpPr>
        <p:spPr>
          <a:xfrm>
            <a:off x="1131222" y="1600200"/>
            <a:ext cx="6852578" cy="4114801"/>
          </a:xfrm>
        </p:spPr>
        <p:txBody>
          <a:bodyPr>
            <a:normAutofit/>
          </a:bodyPr>
          <a:lstStyle/>
          <a:p>
            <a:pPr lvl="0"/>
            <a:r>
              <a:rPr lang="en-US" sz="2000" dirty="0"/>
              <a:t>Who is the stakeholder that is most central to the project</a:t>
            </a:r>
            <a:r>
              <a:rPr lang="en-US" sz="2000" dirty="0" smtClean="0"/>
              <a:t>?</a:t>
            </a:r>
          </a:p>
          <a:p>
            <a:pPr marL="0" lvl="0" indent="0">
              <a:buNone/>
            </a:pPr>
            <a:endParaRPr lang="en-US" sz="2100" dirty="0" smtClean="0"/>
          </a:p>
          <a:p>
            <a:endParaRPr lang="en-US" sz="2000" dirty="0" smtClean="0"/>
          </a:p>
          <a:p>
            <a:r>
              <a:rPr lang="en-US" sz="2000" dirty="0" smtClean="0"/>
              <a:t>Why </a:t>
            </a:r>
            <a:r>
              <a:rPr lang="en-US" sz="2000" dirty="0"/>
              <a:t>could the State DOT be involved?  </a:t>
            </a:r>
            <a:endParaRPr lang="en-US" sz="2000" dirty="0" smtClean="0"/>
          </a:p>
          <a:p>
            <a:endParaRPr lang="en-US" sz="2000" dirty="0"/>
          </a:p>
          <a:p>
            <a:endParaRPr lang="en-US" sz="2000" dirty="0" smtClean="0"/>
          </a:p>
          <a:p>
            <a:pPr lvl="0"/>
            <a:r>
              <a:rPr lang="en-US" sz="2000" dirty="0"/>
              <a:t>Is it a good idea to include transit stakeholders?  Why or why not?</a:t>
            </a:r>
          </a:p>
          <a:p>
            <a:endParaRPr lang="en-US" sz="2000" dirty="0"/>
          </a:p>
          <a:p>
            <a:endParaRPr lang="en-US" sz="2100" dirty="0" smtClean="0"/>
          </a:p>
          <a:p>
            <a:endParaRPr lang="en-US" sz="2100" dirty="0" smtClean="0"/>
          </a:p>
        </p:txBody>
      </p:sp>
      <p:sp>
        <p:nvSpPr>
          <p:cNvPr id="4" name="Slide Number Placeholder 3"/>
          <p:cNvSpPr>
            <a:spLocks noGrp="1"/>
          </p:cNvSpPr>
          <p:nvPr>
            <p:ph type="sldNum" sz="quarter" idx="12"/>
          </p:nvPr>
        </p:nvSpPr>
        <p:spPr>
          <a:xfrm>
            <a:off x="7362193" y="6096001"/>
            <a:ext cx="628815" cy="276228"/>
          </a:xfrm>
        </p:spPr>
        <p:txBody>
          <a:bodyPr/>
          <a:lstStyle/>
          <a:p>
            <a:pPr>
              <a:defRPr/>
            </a:pPr>
            <a:fld id="{7CF981C8-2789-41F9-B594-4F8F3D187A76}" type="slidenum">
              <a:rPr lang="en-US" smtClean="0"/>
              <a:pPr>
                <a:defRPr/>
              </a:pPr>
              <a:t>6</a:t>
            </a:fld>
            <a:endParaRPr lang="en-US"/>
          </a:p>
        </p:txBody>
      </p:sp>
      <p:sp>
        <p:nvSpPr>
          <p:cNvPr id="5" name="TextBox 4"/>
          <p:cNvSpPr txBox="1"/>
          <p:nvPr/>
        </p:nvSpPr>
        <p:spPr>
          <a:xfrm>
            <a:off x="1360715" y="1981201"/>
            <a:ext cx="7620000" cy="830997"/>
          </a:xfrm>
          <a:prstGeom prst="rect">
            <a:avLst/>
          </a:prstGeom>
          <a:noFill/>
        </p:spPr>
        <p:txBody>
          <a:bodyPr wrap="square" rtlCol="0">
            <a:spAutoFit/>
          </a:bodyPr>
          <a:lstStyle/>
          <a:p>
            <a:r>
              <a:rPr lang="en-US" sz="1600" i="1" dirty="0"/>
              <a:t>This may be obvious but it is important to identify the stakeholder that is central to the project, in this case the City DOT.  Most successful projects have a champion stakeholder who has the overall responsibility for the project</a:t>
            </a:r>
            <a:r>
              <a:rPr lang="en-US" sz="1600" dirty="0"/>
              <a:t>. </a:t>
            </a:r>
          </a:p>
        </p:txBody>
      </p:sp>
      <p:sp>
        <p:nvSpPr>
          <p:cNvPr id="6" name="TextBox 5"/>
          <p:cNvSpPr txBox="1"/>
          <p:nvPr/>
        </p:nvSpPr>
        <p:spPr>
          <a:xfrm>
            <a:off x="1382486" y="3581401"/>
            <a:ext cx="7620000" cy="830997"/>
          </a:xfrm>
          <a:prstGeom prst="rect">
            <a:avLst/>
          </a:prstGeom>
          <a:noFill/>
        </p:spPr>
        <p:txBody>
          <a:bodyPr wrap="square" rtlCol="0">
            <a:spAutoFit/>
          </a:bodyPr>
          <a:lstStyle/>
          <a:p>
            <a:r>
              <a:rPr lang="en-US" sz="1600" i="1" dirty="0"/>
              <a:t>The State DOT usually is responsible for the freeways; since this project could impact the freeways and could provide additional field equipment in the vicinity of the freeway it is important to involve the State DOT.</a:t>
            </a:r>
          </a:p>
        </p:txBody>
      </p:sp>
      <p:sp>
        <p:nvSpPr>
          <p:cNvPr id="7" name="TextBox 6"/>
          <p:cNvSpPr txBox="1"/>
          <p:nvPr/>
        </p:nvSpPr>
        <p:spPr>
          <a:xfrm>
            <a:off x="1382486" y="5334001"/>
            <a:ext cx="7620000" cy="1077218"/>
          </a:xfrm>
          <a:prstGeom prst="rect">
            <a:avLst/>
          </a:prstGeom>
          <a:noFill/>
        </p:spPr>
        <p:txBody>
          <a:bodyPr wrap="square" rtlCol="0">
            <a:spAutoFit/>
          </a:bodyPr>
          <a:lstStyle/>
          <a:p>
            <a:r>
              <a:rPr lang="en-US" sz="1600" i="1" dirty="0"/>
              <a:t>Although it appears that this project is not primarily a transit project, the addition of field devices and an improved Traffic Management Center will benefit the City transit operations.  Potentially sharing traffic conditions and camera images would enhance the overall traffic management around the stadium including transit. </a:t>
            </a:r>
          </a:p>
        </p:txBody>
      </p:sp>
    </p:spTree>
    <p:extLst>
      <p:ext uri="{BB962C8B-B14F-4D97-AF65-F5344CB8AC3E}">
        <p14:creationId xmlns:p14="http://schemas.microsoft.com/office/powerpoint/2010/main" val="118831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Current Situation</a:t>
            </a:r>
            <a:endParaRPr lang="en-US" dirty="0"/>
          </a:p>
        </p:txBody>
      </p:sp>
      <p:sp>
        <p:nvSpPr>
          <p:cNvPr id="3" name="Content Placeholder 2"/>
          <p:cNvSpPr>
            <a:spLocks noGrp="1"/>
          </p:cNvSpPr>
          <p:nvPr>
            <p:ph idx="1"/>
          </p:nvPr>
        </p:nvSpPr>
        <p:spPr>
          <a:xfrm>
            <a:off x="1142107" y="1904999"/>
            <a:ext cx="6401693" cy="4114801"/>
          </a:xfrm>
        </p:spPr>
        <p:txBody>
          <a:bodyPr>
            <a:normAutofit/>
          </a:bodyPr>
          <a:lstStyle/>
          <a:p>
            <a:r>
              <a:rPr lang="en-US" dirty="0" smtClean="0"/>
              <a:t>The </a:t>
            </a:r>
            <a:r>
              <a:rPr lang="en-US" dirty="0" err="1" smtClean="0"/>
              <a:t>ConOps</a:t>
            </a:r>
            <a:r>
              <a:rPr lang="en-US" dirty="0" smtClean="0"/>
              <a:t> </a:t>
            </a:r>
            <a:r>
              <a:rPr lang="en-US" dirty="0"/>
              <a:t>provides a common understanding of the environment that the project will be dealing </a:t>
            </a:r>
            <a:r>
              <a:rPr lang="en-US" dirty="0" smtClean="0"/>
              <a:t>with</a:t>
            </a:r>
            <a:endParaRPr lang="en-US" dirty="0"/>
          </a:p>
          <a:p>
            <a:r>
              <a:rPr lang="en-US" dirty="0" smtClean="0"/>
              <a:t>The </a:t>
            </a:r>
            <a:r>
              <a:rPr lang="en-US" dirty="0" err="1" smtClean="0"/>
              <a:t>ConOps</a:t>
            </a:r>
            <a:r>
              <a:rPr lang="en-US" dirty="0" smtClean="0"/>
              <a:t> </a:t>
            </a:r>
            <a:r>
              <a:rPr lang="en-US" dirty="0"/>
              <a:t>defines the scope of the </a:t>
            </a:r>
            <a:r>
              <a:rPr lang="en-US" dirty="0" smtClean="0"/>
              <a:t>project</a:t>
            </a:r>
          </a:p>
          <a:p>
            <a:r>
              <a:rPr lang="en-US" dirty="0" smtClean="0"/>
              <a:t>Your task was to relate each stakeholder in Task 1 with their existing systems (center</a:t>
            </a:r>
            <a:r>
              <a:rPr lang="en-US" dirty="0"/>
              <a:t>, traveler device, vehicle and/or a field </a:t>
            </a:r>
            <a:r>
              <a:rPr lang="en-US" dirty="0" smtClean="0"/>
              <a:t>device) </a:t>
            </a:r>
          </a:p>
          <a:p>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7</a:t>
            </a:fld>
            <a:endParaRPr lang="en-US"/>
          </a:p>
        </p:txBody>
      </p:sp>
      <p:grpSp>
        <p:nvGrpSpPr>
          <p:cNvPr id="6" name="Group 5"/>
          <p:cNvGrpSpPr/>
          <p:nvPr/>
        </p:nvGrpSpPr>
        <p:grpSpPr>
          <a:xfrm>
            <a:off x="7467600" y="239944"/>
            <a:ext cx="1500809" cy="3505821"/>
            <a:chOff x="6705600" y="1599579"/>
            <a:chExt cx="1958009" cy="4075665"/>
          </a:xfrm>
        </p:grpSpPr>
        <p:sp>
          <p:nvSpPr>
            <p:cNvPr id="7" name="Oval 6"/>
            <p:cNvSpPr/>
            <p:nvPr/>
          </p:nvSpPr>
          <p:spPr>
            <a:xfrm>
              <a:off x="6705600" y="1599579"/>
              <a:ext cx="1958009" cy="914400"/>
            </a:xfrm>
            <a:prstGeom prst="ellipse">
              <a:avLst/>
            </a:prstGeom>
            <a:solidFill>
              <a:schemeClr val="accent2">
                <a:lumMod val="20000"/>
                <a:lumOff val="8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Identify Stakeholders</a:t>
              </a:r>
              <a:endParaRPr lang="en-US" sz="1200" dirty="0">
                <a:solidFill>
                  <a:srgbClr val="0070C0"/>
                </a:solidFill>
              </a:endParaRPr>
            </a:p>
          </p:txBody>
        </p:sp>
        <p:sp>
          <p:nvSpPr>
            <p:cNvPr id="8" name="Oval 7"/>
            <p:cNvSpPr/>
            <p:nvPr/>
          </p:nvSpPr>
          <p:spPr>
            <a:xfrm>
              <a:off x="6705600" y="2653334"/>
              <a:ext cx="1958009" cy="914400"/>
            </a:xfrm>
            <a:prstGeom prst="ellipse">
              <a:avLst/>
            </a:prstGeom>
            <a:solidFill>
              <a:schemeClr val="accent2">
                <a:lumMod val="40000"/>
                <a:lumOff val="6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Current Situation</a:t>
              </a:r>
              <a:endParaRPr lang="en-US" sz="1200" dirty="0">
                <a:solidFill>
                  <a:srgbClr val="0070C0"/>
                </a:solidFill>
              </a:endParaRPr>
            </a:p>
          </p:txBody>
        </p:sp>
        <p:sp>
          <p:nvSpPr>
            <p:cNvPr id="9" name="Oval 8"/>
            <p:cNvSpPr/>
            <p:nvPr/>
          </p:nvSpPr>
          <p:spPr>
            <a:xfrm>
              <a:off x="6705600" y="3707089"/>
              <a:ext cx="1958009" cy="914400"/>
            </a:xfrm>
            <a:prstGeom prst="ellipse">
              <a:avLst/>
            </a:prstGeom>
            <a:solidFill>
              <a:schemeClr val="accent2">
                <a:lumMod val="60000"/>
                <a:lumOff val="40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Justification for Change</a:t>
              </a:r>
              <a:endParaRPr lang="en-US" sz="1200" dirty="0">
                <a:solidFill>
                  <a:srgbClr val="0070C0"/>
                </a:solidFill>
              </a:endParaRPr>
            </a:p>
          </p:txBody>
        </p:sp>
        <p:sp>
          <p:nvSpPr>
            <p:cNvPr id="10" name="Oval 9"/>
            <p:cNvSpPr/>
            <p:nvPr/>
          </p:nvSpPr>
          <p:spPr>
            <a:xfrm>
              <a:off x="6705600" y="4760844"/>
              <a:ext cx="1958009" cy="914400"/>
            </a:xfrm>
            <a:prstGeom prst="ellipse">
              <a:avLst/>
            </a:prstGeom>
            <a:solidFill>
              <a:schemeClr val="accent2">
                <a:lumMod val="75000"/>
              </a:schemeClr>
            </a:solidFill>
            <a:ln w="6350">
              <a:solidFill>
                <a:schemeClr val="tx1">
                  <a:lumMod val="50000"/>
                </a:schemeClr>
              </a:solidFill>
            </a:ln>
            <a:effectLst>
              <a:glow rad="101600">
                <a:schemeClr val="bg2">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Concepts for Proposed System</a:t>
              </a:r>
              <a:endParaRPr lang="en-US" sz="1200" dirty="0">
                <a:solidFill>
                  <a:schemeClr val="tx1"/>
                </a:solidFill>
              </a:endParaRPr>
            </a:p>
          </p:txBody>
        </p:sp>
        <p:cxnSp>
          <p:nvCxnSpPr>
            <p:cNvPr id="11" name="Straight Arrow Connector 10"/>
            <p:cNvCxnSpPr>
              <a:stCxn id="7" idx="4"/>
              <a:endCxn id="8" idx="0"/>
            </p:cNvCxnSpPr>
            <p:nvPr/>
          </p:nvCxnSpPr>
          <p:spPr>
            <a:xfrm>
              <a:off x="7684605" y="2513979"/>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684605" y="3567734"/>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684605" y="4621489"/>
              <a:ext cx="0" cy="1393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397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Current Situation</a:t>
            </a:r>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08969571"/>
              </p:ext>
            </p:extLst>
          </p:nvPr>
        </p:nvGraphicFramePr>
        <p:xfrm>
          <a:off x="76200" y="1371600"/>
          <a:ext cx="8915400" cy="4628896"/>
        </p:xfrm>
        <a:graphic>
          <a:graphicData uri="http://schemas.openxmlformats.org/drawingml/2006/table">
            <a:tbl>
              <a:tblPr>
                <a:tableStyleId>{B301B821-A1FF-4177-AEE7-76D212191A09}</a:tableStyleId>
              </a:tblPr>
              <a:tblGrid>
                <a:gridCol w="43434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0">
                <a:tc>
                  <a:txBody>
                    <a:bodyPr/>
                    <a:lstStyle/>
                    <a:p>
                      <a:pPr marL="0" marR="0" algn="ctr">
                        <a:lnSpc>
                          <a:spcPct val="100000"/>
                        </a:lnSpc>
                        <a:spcBef>
                          <a:spcPts val="600"/>
                        </a:spcBef>
                        <a:spcAft>
                          <a:spcPts val="600"/>
                        </a:spcAft>
                      </a:pPr>
                      <a:r>
                        <a:rPr lang="en-US" sz="1800" b="1" dirty="0" smtClean="0">
                          <a:solidFill>
                            <a:schemeClr val="bg2"/>
                          </a:solidFill>
                        </a:rPr>
                        <a:t>Stakeholder</a:t>
                      </a:r>
                      <a:endParaRPr lang="en-US" sz="1800" b="1" dirty="0">
                        <a:solidFill>
                          <a:schemeClr val="bg2"/>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0000"/>
                        </a:lnSpc>
                        <a:spcBef>
                          <a:spcPts val="600"/>
                        </a:spcBef>
                        <a:spcAft>
                          <a:spcPts val="600"/>
                        </a:spcAft>
                      </a:pPr>
                      <a:r>
                        <a:rPr lang="en-US" sz="1800" b="1" dirty="0" smtClean="0">
                          <a:solidFill>
                            <a:schemeClr val="bg2"/>
                          </a:solidFill>
                        </a:rPr>
                        <a:t>Related ITS Systems</a:t>
                      </a:r>
                      <a:endParaRPr lang="en-US" sz="1800" b="1" dirty="0">
                        <a:solidFill>
                          <a:schemeClr val="bg2"/>
                        </a:solidFill>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1179576">
                <a:tc>
                  <a:txBody>
                    <a:bodyPr/>
                    <a:lstStyle/>
                    <a:p>
                      <a:pPr marL="0" marR="0">
                        <a:lnSpc>
                          <a:spcPct val="115000"/>
                        </a:lnSpc>
                        <a:spcBef>
                          <a:spcPts val="0"/>
                        </a:spcBef>
                        <a:spcAft>
                          <a:spcPts val="0"/>
                        </a:spcAft>
                      </a:pPr>
                      <a:r>
                        <a:rPr lang="en-US" sz="2000" b="1" dirty="0" smtClean="0">
                          <a:solidFill>
                            <a:schemeClr val="tx1"/>
                          </a:solidFill>
                          <a:effectLst/>
                          <a:latin typeface="Calibri"/>
                          <a:ea typeface="Calibri"/>
                          <a:cs typeface="Times New Roman"/>
                        </a:rPr>
                        <a:t>City </a:t>
                      </a:r>
                      <a:r>
                        <a:rPr lang="en-US" sz="2000" b="1" dirty="0">
                          <a:solidFill>
                            <a:schemeClr val="tx1"/>
                          </a:solidFill>
                          <a:effectLst/>
                          <a:latin typeface="Calibri"/>
                          <a:ea typeface="Calibri"/>
                          <a:cs typeface="Times New Roman"/>
                        </a:rPr>
                        <a:t>Department of </a:t>
                      </a:r>
                      <a:r>
                        <a:rPr lang="en-US" sz="2000" b="1" dirty="0" smtClean="0">
                          <a:solidFill>
                            <a:schemeClr val="tx1"/>
                          </a:solidFill>
                          <a:effectLst/>
                          <a:latin typeface="Calibri"/>
                          <a:ea typeface="Calibri"/>
                          <a:cs typeface="Times New Roman"/>
                        </a:rPr>
                        <a:t>Transportation/TMC Operators</a:t>
                      </a:r>
                      <a:endParaRPr lang="en-US" sz="20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City Traffic Management Center</a:t>
                      </a:r>
                      <a:endParaRPr lang="en-US" dirty="0" smtClean="0">
                        <a:solidFill>
                          <a:schemeClr val="tx1"/>
                        </a:solidFill>
                      </a:endParaRPr>
                    </a:p>
                    <a:p>
                      <a:r>
                        <a:rPr lang="en-US" b="1" dirty="0" smtClean="0">
                          <a:solidFill>
                            <a:schemeClr val="tx1"/>
                          </a:solidFill>
                        </a:rPr>
                        <a:t>City Cameras</a:t>
                      </a:r>
                      <a:endParaRPr lang="en-US" dirty="0" smtClean="0">
                        <a:solidFill>
                          <a:schemeClr val="tx1"/>
                        </a:solidFill>
                      </a:endParaRPr>
                    </a:p>
                    <a:p>
                      <a:r>
                        <a:rPr lang="en-US" b="1" dirty="0" smtClean="0">
                          <a:solidFill>
                            <a:schemeClr val="tx1"/>
                          </a:solidFill>
                        </a:rPr>
                        <a:t>City Dynamic Message Signs</a:t>
                      </a:r>
                      <a:endParaRPr lang="en-US" dirty="0" smtClean="0">
                        <a:solidFill>
                          <a:schemeClr val="tx1"/>
                        </a:solidFill>
                      </a:endParaRPr>
                    </a:p>
                    <a:p>
                      <a:r>
                        <a:rPr lang="en-US" b="1" dirty="0" smtClean="0">
                          <a:solidFill>
                            <a:schemeClr val="tx1"/>
                          </a:solidFill>
                        </a:rPr>
                        <a:t>City Vehicle Detectors</a:t>
                      </a:r>
                      <a:endParaRPr lang="en-US" dirty="0" smtClean="0">
                        <a:solidFill>
                          <a:schemeClr val="tx1"/>
                        </a:solidFill>
                        <a:latin typeface="+mn-l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2000" b="1" dirty="0" smtClean="0">
                          <a:solidFill>
                            <a:schemeClr val="tx1"/>
                          </a:solidFill>
                          <a:effectLst/>
                          <a:latin typeface="Calibri"/>
                          <a:ea typeface="Calibri"/>
                          <a:cs typeface="Times New Roman"/>
                        </a:rPr>
                        <a:t>City Police Department</a:t>
                      </a:r>
                      <a:endParaRPr lang="en-US" sz="2000" dirty="0" smtClean="0">
                        <a:solidFill>
                          <a:schemeClr val="tx1"/>
                        </a:solidFill>
                        <a:effectLst/>
                        <a:latin typeface="Calibri"/>
                        <a:ea typeface="Calibri"/>
                        <a:cs typeface="Times New Roman"/>
                      </a:endParaRPr>
                    </a:p>
                    <a:p>
                      <a:pPr marL="0" marR="0">
                        <a:lnSpc>
                          <a:spcPct val="115000"/>
                        </a:lnSpc>
                        <a:spcBef>
                          <a:spcPts val="0"/>
                        </a:spcBef>
                        <a:spcAft>
                          <a:spcPts val="1000"/>
                        </a:spcAft>
                      </a:pPr>
                      <a:endParaRPr lang="en-US" sz="20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tx1"/>
                          </a:solidFill>
                          <a:effectLst/>
                          <a:latin typeface="+mn-lt"/>
                          <a:ea typeface="+mn-ea"/>
                          <a:cs typeface="+mn-cs"/>
                        </a:rPr>
                        <a:t>City 911 Call Center</a:t>
                      </a:r>
                    </a:p>
                    <a:p>
                      <a:r>
                        <a:rPr lang="en-US" sz="1800" b="1" kern="1200" dirty="0" smtClean="0">
                          <a:solidFill>
                            <a:schemeClr val="tx1"/>
                          </a:solidFill>
                          <a:effectLst/>
                          <a:latin typeface="+mn-lt"/>
                          <a:ea typeface="+mn-ea"/>
                          <a:cs typeface="+mn-cs"/>
                        </a:rPr>
                        <a:t>City Police Vehicles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6357877"/>
                  </a:ext>
                </a:extLst>
              </a:tr>
              <a:tr h="0">
                <a:tc>
                  <a:txBody>
                    <a:bodyPr/>
                    <a:lstStyle/>
                    <a:p>
                      <a:pPr marL="0" marR="0">
                        <a:lnSpc>
                          <a:spcPct val="115000"/>
                        </a:lnSpc>
                        <a:spcBef>
                          <a:spcPts val="0"/>
                        </a:spcBef>
                        <a:spcAft>
                          <a:spcPts val="1000"/>
                        </a:spcAft>
                      </a:pPr>
                      <a:r>
                        <a:rPr lang="en-US" sz="2000" b="1" dirty="0" smtClean="0">
                          <a:solidFill>
                            <a:schemeClr val="tx1"/>
                          </a:solidFill>
                          <a:effectLst/>
                          <a:latin typeface="Calibri"/>
                          <a:ea typeface="Calibri"/>
                          <a:cs typeface="Times New Roman"/>
                        </a:rPr>
                        <a:t>State </a:t>
                      </a:r>
                      <a:r>
                        <a:rPr lang="en-US" sz="2000" b="1" dirty="0">
                          <a:solidFill>
                            <a:schemeClr val="tx1"/>
                          </a:solidFill>
                          <a:effectLst/>
                          <a:latin typeface="Calibri"/>
                          <a:ea typeface="Calibri"/>
                          <a:cs typeface="Times New Roman"/>
                        </a:rPr>
                        <a:t>Department of </a:t>
                      </a:r>
                      <a:r>
                        <a:rPr lang="en-US" sz="2000" b="1" dirty="0" smtClean="0">
                          <a:solidFill>
                            <a:schemeClr val="tx1"/>
                          </a:solidFill>
                          <a:effectLst/>
                          <a:latin typeface="Calibri"/>
                          <a:ea typeface="Calibri"/>
                          <a:cs typeface="Times New Roman"/>
                        </a:rPr>
                        <a:t>Transportation</a:t>
                      </a:r>
                      <a:endParaRPr lang="en-US" sz="20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tx1"/>
                          </a:solidFill>
                          <a:effectLst/>
                          <a:latin typeface="+mn-lt"/>
                          <a:ea typeface="+mn-ea"/>
                          <a:cs typeface="+mn-cs"/>
                        </a:rPr>
                        <a:t>Freeway Traffic Management Center</a:t>
                      </a:r>
                    </a:p>
                    <a:p>
                      <a:r>
                        <a:rPr lang="en-US" sz="1800" b="1" kern="1200" dirty="0" smtClean="0">
                          <a:solidFill>
                            <a:schemeClr val="tx1"/>
                          </a:solidFill>
                          <a:effectLst/>
                          <a:latin typeface="+mn-lt"/>
                          <a:ea typeface="+mn-ea"/>
                          <a:cs typeface="+mn-cs"/>
                        </a:rPr>
                        <a:t>Freeway Cameras</a:t>
                      </a:r>
                    </a:p>
                    <a:p>
                      <a:r>
                        <a:rPr lang="en-US" sz="1800" b="1" kern="1200" dirty="0" smtClean="0">
                          <a:solidFill>
                            <a:schemeClr val="tx1"/>
                          </a:solidFill>
                          <a:effectLst/>
                          <a:latin typeface="+mn-lt"/>
                          <a:ea typeface="+mn-ea"/>
                          <a:cs typeface="+mn-cs"/>
                        </a:rPr>
                        <a:t>Freeway Dynamic Message Signs</a:t>
                      </a:r>
                    </a:p>
                    <a:p>
                      <a:r>
                        <a:rPr lang="en-US" sz="1800" b="1" kern="1200" dirty="0" smtClean="0">
                          <a:solidFill>
                            <a:schemeClr val="tx1"/>
                          </a:solidFill>
                          <a:effectLst/>
                          <a:latin typeface="+mn-lt"/>
                          <a:ea typeface="+mn-ea"/>
                          <a:cs typeface="+mn-cs"/>
                        </a:rPr>
                        <a:t>Freeway Vehicle Detectors</a:t>
                      </a:r>
                      <a:endParaRPr lang="en-US" sz="1800" b="1" dirty="0">
                        <a:solidFill>
                          <a:schemeClr val="tx1"/>
                        </a:solidFill>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2000" b="1">
                          <a:solidFill>
                            <a:schemeClr val="tx1"/>
                          </a:solidFill>
                          <a:effectLst/>
                          <a:latin typeface="Calibri"/>
                          <a:ea typeface="Calibri"/>
                          <a:cs typeface="Times New Roman"/>
                        </a:rPr>
                        <a:t>City Transit Department/Authority</a:t>
                      </a:r>
                      <a:endParaRPr lang="en-US" sz="20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tx1"/>
                          </a:solidFill>
                          <a:effectLst/>
                          <a:latin typeface="+mn-lt"/>
                          <a:ea typeface="+mn-ea"/>
                          <a:cs typeface="+mn-cs"/>
                        </a:rPr>
                        <a:t>City Transit Management Center</a:t>
                      </a:r>
                    </a:p>
                    <a:p>
                      <a:r>
                        <a:rPr lang="en-US" sz="1800" b="1" kern="1200" dirty="0" smtClean="0">
                          <a:solidFill>
                            <a:schemeClr val="tx1"/>
                          </a:solidFill>
                          <a:effectLst/>
                          <a:latin typeface="+mn-lt"/>
                          <a:ea typeface="+mn-ea"/>
                          <a:cs typeface="+mn-cs"/>
                        </a:rPr>
                        <a:t>City Transit Vehicles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2000" b="1">
                          <a:solidFill>
                            <a:schemeClr val="tx1"/>
                          </a:solidFill>
                          <a:effectLst/>
                          <a:latin typeface="Calibri"/>
                          <a:ea typeface="Calibri"/>
                          <a:cs typeface="Times New Roman"/>
                        </a:rPr>
                        <a:t>City Parking Department/City Parking Operators</a:t>
                      </a:r>
                      <a:endParaRPr lang="en-US" sz="20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800" b="1" kern="1200" dirty="0" smtClean="0">
                          <a:solidFill>
                            <a:schemeClr val="tx1"/>
                          </a:solidFill>
                          <a:effectLst/>
                          <a:latin typeface="+mn-lt"/>
                          <a:ea typeface="+mn-ea"/>
                          <a:cs typeface="+mn-cs"/>
                        </a:rPr>
                        <a:t>City Parking Occupancy Detectors</a:t>
                      </a:r>
                    </a:p>
                    <a:p>
                      <a:pPr marL="0" marR="0">
                        <a:lnSpc>
                          <a:spcPct val="100000"/>
                        </a:lnSpc>
                        <a:spcBef>
                          <a:spcPts val="600"/>
                        </a:spcBef>
                        <a:spcAft>
                          <a:spcPts val="600"/>
                        </a:spcAft>
                      </a:pPr>
                      <a:endParaRPr lang="en-US" sz="1800" dirty="0">
                        <a:solidFill>
                          <a:schemeClr val="tx1"/>
                        </a:solidFill>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4305300" y="1956816"/>
            <a:ext cx="184731" cy="369332"/>
          </a:xfrm>
          <a:prstGeom prst="rect">
            <a:avLst/>
          </a:prstGeom>
          <a:noFill/>
        </p:spPr>
        <p:txBody>
          <a:bodyPr wrap="none" rtlCol="0">
            <a:spAutoFit/>
          </a:bodyPr>
          <a:lstStyle/>
          <a:p>
            <a:endParaRPr lang="en-US" dirty="0" smtClean="0">
              <a:solidFill>
                <a:prstClr val="white"/>
              </a:solidFill>
              <a:latin typeface="Corbel"/>
            </a:endParaRPr>
          </a:p>
        </p:txBody>
      </p:sp>
    </p:spTree>
    <p:extLst>
      <p:ext uri="{BB962C8B-B14F-4D97-AF65-F5344CB8AC3E}">
        <p14:creationId xmlns:p14="http://schemas.microsoft.com/office/powerpoint/2010/main" val="216397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Current Situation (cont.)</a:t>
            </a:r>
            <a:endParaRPr lang="en-US" dirty="0"/>
          </a:p>
        </p:txBody>
      </p:sp>
      <p:sp>
        <p:nvSpPr>
          <p:cNvPr id="4" name="Slide Number Placeholder 3"/>
          <p:cNvSpPr>
            <a:spLocks noGrp="1"/>
          </p:cNvSpPr>
          <p:nvPr>
            <p:ph type="sldNum" sz="quarter" idx="12"/>
          </p:nvPr>
        </p:nvSpPr>
        <p:spPr/>
        <p:txBody>
          <a:bodyPr/>
          <a:lstStyle/>
          <a:p>
            <a:pPr>
              <a:defRPr/>
            </a:pPr>
            <a:fld id="{7CF981C8-2789-41F9-B594-4F8F3D187A76}" type="slidenum">
              <a:rPr lang="en-US" smtClean="0"/>
              <a:pPr>
                <a:defRPr/>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680517051"/>
              </p:ext>
            </p:extLst>
          </p:nvPr>
        </p:nvGraphicFramePr>
        <p:xfrm>
          <a:off x="76200" y="1371600"/>
          <a:ext cx="8915400" cy="4023360"/>
        </p:xfrm>
        <a:graphic>
          <a:graphicData uri="http://schemas.openxmlformats.org/drawingml/2006/table">
            <a:tbl>
              <a:tblPr>
                <a:tableStyleId>{B301B821-A1FF-4177-AEE7-76D212191A09}</a:tableStyleId>
              </a:tblPr>
              <a:tblGrid>
                <a:gridCol w="43434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0">
                <a:tc>
                  <a:txBody>
                    <a:bodyPr/>
                    <a:lstStyle/>
                    <a:p>
                      <a:pPr marL="0" marR="0" algn="ctr">
                        <a:lnSpc>
                          <a:spcPct val="100000"/>
                        </a:lnSpc>
                        <a:spcBef>
                          <a:spcPts val="600"/>
                        </a:spcBef>
                        <a:spcAft>
                          <a:spcPts val="600"/>
                        </a:spcAft>
                      </a:pPr>
                      <a:r>
                        <a:rPr lang="en-US" sz="1800" b="1" dirty="0" smtClean="0">
                          <a:solidFill>
                            <a:schemeClr val="bg2"/>
                          </a:solidFill>
                        </a:rPr>
                        <a:t>Stakeholder</a:t>
                      </a:r>
                      <a:endParaRPr lang="en-US" sz="1800" b="1" dirty="0">
                        <a:solidFill>
                          <a:schemeClr val="bg2"/>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0000"/>
                        </a:lnSpc>
                        <a:spcBef>
                          <a:spcPts val="600"/>
                        </a:spcBef>
                        <a:spcAft>
                          <a:spcPts val="600"/>
                        </a:spcAft>
                      </a:pPr>
                      <a:r>
                        <a:rPr lang="en-US" sz="1800" b="1" dirty="0" smtClean="0">
                          <a:solidFill>
                            <a:schemeClr val="bg2"/>
                          </a:solidFill>
                        </a:rPr>
                        <a:t>Related ITS Systems</a:t>
                      </a:r>
                      <a:endParaRPr lang="en-US" sz="1800" b="1" dirty="0">
                        <a:solidFill>
                          <a:schemeClr val="bg2"/>
                        </a:solidFill>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1179576">
                <a:tc>
                  <a:txBody>
                    <a:bodyPr/>
                    <a:lstStyle/>
                    <a:p>
                      <a:pPr marL="0" marR="0">
                        <a:lnSpc>
                          <a:spcPct val="115000"/>
                        </a:lnSpc>
                        <a:spcBef>
                          <a:spcPts val="0"/>
                        </a:spcBef>
                        <a:spcAft>
                          <a:spcPts val="0"/>
                        </a:spcAft>
                      </a:pPr>
                      <a:r>
                        <a:rPr lang="en-US" sz="1800" b="1" kern="1200" dirty="0" smtClean="0">
                          <a:solidFill>
                            <a:schemeClr val="tx1"/>
                          </a:solidFill>
                          <a:effectLst/>
                          <a:latin typeface="+mn-lt"/>
                          <a:ea typeface="+mn-ea"/>
                          <a:cs typeface="+mn-cs"/>
                        </a:rPr>
                        <a:t>University Department of Transportation</a:t>
                      </a:r>
                      <a:endParaRPr lang="en-US" sz="20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tx1"/>
                          </a:solidFill>
                          <a:effectLst/>
                          <a:latin typeface="+mn-lt"/>
                          <a:ea typeface="+mn-ea"/>
                          <a:cs typeface="+mn-cs"/>
                        </a:rPr>
                        <a:t>University Traffic Management Center</a:t>
                      </a:r>
                    </a:p>
                    <a:p>
                      <a:r>
                        <a:rPr lang="en-US" sz="1800" b="1" kern="1200" dirty="0" smtClean="0">
                          <a:solidFill>
                            <a:schemeClr val="tx1"/>
                          </a:solidFill>
                          <a:effectLst/>
                          <a:latin typeface="+mn-lt"/>
                          <a:ea typeface="+mn-ea"/>
                          <a:cs typeface="+mn-cs"/>
                        </a:rPr>
                        <a:t>University Cameras</a:t>
                      </a:r>
                    </a:p>
                    <a:p>
                      <a:r>
                        <a:rPr lang="en-US" sz="1800" b="1" kern="1200" dirty="0" smtClean="0">
                          <a:solidFill>
                            <a:schemeClr val="tx1"/>
                          </a:solidFill>
                          <a:effectLst/>
                          <a:latin typeface="+mn-lt"/>
                          <a:ea typeface="+mn-ea"/>
                          <a:cs typeface="+mn-cs"/>
                        </a:rPr>
                        <a:t>University Dynamic Message Signs</a:t>
                      </a:r>
                    </a:p>
                    <a:p>
                      <a:r>
                        <a:rPr lang="en-US" sz="1800" b="1" kern="1200" dirty="0" smtClean="0">
                          <a:solidFill>
                            <a:schemeClr val="tx1"/>
                          </a:solidFill>
                          <a:effectLst/>
                          <a:latin typeface="+mn-lt"/>
                          <a:ea typeface="+mn-ea"/>
                          <a:cs typeface="+mn-cs"/>
                        </a:rPr>
                        <a:t>University Vehicle Detectors</a:t>
                      </a: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1000"/>
                        </a:spcAft>
                      </a:pPr>
                      <a:r>
                        <a:rPr lang="en-US" sz="1800" b="1" kern="1200" dirty="0" smtClean="0">
                          <a:solidFill>
                            <a:schemeClr val="tx1"/>
                          </a:solidFill>
                          <a:effectLst/>
                          <a:latin typeface="+mn-lt"/>
                          <a:ea typeface="+mn-ea"/>
                          <a:cs typeface="+mn-cs"/>
                        </a:rPr>
                        <a:t>University Parking Department</a:t>
                      </a:r>
                      <a:endParaRPr lang="en-US" sz="20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smtClean="0">
                          <a:solidFill>
                            <a:schemeClr val="tx1"/>
                          </a:solidFill>
                          <a:effectLst/>
                          <a:latin typeface="+mn-lt"/>
                          <a:ea typeface="+mn-ea"/>
                          <a:cs typeface="+mn-cs"/>
                        </a:rPr>
                        <a:t>University Parking Occupancy Detectors</a:t>
                      </a: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2000" b="1">
                          <a:solidFill>
                            <a:schemeClr val="tx1"/>
                          </a:solidFill>
                          <a:effectLst/>
                          <a:latin typeface="Calibri"/>
                          <a:ea typeface="Calibri"/>
                          <a:cs typeface="Times New Roman"/>
                        </a:rPr>
                        <a:t>City Transit Department/Authority</a:t>
                      </a:r>
                      <a:endParaRPr lang="en-US" sz="20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tx1"/>
                          </a:solidFill>
                          <a:effectLst/>
                          <a:latin typeface="+mn-lt"/>
                          <a:ea typeface="+mn-ea"/>
                          <a:cs typeface="+mn-cs"/>
                        </a:rPr>
                        <a:t>City Transit Management Center</a:t>
                      </a:r>
                    </a:p>
                    <a:p>
                      <a:r>
                        <a:rPr lang="en-US" sz="1800" b="1" kern="1200" dirty="0" smtClean="0">
                          <a:solidFill>
                            <a:schemeClr val="tx1"/>
                          </a:solidFill>
                          <a:effectLst/>
                          <a:latin typeface="+mn-lt"/>
                          <a:ea typeface="+mn-ea"/>
                          <a:cs typeface="+mn-cs"/>
                        </a:rPr>
                        <a:t>City Transit Vehicles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1800" b="1" kern="1200" dirty="0" smtClean="0">
                          <a:solidFill>
                            <a:schemeClr val="tx1"/>
                          </a:solidFill>
                          <a:effectLst/>
                          <a:latin typeface="+mn-lt"/>
                          <a:ea typeface="+mn-ea"/>
                          <a:cs typeface="+mn-cs"/>
                        </a:rPr>
                        <a:t>University Police Department</a:t>
                      </a:r>
                      <a:endParaRPr lang="en-US" sz="20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tx1"/>
                          </a:solidFill>
                          <a:effectLst/>
                          <a:latin typeface="+mn-lt"/>
                          <a:ea typeface="+mn-ea"/>
                          <a:cs typeface="+mn-cs"/>
                        </a:rPr>
                        <a:t>University Police Vehicles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63296">
                <a:tc>
                  <a:txBody>
                    <a:bodyPr/>
                    <a:lstStyle/>
                    <a:p>
                      <a:pPr marL="0" marR="0">
                        <a:lnSpc>
                          <a:spcPct val="115000"/>
                        </a:lnSpc>
                        <a:spcBef>
                          <a:spcPts val="0"/>
                        </a:spcBef>
                        <a:spcAft>
                          <a:spcPts val="0"/>
                        </a:spcAft>
                      </a:pPr>
                      <a:r>
                        <a:rPr lang="en-US" sz="1800" b="1" kern="1200" dirty="0" smtClean="0">
                          <a:solidFill>
                            <a:schemeClr val="tx1"/>
                          </a:solidFill>
                          <a:effectLst/>
                          <a:latin typeface="+mn-lt"/>
                          <a:ea typeface="+mn-ea"/>
                          <a:cs typeface="+mn-cs"/>
                        </a:rPr>
                        <a:t>Travelers</a:t>
                      </a:r>
                      <a:endParaRPr lang="en-US" sz="20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smtClean="0">
                          <a:solidFill>
                            <a:schemeClr val="tx1"/>
                          </a:solidFill>
                          <a:effectLst/>
                          <a:latin typeface="+mn-lt"/>
                          <a:ea typeface="+mn-ea"/>
                          <a:cs typeface="+mn-cs"/>
                        </a:rPr>
                        <a:t>Smart Phones/Devices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63296">
                <a:tc>
                  <a:txBody>
                    <a:bodyPr/>
                    <a:lstStyle/>
                    <a:p>
                      <a:pPr marL="0" marR="0">
                        <a:lnSpc>
                          <a:spcPct val="115000"/>
                        </a:lnSpc>
                        <a:spcBef>
                          <a:spcPts val="0"/>
                        </a:spcBef>
                        <a:spcAft>
                          <a:spcPts val="0"/>
                        </a:spcAft>
                      </a:pPr>
                      <a:endParaRPr lang="en-US" sz="20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63296">
                <a:tc>
                  <a:txBody>
                    <a:bodyPr/>
                    <a:lstStyle/>
                    <a:p>
                      <a:pPr marL="0" marR="0">
                        <a:lnSpc>
                          <a:spcPct val="115000"/>
                        </a:lnSpc>
                        <a:spcBef>
                          <a:spcPts val="0"/>
                        </a:spcBef>
                        <a:spcAft>
                          <a:spcPts val="0"/>
                        </a:spcAft>
                      </a:pPr>
                      <a:endParaRPr lang="en-US" sz="20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8" name="TextBox 7"/>
          <p:cNvSpPr txBox="1"/>
          <p:nvPr/>
        </p:nvSpPr>
        <p:spPr>
          <a:xfrm>
            <a:off x="4305300" y="1956816"/>
            <a:ext cx="184731" cy="369332"/>
          </a:xfrm>
          <a:prstGeom prst="rect">
            <a:avLst/>
          </a:prstGeom>
          <a:noFill/>
        </p:spPr>
        <p:txBody>
          <a:bodyPr wrap="none" rtlCol="0">
            <a:spAutoFit/>
          </a:bodyPr>
          <a:lstStyle/>
          <a:p>
            <a:endParaRPr lang="en-US" dirty="0" smtClean="0">
              <a:solidFill>
                <a:prstClr val="white"/>
              </a:solidFill>
              <a:latin typeface="Corbel"/>
            </a:endParaRPr>
          </a:p>
        </p:txBody>
      </p:sp>
    </p:spTree>
    <p:extLst>
      <p:ext uri="{BB962C8B-B14F-4D97-AF65-F5344CB8AC3E}">
        <p14:creationId xmlns:p14="http://schemas.microsoft.com/office/powerpoint/2010/main" val="424688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Component 3: Exercise Debrief&amp;quot;&quot;/&gt;&lt;property id=&quot;20307&quot; value=&quot;256&quot;/&gt;&lt;/object&gt;&lt;object type=&quot;3&quot; unique_id=&quot;10004&quot;&gt;&lt;property id=&quot;20148&quot; value=&quot;5&quot;/&gt;&lt;property id=&quot;20300&quot; value=&quot;Slide 2 - &amp;quot;Purpose of the ITS Architecture Exercise&amp;quot;&quot;/&gt;&lt;property id=&quot;20307&quot; value=&quot;365&quot;/&gt;&lt;/object&gt;&lt;object type=&quot;3&quot; unique_id=&quot;10005&quot;&gt;&lt;property id=&quot;20148&quot; value=&quot;5&quot;/&gt;&lt;property id=&quot;20300&quot; value=&quot;Slide 4 - &amp;quot;Task 1: Subsystem Mapping&amp;quot;&quot;/&gt;&lt;property id=&quot;20307&quot; value=&quot;363&quot;/&gt;&lt;/object&gt;&lt;object type=&quot;3&quot; unique_id=&quot;10006&quot;&gt;&lt;property id=&quot;20148&quot; value=&quot;5&quot;/&gt;&lt;property id=&quot;20300&quot; value=&quot;Slide 5 - &amp;quot;Task 1: Subsystem Mapping&amp;quot;&quot;/&gt;&lt;property id=&quot;20307&quot; value=&quot;364&quot;/&gt;&lt;/object&gt;&lt;object type=&quot;3&quot; unique_id=&quot;10007&quot;&gt;&lt;property id=&quot;20148&quot; value=&quot;5&quot;/&gt;&lt;property id=&quot;20300&quot; value=&quot;Slide 6 - &amp;quot;Task 1: Subsystem Mapping&amp;quot;&quot;/&gt;&lt;property id=&quot;20307&quot; value=&quot;338&quot;/&gt;&lt;/object&gt;&lt;object type=&quot;3&quot; unique_id=&quot;10008&quot;&gt;&lt;property id=&quot;20148&quot; value=&quot;5&quot;/&gt;&lt;property id=&quot;20300&quot; value=&quot;Slide 7 - &amp;quot;Task 1: Subsystem Mapping &amp;quot;&quot;/&gt;&lt;property id=&quot;20307&quot; value=&quot;340&quot;/&gt;&lt;/object&gt;&lt;object type=&quot;3&quot; unique_id=&quot;10009&quot;&gt;&lt;property id=&quot;20148&quot; value=&quot;5&quot;/&gt;&lt;property id=&quot;20300&quot; value=&quot;Slide 9 - &amp;quot;Task 1: Questions&amp;quot;&quot;/&gt;&lt;property id=&quot;20307&quot; value=&quot;349&quot;/&gt;&lt;/object&gt;&lt;object type=&quot;3&quot; unique_id=&quot;10010&quot;&gt;&lt;property id=&quot;20148&quot; value=&quot;5&quot;/&gt;&lt;property id=&quot;20300&quot; value=&quot;Slide 10 - &amp;quot;Task 1: Questions &amp;quot;&quot;/&gt;&lt;property id=&quot;20307&quot; value=&quot;341&quot;/&gt;&lt;/object&gt;&lt;object type=&quot;3&quot; unique_id=&quot;10011&quot;&gt;&lt;property id=&quot;20148&quot; value=&quot;5&quot;/&gt;&lt;property id=&quot;20300&quot; value=&quot;Slide 11 - &amp;quot;Task 2: Service Mapping&amp;quot;&quot;/&gt;&lt;property id=&quot;20307&quot; value=&quot;366&quot;/&gt;&lt;/object&gt;&lt;object type=&quot;3&quot; unique_id=&quot;10015&quot;&gt;&lt;property id=&quot;20148&quot; value=&quot;5&quot;/&gt;&lt;property id=&quot;20300&quot; value=&quot;Slide 15 - &amp;quot;Task 2: Service Mapping&amp;quot;&quot;/&gt;&lt;property id=&quot;20307&quot; value=&quot;350&quot;/&gt;&lt;/object&gt;&lt;object type=&quot;3&quot; unique_id=&quot;10021&quot;&gt;&lt;property id=&quot;20148&quot; value=&quot;5&quot;/&gt;&lt;property id=&quot;20300&quot; value=&quot;Slide 14 - &amp;quot;Task 2: Questions&amp;quot;&quot;/&gt;&lt;property id=&quot;20307&quot; value=&quot;345&quot;/&gt;&lt;/object&gt;&lt;object type=&quot;3&quot; unique_id=&quot;10022&quot;&gt;&lt;property id=&quot;20148&quot; value=&quot;5&quot;/&gt;&lt;property id=&quot;20300&quot; value=&quot;Slide 17 - &amp;quot;Task 3: Define the Project Phasing&amp;quot;&quot;/&gt;&lt;property id=&quot;20307&quot; value=&quot;353&quot;/&gt;&lt;/object&gt;&lt;object type=&quot;3&quot; unique_id=&quot;10023&quot;&gt;&lt;property id=&quot;20148&quot; value=&quot;5&quot;/&gt;&lt;property id=&quot;20300&quot; value=&quot;Slide 18 - &amp;quot;Task 3: Questions&amp;quot;&quot;/&gt;&lt;property id=&quot;20307&quot; value=&quot;354&quot;/&gt;&lt;/object&gt;&lt;object type=&quot;3&quot; unique_id=&quot;10024&quot;&gt;&lt;property id=&quot;20148&quot; value=&quot;5&quot;/&gt;&lt;property id=&quot;20300&quot; value=&quot;Slide 19 - &amp;quot;Task 3: Questions&amp;quot;&quot;/&gt;&lt;property id=&quot;20307&quot; value=&quot;355&quot;/&gt;&lt;/object&gt;&lt;object type=&quot;3&quot; unique_id=&quot;10025&quot;&gt;&lt;property id=&quot;20148&quot; value=&quot;5&quot;/&gt;&lt;property id=&quot;20300&quot; value=&quot;Slide 20 - &amp;quot;Task 4: Plan the Project&amp;quot;&quot;/&gt;&lt;property id=&quot;20307&quot; value=&quot;356&quot;/&gt;&lt;/object&gt;&lt;object type=&quot;3&quot; unique_id=&quot;10026&quot;&gt;&lt;property id=&quot;20148&quot; value=&quot;5&quot;/&gt;&lt;property id=&quot;20300&quot; value=&quot;Slide 21 - &amp;quot;Task 4: Plan the Project&amp;quot;&quot;/&gt;&lt;property id=&quot;20307&quot; value=&quot;359&quot;/&gt;&lt;/object&gt;&lt;object type=&quot;3&quot; unique_id=&quot;10027&quot;&gt;&lt;property id=&quot;20148&quot; value=&quot;5&quot;/&gt;&lt;property id=&quot;20300&quot; value=&quot;Slide 22 - &amp;quot;Task 4: Questions&amp;quot;&quot;/&gt;&lt;property id=&quot;20307&quot; value=&quot;357&quot;/&gt;&lt;/object&gt;&lt;object type=&quot;3&quot; unique_id=&quot;10028&quot;&gt;&lt;property id=&quot;20148&quot; value=&quot;5&quot;/&gt;&lt;property id=&quot;20300&quot; value=&quot;Slide 23 - &amp;quot;Task 4: Questions&amp;quot;&quot;/&gt;&lt;property id=&quot;20307&quot; value=&quot;358&quot;/&gt;&lt;/object&gt;&lt;object type=&quot;3&quot; unique_id=&quot;10029&quot;&gt;&lt;property id=&quot;20148&quot; value=&quot;5&quot;/&gt;&lt;property id=&quot;20300&quot; value=&quot;Slide 24 - &amp;quot;Task 5: Project Evaluation&amp;quot;&quot;/&gt;&lt;property id=&quot;20307&quot; value=&quot;360&quot;/&gt;&lt;/object&gt;&lt;object type=&quot;3&quot; unique_id=&quot;10030&quot;&gt;&lt;property id=&quot;20148&quot; value=&quot;5&quot;/&gt;&lt;property id=&quot;20300&quot; value=&quot;Slide 25 - &amp;quot;Task 5: Questions&amp;quot;&quot;/&gt;&lt;property id=&quot;20307&quot; value=&quot;361&quot;/&gt;&lt;/object&gt;&lt;object type=&quot;3&quot; unique_id=&quot;10031&quot;&gt;&lt;property id=&quot;20148&quot; value=&quot;5&quot;/&gt;&lt;property id=&quot;20300&quot; value=&quot;Slide 26 - &amp;quot;Task 5: Questions&amp;quot;&quot;/&gt;&lt;property id=&quot;20307&quot; value=&quot;362&quot;/&gt;&lt;/object&gt;&lt;object type=&quot;3&quot; unique_id=&quot;10418&quot;&gt;&lt;property id=&quot;20148&quot; value=&quot;5&quot;/&gt;&lt;property id=&quot;20300&quot; value=&quot;Slide 8 - &amp;quot;Task 1: Questions&amp;quot;&quot;/&gt;&lt;property id=&quot;20307&quot; value=&quot;369&quot;/&gt;&lt;/object&gt;&lt;object type=&quot;3&quot; unique_id=&quot;10732&quot;&gt;&lt;property id=&quot;20148&quot; value=&quot;5&quot;/&gt;&lt;property id=&quot;20300&quot; value=&quot;Slide 3 - &amp;quot;Exercise Activities&amp;quot;&quot;/&gt;&lt;property id=&quot;20307&quot; value=&quot;371&quot;/&gt;&lt;/object&gt;&lt;object type=&quot;3&quot; unique_id=&quot;10734&quot;&gt;&lt;property id=&quot;20148&quot; value=&quot;5&quot;/&gt;&lt;property id=&quot;20300&quot; value=&quot;Slide 27 - &amp;quot;Putting ITS Together&amp;quot;&quot;/&gt;&lt;property id=&quot;20307&quot; value=&quot;373&quot;/&gt;&lt;/object&gt;&lt;object type=&quot;3&quot; unique_id=&quot;10735&quot;&gt;&lt;property id=&quot;20148&quot; value=&quot;5&quot;/&gt;&lt;property id=&quot;20300&quot; value=&quot;Slide 28 - &amp;quot;Purpose of the  ITS Architecture Exercise&amp;quot;&quot;/&gt;&lt;property id=&quot;20307&quot; value=&quot;370&quot;/&gt;&lt;/object&gt;&lt;object type=&quot;3&quot; unique_id=&quot;11907&quot;&gt;&lt;property id=&quot;20148&quot; value=&quot;5&quot;/&gt;&lt;property id=&quot;20300&quot; value=&quot;Slide 12 - &amp;quot;Task 2: Service Mapping&amp;quot;&quot;/&gt;&lt;property id=&quot;20307&quot; value=&quot;374&quot;/&gt;&lt;/object&gt;&lt;object type=&quot;3&quot; unique_id=&quot;11908&quot;&gt;&lt;property id=&quot;20148&quot; value=&quot;5&quot;/&gt;&lt;property id=&quot;20300&quot; value=&quot;Slide 13 - &amp;quot;Task 2: Service Mapping&amp;quot;&quot;/&gt;&lt;property id=&quot;20307&quot; value=&quot;376&quot;/&gt;&lt;/object&gt;&lt;object type=&quot;3&quot; unique_id=&quot;12020&quot;&gt;&lt;property id=&quot;20148&quot; value=&quot;5&quot;/&gt;&lt;property id=&quot;20300&quot; value=&quot;Slide 16 - &amp;quot;Task 2: Questions&amp;quot;&quot;/&gt;&lt;property id=&quot;20307&quot; value=&quot;377&quot;/&gt;&lt;/object&gt;&lt;/object&gt;&lt;object type=&quot;8&quot; unique_id=&quot;10064&quot;&gt;&lt;/object&gt;&lt;/object&gt;&lt;/database&gt;"/>
  <p:tag name="SECTOMILLISECCONVERTED" val="1"/>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TS102895261</Template>
  <TotalTime>10431</TotalTime>
  <Words>3407</Words>
  <Application>Microsoft Office PowerPoint</Application>
  <PresentationFormat>On-screen Show (4:3)</PresentationFormat>
  <Paragraphs>589</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Corbel</vt:lpstr>
      <vt:lpstr>Helvetica</vt:lpstr>
      <vt:lpstr>Times New Roman</vt:lpstr>
      <vt:lpstr>Digital Blue Tunnel 16x9</vt:lpstr>
      <vt:lpstr>Component 3: Exercise Debrief</vt:lpstr>
      <vt:lpstr>Purpose of the SE ConOps Exercise</vt:lpstr>
      <vt:lpstr>Exercise Activities</vt:lpstr>
      <vt:lpstr>Task 1: Identify Stakeholders</vt:lpstr>
      <vt:lpstr>Task 1: Identify Stakeholders</vt:lpstr>
      <vt:lpstr>Task 1: Questions</vt:lpstr>
      <vt:lpstr>Task 2: Current Situation</vt:lpstr>
      <vt:lpstr>Task 2: Current Situation</vt:lpstr>
      <vt:lpstr>Task 2: Current Situation (cont.)</vt:lpstr>
      <vt:lpstr>Task 3: Justification for Change</vt:lpstr>
      <vt:lpstr>Task 3: Justification for Change</vt:lpstr>
      <vt:lpstr>Applying the Criteria: Transit AVL Example</vt:lpstr>
      <vt:lpstr>Monitor Traffic Conditions Example</vt:lpstr>
      <vt:lpstr>Task 3: Your Turn</vt:lpstr>
      <vt:lpstr>Task 3: Your Turn</vt:lpstr>
      <vt:lpstr>Task 3: Your Turn</vt:lpstr>
      <vt:lpstr>Task 3: Your Turn</vt:lpstr>
      <vt:lpstr>Task 4: Concepts for Proposed System</vt:lpstr>
      <vt:lpstr>PowerPoint Presentation</vt:lpstr>
      <vt:lpstr>PowerPoint Presentation</vt:lpstr>
      <vt:lpstr>PowerPoint Presentation</vt:lpstr>
      <vt:lpstr>Case Study Purpose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PCB ITS Case Study</dc:title>
  <dc:creator>Cliff Heise</dc:creator>
  <cp:lastModifiedBy>Jeff A. Brummond</cp:lastModifiedBy>
  <cp:revision>462</cp:revision>
  <cp:lastPrinted>2016-03-16T02:00:36Z</cp:lastPrinted>
  <dcterms:created xsi:type="dcterms:W3CDTF">2013-04-12T14:38:40Z</dcterms:created>
  <dcterms:modified xsi:type="dcterms:W3CDTF">2017-02-25T18:08:12Z</dcterms:modified>
</cp:coreProperties>
</file>