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98" r:id="rId3"/>
    <p:sldId id="257" r:id="rId4"/>
    <p:sldId id="297" r:id="rId5"/>
    <p:sldId id="258" r:id="rId6"/>
    <p:sldId id="260" r:id="rId7"/>
    <p:sldId id="261" r:id="rId8"/>
    <p:sldId id="259" r:id="rId9"/>
    <p:sldId id="266" r:id="rId10"/>
    <p:sldId id="267" r:id="rId11"/>
    <p:sldId id="268" r:id="rId12"/>
    <p:sldId id="269" r:id="rId13"/>
    <p:sldId id="270" r:id="rId14"/>
    <p:sldId id="262" r:id="rId15"/>
    <p:sldId id="263" r:id="rId16"/>
    <p:sldId id="264" r:id="rId17"/>
    <p:sldId id="271" r:id="rId18"/>
    <p:sldId id="277" r:id="rId19"/>
    <p:sldId id="276" r:id="rId20"/>
    <p:sldId id="275" r:id="rId21"/>
    <p:sldId id="292" r:id="rId22"/>
    <p:sldId id="295" r:id="rId23"/>
    <p:sldId id="296" r:id="rId24"/>
    <p:sldId id="278" r:id="rId25"/>
    <p:sldId id="272" r:id="rId26"/>
    <p:sldId id="273" r:id="rId27"/>
    <p:sldId id="294"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5" autoAdjust="0"/>
    <p:restoredTop sz="85961" autoAdjust="0"/>
  </p:normalViewPr>
  <p:slideViewPr>
    <p:cSldViewPr snapToGrid="0">
      <p:cViewPr varScale="1">
        <p:scale>
          <a:sx n="92" d="100"/>
          <a:sy n="92" d="100"/>
        </p:scale>
        <p:origin x="-28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euben\Documents\Copy%20of%20Lognormal%20Distributio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euben\Documents\Copy%20of%20Lognormal%20Distribution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euben%20Juster\Box%20Sync\Classes\Travel%20Time\problem\Segment%20overview.xlsx" TargetMode="External"/><Relationship Id="rId2" Type="http://schemas.microsoft.com/office/2011/relationships/chartColorStyle" Target="colors1.xml"/><Relationship Id="rId3"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33573928259"/>
          <c:y val="0.0330063720121172"/>
          <c:w val="0.762733595800525"/>
          <c:h val="0.571448067317062"/>
        </c:manualLayout>
      </c:layout>
      <c:scatterChart>
        <c:scatterStyle val="smoothMarker"/>
        <c:varyColors val="0"/>
        <c:ser>
          <c:idx val="0"/>
          <c:order val="0"/>
          <c:tx>
            <c:strRef>
              <c:f>Sheet1!$B$2</c:f>
              <c:strCache>
                <c:ptCount val="1"/>
                <c:pt idx="0">
                  <c:v>μ = 3 min, σ = .5 min</c:v>
                </c:pt>
              </c:strCache>
            </c:strRef>
          </c:tx>
          <c:spPr>
            <a:ln w="50800"/>
          </c:spPr>
          <c:marker>
            <c:symbol val="none"/>
          </c:marker>
          <c:xVal>
            <c:numRef>
              <c:f>Sheet1!$A$3:$A$43</c:f>
              <c:numCache>
                <c:formatCode>General</c:formatCode>
                <c:ptCount val="41"/>
                <c:pt idx="0">
                  <c:v>0.0</c:v>
                </c:pt>
                <c:pt idx="1">
                  <c:v>0.25</c:v>
                </c:pt>
                <c:pt idx="2">
                  <c:v>0.5</c:v>
                </c:pt>
                <c:pt idx="3">
                  <c:v>0.75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numCache>
            </c:numRef>
          </c:xVal>
          <c:yVal>
            <c:numRef>
              <c:f>Sheet1!$B$3:$B$43</c:f>
              <c:numCache>
                <c:formatCode>General</c:formatCode>
                <c:ptCount val="41"/>
                <c:pt idx="0">
                  <c:v>0.0</c:v>
                </c:pt>
                <c:pt idx="1">
                  <c:v>1.38251783811137E-5</c:v>
                </c:pt>
                <c:pt idx="2">
                  <c:v>0.00259687062868107</c:v>
                </c:pt>
                <c:pt idx="3">
                  <c:v>0.022783165032144</c:v>
                </c:pt>
                <c:pt idx="4">
                  <c:v>0.0713834467843097</c:v>
                </c:pt>
                <c:pt idx="5">
                  <c:v>0.137817363380612</c:v>
                </c:pt>
                <c:pt idx="6">
                  <c:v>0.203485101396728</c:v>
                </c:pt>
                <c:pt idx="7">
                  <c:v>0.255012785418559</c:v>
                </c:pt>
                <c:pt idx="8">
                  <c:v>0.287152328991445</c:v>
                </c:pt>
                <c:pt idx="9">
                  <c:v>0.30051923457648</c:v>
                </c:pt>
                <c:pt idx="10">
                  <c:v>0.298625683455977</c:v>
                </c:pt>
                <c:pt idx="11">
                  <c:v>0.285779648824276</c:v>
                </c:pt>
                <c:pt idx="12">
                  <c:v>0.265961520267622</c:v>
                </c:pt>
                <c:pt idx="13">
                  <c:v>0.242377216851757</c:v>
                </c:pt>
                <c:pt idx="14">
                  <c:v>0.217386330094419</c:v>
                </c:pt>
                <c:pt idx="15">
                  <c:v>0.192601251519796</c:v>
                </c:pt>
                <c:pt idx="16">
                  <c:v>0.16904206944927</c:v>
                </c:pt>
                <c:pt idx="17">
                  <c:v>0.147290943300546</c:v>
                </c:pt>
                <c:pt idx="18">
                  <c:v>0.127623257329531</c:v>
                </c:pt>
                <c:pt idx="19">
                  <c:v>0.110109947001582</c:v>
                </c:pt>
                <c:pt idx="20">
                  <c:v>0.0946930282456128</c:v>
                </c:pt>
                <c:pt idx="21">
                  <c:v>0.0812390619115807</c:v>
                </c:pt>
                <c:pt idx="22">
                  <c:v>0.069575647185998</c:v>
                </c:pt>
                <c:pt idx="23">
                  <c:v>0.0595154360961759</c:v>
                </c:pt>
                <c:pt idx="24">
                  <c:v>0.050871275349182</c:v>
                </c:pt>
                <c:pt idx="25">
                  <c:v>0.0434652149837354</c:v>
                </c:pt>
                <c:pt idx="26">
                  <c:v>0.0371333891847953</c:v>
                </c:pt>
                <c:pt idx="27">
                  <c:v>0.0317281973021399</c:v>
                </c:pt>
                <c:pt idx="28">
                  <c:v>0.0271187792417329</c:v>
                </c:pt>
                <c:pt idx="29">
                  <c:v>0.0231904632374159</c:v>
                </c:pt>
                <c:pt idx="30">
                  <c:v>0.0198436388567619</c:v>
                </c:pt>
                <c:pt idx="31">
                  <c:v>0.0169923507066751</c:v>
                </c:pt>
                <c:pt idx="32">
                  <c:v>0.0145628000809459</c:v>
                </c:pt>
                <c:pt idx="33">
                  <c:v>0.0124918685542777</c:v>
                </c:pt>
                <c:pt idx="34">
                  <c:v>0.0107257288017875</c:v>
                </c:pt>
                <c:pt idx="35">
                  <c:v>0.00921857614207267</c:v>
                </c:pt>
                <c:pt idx="36">
                  <c:v>0.00793149408714553</c:v>
                </c:pt>
                <c:pt idx="37">
                  <c:v>0.00683145476099036</c:v>
                </c:pt>
                <c:pt idx="38">
                  <c:v>0.00589044780311639</c:v>
                </c:pt>
                <c:pt idx="39">
                  <c:v>0.00508472750736287</c:v>
                </c:pt>
                <c:pt idx="40">
                  <c:v>0.00439416623813028</c:v>
                </c:pt>
              </c:numCache>
            </c:numRef>
          </c:yVal>
          <c:smooth val="1"/>
        </c:ser>
        <c:ser>
          <c:idx val="1"/>
          <c:order val="1"/>
          <c:tx>
            <c:strRef>
              <c:f>Sheet1!$C$2</c:f>
              <c:strCache>
                <c:ptCount val="1"/>
                <c:pt idx="0">
                  <c:v>μ = 3 min, σ = 0.2 min</c:v>
                </c:pt>
              </c:strCache>
            </c:strRef>
          </c:tx>
          <c:spPr>
            <a:ln w="50800"/>
          </c:spPr>
          <c:marker>
            <c:symbol val="none"/>
          </c:marker>
          <c:xVal>
            <c:numRef>
              <c:f>Sheet1!$A$3:$A$43</c:f>
              <c:numCache>
                <c:formatCode>General</c:formatCode>
                <c:ptCount val="41"/>
                <c:pt idx="0">
                  <c:v>0.0</c:v>
                </c:pt>
                <c:pt idx="1">
                  <c:v>0.25</c:v>
                </c:pt>
                <c:pt idx="2">
                  <c:v>0.5</c:v>
                </c:pt>
                <c:pt idx="3">
                  <c:v>0.75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numCache>
            </c:numRef>
          </c:xVal>
          <c:yVal>
            <c:numRef>
              <c:f>Sheet1!$C$3:$C$43</c:f>
              <c:numCache>
                <c:formatCode>General</c:formatCode>
                <c:ptCount val="41"/>
                <c:pt idx="0">
                  <c:v>0.0</c:v>
                </c:pt>
                <c:pt idx="1">
                  <c:v>2.40509302380158E-33</c:v>
                </c:pt>
                <c:pt idx="2">
                  <c:v>1.48820128000454E-17</c:v>
                </c:pt>
                <c:pt idx="3">
                  <c:v>9.81553935866034E-11</c:v>
                </c:pt>
                <c:pt idx="4">
                  <c:v>5.59421495498228E-7</c:v>
                </c:pt>
                <c:pt idx="5">
                  <c:v>0.000110200067564773</c:v>
                </c:pt>
                <c:pt idx="6">
                  <c:v>0.00327765057007199</c:v>
                </c:pt>
                <c:pt idx="7">
                  <c:v>0.0301798210153372</c:v>
                </c:pt>
                <c:pt idx="8">
                  <c:v>0.127750999635299</c:v>
                </c:pt>
                <c:pt idx="9">
                  <c:v>0.315075488727322</c:v>
                </c:pt>
                <c:pt idx="10">
                  <c:v>0.52660437257704</c:v>
                </c:pt>
                <c:pt idx="11">
                  <c:v>0.659852615320561</c:v>
                </c:pt>
                <c:pt idx="12">
                  <c:v>0.664903800669055</c:v>
                </c:pt>
                <c:pt idx="13">
                  <c:v>0.566521042045005</c:v>
                </c:pt>
                <c:pt idx="14">
                  <c:v>0.423460944294974</c:v>
                </c:pt>
                <c:pt idx="15">
                  <c:v>0.285455389248396</c:v>
                </c:pt>
                <c:pt idx="16">
                  <c:v>0.177229962409119</c:v>
                </c:pt>
                <c:pt idx="17">
                  <c:v>0.103014139898408</c:v>
                </c:pt>
                <c:pt idx="18">
                  <c:v>0.0567782220601332</c:v>
                </c:pt>
                <c:pt idx="19">
                  <c:v>0.029978651700532</c:v>
                </c:pt>
                <c:pt idx="20">
                  <c:v>0.0152874391721561</c:v>
                </c:pt>
                <c:pt idx="21">
                  <c:v>0.00757917007804735</c:v>
                </c:pt>
                <c:pt idx="22">
                  <c:v>0.00367296380097357</c:v>
                </c:pt>
                <c:pt idx="23">
                  <c:v>0.00174761593833997</c:v>
                </c:pt>
                <c:pt idx="24">
                  <c:v>0.000819412642518</c:v>
                </c:pt>
                <c:pt idx="25">
                  <c:v>0.00037976175624347</c:v>
                </c:pt>
                <c:pt idx="26">
                  <c:v>0.000174412855146505</c:v>
                </c:pt>
                <c:pt idx="27">
                  <c:v>7.95487258472899E-5</c:v>
                </c:pt>
                <c:pt idx="28">
                  <c:v>3.60958891693382E-5</c:v>
                </c:pt>
                <c:pt idx="29">
                  <c:v>1.63197356532205E-5</c:v>
                </c:pt>
                <c:pt idx="30">
                  <c:v>7.36138504258863E-6</c:v>
                </c:pt>
                <c:pt idx="31">
                  <c:v>3.31644475600049E-6</c:v>
                </c:pt>
                <c:pt idx="32">
                  <c:v>1.49368033950554E-6</c:v>
                </c:pt>
                <c:pt idx="33">
                  <c:v>6.73068400348184E-7</c:v>
                </c:pt>
                <c:pt idx="34">
                  <c:v>3.03648834867915E-7</c:v>
                </c:pt>
                <c:pt idx="35">
                  <c:v>1.37229034859088E-7</c:v>
                </c:pt>
                <c:pt idx="36">
                  <c:v>6.21579439442476E-8</c:v>
                </c:pt>
                <c:pt idx="37">
                  <c:v>2.82296999561531E-8</c:v>
                </c:pt>
                <c:pt idx="38">
                  <c:v>1.28596918891817E-8</c:v>
                </c:pt>
                <c:pt idx="39">
                  <c:v>5.87762592514028E-9</c:v>
                </c:pt>
                <c:pt idx="40">
                  <c:v>2.69607956195644E-9</c:v>
                </c:pt>
              </c:numCache>
            </c:numRef>
          </c:yVal>
          <c:smooth val="1"/>
        </c:ser>
        <c:dLbls>
          <c:showLegendKey val="0"/>
          <c:showVal val="0"/>
          <c:showCatName val="0"/>
          <c:showSerName val="0"/>
          <c:showPercent val="0"/>
          <c:showBubbleSize val="0"/>
        </c:dLbls>
        <c:axId val="2112381576"/>
        <c:axId val="2112387400"/>
      </c:scatterChart>
      <c:valAx>
        <c:axId val="2112381576"/>
        <c:scaling>
          <c:orientation val="minMax"/>
          <c:max val="10.0"/>
        </c:scaling>
        <c:delete val="0"/>
        <c:axPos val="b"/>
        <c:title>
          <c:tx>
            <c:rich>
              <a:bodyPr/>
              <a:lstStyle/>
              <a:p>
                <a:pPr>
                  <a:defRPr sz="2400"/>
                </a:pPr>
                <a:r>
                  <a:rPr lang="en-US" sz="2400"/>
                  <a:t>Travel Time</a:t>
                </a:r>
                <a:r>
                  <a:rPr lang="en-US" sz="2400" baseline="0"/>
                  <a:t> (Minutes)</a:t>
                </a:r>
                <a:endParaRPr lang="en-US" sz="2400"/>
              </a:p>
            </c:rich>
          </c:tx>
          <c:layout/>
          <c:overlay val="0"/>
        </c:title>
        <c:numFmt formatCode="General" sourceLinked="1"/>
        <c:majorTickMark val="out"/>
        <c:minorTickMark val="none"/>
        <c:tickLblPos val="nextTo"/>
        <c:txPr>
          <a:bodyPr/>
          <a:lstStyle/>
          <a:p>
            <a:pPr>
              <a:defRPr sz="2400"/>
            </a:pPr>
            <a:endParaRPr lang="en-US"/>
          </a:p>
        </c:txPr>
        <c:crossAx val="2112387400"/>
        <c:crosses val="autoZero"/>
        <c:crossBetween val="midCat"/>
      </c:valAx>
      <c:valAx>
        <c:axId val="2112387400"/>
        <c:scaling>
          <c:orientation val="minMax"/>
          <c:max val="1.0"/>
          <c:min val="0.0"/>
        </c:scaling>
        <c:delete val="0"/>
        <c:axPos val="l"/>
        <c:majorGridlines/>
        <c:title>
          <c:tx>
            <c:rich>
              <a:bodyPr rot="-5400000" vert="horz"/>
              <a:lstStyle/>
              <a:p>
                <a:pPr>
                  <a:defRPr sz="2400"/>
                </a:pPr>
                <a:r>
                  <a:rPr lang="en-US" sz="2400"/>
                  <a:t>Probability</a:t>
                </a:r>
                <a:r>
                  <a:rPr lang="en-US" sz="2400" baseline="0"/>
                  <a:t> of Occurance</a:t>
                </a:r>
                <a:endParaRPr lang="en-US" sz="2400"/>
              </a:p>
            </c:rich>
          </c:tx>
          <c:layout/>
          <c:overlay val="0"/>
        </c:title>
        <c:numFmt formatCode="General" sourceLinked="1"/>
        <c:majorTickMark val="out"/>
        <c:minorTickMark val="none"/>
        <c:tickLblPos val="nextTo"/>
        <c:txPr>
          <a:bodyPr/>
          <a:lstStyle/>
          <a:p>
            <a:pPr>
              <a:defRPr sz="2400"/>
            </a:pPr>
            <a:endParaRPr lang="en-US"/>
          </a:p>
        </c:txPr>
        <c:crossAx val="2112381576"/>
        <c:crosses val="autoZero"/>
        <c:crossBetween val="midCat"/>
      </c:valAx>
    </c:plotArea>
    <c:legend>
      <c:legendPos val="r"/>
      <c:layout>
        <c:manualLayout>
          <c:xMode val="edge"/>
          <c:yMode val="edge"/>
          <c:x val="0.273562007874016"/>
          <c:y val="0.771881539807524"/>
          <c:w val="0.508069553805774"/>
          <c:h val="0.167516360454943"/>
        </c:manualLayout>
      </c:layout>
      <c:overlay val="0"/>
      <c:txPr>
        <a:bodyPr/>
        <a:lstStyle/>
        <a:p>
          <a:pPr>
            <a:defRPr sz="2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7585513415922"/>
          <c:y val="0.0330063720121172"/>
          <c:w val="0.702483794164452"/>
          <c:h val="0.571448067317062"/>
        </c:manualLayout>
      </c:layout>
      <c:scatterChart>
        <c:scatterStyle val="smoothMarker"/>
        <c:varyColors val="0"/>
        <c:ser>
          <c:idx val="0"/>
          <c:order val="0"/>
          <c:tx>
            <c:strRef>
              <c:f>Sheet1!$B$2</c:f>
              <c:strCache>
                <c:ptCount val="1"/>
                <c:pt idx="0">
                  <c:v>μ = 3 min, σ = .5 min</c:v>
                </c:pt>
              </c:strCache>
            </c:strRef>
          </c:tx>
          <c:spPr>
            <a:ln w="50800"/>
          </c:spPr>
          <c:marker>
            <c:symbol val="none"/>
          </c:marker>
          <c:xVal>
            <c:numRef>
              <c:f>Sheet1!$A$3:$A$43</c:f>
              <c:numCache>
                <c:formatCode>General</c:formatCode>
                <c:ptCount val="41"/>
                <c:pt idx="0">
                  <c:v>0.0</c:v>
                </c:pt>
                <c:pt idx="1">
                  <c:v>0.25</c:v>
                </c:pt>
                <c:pt idx="2">
                  <c:v>0.5</c:v>
                </c:pt>
                <c:pt idx="3">
                  <c:v>0.75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numCache>
            </c:numRef>
          </c:xVal>
          <c:yVal>
            <c:numRef>
              <c:f>Sheet1!$D$3:$D$43</c:f>
              <c:numCache>
                <c:formatCode>General</c:formatCode>
                <c:ptCount val="41"/>
                <c:pt idx="0">
                  <c:v>0.0</c:v>
                </c:pt>
                <c:pt idx="1">
                  <c:v>3.35087004465142E-7</c:v>
                </c:pt>
                <c:pt idx="2">
                  <c:v>0.000169498086446633</c:v>
                </c:pt>
                <c:pt idx="3">
                  <c:v>0.00278061786230952</c:v>
                </c:pt>
                <c:pt idx="4">
                  <c:v>0.014002205573945</c:v>
                </c:pt>
                <c:pt idx="5">
                  <c:v>0.0399783403825108</c:v>
                </c:pt>
                <c:pt idx="6">
                  <c:v>0.0828285190016984</c:v>
                </c:pt>
                <c:pt idx="7">
                  <c:v>0.140518439687377</c:v>
                </c:pt>
                <c:pt idx="8">
                  <c:v>0.208702873384471</c:v>
                </c:pt>
                <c:pt idx="9">
                  <c:v>0.282522523985944</c:v>
                </c:pt>
                <c:pt idx="10">
                  <c:v>0.35768891376316</c:v>
                </c:pt>
                <c:pt idx="11">
                  <c:v>0.430923789989312</c:v>
                </c:pt>
                <c:pt idx="12">
                  <c:v>0.5</c:v>
                </c:pt>
                <c:pt idx="13">
                  <c:v>0.563593105064311</c:v>
                </c:pt>
                <c:pt idx="14">
                  <c:v>0.62107348422623</c:v>
                </c:pt>
                <c:pt idx="15">
                  <c:v>0.672305064288458</c:v>
                </c:pt>
                <c:pt idx="16">
                  <c:v>0.717477476014056</c:v>
                </c:pt>
                <c:pt idx="17">
                  <c:v>0.756977612611443</c:v>
                </c:pt>
                <c:pt idx="18">
                  <c:v>0.791297126615529</c:v>
                </c:pt>
                <c:pt idx="19">
                  <c:v>0.820969123385999</c:v>
                </c:pt>
                <c:pt idx="20">
                  <c:v>0.84652700343527</c:v>
                </c:pt>
                <c:pt idx="21">
                  <c:v>0.868479321024816</c:v>
                </c:pt>
                <c:pt idx="22">
                  <c:v>0.887295785655696</c:v>
                </c:pt>
                <c:pt idx="23">
                  <c:v>0.903400742389207</c:v>
                </c:pt>
                <c:pt idx="24">
                  <c:v>0.917171480998302</c:v>
                </c:pt>
                <c:pt idx="25">
                  <c:v>0.928939515101932</c:v>
                </c:pt>
                <c:pt idx="26">
                  <c:v>0.938993562308125</c:v>
                </c:pt>
                <c:pt idx="27">
                  <c:v>0.947583382357198</c:v>
                </c:pt>
                <c:pt idx="28">
                  <c:v>0.954923930294555</c:v>
                </c:pt>
                <c:pt idx="29">
                  <c:v>0.961199488558704</c:v>
                </c:pt>
                <c:pt idx="30">
                  <c:v>0.966567581591083</c:v>
                </c:pt>
                <c:pt idx="31">
                  <c:v>0.971162568914052</c:v>
                </c:pt>
                <c:pt idx="32">
                  <c:v>0.97509887210108</c:v>
                </c:pt>
                <c:pt idx="33">
                  <c:v>0.97847382811175</c:v>
                </c:pt>
                <c:pt idx="34">
                  <c:v>0.981370183452534</c:v>
                </c:pt>
                <c:pt idx="35">
                  <c:v>0.983858255681456</c:v>
                </c:pt>
                <c:pt idx="36">
                  <c:v>0.985997794426055</c:v>
                </c:pt>
                <c:pt idx="37">
                  <c:v>0.987839575720729</c:v>
                </c:pt>
                <c:pt idx="38">
                  <c:v>0.989426762692803</c:v>
                </c:pt>
                <c:pt idx="39">
                  <c:v>0.990796063491644</c:v>
                </c:pt>
                <c:pt idx="40">
                  <c:v>0.991978714544015</c:v>
                </c:pt>
              </c:numCache>
            </c:numRef>
          </c:yVal>
          <c:smooth val="1"/>
        </c:ser>
        <c:ser>
          <c:idx val="1"/>
          <c:order val="1"/>
          <c:tx>
            <c:strRef>
              <c:f>Sheet1!$C$2</c:f>
              <c:strCache>
                <c:ptCount val="1"/>
                <c:pt idx="0">
                  <c:v>μ = 3 min, σ = 0.2 min</c:v>
                </c:pt>
              </c:strCache>
            </c:strRef>
          </c:tx>
          <c:spPr>
            <a:ln w="50800"/>
          </c:spPr>
          <c:marker>
            <c:symbol val="none"/>
          </c:marker>
          <c:xVal>
            <c:numRef>
              <c:f>Sheet1!$A$3:$A$43</c:f>
              <c:numCache>
                <c:formatCode>General</c:formatCode>
                <c:ptCount val="41"/>
                <c:pt idx="0">
                  <c:v>0.0</c:v>
                </c:pt>
                <c:pt idx="1">
                  <c:v>0.25</c:v>
                </c:pt>
                <c:pt idx="2">
                  <c:v>0.5</c:v>
                </c:pt>
                <c:pt idx="3">
                  <c:v>0.75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numCache>
            </c:numRef>
          </c:xVal>
          <c:yVal>
            <c:numRef>
              <c:f>Sheet1!$E$3:$E$43</c:f>
              <c:numCache>
                <c:formatCode>General</c:formatCode>
                <c:ptCount val="41"/>
                <c:pt idx="0">
                  <c:v>0.0</c:v>
                </c:pt>
                <c:pt idx="1">
                  <c:v>9.6172879107616E-36</c:v>
                </c:pt>
                <c:pt idx="2">
                  <c:v>1.64119387726273E-19</c:v>
                </c:pt>
                <c:pt idx="3">
                  <c:v>2.08242234870023E-12</c:v>
                </c:pt>
                <c:pt idx="4">
                  <c:v>1.97512639249961E-8</c:v>
                </c:pt>
                <c:pt idx="5">
                  <c:v>6.00672301662364E-6</c:v>
                </c:pt>
                <c:pt idx="6">
                  <c:v>0.000264391206522241</c:v>
                </c:pt>
                <c:pt idx="7">
                  <c:v>0.00351961636073614</c:v>
                </c:pt>
                <c:pt idx="8">
                  <c:v>0.0213145655954992</c:v>
                </c:pt>
                <c:pt idx="9">
                  <c:v>0.0751588271081663</c:v>
                </c:pt>
                <c:pt idx="10">
                  <c:v>0.180987611655517</c:v>
                </c:pt>
                <c:pt idx="11">
                  <c:v>0.331760568838575</c:v>
                </c:pt>
                <c:pt idx="12">
                  <c:v>0.5</c:v>
                </c:pt>
                <c:pt idx="13">
                  <c:v>0.655500378055925</c:v>
                </c:pt>
                <c:pt idx="14">
                  <c:v>0.779573443066156</c:v>
                </c:pt>
                <c:pt idx="15">
                  <c:v>0.867728516279958</c:v>
                </c:pt>
                <c:pt idx="16">
                  <c:v>0.924841172891834</c:v>
                </c:pt>
                <c:pt idx="17">
                  <c:v>0.959204944270056</c:v>
                </c:pt>
                <c:pt idx="18">
                  <c:v>0.978685434404501</c:v>
                </c:pt>
                <c:pt idx="19">
                  <c:v>0.989209472979771</c:v>
                </c:pt>
                <c:pt idx="20">
                  <c:v>0.994677296102401</c:v>
                </c:pt>
                <c:pt idx="21">
                  <c:v>0.997429622649102</c:v>
                </c:pt>
                <c:pt idx="22">
                  <c:v>0.998779977539732</c:v>
                </c:pt>
                <c:pt idx="23">
                  <c:v>0.999428907581474</c:v>
                </c:pt>
                <c:pt idx="24">
                  <c:v>0.999735608793478</c:v>
                </c:pt>
                <c:pt idx="25">
                  <c:v>0.999878651623117</c:v>
                </c:pt>
                <c:pt idx="26">
                  <c:v>0.999944671068882</c:v>
                </c:pt>
                <c:pt idx="27">
                  <c:v>0.999974895404426</c:v>
                </c:pt>
                <c:pt idx="28">
                  <c:v>0.999988647913352</c:v>
                </c:pt>
                <c:pt idx="29">
                  <c:v>0.999994877714298</c:v>
                </c:pt>
                <c:pt idx="30">
                  <c:v>0.999997691225333</c:v>
                </c:pt>
                <c:pt idx="31">
                  <c:v>0.999998959540755</c:v>
                </c:pt>
                <c:pt idx="32">
                  <c:v>0.999999530827238</c:v>
                </c:pt>
                <c:pt idx="33">
                  <c:v>0.999999788166845</c:v>
                </c:pt>
                <c:pt idx="34">
                  <c:v>0.999999904180103</c:v>
                </c:pt>
                <c:pt idx="35">
                  <c:v>0.999999956556054</c:v>
                </c:pt>
                <c:pt idx="36">
                  <c:v>0.999999980248736</c:v>
                </c:pt>
                <c:pt idx="37">
                  <c:v>0.99999999099246</c:v>
                </c:pt>
                <c:pt idx="38">
                  <c:v>0.999999995878135</c:v>
                </c:pt>
                <c:pt idx="39">
                  <c:v>0.999999998106922</c:v>
                </c:pt>
                <c:pt idx="40">
                  <c:v>0.999999999127182</c:v>
                </c:pt>
              </c:numCache>
            </c:numRef>
          </c:yVal>
          <c:smooth val="1"/>
        </c:ser>
        <c:dLbls>
          <c:showLegendKey val="0"/>
          <c:showVal val="0"/>
          <c:showCatName val="0"/>
          <c:showSerName val="0"/>
          <c:showPercent val="0"/>
          <c:showBubbleSize val="0"/>
        </c:dLbls>
        <c:axId val="2074819512"/>
        <c:axId val="2074825336"/>
      </c:scatterChart>
      <c:valAx>
        <c:axId val="2074819512"/>
        <c:scaling>
          <c:orientation val="minMax"/>
          <c:max val="10.0"/>
        </c:scaling>
        <c:delete val="0"/>
        <c:axPos val="b"/>
        <c:title>
          <c:tx>
            <c:rich>
              <a:bodyPr/>
              <a:lstStyle/>
              <a:p>
                <a:pPr>
                  <a:defRPr sz="2400"/>
                </a:pPr>
                <a:r>
                  <a:rPr lang="en-US" sz="2400"/>
                  <a:t>Travel Time</a:t>
                </a:r>
                <a:r>
                  <a:rPr lang="en-US" sz="2400" baseline="0"/>
                  <a:t> (Minutes)</a:t>
                </a:r>
                <a:endParaRPr lang="en-US" sz="2400"/>
              </a:p>
            </c:rich>
          </c:tx>
          <c:layout/>
          <c:overlay val="0"/>
        </c:title>
        <c:numFmt formatCode="General" sourceLinked="1"/>
        <c:majorTickMark val="out"/>
        <c:minorTickMark val="none"/>
        <c:tickLblPos val="nextTo"/>
        <c:txPr>
          <a:bodyPr/>
          <a:lstStyle/>
          <a:p>
            <a:pPr>
              <a:defRPr sz="2400"/>
            </a:pPr>
            <a:endParaRPr lang="en-US"/>
          </a:p>
        </c:txPr>
        <c:crossAx val="2074825336"/>
        <c:crosses val="autoZero"/>
        <c:crossBetween val="midCat"/>
      </c:valAx>
      <c:valAx>
        <c:axId val="2074825336"/>
        <c:scaling>
          <c:orientation val="minMax"/>
          <c:max val="1.0"/>
          <c:min val="0.0"/>
        </c:scaling>
        <c:delete val="0"/>
        <c:axPos val="l"/>
        <c:majorGridlines/>
        <c:title>
          <c:tx>
            <c:rich>
              <a:bodyPr rot="-5400000" vert="horz"/>
              <a:lstStyle/>
              <a:p>
                <a:pPr>
                  <a:defRPr sz="2400"/>
                </a:pPr>
                <a:r>
                  <a:rPr lang="en-US" sz="2400" dirty="0"/>
                  <a:t>Probability</a:t>
                </a:r>
                <a:r>
                  <a:rPr lang="en-US" sz="2400" baseline="0" dirty="0"/>
                  <a:t> of Travel </a:t>
                </a:r>
                <a:r>
                  <a:rPr lang="en-US" sz="2400" baseline="0" dirty="0" smtClean="0"/>
                  <a:t>Time </a:t>
                </a:r>
                <a:r>
                  <a:rPr lang="en-US" sz="2400" baseline="0" dirty="0"/>
                  <a:t>Being Less Then or Equal to</a:t>
                </a:r>
                <a:endParaRPr lang="en-US" sz="2400" dirty="0"/>
              </a:p>
            </c:rich>
          </c:tx>
          <c:layout/>
          <c:overlay val="0"/>
        </c:title>
        <c:numFmt formatCode="General" sourceLinked="1"/>
        <c:majorTickMark val="out"/>
        <c:minorTickMark val="none"/>
        <c:tickLblPos val="nextTo"/>
        <c:txPr>
          <a:bodyPr/>
          <a:lstStyle/>
          <a:p>
            <a:pPr>
              <a:defRPr sz="2400"/>
            </a:pPr>
            <a:endParaRPr lang="en-US"/>
          </a:p>
        </c:txPr>
        <c:crossAx val="2074819512"/>
        <c:crosses val="autoZero"/>
        <c:crossBetween val="midCat"/>
      </c:valAx>
    </c:plotArea>
    <c:legend>
      <c:legendPos val="r"/>
      <c:layout>
        <c:manualLayout>
          <c:xMode val="edge"/>
          <c:yMode val="edge"/>
          <c:x val="0.345784197446117"/>
          <c:y val="0.765214860484351"/>
          <c:w val="0.327513998250219"/>
          <c:h val="0.10751638064281"/>
        </c:manualLayout>
      </c:layout>
      <c:overlay val="0"/>
      <c:txPr>
        <a:bodyPr/>
        <a:lstStyle/>
        <a:p>
          <a:pPr>
            <a:defRPr sz="24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B!$L$1</c:f>
              <c:strCache>
                <c:ptCount val="1"/>
                <c:pt idx="0">
                  <c:v>Vehicles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B!$K$2:$K$22</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numCache>
            </c:numRef>
          </c:xVal>
          <c:yVal>
            <c:numRef>
              <c:f>B!$M$2:$M$22</c:f>
              <c:numCache>
                <c:formatCode>0%</c:formatCode>
                <c:ptCount val="21"/>
                <c:pt idx="0">
                  <c:v>0.0</c:v>
                </c:pt>
                <c:pt idx="1">
                  <c:v>0.0230769230769231</c:v>
                </c:pt>
                <c:pt idx="2">
                  <c:v>0.0769230769230769</c:v>
                </c:pt>
                <c:pt idx="3">
                  <c:v>0.130769230769231</c:v>
                </c:pt>
                <c:pt idx="4">
                  <c:v>0.192307692307692</c:v>
                </c:pt>
                <c:pt idx="5">
                  <c:v>0.261538461538462</c:v>
                </c:pt>
                <c:pt idx="6">
                  <c:v>0.353846153846154</c:v>
                </c:pt>
                <c:pt idx="7">
                  <c:v>0.453846153846154</c:v>
                </c:pt>
                <c:pt idx="8">
                  <c:v>0.569230769230769</c:v>
                </c:pt>
                <c:pt idx="9">
                  <c:v>0.707692307692308</c:v>
                </c:pt>
                <c:pt idx="10">
                  <c:v>0.861538461538462</c:v>
                </c:pt>
                <c:pt idx="11">
                  <c:v>0.938461538461539</c:v>
                </c:pt>
                <c:pt idx="12">
                  <c:v>0.976923076923077</c:v>
                </c:pt>
                <c:pt idx="13">
                  <c:v>0.992307692307692</c:v>
                </c:pt>
                <c:pt idx="14">
                  <c:v>1.0</c:v>
                </c:pt>
              </c:numCache>
            </c:numRef>
          </c:yVal>
          <c:smooth val="1"/>
        </c:ser>
        <c:dLbls>
          <c:showLegendKey val="0"/>
          <c:showVal val="0"/>
          <c:showCatName val="0"/>
          <c:showSerName val="0"/>
          <c:showPercent val="0"/>
          <c:showBubbleSize val="0"/>
        </c:dLbls>
        <c:axId val="2112561064"/>
        <c:axId val="2112313576"/>
      </c:scatterChart>
      <c:valAx>
        <c:axId val="2112561064"/>
        <c:scaling>
          <c:orientation val="minMax"/>
          <c:max val="7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Travel Time (Minutes)</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313576"/>
        <c:crosses val="autoZero"/>
        <c:crossBetween val="midCat"/>
      </c:valAx>
      <c:valAx>
        <c:axId val="2112313576"/>
        <c:scaling>
          <c:orientation val="minMax"/>
          <c:max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sz="1800" b="1" i="0" baseline="0" dirty="0">
                    <a:effectLst/>
                  </a:rPr>
                  <a:t>Probability of Travel </a:t>
                </a:r>
                <a:r>
                  <a:rPr lang="en-US" sz="1800" b="1" i="0" baseline="0" dirty="0" smtClean="0">
                    <a:effectLst/>
                  </a:rPr>
                  <a:t>Time </a:t>
                </a:r>
                <a:r>
                  <a:rPr lang="en-US" sz="1800" b="1" i="0" baseline="0" dirty="0">
                    <a:effectLst/>
                  </a:rPr>
                  <a:t>Being Less Then or Equal to</a:t>
                </a:r>
                <a:endParaRPr lang="en-US" sz="1800" dirty="0">
                  <a:effectLst/>
                </a:endParaRPr>
              </a:p>
            </c:rich>
          </c:tx>
          <c:layout/>
          <c:overlay val="0"/>
          <c:spPr>
            <a:noFill/>
            <a:ln>
              <a:noFill/>
            </a:ln>
            <a:effectLst/>
          </c:spPr>
        </c:title>
        <c:numFmt formatCode="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5610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20300-D5F0-4838-8946-D3E8FDD49724}" type="datetimeFigureOut">
              <a:rPr lang="en-US" smtClean="0"/>
              <a:pPr/>
              <a:t>8/26/15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F1FB1-327F-436E-A88E-EAE6BC9AFF36}" type="slidenum">
              <a:rPr lang="en-US" smtClean="0"/>
              <a:pPr/>
              <a:t>‹#›</a:t>
            </a:fld>
            <a:endParaRPr lang="en-US" dirty="0"/>
          </a:p>
        </p:txBody>
      </p:sp>
    </p:spTree>
    <p:extLst>
      <p:ext uri="{BB962C8B-B14F-4D97-AF65-F5344CB8AC3E}">
        <p14:creationId xmlns:p14="http://schemas.microsoft.com/office/powerpoint/2010/main" val="181676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 measures are</a:t>
            </a:r>
            <a:r>
              <a:rPr lang="en-US" baseline="0" dirty="0" smtClean="0"/>
              <a:t> defined as statistically based evidence used to track the progress towards preset objects. Performance measurement is not just used in transportation, many other fields such as health, business, and economics have performance measures.</a:t>
            </a:r>
          </a:p>
          <a:p>
            <a:endParaRPr lang="en-US" baseline="0" dirty="0" smtClean="0"/>
          </a:p>
          <a:p>
            <a:r>
              <a:rPr lang="en-US" baseline="0" dirty="0" smtClean="0"/>
              <a:t>Some examples include: blood pressure (the doctor may tell you your blood pressure is to high and tell you a certain blood pressure you should get to.  In business it could be the amount of sales for a certain product.</a:t>
            </a:r>
          </a:p>
          <a:p>
            <a:endParaRPr lang="en-US" baseline="0" dirty="0" smtClean="0"/>
          </a:p>
          <a:p>
            <a:r>
              <a:rPr lang="en-US" baseline="0" dirty="0" smtClean="0"/>
              <a:t>Many DOTS have been performance monitoring, but with MAP-21, states and Metropolitan Planning Organizations (MPO) will need to start measuring the performance of their transportation facilities if they want to receive federal funding.</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3</a:t>
            </a:fld>
            <a:endParaRPr lang="en-US"/>
          </a:p>
        </p:txBody>
      </p:sp>
    </p:spTree>
    <p:extLst>
      <p:ext uri="{BB962C8B-B14F-4D97-AF65-F5344CB8AC3E}">
        <p14:creationId xmlns:p14="http://schemas.microsoft.com/office/powerpoint/2010/main" val="258035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cumulative</a:t>
            </a:r>
            <a:r>
              <a:rPr lang="en-US" baseline="0" dirty="0" smtClean="0"/>
              <a:t> distribution functions (CDFs) shown here, are plotted for exactly the same data as the curves on the previous slide.  The difference is that CDF shows the probability that the travel time will be less than or equal to the value on the x axis, whereas the PDF shows the probability that the travel time will be equal to the value on the x axis.   Comparing the CDF curves with the PDF curves which are plotted in corresponding colors shows that the narrower the PDF distribution, the more vertical the CDF distribution.  In other words, both curves show the same information.  The more vertical CDF distribution implies a more reliable system.  As a result, the buffer time and planning time indices will both be closer to 100% and 1.0 respectively. </a:t>
            </a:r>
            <a:endParaRPr lang="en-US" dirty="0"/>
          </a:p>
        </p:txBody>
      </p:sp>
      <p:sp>
        <p:nvSpPr>
          <p:cNvPr id="4" name="Slide Number Placeholder 3"/>
          <p:cNvSpPr>
            <a:spLocks noGrp="1"/>
          </p:cNvSpPr>
          <p:nvPr>
            <p:ph type="sldNum" sz="quarter" idx="10"/>
          </p:nvPr>
        </p:nvSpPr>
        <p:spPr/>
        <p:txBody>
          <a:bodyPr/>
          <a:lstStyle/>
          <a:p>
            <a:fld id="{5E86AAA7-3165-4419-88DE-FF2AE154446C}" type="slidenum">
              <a:rPr lang="en-US" smtClean="0"/>
              <a:pPr/>
              <a:t>12</a:t>
            </a:fld>
            <a:endParaRPr lang="en-US"/>
          </a:p>
        </p:txBody>
      </p:sp>
    </p:spTree>
    <p:extLst>
      <p:ext uri="{BB962C8B-B14F-4D97-AF65-F5344CB8AC3E}">
        <p14:creationId xmlns:p14="http://schemas.microsoft.com/office/powerpoint/2010/main" val="258811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travel</a:t>
            </a:r>
            <a:r>
              <a:rPr lang="en-US" baseline="0" dirty="0" smtClean="0"/>
              <a:t> time performance measures are based off the percentiles take from the CDF along with the free flow travel time. Free flow travel time is often considered the travel time during the middle of night or the 15</a:t>
            </a:r>
            <a:r>
              <a:rPr lang="en-US" baseline="30000" dirty="0" smtClean="0"/>
              <a:t>th</a:t>
            </a:r>
            <a:r>
              <a:rPr lang="en-US" baseline="0" dirty="0" smtClean="0"/>
              <a:t> percentile travel time. DOTS have the choice to create their own performance measures or use common performance measures that the FHWA and many other jurisdictions adopted. </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13</a:t>
            </a:fld>
            <a:endParaRPr lang="en-US"/>
          </a:p>
        </p:txBody>
      </p:sp>
    </p:spTree>
    <p:extLst>
      <p:ext uri="{BB962C8B-B14F-4D97-AF65-F5344CB8AC3E}">
        <p14:creationId xmlns:p14="http://schemas.microsoft.com/office/powerpoint/2010/main" val="2322672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travel time is not intrinsic, it cannot be used alone as a measure of recurrent congestion. TTI is used instead. It is a multiplier than can be applied to freeflow travel time to show how much longer it takes to get through a facility during a certain time of the day. TTI essentially measures recurrent congestion. Congestion you expect to see everyday. The 50</a:t>
            </a:r>
            <a:r>
              <a:rPr lang="en-US" baseline="30000" dirty="0" smtClean="0"/>
              <a:t>th</a:t>
            </a:r>
            <a:r>
              <a:rPr lang="en-US" baseline="0" dirty="0" smtClean="0"/>
              <a:t> Percentile Speed/Travel Time or Average Speed/Travel Time can be used as long as it is specified. </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14</a:t>
            </a:fld>
            <a:endParaRPr lang="en-US"/>
          </a:p>
        </p:txBody>
      </p:sp>
    </p:spTree>
    <p:extLst>
      <p:ext uri="{BB962C8B-B14F-4D97-AF65-F5344CB8AC3E}">
        <p14:creationId xmlns:p14="http://schemas.microsoft.com/office/powerpoint/2010/main" val="123873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a:t>
            </a:r>
          </a:p>
          <a:p>
            <a:endParaRPr lang="en-US" dirty="0" smtClean="0"/>
          </a:p>
          <a:p>
            <a:r>
              <a:rPr lang="en-US" dirty="0" smtClean="0"/>
              <a:t>20 minutes</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15</a:t>
            </a:fld>
            <a:endParaRPr lang="en-US"/>
          </a:p>
        </p:txBody>
      </p:sp>
    </p:spTree>
    <p:extLst>
      <p:ext uri="{BB962C8B-B14F-4D97-AF65-F5344CB8AC3E}">
        <p14:creationId xmlns:p14="http://schemas.microsoft.com/office/powerpoint/2010/main" val="51062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a:t>
            </a:r>
            <a:r>
              <a:rPr lang="en-US" baseline="0" dirty="0" smtClean="0"/>
              <a:t> time index or PTI measures how reliable a roadway is. If a roadway is unreliable, it suffers from a lot of non-recurrent/unexpected congestion such as bad weather or traffic incidents. It is a multiplier applied on the free flow travel time to estimate how much time you need to allow to arrive to your destination on-time 95% of the time. </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16</a:t>
            </a:fld>
            <a:endParaRPr lang="en-US" dirty="0"/>
          </a:p>
        </p:txBody>
      </p:sp>
    </p:spTree>
    <p:extLst>
      <p:ext uri="{BB962C8B-B14F-4D97-AF65-F5344CB8AC3E}">
        <p14:creationId xmlns:p14="http://schemas.microsoft.com/office/powerpoint/2010/main" val="213090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a:t>
            </a:r>
          </a:p>
          <a:p>
            <a:r>
              <a:rPr lang="en-US" dirty="0" smtClean="0"/>
              <a:t>Yes, if</a:t>
            </a:r>
            <a:r>
              <a:rPr lang="en-US" baseline="0" dirty="0" smtClean="0"/>
              <a:t> the travel times PDF has a long right tail (low re-current congestion with high non-recurrent congestion)</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17</a:t>
            </a:fld>
            <a:endParaRPr lang="en-US" dirty="0"/>
          </a:p>
        </p:txBody>
      </p:sp>
    </p:spTree>
    <p:extLst>
      <p:ext uri="{BB962C8B-B14F-4D97-AF65-F5344CB8AC3E}">
        <p14:creationId xmlns:p14="http://schemas.microsoft.com/office/powerpoint/2010/main" val="380916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Percentile = 16</a:t>
            </a:r>
            <a:r>
              <a:rPr lang="en-US" baseline="0" dirty="0" smtClean="0"/>
              <a:t> minutes</a:t>
            </a:r>
          </a:p>
          <a:p>
            <a:r>
              <a:rPr lang="en-US" baseline="0" dirty="0" smtClean="0"/>
              <a:t>50% Percentile = 37 minutes</a:t>
            </a:r>
          </a:p>
          <a:p>
            <a:r>
              <a:rPr lang="en-US" baseline="0" dirty="0" smtClean="0"/>
              <a:t>95% Percentile = 56 minutes</a:t>
            </a:r>
          </a:p>
          <a:p>
            <a:r>
              <a:rPr lang="en-US" baseline="0" dirty="0" smtClean="0"/>
              <a:t>PTI= 56/16 =  3.5</a:t>
            </a:r>
          </a:p>
          <a:p>
            <a:r>
              <a:rPr lang="en-US" baseline="0" dirty="0" smtClean="0"/>
              <a:t>TTI = 37/16 = 2.3</a:t>
            </a:r>
          </a:p>
          <a:p>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18</a:t>
            </a:fld>
            <a:endParaRPr lang="en-US" dirty="0"/>
          </a:p>
        </p:txBody>
      </p:sp>
    </p:spTree>
    <p:extLst>
      <p:ext uri="{BB962C8B-B14F-4D97-AF65-F5344CB8AC3E}">
        <p14:creationId xmlns:p14="http://schemas.microsoft.com/office/powerpoint/2010/main" val="127515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Travel time data must be obtained from somewhere. It can be collected from devices</a:t>
            </a:r>
            <a:r>
              <a:rPr lang="en-US" baseline="0" dirty="0" smtClean="0"/>
              <a:t> planted inside, on top, or on the side of roadways. This is expensive and requires constant maintenance. These days, many departments of transportation buy travel time data from third party vendors who aggregate data from cell phones, GPS devices, and other electronic devices in cars or trucks. The I-95 Corridor Coalition, a group of transportation organizations on the east coast, purchase data from third party vendors with the Vehicle Probe Project. This data comes with a set of tools embedded in the VPP Suite to use the data.</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19</a:t>
            </a:fld>
            <a:endParaRPr lang="en-US" dirty="0"/>
          </a:p>
        </p:txBody>
      </p:sp>
    </p:spTree>
    <p:extLst>
      <p:ext uri="{BB962C8B-B14F-4D97-AF65-F5344CB8AC3E}">
        <p14:creationId xmlns:p14="http://schemas.microsoft.com/office/powerpoint/2010/main" val="263072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VPP Suite can calculate TTI and PTI, but it is important to know the process behind the calculation. </a:t>
            </a:r>
            <a:r>
              <a:rPr lang="en-US" dirty="0" smtClean="0"/>
              <a:t>Using the VPP-Suite Massive Raw Data Downloader, you can download</a:t>
            </a:r>
            <a:r>
              <a:rPr lang="en-US" baseline="0" dirty="0" smtClean="0"/>
              <a:t> speed/travel time data for a given region for a given period of time.  TMC_Code refers to traffic message channel, which identifies a certain stretch of road. Measurement-tstamp (time stamp) is the moment in time the speed/ travel time readings were recorded. Speed is the prevailing speed of the TMC segment at the time stamp. Average_speed is the expected speed is the average speed for the TMC segment for the time period throughout the year. Reference_speed is the freeflow speed of that TMC segment. Travel_time is speed reading converted to travel time. Confidence_score and cvalue estimate how well the speed/ travel time reading reflected the actual conditions during the time period. A confidence score of 30 means that the speed measurement was based on real time data.  A confidence score of 20 means that the speed measurement was based on a combination of real time and historical/trend data. A confidence score of 10 means that the speed measurement was based on mostly historical data. When traffic is light and there is not many vehicle probes on the road, third party vendors used historical data (data from previous readings during the same time of data) to fill in the gaps. The cvalue refers to the probability that the speed/travel time reading reflected actual conditions during the time period. If the confidence score is not 30, the cvalue with automatically be 0. Each third party vendor has a different way of measuring accuracy.</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20</a:t>
            </a:fld>
            <a:endParaRPr lang="en-US" dirty="0"/>
          </a:p>
        </p:txBody>
      </p:sp>
    </p:spTree>
    <p:extLst>
      <p:ext uri="{BB962C8B-B14F-4D97-AF65-F5344CB8AC3E}">
        <p14:creationId xmlns:p14="http://schemas.microsoft.com/office/powerpoint/2010/main" val="2520630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calculating the performance measures, you first download the raw data, which can be done in the </a:t>
            </a:r>
            <a:r>
              <a:rPr lang="en-US" dirty="0" smtClean="0"/>
              <a:t>Vehicle Probe Project Suite Massive Raw Data Downloader.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tool will prompt you to specify geography. You have the option for selecting geography by road (NB I-85 from exit 34 to 38), region (all of Hudson County, New Jersey), or by specific one-way segments (TMC codes).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then must select the time period. Different studies warrant different time periods. If you are studying congestion going to the beach, then you might only select Thursday and Friday afternoons from Memorial Day to Labor Day. If you are studying rush hour congestion through the year, you would select Tuesday-Thursday every week of the year from 7am to 9 am and 4 pm to 6 pm.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might not need all the fields discussed from the previous slide. In that case you can deselect them, reducing file size. Averaging the data set gives you less data points, but also shrinks down the data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following example and the project, non-averaged rush hour data for all of 2013 on single segments were used. This was done to give enough data for a meaningful analysis while minimizing file size. Large file sizes are useable, but not in excel. It is not common to analyze one (TMC) segment at a time.</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21</a:t>
            </a:fld>
            <a:endParaRPr lang="en-US" dirty="0"/>
          </a:p>
        </p:txBody>
      </p:sp>
    </p:spTree>
    <p:extLst>
      <p:ext uri="{BB962C8B-B14F-4D97-AF65-F5344CB8AC3E}">
        <p14:creationId xmlns:p14="http://schemas.microsoft.com/office/powerpoint/2010/main" val="155132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a:t>
            </a:r>
            <a:r>
              <a:rPr lang="en-US" baseline="0" dirty="0" smtClean="0"/>
              <a:t> much every aspect of transportation engineering has a set up performance measures to get an idea how well a facility is operating. The Washington Metropolitan Area Transit Authority produces a score card with several metrics such as elevator availability and customer satisfaction. The state of Maryland produced an annual Attainment Report of Transportation System Performance. The specific figure shown is a graph of percent of roadway miles with acceptable ride quality over time. WMATA and Maryland are measuring different facilities with different metrics, but they are both keeping track of measurements and have targets for those measurements.</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4</a:t>
            </a:fld>
            <a:endParaRPr lang="en-US"/>
          </a:p>
        </p:txBody>
      </p:sp>
    </p:spTree>
    <p:extLst>
      <p:ext uri="{BB962C8B-B14F-4D97-AF65-F5344CB8AC3E}">
        <p14:creationId xmlns:p14="http://schemas.microsoft.com/office/powerpoint/2010/main" val="895908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your dataset in excel. The VPP data is in a CSV file, so make sure when you are opening the file up in excel, select “All Files” instead of the default “All Excel Files”. After you open the file up, save it as an excel file. In a column to the right of the data, create a column of the percentiles you want excel to calculate. Since most performance measures are divisible by 5%, so it is advisable to use 5%/.05 granularity.  For larger files, excel cannot be used. Other tools such as </a:t>
            </a:r>
            <a:r>
              <a:rPr lang="en-US" baseline="0" dirty="0" err="1" smtClean="0"/>
              <a:t>Matlab</a:t>
            </a:r>
            <a:r>
              <a:rPr lang="en-US" baseline="0" dirty="0" smtClean="0"/>
              <a:t> or custom programs must be used.</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22</a:t>
            </a:fld>
            <a:endParaRPr lang="en-US" dirty="0"/>
          </a:p>
        </p:txBody>
      </p:sp>
    </p:spTree>
    <p:extLst>
      <p:ext uri="{BB962C8B-B14F-4D97-AF65-F5344CB8AC3E}">
        <p14:creationId xmlns:p14="http://schemas.microsoft.com/office/powerpoint/2010/main" val="883826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the travel</a:t>
            </a:r>
            <a:r>
              <a:rPr lang="en-US" baseline="0" dirty="0" smtClean="0"/>
              <a:t> times with the </a:t>
            </a:r>
            <a:r>
              <a:rPr lang="en-US" baseline="0" dirty="0" err="1" smtClean="0"/>
              <a:t>percentile.exc</a:t>
            </a:r>
            <a:r>
              <a:rPr lang="en-US" baseline="0" dirty="0" smtClean="0"/>
              <a:t> command and specify which percentile you want, excel with give you percentile values. The first value of the command  is the array that excel will calculate percentiles from. For calculating performance measures, it is the speed column. Travel time can also be used as well.  Don’t forget to use ‘$’ when referring to the array to disable relative referencing. The second value excel wants you to specify is which percentile you want to calculate. In this case, it is the cell to the left with the percentile. </a:t>
            </a:r>
          </a:p>
          <a:p>
            <a:endParaRPr lang="en-US" baseline="0" dirty="0" smtClean="0"/>
          </a:p>
          <a:p>
            <a:r>
              <a:rPr lang="en-US" baseline="0" dirty="0" smtClean="0"/>
              <a:t>Answer: (This is discussed in the next slide, but this is a good opportunity to see if students are listening) Calculate 5</a:t>
            </a:r>
            <a:r>
              <a:rPr lang="en-US" baseline="30000" dirty="0" smtClean="0"/>
              <a:t>th</a:t>
            </a:r>
            <a:r>
              <a:rPr lang="en-US" baseline="0" dirty="0" smtClean="0"/>
              <a:t> percentile and 50</a:t>
            </a:r>
            <a:r>
              <a:rPr lang="en-US" baseline="30000" dirty="0" smtClean="0"/>
              <a:t>th</a:t>
            </a:r>
            <a:r>
              <a:rPr lang="en-US" baseline="0" dirty="0" smtClean="0"/>
              <a:t> percentile using the </a:t>
            </a:r>
            <a:r>
              <a:rPr lang="en-US" baseline="0" dirty="0" err="1" smtClean="0"/>
              <a:t>percentile.exc</a:t>
            </a:r>
            <a:r>
              <a:rPr lang="en-US" baseline="0" dirty="0" smtClean="0"/>
              <a:t> command along with the reference. Calculate TTI and PTI with the 50</a:t>
            </a:r>
            <a:r>
              <a:rPr lang="en-US" baseline="30000" dirty="0" smtClean="0"/>
              <a:t>th</a:t>
            </a:r>
            <a:r>
              <a:rPr lang="en-US" baseline="0" dirty="0" smtClean="0"/>
              <a:t> percentile, 5</a:t>
            </a:r>
            <a:r>
              <a:rPr lang="en-US" baseline="30000" dirty="0" smtClean="0"/>
              <a:t>th</a:t>
            </a:r>
            <a:r>
              <a:rPr lang="en-US" baseline="0" dirty="0" smtClean="0"/>
              <a:t> percentile, and the free flow travel time. TTI= FF travel time/ 50</a:t>
            </a:r>
            <a:r>
              <a:rPr lang="en-US" baseline="30000" dirty="0" smtClean="0"/>
              <a:t>th</a:t>
            </a:r>
            <a:r>
              <a:rPr lang="en-US" baseline="0" dirty="0" smtClean="0"/>
              <a:t> %</a:t>
            </a:r>
            <a:r>
              <a:rPr lang="en-US" baseline="0" dirty="0" err="1" smtClean="0"/>
              <a:t>ile</a:t>
            </a:r>
            <a:r>
              <a:rPr lang="en-US" baseline="0" dirty="0" smtClean="0"/>
              <a:t> travel time PTI = FF travel time/ 5</a:t>
            </a:r>
            <a:r>
              <a:rPr lang="en-US" baseline="30000" dirty="0" smtClean="0"/>
              <a:t>th</a:t>
            </a:r>
            <a:r>
              <a:rPr lang="en-US" baseline="0" dirty="0" smtClean="0"/>
              <a:t> %</a:t>
            </a:r>
            <a:r>
              <a:rPr lang="en-US" baseline="0" dirty="0" err="1" smtClean="0"/>
              <a:t>ile</a:t>
            </a:r>
            <a:r>
              <a:rPr lang="en-US" baseline="0" dirty="0" smtClean="0"/>
              <a:t> travel time</a:t>
            </a:r>
            <a:endParaRPr lang="en-US" dirty="0" smtClean="0"/>
          </a:p>
          <a:p>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23</a:t>
            </a:fld>
            <a:endParaRPr lang="en-US" dirty="0"/>
          </a:p>
        </p:txBody>
      </p:sp>
    </p:spTree>
    <p:extLst>
      <p:ext uri="{BB962C8B-B14F-4D97-AF65-F5344CB8AC3E}">
        <p14:creationId xmlns:p14="http://schemas.microsoft.com/office/powerpoint/2010/main" val="2454124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Calculating</a:t>
            </a:r>
            <a:r>
              <a:rPr lang="en-US" baseline="0" dirty="0" smtClean="0"/>
              <a:t> percentile-based performance measures is easy once you calculated the percentiles. Simply recreate the performance equation into an empty cell using the calculated percentiles. Free-flow speed is often needed. It is either given or assumed to be the 85</a:t>
            </a:r>
            <a:r>
              <a:rPr lang="en-US" baseline="30000" dirty="0" smtClean="0"/>
              <a:t>th</a:t>
            </a:r>
            <a:r>
              <a:rPr lang="en-US" baseline="0" dirty="0" smtClean="0"/>
              <a:t> percentile, the reference speed on VPP, or the speed limit.</a:t>
            </a:r>
          </a:p>
          <a:p>
            <a:endParaRPr lang="en-US" baseline="0" dirty="0" smtClean="0"/>
          </a:p>
          <a:p>
            <a:r>
              <a:rPr lang="en-US" baseline="0" dirty="0" smtClean="0"/>
              <a:t>How would you calculate TTI using these calculated percentiles?</a:t>
            </a:r>
          </a:p>
          <a:p>
            <a:endParaRPr lang="en-US" baseline="0" dirty="0" smtClean="0"/>
          </a:p>
          <a:p>
            <a:r>
              <a:rPr lang="en-US" baseline="0" dirty="0" smtClean="0"/>
              <a:t>Answer: It would be the </a:t>
            </a:r>
            <a:r>
              <a:rPr lang="en-US" baseline="0" dirty="0" err="1" smtClean="0"/>
              <a:t>Freeflow</a:t>
            </a:r>
            <a:r>
              <a:rPr lang="en-US" baseline="0" dirty="0" smtClean="0"/>
              <a:t> Speed (or 85</a:t>
            </a:r>
            <a:r>
              <a:rPr lang="en-US" baseline="30000" dirty="0" smtClean="0"/>
              <a:t>th</a:t>
            </a:r>
            <a:r>
              <a:rPr lang="en-US" baseline="0" dirty="0" smtClean="0"/>
              <a:t> percentile speed) over the 50</a:t>
            </a:r>
            <a:r>
              <a:rPr lang="en-US" baseline="30000" dirty="0" smtClean="0"/>
              <a:t>th</a:t>
            </a:r>
            <a:r>
              <a:rPr lang="en-US" baseline="0" dirty="0" smtClean="0"/>
              <a:t> Percentile Speed.  That is K22/K12 (or K19/K12). Both of those equal 1.03. That is an uncongested TTI value.</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24</a:t>
            </a:fld>
            <a:endParaRPr lang="en-US" dirty="0"/>
          </a:p>
        </p:txBody>
      </p:sp>
    </p:spTree>
    <p:extLst>
      <p:ext uri="{BB962C8B-B14F-4D97-AF65-F5344CB8AC3E}">
        <p14:creationId xmlns:p14="http://schemas.microsoft.com/office/powerpoint/2010/main" val="818695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a:t>
            </a:r>
            <a:r>
              <a:rPr lang="en-US" baseline="0" dirty="0" smtClean="0"/>
              <a:t> measures can be used in a variety of different ways. If a whole region has performance measures available for one point in time, it helps decision makers charged with allocating money make tough choices on which improvement projects to approve. With leaner infrastructural funding, performance measures help use money for efficiently. If performance measures are available on a select corridor of roadway before and after an improvement project, the change of performance measures can show if the improvement was justified.</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25</a:t>
            </a:fld>
            <a:endParaRPr lang="en-US" dirty="0"/>
          </a:p>
        </p:txBody>
      </p:sp>
    </p:spTree>
    <p:extLst>
      <p:ext uri="{BB962C8B-B14F-4D97-AF65-F5344CB8AC3E}">
        <p14:creationId xmlns:p14="http://schemas.microsoft.com/office/powerpoint/2010/main" val="2204784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 of Maryland through their Annual Mobility report</a:t>
            </a:r>
            <a:r>
              <a:rPr lang="en-US" baseline="0" dirty="0" smtClean="0"/>
              <a:t> uses performance measures on Maryland’s freeway network and some arterial roadways. This provides engineering staff, the public, and politics information on how Maryland roadways are operating.  Based on this map, which areas have bad recurrent congestion during the PM rush hour?</a:t>
            </a:r>
          </a:p>
          <a:p>
            <a:endParaRPr lang="en-US" baseline="0" dirty="0" smtClean="0"/>
          </a:p>
          <a:p>
            <a:r>
              <a:rPr lang="en-US" baseline="0" dirty="0" smtClean="0"/>
              <a:t>Capital Beltway, Baltimore Beltway, roads leading out of the Washington DC area.</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26</a:t>
            </a:fld>
            <a:endParaRPr lang="en-US" dirty="0"/>
          </a:p>
        </p:txBody>
      </p:sp>
    </p:spTree>
    <p:extLst>
      <p:ext uri="{BB962C8B-B14F-4D97-AF65-F5344CB8AC3E}">
        <p14:creationId xmlns:p14="http://schemas.microsoft.com/office/powerpoint/2010/main" val="2044785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the entire major</a:t>
            </a:r>
            <a:r>
              <a:rPr lang="en-US" baseline="0" dirty="0" smtClean="0"/>
              <a:t> highway/freeway system in a jurisdiction ranked by performance measures helps decision makers choose specific areas that need investment. While performance measures are key in making decisions, engineering judgment, politics, and policy plays a role. For example, if a particularly bad bottleneck occurs in an area on the edge of a suburban area, decision makers might not want to invest in fixing in the bottleneck for fear of encouraging more development and creating induced demand (increase in vehicles because of an improved facility). On the other hand, decision makers might want to focus on fixing a minor bottleneck somewhere else to encourage growth. </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27</a:t>
            </a:fld>
            <a:endParaRPr lang="en-US" dirty="0"/>
          </a:p>
        </p:txBody>
      </p:sp>
    </p:spTree>
    <p:extLst>
      <p:ext uri="{BB962C8B-B14F-4D97-AF65-F5344CB8AC3E}">
        <p14:creationId xmlns:p14="http://schemas.microsoft.com/office/powerpoint/2010/main" val="115642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Inter</a:t>
            </a:r>
            <a:r>
              <a:rPr lang="en-US" baseline="0" dirty="0" err="1" smtClean="0"/>
              <a:t>county</a:t>
            </a:r>
            <a:r>
              <a:rPr lang="en-US" baseline="0" dirty="0" smtClean="0"/>
              <a:t> Connector (ICC, MD-200), a tolled freeway that runs between Montgomery County and Prince George’s County Maryland, was mostly completed before Thanksgiving in 2011. This map shows how the travel time index (TTI) changed in </a:t>
            </a:r>
            <a:r>
              <a:rPr lang="en-US" baseline="0" smtClean="0"/>
              <a:t>the vicinity after </a:t>
            </a:r>
            <a:r>
              <a:rPr lang="en-US" baseline="0" dirty="0" smtClean="0"/>
              <a:t>most of the ICC was open.  This helped decision makers justify the initial investment into the ICC. </a:t>
            </a:r>
          </a:p>
          <a:p>
            <a:endParaRPr lang="en-US" baseline="0" dirty="0" smtClean="0"/>
          </a:p>
          <a:p>
            <a:r>
              <a:rPr lang="en-US" baseline="0" dirty="0" smtClean="0"/>
              <a:t>Did some areas get a worse TTI? </a:t>
            </a:r>
          </a:p>
          <a:p>
            <a:endParaRPr lang="en-US" baseline="0" dirty="0" smtClean="0"/>
          </a:p>
          <a:p>
            <a:r>
              <a:rPr lang="en-US" baseline="0" dirty="0" smtClean="0"/>
              <a:t>Yes, there are a few red areas, which indicate an increase in TTI.</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28</a:t>
            </a:fld>
            <a:endParaRPr lang="en-US" dirty="0"/>
          </a:p>
        </p:txBody>
      </p:sp>
    </p:spTree>
    <p:extLst>
      <p:ext uri="{BB962C8B-B14F-4D97-AF65-F5344CB8AC3E}">
        <p14:creationId xmlns:p14="http://schemas.microsoft.com/office/powerpoint/2010/main" val="405785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a:t>
            </a:r>
            <a:r>
              <a:rPr lang="en-US" baseline="0" dirty="0" smtClean="0"/>
              <a:t> much every aspect of transportation engineering has a set up performance measures to get an idea how well a facility is operating. The Washington Metropolitan Area Transit Authority produces a score card with several metrics such as elevator availability and customer satisfaction. The state of Maryland produced an annual Attainment Report of Transportation System Performance. The specific figure shown is a graph of percent of roadway miles with acceptable ride quality over time. WMATA and Maryland are measuring different facilities with different metrics, but they are both keeping track of measurements and have targets for those measurements.</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5</a:t>
            </a:fld>
            <a:endParaRPr lang="en-US"/>
          </a:p>
        </p:txBody>
      </p:sp>
    </p:spTree>
    <p:extLst>
      <p:ext uri="{BB962C8B-B14F-4D97-AF65-F5344CB8AC3E}">
        <p14:creationId xmlns:p14="http://schemas.microsoft.com/office/powerpoint/2010/main" val="413810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many different definitions of travel time, but essential it is the time it takes to get from A to B. When you keep track of travel time for a certain facility throughout the day and year you can see the impact of recurrent congestion on that facility. With the same travel time data, you can see how reliable travel times are. That is, when traffic is worse than usual, how bad it can get. Recurrent congestion is often due to rush hour conditions, while non-recurrent congestion is due to unanticipated events such as car crashes.</a:t>
            </a:r>
            <a:endParaRPr lang="en-US" dirty="0"/>
          </a:p>
        </p:txBody>
      </p:sp>
      <p:sp>
        <p:nvSpPr>
          <p:cNvPr id="4" name="Slide Number Placeholder 3"/>
          <p:cNvSpPr>
            <a:spLocks noGrp="1"/>
          </p:cNvSpPr>
          <p:nvPr>
            <p:ph type="sldNum" sz="quarter" idx="10"/>
          </p:nvPr>
        </p:nvSpPr>
        <p:spPr/>
        <p:txBody>
          <a:bodyPr/>
          <a:lstStyle/>
          <a:p>
            <a:fld id="{5E86AAA7-3165-4419-88DE-FF2AE154446C}" type="slidenum">
              <a:rPr lang="en-US" smtClean="0"/>
              <a:pPr/>
              <a:t>6</a:t>
            </a:fld>
            <a:endParaRPr lang="en-US"/>
          </a:p>
        </p:txBody>
      </p:sp>
    </p:spTree>
    <p:extLst>
      <p:ext uri="{BB962C8B-B14F-4D97-AF65-F5344CB8AC3E}">
        <p14:creationId xmlns:p14="http://schemas.microsoft.com/office/powerpoint/2010/main" val="151185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Travel time and travel time reliability are important in transportation because they inform</a:t>
            </a:r>
            <a:r>
              <a:rPr lang="en-US" baseline="0" dirty="0" smtClean="0"/>
              <a:t> you when you need to leave if you need to get somewhere at a certain time. If you need to get to work by 9 am, you don’t just pick a random time to leave your home, you figure out how long it takes to get there and give yourself a little bit of extra time in case something happens.  This information is used by individuals and businesses who rely on transportation. They also inform on how well a facility is operating. Poor travel time and travel time reliability can negatively influence travel costs. These type of performance measures are usually based on travel time percentiles which follow statistical </a:t>
            </a:r>
            <a:r>
              <a:rPr lang="en-US" baseline="0" dirty="0" err="1" smtClean="0"/>
              <a:t>distrubtions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86AAA7-3165-4419-88DE-FF2AE154446C}" type="slidenum">
              <a:rPr lang="en-US" smtClean="0"/>
              <a:pPr/>
              <a:t>7</a:t>
            </a:fld>
            <a:endParaRPr lang="en-US"/>
          </a:p>
        </p:txBody>
      </p:sp>
    </p:spTree>
    <p:extLst>
      <p:ext uri="{BB962C8B-B14F-4D97-AF65-F5344CB8AC3E}">
        <p14:creationId xmlns:p14="http://schemas.microsoft.com/office/powerpoint/2010/main" val="284430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travel times for performance measurement used to be a challenge for DOT since the data wasn’t easily available. It often required expensive infrastructure along the roadway. We will go over third-party travel time data vendors in a few slides. These performance measures quantify travel time and travel time reliability that are intrinsic, thus values are scalable for a short roadway, long roadway, and even a large network.</a:t>
            </a:r>
            <a:endParaRPr lang="en-US" dirty="0"/>
          </a:p>
        </p:txBody>
      </p:sp>
      <p:sp>
        <p:nvSpPr>
          <p:cNvPr id="4" name="Slide Number Placeholder 3"/>
          <p:cNvSpPr>
            <a:spLocks noGrp="1"/>
          </p:cNvSpPr>
          <p:nvPr>
            <p:ph type="sldNum" sz="quarter" idx="10"/>
          </p:nvPr>
        </p:nvSpPr>
        <p:spPr/>
        <p:txBody>
          <a:bodyPr/>
          <a:lstStyle/>
          <a:p>
            <a:fld id="{2D1F1FB1-327F-436E-A88E-EAE6BC9AFF36}" type="slidenum">
              <a:rPr lang="en-US" smtClean="0"/>
              <a:pPr/>
              <a:t>8</a:t>
            </a:fld>
            <a:endParaRPr lang="en-US"/>
          </a:p>
        </p:txBody>
      </p:sp>
    </p:spTree>
    <p:extLst>
      <p:ext uri="{BB962C8B-B14F-4D97-AF65-F5344CB8AC3E}">
        <p14:creationId xmlns:p14="http://schemas.microsoft.com/office/powerpoint/2010/main" val="4289002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we get into some sample travel</a:t>
            </a:r>
            <a:r>
              <a:rPr lang="en-US" baseline="0" dirty="0" smtClean="0"/>
              <a:t> time performance measures, we have to quickly go over some statistical functions.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Probability density functions (PDF) show values of a certain variable on the x axis</a:t>
            </a:r>
            <a:r>
              <a:rPr lang="en-US" baseline="0" dirty="0" smtClean="0"/>
              <a:t> and likelihood of occurrence of those values on the y axis.</a:t>
            </a:r>
            <a:r>
              <a:rPr lang="en-US" dirty="0" smtClean="0"/>
              <a:t> Cumulative</a:t>
            </a:r>
            <a:r>
              <a:rPr lang="en-US" baseline="0" dirty="0" smtClean="0"/>
              <a:t> distribution functions (CDF) are similar to PDFs, except the y axis show the probability of values being less than or equal to the x value. </a:t>
            </a:r>
            <a:r>
              <a:rPr lang="en-US" dirty="0" smtClean="0"/>
              <a:t>CDFs</a:t>
            </a:r>
            <a:r>
              <a:rPr lang="en-US" baseline="0" dirty="0" smtClean="0"/>
              <a:t> are significant to applications concerned with travel time reliability.  Its use as an indicator of the quality of flow for signalized arterials, is also being explored.  Since the PDF and CDF are closely related, it is important to understand both.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0552AE-6E5E-4C4B-B5C2-6C661B768524}" type="slidenum">
              <a:rPr lang="en-US" smtClean="0"/>
              <a:pPr/>
              <a:t>9</a:t>
            </a:fld>
            <a:endParaRPr lang="en-US" dirty="0"/>
          </a:p>
        </p:txBody>
      </p:sp>
    </p:spTree>
    <p:extLst>
      <p:ext uri="{BB962C8B-B14F-4D97-AF65-F5344CB8AC3E}">
        <p14:creationId xmlns:p14="http://schemas.microsoft.com/office/powerpoint/2010/main" val="315953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PDF and CDF curves are particularly significant to engineers and planners concerned</a:t>
            </a:r>
            <a:r>
              <a:rPr lang="en-US" baseline="0" dirty="0" smtClean="0"/>
              <a:t> with a transportation system’s reliability.  The lower the variance (</a:t>
            </a:r>
            <a:r>
              <a:rPr lang="el-GR" baseline="0" dirty="0" smtClean="0"/>
              <a:t>σ</a:t>
            </a:r>
            <a:r>
              <a:rPr lang="en-US" baseline="30000" dirty="0" smtClean="0"/>
              <a:t>2</a:t>
            </a:r>
            <a:r>
              <a:rPr lang="en-US" baseline="0" dirty="0" smtClean="0"/>
              <a:t>), the more reliable the system.  In other words, the probability of travel times at their mean value is the highest.  In the curves above, the most reliable system would be the one represented by the red curve; a narrower PDF and a more vertical CDF.</a:t>
            </a:r>
          </a:p>
          <a:p>
            <a:endParaRPr lang="en-US" baseline="0" dirty="0" smtClean="0"/>
          </a:p>
          <a:p>
            <a:r>
              <a:rPr lang="en-US" baseline="0" dirty="0" smtClean="0"/>
              <a:t>The symbol</a:t>
            </a:r>
            <a:r>
              <a:rPr lang="en-US" sz="1200" dirty="0" smtClean="0"/>
              <a:t> (µ)</a:t>
            </a:r>
            <a:r>
              <a:rPr lang="en-US" baseline="0" dirty="0" smtClean="0"/>
              <a:t> represents the mean (or average) value of the distribution.  The symbol </a:t>
            </a:r>
            <a:r>
              <a:rPr lang="el-GR" baseline="0" dirty="0" smtClean="0"/>
              <a:t>σ</a:t>
            </a:r>
            <a:r>
              <a:rPr lang="en-US" baseline="30000" dirty="0" smtClean="0"/>
              <a:t>2</a:t>
            </a:r>
            <a:r>
              <a:rPr lang="en-US" baseline="0" dirty="0" smtClean="0"/>
              <a:t> represents the variance or the spread of the curve.</a:t>
            </a:r>
          </a:p>
          <a:p>
            <a:endParaRPr lang="en-US" baseline="0" dirty="0" smtClean="0"/>
          </a:p>
          <a:p>
            <a:r>
              <a:rPr lang="en-US" baseline="0" dirty="0" smtClean="0"/>
              <a:t>The PDF curve shows the probability of various travel times (or whatever variable is on the horizontal axis) occurring.  The CDF shows the probability that the travel time will be equal to or less than the value on the horizontal axis.  Curves with the corresponding colors represent the same data.</a:t>
            </a:r>
          </a:p>
          <a:p>
            <a:endParaRPr lang="en-US" baseline="0" dirty="0" smtClean="0"/>
          </a:p>
          <a:p>
            <a:r>
              <a:rPr lang="en-US" baseline="0" dirty="0" smtClean="0"/>
              <a:t>It must be emphasized that the shapes of the PDF’s and CDF”s shown here are for normal probability distributions.  Other probability distributions for travel time are possible (and even likely).  These examples are presented only to explain the concept of PDF and CDF.  For an actual travel time distribution, the values on the horizontal axis would be quite different.  These curves show a mean (average) value of zero at the center of the horizontal axis with negative values to the left and positive values to the right.  In an actual travel time curve, the zero value would be replaced with the average travel time of the roadway in question.</a:t>
            </a:r>
            <a:endParaRPr lang="en-US" dirty="0" smtClean="0"/>
          </a:p>
          <a:p>
            <a:endParaRPr lang="en-US" dirty="0" smtClean="0"/>
          </a:p>
          <a:p>
            <a:endParaRPr lang="en-US" dirty="0" smtClean="0"/>
          </a:p>
          <a:p>
            <a:endParaRPr lang="en-US" dirty="0" smtClean="0"/>
          </a:p>
          <a:p>
            <a:r>
              <a:rPr lang="en-US" dirty="0" smtClean="0"/>
              <a:t>Source of graphics:  “Information About Normal Distribution” http://english.turkcebilgi.com/normal+distribution </a:t>
            </a:r>
          </a:p>
          <a:p>
            <a:endParaRPr lang="en-US" dirty="0"/>
          </a:p>
        </p:txBody>
      </p:sp>
      <p:sp>
        <p:nvSpPr>
          <p:cNvPr id="4" name="Slide Number Placeholder 3"/>
          <p:cNvSpPr>
            <a:spLocks noGrp="1"/>
          </p:cNvSpPr>
          <p:nvPr>
            <p:ph type="sldNum" sz="quarter" idx="10"/>
          </p:nvPr>
        </p:nvSpPr>
        <p:spPr/>
        <p:txBody>
          <a:bodyPr/>
          <a:lstStyle/>
          <a:p>
            <a:fld id="{9C0552AE-6E5E-4C4B-B5C2-6C661B768524}" type="slidenum">
              <a:rPr lang="en-US" smtClean="0"/>
              <a:pPr/>
              <a:t>10</a:t>
            </a:fld>
            <a:endParaRPr lang="en-US" dirty="0"/>
          </a:p>
        </p:txBody>
      </p:sp>
    </p:spTree>
    <p:extLst>
      <p:ext uri="{BB962C8B-B14F-4D97-AF65-F5344CB8AC3E}">
        <p14:creationId xmlns:p14="http://schemas.microsoft.com/office/powerpoint/2010/main" val="169208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different PDFs</a:t>
            </a:r>
            <a:r>
              <a:rPr lang="en-US" baseline="0" dirty="0" smtClean="0"/>
              <a:t> are shown here with differing widths – also known as standard distributions.  The narrower PDF (red) is an indication of reliable operation since there is a lower variation in travel times.  This narrower PDF has a lower standard deviation.  The wider PDF represents an unreliable operation with a higher PDF.  If these two curves both represent the same facility, they could be representative of a before and after study for which measures were taken to improve the reliability of the facility – such as implementation of a freeway service patrol.  </a:t>
            </a:r>
            <a:endParaRPr lang="en-US" dirty="0"/>
          </a:p>
        </p:txBody>
      </p:sp>
      <p:sp>
        <p:nvSpPr>
          <p:cNvPr id="4" name="Slide Number Placeholder 3"/>
          <p:cNvSpPr>
            <a:spLocks noGrp="1"/>
          </p:cNvSpPr>
          <p:nvPr>
            <p:ph type="sldNum" sz="quarter" idx="10"/>
          </p:nvPr>
        </p:nvSpPr>
        <p:spPr/>
        <p:txBody>
          <a:bodyPr/>
          <a:lstStyle/>
          <a:p>
            <a:fld id="{5E86AAA7-3165-4419-88DE-FF2AE154446C}" type="slidenum">
              <a:rPr lang="en-US" smtClean="0"/>
              <a:pPr/>
              <a:t>11</a:t>
            </a:fld>
            <a:endParaRPr lang="en-US"/>
          </a:p>
        </p:txBody>
      </p:sp>
    </p:spTree>
    <p:extLst>
      <p:ext uri="{BB962C8B-B14F-4D97-AF65-F5344CB8AC3E}">
        <p14:creationId xmlns:p14="http://schemas.microsoft.com/office/powerpoint/2010/main" val="239510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F26B69F-FD8D-45EA-9389-5B92F737809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35977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73455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305443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2258474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408582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128319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1460412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1453115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405908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208372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27989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164216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168244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260928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240885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56467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9D59F-D8CC-49D0-B7DF-B4633C1CAB3D}" type="datetimeFigureOut">
              <a:rPr lang="en-US" smtClean="0"/>
              <a:pPr/>
              <a:t>8/26/15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8678901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09D59F-D8CC-49D0-B7DF-B4633C1CAB3D}" type="datetimeFigureOut">
              <a:rPr lang="en-US" smtClean="0"/>
              <a:pPr/>
              <a:t>8/26/15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26B69F-FD8D-45EA-9389-5B92F7378095}" type="slidenum">
              <a:rPr lang="en-US" smtClean="0"/>
              <a:pPr/>
              <a:t>‹#›</a:t>
            </a:fld>
            <a:endParaRPr lang="en-US" dirty="0"/>
          </a:p>
        </p:txBody>
      </p:sp>
    </p:spTree>
    <p:extLst>
      <p:ext uri="{BB962C8B-B14F-4D97-AF65-F5344CB8AC3E}">
        <p14:creationId xmlns:p14="http://schemas.microsoft.com/office/powerpoint/2010/main" val="33855138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p3fig0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8681" y="69030"/>
            <a:ext cx="6493465" cy="4341345"/>
          </a:xfrm>
          <a:prstGeom prst="rect">
            <a:avLst/>
          </a:prstGeom>
          <a:ln>
            <a:noFill/>
          </a:ln>
          <a:effectLst>
            <a:softEdge rad="112500"/>
          </a:effectLst>
        </p:spPr>
      </p:pic>
      <p:sp>
        <p:nvSpPr>
          <p:cNvPr id="2" name="Title 1"/>
          <p:cNvSpPr>
            <a:spLocks noGrp="1"/>
          </p:cNvSpPr>
          <p:nvPr>
            <p:ph type="ctrTitle"/>
          </p:nvPr>
        </p:nvSpPr>
        <p:spPr>
          <a:xfrm>
            <a:off x="1955891" y="4189232"/>
            <a:ext cx="6947127" cy="2437522"/>
          </a:xfrm>
          <a:effectLst>
            <a:innerShdw blurRad="63500" dist="50800" dir="2700000">
              <a:prstClr val="black">
                <a:alpha val="50000"/>
              </a:prstClr>
            </a:innerShdw>
          </a:effectLst>
        </p:spPr>
        <p:txBody>
          <a:bodyPr>
            <a:normAutofit fontScale="90000"/>
          </a:bodyPr>
          <a:lstStyle/>
          <a:p>
            <a:r>
              <a:rPr lang="en-US" dirty="0" smtClean="0">
                <a:solidFill>
                  <a:schemeClr val="tx2"/>
                </a:solidFill>
                <a:effectLst>
                  <a:outerShdw blurRad="50800" dist="38100" dir="18900000" algn="bl" rotWithShape="0">
                    <a:prstClr val="black">
                      <a:alpha val="40000"/>
                    </a:prstClr>
                  </a:outerShdw>
                </a:effectLst>
              </a:rPr>
              <a:t>Travel Time-Based Performance </a:t>
            </a:r>
            <a:br>
              <a:rPr lang="en-US" dirty="0" smtClean="0">
                <a:solidFill>
                  <a:schemeClr val="tx2"/>
                </a:solidFill>
                <a:effectLst>
                  <a:outerShdw blurRad="50800" dist="38100" dir="18900000" algn="bl" rotWithShape="0">
                    <a:prstClr val="black">
                      <a:alpha val="40000"/>
                    </a:prstClr>
                  </a:outerShdw>
                </a:effectLst>
              </a:rPr>
            </a:br>
            <a:r>
              <a:rPr lang="en-US" dirty="0" smtClean="0">
                <a:solidFill>
                  <a:schemeClr val="tx2"/>
                </a:solidFill>
                <a:effectLst>
                  <a:outerShdw blurRad="50800" dist="38100" dir="18900000" algn="bl" rotWithShape="0">
                    <a:prstClr val="black">
                      <a:alpha val="40000"/>
                    </a:prstClr>
                  </a:outerShdw>
                </a:effectLst>
              </a:rPr>
              <a:t>Measures</a:t>
            </a:r>
            <a:endParaRPr lang="en-US" dirty="0">
              <a:solidFill>
                <a:schemeClr val="tx2"/>
              </a:solidFill>
              <a:effectLst>
                <a:outerShdw blurRad="50800" dist="38100" dir="18900000" algn="bl" rotWithShape="0">
                  <a:prstClr val="black">
                    <a:alpha val="40000"/>
                  </a:prstClr>
                </a:outerShdw>
              </a:effectLst>
            </a:endParaRPr>
          </a:p>
        </p:txBody>
      </p:sp>
    </p:spTree>
    <p:extLst>
      <p:ext uri="{BB962C8B-B14F-4D97-AF65-F5344CB8AC3E}">
        <p14:creationId xmlns:p14="http://schemas.microsoft.com/office/powerpoint/2010/main" val="20849644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46" y="0"/>
            <a:ext cx="8229600" cy="1143000"/>
          </a:xfrm>
        </p:spPr>
        <p:txBody>
          <a:bodyPr/>
          <a:lstStyle/>
          <a:p>
            <a:r>
              <a:rPr lang="en-US" dirty="0" smtClean="0"/>
              <a:t>PDF CDF Examples</a:t>
            </a:r>
            <a:endParaRPr lang="en-US" dirty="0"/>
          </a:p>
        </p:txBody>
      </p:sp>
      <p:pic>
        <p:nvPicPr>
          <p:cNvPr id="2054" name="Picture 6" descr="http://img.tfd.com/thumb/1/1b/Normal_distribution_p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864" y="1295400"/>
            <a:ext cx="3095625" cy="2324101"/>
          </a:xfrm>
          <a:prstGeom prst="rect">
            <a:avLst/>
          </a:prstGeom>
          <a:ln>
            <a:noFill/>
          </a:ln>
          <a:effectLst>
            <a:outerShdw blurRad="292100" dist="139700" dir="2700000" algn="tl" rotWithShape="0">
              <a:srgbClr val="333333">
                <a:alpha val="65000"/>
              </a:srgbClr>
            </a:outerShdw>
          </a:effectLst>
        </p:spPr>
      </p:pic>
      <p:pic>
        <p:nvPicPr>
          <p:cNvPr id="2056" name="Picture 8" descr="http://img.tfd.com/thumb/1/19/Normal_distribution_cd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1863" y="3961268"/>
            <a:ext cx="3095625" cy="2324101"/>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875654" y="1295400"/>
            <a:ext cx="4458346" cy="2554545"/>
          </a:xfrm>
          <a:prstGeom prst="rect">
            <a:avLst/>
          </a:prstGeom>
          <a:noFill/>
        </p:spPr>
        <p:txBody>
          <a:bodyPr wrap="square" rtlCol="0">
            <a:spAutoFit/>
          </a:bodyPr>
          <a:lstStyle/>
          <a:p>
            <a:r>
              <a:rPr lang="en-US" sz="2000" b="1" dirty="0" smtClean="0"/>
              <a:t>Probability Density Function (PDF):  </a:t>
            </a:r>
            <a:r>
              <a:rPr lang="en-US" sz="2000" dirty="0" smtClean="0"/>
              <a:t>Plots of several hypothetical normal distributions with various means (µ) and variance (</a:t>
            </a:r>
            <a:r>
              <a:rPr lang="el-GR" sz="2000" dirty="0" smtClean="0"/>
              <a:t>σ</a:t>
            </a:r>
            <a:r>
              <a:rPr lang="en-US" sz="2000" baseline="30000" dirty="0" smtClean="0"/>
              <a:t>2</a:t>
            </a:r>
            <a:r>
              <a:rPr lang="en-US" sz="2000" dirty="0" smtClean="0"/>
              <a:t>).  For transportation applications, horizontal axis could represent various travel times while vertical axis could represent the probability of their occurrence.     </a:t>
            </a:r>
            <a:endParaRPr lang="en-US" sz="2000" b="1" baseline="30000" dirty="0"/>
          </a:p>
        </p:txBody>
      </p:sp>
      <p:sp>
        <p:nvSpPr>
          <p:cNvPr id="11" name="TextBox 10"/>
          <p:cNvSpPr txBox="1"/>
          <p:nvPr/>
        </p:nvSpPr>
        <p:spPr>
          <a:xfrm>
            <a:off x="993183" y="3849945"/>
            <a:ext cx="4702444" cy="2246769"/>
          </a:xfrm>
          <a:prstGeom prst="rect">
            <a:avLst/>
          </a:prstGeom>
          <a:noFill/>
        </p:spPr>
        <p:txBody>
          <a:bodyPr wrap="square" rtlCol="0">
            <a:spAutoFit/>
          </a:bodyPr>
          <a:lstStyle/>
          <a:p>
            <a:r>
              <a:rPr lang="en-US" sz="2000" b="1" dirty="0" smtClean="0"/>
              <a:t>Cumulative Distribution Function (CDF):</a:t>
            </a:r>
            <a:r>
              <a:rPr lang="en-US" sz="2000" dirty="0" smtClean="0"/>
              <a:t>  The CDF is a plot of the same data as the PDF.  Curves with the same colors represent the corresponding PDF plot.  These curves indicate the probability that the travel time will be less than or equal to the value on the X axis. </a:t>
            </a:r>
            <a:endParaRPr lang="en-US" sz="2000" b="1" u="sng" dirty="0"/>
          </a:p>
        </p:txBody>
      </p:sp>
    </p:spTree>
    <p:extLst>
      <p:ext uri="{BB962C8B-B14F-4D97-AF65-F5344CB8AC3E}">
        <p14:creationId xmlns:p14="http://schemas.microsoft.com/office/powerpoint/2010/main" val="21445783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126" y="0"/>
            <a:ext cx="7704667" cy="1981200"/>
          </a:xfrm>
        </p:spPr>
        <p:txBody>
          <a:bodyPr>
            <a:normAutofit/>
          </a:bodyPr>
          <a:lstStyle/>
          <a:p>
            <a:r>
              <a:rPr lang="en-US" dirty="0" smtClean="0"/>
              <a:t>The Probability Density Function</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564375223"/>
              </p:ext>
            </p:extLst>
          </p:nvPr>
        </p:nvGraphicFramePr>
        <p:xfrm>
          <a:off x="565689" y="1375475"/>
          <a:ext cx="9144000" cy="571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89789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604" y="0"/>
            <a:ext cx="7704667" cy="1477506"/>
          </a:xfrm>
        </p:spPr>
        <p:txBody>
          <a:bodyPr/>
          <a:lstStyle/>
          <a:p>
            <a:r>
              <a:rPr lang="en-US" dirty="0" smtClean="0"/>
              <a:t>Cumulative Distribution Function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979592918"/>
              </p:ext>
            </p:extLst>
          </p:nvPr>
        </p:nvGraphicFramePr>
        <p:xfrm>
          <a:off x="867905" y="1295400"/>
          <a:ext cx="8698453" cy="49349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09839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536" y="107744"/>
            <a:ext cx="7704667" cy="1752599"/>
          </a:xfrm>
        </p:spPr>
        <p:txBody>
          <a:bodyPr/>
          <a:lstStyle/>
          <a:p>
            <a:r>
              <a:rPr lang="en-US" dirty="0" smtClean="0"/>
              <a:t>Using Values from CDFs for Performance Measures</a:t>
            </a:r>
            <a:endParaRPr lang="en-US" dirty="0"/>
          </a:p>
        </p:txBody>
      </p:sp>
      <p:sp>
        <p:nvSpPr>
          <p:cNvPr id="3" name="Content Placeholder 2"/>
          <p:cNvSpPr>
            <a:spLocks noGrp="1"/>
          </p:cNvSpPr>
          <p:nvPr>
            <p:ph sz="half" idx="1"/>
          </p:nvPr>
        </p:nvSpPr>
        <p:spPr>
          <a:xfrm>
            <a:off x="628650" y="1825625"/>
            <a:ext cx="3827114" cy="2646984"/>
          </a:xfrm>
        </p:spPr>
        <p:txBody>
          <a:bodyPr>
            <a:normAutofit/>
          </a:bodyPr>
          <a:lstStyle/>
          <a:p>
            <a:r>
              <a:rPr lang="en-US" dirty="0" smtClean="0"/>
              <a:t>Percentiles from the CDF along with free flow travel time are used to calculate several different type of performance measures</a:t>
            </a:r>
          </a:p>
        </p:txBody>
      </p:sp>
      <p:sp>
        <p:nvSpPr>
          <p:cNvPr id="14" name="Content Placeholder 2"/>
          <p:cNvSpPr>
            <a:spLocks noGrp="1"/>
          </p:cNvSpPr>
          <p:nvPr>
            <p:ph sz="half" idx="2"/>
          </p:nvPr>
        </p:nvSpPr>
        <p:spPr>
          <a:xfrm>
            <a:off x="613786" y="4022038"/>
            <a:ext cx="8097908" cy="1827958"/>
          </a:xfrm>
        </p:spPr>
        <p:txBody>
          <a:bodyPr>
            <a:normAutofit/>
          </a:bodyPr>
          <a:lstStyle/>
          <a:p>
            <a:r>
              <a:rPr lang="en-US" dirty="0" smtClean="0"/>
              <a:t>DOTs either create their </a:t>
            </a:r>
            <a:r>
              <a:rPr lang="en-US" dirty="0"/>
              <a:t>own or use commonly adopted performance </a:t>
            </a:r>
            <a:r>
              <a:rPr lang="en-US" dirty="0" smtClean="0"/>
              <a:t>measures, which ever meet their needs</a:t>
            </a:r>
          </a:p>
          <a:p>
            <a:r>
              <a:rPr lang="en-US" dirty="0" smtClean="0"/>
              <a:t>See the next few slides for the performance measures many jurisdictions use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170" y="1825625"/>
            <a:ext cx="4896830" cy="2764239"/>
          </a:xfrm>
          <a:prstGeom prst="rect">
            <a:avLst/>
          </a:prstGeom>
          <a:ln>
            <a:noFill/>
          </a:ln>
          <a:effectLst>
            <a:outerShdw blurRad="292100" dist="139700" dir="2700000" algn="tl" rotWithShape="0">
              <a:srgbClr val="333333">
                <a:alpha val="65000"/>
              </a:srgbClr>
            </a:outerShdw>
          </a:effectLst>
        </p:spPr>
      </p:pic>
      <p:cxnSp>
        <p:nvCxnSpPr>
          <p:cNvPr id="8" name="Straight Arrow Connector 7"/>
          <p:cNvCxnSpPr/>
          <p:nvPr/>
        </p:nvCxnSpPr>
        <p:spPr>
          <a:xfrm>
            <a:off x="5208104" y="1997765"/>
            <a:ext cx="1391478" cy="99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6599582" y="2007704"/>
            <a:ext cx="0" cy="14908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609521" y="2383807"/>
            <a:ext cx="1580321" cy="369332"/>
          </a:xfrm>
          <a:prstGeom prst="rect">
            <a:avLst/>
          </a:prstGeom>
          <a:noFill/>
        </p:spPr>
        <p:txBody>
          <a:bodyPr wrap="square" rtlCol="0">
            <a:spAutoFit/>
          </a:bodyPr>
          <a:lstStyle/>
          <a:p>
            <a:r>
              <a:rPr lang="en-US" dirty="0" smtClean="0"/>
              <a:t>95</a:t>
            </a:r>
            <a:r>
              <a:rPr lang="en-US" baseline="30000" dirty="0" smtClean="0"/>
              <a:t>th</a:t>
            </a:r>
            <a:r>
              <a:rPr lang="en-US" dirty="0" smtClean="0"/>
              <a:t> Percentile</a:t>
            </a:r>
            <a:endParaRPr lang="en-US" dirty="0"/>
          </a:p>
        </p:txBody>
      </p:sp>
    </p:spTree>
    <p:extLst>
      <p:ext uri="{BB962C8B-B14F-4D97-AF65-F5344CB8AC3E}">
        <p14:creationId xmlns:p14="http://schemas.microsoft.com/office/powerpoint/2010/main" val="20225199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Time (Index)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Travel time by itself cannot quantify recurrent congestion since it is dependent on a facility’s length</a:t>
                </a:r>
              </a:p>
              <a:p>
                <a:r>
                  <a:rPr lang="en-US" dirty="0" smtClean="0"/>
                  <a:t>The Travel Time Index (TTI) is often used instead</a:t>
                </a:r>
              </a:p>
              <a:p>
                <a:endParaRPr lang="en-US" dirty="0" smtClean="0"/>
              </a:p>
              <a:p>
                <a:pPr marL="0" indent="0">
                  <a:buNone/>
                </a:pPr>
                <a:endParaRPr lang="en-US" dirty="0" smtClean="0"/>
              </a:p>
              <a:p>
                <a:endParaRPr lang="en-US" dirty="0" smtClean="0"/>
              </a:p>
              <a:p>
                <a:pPr marL="0" indent="0">
                  <a:buNone/>
                </a:pPr>
                <a:endParaRPr lang="en-US" sz="2400" b="0" dirty="0" smtClean="0"/>
              </a:p>
              <a:p>
                <a:r>
                  <a:rPr lang="en-US" dirty="0" smtClean="0"/>
                  <a:t>TTI represents the order of magnitude the free flow travel time increases during the time period the travel times were collected (usually rush hour)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108" t="-3663" b="-1282"/>
                </a:stretch>
              </a:blipFill>
            </p:spPr>
            <p:txBody>
              <a:bodyPr/>
              <a:lstStyle/>
              <a:p>
                <a:r>
                  <a:rPr lang="en-US">
                    <a:noFill/>
                  </a:rPr>
                  <a:t> </a:t>
                </a:r>
              </a:p>
            </p:txBody>
          </p:sp>
        </mc:Fallback>
      </mc:AlternateContent>
    </p:spTree>
    <p:extLst>
      <p:ext uri="{BB962C8B-B14F-4D97-AF65-F5344CB8AC3E}">
        <p14:creationId xmlns:p14="http://schemas.microsoft.com/office/powerpoint/2010/main" val="1641174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TTI Questions</a:t>
            </a:r>
            <a:endParaRPr lang="en-US" dirty="0"/>
          </a:p>
        </p:txBody>
      </p:sp>
      <p:sp>
        <p:nvSpPr>
          <p:cNvPr id="3" name="Content Placeholder 2"/>
          <p:cNvSpPr>
            <a:spLocks noGrp="1"/>
          </p:cNvSpPr>
          <p:nvPr>
            <p:ph idx="1"/>
          </p:nvPr>
        </p:nvSpPr>
        <p:spPr/>
        <p:txBody>
          <a:bodyPr/>
          <a:lstStyle/>
          <a:p>
            <a:r>
              <a:rPr lang="en-US" b="1" dirty="0" smtClean="0"/>
              <a:t>The less a roadway’s TTI is, the _____ the road suffers from recurrent congestion</a:t>
            </a:r>
          </a:p>
          <a:p>
            <a:r>
              <a:rPr lang="en-US" b="1" dirty="0" smtClean="0"/>
              <a:t>If the free flow travel time on your commute to work is 15 minutes and the rush hour TTI is 1.33, how long does it take you on average to get to work during rush hour?</a:t>
            </a:r>
            <a:endParaRPr lang="en-US" b="1" dirty="0"/>
          </a:p>
        </p:txBody>
      </p:sp>
    </p:spTree>
    <p:extLst>
      <p:ext uri="{BB962C8B-B14F-4D97-AF65-F5344CB8AC3E}">
        <p14:creationId xmlns:p14="http://schemas.microsoft.com/office/powerpoint/2010/main" val="28293995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Time Index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Planning Time Index (PTI) is a travel time reliability performance measure</a:t>
                </a:r>
              </a:p>
              <a:p>
                <a:endParaRPr lang="en-US" dirty="0" smtClean="0"/>
              </a:p>
              <a:p>
                <a:endParaRPr lang="en-US" dirty="0" smtClean="0"/>
              </a:p>
              <a:p>
                <a:r>
                  <a:rPr lang="en-US" dirty="0" smtClean="0"/>
                  <a:t>PTI is a multiplier that can be applied to the free flow travel time  to get the travel time needed to be on time 95% of the time</a:t>
                </a:r>
              </a:p>
              <a:p>
                <a:r>
                  <a:rPr lang="en-US" dirty="0" smtClean="0"/>
                  <a:t>PTI compares how bad roads’ worst travel times are and how much roads suffer from non-recurrent congestion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503" t="-4029" b="-1282"/>
                </a:stretch>
              </a:blipFill>
            </p:spPr>
            <p:txBody>
              <a:bodyPr/>
              <a:lstStyle/>
              <a:p>
                <a:r>
                  <a:rPr lang="en-US">
                    <a:noFill/>
                  </a:rPr>
                  <a:t> </a:t>
                </a:r>
              </a:p>
            </p:txBody>
          </p:sp>
        </mc:Fallback>
      </mc:AlternateContent>
    </p:spTree>
    <p:extLst>
      <p:ext uri="{BB962C8B-B14F-4D97-AF65-F5344CB8AC3E}">
        <p14:creationId xmlns:p14="http://schemas.microsoft.com/office/powerpoint/2010/main" val="12802402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PTI Questions</a:t>
            </a:r>
            <a:endParaRPr lang="en-US" dirty="0"/>
          </a:p>
        </p:txBody>
      </p:sp>
      <p:sp>
        <p:nvSpPr>
          <p:cNvPr id="3" name="Content Placeholder 2"/>
          <p:cNvSpPr>
            <a:spLocks noGrp="1"/>
          </p:cNvSpPr>
          <p:nvPr>
            <p:ph idx="1"/>
          </p:nvPr>
        </p:nvSpPr>
        <p:spPr/>
        <p:txBody>
          <a:bodyPr/>
          <a:lstStyle/>
          <a:p>
            <a:r>
              <a:rPr lang="en-US" b="1" dirty="0" smtClean="0"/>
              <a:t>The greater a roadway’s PTI is, the _______ reliable a roadway is</a:t>
            </a:r>
          </a:p>
          <a:p>
            <a:r>
              <a:rPr lang="en-US" b="1" dirty="0" smtClean="0"/>
              <a:t>Can a roadway have a relatively high PTI and low TTI? </a:t>
            </a:r>
            <a:endParaRPr lang="en-US" b="1" dirty="0"/>
          </a:p>
        </p:txBody>
      </p:sp>
    </p:spTree>
    <p:extLst>
      <p:ext uri="{BB962C8B-B14F-4D97-AF65-F5344CB8AC3E}">
        <p14:creationId xmlns:p14="http://schemas.microsoft.com/office/powerpoint/2010/main" val="38425941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126182"/>
            <a:ext cx="7704667" cy="1608481"/>
          </a:xfrm>
        </p:spPr>
        <p:txBody>
          <a:bodyPr>
            <a:normAutofit/>
          </a:bodyPr>
          <a:lstStyle/>
          <a:p>
            <a:r>
              <a:rPr lang="en-US" sz="3500" dirty="0" smtClean="0"/>
              <a:t>Calculate the PTI and TTI* if the free flow travel time is the 15</a:t>
            </a:r>
            <a:r>
              <a:rPr lang="en-US" sz="3500" baseline="30000" dirty="0" smtClean="0"/>
              <a:t>th</a:t>
            </a:r>
            <a:r>
              <a:rPr lang="en-US" sz="3500" dirty="0" smtClean="0"/>
              <a:t> percentile</a:t>
            </a:r>
            <a:endParaRPr lang="en-US" sz="3500" dirty="0"/>
          </a:p>
        </p:txBody>
      </p:sp>
      <p:graphicFrame>
        <p:nvGraphicFramePr>
          <p:cNvPr id="4" name="Chart 3"/>
          <p:cNvGraphicFramePr>
            <a:graphicFrameLocks/>
          </p:cNvGraphicFramePr>
          <p:nvPr>
            <p:extLst>
              <p:ext uri="{D42A27DB-BD31-4B8C-83A1-F6EECF244321}">
                <p14:modId xmlns:p14="http://schemas.microsoft.com/office/powerpoint/2010/main" val="3500722372"/>
              </p:ext>
            </p:extLst>
          </p:nvPr>
        </p:nvGraphicFramePr>
        <p:xfrm>
          <a:off x="628650" y="1620470"/>
          <a:ext cx="8123274" cy="5018455"/>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a:off x="1762125" y="5314950"/>
            <a:ext cx="15621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762125" y="1962150"/>
            <a:ext cx="54578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207297" y="1971675"/>
            <a:ext cx="12653" cy="401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24225" y="5314950"/>
            <a:ext cx="0" cy="676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43098" y="3855491"/>
            <a:ext cx="0" cy="213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48477" y="3855491"/>
            <a:ext cx="359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20191" y="6488668"/>
            <a:ext cx="5023809" cy="369332"/>
          </a:xfrm>
          <a:prstGeom prst="rect">
            <a:avLst/>
          </a:prstGeom>
          <a:noFill/>
        </p:spPr>
        <p:txBody>
          <a:bodyPr wrap="square" rtlCol="0">
            <a:spAutoFit/>
          </a:bodyPr>
          <a:lstStyle/>
          <a:p>
            <a:r>
              <a:rPr lang="en-US" dirty="0" smtClean="0"/>
              <a:t>* Use 50</a:t>
            </a:r>
            <a:r>
              <a:rPr lang="en-US" baseline="30000" dirty="0" smtClean="0"/>
              <a:t>th</a:t>
            </a:r>
            <a:r>
              <a:rPr lang="en-US" dirty="0" smtClean="0"/>
              <a:t> percentile travel time for calculating TTI</a:t>
            </a:r>
            <a:endParaRPr lang="en-US" dirty="0"/>
          </a:p>
        </p:txBody>
      </p:sp>
    </p:spTree>
    <p:extLst>
      <p:ext uri="{BB962C8B-B14F-4D97-AF65-F5344CB8AC3E}">
        <p14:creationId xmlns:p14="http://schemas.microsoft.com/office/powerpoint/2010/main" val="426248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data come from?</a:t>
            </a:r>
            <a:endParaRPr lang="en-US" dirty="0"/>
          </a:p>
        </p:txBody>
      </p:sp>
      <p:sp>
        <p:nvSpPr>
          <p:cNvPr id="3" name="Content Placeholder 2"/>
          <p:cNvSpPr>
            <a:spLocks noGrp="1"/>
          </p:cNvSpPr>
          <p:nvPr>
            <p:ph idx="1"/>
          </p:nvPr>
        </p:nvSpPr>
        <p:spPr/>
        <p:txBody>
          <a:bodyPr/>
          <a:lstStyle/>
          <a:p>
            <a:r>
              <a:rPr lang="en-US" dirty="0" smtClean="0"/>
              <a:t>Travel time data can come from a variety of sources from devices along roadways to cell phone/ GPS data collected by third party vendors (vehicle probe data)</a:t>
            </a:r>
          </a:p>
          <a:p>
            <a:r>
              <a:rPr lang="en-US" dirty="0" smtClean="0"/>
              <a:t>The I-95 Corridor Coalition allows states to purchase third party travel time with a set a tools used to use the travel time data</a:t>
            </a:r>
          </a:p>
          <a:p>
            <a:r>
              <a:rPr lang="en-US" dirty="0" smtClean="0"/>
              <a:t>This initiative is called the Vehicle Probe Project</a:t>
            </a:r>
            <a:endParaRPr lang="en-US" dirty="0"/>
          </a:p>
        </p:txBody>
      </p:sp>
    </p:spTree>
    <p:extLst>
      <p:ext uri="{BB962C8B-B14F-4D97-AF65-F5344CB8AC3E}">
        <p14:creationId xmlns:p14="http://schemas.microsoft.com/office/powerpoint/2010/main" val="14807850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a:xfrm>
            <a:off x="982133" y="2098471"/>
            <a:ext cx="7704667" cy="4252167"/>
          </a:xfrm>
        </p:spPr>
        <p:txBody>
          <a:bodyPr>
            <a:normAutofit fontScale="92500" lnSpcReduction="10000"/>
          </a:bodyPr>
          <a:lstStyle/>
          <a:p>
            <a:r>
              <a:rPr lang="en-US" dirty="0" smtClean="0"/>
              <a:t>Define travel time and travel time reliability</a:t>
            </a:r>
          </a:p>
          <a:p>
            <a:r>
              <a:rPr lang="en-US" dirty="0" smtClean="0"/>
              <a:t>Discuss the importance of travel time and travel time reliability</a:t>
            </a:r>
          </a:p>
          <a:p>
            <a:r>
              <a:rPr lang="en-US" dirty="0"/>
              <a:t>List performance measures related to travel </a:t>
            </a:r>
            <a:r>
              <a:rPr lang="en-US" dirty="0" smtClean="0"/>
              <a:t>time</a:t>
            </a:r>
          </a:p>
          <a:p>
            <a:r>
              <a:rPr lang="en-US" dirty="0" smtClean="0"/>
              <a:t>Define the terms </a:t>
            </a:r>
            <a:r>
              <a:rPr lang="en-US" dirty="0"/>
              <a:t>Cumulative Distribution </a:t>
            </a:r>
            <a:r>
              <a:rPr lang="en-US" dirty="0" smtClean="0"/>
              <a:t>Function and Probability Density Function and explain their use in measuring performance</a:t>
            </a:r>
          </a:p>
          <a:p>
            <a:r>
              <a:rPr lang="en-US" dirty="0" smtClean="0"/>
              <a:t>Explain the use of the Travel Time Index and the Planning Time Index in measuring performance</a:t>
            </a:r>
          </a:p>
          <a:p>
            <a:r>
              <a:rPr lang="en-US" dirty="0" smtClean="0"/>
              <a:t>Calculate performance measures from raw data </a:t>
            </a:r>
          </a:p>
          <a:p>
            <a:r>
              <a:rPr lang="en-US" dirty="0" smtClean="0"/>
              <a:t>Discuss how decision makers use performance 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3" y="198625"/>
            <a:ext cx="7704667" cy="1136542"/>
          </a:xfrm>
        </p:spPr>
        <p:txBody>
          <a:bodyPr/>
          <a:lstStyle/>
          <a:p>
            <a:r>
              <a:rPr lang="en-US" dirty="0" smtClean="0"/>
              <a:t>Calculating PM from Raw Data </a:t>
            </a:r>
            <a:endParaRPr lang="en-US" dirty="0"/>
          </a:p>
        </p:txBody>
      </p:sp>
      <p:sp>
        <p:nvSpPr>
          <p:cNvPr id="4" name="Content Placeholder 3"/>
          <p:cNvSpPr>
            <a:spLocks noGrp="1"/>
          </p:cNvSpPr>
          <p:nvPr>
            <p:ph sz="half" idx="1"/>
          </p:nvPr>
        </p:nvSpPr>
        <p:spPr>
          <a:xfrm>
            <a:off x="1131376" y="1335168"/>
            <a:ext cx="3383474" cy="5198982"/>
          </a:xfrm>
        </p:spPr>
        <p:txBody>
          <a:bodyPr>
            <a:normAutofit lnSpcReduction="10000"/>
          </a:bodyPr>
          <a:lstStyle/>
          <a:p>
            <a:r>
              <a:rPr lang="en-US" dirty="0" smtClean="0"/>
              <a:t>This data come from the I-95 Corridor’s Vehicle Probe Project Suite Massive Raw Data Downloader</a:t>
            </a:r>
          </a:p>
          <a:p>
            <a:r>
              <a:rPr lang="en-US" dirty="0" smtClean="0"/>
              <a:t>Data comes in tables</a:t>
            </a:r>
          </a:p>
          <a:p>
            <a:r>
              <a:rPr lang="en-US" dirty="0" smtClean="0"/>
              <a:t>TMC_Code identifies a certain stretch of road</a:t>
            </a:r>
          </a:p>
          <a:p>
            <a:r>
              <a:rPr lang="en-US" dirty="0" smtClean="0"/>
              <a:t>Measurement-tstamp refers to when the speed reading was taken</a:t>
            </a:r>
          </a:p>
          <a:p>
            <a:r>
              <a:rPr lang="en-US" dirty="0" smtClean="0"/>
              <a:t>Speed is the speed of traffic at the time stamp on the stretch of road (MPH)</a:t>
            </a:r>
          </a:p>
          <a:p>
            <a:r>
              <a:rPr lang="en-US" dirty="0" smtClean="0"/>
              <a:t>Average_speed is the average speed of the stretch of road during that time period throughout the year </a:t>
            </a:r>
            <a:r>
              <a:rPr lang="en-US" dirty="0"/>
              <a:t>(MPH</a:t>
            </a:r>
            <a:r>
              <a:rPr lang="en-US" dirty="0" smtClean="0"/>
              <a:t>)</a:t>
            </a:r>
            <a:endParaRPr lang="en-US" dirty="0"/>
          </a:p>
        </p:txBody>
      </p:sp>
      <p:sp>
        <p:nvSpPr>
          <p:cNvPr id="5" name="Content Placeholder 4"/>
          <p:cNvSpPr>
            <a:spLocks noGrp="1"/>
          </p:cNvSpPr>
          <p:nvPr>
            <p:ph sz="half" idx="2"/>
          </p:nvPr>
        </p:nvSpPr>
        <p:spPr>
          <a:xfrm>
            <a:off x="4629150" y="4019549"/>
            <a:ext cx="3886200" cy="2514600"/>
          </a:xfrm>
        </p:spPr>
        <p:txBody>
          <a:bodyPr>
            <a:normAutofit lnSpcReduction="10000"/>
          </a:bodyPr>
          <a:lstStyle/>
          <a:p>
            <a:r>
              <a:rPr lang="en-US" dirty="0"/>
              <a:t>Reference_speed is the free flow speed the </a:t>
            </a:r>
            <a:r>
              <a:rPr lang="en-US" dirty="0" smtClean="0"/>
              <a:t>stretch </a:t>
            </a:r>
            <a:r>
              <a:rPr lang="en-US" dirty="0"/>
              <a:t>of </a:t>
            </a:r>
            <a:r>
              <a:rPr lang="en-US" dirty="0" smtClean="0"/>
              <a:t>roadway </a:t>
            </a:r>
            <a:r>
              <a:rPr lang="en-US" dirty="0"/>
              <a:t>(MPH</a:t>
            </a:r>
            <a:r>
              <a:rPr lang="en-US" dirty="0" smtClean="0"/>
              <a:t>)</a:t>
            </a:r>
          </a:p>
          <a:p>
            <a:r>
              <a:rPr lang="en-US" dirty="0" smtClean="0"/>
              <a:t>Travel_time is the travel time derived from the speed reading (minutes)</a:t>
            </a:r>
          </a:p>
          <a:p>
            <a:r>
              <a:rPr lang="en-US" dirty="0" smtClean="0"/>
              <a:t>Confidence_score and cvalue refer to the accuracy of the speed data.</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72000" y="1547814"/>
            <a:ext cx="4191000" cy="20464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26844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8217" y="195821"/>
            <a:ext cx="7704667" cy="869774"/>
          </a:xfrm>
        </p:spPr>
        <p:txBody>
          <a:bodyPr/>
          <a:lstStyle/>
          <a:p>
            <a:r>
              <a:rPr lang="en-US" dirty="0" smtClean="0"/>
              <a:t>1. Download Data </a:t>
            </a:r>
            <a:endParaRPr lang="en-US" dirty="0"/>
          </a:p>
        </p:txBody>
      </p:sp>
      <p:pic>
        <p:nvPicPr>
          <p:cNvPr id="9" name="Picture 8"/>
          <p:cNvPicPr>
            <a:picLocks noChangeAspect="1"/>
          </p:cNvPicPr>
          <p:nvPr/>
        </p:nvPicPr>
        <p:blipFill rotWithShape="1">
          <a:blip r:embed="rId3" cstate="print"/>
          <a:srcRect l="937" t="17116" r="51667" b="8845"/>
          <a:stretch/>
        </p:blipFill>
        <p:spPr>
          <a:xfrm>
            <a:off x="2294358" y="1226433"/>
            <a:ext cx="6305550" cy="5335465"/>
          </a:xfrm>
          <a:prstGeom prst="rect">
            <a:avLst/>
          </a:prstGeom>
        </p:spPr>
      </p:pic>
      <p:cxnSp>
        <p:nvCxnSpPr>
          <p:cNvPr id="11" name="Straight Arrow Connector 10"/>
          <p:cNvCxnSpPr/>
          <p:nvPr/>
        </p:nvCxnSpPr>
        <p:spPr>
          <a:xfrm flipH="1">
            <a:off x="5034852" y="1353928"/>
            <a:ext cx="933449" cy="952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p:cNvCxnSpPr/>
          <p:nvPr/>
        </p:nvCxnSpPr>
        <p:spPr>
          <a:xfrm flipH="1">
            <a:off x="3987101" y="3731363"/>
            <a:ext cx="933449" cy="952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p:cNvCxnSpPr/>
          <p:nvPr/>
        </p:nvCxnSpPr>
        <p:spPr>
          <a:xfrm flipH="1">
            <a:off x="3987102" y="4348794"/>
            <a:ext cx="933449" cy="952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p:cNvCxnSpPr/>
          <p:nvPr/>
        </p:nvCxnSpPr>
        <p:spPr>
          <a:xfrm flipH="1">
            <a:off x="5377390" y="4859025"/>
            <a:ext cx="933449" cy="952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p:cNvCxnSpPr/>
          <p:nvPr/>
        </p:nvCxnSpPr>
        <p:spPr>
          <a:xfrm flipH="1">
            <a:off x="5405642" y="5637756"/>
            <a:ext cx="933449" cy="952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5494635" y="1213487"/>
            <a:ext cx="2019300" cy="369332"/>
          </a:xfrm>
          <a:prstGeom prst="rect">
            <a:avLst/>
          </a:prstGeom>
          <a:solidFill>
            <a:schemeClr val="bg1"/>
          </a:solidFill>
        </p:spPr>
        <p:txBody>
          <a:bodyPr wrap="square" rtlCol="0">
            <a:spAutoFit/>
          </a:bodyPr>
          <a:lstStyle/>
          <a:p>
            <a:r>
              <a:rPr lang="en-US" dirty="0" smtClean="0"/>
              <a:t>What geography?</a:t>
            </a:r>
            <a:endParaRPr lang="en-US" dirty="0"/>
          </a:p>
        </p:txBody>
      </p:sp>
      <p:sp>
        <p:nvSpPr>
          <p:cNvPr id="19" name="TextBox 18"/>
          <p:cNvSpPr txBox="1"/>
          <p:nvPr/>
        </p:nvSpPr>
        <p:spPr>
          <a:xfrm>
            <a:off x="4595003" y="3491659"/>
            <a:ext cx="2019300" cy="369332"/>
          </a:xfrm>
          <a:prstGeom prst="rect">
            <a:avLst/>
          </a:prstGeom>
          <a:solidFill>
            <a:schemeClr val="bg1"/>
          </a:solidFill>
        </p:spPr>
        <p:txBody>
          <a:bodyPr wrap="square" rtlCol="0">
            <a:spAutoFit/>
          </a:bodyPr>
          <a:lstStyle/>
          <a:p>
            <a:r>
              <a:rPr lang="en-US" dirty="0" smtClean="0"/>
              <a:t>What date range?</a:t>
            </a:r>
            <a:endParaRPr lang="en-US" dirty="0"/>
          </a:p>
        </p:txBody>
      </p:sp>
      <p:sp>
        <p:nvSpPr>
          <p:cNvPr id="20" name="TextBox 19"/>
          <p:cNvSpPr txBox="1"/>
          <p:nvPr/>
        </p:nvSpPr>
        <p:spPr>
          <a:xfrm>
            <a:off x="4593995" y="3888780"/>
            <a:ext cx="2019300" cy="646331"/>
          </a:xfrm>
          <a:prstGeom prst="rect">
            <a:avLst/>
          </a:prstGeom>
          <a:solidFill>
            <a:schemeClr val="bg1"/>
          </a:solidFill>
        </p:spPr>
        <p:txBody>
          <a:bodyPr wrap="square" rtlCol="0">
            <a:spAutoFit/>
          </a:bodyPr>
          <a:lstStyle/>
          <a:p>
            <a:r>
              <a:rPr lang="en-US" dirty="0" smtClean="0"/>
              <a:t>What days of the week?</a:t>
            </a:r>
            <a:endParaRPr lang="en-US" dirty="0"/>
          </a:p>
        </p:txBody>
      </p:sp>
      <p:sp>
        <p:nvSpPr>
          <p:cNvPr id="21" name="TextBox 20"/>
          <p:cNvSpPr txBox="1"/>
          <p:nvPr/>
        </p:nvSpPr>
        <p:spPr>
          <a:xfrm>
            <a:off x="5844115" y="4500278"/>
            <a:ext cx="1238250" cy="646331"/>
          </a:xfrm>
          <a:prstGeom prst="rect">
            <a:avLst/>
          </a:prstGeom>
          <a:solidFill>
            <a:schemeClr val="bg1"/>
          </a:solidFill>
        </p:spPr>
        <p:txBody>
          <a:bodyPr wrap="square" rtlCol="0">
            <a:spAutoFit/>
          </a:bodyPr>
          <a:lstStyle/>
          <a:p>
            <a:r>
              <a:rPr lang="en-US" dirty="0" smtClean="0"/>
              <a:t>What time of day?</a:t>
            </a:r>
            <a:endParaRPr lang="en-US" dirty="0"/>
          </a:p>
        </p:txBody>
      </p:sp>
      <p:sp>
        <p:nvSpPr>
          <p:cNvPr id="22" name="TextBox 21"/>
          <p:cNvSpPr txBox="1"/>
          <p:nvPr/>
        </p:nvSpPr>
        <p:spPr>
          <a:xfrm>
            <a:off x="5844115" y="5310325"/>
            <a:ext cx="1238250" cy="646331"/>
          </a:xfrm>
          <a:prstGeom prst="rect">
            <a:avLst/>
          </a:prstGeom>
          <a:solidFill>
            <a:schemeClr val="bg1"/>
          </a:solidFill>
        </p:spPr>
        <p:txBody>
          <a:bodyPr wrap="square" rtlCol="0">
            <a:spAutoFit/>
          </a:bodyPr>
          <a:lstStyle/>
          <a:p>
            <a:r>
              <a:rPr lang="en-US" dirty="0" smtClean="0"/>
              <a:t>Which fields?</a:t>
            </a:r>
            <a:endParaRPr lang="en-US" dirty="0"/>
          </a:p>
        </p:txBody>
      </p:sp>
      <p:sp>
        <p:nvSpPr>
          <p:cNvPr id="23" name="TextBox 22"/>
          <p:cNvSpPr txBox="1"/>
          <p:nvPr/>
        </p:nvSpPr>
        <p:spPr>
          <a:xfrm>
            <a:off x="4756570" y="5958153"/>
            <a:ext cx="1381125" cy="646331"/>
          </a:xfrm>
          <a:prstGeom prst="rect">
            <a:avLst/>
          </a:prstGeom>
          <a:solidFill>
            <a:schemeClr val="bg1"/>
          </a:solidFill>
        </p:spPr>
        <p:txBody>
          <a:bodyPr wrap="square" rtlCol="0">
            <a:spAutoFit/>
          </a:bodyPr>
          <a:lstStyle/>
          <a:p>
            <a:r>
              <a:rPr lang="en-US" dirty="0" smtClean="0"/>
              <a:t>What granularity?</a:t>
            </a:r>
            <a:endParaRPr lang="en-US" dirty="0"/>
          </a:p>
        </p:txBody>
      </p:sp>
    </p:spTree>
    <p:extLst>
      <p:ext uri="{BB962C8B-B14F-4D97-AF65-F5344CB8AC3E}">
        <p14:creationId xmlns:p14="http://schemas.microsoft.com/office/powerpoint/2010/main" val="268696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618" y="204705"/>
            <a:ext cx="7704667" cy="1051302"/>
          </a:xfrm>
        </p:spPr>
        <p:txBody>
          <a:bodyPr/>
          <a:lstStyle/>
          <a:p>
            <a:r>
              <a:rPr lang="en-US" dirty="0" smtClean="0"/>
              <a:t>2. Create Percentiles</a:t>
            </a:r>
            <a:endParaRPr lang="en-US" dirty="0"/>
          </a:p>
        </p:txBody>
      </p:sp>
      <p:sp>
        <p:nvSpPr>
          <p:cNvPr id="3" name="Content Placeholder 2"/>
          <p:cNvSpPr>
            <a:spLocks noGrp="1"/>
          </p:cNvSpPr>
          <p:nvPr>
            <p:ph sz="half" idx="1"/>
          </p:nvPr>
        </p:nvSpPr>
        <p:spPr>
          <a:xfrm>
            <a:off x="1234054" y="1690607"/>
            <a:ext cx="4968941" cy="3368674"/>
          </a:xfrm>
        </p:spPr>
        <p:txBody>
          <a:bodyPr>
            <a:normAutofit/>
          </a:bodyPr>
          <a:lstStyle/>
          <a:p>
            <a:r>
              <a:rPr lang="en-US" dirty="0" smtClean="0"/>
              <a:t>Open the data up in MS Excel</a:t>
            </a:r>
          </a:p>
          <a:p>
            <a:r>
              <a:rPr lang="en-US" dirty="0" smtClean="0"/>
              <a:t>Save as an Excel File</a:t>
            </a:r>
          </a:p>
          <a:p>
            <a:r>
              <a:rPr lang="en-US" dirty="0" smtClean="0"/>
              <a:t>Create a column of the percentiles you want Excel to calculate</a:t>
            </a:r>
          </a:p>
          <a:p>
            <a:r>
              <a:rPr lang="en-US" dirty="0" smtClean="0"/>
              <a:t>5% granularity is advisable because most percentile based performance measures are divisible by 5</a:t>
            </a:r>
            <a:endParaRPr lang="en-US" dirty="0"/>
          </a:p>
        </p:txBody>
      </p:sp>
      <p:pic>
        <p:nvPicPr>
          <p:cNvPr id="5" name="Picture 4"/>
          <p:cNvPicPr>
            <a:picLocks noChangeAspect="1"/>
          </p:cNvPicPr>
          <p:nvPr/>
        </p:nvPicPr>
        <p:blipFill rotWithShape="1">
          <a:blip r:embed="rId3" cstate="print"/>
          <a:srcRect l="34735" t="25342" r="52183" b="11850"/>
          <a:stretch/>
        </p:blipFill>
        <p:spPr>
          <a:xfrm>
            <a:off x="6513931" y="1229989"/>
            <a:ext cx="2001419" cy="5223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37754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68" y="220371"/>
            <a:ext cx="7704667" cy="1076786"/>
          </a:xfrm>
        </p:spPr>
        <p:txBody>
          <a:bodyPr/>
          <a:lstStyle/>
          <a:p>
            <a:r>
              <a:rPr lang="en-US" dirty="0" smtClean="0"/>
              <a:t>3. Calculate Percentiles</a:t>
            </a:r>
            <a:endParaRPr lang="en-US" dirty="0"/>
          </a:p>
        </p:txBody>
      </p:sp>
      <p:sp>
        <p:nvSpPr>
          <p:cNvPr id="3" name="Content Placeholder 2"/>
          <p:cNvSpPr>
            <a:spLocks noGrp="1"/>
          </p:cNvSpPr>
          <p:nvPr>
            <p:ph sz="half" idx="1"/>
          </p:nvPr>
        </p:nvSpPr>
        <p:spPr/>
        <p:txBody>
          <a:bodyPr>
            <a:normAutofit/>
          </a:bodyPr>
          <a:lstStyle/>
          <a:p>
            <a:r>
              <a:rPr lang="en-US" dirty="0"/>
              <a:t>Use E</a:t>
            </a:r>
            <a:r>
              <a:rPr lang="en-US" dirty="0" smtClean="0"/>
              <a:t>xcel’s </a:t>
            </a:r>
            <a:r>
              <a:rPr lang="en-US" dirty="0"/>
              <a:t>PERCENTILE.EXC command which calculates percentiles based on a selected array</a:t>
            </a:r>
          </a:p>
          <a:p>
            <a:pPr lvl="1"/>
            <a:r>
              <a:rPr lang="en-US" dirty="0"/>
              <a:t>Don’t forget to use ‘$’ when </a:t>
            </a:r>
            <a:r>
              <a:rPr lang="en-US" dirty="0" smtClean="0"/>
              <a:t>referring to the </a:t>
            </a:r>
            <a:r>
              <a:rPr lang="en-US" dirty="0"/>
              <a:t>array</a:t>
            </a:r>
          </a:p>
          <a:p>
            <a:r>
              <a:rPr lang="en-US" dirty="0"/>
              <a:t>If </a:t>
            </a:r>
            <a:r>
              <a:rPr lang="en-US" dirty="0" smtClean="0"/>
              <a:t>you had </a:t>
            </a:r>
            <a:r>
              <a:rPr lang="en-US" dirty="0"/>
              <a:t>travel time data for a given period of time, how could you calculate performance measures</a:t>
            </a:r>
            <a:r>
              <a:rPr lang="en-US" dirty="0" smtClean="0"/>
              <a:t>?</a:t>
            </a:r>
            <a:endParaRPr lang="en-US" dirty="0"/>
          </a:p>
        </p:txBody>
      </p:sp>
      <p:sp>
        <p:nvSpPr>
          <p:cNvPr id="4" name="Content Placeholder 3"/>
          <p:cNvSpPr>
            <a:spLocks noGrp="1"/>
          </p:cNvSpPr>
          <p:nvPr>
            <p:ph sz="half" idx="2"/>
          </p:nvPr>
        </p:nvSpPr>
        <p:spPr/>
        <p:txBody>
          <a:bodyPr>
            <a:normAutofit/>
          </a:bodyPr>
          <a:lstStyle/>
          <a:p>
            <a:endParaRPr lang="en-US"/>
          </a:p>
        </p:txBody>
      </p:sp>
      <p:pic>
        <p:nvPicPr>
          <p:cNvPr id="5" name="Picture 4"/>
          <p:cNvPicPr>
            <a:picLocks noChangeAspect="1"/>
          </p:cNvPicPr>
          <p:nvPr/>
        </p:nvPicPr>
        <p:blipFill rotWithShape="1">
          <a:blip r:embed="rId3" cstate="print"/>
          <a:srcRect l="1" t="13859" r="73236" b="17037"/>
          <a:stretch/>
        </p:blipFill>
        <p:spPr>
          <a:xfrm>
            <a:off x="4629150" y="1403684"/>
            <a:ext cx="3886200" cy="545431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4" cstate="print"/>
          <a:srcRect l="13311" t="13881" r="72713" b="81458"/>
          <a:stretch/>
        </p:blipFill>
        <p:spPr>
          <a:xfrm>
            <a:off x="4506168" y="3537283"/>
            <a:ext cx="4381158" cy="794085"/>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6572250" y="1327828"/>
            <a:ext cx="2106529" cy="4977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4506168" y="1825625"/>
            <a:ext cx="2066084" cy="171165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8703345" y="1851952"/>
            <a:ext cx="183981" cy="1719012"/>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829334" y="4200085"/>
            <a:ext cx="4049629" cy="369332"/>
          </a:xfrm>
          <a:prstGeom prst="rect">
            <a:avLst/>
          </a:prstGeom>
          <a:solidFill>
            <a:schemeClr val="bg1"/>
          </a:solidFill>
          <a:ln>
            <a:solidFill>
              <a:schemeClr val="tx1"/>
            </a:solidFill>
          </a:ln>
        </p:spPr>
        <p:txBody>
          <a:bodyPr wrap="square" rtlCol="0">
            <a:spAutoFit/>
          </a:bodyPr>
          <a:lstStyle/>
          <a:p>
            <a:r>
              <a:rPr lang="en-US" dirty="0" smtClean="0"/>
              <a:t>(Speed/Travel Time Array,   Percentile)</a:t>
            </a:r>
            <a:endParaRPr lang="en-US" dirty="0"/>
          </a:p>
        </p:txBody>
      </p:sp>
      <p:cxnSp>
        <p:nvCxnSpPr>
          <p:cNvPr id="18" name="Straight Arrow Connector 17"/>
          <p:cNvCxnSpPr/>
          <p:nvPr/>
        </p:nvCxnSpPr>
        <p:spPr>
          <a:xfrm flipH="1">
            <a:off x="6128084" y="4001294"/>
            <a:ext cx="568663" cy="2741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8194178" y="4001294"/>
            <a:ext cx="1503" cy="2741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1161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106" y="236989"/>
            <a:ext cx="7704667" cy="1059051"/>
          </a:xfrm>
        </p:spPr>
        <p:txBody>
          <a:bodyPr/>
          <a:lstStyle/>
          <a:p>
            <a:r>
              <a:rPr lang="en-US" dirty="0" smtClean="0"/>
              <a:t>Calculate Performance Measures</a:t>
            </a:r>
            <a:endParaRPr lang="en-US" dirty="0"/>
          </a:p>
        </p:txBody>
      </p:sp>
      <p:sp>
        <p:nvSpPr>
          <p:cNvPr id="4" name="Content Placeholder 3"/>
          <p:cNvSpPr>
            <a:spLocks noGrp="1"/>
          </p:cNvSpPr>
          <p:nvPr>
            <p:ph sz="half" idx="1"/>
          </p:nvPr>
        </p:nvSpPr>
        <p:spPr>
          <a:xfrm>
            <a:off x="628650" y="1825625"/>
            <a:ext cx="4358688" cy="4799764"/>
          </a:xfrm>
        </p:spPr>
        <p:txBody>
          <a:bodyPr>
            <a:normAutofit/>
          </a:bodyPr>
          <a:lstStyle/>
          <a:p>
            <a:r>
              <a:rPr lang="en-US" dirty="0" smtClean="0"/>
              <a:t>To calculate percentile-based performance measures simply plug in the percentiles calculated into the performance measure equation</a:t>
            </a:r>
          </a:p>
          <a:p>
            <a:r>
              <a:rPr lang="en-US" dirty="0" smtClean="0"/>
              <a:t>Free-flow travel time can be given or assumed (85</a:t>
            </a:r>
            <a:r>
              <a:rPr lang="en-US" baseline="30000" dirty="0" smtClean="0"/>
              <a:t>th</a:t>
            </a:r>
            <a:r>
              <a:rPr lang="en-US" dirty="0" smtClean="0"/>
              <a:t> percentile, reference speed, speed limit, etc.)</a:t>
            </a:r>
          </a:p>
          <a:p>
            <a:r>
              <a:rPr lang="en-US" dirty="0" smtClean="0"/>
              <a:t>What would the TTI be? (X &amp; Y)</a:t>
            </a:r>
            <a:endParaRPr lang="en-US" dirty="0"/>
          </a:p>
        </p:txBody>
      </p:sp>
      <p:grpSp>
        <p:nvGrpSpPr>
          <p:cNvPr id="9" name="Group 8"/>
          <p:cNvGrpSpPr/>
          <p:nvPr/>
        </p:nvGrpSpPr>
        <p:grpSpPr>
          <a:xfrm>
            <a:off x="4987338" y="1466099"/>
            <a:ext cx="3528012" cy="4459706"/>
            <a:chOff x="4987338" y="1466099"/>
            <a:chExt cx="3528012" cy="4459706"/>
          </a:xfrm>
        </p:grpSpPr>
        <p:pic>
          <p:nvPicPr>
            <p:cNvPr id="7" name="Picture 6"/>
            <p:cNvPicPr>
              <a:picLocks noChangeAspect="1"/>
            </p:cNvPicPr>
            <p:nvPr/>
          </p:nvPicPr>
          <p:blipFill rotWithShape="1">
            <a:blip r:embed="rId3" cstate="print"/>
            <a:srcRect l="136" t="27060" r="75055" b="15246"/>
            <a:stretch/>
          </p:blipFill>
          <p:spPr>
            <a:xfrm>
              <a:off x="4987338" y="1466099"/>
              <a:ext cx="3528012" cy="445970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7760800" y="2654490"/>
              <a:ext cx="45719" cy="75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9878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Performance Measures</a:t>
            </a:r>
            <a:endParaRPr lang="en-US" dirty="0"/>
          </a:p>
        </p:txBody>
      </p:sp>
      <p:sp>
        <p:nvSpPr>
          <p:cNvPr id="4" name="Content Placeholder 3"/>
          <p:cNvSpPr>
            <a:spLocks noGrp="1"/>
          </p:cNvSpPr>
          <p:nvPr>
            <p:ph idx="1"/>
          </p:nvPr>
        </p:nvSpPr>
        <p:spPr/>
        <p:txBody>
          <a:bodyPr/>
          <a:lstStyle/>
          <a:p>
            <a:r>
              <a:rPr lang="en-US" dirty="0" smtClean="0"/>
              <a:t>If performance measures are available for a whole roadway network, it gives decisions makers information of which parts of the transportation network are operating well and which need investment to improve operations</a:t>
            </a:r>
          </a:p>
          <a:p>
            <a:r>
              <a:rPr lang="en-US" dirty="0" smtClean="0"/>
              <a:t>If a particular stretch of roadway is monitored before and after an improvement, the resulting performance measures can show if the improvement was justified</a:t>
            </a:r>
            <a:endParaRPr lang="en-US" dirty="0"/>
          </a:p>
        </p:txBody>
      </p:sp>
    </p:spTree>
    <p:extLst>
      <p:ext uri="{BB962C8B-B14F-4D97-AF65-F5344CB8AC3E}">
        <p14:creationId xmlns:p14="http://schemas.microsoft.com/office/powerpoint/2010/main" val="6915372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73" y="191357"/>
            <a:ext cx="7704667" cy="1392265"/>
          </a:xfrm>
        </p:spPr>
        <p:txBody>
          <a:bodyPr/>
          <a:lstStyle/>
          <a:p>
            <a:r>
              <a:rPr lang="en-US" dirty="0" smtClean="0"/>
              <a:t>Performance Measure Application Example (General Awareness)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354" t="10000" r="22292" b="3269"/>
          <a:stretch/>
        </p:blipFill>
        <p:spPr>
          <a:xfrm>
            <a:off x="1797623" y="1690689"/>
            <a:ext cx="6726635" cy="4762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796363" y="6453189"/>
            <a:ext cx="4274288" cy="369332"/>
          </a:xfrm>
          <a:prstGeom prst="rect">
            <a:avLst/>
          </a:prstGeom>
          <a:noFill/>
        </p:spPr>
        <p:txBody>
          <a:bodyPr wrap="square" rtlCol="0">
            <a:spAutoFit/>
          </a:bodyPr>
          <a:lstStyle/>
          <a:p>
            <a:r>
              <a:rPr lang="en-US" dirty="0" smtClean="0"/>
              <a:t>Source: 2013 Maryland Mobility Report</a:t>
            </a:r>
            <a:endParaRPr lang="en-US" dirty="0"/>
          </a:p>
        </p:txBody>
      </p:sp>
      <p:sp>
        <p:nvSpPr>
          <p:cNvPr id="6" name="TextBox 5"/>
          <p:cNvSpPr txBox="1"/>
          <p:nvPr/>
        </p:nvSpPr>
        <p:spPr>
          <a:xfrm>
            <a:off x="3908817" y="5127776"/>
            <a:ext cx="2679405" cy="646331"/>
          </a:xfrm>
          <a:prstGeom prst="rect">
            <a:avLst/>
          </a:prstGeom>
          <a:noFill/>
        </p:spPr>
        <p:txBody>
          <a:bodyPr wrap="square" rtlCol="0">
            <a:spAutoFit/>
          </a:bodyPr>
          <a:lstStyle/>
          <a:p>
            <a:r>
              <a:rPr lang="en-US" dirty="0" smtClean="0"/>
              <a:t>What are some areas with bad congestion?</a:t>
            </a:r>
            <a:endParaRPr lang="en-US" dirty="0"/>
          </a:p>
        </p:txBody>
      </p:sp>
    </p:spTree>
    <p:extLst>
      <p:ext uri="{BB962C8B-B14F-4D97-AF65-F5344CB8AC3E}">
        <p14:creationId xmlns:p14="http://schemas.microsoft.com/office/powerpoint/2010/main" val="26178251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73" y="123575"/>
            <a:ext cx="7704667" cy="1752599"/>
          </a:xfrm>
        </p:spPr>
        <p:txBody>
          <a:bodyPr>
            <a:normAutofit/>
          </a:bodyPr>
          <a:lstStyle/>
          <a:p>
            <a:r>
              <a:rPr lang="en-US" dirty="0"/>
              <a:t>Performance Measure Application Example </a:t>
            </a:r>
            <a:r>
              <a:rPr lang="en-US" dirty="0" smtClean="0"/>
              <a:t>(Investment Prioritization)</a:t>
            </a:r>
            <a:endParaRPr lang="en-US" dirty="0"/>
          </a:p>
        </p:txBody>
      </p:sp>
      <p:sp>
        <p:nvSpPr>
          <p:cNvPr id="4" name="Content Placeholder 3"/>
          <p:cNvSpPr>
            <a:spLocks noGrp="1"/>
          </p:cNvSpPr>
          <p:nvPr>
            <p:ph sz="half" idx="1"/>
          </p:nvPr>
        </p:nvSpPr>
        <p:spPr>
          <a:xfrm>
            <a:off x="1162372" y="1825625"/>
            <a:ext cx="7352977" cy="1651501"/>
          </a:xfrm>
        </p:spPr>
        <p:txBody>
          <a:bodyPr>
            <a:normAutofit/>
          </a:bodyPr>
          <a:lstStyle/>
          <a:p>
            <a:r>
              <a:rPr lang="en-US" dirty="0" smtClean="0"/>
              <a:t>Rankings of the worst segments in an area help decision makers focus on key areas</a:t>
            </a:r>
          </a:p>
          <a:p>
            <a:r>
              <a:rPr lang="en-US" dirty="0" smtClean="0"/>
              <a:t>Engineering judgment, politics, and policy also play a role</a:t>
            </a:r>
            <a:endParaRPr lang="en-US" dirty="0"/>
          </a:p>
        </p:txBody>
      </p:sp>
      <p:pic>
        <p:nvPicPr>
          <p:cNvPr id="6" name="Picture 5"/>
          <p:cNvPicPr>
            <a:picLocks noChangeAspect="1"/>
          </p:cNvPicPr>
          <p:nvPr/>
        </p:nvPicPr>
        <p:blipFill rotWithShape="1">
          <a:blip r:embed="rId3" cstate="print"/>
          <a:srcRect l="11526" t="15374" r="29470" b="31579"/>
          <a:stretch/>
        </p:blipFill>
        <p:spPr>
          <a:xfrm>
            <a:off x="1703594" y="3477126"/>
            <a:ext cx="5851111" cy="2976063"/>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796363" y="6453189"/>
            <a:ext cx="4274288" cy="369332"/>
          </a:xfrm>
          <a:prstGeom prst="rect">
            <a:avLst/>
          </a:prstGeom>
          <a:noFill/>
        </p:spPr>
        <p:txBody>
          <a:bodyPr wrap="square" rtlCol="0">
            <a:spAutoFit/>
          </a:bodyPr>
          <a:lstStyle/>
          <a:p>
            <a:r>
              <a:rPr lang="en-US" dirty="0" smtClean="0"/>
              <a:t>Source: 2013 Maryland Mobility Report</a:t>
            </a:r>
            <a:endParaRPr lang="en-US" dirty="0"/>
          </a:p>
        </p:txBody>
      </p:sp>
    </p:spTree>
    <p:extLst>
      <p:ext uri="{BB962C8B-B14F-4D97-AF65-F5344CB8AC3E}">
        <p14:creationId xmlns:p14="http://schemas.microsoft.com/office/powerpoint/2010/main" val="42900202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130" y="107260"/>
            <a:ext cx="7704667" cy="1469757"/>
          </a:xfrm>
        </p:spPr>
        <p:txBody>
          <a:bodyPr/>
          <a:lstStyle/>
          <a:p>
            <a:r>
              <a:rPr lang="en-US" dirty="0"/>
              <a:t>Performance Measure Application </a:t>
            </a:r>
            <a:r>
              <a:rPr lang="en-US" dirty="0" smtClean="0"/>
              <a:t>Example (Investment Justification)</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022526" y="1577018"/>
            <a:ext cx="6773570" cy="514451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91199" y="3481137"/>
            <a:ext cx="1497876" cy="1090863"/>
          </a:xfrm>
          <a:prstGeom prst="rect">
            <a:avLst/>
          </a:prstGeom>
        </p:spPr>
      </p:pic>
      <p:sp>
        <p:nvSpPr>
          <p:cNvPr id="8" name="TextBox 7"/>
          <p:cNvSpPr txBox="1"/>
          <p:nvPr/>
        </p:nvSpPr>
        <p:spPr>
          <a:xfrm>
            <a:off x="8334431" y="2735450"/>
            <a:ext cx="461665" cy="4373789"/>
          </a:xfrm>
          <a:prstGeom prst="rect">
            <a:avLst/>
          </a:prstGeom>
          <a:noFill/>
        </p:spPr>
        <p:txBody>
          <a:bodyPr vert="vert" wrap="square" rtlCol="0">
            <a:spAutoFit/>
          </a:bodyPr>
          <a:lstStyle/>
          <a:p>
            <a:r>
              <a:rPr lang="en-US" dirty="0" smtClean="0"/>
              <a:t>Source: 2013 Maryland Mobility Report</a:t>
            </a:r>
            <a:endParaRPr lang="en-US" dirty="0"/>
          </a:p>
        </p:txBody>
      </p:sp>
    </p:spTree>
    <p:extLst>
      <p:ext uri="{BB962C8B-B14F-4D97-AF65-F5344CB8AC3E}">
        <p14:creationId xmlns:p14="http://schemas.microsoft.com/office/powerpoint/2010/main" val="1345298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p:txBody>
          <a:bodyPr>
            <a:normAutofit lnSpcReduction="10000"/>
          </a:bodyPr>
          <a:lstStyle/>
          <a:p>
            <a:r>
              <a:rPr lang="en-US" dirty="0" smtClean="0"/>
              <a:t>Defined as statistically based evidence used to track the progress towards preset objects</a:t>
            </a:r>
          </a:p>
          <a:p>
            <a:r>
              <a:rPr lang="en-US" dirty="0" smtClean="0"/>
              <a:t>Used in a variety of disciplines (health, business, etc.)</a:t>
            </a:r>
          </a:p>
          <a:p>
            <a:r>
              <a:rPr lang="en-US" b="1" dirty="0" smtClean="0"/>
              <a:t>Name some non-transportation performance measures</a:t>
            </a:r>
          </a:p>
          <a:p>
            <a:r>
              <a:rPr lang="en-US" dirty="0" smtClean="0"/>
              <a:t>In transportation, performance monitoring using performance measures has become essential under the Moving Ahead for Progress in the 21</a:t>
            </a:r>
            <a:r>
              <a:rPr lang="en-US" baseline="30000" dirty="0" smtClean="0"/>
              <a:t>st</a:t>
            </a:r>
            <a:r>
              <a:rPr lang="en-US" dirty="0" smtClean="0"/>
              <a:t> Century Act (MAP-21)</a:t>
            </a:r>
            <a:endParaRPr lang="en-US" dirty="0"/>
          </a:p>
        </p:txBody>
      </p:sp>
    </p:spTree>
    <p:extLst>
      <p:ext uri="{BB962C8B-B14F-4D97-AF65-F5344CB8AC3E}">
        <p14:creationId xmlns:p14="http://schemas.microsoft.com/office/powerpoint/2010/main" val="9246590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Performance Measures</a:t>
            </a:r>
            <a:endParaRPr lang="en-US" dirty="0"/>
          </a:p>
        </p:txBody>
      </p:sp>
      <p:sp>
        <p:nvSpPr>
          <p:cNvPr id="3" name="Content Placeholder 2"/>
          <p:cNvSpPr>
            <a:spLocks noGrp="1"/>
          </p:cNvSpPr>
          <p:nvPr>
            <p:ph idx="1"/>
          </p:nvPr>
        </p:nvSpPr>
        <p:spPr>
          <a:xfrm>
            <a:off x="628650" y="1547329"/>
            <a:ext cx="3850360" cy="4351338"/>
          </a:xfrm>
        </p:spPr>
        <p:txBody>
          <a:bodyPr/>
          <a:lstStyle/>
          <a:p>
            <a:r>
              <a:rPr lang="en-US" dirty="0" smtClean="0"/>
              <a:t>Every aspect of transportation engineering has a set of performance measures to keep track of how well facilities operate.</a:t>
            </a:r>
          </a:p>
          <a:p>
            <a:pPr marL="0" indent="0">
              <a:buNone/>
            </a:pPr>
            <a:endParaRPr lang="en-US" dirty="0" smtClean="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71831" y="2343757"/>
            <a:ext cx="4291220" cy="435558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248355" y="4599044"/>
            <a:ext cx="2896262" cy="646331"/>
          </a:xfrm>
          <a:prstGeom prst="rect">
            <a:avLst/>
          </a:prstGeom>
          <a:noFill/>
        </p:spPr>
        <p:txBody>
          <a:bodyPr wrap="square" rtlCol="0">
            <a:spAutoFit/>
          </a:bodyPr>
          <a:lstStyle/>
          <a:p>
            <a:pPr algn="ctr"/>
            <a:r>
              <a:rPr lang="en-US" dirty="0" smtClean="0"/>
              <a:t>WMATA.com (12/16/2014) 		</a:t>
            </a:r>
            <a:endParaRPr lang="en-US" dirty="0"/>
          </a:p>
        </p:txBody>
      </p:sp>
    </p:spTree>
    <p:extLst>
      <p:ext uri="{BB962C8B-B14F-4D97-AF65-F5344CB8AC3E}">
        <p14:creationId xmlns:p14="http://schemas.microsoft.com/office/powerpoint/2010/main" val="30649850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631" y="-170481"/>
            <a:ext cx="7704667" cy="1981200"/>
          </a:xfrm>
        </p:spPr>
        <p:txBody>
          <a:bodyPr/>
          <a:lstStyle/>
          <a:p>
            <a:r>
              <a:rPr lang="en-US" dirty="0" smtClean="0"/>
              <a:t>Transportation Performance Measures</a:t>
            </a:r>
            <a:endParaRPr lang="en-US" dirty="0"/>
          </a:p>
        </p:txBody>
      </p:sp>
      <p:sp>
        <p:nvSpPr>
          <p:cNvPr id="5" name="TextBox 4"/>
          <p:cNvSpPr txBox="1"/>
          <p:nvPr/>
        </p:nvSpPr>
        <p:spPr>
          <a:xfrm>
            <a:off x="1738168" y="3133373"/>
            <a:ext cx="2957818" cy="1200329"/>
          </a:xfrm>
          <a:prstGeom prst="rect">
            <a:avLst/>
          </a:prstGeom>
          <a:noFill/>
        </p:spPr>
        <p:txBody>
          <a:bodyPr wrap="square" rtlCol="0">
            <a:spAutoFit/>
          </a:bodyPr>
          <a:lstStyle/>
          <a:p>
            <a:r>
              <a:rPr lang="en-US" dirty="0" smtClean="0"/>
              <a:t>Maryland’s 2014 Annual Attainment Report  of Transportation System Performance</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95986" y="1431758"/>
            <a:ext cx="4311098" cy="5247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7441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Travel Time and Travel Time Reliability?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Travel time (how long it takes to get from A to B) is a measure of the impact of recurrent (repeatable) congestion</a:t>
            </a:r>
          </a:p>
          <a:p>
            <a:r>
              <a:rPr lang="en-US" dirty="0" smtClean="0"/>
              <a:t>Travel time reliability (how the time it take to A to B can vary) is a measure of the impact of non-recurrent (non-repeating) congestion</a:t>
            </a:r>
          </a:p>
          <a:p>
            <a:r>
              <a:rPr lang="en-US" dirty="0" smtClean="0"/>
              <a:t>Recurrent congestion is caused by commuter traffic, shopping traffic, etc.</a:t>
            </a:r>
          </a:p>
          <a:p>
            <a:r>
              <a:rPr lang="en-US" dirty="0" smtClean="0"/>
              <a:t>Non-recurrent congestion is caused by unanticipated events such as crashes, special events, weather and construction</a:t>
            </a:r>
          </a:p>
          <a:p>
            <a:endParaRPr lang="en-US" dirty="0"/>
          </a:p>
        </p:txBody>
      </p:sp>
    </p:spTree>
    <p:extLst>
      <p:ext uri="{BB962C8B-B14F-4D97-AF65-F5344CB8AC3E}">
        <p14:creationId xmlns:p14="http://schemas.microsoft.com/office/powerpoint/2010/main" val="282992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Travel Time and Travel Time Reliability Important?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Travel time and travel time reliability are transportation system measures of mobility</a:t>
            </a:r>
          </a:p>
          <a:p>
            <a:r>
              <a:rPr lang="en-US" dirty="0" smtClean="0"/>
              <a:t>These two measures are extremely important to travelers and shippers</a:t>
            </a:r>
          </a:p>
          <a:p>
            <a:r>
              <a:rPr lang="en-US" dirty="0" smtClean="0"/>
              <a:t>Transportation costs are influenced by the values of travel time and travel time reliability</a:t>
            </a:r>
          </a:p>
          <a:p>
            <a:r>
              <a:rPr lang="en-US" dirty="0" smtClean="0"/>
              <a:t>They are among the most significant transportation performance measures</a:t>
            </a:r>
          </a:p>
          <a:p>
            <a:r>
              <a:rPr lang="en-US" dirty="0" smtClean="0"/>
              <a:t>They are usually based on travel time percentiles which often follow statistical distributions</a:t>
            </a:r>
            <a:endParaRPr lang="en-US" dirty="0"/>
          </a:p>
        </p:txBody>
      </p:sp>
    </p:spTree>
    <p:extLst>
      <p:ext uri="{BB962C8B-B14F-4D97-AF65-F5344CB8AC3E}">
        <p14:creationId xmlns:p14="http://schemas.microsoft.com/office/powerpoint/2010/main" val="23751394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 Based on Travel Time </a:t>
            </a:r>
            <a:endParaRPr lang="en-US" dirty="0"/>
          </a:p>
        </p:txBody>
      </p:sp>
      <p:sp>
        <p:nvSpPr>
          <p:cNvPr id="3" name="Content Placeholder 2"/>
          <p:cNvSpPr>
            <a:spLocks noGrp="1"/>
          </p:cNvSpPr>
          <p:nvPr>
            <p:ph idx="1"/>
          </p:nvPr>
        </p:nvSpPr>
        <p:spPr/>
        <p:txBody>
          <a:bodyPr/>
          <a:lstStyle/>
          <a:p>
            <a:r>
              <a:rPr lang="en-US" dirty="0" smtClean="0"/>
              <a:t>Copious amounts of travel time data made available through third-party vendors have allowed DOTs to utilize travel time/speed for their performance measures</a:t>
            </a:r>
          </a:p>
          <a:p>
            <a:r>
              <a:rPr lang="en-US" dirty="0" smtClean="0"/>
              <a:t>These performance measures quantify travel time and travel time reliability in a way that the performance of facilities with different lengths</a:t>
            </a:r>
            <a:r>
              <a:rPr lang="en-US" dirty="0"/>
              <a:t> </a:t>
            </a:r>
            <a:r>
              <a:rPr lang="en-US" dirty="0" smtClean="0"/>
              <a:t>and or capacity can be compared using the same metric</a:t>
            </a:r>
            <a:endParaRPr lang="en-US" dirty="0"/>
          </a:p>
        </p:txBody>
      </p:sp>
    </p:spTree>
    <p:extLst>
      <p:ext uri="{BB962C8B-B14F-4D97-AF65-F5344CB8AC3E}">
        <p14:creationId xmlns:p14="http://schemas.microsoft.com/office/powerpoint/2010/main" val="41042530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Terminology – Statistics</a:t>
            </a:r>
            <a:endParaRPr lang="en-US" dirty="0"/>
          </a:p>
        </p:txBody>
      </p:sp>
      <p:sp>
        <p:nvSpPr>
          <p:cNvPr id="4" name="Content Placeholder 3"/>
          <p:cNvSpPr>
            <a:spLocks noGrp="1"/>
          </p:cNvSpPr>
          <p:nvPr>
            <p:ph idx="1"/>
          </p:nvPr>
        </p:nvSpPr>
        <p:spPr/>
        <p:txBody>
          <a:bodyPr>
            <a:normAutofit/>
          </a:bodyPr>
          <a:lstStyle/>
          <a:p>
            <a:r>
              <a:rPr lang="en-US" dirty="0" smtClean="0"/>
              <a:t>Probability Density Function (PDF) – describes the likelihood that a variable will assume a (range of) given value(s).  </a:t>
            </a:r>
          </a:p>
          <a:p>
            <a:pPr>
              <a:buNone/>
            </a:pPr>
            <a:endParaRPr lang="en-US" dirty="0" smtClean="0"/>
          </a:p>
          <a:p>
            <a:r>
              <a:rPr lang="en-US" dirty="0" smtClean="0"/>
              <a:t>Cumulative Distribution function (CDF) – the probability that a variable with a given distribution will assume a value less than or equal to a given value.</a:t>
            </a:r>
          </a:p>
        </p:txBody>
      </p:sp>
    </p:spTree>
    <p:extLst>
      <p:ext uri="{BB962C8B-B14F-4D97-AF65-F5344CB8AC3E}">
        <p14:creationId xmlns:p14="http://schemas.microsoft.com/office/powerpoint/2010/main" val="31512507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1759</TotalTime>
  <Words>4546</Words>
  <Application>Microsoft Macintosh PowerPoint</Application>
  <PresentationFormat>On-screen Show (4:3)</PresentationFormat>
  <Paragraphs>217</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Travel Time-Based Performance  Measures</vt:lpstr>
      <vt:lpstr>Learning Outcomes</vt:lpstr>
      <vt:lpstr>Performance Measures</vt:lpstr>
      <vt:lpstr>Transportation Performance Measures</vt:lpstr>
      <vt:lpstr>Transportation Performance Measures</vt:lpstr>
      <vt:lpstr>What is Travel Time and Travel Time Reliability?</vt:lpstr>
      <vt:lpstr>Why are Travel Time and Travel Time Reliability Important?</vt:lpstr>
      <vt:lpstr>Performance Measures Based on Travel Time </vt:lpstr>
      <vt:lpstr>Terminology – Statistics</vt:lpstr>
      <vt:lpstr>PDF CDF Examples</vt:lpstr>
      <vt:lpstr>The Probability Density Function</vt:lpstr>
      <vt:lpstr>Cumulative Distribution Function</vt:lpstr>
      <vt:lpstr>Using Values from CDFs for Performance Measures</vt:lpstr>
      <vt:lpstr>Travel Time (Index)</vt:lpstr>
      <vt:lpstr>TTI Questions</vt:lpstr>
      <vt:lpstr>Planning Time Index</vt:lpstr>
      <vt:lpstr>PTI Questions</vt:lpstr>
      <vt:lpstr>Calculate the PTI and TTI* if the free flow travel time is the 15th percentile</vt:lpstr>
      <vt:lpstr>Where does data come from?</vt:lpstr>
      <vt:lpstr>Calculating PM from Raw Data </vt:lpstr>
      <vt:lpstr>1. Download Data </vt:lpstr>
      <vt:lpstr>2. Create Percentiles</vt:lpstr>
      <vt:lpstr>3. Calculate Percentiles</vt:lpstr>
      <vt:lpstr>Calculate Performance Measures</vt:lpstr>
      <vt:lpstr>Using Performance Measures</vt:lpstr>
      <vt:lpstr>Performance Measure Application Example (General Awareness)</vt:lpstr>
      <vt:lpstr>Performance Measure Application Example (Investment Prioritization)</vt:lpstr>
      <vt:lpstr>Performance Measure Application Example (Investment Justification)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Time Based Performance Measures</dc:title>
  <dc:creator>Reuben Juster</dc:creator>
  <cp:lastModifiedBy>Dorothy Parnian</cp:lastModifiedBy>
  <cp:revision>112</cp:revision>
  <dcterms:created xsi:type="dcterms:W3CDTF">2014-12-16T16:03:00Z</dcterms:created>
  <dcterms:modified xsi:type="dcterms:W3CDTF">2015-08-26T11:44:20Z</dcterms:modified>
</cp:coreProperties>
</file>