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5" r:id="rId8"/>
    <p:sldId id="264" r:id="rId9"/>
    <p:sldId id="261"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cjdQ0nFbeNOPzud7mS3L6PFs9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562dfb048c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562dfb048c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562dfb048c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76275" y="4722812"/>
            <a:ext cx="5408612" cy="4473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9"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9"/>
          <p:cNvGrpSpPr/>
          <p:nvPr/>
        </p:nvGrpSpPr>
        <p:grpSpPr>
          <a:xfrm>
            <a:off x="0" y="0"/>
            <a:ext cx="2305051" cy="6858001"/>
            <a:chOff x="0" y="0"/>
            <a:chExt cx="2305051" cy="6858001"/>
          </a:xfrm>
        </p:grpSpPr>
        <p:sp>
          <p:nvSpPr>
            <p:cNvPr id="59" name="Google Shape;59;p9"/>
            <p:cNvSpPr/>
            <p:nvPr/>
          </p:nvSpPr>
          <p:spPr>
            <a:xfrm>
              <a:off x="1209675" y="4763"/>
              <a:ext cx="23813" cy="2181225"/>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14338" y="9525"/>
              <a:ext cx="28575" cy="4481513"/>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chemeClr val="dk2"/>
                </a:gs>
              </a:gsLst>
              <a:lin ang="5400000" scaled="0"/>
            </a:gradFill>
            <a:ln>
              <a:noFill/>
            </a:ln>
          </p:spPr>
        </p:sp>
        <p:sp>
          <p:nvSpPr>
            <p:cNvPr id="65" name="Google Shape;65;p9"/>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chemeClr val="dk2"/>
                </a:gs>
              </a:gsLst>
              <a:lin ang="5400000" scaled="0"/>
            </a:gradFill>
            <a:ln>
              <a:noFill/>
            </a:ln>
          </p:spPr>
        </p:sp>
        <p:sp>
          <p:nvSpPr>
            <p:cNvPr id="66" name="Google Shape;66;p9"/>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chemeClr val="dk2"/>
                </a:gs>
              </a:gsLst>
              <a:lin ang="5400000" scaled="0"/>
            </a:gradFill>
            <a:ln>
              <a:noFill/>
            </a:ln>
          </p:spPr>
        </p:sp>
        <p:sp>
          <p:nvSpPr>
            <p:cNvPr id="68" name="Google Shape;68;p9"/>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chemeClr val="dk2"/>
                </a:gs>
              </a:gsLst>
              <a:lin ang="5400000" scaled="0"/>
            </a:gradFill>
            <a:ln>
              <a:noFill/>
            </a:ln>
          </p:spPr>
        </p:sp>
        <p:sp>
          <p:nvSpPr>
            <p:cNvPr id="69" name="Google Shape;69;p9"/>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chemeClr val="dk2"/>
                </a:gs>
              </a:gsLst>
              <a:lin ang="5400000" scaled="0"/>
            </a:gradFill>
            <a:ln>
              <a:noFill/>
            </a:ln>
          </p:spPr>
        </p:sp>
        <p:sp>
          <p:nvSpPr>
            <p:cNvPr id="72" name="Google Shape;72;p9"/>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chemeClr val="dk2"/>
                </a:gs>
              </a:gsLst>
              <a:lin ang="5400000" scaled="0"/>
            </a:gradFill>
            <a:ln>
              <a:noFill/>
            </a:ln>
          </p:spPr>
        </p:sp>
        <p:sp>
          <p:nvSpPr>
            <p:cNvPr id="74" name="Google Shape;74;p9"/>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chemeClr val="dk2"/>
                </a:gs>
              </a:gsLst>
              <a:lin ang="5400000" scaled="0"/>
            </a:gradFill>
            <a:ln>
              <a:noFill/>
            </a:ln>
          </p:spPr>
        </p:sp>
        <p:sp>
          <p:nvSpPr>
            <p:cNvPr id="77" name="Google Shape;77;p9"/>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chemeClr val="dk2"/>
                </a:gs>
              </a:gsLst>
              <a:lin ang="5400000" scaled="0"/>
            </a:gradFill>
            <a:ln>
              <a:noFill/>
            </a:ln>
          </p:spPr>
        </p:sp>
        <p:sp>
          <p:nvSpPr>
            <p:cNvPr id="80" name="Google Shape;80;p9"/>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chemeClr val="dk2"/>
                </a:gs>
              </a:gsLst>
              <a:lin ang="5400000" scaled="0"/>
            </a:gradFill>
            <a:ln>
              <a:noFill/>
            </a:ln>
          </p:spPr>
        </p:sp>
        <p:sp>
          <p:nvSpPr>
            <p:cNvPr id="82" name="Google Shape;82;p9"/>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chemeClr val="dk2"/>
                </a:gs>
              </a:gsLst>
              <a:lin ang="5400000" scaled="0"/>
            </a:gradFill>
            <a:ln>
              <a:noFill/>
            </a:ln>
          </p:spPr>
        </p:sp>
        <p:sp>
          <p:nvSpPr>
            <p:cNvPr id="84" name="Google Shape;84;p9"/>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chemeClr val="dk2"/>
                </a:gs>
              </a:gsLst>
              <a:lin ang="5400000" scaled="0"/>
            </a:gradFill>
            <a:ln>
              <a:noFill/>
            </a:ln>
          </p:spPr>
        </p:sp>
        <p:sp>
          <p:nvSpPr>
            <p:cNvPr id="86" name="Google Shape;86;p9"/>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642938" y="6610350"/>
              <a:ext cx="23813" cy="242888"/>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chemeClr val="dk2"/>
                </a:gs>
              </a:gsLst>
              <a:lin ang="5400000" scaled="0"/>
            </a:gradFill>
            <a:ln>
              <a:noFill/>
            </a:ln>
          </p:spPr>
        </p:sp>
        <p:sp>
          <p:nvSpPr>
            <p:cNvPr id="90" name="Google Shape;90;p9"/>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chemeClr val="dk2"/>
                </a:gs>
              </a:gsLst>
              <a:lin ang="5400000" scaled="0"/>
            </a:gradFill>
            <a:ln>
              <a:noFill/>
            </a:ln>
          </p:spPr>
        </p:sp>
        <p:sp>
          <p:nvSpPr>
            <p:cNvPr id="91" name="Google Shape;91;p9"/>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chemeClr val="dk2"/>
                </a:gs>
              </a:gsLst>
              <a:lin ang="5400000" scaled="0"/>
            </a:gradFill>
            <a:ln>
              <a:noFill/>
            </a:ln>
          </p:spPr>
        </p:sp>
        <p:sp>
          <p:nvSpPr>
            <p:cNvPr id="93" name="Google Shape;93;p9"/>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chemeClr val="dk2"/>
                </a:gs>
              </a:gsLst>
              <a:lin ang="5400000" scaled="0"/>
            </a:gradFill>
            <a:ln>
              <a:noFill/>
            </a:ln>
          </p:spPr>
        </p:sp>
        <p:sp>
          <p:nvSpPr>
            <p:cNvPr id="94" name="Google Shape;94;p9"/>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chemeClr val="dk2"/>
                </a:gs>
              </a:gsLst>
              <a:lin ang="5400000" scaled="0"/>
            </a:gradFill>
            <a:ln>
              <a:noFill/>
            </a:ln>
          </p:spPr>
        </p:sp>
        <p:sp>
          <p:nvSpPr>
            <p:cNvPr id="96" name="Google Shape;96;p9"/>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chemeClr val="dk2"/>
                </a:gs>
              </a:gsLst>
              <a:lin ang="5400000" scaled="0"/>
            </a:gradFill>
            <a:ln>
              <a:noFill/>
            </a:ln>
          </p:spPr>
        </p:sp>
        <p:sp>
          <p:nvSpPr>
            <p:cNvPr id="98" name="Google Shape;98;p9"/>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28725" y="4662488"/>
              <a:ext cx="23813" cy="2181225"/>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chemeClr val="dk2"/>
                </a:gs>
              </a:gsLst>
              <a:lin ang="5400000" scaled="0"/>
            </a:gradFill>
            <a:ln>
              <a:noFill/>
            </a:ln>
          </p:spPr>
        </p:sp>
        <p:sp>
          <p:nvSpPr>
            <p:cNvPr id="101" name="Google Shape;101;p9"/>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chemeClr val="dk2"/>
                </a:gs>
              </a:gsLst>
              <a:lin ang="5400000" scaled="0"/>
            </a:gradFill>
            <a:ln>
              <a:noFill/>
            </a:ln>
          </p:spPr>
        </p:sp>
        <p:sp>
          <p:nvSpPr>
            <p:cNvPr id="103" name="Google Shape;103;p9"/>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chemeClr val="dk2"/>
                </a:gs>
              </a:gsLst>
              <a:lin ang="5400000" scaled="0"/>
            </a:gradFill>
            <a:ln>
              <a:noFill/>
            </a:ln>
          </p:spPr>
        </p:sp>
        <p:sp>
          <p:nvSpPr>
            <p:cNvPr id="106" name="Google Shape;106;p9"/>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chemeClr val="dk2"/>
                </a:gs>
              </a:gsLst>
              <a:lin ang="5400000" scaled="0"/>
            </a:gradFill>
            <a:ln>
              <a:noFill/>
            </a:ln>
          </p:spPr>
        </p:sp>
        <p:sp>
          <p:nvSpPr>
            <p:cNvPr id="107" name="Google Shape;107;p9"/>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chemeClr val="dk2"/>
                </a:gs>
              </a:gsLst>
              <a:lin ang="5400000" scaled="0"/>
            </a:gradFill>
            <a:ln>
              <a:noFill/>
            </a:ln>
          </p:spPr>
        </p:sp>
        <p:sp>
          <p:nvSpPr>
            <p:cNvPr id="110" name="Google Shape;110;p9"/>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chemeClr val="dk2"/>
                </a:gs>
              </a:gsLst>
              <a:lin ang="5400000" scaled="0"/>
            </a:gradFill>
            <a:ln>
              <a:noFill/>
            </a:ln>
          </p:spPr>
        </p:sp>
        <p:sp>
          <p:nvSpPr>
            <p:cNvPr id="112" name="Google Shape;112;p9"/>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9"/>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9"/>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9"/>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9"/>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9"/>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8"/>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72" name="Google Shape;172;p18"/>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9"/>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0"/>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20"/>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20"/>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20"/>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1"/>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2"/>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2"/>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2"/>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22"/>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22"/>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22"/>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3"/>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23"/>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2" name="Google Shape;212;p23"/>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23"/>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23"/>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5" name="Google Shape;215;p23"/>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23"/>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23"/>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8" name="Google Shape;218;p23"/>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4"/>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25"/>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12"/>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3"/>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13"/>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13"/>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13"/>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16"/>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7"/>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5" name="Google Shape;165;p17"/>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8"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8"/>
          <p:cNvGrpSpPr/>
          <p:nvPr/>
        </p:nvGrpSpPr>
        <p:grpSpPr>
          <a:xfrm>
            <a:off x="-14288" y="0"/>
            <a:ext cx="12053888" cy="6858001"/>
            <a:chOff x="-14288" y="0"/>
            <a:chExt cx="12053888" cy="6858001"/>
          </a:xfrm>
        </p:grpSpPr>
        <p:grpSp>
          <p:nvGrpSpPr>
            <p:cNvPr id="12" name="Google Shape;12;p8"/>
            <p:cNvGrpSpPr/>
            <p:nvPr/>
          </p:nvGrpSpPr>
          <p:grpSpPr>
            <a:xfrm>
              <a:off x="-14288" y="0"/>
              <a:ext cx="1220788" cy="6858001"/>
              <a:chOff x="-14288" y="0"/>
              <a:chExt cx="1220788" cy="6858001"/>
            </a:xfrm>
          </p:grpSpPr>
          <p:sp>
            <p:nvSpPr>
              <p:cNvPr id="13" name="Google Shape;13;p8"/>
              <p:cNvSpPr/>
              <p:nvPr/>
            </p:nvSpPr>
            <p:spPr>
              <a:xfrm>
                <a:off x="114300" y="4763"/>
                <a:ext cx="23813" cy="2181225"/>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8"/>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8"/>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chemeClr val="dk2"/>
                  </a:gs>
                </a:gsLst>
                <a:lin ang="5400000" scaled="0"/>
              </a:gradFill>
              <a:ln>
                <a:noFill/>
              </a:ln>
            </p:spPr>
          </p:sp>
          <p:sp>
            <p:nvSpPr>
              <p:cNvPr id="17" name="Google Shape;17;p8"/>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8"/>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chemeClr val="dk2"/>
                  </a:gs>
                </a:gsLst>
                <a:lin ang="5400000" scaled="0"/>
              </a:gradFill>
              <a:ln>
                <a:noFill/>
              </a:ln>
            </p:spPr>
          </p:sp>
          <p:sp>
            <p:nvSpPr>
              <p:cNvPr id="19" name="Google Shape;19;p8"/>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chemeClr val="dk2"/>
                  </a:gs>
                </a:gsLst>
                <a:lin ang="5400000" scaled="0"/>
              </a:gradFill>
              <a:ln>
                <a:noFill/>
              </a:ln>
            </p:spPr>
          </p:sp>
          <p:sp>
            <p:nvSpPr>
              <p:cNvPr id="20" name="Google Shape;20;p8"/>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8"/>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8"/>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chemeClr val="dk2"/>
                  </a:gs>
                </a:gsLst>
                <a:lin ang="5400000" scaled="0"/>
              </a:gradFill>
              <a:ln>
                <a:noFill/>
              </a:ln>
            </p:spPr>
          </p:sp>
          <p:sp>
            <p:nvSpPr>
              <p:cNvPr id="23" name="Google Shape;23;p8"/>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8"/>
              <p:cNvCxnSpPr/>
              <p:nvPr/>
            </p:nvCxnSpPr>
            <p:spPr>
              <a:xfrm>
                <a:off x="-4763" y="9525"/>
                <a:ext cx="0" cy="0"/>
              </a:xfrm>
              <a:prstGeom prst="straightConnector1">
                <a:avLst/>
              </a:prstGeom>
              <a:gradFill>
                <a:gsLst>
                  <a:gs pos="0">
                    <a:schemeClr val="lt2"/>
                  </a:gs>
                  <a:gs pos="100000">
                    <a:schemeClr val="dk2"/>
                  </a:gs>
                </a:gsLst>
                <a:lin ang="5400000" scaled="0"/>
              </a:gradFill>
              <a:ln w="9525" cap="flat" cmpd="sng">
                <a:solidFill>
                  <a:srgbClr val="FFFFFF"/>
                </a:solidFill>
                <a:prstDash val="solid"/>
                <a:miter lim="800000"/>
                <a:headEnd type="none" w="med" len="med"/>
                <a:tailEnd type="none" w="med" len="med"/>
              </a:ln>
            </p:spPr>
          </p:cxnSp>
          <p:sp>
            <p:nvSpPr>
              <p:cNvPr id="25" name="Google Shape;25;p8"/>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chemeClr val="dk2"/>
                  </a:gs>
                </a:gsLst>
                <a:lin ang="5400000" scaled="0"/>
              </a:gradFill>
              <a:ln>
                <a:noFill/>
              </a:ln>
            </p:spPr>
          </p:sp>
          <p:sp>
            <p:nvSpPr>
              <p:cNvPr id="26" name="Google Shape;26;p8"/>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chemeClr val="dk2"/>
                  </a:gs>
                </a:gsLst>
                <a:lin ang="5400000" scaled="0"/>
              </a:gradFill>
              <a:ln>
                <a:noFill/>
              </a:ln>
            </p:spPr>
          </p:sp>
          <p:sp>
            <p:nvSpPr>
              <p:cNvPr id="27" name="Google Shape;27;p8"/>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chemeClr val="dk2"/>
                  </a:gs>
                </a:gsLst>
                <a:lin ang="5400000" scaled="0"/>
              </a:gradFill>
              <a:ln>
                <a:noFill/>
              </a:ln>
            </p:spPr>
          </p:sp>
          <p:sp>
            <p:nvSpPr>
              <p:cNvPr id="28" name="Google Shape;28;p8"/>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8"/>
              <p:cNvSpPr/>
              <p:nvPr/>
            </p:nvSpPr>
            <p:spPr>
              <a:xfrm>
                <a:off x="133350" y="4662488"/>
                <a:ext cx="23813" cy="2181225"/>
              </a:xfrm>
              <a:prstGeom prst="rect">
                <a:avLst/>
              </a:pr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8"/>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chemeClr val="dk2"/>
                  </a:gs>
                </a:gsLst>
                <a:lin ang="5400000" scaled="0"/>
              </a:gradFill>
              <a:ln>
                <a:noFill/>
              </a:ln>
            </p:spPr>
          </p:sp>
          <p:sp>
            <p:nvSpPr>
              <p:cNvPr id="31" name="Google Shape;31;p8"/>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8"/>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chemeClr val="dk2"/>
                  </a:gs>
                </a:gsLst>
                <a:lin ang="5400000" scaled="0"/>
              </a:gradFill>
              <a:ln>
                <a:noFill/>
              </a:ln>
            </p:spPr>
          </p:sp>
          <p:sp>
            <p:nvSpPr>
              <p:cNvPr id="33" name="Google Shape;33;p8"/>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chemeClr val="dk2"/>
                  </a:gs>
                </a:gsLst>
                <a:lin ang="5400000" scaled="0"/>
              </a:gradFill>
              <a:ln>
                <a:noFill/>
              </a:ln>
            </p:spPr>
          </p:sp>
          <p:sp>
            <p:nvSpPr>
              <p:cNvPr id="35" name="Google Shape;35;p8"/>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chemeClr val="dk2"/>
                  </a:gs>
                </a:gsLst>
                <a:lin ang="5400000" scaled="0"/>
              </a:gradFill>
              <a:ln>
                <a:noFill/>
              </a:ln>
            </p:spPr>
          </p:sp>
          <p:sp>
            <p:nvSpPr>
              <p:cNvPr id="36" name="Google Shape;36;p8"/>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chemeClr val="dk2"/>
                  </a:gs>
                </a:gsLst>
                <a:lin ang="5400000" scaled="0"/>
              </a:gradFill>
              <a:ln>
                <a:noFill/>
              </a:ln>
            </p:spPr>
          </p:sp>
          <p:sp>
            <p:nvSpPr>
              <p:cNvPr id="39" name="Google Shape;39;p8"/>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8"/>
            <p:cNvGrpSpPr/>
            <p:nvPr/>
          </p:nvGrpSpPr>
          <p:grpSpPr>
            <a:xfrm>
              <a:off x="11364912" y="0"/>
              <a:ext cx="674688" cy="6848476"/>
              <a:chOff x="11364912" y="0"/>
              <a:chExt cx="674688" cy="6848476"/>
            </a:xfrm>
          </p:grpSpPr>
          <p:sp>
            <p:nvSpPr>
              <p:cNvPr id="41" name="Google Shape;41;p8"/>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FFFFFF">
                      <a:alpha val="80000"/>
                    </a:srgbClr>
                  </a:gs>
                  <a:gs pos="100000">
                    <a:srgbClr val="FFFFFF">
                      <a:alpha val="60000"/>
                    </a:srgbClr>
                  </a:gs>
                </a:gsLst>
                <a:lin ang="5400000" scaled="0"/>
              </a:gradFill>
              <a:ln>
                <a:noFill/>
              </a:ln>
            </p:spPr>
          </p:sp>
          <p:sp>
            <p:nvSpPr>
              <p:cNvPr id="42" name="Google Shape;42;p8"/>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FFFFFF">
                      <a:alpha val="80000"/>
                    </a:srgbClr>
                  </a:gs>
                  <a:gs pos="100000">
                    <a:srgbClr val="FFFFFF">
                      <a:alpha val="60000"/>
                    </a:srgbClr>
                  </a:gs>
                </a:gsLst>
                <a:lin ang="5400000" scaled="0"/>
              </a:gradFill>
              <a:ln>
                <a:noFill/>
              </a:ln>
            </p:spPr>
          </p:sp>
          <p:sp>
            <p:nvSpPr>
              <p:cNvPr id="45" name="Google Shape;45;p8"/>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FFFFFF">
                      <a:alpha val="80000"/>
                    </a:srgbClr>
                  </a:gs>
                  <a:gs pos="100000">
                    <a:srgbClr val="FFFFFF">
                      <a:alpha val="60000"/>
                    </a:srgbClr>
                  </a:gs>
                </a:gsLst>
                <a:lin ang="5400000" scaled="0"/>
              </a:gradFill>
              <a:ln>
                <a:noFill/>
              </a:ln>
            </p:spPr>
          </p:sp>
          <p:sp>
            <p:nvSpPr>
              <p:cNvPr id="47" name="Google Shape;47;p8"/>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FFFFFF">
                      <a:alpha val="80000"/>
                    </a:srgbClr>
                  </a:gs>
                  <a:gs pos="100000">
                    <a:srgbClr val="FFFFFF">
                      <a:alpha val="60000"/>
                    </a:srgbClr>
                  </a:gs>
                </a:gsLst>
                <a:lin ang="5400000" scaled="0"/>
              </a:gradFill>
              <a:ln>
                <a:noFill/>
              </a:ln>
            </p:spPr>
          </p:sp>
          <p:sp>
            <p:nvSpPr>
              <p:cNvPr id="49" name="Google Shape;49;p8"/>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11939587" y="6596063"/>
                <a:ext cx="23813" cy="252413"/>
              </a:xfrm>
              <a:prstGeom prst="rect">
                <a:avLst/>
              </a:prstGeom>
              <a:gradFill>
                <a:gsLst>
                  <a:gs pos="0">
                    <a:srgbClr val="FFFFFF">
                      <a:alpha val="80000"/>
                    </a:srgbClr>
                  </a:gs>
                  <a:gs pos="100000">
                    <a:srgbClr val="FF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2322990" y="1903598"/>
            <a:ext cx="9144000" cy="238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Twentieth Century"/>
              <a:buNone/>
            </a:pPr>
            <a:r>
              <a:rPr lang="en-US" i="0">
                <a:solidFill>
                  <a:schemeClr val="dk1"/>
                </a:solidFill>
              </a:rPr>
              <a:t>IOT BASED SAFETY GADGET FOR CHILD SAFETY MONITORING AND NOTIFICATION</a:t>
            </a:r>
            <a:br>
              <a:rPr lang="en-US" b="1" i="0">
                <a:solidFill>
                  <a:srgbClr val="35475C"/>
                </a:solidFil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a:spLocks noGrp="1"/>
          </p:cNvSpPr>
          <p:nvPr>
            <p:ph type="title"/>
          </p:nvPr>
        </p:nvSpPr>
        <p:spPr>
          <a:xfrm>
            <a:off x="597570" y="2477407"/>
            <a:ext cx="9905998" cy="8413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sz="4400" dirty="0">
                <a:solidFill>
                  <a:schemeClr val="dk1"/>
                </a:solidFill>
              </a:rPr>
              <a:t>TEAM MEMBERS</a:t>
            </a:r>
            <a:endParaRPr sz="4400" dirty="0">
              <a:solidFill>
                <a:schemeClr val="dk1"/>
              </a:solidFill>
            </a:endParaRPr>
          </a:p>
        </p:txBody>
      </p:sp>
      <p:sp>
        <p:nvSpPr>
          <p:cNvPr id="244" name="Google Shape;244;p2"/>
          <p:cNvSpPr txBox="1">
            <a:spLocks noGrp="1"/>
          </p:cNvSpPr>
          <p:nvPr>
            <p:ph type="body" idx="1"/>
          </p:nvPr>
        </p:nvSpPr>
        <p:spPr>
          <a:xfrm>
            <a:off x="1143000" y="3429000"/>
            <a:ext cx="9905999" cy="3541714"/>
          </a:xfrm>
          <a:prstGeom prst="rect">
            <a:avLst/>
          </a:prstGeom>
          <a:noFill/>
          <a:ln>
            <a:noFill/>
          </a:ln>
        </p:spPr>
        <p:txBody>
          <a:bodyPr spcFirstLastPara="1" wrap="square" lIns="91425" tIns="45700" rIns="91425" bIns="45700" anchor="t" anchorCtr="0">
            <a:normAutofit/>
          </a:bodyPr>
          <a:lstStyle/>
          <a:p>
            <a:pPr marL="228600" lvl="0" indent="-254000" algn="l" rtl="0">
              <a:lnSpc>
                <a:spcPct val="120000"/>
              </a:lnSpc>
              <a:spcBef>
                <a:spcPts val="0"/>
              </a:spcBef>
              <a:spcAft>
                <a:spcPts val="0"/>
              </a:spcAft>
              <a:buClr>
                <a:schemeClr val="dk1"/>
              </a:buClr>
              <a:buSzPts val="4000"/>
              <a:buChar char="•"/>
            </a:pPr>
            <a:r>
              <a:rPr lang="en-US" sz="3200" dirty="0" err="1">
                <a:solidFill>
                  <a:schemeClr val="dk1"/>
                </a:solidFill>
              </a:rPr>
              <a:t>Bavithra</a:t>
            </a:r>
            <a:r>
              <a:rPr lang="en-US" sz="3200" dirty="0">
                <a:solidFill>
                  <a:schemeClr val="dk1"/>
                </a:solidFill>
              </a:rPr>
              <a:t> Ganesh S      - 1904072</a:t>
            </a:r>
            <a:endParaRPr dirty="0"/>
          </a:p>
          <a:p>
            <a:pPr marL="228600" lvl="0" indent="-254000" algn="l" rtl="0">
              <a:lnSpc>
                <a:spcPct val="120000"/>
              </a:lnSpc>
              <a:spcBef>
                <a:spcPts val="1000"/>
              </a:spcBef>
              <a:spcAft>
                <a:spcPts val="0"/>
              </a:spcAft>
              <a:buClr>
                <a:schemeClr val="dk1"/>
              </a:buClr>
              <a:buSzPts val="4000"/>
              <a:buChar char="•"/>
            </a:pPr>
            <a:r>
              <a:rPr lang="en-US" sz="3200" dirty="0" err="1">
                <a:solidFill>
                  <a:schemeClr val="dk1"/>
                </a:solidFill>
              </a:rPr>
              <a:t>Guhan</a:t>
            </a:r>
            <a:r>
              <a:rPr lang="en-US" sz="3200" dirty="0">
                <a:solidFill>
                  <a:schemeClr val="dk1"/>
                </a:solidFill>
              </a:rPr>
              <a:t> T                       - 1904079</a:t>
            </a:r>
            <a:endParaRPr sz="3200" dirty="0">
              <a:solidFill>
                <a:schemeClr val="dk1"/>
              </a:solidFill>
            </a:endParaRPr>
          </a:p>
          <a:p>
            <a:pPr marL="228600" lvl="0" indent="-254000" algn="l" rtl="0">
              <a:lnSpc>
                <a:spcPct val="120000"/>
              </a:lnSpc>
              <a:spcBef>
                <a:spcPts val="1000"/>
              </a:spcBef>
              <a:spcAft>
                <a:spcPts val="0"/>
              </a:spcAft>
              <a:buClr>
                <a:schemeClr val="dk1"/>
              </a:buClr>
              <a:buSzPts val="4000"/>
              <a:buChar char="•"/>
            </a:pPr>
            <a:r>
              <a:rPr lang="en-US" sz="3200" dirty="0" err="1">
                <a:solidFill>
                  <a:schemeClr val="dk1"/>
                </a:solidFill>
              </a:rPr>
              <a:t>Jayapreethi</a:t>
            </a:r>
            <a:r>
              <a:rPr lang="en-US" sz="3200" dirty="0">
                <a:solidFill>
                  <a:schemeClr val="dk1"/>
                </a:solidFill>
              </a:rPr>
              <a:t> U              - 1904081</a:t>
            </a:r>
            <a:endParaRPr dirty="0"/>
          </a:p>
          <a:p>
            <a:pPr marL="228600" lvl="0" indent="-254000" algn="l" rtl="0">
              <a:lnSpc>
                <a:spcPct val="120000"/>
              </a:lnSpc>
              <a:spcBef>
                <a:spcPts val="1000"/>
              </a:spcBef>
              <a:spcAft>
                <a:spcPts val="0"/>
              </a:spcAft>
              <a:buClr>
                <a:schemeClr val="dk1"/>
              </a:buClr>
              <a:buSzPts val="4000"/>
              <a:buChar char="•"/>
            </a:pPr>
            <a:r>
              <a:rPr lang="en-US" sz="3200" dirty="0" err="1">
                <a:solidFill>
                  <a:schemeClr val="dk1"/>
                </a:solidFill>
              </a:rPr>
              <a:t>Jeevaraj</a:t>
            </a:r>
            <a:r>
              <a:rPr lang="en-US" sz="3200" dirty="0">
                <a:solidFill>
                  <a:schemeClr val="dk1"/>
                </a:solidFill>
              </a:rPr>
              <a:t> M                   - 1904082</a:t>
            </a:r>
            <a:endParaRPr dirty="0"/>
          </a:p>
        </p:txBody>
      </p:sp>
      <p:sp>
        <p:nvSpPr>
          <p:cNvPr id="3" name="TextBox 2">
            <a:extLst>
              <a:ext uri="{FF2B5EF4-FFF2-40B4-BE49-F238E27FC236}">
                <a16:creationId xmlns:a16="http://schemas.microsoft.com/office/drawing/2014/main" id="{74EBC711-2F7D-B218-43B7-E1DB29322886}"/>
              </a:ext>
            </a:extLst>
          </p:cNvPr>
          <p:cNvSpPr txBox="1"/>
          <p:nvPr/>
        </p:nvSpPr>
        <p:spPr>
          <a:xfrm>
            <a:off x="469231" y="898773"/>
            <a:ext cx="7984958" cy="1015663"/>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FACULTY MENTOR : </a:t>
            </a:r>
            <a:r>
              <a:rPr lang="en-IN" sz="3000" dirty="0" err="1">
                <a:latin typeface="Times New Roman" panose="02020603050405020304" pitchFamily="18" charset="0"/>
                <a:cs typeface="Times New Roman" panose="02020603050405020304" pitchFamily="18" charset="0"/>
              </a:rPr>
              <a:t>Dr.</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B.Bhuvaneshwari</a:t>
            </a:r>
            <a:r>
              <a:rPr lang="en-IN" sz="3000" dirty="0">
                <a:latin typeface="Times New Roman" panose="02020603050405020304" pitchFamily="18" charset="0"/>
                <a:cs typeface="Times New Roman" panose="02020603050405020304" pitchFamily="18" charset="0"/>
              </a:rPr>
              <a:t> </a:t>
            </a:r>
          </a:p>
          <a:p>
            <a:r>
              <a:rPr lang="en-IN" sz="3000" b="1" dirty="0">
                <a:latin typeface="Times New Roman" panose="02020603050405020304" pitchFamily="18" charset="0"/>
                <a:cs typeface="Times New Roman" panose="02020603050405020304" pitchFamily="18" charset="0"/>
              </a:rPr>
              <a:t>TEAM ID                      : </a:t>
            </a:r>
            <a:r>
              <a:rPr lang="en-IN" sz="3000" dirty="0">
                <a:latin typeface="Times New Roman" panose="02020603050405020304" pitchFamily="18" charset="0"/>
                <a:cs typeface="Times New Roman" panose="02020603050405020304" pitchFamily="18" charset="0"/>
              </a:rPr>
              <a:t>PNT2022TMID52822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1141413" y="148001"/>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a:solidFill>
                  <a:schemeClr val="dk1"/>
                </a:solidFill>
              </a:rPr>
              <a:t>PROBLEM STATEMENT</a:t>
            </a:r>
            <a:endParaRPr>
              <a:solidFill>
                <a:schemeClr val="dk1"/>
              </a:solidFill>
            </a:endParaRPr>
          </a:p>
        </p:txBody>
      </p:sp>
      <p:sp>
        <p:nvSpPr>
          <p:cNvPr id="250" name="Google Shape;250;p3"/>
          <p:cNvSpPr txBox="1">
            <a:spLocks noGrp="1"/>
          </p:cNvSpPr>
          <p:nvPr>
            <p:ph type="body" idx="1"/>
          </p:nvPr>
        </p:nvSpPr>
        <p:spPr>
          <a:xfrm>
            <a:off x="990492" y="1343965"/>
            <a:ext cx="9905999" cy="3541714"/>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chemeClr val="dk1"/>
              </a:buClr>
              <a:buSzPts val="3250"/>
              <a:buChar char="•"/>
            </a:pPr>
            <a:r>
              <a:rPr lang="en-US" sz="2600">
                <a:solidFill>
                  <a:schemeClr val="dk1"/>
                </a:solidFill>
              </a:rPr>
              <a:t>The safety and security of children is a major problem in the current era. The children are too young to take care of themselves. We cannot monitor the children at all times in school, play area, and outside place.</a:t>
            </a:r>
            <a:endParaRPr/>
          </a:p>
          <a:p>
            <a:pPr marL="228600" lvl="0" indent="-228600" algn="just" rtl="0">
              <a:lnSpc>
                <a:spcPct val="120000"/>
              </a:lnSpc>
              <a:spcBef>
                <a:spcPts val="1000"/>
              </a:spcBef>
              <a:spcAft>
                <a:spcPts val="0"/>
              </a:spcAft>
              <a:buClr>
                <a:schemeClr val="dk1"/>
              </a:buClr>
              <a:buSzPts val="3250"/>
              <a:buChar char="•"/>
            </a:pPr>
            <a:r>
              <a:rPr lang="en-US" sz="2600">
                <a:solidFill>
                  <a:schemeClr val="dk1"/>
                </a:solidFill>
              </a:rPr>
              <a:t>The crime rate is day by day increasing. Schools need high surveillance for ensuring the safety among children. Smart phones are playing major role for ensuring the safety, where some mobile based applications provide alert systems. During the emergency, mobile apps alert the caretakers of children. The literature shows that location tracking devices are available in the market, but it does not provide the complete solution to the problem.</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
          <p:cNvSpPr txBox="1">
            <a:spLocks noGrp="1"/>
          </p:cNvSpPr>
          <p:nvPr>
            <p:ph type="title"/>
          </p:nvPr>
        </p:nvSpPr>
        <p:spPr>
          <a:xfrm>
            <a:off x="848450" y="245656"/>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a:solidFill>
                  <a:schemeClr val="dk1"/>
                </a:solidFill>
              </a:rPr>
              <a:t>EXISTING SOLUTIONS </a:t>
            </a:r>
            <a:endParaRPr>
              <a:solidFill>
                <a:schemeClr val="dk1"/>
              </a:solidFill>
            </a:endParaRPr>
          </a:p>
        </p:txBody>
      </p:sp>
      <p:sp>
        <p:nvSpPr>
          <p:cNvPr id="256" name="Google Shape;256;p4"/>
          <p:cNvSpPr txBox="1">
            <a:spLocks noGrp="1"/>
          </p:cNvSpPr>
          <p:nvPr>
            <p:ph type="body" idx="1"/>
          </p:nvPr>
        </p:nvSpPr>
        <p:spPr>
          <a:xfrm>
            <a:off x="848449" y="1658142"/>
            <a:ext cx="10495101" cy="442541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120000"/>
              </a:lnSpc>
              <a:spcBef>
                <a:spcPts val="0"/>
              </a:spcBef>
              <a:spcAft>
                <a:spcPts val="0"/>
              </a:spcAft>
              <a:buClr>
                <a:schemeClr val="dk1"/>
              </a:buClr>
              <a:buSzPct val="125000"/>
              <a:buChar char="•"/>
            </a:pPr>
            <a:r>
              <a:rPr lang="en-US" sz="2600">
                <a:solidFill>
                  <a:schemeClr val="dk1"/>
                </a:solidFill>
              </a:rPr>
              <a:t>A system developed using LinkIt ONE board programmed in embedded C and interfaced with temperature, heartbeat, touch sensors and also GPS, GSM &amp; digital camera modules that automatically alerts the parent/caretaker by sending SMS, when immediate attention is required for the child during emergency. If any abnormal values are read by the sensor then an SMS is sent to the parents mobile and an MMS indicating an image captured by the serial camera is also sent.</a:t>
            </a:r>
            <a:endParaRPr/>
          </a:p>
          <a:p>
            <a:pPr marL="228600" lvl="0" indent="-228600" algn="just" rtl="0">
              <a:lnSpc>
                <a:spcPct val="120000"/>
              </a:lnSpc>
              <a:spcBef>
                <a:spcPts val="1000"/>
              </a:spcBef>
              <a:spcAft>
                <a:spcPts val="0"/>
              </a:spcAft>
              <a:buClr>
                <a:schemeClr val="dk1"/>
              </a:buClr>
              <a:buSzPct val="125000"/>
              <a:buChar char="•"/>
            </a:pPr>
            <a:r>
              <a:rPr lang="en-US" sz="2600">
                <a:solidFill>
                  <a:schemeClr val="dk1"/>
                </a:solidFill>
              </a:rPr>
              <a:t>Parental android app is developed to manage and track the device anytime. Smart gadget device is always connected to parental phone which can receive and make phone calls and also receive SMS on gadget via GSM module.</a:t>
            </a:r>
            <a:endParaRPr sz="2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
          <p:cNvSpPr txBox="1">
            <a:spLocks noGrp="1"/>
          </p:cNvSpPr>
          <p:nvPr>
            <p:ph type="title"/>
          </p:nvPr>
        </p:nvSpPr>
        <p:spPr>
          <a:xfrm>
            <a:off x="830695" y="201268"/>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a:solidFill>
                  <a:schemeClr val="dk1"/>
                </a:solidFill>
              </a:rPr>
              <a:t>INFERENCE FROM EXISTING SOLUTION</a:t>
            </a:r>
            <a:endParaRPr>
              <a:solidFill>
                <a:schemeClr val="dk1"/>
              </a:solidFill>
            </a:endParaRPr>
          </a:p>
        </p:txBody>
      </p:sp>
      <p:sp>
        <p:nvSpPr>
          <p:cNvPr id="262" name="Google Shape;262;p5"/>
          <p:cNvSpPr txBox="1">
            <a:spLocks noGrp="1"/>
          </p:cNvSpPr>
          <p:nvPr>
            <p:ph type="body" idx="1"/>
          </p:nvPr>
        </p:nvSpPr>
        <p:spPr>
          <a:xfrm>
            <a:off x="919475" y="1539275"/>
            <a:ext cx="10747800" cy="3541800"/>
          </a:xfrm>
          <a:prstGeom prst="rect">
            <a:avLst/>
          </a:prstGeom>
          <a:noFill/>
          <a:ln>
            <a:noFill/>
          </a:ln>
        </p:spPr>
        <p:txBody>
          <a:bodyPr spcFirstLastPara="1" wrap="square" lIns="91425" tIns="45700" rIns="91425" bIns="45700" anchor="t" anchorCtr="0">
            <a:noAutofit/>
          </a:bodyPr>
          <a:lstStyle/>
          <a:p>
            <a:pPr marL="457200" lvl="0" indent="-371475" algn="l" rtl="0">
              <a:lnSpc>
                <a:spcPct val="145606"/>
              </a:lnSpc>
              <a:spcBef>
                <a:spcPts val="0"/>
              </a:spcBef>
              <a:spcAft>
                <a:spcPts val="0"/>
              </a:spcAft>
              <a:buClr>
                <a:schemeClr val="dk1"/>
              </a:buClr>
              <a:buSzPts val="225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IoT-based child security smart band can assists parents to monitor their children remotely.</a:t>
            </a:r>
            <a:endParaRPr dirty="0">
              <a:solidFill>
                <a:schemeClr val="tx1"/>
              </a:solidFill>
              <a:highlight>
                <a:srgbClr val="FFFFFF"/>
              </a:highlight>
              <a:latin typeface="Times New Roman" panose="02020603050405020304" pitchFamily="18" charset="0"/>
              <a:cs typeface="Times New Roman" panose="02020603050405020304" pitchFamily="18" charset="0"/>
            </a:endParaRPr>
          </a:p>
          <a:p>
            <a:pPr marL="457200" lvl="0" indent="-371475" algn="l" rtl="0">
              <a:lnSpc>
                <a:spcPct val="145606"/>
              </a:lnSpc>
              <a:spcBef>
                <a:spcPts val="0"/>
              </a:spcBef>
              <a:spcAft>
                <a:spcPts val="0"/>
              </a:spcAft>
              <a:buClr>
                <a:schemeClr val="dk1"/>
              </a:buClr>
              <a:buSzPts val="225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In case situations  happen, notifications  will be  sent to parents so that actions can be taken. </a:t>
            </a:r>
            <a:endParaRPr dirty="0">
              <a:solidFill>
                <a:schemeClr val="tx1"/>
              </a:solidFill>
              <a:highlight>
                <a:srgbClr val="FFFFFF"/>
              </a:highlight>
              <a:latin typeface="Times New Roman" panose="02020603050405020304" pitchFamily="18" charset="0"/>
              <a:cs typeface="Times New Roman" panose="02020603050405020304" pitchFamily="18" charset="0"/>
            </a:endParaRPr>
          </a:p>
          <a:p>
            <a:pPr marL="457200" lvl="0" indent="-371475" algn="l" rtl="0">
              <a:lnSpc>
                <a:spcPct val="145606"/>
              </a:lnSpc>
              <a:spcBef>
                <a:spcPts val="0"/>
              </a:spcBef>
              <a:spcAft>
                <a:spcPts val="0"/>
              </a:spcAft>
              <a:buClr>
                <a:schemeClr val="dk1"/>
              </a:buClr>
              <a:buSzPts val="225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The proposed device is not robust enough and does not  contain sufficient  functions to  operates like a mobile phone.</a:t>
            </a:r>
            <a:endParaRPr dirty="0">
              <a:solidFill>
                <a:schemeClr val="tx1"/>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120000"/>
              </a:lnSpc>
              <a:spcBef>
                <a:spcPts val="0"/>
              </a:spcBef>
              <a:spcAft>
                <a:spcPts val="0"/>
              </a:spcAft>
              <a:buNone/>
            </a:pP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562dfb048c_0_2"/>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5" name="Google Shape;275;g1562dfb048c_0_2"/>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76" name="Google Shape;276;g1562dfb048c_0_2"/>
          <p:cNvPicPr preferRelativeResize="0"/>
          <p:nvPr/>
        </p:nvPicPr>
        <p:blipFill>
          <a:blip r:embed="rId3">
            <a:alphaModFix/>
          </a:blip>
          <a:stretch>
            <a:fillRect/>
          </a:stretch>
        </p:blipFill>
        <p:spPr>
          <a:xfrm>
            <a:off x="-1600" y="591375"/>
            <a:ext cx="12192001" cy="6858001"/>
          </a:xfrm>
          <a:prstGeom prst="rect">
            <a:avLst/>
          </a:prstGeom>
          <a:noFill/>
          <a:ln>
            <a:noFill/>
          </a:ln>
        </p:spPr>
      </p:pic>
      <p:sp>
        <p:nvSpPr>
          <p:cNvPr id="277" name="Google Shape;277;g1562dfb048c_0_2"/>
          <p:cNvSpPr txBox="1"/>
          <p:nvPr/>
        </p:nvSpPr>
        <p:spPr>
          <a:xfrm>
            <a:off x="4576850" y="217925"/>
            <a:ext cx="338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u="sng">
                <a:latin typeface="Times New Roman"/>
                <a:ea typeface="Times New Roman"/>
                <a:cs typeface="Times New Roman"/>
                <a:sym typeface="Times New Roman"/>
              </a:rPr>
              <a:t>BLOCK DIAGRAM</a:t>
            </a:r>
            <a:endParaRPr sz="2400" u="sng">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19"/>
          <p:cNvGraphicFramePr/>
          <p:nvPr>
            <p:extLst>
              <p:ext uri="{D42A27DB-BD31-4B8C-83A1-F6EECF244321}">
                <p14:modId xmlns:p14="http://schemas.microsoft.com/office/powerpoint/2010/main" val="4134304860"/>
              </p:ext>
            </p:extLst>
          </p:nvPr>
        </p:nvGraphicFramePr>
        <p:xfrm>
          <a:off x="321128" y="700056"/>
          <a:ext cx="11549743" cy="5963756"/>
        </p:xfrm>
        <a:graphic>
          <a:graphicData uri="http://schemas.openxmlformats.org/drawingml/2006/table">
            <a:tbl>
              <a:tblPr>
                <a:noFill/>
              </a:tblPr>
              <a:tblGrid>
                <a:gridCol w="915464">
                  <a:extLst>
                    <a:ext uri="{9D8B030D-6E8A-4147-A177-3AD203B41FA5}">
                      <a16:colId xmlns:a16="http://schemas.microsoft.com/office/drawing/2014/main" val="20000"/>
                    </a:ext>
                  </a:extLst>
                </a:gridCol>
                <a:gridCol w="4279879">
                  <a:extLst>
                    <a:ext uri="{9D8B030D-6E8A-4147-A177-3AD203B41FA5}">
                      <a16:colId xmlns:a16="http://schemas.microsoft.com/office/drawing/2014/main" val="20001"/>
                    </a:ext>
                  </a:extLst>
                </a:gridCol>
                <a:gridCol w="2074767">
                  <a:extLst>
                    <a:ext uri="{9D8B030D-6E8A-4147-A177-3AD203B41FA5}">
                      <a16:colId xmlns:a16="http://schemas.microsoft.com/office/drawing/2014/main" val="20002"/>
                    </a:ext>
                  </a:extLst>
                </a:gridCol>
                <a:gridCol w="2354676">
                  <a:extLst>
                    <a:ext uri="{9D8B030D-6E8A-4147-A177-3AD203B41FA5}">
                      <a16:colId xmlns:a16="http://schemas.microsoft.com/office/drawing/2014/main" val="20003"/>
                    </a:ext>
                  </a:extLst>
                </a:gridCol>
                <a:gridCol w="1924957">
                  <a:extLst>
                    <a:ext uri="{9D8B030D-6E8A-4147-A177-3AD203B41FA5}">
                      <a16:colId xmlns:a16="http://schemas.microsoft.com/office/drawing/2014/main" val="20004"/>
                    </a:ext>
                  </a:extLst>
                </a:gridCol>
              </a:tblGrid>
              <a:tr h="890606">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S.NO</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TITLE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MODEL / TECHNIQUES USED</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MERITS/ DEMERITS</a:t>
                      </a:r>
                      <a:endParaRPr dirty="0"/>
                    </a:p>
                    <a:p>
                      <a:pPr marL="0" marR="0" lvl="0" indent="0" algn="ctr" rtl="0">
                        <a:lnSpc>
                          <a:spcPct val="100000"/>
                        </a:lnSpc>
                        <a:spcBef>
                          <a:spcPts val="0"/>
                        </a:spcBef>
                        <a:spcAft>
                          <a:spcPts val="0"/>
                        </a:spcAft>
                        <a:buClr>
                          <a:schemeClr val="dk1"/>
                        </a:buClr>
                        <a:buSzPts val="1600"/>
                        <a:buFont typeface="Arial"/>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600" b="1" i="0" u="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dirty="0">
                          <a:solidFill>
                            <a:schemeClr val="dk1"/>
                          </a:solidFill>
                          <a:latin typeface="Times New Roman"/>
                          <a:ea typeface="Times New Roman"/>
                          <a:cs typeface="Times New Roman"/>
                          <a:sym typeface="Times New Roman"/>
                        </a:rPr>
                        <a:t>OUTCOMES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0"/>
                  </a:ext>
                </a:extLst>
              </a:tr>
              <a:tr h="2127955">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Baswaraj</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Gadgay</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D.C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Shubhangi</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Company Maheshwari </a:t>
                      </a:r>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r>
                        <a:rPr lang="en-US"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Remote child health monitoring system and personal safety</a:t>
                      </a:r>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2021 IEEE International Conference on Computation System and Information Technology for Sustainable Solutions (CSITSS)</a:t>
                      </a:r>
                      <a:endPar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IoT and Cloud Management services are used </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bus’s location through GPS, indicating that the youngster has been safely entered into the bus and school.</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Technical point of this task is to have an ordinary correspondence between the kid and parent through the gadget which helps in finding the area</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385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Bannuru</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Ranjeeth</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B. Srinivasa Reddy; Y. Manoj Kumar Reddy; S. Suchitra; B. Pavithra </a:t>
                      </a:r>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r>
                        <a:rPr lang="en-US"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Smart Child Safety Wearable Device</a:t>
                      </a:r>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2020 International Conference on Electronics and Sustainable Communication Systems (ICESC)</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IN" sz="1800" dirty="0">
                          <a:latin typeface="Times New Roman" panose="02020603050405020304" pitchFamily="18" charset="0"/>
                          <a:cs typeface="Times New Roman" panose="02020603050405020304" pitchFamily="18" charset="0"/>
                        </a:rPr>
                        <a:t>GPS module is used to track the child</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This gadget empowers association between the youngster and parent through the WIFI module cooperation utilizing IoT.</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parent can get to the kid data intermittently by interfacing through this gadget.</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17" name="Google Shape;117;p19"/>
          <p:cNvSpPr txBox="1">
            <a:spLocks noGrp="1"/>
          </p:cNvSpPr>
          <p:nvPr>
            <p:ph type="title"/>
          </p:nvPr>
        </p:nvSpPr>
        <p:spPr>
          <a:xfrm>
            <a:off x="1524000" y="0"/>
            <a:ext cx="8001000" cy="894244"/>
          </a:xfrm>
          <a:prstGeom prst="rect">
            <a:avLst/>
          </a:prstGeom>
          <a:noFill/>
          <a:ln>
            <a:noFill/>
          </a:ln>
        </p:spPr>
        <p:txBody>
          <a:bodyPr spcFirstLastPara="1" wrap="square" lIns="91425" tIns="45700" rIns="91425" bIns="45700" anchor="ctr" anchorCtr="0">
            <a:noAutofit/>
          </a:bodyPr>
          <a:lstStyle/>
          <a:p>
            <a:pPr algn="ctr">
              <a:buClr>
                <a:srgbClr val="800000"/>
              </a:buClr>
              <a:buSzPts val="2800"/>
            </a:pPr>
            <a:r>
              <a:rPr lang="en-US" sz="2800" b="1" dirty="0">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LITERATURE SURVEY</a:t>
            </a:r>
            <a:endParaRPr b="1" dirty="0"/>
          </a:p>
        </p:txBody>
      </p:sp>
      <p:sp>
        <p:nvSpPr>
          <p:cNvPr id="118" name="Google Shape;118;p19"/>
          <p:cNvSpPr txBox="1"/>
          <p:nvPr/>
        </p:nvSpPr>
        <p:spPr>
          <a:xfrm>
            <a:off x="8488680" y="6381600"/>
            <a:ext cx="2133600" cy="476400"/>
          </a:xfrm>
          <a:prstGeom prst="rect">
            <a:avLst/>
          </a:prstGeom>
          <a:noFill/>
          <a:ln>
            <a:noFill/>
          </a:ln>
        </p:spPr>
        <p:txBody>
          <a:bodyPr spcFirstLastPara="1" wrap="square" lIns="91425" tIns="45700" rIns="91425" bIns="45700" anchor="t" anchorCtr="0">
            <a:noAutofit/>
          </a:bodyPr>
          <a:lstStyle/>
          <a:p>
            <a:pPr algn="r">
              <a:buClr>
                <a:schemeClr val="dk1"/>
              </a:buClr>
              <a:buSzPts val="1400"/>
            </a:pPr>
            <a:fld id="{00000000-1234-1234-1234-123412341234}" type="slidenum">
              <a:rPr lang="en-US">
                <a:solidFill>
                  <a:schemeClr val="dk1"/>
                </a:solidFill>
              </a:rPr>
              <a:pPr algn="r">
                <a:buClr>
                  <a:schemeClr val="dk1"/>
                </a:buClr>
                <a:buSzPts val="1400"/>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16;p19">
            <a:extLst>
              <a:ext uri="{FF2B5EF4-FFF2-40B4-BE49-F238E27FC236}">
                <a16:creationId xmlns:a16="http://schemas.microsoft.com/office/drawing/2014/main" id="{2ADC556E-4363-28D4-188E-BD7785B2291A}"/>
              </a:ext>
            </a:extLst>
          </p:cNvPr>
          <p:cNvGraphicFramePr/>
          <p:nvPr>
            <p:extLst>
              <p:ext uri="{D42A27DB-BD31-4B8C-83A1-F6EECF244321}">
                <p14:modId xmlns:p14="http://schemas.microsoft.com/office/powerpoint/2010/main" val="375377434"/>
              </p:ext>
            </p:extLst>
          </p:nvPr>
        </p:nvGraphicFramePr>
        <p:xfrm>
          <a:off x="321128" y="1436881"/>
          <a:ext cx="11549743" cy="4860492"/>
        </p:xfrm>
        <a:graphic>
          <a:graphicData uri="http://schemas.openxmlformats.org/drawingml/2006/table">
            <a:tbl>
              <a:tblPr>
                <a:noFill/>
              </a:tblPr>
              <a:tblGrid>
                <a:gridCol w="915464">
                  <a:extLst>
                    <a:ext uri="{9D8B030D-6E8A-4147-A177-3AD203B41FA5}">
                      <a16:colId xmlns:a16="http://schemas.microsoft.com/office/drawing/2014/main" val="20000"/>
                    </a:ext>
                  </a:extLst>
                </a:gridCol>
                <a:gridCol w="4279879">
                  <a:extLst>
                    <a:ext uri="{9D8B030D-6E8A-4147-A177-3AD203B41FA5}">
                      <a16:colId xmlns:a16="http://schemas.microsoft.com/office/drawing/2014/main" val="20001"/>
                    </a:ext>
                  </a:extLst>
                </a:gridCol>
                <a:gridCol w="2074767">
                  <a:extLst>
                    <a:ext uri="{9D8B030D-6E8A-4147-A177-3AD203B41FA5}">
                      <a16:colId xmlns:a16="http://schemas.microsoft.com/office/drawing/2014/main" val="20002"/>
                    </a:ext>
                  </a:extLst>
                </a:gridCol>
                <a:gridCol w="2354676">
                  <a:extLst>
                    <a:ext uri="{9D8B030D-6E8A-4147-A177-3AD203B41FA5}">
                      <a16:colId xmlns:a16="http://schemas.microsoft.com/office/drawing/2014/main" val="20003"/>
                    </a:ext>
                  </a:extLst>
                </a:gridCol>
                <a:gridCol w="1924957">
                  <a:extLst>
                    <a:ext uri="{9D8B030D-6E8A-4147-A177-3AD203B41FA5}">
                      <a16:colId xmlns:a16="http://schemas.microsoft.com/office/drawing/2014/main" val="20004"/>
                    </a:ext>
                  </a:extLst>
                </a:gridCol>
              </a:tblGrid>
              <a:tr h="928562">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S.NO</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TITLE</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MODEL / TECHNIQUES USED</a:t>
                      </a:r>
                      <a:endParaRPr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strike="noStrike" cap="none" dirty="0">
                          <a:solidFill>
                            <a:schemeClr val="dk1"/>
                          </a:solidFill>
                          <a:latin typeface="Times New Roman"/>
                          <a:ea typeface="Times New Roman"/>
                          <a:cs typeface="Times New Roman"/>
                          <a:sym typeface="Times New Roman"/>
                        </a:rPr>
                        <a:t>MERITS/ DEMERITS</a:t>
                      </a:r>
                      <a:endParaRPr dirty="0"/>
                    </a:p>
                    <a:p>
                      <a:pPr marL="0" marR="0" lvl="0" indent="0" algn="ctr" rtl="0">
                        <a:lnSpc>
                          <a:spcPct val="100000"/>
                        </a:lnSpc>
                        <a:spcBef>
                          <a:spcPts val="0"/>
                        </a:spcBef>
                        <a:spcAft>
                          <a:spcPts val="0"/>
                        </a:spcAft>
                        <a:buClr>
                          <a:schemeClr val="dk1"/>
                        </a:buClr>
                        <a:buSzPts val="1600"/>
                        <a:buFont typeface="Arial"/>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600" b="1" i="0" u="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i="0" u="none" dirty="0">
                          <a:solidFill>
                            <a:schemeClr val="dk1"/>
                          </a:solidFill>
                          <a:latin typeface="Times New Roman"/>
                          <a:ea typeface="Times New Roman"/>
                          <a:cs typeface="Times New Roman"/>
                          <a:sym typeface="Times New Roman"/>
                        </a:rPr>
                        <a:t>OUTCOMES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75000"/>
                      </a:schemeClr>
                    </a:solidFill>
                  </a:tcPr>
                </a:tc>
                <a:extLst>
                  <a:ext uri="{0D108BD9-81ED-4DB2-BD59-A6C34878D82A}">
                    <a16:rowId xmlns:a16="http://schemas.microsoft.com/office/drawing/2014/main" val="10000"/>
                  </a:ext>
                </a:extLst>
              </a:tr>
              <a:tr h="2542329">
                <a:tc>
                  <a:txBody>
                    <a:bodyPr/>
                    <a:lstStyle/>
                    <a:p>
                      <a:pPr marL="0" marR="0" lvl="0" indent="0" algn="l" rtl="0">
                        <a:lnSpc>
                          <a:spcPct val="100000"/>
                        </a:lnSpc>
                        <a:spcBef>
                          <a:spcPts val="0"/>
                        </a:spcBef>
                        <a:spcAft>
                          <a:spcPts val="0"/>
                        </a:spcAft>
                        <a:buClr>
                          <a:schemeClr val="dk1"/>
                        </a:buClr>
                        <a:buSzPts val="1200"/>
                        <a:buFont typeface="Times New Roman"/>
                        <a:buNone/>
                      </a:pPr>
                      <a:r>
                        <a:rPr lang="en-US" sz="20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20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Jijesh</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J.J;Suraj</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S;Dileep</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Reddy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Bolla</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Sridhar N </a:t>
                      </a:r>
                      <a:r>
                        <a:rPr lang="en-IN" sz="20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K;Dinesh</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Prasanna A “</a:t>
                      </a:r>
                      <a:r>
                        <a:rPr lang="en-US"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method for the personal safety in real scenario</a:t>
                      </a:r>
                      <a:r>
                        <a:rPr lang="en-IN" sz="2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2016 International Conference on Computation System and Information Technology for Sustainable Solutions (CSITSS)</a:t>
                      </a: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ESP32 integrate with GPS and GSM module</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gadget provides an alarm system, call for help, and electric shock to get rid of the attacker.</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With the help of advanced technology individuals can make use of a simple gadget which can be used whenever they are in unpredictable circumstances to establish connectivity between police and family.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 name="Google Shape;117;p19">
            <a:extLst>
              <a:ext uri="{FF2B5EF4-FFF2-40B4-BE49-F238E27FC236}">
                <a16:creationId xmlns:a16="http://schemas.microsoft.com/office/drawing/2014/main" id="{A5640D9F-F3FA-F45A-5DE3-8CC4AA33163B}"/>
              </a:ext>
            </a:extLst>
          </p:cNvPr>
          <p:cNvSpPr txBox="1">
            <a:spLocks noGrp="1"/>
          </p:cNvSpPr>
          <p:nvPr>
            <p:ph type="title"/>
          </p:nvPr>
        </p:nvSpPr>
        <p:spPr>
          <a:xfrm>
            <a:off x="1550067" y="272716"/>
            <a:ext cx="8001000" cy="894244"/>
          </a:xfrm>
          <a:prstGeom prst="rect">
            <a:avLst/>
          </a:prstGeom>
          <a:noFill/>
          <a:ln>
            <a:noFill/>
          </a:ln>
        </p:spPr>
        <p:txBody>
          <a:bodyPr spcFirstLastPara="1" wrap="square" lIns="91425" tIns="45700" rIns="91425" bIns="45700" anchor="ctr" anchorCtr="0">
            <a:noAutofit/>
          </a:bodyPr>
          <a:lstStyle/>
          <a:p>
            <a:pPr algn="ctr">
              <a:buClr>
                <a:srgbClr val="800000"/>
              </a:buClr>
              <a:buSzPts val="2800"/>
            </a:pPr>
            <a:r>
              <a:rPr lang="en-US" sz="2800" b="1" dirty="0">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LITERATURE SURVEY</a:t>
            </a:r>
            <a:endParaRPr b="1" dirty="0"/>
          </a:p>
        </p:txBody>
      </p:sp>
    </p:spTree>
    <p:extLst>
      <p:ext uri="{BB962C8B-B14F-4D97-AF65-F5344CB8AC3E}">
        <p14:creationId xmlns:p14="http://schemas.microsoft.com/office/powerpoint/2010/main" val="35698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6"/>
          <p:cNvSpPr txBox="1">
            <a:spLocks noGrp="1"/>
          </p:cNvSpPr>
          <p:nvPr>
            <p:ph type="title"/>
          </p:nvPr>
        </p:nvSpPr>
        <p:spPr>
          <a:xfrm>
            <a:off x="1046153" y="2"/>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a:solidFill>
                  <a:schemeClr val="dk1"/>
                </a:solidFill>
              </a:rPr>
              <a:t>OUR IDEA</a:t>
            </a:r>
            <a:endParaRPr>
              <a:solidFill>
                <a:schemeClr val="dk1"/>
              </a:solidFill>
            </a:endParaRPr>
          </a:p>
        </p:txBody>
      </p:sp>
      <p:sp>
        <p:nvSpPr>
          <p:cNvPr id="268" name="Google Shape;268;p6"/>
          <p:cNvSpPr txBox="1"/>
          <p:nvPr/>
        </p:nvSpPr>
        <p:spPr>
          <a:xfrm>
            <a:off x="1046150" y="869725"/>
            <a:ext cx="10388700" cy="5755800"/>
          </a:xfrm>
          <a:prstGeom prst="rect">
            <a:avLst/>
          </a:prstGeom>
          <a:noFill/>
          <a:ln>
            <a:noFill/>
          </a:ln>
        </p:spPr>
        <p:txBody>
          <a:bodyPr spcFirstLastPara="1" wrap="square" lIns="91425" tIns="91425" rIns="91425" bIns="91425" anchor="t" anchorCtr="0">
            <a:spAutoFit/>
          </a:bodyPr>
          <a:lstStyle/>
          <a:p>
            <a:pPr marL="228600" lvl="0" indent="-244077" algn="just" rtl="0">
              <a:lnSpc>
                <a:spcPct val="120000"/>
              </a:lnSpc>
              <a:spcBef>
                <a:spcPts val="1000"/>
              </a:spcBef>
              <a:spcAft>
                <a:spcPts val="0"/>
              </a:spcAft>
              <a:buClr>
                <a:schemeClr val="dk1"/>
              </a:buClr>
              <a:buSzPts val="3250"/>
              <a:buChar char="•"/>
            </a:pPr>
            <a:r>
              <a:rPr lang="en-US" sz="2600">
                <a:solidFill>
                  <a:schemeClr val="dk1"/>
                </a:solidFill>
                <a:latin typeface="Twentieth Century"/>
                <a:ea typeface="Twentieth Century"/>
                <a:cs typeface="Twentieth Century"/>
                <a:sym typeface="Twentieth Century"/>
              </a:rPr>
              <a:t>To enable tracking of the child’s location and capturing of  data  remotely  such  as  temperature,  pulse, respiratory rate, quality of sleep and many more.   To show the child's actual data with reference values.</a:t>
            </a:r>
            <a:endParaRPr sz="2600">
              <a:solidFill>
                <a:schemeClr val="dk1"/>
              </a:solidFill>
              <a:latin typeface="Twentieth Century"/>
              <a:ea typeface="Twentieth Century"/>
              <a:cs typeface="Twentieth Century"/>
              <a:sym typeface="Twentieth Century"/>
            </a:endParaRPr>
          </a:p>
          <a:p>
            <a:pPr marL="228600" lvl="0" indent="-244077" algn="just" rtl="0">
              <a:lnSpc>
                <a:spcPct val="120000"/>
              </a:lnSpc>
              <a:spcBef>
                <a:spcPts val="1000"/>
              </a:spcBef>
              <a:spcAft>
                <a:spcPts val="0"/>
              </a:spcAft>
              <a:buClr>
                <a:schemeClr val="dk1"/>
              </a:buClr>
              <a:buSzPts val="3250"/>
              <a:buChar char="•"/>
            </a:pPr>
            <a:r>
              <a:rPr lang="en-US" sz="2600">
                <a:solidFill>
                  <a:schemeClr val="dk1"/>
                </a:solidFill>
                <a:latin typeface="Twentieth Century"/>
                <a:ea typeface="Twentieth Century"/>
                <a:cs typeface="Twentieth Century"/>
                <a:sym typeface="Twentieth Century"/>
              </a:rPr>
              <a:t>To enable sending of notification if the child is out of location  or  when  the  device  realizes  abnormal conditions/situations.  To  trigger  the  alarm  and  enable  automatic  video recording  whenever  the  emergency  button  is pressed.  Then,  emergency  notification  along with real-time  video will  be sent  to and  display in  the parents' mobile apps. To develop  a prototype  of  IoT wearable  smart band connected to  parents’  mobile apps  so  that they can monitor the actual condition of children at anytime and anyplace.</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name="Circuit">
  <a:themeElements>
    <a:clrScheme name="Custom 2">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791</Words>
  <Application>Microsoft Office PowerPoint</Application>
  <PresentationFormat>Widescreen</PresentationFormat>
  <Paragraphs>55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Twentieth Century</vt:lpstr>
      <vt:lpstr>Circuit</vt:lpstr>
      <vt:lpstr>IOT BASED SAFETY GADGET FOR CHILD SAFETY MONITORING AND NOTIFICATION </vt:lpstr>
      <vt:lpstr>TEAM MEMBERS</vt:lpstr>
      <vt:lpstr>PROBLEM STATEMENT</vt:lpstr>
      <vt:lpstr>EXISTING SOLUTIONS </vt:lpstr>
      <vt:lpstr>INFERENCE FROM EXISTING SOLUTION</vt:lpstr>
      <vt:lpstr>PowerPoint Presentation</vt:lpstr>
      <vt:lpstr>             LITERATURE SURVEY</vt:lpstr>
      <vt:lpstr>             LITERATURE SURVEY</vt:lpstr>
      <vt:lpstr>OUR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SAFETY GADGET FOR CHILD SAFETY MONITORING AND NOTIFICATION </dc:title>
  <dc:creator>jaya</dc:creator>
  <cp:lastModifiedBy>aswin m</cp:lastModifiedBy>
  <cp:revision>2</cp:revision>
  <dcterms:created xsi:type="dcterms:W3CDTF">2022-09-08T07:23:11Z</dcterms:created>
  <dcterms:modified xsi:type="dcterms:W3CDTF">2022-10-07T04:43:43Z</dcterms:modified>
</cp:coreProperties>
</file>