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92" r:id="rId51"/>
    <p:sldId id="391" r:id="rId52"/>
    <p:sldId id="397" r:id="rId53"/>
    <p:sldId id="398" r:id="rId54"/>
    <p:sldId id="399" r:id="rId55"/>
    <p:sldId id="393" r:id="rId56"/>
    <p:sldId id="334" r:id="rId57"/>
    <p:sldId id="389" r:id="rId58"/>
    <p:sldId id="390" r:id="rId59"/>
    <p:sldId id="396" r:id="rId6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5" autoAdjust="0"/>
    <p:restoredTop sz="94468" autoAdjust="0"/>
  </p:normalViewPr>
  <p:slideViewPr>
    <p:cSldViewPr>
      <p:cViewPr>
        <p:scale>
          <a:sx n="75" d="100"/>
          <a:sy n="75" d="100"/>
        </p:scale>
        <p:origin x="-979" y="-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67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3703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224042"/>
            <a:ext cx="5791200" cy="9001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17080"/>
            <a:ext cx="5791200" cy="569120"/>
          </a:xfrm>
        </p:spPr>
        <p:txBody>
          <a:bodyPr/>
          <a:lstStyle/>
          <a:p>
            <a:r>
              <a:rPr lang="en-US" dirty="0" smtClean="0"/>
              <a:t>DBMS Fundamental </a:t>
            </a:r>
            <a:r>
              <a:rPr lang="en-US" dirty="0"/>
              <a:t>Concepts</a:t>
            </a:r>
            <a:endParaRPr lang="bg-BG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8083" y="35219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6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45" y="4572000"/>
            <a:ext cx="2716531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 rotWithShape="1">
          <a:blip r:embed="rId7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/>
        </p:blipFill>
        <p:spPr bwMode="auto">
          <a:xfrm rot="262563">
            <a:off x="4289385" y="4570553"/>
            <a:ext cx="1277925" cy="1707782"/>
          </a:xfrm>
          <a:prstGeom prst="roundRect">
            <a:avLst/>
          </a:prstGeom>
          <a:noFill/>
        </p:spPr>
      </p:pic>
      <p:pic>
        <p:nvPicPr>
          <p:cNvPr id="1026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4" y="2147843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, excel, spreadsheet, table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52" y="459470"/>
            <a:ext cx="1420060" cy="14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, file, sql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80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a table </a:t>
            </a:r>
            <a:r>
              <a:rPr lang="en-US" dirty="0"/>
              <a:t>is an ordered sequence </a:t>
            </a:r>
            <a:r>
              <a:rPr lang="en-US" dirty="0" smtClean="0"/>
              <a:t>of column specifications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476375" y="3635276"/>
            <a:ext cx="611981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33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6070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</a:t>
            </a:r>
            <a:r>
              <a:rPr lang="en-US" sz="3000" dirty="0"/>
              <a:t>is a column of the </a:t>
            </a:r>
            <a:r>
              <a:rPr lang="en-US" sz="3000" dirty="0" smtClean="0"/>
              <a:t>table</a:t>
            </a:r>
            <a:r>
              <a:rPr lang="bg-BG" sz="3000" dirty="0" smtClean="0"/>
              <a:t> </a:t>
            </a:r>
            <a:r>
              <a:rPr lang="en-US" sz="3000" dirty="0" smtClean="0"/>
              <a:t>that uniquely identifies its rows (usually its is a number)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Two records</a:t>
            </a:r>
            <a:r>
              <a:rPr lang="bg-BG" sz="3000" dirty="0"/>
              <a:t> (</a:t>
            </a:r>
            <a:r>
              <a:rPr lang="en-US" sz="3000" dirty="0"/>
              <a:t>rows</a:t>
            </a:r>
            <a:r>
              <a:rPr lang="bg-BG" sz="3000" dirty="0"/>
              <a:t>) </a:t>
            </a:r>
            <a:r>
              <a:rPr lang="en-US" sz="3000" dirty="0"/>
              <a:t>are different </a:t>
            </a:r>
            <a:r>
              <a:rPr lang="en-US" sz="3000" dirty="0" smtClean="0"/>
              <a:t>if and only if </a:t>
            </a:r>
            <a:r>
              <a:rPr lang="en-US" sz="3000" dirty="0"/>
              <a:t>their primary keys are different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primary key can be</a:t>
            </a:r>
            <a:r>
              <a:rPr lang="bg-BG" sz="3000" dirty="0"/>
              <a:t> </a:t>
            </a:r>
            <a:r>
              <a:rPr lang="en-US" sz="3000" dirty="0"/>
              <a:t>composed </a:t>
            </a:r>
            <a:r>
              <a:rPr lang="en-US" sz="3000" dirty="0" smtClean="0"/>
              <a:t>by several </a:t>
            </a:r>
            <a:r>
              <a:rPr lang="en-US" sz="3000" dirty="0"/>
              <a:t>columns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primary key</a:t>
            </a:r>
            <a:r>
              <a:rPr lang="en-US" sz="3000" dirty="0"/>
              <a:t>)</a:t>
            </a:r>
            <a:endParaRPr lang="bg-BG" sz="3000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ph sz="half" idx="2"/>
          </p:nvPr>
        </p:nvGraphicFramePr>
        <p:xfrm>
          <a:off x="1698261" y="2317749"/>
          <a:ext cx="645513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40242"/>
                <a:gridCol w="1914842"/>
                <a:gridCol w="173228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473119" name="AutoShape 31"/>
          <p:cNvSpPr>
            <a:spLocks noChangeArrowheads="1"/>
          </p:cNvSpPr>
          <p:nvPr/>
        </p:nvSpPr>
        <p:spPr bwMode="auto">
          <a:xfrm>
            <a:off x="381000" y="2557132"/>
            <a:ext cx="1447800" cy="953453"/>
          </a:xfrm>
          <a:prstGeom prst="wedgeRoundRectCallout">
            <a:avLst>
              <a:gd name="adj1" fmla="val 58221"/>
              <a:gd name="adj2" fmla="val 1007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0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Relationships</a:t>
            </a:r>
            <a:r>
              <a:rPr lang="en-US" dirty="0" smtClean="0"/>
              <a:t> 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dirty="0"/>
              <a:t>primary key / foreign key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74179" name="Group 67"/>
          <p:cNvGraphicFramePr>
            <a:graphicFrameLocks noGrp="1"/>
          </p:cNvGraphicFramePr>
          <p:nvPr/>
        </p:nvGraphicFramePr>
        <p:xfrm>
          <a:off x="687388" y="3611563"/>
          <a:ext cx="4746625" cy="2702184"/>
        </p:xfrm>
        <a:graphic>
          <a:graphicData uri="http://schemas.openxmlformats.org/drawingml/2006/table">
            <a:tbl>
              <a:tblPr/>
              <a:tblGrid>
                <a:gridCol w="762000"/>
                <a:gridCol w="1779643"/>
                <a:gridCol w="220498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14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9144"/>
              </p:ext>
            </p:extLst>
          </p:nvPr>
        </p:nvGraphicFramePr>
        <p:xfrm>
          <a:off x="6208713" y="4139423"/>
          <a:ext cx="2276475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5525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2498726" y="316865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6503565" y="3674285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5" name="AutoShape 53"/>
          <p:cNvSpPr>
            <a:spLocks noChangeArrowheads="1"/>
          </p:cNvSpPr>
          <p:nvPr/>
        </p:nvSpPr>
        <p:spPr bwMode="auto">
          <a:xfrm>
            <a:off x="609600" y="2479675"/>
            <a:ext cx="1449387" cy="953453"/>
          </a:xfrm>
          <a:prstGeom prst="wedgeRoundRectCallout">
            <a:avLst>
              <a:gd name="adj1" fmla="val -34316"/>
              <a:gd name="adj2" fmla="val 801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auto">
          <a:xfrm>
            <a:off x="5814054" y="2717800"/>
            <a:ext cx="1428750" cy="953453"/>
          </a:xfrm>
          <a:prstGeom prst="wedgeRoundRectCallout">
            <a:avLst>
              <a:gd name="adj1" fmla="val -8817"/>
              <a:gd name="adj2" fmla="val 109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7" name="AutoShape 55"/>
          <p:cNvSpPr>
            <a:spLocks noChangeArrowheads="1"/>
          </p:cNvSpPr>
          <p:nvPr/>
        </p:nvSpPr>
        <p:spPr bwMode="auto">
          <a:xfrm>
            <a:off x="4040188" y="2383466"/>
            <a:ext cx="1460500" cy="953453"/>
          </a:xfrm>
          <a:prstGeom prst="wedgeRoundRectCallout">
            <a:avLst>
              <a:gd name="adj1" fmla="val -12060"/>
              <a:gd name="adj2" fmla="val 90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5113338" y="4300538"/>
            <a:ext cx="1331913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>
            <a:off x="5106989" y="4724401"/>
            <a:ext cx="1327150" cy="2047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>
            <a:off x="5106989" y="5181599"/>
            <a:ext cx="1316038" cy="4127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5106988" y="5338762"/>
            <a:ext cx="1317625" cy="30003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5106988" y="5754686"/>
            <a:ext cx="1316039" cy="3413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29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5" grpId="0" animBg="1"/>
      <p:bldP spid="474166" grpId="0" animBg="1"/>
      <p:bldP spid="474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key </a:t>
            </a:r>
            <a:r>
              <a:rPr lang="en-US" sz="3000" dirty="0" smtClean="0"/>
              <a:t>is an identifier of </a:t>
            </a:r>
            <a:r>
              <a:rPr lang="en-US" sz="3000" dirty="0"/>
              <a:t>a </a:t>
            </a:r>
            <a:r>
              <a:rPr lang="en-US" sz="3000" dirty="0" smtClean="0"/>
              <a:t>record located in another table</a:t>
            </a:r>
            <a:r>
              <a:rPr lang="bg-BG" sz="3000" dirty="0" smtClean="0"/>
              <a:t> </a:t>
            </a:r>
            <a:r>
              <a:rPr lang="en-US" sz="3000" dirty="0" smtClean="0"/>
              <a:t>(usually its primary </a:t>
            </a:r>
            <a:r>
              <a:rPr lang="en-US" sz="3000" dirty="0"/>
              <a:t>key</a:t>
            </a:r>
            <a:r>
              <a:rPr lang="en-US" sz="3000" dirty="0" smtClean="0"/>
              <a:t>)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By using </a:t>
            </a:r>
            <a:r>
              <a:rPr lang="en-US" sz="3000" dirty="0" smtClean="0"/>
              <a:t>relationships </a:t>
            </a:r>
            <a:r>
              <a:rPr lang="en-US" sz="3000" dirty="0"/>
              <a:t>we avoid repeating </a:t>
            </a:r>
            <a:r>
              <a:rPr lang="en-US" sz="3000" dirty="0" smtClean="0"/>
              <a:t>data in the database</a:t>
            </a:r>
            <a:r>
              <a:rPr lang="bg-BG" sz="3000" dirty="0" smtClean="0"/>
              <a:t> 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 the </a:t>
            </a:r>
            <a:r>
              <a:rPr lang="en-US" sz="2800" dirty="0" smtClean="0"/>
              <a:t>last example </a:t>
            </a:r>
            <a:r>
              <a:rPr lang="en-US" sz="2800" dirty="0"/>
              <a:t>the name of the country is not repeated for </a:t>
            </a:r>
            <a:r>
              <a:rPr lang="en-US" sz="2800" dirty="0" smtClean="0"/>
              <a:t>each town (its number is used instead)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Relationships </a:t>
            </a:r>
            <a:r>
              <a:rPr lang="en-US" sz="3000" dirty="0"/>
              <a:t>have</a:t>
            </a:r>
            <a:r>
              <a:rPr lang="bg-BG" sz="3000" dirty="0"/>
              <a:t> </a:t>
            </a:r>
            <a:r>
              <a:rPr lang="en-US" sz="3000" dirty="0" smtClean="0"/>
              <a:t>multiplicity</a:t>
            </a:r>
            <a:r>
              <a:rPr lang="bg-BG" sz="3000" dirty="0" smtClean="0"/>
              <a:t>: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country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towns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Many-to-many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student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course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One-to-one – e.g. example</a:t>
            </a:r>
            <a:r>
              <a:rPr lang="bg-BG" sz="2800" dirty="0" smtClean="0"/>
              <a:t> </a:t>
            </a:r>
            <a:r>
              <a:rPr lang="en-US" sz="2800" dirty="0"/>
              <a:t>human</a:t>
            </a:r>
            <a:r>
              <a:rPr lang="bg-BG" sz="2800" dirty="0"/>
              <a:t> / </a:t>
            </a:r>
            <a:r>
              <a:rPr lang="en-US" sz="2800" dirty="0"/>
              <a:t>student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435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very often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476223" name="Group 63"/>
          <p:cNvGraphicFramePr>
            <a:graphicFrameLocks noGrp="1"/>
          </p:cNvGraphicFramePr>
          <p:nvPr/>
        </p:nvGraphicFramePr>
        <p:xfrm>
          <a:off x="762000" y="3709416"/>
          <a:ext cx="4321175" cy="2691384"/>
        </p:xfrm>
        <a:graphic>
          <a:graphicData uri="http://schemas.openxmlformats.org/drawingml/2006/table">
            <a:tbl>
              <a:tblPr/>
              <a:tblGrid>
                <a:gridCol w="649287"/>
                <a:gridCol w="1557338"/>
                <a:gridCol w="2114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19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48377"/>
              </p:ext>
            </p:extLst>
          </p:nvPr>
        </p:nvGraphicFramePr>
        <p:xfrm>
          <a:off x="5956300" y="4236466"/>
          <a:ext cx="2444750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7208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6211" name="Text Box 51"/>
          <p:cNvSpPr txBox="1">
            <a:spLocks noChangeArrowheads="1"/>
          </p:cNvSpPr>
          <p:nvPr/>
        </p:nvSpPr>
        <p:spPr bwMode="auto">
          <a:xfrm>
            <a:off x="2407443" y="32385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2" name="Text Box 52"/>
          <p:cNvSpPr txBox="1">
            <a:spLocks noChangeArrowheads="1"/>
          </p:cNvSpPr>
          <p:nvPr/>
        </p:nvSpPr>
        <p:spPr bwMode="auto">
          <a:xfrm>
            <a:off x="6325169" y="37592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3" name="Line 53"/>
          <p:cNvSpPr>
            <a:spLocks noChangeShapeType="1"/>
          </p:cNvSpPr>
          <p:nvPr/>
        </p:nvSpPr>
        <p:spPr bwMode="auto">
          <a:xfrm>
            <a:off x="4878387" y="4433316"/>
            <a:ext cx="1331912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4" name="Line 54"/>
          <p:cNvSpPr>
            <a:spLocks noChangeShapeType="1"/>
          </p:cNvSpPr>
          <p:nvPr/>
        </p:nvSpPr>
        <p:spPr bwMode="auto">
          <a:xfrm>
            <a:off x="4875212" y="4873054"/>
            <a:ext cx="1323975" cy="18891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5" name="Line 55"/>
          <p:cNvSpPr>
            <a:spLocks noChangeShapeType="1"/>
          </p:cNvSpPr>
          <p:nvPr/>
        </p:nvSpPr>
        <p:spPr bwMode="auto">
          <a:xfrm>
            <a:off x="4876799" y="5293741"/>
            <a:ext cx="1311275" cy="619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6" name="Line 56"/>
          <p:cNvSpPr>
            <a:spLocks noChangeShapeType="1"/>
          </p:cNvSpPr>
          <p:nvPr/>
        </p:nvSpPr>
        <p:spPr bwMode="auto">
          <a:xfrm flipV="1">
            <a:off x="4865687" y="5471541"/>
            <a:ext cx="1323975" cy="2555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 flipV="1">
            <a:off x="4867274" y="5828729"/>
            <a:ext cx="1349375" cy="33178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0023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(2)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many-to-many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correspon-ding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10505"/>
              </p:ext>
            </p:extLst>
          </p:nvPr>
        </p:nvGraphicFramePr>
        <p:xfrm>
          <a:off x="533400" y="3937444"/>
          <a:ext cx="1905000" cy="2238248"/>
        </p:xfrm>
        <a:graphic>
          <a:graphicData uri="http://schemas.openxmlformats.org/drawingml/2006/table">
            <a:tbl>
              <a:tblPr/>
              <a:tblGrid>
                <a:gridCol w="654326"/>
                <a:gridCol w="1250674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27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82995"/>
              </p:ext>
            </p:extLst>
          </p:nvPr>
        </p:nvGraphicFramePr>
        <p:xfrm>
          <a:off x="6807200" y="4205732"/>
          <a:ext cx="1858962" cy="1784604"/>
        </p:xfrm>
        <a:graphic>
          <a:graphicData uri="http://schemas.openxmlformats.org/drawingml/2006/table">
            <a:tbl>
              <a:tblPr/>
              <a:tblGrid>
                <a:gridCol w="678389"/>
                <a:gridCol w="118057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Java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PHP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665788" y="34520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7073706" y="372346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726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36915"/>
              </p:ext>
            </p:extLst>
          </p:nvPr>
        </p:nvGraphicFramePr>
        <p:xfrm>
          <a:off x="3040062" y="3926332"/>
          <a:ext cx="3311525" cy="2372868"/>
        </p:xfrm>
        <a:graphic>
          <a:graphicData uri="http://schemas.openxmlformats.org/drawingml/2006/table">
            <a:tbl>
              <a:tblPr/>
              <a:tblGrid>
                <a:gridCol w="1728788"/>
                <a:gridCol w="1582737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tudent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ourse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3358436" y="3415487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2159000" y="4524819"/>
            <a:ext cx="1041400" cy="933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2174875" y="4730895"/>
            <a:ext cx="1025525" cy="2511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2136773" y="5363019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2160586" y="5564333"/>
            <a:ext cx="1039813" cy="1796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2174874" y="5929459"/>
            <a:ext cx="1025525" cy="11936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6096000" y="4601019"/>
            <a:ext cx="884236" cy="33149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6096000" y="4982018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6095999" y="5316684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6096000" y="5744019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6095999" y="5397645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75953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55" name="Group 47"/>
          <p:cNvGraphicFramePr>
            <a:graphicFrameLocks noGrp="1"/>
          </p:cNvGraphicFramePr>
          <p:nvPr/>
        </p:nvGraphicFramePr>
        <p:xfrm>
          <a:off x="6338888" y="3681413"/>
          <a:ext cx="2120900" cy="921512"/>
        </p:xfrm>
        <a:graphic>
          <a:graphicData uri="http://schemas.openxmlformats.org/drawingml/2006/table">
            <a:tbl>
              <a:tblPr/>
              <a:tblGrid>
                <a:gridCol w="768350"/>
                <a:gridCol w="1352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Title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Ph.D.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(3)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one-to-one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a table corresponds to </a:t>
            </a: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model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2800" dirty="0" smtClean="0"/>
              <a:t> between tables</a:t>
            </a:r>
            <a:endParaRPr lang="bg-BG" sz="28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/>
        </p:nvGraphicFramePr>
        <p:xfrm>
          <a:off x="838199" y="4729791"/>
          <a:ext cx="3370264" cy="1760538"/>
        </p:xfrm>
        <a:graphic>
          <a:graphicData uri="http://schemas.openxmlformats.org/drawingml/2006/table">
            <a:tbl>
              <a:tblPr/>
              <a:tblGrid>
                <a:gridCol w="552557"/>
                <a:gridCol w="1840746"/>
                <a:gridCol w="976961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Age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Ivan Daddy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Goiko Dude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Grand Mara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1900238" y="4274268"/>
            <a:ext cx="12211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Persons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78235" name="Group 27"/>
          <p:cNvGraphicFramePr>
            <a:graphicFrameLocks noGrp="1"/>
          </p:cNvGraphicFramePr>
          <p:nvPr/>
        </p:nvGraphicFramePr>
        <p:xfrm>
          <a:off x="4783138" y="5138738"/>
          <a:ext cx="3676650" cy="1360424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Specialty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Computer Science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Chemistry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3940804" y="62849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3940804" y="58531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3941134" y="4343400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5691667" y="4693609"/>
            <a:ext cx="139493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8253" name="AutoShape 45"/>
          <p:cNvSpPr>
            <a:spLocks noChangeArrowheads="1"/>
          </p:cNvSpPr>
          <p:nvPr/>
        </p:nvSpPr>
        <p:spPr bwMode="auto">
          <a:xfrm>
            <a:off x="2667000" y="3345299"/>
            <a:ext cx="3276600" cy="953453"/>
          </a:xfrm>
          <a:prstGeom prst="wedgeRoundRectCallout">
            <a:avLst>
              <a:gd name="adj1" fmla="val 19094"/>
              <a:gd name="adj2" fmla="val 1523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54" name="AutoShape 46"/>
          <p:cNvSpPr>
            <a:spLocks noChangeArrowheads="1"/>
          </p:cNvSpPr>
          <p:nvPr/>
        </p:nvSpPr>
        <p:spPr bwMode="auto">
          <a:xfrm>
            <a:off x="457200" y="3411213"/>
            <a:ext cx="1439862" cy="953453"/>
          </a:xfrm>
          <a:prstGeom prst="wedgeRoundRectCallout">
            <a:avLst>
              <a:gd name="adj1" fmla="val -9649"/>
              <a:gd name="adj2" fmla="val 95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6" name="AutoShape 58"/>
          <p:cNvSpPr>
            <a:spLocks noChangeArrowheads="1"/>
          </p:cNvSpPr>
          <p:nvPr/>
        </p:nvSpPr>
        <p:spPr bwMode="auto">
          <a:xfrm>
            <a:off x="2667000" y="3337798"/>
            <a:ext cx="3276601" cy="953453"/>
          </a:xfrm>
          <a:prstGeom prst="wedgeRoundRectCallout">
            <a:avLst>
              <a:gd name="adj1" fmla="val 66775"/>
              <a:gd name="adj2" fmla="val 73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6582136" y="3238500"/>
            <a:ext cx="157126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Professors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715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3" grpId="0" animBg="1"/>
      <p:bldP spid="478254" grpId="0" animBg="1"/>
      <p:bldP spid="4782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33600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7512679" y="4949845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428484" y="506801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8948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employees in a company have a manager, who is also an employee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80293" name="Group 37"/>
          <p:cNvGraphicFramePr>
            <a:graphicFrameLocks noGrp="1"/>
          </p:cNvGraphicFramePr>
          <p:nvPr/>
        </p:nvGraphicFramePr>
        <p:xfrm>
          <a:off x="1609725" y="4148328"/>
          <a:ext cx="5976938" cy="2252472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  <a:gridCol w="2300288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Folder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Root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null)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Pictures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Birthday Party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2615984" y="361810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kumimoji="0"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7" name="AutoShape 31"/>
          <p:cNvSpPr>
            <a:spLocks noChangeArrowheads="1"/>
          </p:cNvSpPr>
          <p:nvPr/>
        </p:nvSpPr>
        <p:spPr bwMode="auto">
          <a:xfrm>
            <a:off x="533400" y="3445065"/>
            <a:ext cx="2012950" cy="527804"/>
          </a:xfrm>
          <a:prstGeom prst="wedgeRoundRectCallout">
            <a:avLst>
              <a:gd name="adj1" fmla="val 23782"/>
              <a:gd name="adj2" fmla="val 1074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8" name="AutoShape 32"/>
          <p:cNvSpPr>
            <a:spLocks noChangeArrowheads="1"/>
          </p:cNvSpPr>
          <p:nvPr/>
        </p:nvSpPr>
        <p:spPr bwMode="auto">
          <a:xfrm>
            <a:off x="4700588" y="3447132"/>
            <a:ext cx="1931987" cy="527804"/>
          </a:xfrm>
          <a:prstGeom prst="wedgeRoundRectCallout">
            <a:avLst>
              <a:gd name="adj1" fmla="val -2447"/>
              <a:gd name="adj2" fmla="val 1098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7221538" y="4913503"/>
            <a:ext cx="796925" cy="763587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7221538" y="4740465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7226300" y="5750115"/>
            <a:ext cx="796925" cy="431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6781800" y="2819400"/>
            <a:ext cx="2057401" cy="953453"/>
          </a:xfrm>
          <a:prstGeom prst="wedgeRoundRectCallout">
            <a:avLst>
              <a:gd name="adj1" fmla="val 137"/>
              <a:gd name="adj2" fmla="val 1555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Self-relationship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87" grpId="0" animBg="1"/>
      <p:bldP spid="48028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5526880"/>
            <a:ext cx="5181600" cy="797720"/>
          </a:xfrm>
        </p:spPr>
        <p:txBody>
          <a:bodyPr/>
          <a:lstStyle/>
          <a:p>
            <a:r>
              <a:rPr lang="en-US" dirty="0" smtClean="0"/>
              <a:t>Entity / Relationship Diagrams and DB Modeling Tools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97416"/>
            <a:ext cx="4000500" cy="3253418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605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>
                <a:solidFill>
                  <a:schemeClr val="tx1"/>
                </a:solidFill>
              </a:rPr>
              <a:t>Table of Contents</a:t>
            </a:r>
            <a:endParaRPr kumimoji="0" lang="en-US" u="sng" dirty="0">
              <a:solidFill>
                <a:schemeClr val="tx1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Database </a:t>
            </a:r>
            <a:r>
              <a:rPr lang="en-US" dirty="0" smtClean="0"/>
              <a:t>Models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Relational Database Model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DBMS &amp; RDBMS Systems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Tables, Relationships, 			 Multiplicity, E/R Diagrams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Constraints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Indices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The SQL language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5298" name="Picture 2" descr="http://www.etutors-portal.net/homepage_components/homepage_components/resources/inter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280986" cy="2476500"/>
          </a:xfrm>
          <a:prstGeom prst="roundRect">
            <a:avLst>
              <a:gd name="adj" fmla="val 5531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5300" name="Picture 4" descr="http://marakana.com/static/images/logos/logo-db-300x3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8182"/>
          <a:stretch>
            <a:fillRect/>
          </a:stretch>
        </p:blipFill>
        <p:spPr bwMode="auto">
          <a:xfrm>
            <a:off x="6324600" y="1371600"/>
            <a:ext cx="20574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33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sz="3000" dirty="0"/>
              <a:t>Relational </a:t>
            </a:r>
            <a:r>
              <a:rPr lang="en-US" sz="3000" dirty="0" smtClean="0"/>
              <a:t>schemas </a:t>
            </a:r>
            <a:r>
              <a:rPr lang="en-US" sz="3000" dirty="0"/>
              <a:t>are graphically displayed </a:t>
            </a:r>
            <a:r>
              <a:rPr lang="en-US" sz="3000" dirty="0" smtClean="0"/>
              <a:t>in Entity / Relationship diagrams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E/R </a:t>
            </a:r>
            <a:r>
              <a:rPr lang="en-US" sz="3000" dirty="0" smtClean="0"/>
              <a:t>Diagrams</a:t>
            </a:r>
            <a:r>
              <a:rPr lang="en-US" sz="3000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5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5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4860925" y="1059299"/>
            <a:ext cx="3825875" cy="1379101"/>
          </a:xfrm>
          <a:prstGeom prst="wedgeRoundRectCallout">
            <a:avLst>
              <a:gd name="adj1" fmla="val -71609"/>
              <a:gd name="adj2" fmla="val 701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Microsoft SQL Server Management Studio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838200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6734176" y="3345299"/>
            <a:ext cx="2028824" cy="1379101"/>
          </a:xfrm>
          <a:prstGeom prst="wedgeRoundRectCallout">
            <a:avLst>
              <a:gd name="adj1" fmla="val -125017"/>
              <a:gd name="adj2" fmla="val 3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ERwin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43038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4191000" y="1066800"/>
            <a:ext cx="3622674" cy="1379101"/>
          </a:xfrm>
          <a:prstGeom prst="wedgeRoundRectCallout">
            <a:avLst>
              <a:gd name="adj1" fmla="val -50329"/>
              <a:gd name="adj2" fmla="val 1502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fabFORCE DB Designer for MySQL</a:t>
            </a:r>
          </a:p>
        </p:txBody>
      </p:sp>
    </p:spTree>
    <p:extLst>
      <p:ext uri="{BB962C8B-B14F-4D97-AF65-F5344CB8AC3E}">
        <p14:creationId xmlns:p14="http://schemas.microsoft.com/office/powerpoint/2010/main" val="4209757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533400" y="2133600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1219200" y="1066800"/>
            <a:ext cx="3359150" cy="953453"/>
          </a:xfrm>
          <a:prstGeom prst="wedgeRoundRectCallout">
            <a:avLst>
              <a:gd name="adj1" fmla="val 39022"/>
              <a:gd name="adj2" fmla="val 94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MS Visio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Data modeling tools 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498526" cy="2402522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119014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4495801"/>
            <a:ext cx="5943600" cy="685800"/>
          </a:xfrm>
        </p:spPr>
        <p:txBody>
          <a:bodyPr/>
          <a:lstStyle/>
          <a:p>
            <a:r>
              <a:rPr lang="en-US" smtClean="0"/>
              <a:t>DB 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374480"/>
            <a:ext cx="6096000" cy="950120"/>
          </a:xfrm>
        </p:spPr>
        <p:txBody>
          <a:bodyPr/>
          <a:lstStyle/>
          <a:p>
            <a:r>
              <a:rPr lang="en-US" dirty="0" smtClean="0"/>
              <a:t>Avoiding Duplicated Data through Database Schema Normalization</a:t>
            </a:r>
            <a:endParaRPr lang="en-US" dirty="0"/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0"/>
            <a:ext cx="3637956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15479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2839957" y="630298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707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data repetitions,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05353"/>
              </p:ext>
            </p:extLst>
          </p:nvPr>
        </p:nvGraphicFramePr>
        <p:xfrm>
          <a:off x="609600" y="3429000"/>
          <a:ext cx="7837487" cy="2889504"/>
        </p:xfrm>
        <a:graphic>
          <a:graphicData uri="http://schemas.openxmlformats.org/drawingml/2006/table">
            <a:tbl>
              <a:tblPr/>
              <a:tblGrid>
                <a:gridCol w="1601787"/>
                <a:gridCol w="1422400"/>
                <a:gridCol w="1008063"/>
                <a:gridCol w="1511300"/>
                <a:gridCol w="1227137"/>
                <a:gridCol w="10668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yoghurt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Mlexis Ltd.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Bakery "Smoky"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"Zagorka"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Shoumen Drinks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-st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206996"/>
              </p:ext>
            </p:extLst>
          </p:nvPr>
        </p:nvGraphicFramePr>
        <p:xfrm>
          <a:off x="681038" y="4953000"/>
          <a:ext cx="7777162" cy="1341120"/>
        </p:xfrm>
        <a:graphic>
          <a:graphicData uri="http://schemas.openxmlformats.org/drawingml/2006/table">
            <a:tbl>
              <a:tblPr/>
              <a:tblGrid>
                <a:gridCol w="2252662"/>
                <a:gridCol w="1647825"/>
                <a:gridCol w="1644650"/>
                <a:gridCol w="223202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ISBN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3847028437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7234534450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20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-nd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90244"/>
              </p:ext>
            </p:extLst>
          </p:nvPr>
        </p:nvGraphicFramePr>
        <p:xfrm>
          <a:off x="692150" y="5105399"/>
          <a:ext cx="7766050" cy="1231075"/>
        </p:xfrm>
        <a:graphic>
          <a:graphicData uri="http://schemas.openxmlformats.org/drawingml/2006/table">
            <a:tbl>
              <a:tblPr/>
              <a:tblGrid>
                <a:gridCol w="2355850"/>
                <a:gridCol w="1905000"/>
                <a:gridCol w="1278118"/>
                <a:gridCol w="222708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 (PK)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37.25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425700" y="3886200"/>
            <a:ext cx="2908300" cy="953453"/>
          </a:xfrm>
          <a:prstGeom prst="wedgeRoundRectCallout">
            <a:avLst>
              <a:gd name="adj1" fmla="val 42780"/>
              <a:gd name="adj2" fmla="val 932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price depends on the book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083300" y="3886200"/>
            <a:ext cx="2527300" cy="953453"/>
          </a:xfrm>
          <a:prstGeom prst="wedgeRoundRectCallout">
            <a:avLst>
              <a:gd name="adj1" fmla="val -37825"/>
              <a:gd name="adj2" fmla="val 921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E-mail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depends on the author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 (2)</a:t>
            </a:r>
            <a:endParaRPr kumimoji="0" lang="bg-BG" dirty="0">
              <a:solidFill>
                <a:schemeClr val="tx1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dirty="0" smtClean="0"/>
              <a:t>Stored Procedures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Views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Triggers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/>
              <a:t>NoSQL Databases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3252" name="Picture 4" descr="http://www.philosophy.leeds.ac.uk/Research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318546" cy="2201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152650" cy="197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1"/>
            <a:ext cx="47625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771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-rd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 </a:t>
            </a:r>
            <a:r>
              <a:rPr lang="bg-BG" dirty="0" smtClean="0"/>
              <a:t>"</a:t>
            </a:r>
            <a:r>
              <a:rPr lang="en-US" dirty="0" smtClean="0"/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34000"/>
              </p:ext>
            </p:extLst>
          </p:nvPr>
        </p:nvGraphicFramePr>
        <p:xfrm>
          <a:off x="533400" y="3886200"/>
          <a:ext cx="8077200" cy="2310384"/>
        </p:xfrm>
        <a:graphic>
          <a:graphicData uri="http://schemas.openxmlformats.org/drawingml/2006/table">
            <a:tbl>
              <a:tblPr/>
              <a:tblGrid>
                <a:gridCol w="473393"/>
                <a:gridCol w="1983105"/>
                <a:gridCol w="1429702"/>
                <a:gridCol w="902017"/>
                <a:gridCol w="1460183"/>
                <a:gridCol w="914400"/>
                <a:gridCol w="914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yoghourt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"Tipov"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rakiya "Biserna"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3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4-th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4967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958"/>
              </p:ext>
            </p:extLst>
          </p:nvPr>
        </p:nvGraphicFramePr>
        <p:xfrm>
          <a:off x="685800" y="5123688"/>
          <a:ext cx="7696200" cy="1200912"/>
        </p:xfrm>
        <a:graphic>
          <a:graphicData uri="http://schemas.openxmlformats.org/drawingml/2006/table">
            <a:tbl>
              <a:tblPr/>
              <a:tblGrid>
                <a:gridCol w="1427162"/>
                <a:gridCol w="2687638"/>
                <a:gridCol w="3581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Article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Regular Expressions in .NET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Mastering JavaScript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AJAX Performance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533400" y="3923347"/>
            <a:ext cx="2819400" cy="953453"/>
          </a:xfrm>
          <a:prstGeom prst="wedgeRoundRectCallout">
            <a:avLst>
              <a:gd name="adj1" fmla="val 36507"/>
              <a:gd name="adj2" fmla="val 92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books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4495800" y="3923347"/>
            <a:ext cx="3019424" cy="953453"/>
          </a:xfrm>
          <a:prstGeom prst="wedgeRoundRectCallout">
            <a:avLst>
              <a:gd name="adj1" fmla="val -688"/>
              <a:gd name="adj2" fmla="val 889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articles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8" grpId="0" animBg="1"/>
      <p:bldP spid="4966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		</a:t>
            </a:r>
            <a:r>
              <a:rPr lang="bg-BG" dirty="0" smtClean="0"/>
              <a:t> </a:t>
            </a:r>
            <a:r>
              <a:rPr lang="en-US" dirty="0"/>
              <a:t>(in</a:t>
            </a:r>
            <a:r>
              <a:rPr lang="bg-BG" dirty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497668" name="Group 4"/>
          <p:cNvGraphicFramePr>
            <a:graphicFrameLocks noGrp="1"/>
          </p:cNvGraphicFramePr>
          <p:nvPr/>
        </p:nvGraphicFramePr>
        <p:xfrm>
          <a:off x="546100" y="5269872"/>
          <a:ext cx="2095500" cy="1123950"/>
        </p:xfrm>
        <a:graphic>
          <a:graphicData uri="http://schemas.openxmlformats.org/drawingml/2006/table">
            <a:tbl>
              <a:tblPr/>
              <a:tblGrid>
                <a:gridCol w="409575"/>
                <a:gridCol w="168592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Milk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Ltd.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682" name="Group 18"/>
          <p:cNvGraphicFramePr>
            <a:graphicFrameLocks noGrp="1"/>
          </p:cNvGraphicFramePr>
          <p:nvPr/>
        </p:nvGraphicFramePr>
        <p:xfrm>
          <a:off x="2994025" y="5269872"/>
          <a:ext cx="1930400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5208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9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1021"/>
              </p:ext>
            </p:extLst>
          </p:nvPr>
        </p:nvGraphicFramePr>
        <p:xfrm>
          <a:off x="533400" y="2447297"/>
          <a:ext cx="8077200" cy="2252472"/>
        </p:xfrm>
        <a:graphic>
          <a:graphicData uri="http://schemas.openxmlformats.org/drawingml/2006/table">
            <a:tbl>
              <a:tblPr/>
              <a:tblGrid>
                <a:gridCol w="587578"/>
                <a:gridCol w="2092152"/>
                <a:gridCol w="1520414"/>
                <a:gridCol w="1056371"/>
                <a:gridCol w="1078543"/>
                <a:gridCol w="829893"/>
                <a:gridCol w="912249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Youghurt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rakia "Peshtera"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46" name="Group 82"/>
          <p:cNvGraphicFramePr>
            <a:graphicFrameLocks noGrp="1"/>
          </p:cNvGraphicFramePr>
          <p:nvPr/>
        </p:nvGraphicFramePr>
        <p:xfrm>
          <a:off x="5299075" y="5269872"/>
          <a:ext cx="1419225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0096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6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922"/>
              </p:ext>
            </p:extLst>
          </p:nvPr>
        </p:nvGraphicFramePr>
        <p:xfrm>
          <a:off x="7170738" y="5269872"/>
          <a:ext cx="1439862" cy="1125157"/>
        </p:xfrm>
        <a:graphic>
          <a:graphicData uri="http://schemas.openxmlformats.org/drawingml/2006/table">
            <a:tbl>
              <a:tblPr/>
              <a:tblGrid>
                <a:gridCol w="415530"/>
                <a:gridCol w="102433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541817" y="2057400"/>
            <a:ext cx="1428596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584200" y="4879677"/>
            <a:ext cx="1584088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3086100" y="4884440"/>
            <a:ext cx="173957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5413375" y="4888094"/>
            <a:ext cx="962123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7275513" y="4891269"/>
            <a:ext cx="971484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2261952" y="45539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4827332" y="44777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6375498" y="4477708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8246997" y="4553908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1296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4419600"/>
            <a:ext cx="7162800" cy="685800"/>
          </a:xfrm>
        </p:spPr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5298280"/>
            <a:ext cx="6553200" cy="1026320"/>
          </a:xfrm>
        </p:spPr>
        <p:txBody>
          <a:bodyPr/>
          <a:lstStyle/>
          <a:p>
            <a:r>
              <a:rPr lang="en-US" dirty="0" smtClean="0"/>
              <a:t>Constraints, Indices, SQL, Stored Procedures, Views, Triggers</a:t>
            </a:r>
            <a:endParaRPr lang="en-US" dirty="0"/>
          </a:p>
        </p:txBody>
      </p:sp>
      <p:pic>
        <p:nvPicPr>
          <p:cNvPr id="1025" name="Picture 1" descr="C:\Trash\database-obj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92" y="1167860"/>
            <a:ext cx="6716708" cy="287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293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constraints </a:t>
            </a:r>
            <a:r>
              <a:rPr lang="en-US" dirty="0" smtClean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61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(2)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1" y="5105400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5796994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52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Indices</a:t>
            </a:r>
            <a:r>
              <a:rPr lang="en-US" dirty="0" smtClean="0"/>
              <a:t> 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 smtClean="0"/>
              <a:t>) or stored externally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80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SQL-99</a:t>
            </a:r>
            <a:r>
              <a:rPr lang="en-US" dirty="0"/>
              <a:t> is </a:t>
            </a:r>
            <a:r>
              <a:rPr lang="en-US" dirty="0" smtClean="0"/>
              <a:t>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objects in 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2802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DDL</a:t>
            </a:r>
            <a:r>
              <a:rPr lang="en-US" dirty="0"/>
              <a:t> – Data Definition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DML</a:t>
            </a:r>
            <a:r>
              <a:rPr lang="en-US" dirty="0"/>
              <a:t> 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838201" y="5029200"/>
            <a:ext cx="73914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10282013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46" y="3657600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8278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3" y="3494567"/>
            <a:ext cx="3366977" cy="2525233"/>
          </a:xfrm>
          <a:prstGeom prst="roundRect">
            <a:avLst>
              <a:gd name="adj" fmla="val 100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94567"/>
            <a:ext cx="246299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</a:t>
            </a:r>
            <a:r>
              <a:rPr lang="en-US" smtClean="0"/>
              <a:t>Procedures (2)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Stored procedures are </a:t>
            </a:r>
            <a:r>
              <a:rPr lang="en-US" sz="3100" dirty="0"/>
              <a:t>written </a:t>
            </a:r>
            <a:r>
              <a:rPr lang="en-US" sz="3100" dirty="0" smtClean="0"/>
              <a:t>in </a:t>
            </a:r>
            <a:r>
              <a:rPr lang="en-US" sz="3100" dirty="0"/>
              <a:t>a language extension of SQL</a:t>
            </a:r>
            <a:r>
              <a:rPr lang="bg-BG" sz="3100" dirty="0"/>
              <a:t> 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T-SQL </a:t>
            </a:r>
            <a:r>
              <a:rPr lang="bg-BG" sz="2900" dirty="0"/>
              <a:t>– </a:t>
            </a:r>
            <a:r>
              <a:rPr lang="en-US" sz="2900" dirty="0"/>
              <a:t>in</a:t>
            </a:r>
            <a:r>
              <a:rPr lang="bg-BG" sz="2900" dirty="0"/>
              <a:t> </a:t>
            </a:r>
            <a:r>
              <a:rPr lang="en-US" sz="2900" dirty="0"/>
              <a:t>Microsoft SQL</a:t>
            </a:r>
            <a:r>
              <a:rPr lang="bg-BG" sz="2900" dirty="0"/>
              <a:t> </a:t>
            </a:r>
            <a:r>
              <a:rPr lang="en-US" sz="2900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PL/SQL – in</a:t>
            </a:r>
            <a:r>
              <a:rPr lang="bg-BG" sz="2900" dirty="0" smtClean="0"/>
              <a:t> </a:t>
            </a:r>
            <a:r>
              <a:rPr lang="en-US" sz="2900" dirty="0" smtClean="0"/>
              <a:t>Oracle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100" dirty="0" smtClean="0"/>
              <a:t>Example of stored </a:t>
            </a:r>
            <a:r>
              <a:rPr lang="en-US" sz="3100" dirty="0"/>
              <a:t>procedure in</a:t>
            </a:r>
            <a:r>
              <a:rPr lang="bg-BG" sz="3100" dirty="0"/>
              <a:t> </a:t>
            </a:r>
            <a:r>
              <a:rPr lang="en-US" sz="3100" dirty="0" smtClean="0"/>
              <a:t>Oracle PL/SQL</a:t>
            </a:r>
            <a:r>
              <a:rPr lang="bg-BG" sz="310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799" y="4114800"/>
            <a:ext cx="777240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spInsertCountry(countryName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varchar2) IS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404065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Simplify data access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8238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06994" name="Group 114"/>
          <p:cNvGraphicFramePr>
            <a:graphicFrameLocks noGrp="1"/>
          </p:cNvGraphicFramePr>
          <p:nvPr/>
        </p:nvGraphicFramePr>
        <p:xfrm>
          <a:off x="685800" y="1844675"/>
          <a:ext cx="3819461" cy="1981200"/>
        </p:xfrm>
        <a:graphic>
          <a:graphicData uri="http://schemas.openxmlformats.org/drawingml/2006/table">
            <a:tbl>
              <a:tblPr/>
              <a:tblGrid>
                <a:gridCol w="719137"/>
                <a:gridCol w="1877949"/>
                <a:gridCol w="1222375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BulkSoft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Sputnik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996" name="Group 116"/>
          <p:cNvGraphicFramePr>
            <a:graphicFrameLocks noGrp="1"/>
          </p:cNvGraphicFramePr>
          <p:nvPr/>
        </p:nvGraphicFramePr>
        <p:xfrm>
          <a:off x="5040312" y="1857375"/>
          <a:ext cx="3432683" cy="1981200"/>
        </p:xfrm>
        <a:graphic>
          <a:graphicData uri="http://schemas.openxmlformats.org/drawingml/2006/table">
            <a:tbl>
              <a:tblPr/>
              <a:tblGrid>
                <a:gridCol w="603250"/>
                <a:gridCol w="1267016"/>
                <a:gridCol w="1562417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New </a:t>
                      </a: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1599653" y="1306513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6140622" y="1306513"/>
            <a:ext cx="1098378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6997" name="Group 117"/>
          <p:cNvGraphicFramePr>
            <a:graphicFrameLocks noGrp="1"/>
          </p:cNvGraphicFramePr>
          <p:nvPr/>
        </p:nvGraphicFramePr>
        <p:xfrm>
          <a:off x="3348038" y="4581525"/>
          <a:ext cx="2232025" cy="1600200"/>
        </p:xfrm>
        <a:graphic>
          <a:graphicData uri="http://schemas.openxmlformats.org/drawingml/2006/table">
            <a:tbl>
              <a:tblPr/>
              <a:tblGrid>
                <a:gridCol w="804862"/>
                <a:gridCol w="1427163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1371053" y="5181600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9467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690564" y="1219200"/>
            <a:ext cx="769143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Id,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Company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Towns.CountryId = Countries.Id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Companies.TownId = Towns.Id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Countries.Country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"Bulgaria";</a:t>
            </a:r>
          </a:p>
        </p:txBody>
      </p:sp>
      <p:graphicFrame>
        <p:nvGraphicFramePr>
          <p:cNvPr id="530525" name="Group 93"/>
          <p:cNvGraphicFramePr>
            <a:graphicFrameLocks noGrp="1"/>
          </p:cNvGraphicFramePr>
          <p:nvPr/>
        </p:nvGraphicFramePr>
        <p:xfrm>
          <a:off x="3095956" y="4991100"/>
          <a:ext cx="2881312" cy="1219200"/>
        </p:xfrm>
        <a:graphic>
          <a:graphicData uri="http://schemas.openxmlformats.org/drawingml/2006/table">
            <a:tbl>
              <a:tblPr/>
              <a:tblGrid>
                <a:gridCol w="527050"/>
                <a:gridCol w="2354262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648031" y="5442668"/>
            <a:ext cx="240642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V_BGCompanies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4550734" y="4495799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56870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r>
              <a:rPr lang="en-US" dirty="0"/>
              <a:t> 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</a:t>
            </a:r>
            <a:r>
              <a:rPr lang="en-US" dirty="0" smtClean="0"/>
              <a:t>processing of the affected rows, e.g.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maintain logs </a:t>
            </a:r>
            <a:r>
              <a:rPr lang="en-US" dirty="0"/>
              <a:t>and history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821255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755650" y="1828800"/>
            <a:ext cx="7777163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Companies(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NULL,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4191000"/>
            <a:ext cx="77771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Ltd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9236553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1945479"/>
            <a:ext cx="6553200" cy="569120"/>
          </a:xfrm>
        </p:spPr>
        <p:txBody>
          <a:bodyPr/>
          <a:lstStyle/>
          <a:p>
            <a:r>
              <a:rPr lang="en-US" dirty="0" smtClean="0"/>
              <a:t>ACID Transactions and Isolation</a:t>
            </a:r>
            <a:endParaRPr lang="en-US" dirty="0"/>
          </a:p>
        </p:txBody>
      </p:sp>
      <p:pic>
        <p:nvPicPr>
          <p:cNvPr id="2050" name="Picture 2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399"/>
            <a:ext cx="2438400" cy="2438400"/>
          </a:xfrm>
          <a:prstGeom prst="roundRect">
            <a:avLst/>
          </a:prstGeom>
          <a:noFill/>
        </p:spPr>
      </p:pic>
      <p:pic>
        <p:nvPicPr>
          <p:cNvPr id="2052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799"/>
            <a:ext cx="2755956" cy="3107204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2054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0999"/>
            <a:ext cx="2057400" cy="20574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10701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/>
              <a:t> 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9445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04800" y="1658679"/>
            <a:ext cx="8541487" cy="3793523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955020" y="4377664"/>
            <a:ext cx="13215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276850" y="3119735"/>
            <a:ext cx="12538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2210578" y="3635387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5296529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DB Transactions Lifecycle</a:t>
            </a:r>
            <a:endParaRPr lang="en-US" sz="40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3375385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3341718" y="2021036"/>
            <a:ext cx="8599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4343399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4289848" y="2031669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1371600" y="4317968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2209800" y="3141001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699128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6553200" y="2966707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3276600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</a:t>
            </a: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3155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Transactions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 </a:t>
            </a:r>
            <a:r>
              <a:rPr lang="en-US" dirty="0"/>
              <a:t>a bunch of tables together with the </a:t>
            </a:r>
            <a:r>
              <a:rPr lang="en-US" dirty="0" smtClean="0"/>
              <a:t>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73342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99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Non-Relational Database Systems</a:t>
            </a:r>
            <a:endParaRPr lang="en-US" dirty="0"/>
          </a:p>
        </p:txBody>
      </p:sp>
      <p:pic>
        <p:nvPicPr>
          <p:cNvPr id="2050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2811400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2"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(non-relational)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21" y="2383669"/>
            <a:ext cx="1867580" cy="17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9149" b="19362"/>
          <a:stretch/>
        </p:blipFill>
        <p:spPr bwMode="auto">
          <a:xfrm>
            <a:off x="6781800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73" y="42926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304251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nakov@abv.bg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www.nakov.com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>
            <a:off x="2310447" y="35306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4251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7493"/>
              </p:ext>
            </p:extLst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2120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496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6787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77427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86163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69259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72347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3611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72347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21159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dirty="0" smtClean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94" y="943428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202180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8" y="3515361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32004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0503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</a:t>
            </a:r>
            <a:r>
              <a:rPr lang="en-US" sz="2800" dirty="0" smtClean="0"/>
              <a:t>what is "table</a:t>
            </a:r>
            <a:r>
              <a:rPr lang="en-US" sz="2800" dirty="0"/>
              <a:t>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 smtClean="0"/>
              <a:t>Explain </a:t>
            </a:r>
            <a:r>
              <a:rPr lang="en-US" sz="2800" dirty="0"/>
              <a:t>the different </a:t>
            </a:r>
            <a:r>
              <a:rPr lang="en-US" sz="2800" dirty="0" smtClean="0"/>
              <a:t>kinds of </a:t>
            </a:r>
            <a:r>
              <a:rPr lang="en-US" sz="2800" dirty="0"/>
              <a:t>relationships between </a:t>
            </a:r>
            <a:r>
              <a:rPr lang="en-US" sz="2800" dirty="0" smtClean="0"/>
              <a:t>tables in relational databases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</a:t>
            </a:r>
            <a:r>
              <a:rPr lang="en-US" sz="2800" dirty="0" smtClean="0"/>
              <a:t>database schema </a:t>
            </a:r>
            <a:r>
              <a:rPr lang="en-US" sz="2800" dirty="0"/>
              <a:t>normalized? What are the advantages of </a:t>
            </a:r>
            <a:r>
              <a:rPr lang="en-US" sz="2800" dirty="0" smtClean="0"/>
              <a:t>normalized databases</a:t>
            </a:r>
            <a:r>
              <a:rPr lang="ru-RU" sz="2800" dirty="0" smtClean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</a:t>
            </a:r>
            <a:r>
              <a:rPr lang="en-US" sz="2800" dirty="0" smtClean="0"/>
              <a:t>database integrity constraints and when are they used</a:t>
            </a:r>
            <a:r>
              <a:rPr lang="ru-RU" sz="2800" dirty="0" smtClean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 smtClean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RDBMS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smtClean="0"/>
              <a:t>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the SQL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5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Database management servers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servers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Microsoft SQL Server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Oracle Database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MySQL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IBM DB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PostgreSQL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0574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1" y="426720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70516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Tables and Relationships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Database Tables, Relationships, Multiplicity</a:t>
            </a:r>
            <a:endParaRPr lang="en-US" dirty="0"/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2" y="929190"/>
            <a:ext cx="4267198" cy="3490410"/>
          </a:xfrm>
          <a:prstGeom prst="roundRect">
            <a:avLst>
              <a:gd name="adj" fmla="val 19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443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914400"/>
            <a:ext cx="8667750" cy="5530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Database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 </a:t>
            </a:r>
            <a:r>
              <a:rPr lang="en-US" sz="3000" dirty="0" smtClean="0"/>
              <a:t>consist of data</a:t>
            </a:r>
            <a:r>
              <a:rPr lang="bg-BG" sz="3000" dirty="0" smtClean="0"/>
              <a:t>, </a:t>
            </a:r>
            <a:r>
              <a:rPr lang="en-US" sz="3000" dirty="0" smtClean="0"/>
              <a:t>arranged </a:t>
            </a:r>
            <a:r>
              <a:rPr lang="en-US" sz="3000" dirty="0"/>
              <a:t>in rows and </a:t>
            </a:r>
            <a:r>
              <a:rPr lang="en-US" sz="3000" dirty="0" smtClean="0"/>
              <a:t>columns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For </a:t>
            </a:r>
            <a:r>
              <a:rPr lang="en-US" sz="2800" dirty="0"/>
              <a:t>example</a:t>
            </a:r>
            <a:r>
              <a:rPr lang="bg-BG" sz="2800" dirty="0"/>
              <a:t> (</a:t>
            </a:r>
            <a:r>
              <a:rPr lang="en-US" sz="2800" dirty="0"/>
              <a:t>table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sz="2800" dirty="0"/>
              <a:t>)</a:t>
            </a:r>
            <a:r>
              <a:rPr lang="bg-BG" sz="2800" dirty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All </a:t>
            </a:r>
            <a:r>
              <a:rPr lang="en-US" sz="3000" dirty="0"/>
              <a:t>rows have the</a:t>
            </a:r>
            <a:r>
              <a:rPr lang="bg-BG" sz="3000" dirty="0"/>
              <a:t> </a:t>
            </a:r>
            <a:r>
              <a:rPr lang="en-US" sz="3000" dirty="0"/>
              <a:t>same structure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Columns have </a:t>
            </a:r>
            <a:r>
              <a:rPr lang="en-US" sz="3000" dirty="0" smtClean="0"/>
              <a:t>name </a:t>
            </a:r>
            <a:r>
              <a:rPr lang="en-US" sz="3000" dirty="0"/>
              <a:t>and </a:t>
            </a:r>
            <a:r>
              <a:rPr lang="en-US" sz="3000" dirty="0" smtClean="0"/>
              <a:t>type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number</a:t>
            </a:r>
            <a:r>
              <a:rPr lang="bg-BG" sz="3000" dirty="0"/>
              <a:t>, </a:t>
            </a:r>
            <a:r>
              <a:rPr lang="en-US" sz="3000" dirty="0"/>
              <a:t>string</a:t>
            </a:r>
            <a:r>
              <a:rPr lang="bg-BG" sz="3000" dirty="0"/>
              <a:t>, </a:t>
            </a:r>
            <a:r>
              <a:rPr lang="en-US" sz="3000" dirty="0" smtClean="0"/>
              <a:t>date, image, or </a:t>
            </a:r>
            <a:r>
              <a:rPr lang="en-US" sz="3000" dirty="0"/>
              <a:t>other</a:t>
            </a:r>
            <a:r>
              <a:rPr lang="bg-BG" sz="3000" dirty="0"/>
              <a:t>)</a:t>
            </a:r>
            <a:endParaRPr lang="bg-BG" sz="2800" dirty="0"/>
          </a:p>
        </p:txBody>
      </p:sp>
      <p:graphicFrame>
        <p:nvGraphicFramePr>
          <p:cNvPr id="35" name="Group 4"/>
          <p:cNvGraphicFramePr>
            <a:graphicFrameLocks noGrp="1"/>
          </p:cNvGraphicFramePr>
          <p:nvPr>
            <p:ph sz="half" idx="2"/>
          </p:nvPr>
        </p:nvGraphicFramePr>
        <p:xfrm>
          <a:off x="956933" y="2872415"/>
          <a:ext cx="716279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72365"/>
                <a:gridCol w="1931815"/>
                <a:gridCol w="2390844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4912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1467</TotalTime>
  <Words>2790</Words>
  <Application>Microsoft Office PowerPoint</Application>
  <PresentationFormat>On-screen Show (4:3)</PresentationFormat>
  <Paragraphs>840</Paragraphs>
  <Slides>59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Telerik Academy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 (RDBMS)</vt:lpstr>
      <vt:lpstr>RDBMS Systems</vt:lpstr>
      <vt:lpstr>Tables and Relationships</vt:lpstr>
      <vt:lpstr>PowerPoint Presentation</vt:lpstr>
      <vt:lpstr>Table Schema</vt:lpstr>
      <vt:lpstr>Primary Key</vt:lpstr>
      <vt:lpstr>Relationships </vt:lpstr>
      <vt:lpstr>Relationships (2)</vt:lpstr>
      <vt:lpstr>Relationships' Multiplicity</vt:lpstr>
      <vt:lpstr>Relationships' Multiplicity (2)</vt:lpstr>
      <vt:lpstr>Relationships' Multiplicity (3)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DB 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NoSQL Database Systems</vt:lpstr>
      <vt:lpstr>Database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Svetlin Nakov</dc:creator>
  <cp:keywords>databases, DB, DBMS, RDBMS</cp:keywords>
  <cp:lastModifiedBy>Stefan</cp:lastModifiedBy>
  <cp:revision>369</cp:revision>
  <dcterms:created xsi:type="dcterms:W3CDTF">2007-12-08T16:03:35Z</dcterms:created>
  <dcterms:modified xsi:type="dcterms:W3CDTF">2013-10-09T20:39:44Z</dcterms:modified>
  <cp:category>databases</cp:category>
</cp:coreProperties>
</file>