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396" r:id="rId4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 autoAdjust="0"/>
    <p:restoredTop sz="94468" autoAdjust="0"/>
  </p:normalViewPr>
  <p:slideViewPr>
    <p:cSldViewPr>
      <p:cViewPr>
        <p:scale>
          <a:sx n="88" d="100"/>
          <a:sy n="88" d="100"/>
        </p:scale>
        <p:origin x="-571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2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jpe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96628"/>
            <a:ext cx="6324600" cy="875171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8480"/>
            <a:ext cx="7162800" cy="873920"/>
          </a:xfrm>
        </p:spPr>
        <p:txBody>
          <a:bodyPr/>
          <a:lstStyle/>
          <a:p>
            <a:r>
              <a:rPr lang="en-US" dirty="0" smtClean="0"/>
              <a:t>Creating E/R Diagrams with SQL Server Management Studio and MySQL Workbench</a:t>
            </a: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199" y="5029200"/>
            <a:ext cx="3874333" cy="446276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6082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9568" y="4648200"/>
            <a:ext cx="1843881" cy="1688042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46084" name="Picture 4" descr="http://zenagile.files.wordpress.com/2009/07/icon-patterns-to-apply.png?w=128&amp;h=128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475578">
            <a:off x="492958" y="845993"/>
            <a:ext cx="1095813" cy="1095813"/>
          </a:xfrm>
          <a:prstGeom prst="roundRect">
            <a:avLst>
              <a:gd name="adj" fmla="val 5504"/>
            </a:avLst>
          </a:prstGeom>
          <a:noFill/>
        </p:spPr>
      </p:pic>
      <p:pic>
        <p:nvPicPr>
          <p:cNvPr id="46086" name="Picture 6" descr="http://www.artistsvalley.com/images/icon-packs/data-icons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 rot="21365830">
            <a:off x="7178497" y="533400"/>
            <a:ext cx="1313208" cy="1299260"/>
          </a:xfrm>
          <a:prstGeom prst="roundRect">
            <a:avLst>
              <a:gd name="adj" fmla="val 9694"/>
            </a:avLst>
          </a:prstGeom>
          <a:noFill/>
        </p:spPr>
      </p:pic>
      <p:pic>
        <p:nvPicPr>
          <p:cNvPr id="11" name="Picture 10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137024" y="4659843"/>
            <a:ext cx="2263775" cy="16764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2" name="Picture 2" descr="http://www.fordesigner.com/pic/zip/20097815454615577801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 rot="21053138">
            <a:off x="3935400" y="571703"/>
            <a:ext cx="1199998" cy="1133332"/>
          </a:xfrm>
          <a:prstGeom prst="roundRect">
            <a:avLst>
              <a:gd name="adj" fmla="val 6693"/>
            </a:avLst>
          </a:prstGeom>
          <a:noFill/>
        </p:spPr>
      </p:pic>
      <p:pic>
        <p:nvPicPr>
          <p:cNvPr id="14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 rot="192683">
            <a:off x="5412346" y="713412"/>
            <a:ext cx="1571391" cy="995955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5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 rot="287454">
            <a:off x="1829998" y="713411"/>
            <a:ext cx="1906667" cy="99595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36" y="2137035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1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371600"/>
            <a:ext cx="6705600" cy="1600200"/>
          </a:xfrm>
        </p:spPr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</a:t>
            </a:r>
            <a:r>
              <a:rPr lang="bg-BG" dirty="0" smtClean="0"/>
              <a:t>12</a:t>
            </a:r>
            <a:endParaRPr lang="en-US" dirty="0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819310" y="3521996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5110746" y="2482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551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/>
              <a:t> (1-bit),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US" noProof="1" smtClean="0"/>
              <a:t>(32-bit),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/>
              <a:t> (64-bit)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/>
              <a:t> 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1219200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5672668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51075">
            <a:off x="3253117" y="4689141"/>
            <a:ext cx="2574728" cy="121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61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</a:t>
            </a:r>
            <a:br>
              <a:rPr lang="en-US" dirty="0" smtClean="0"/>
            </a:br>
            <a:r>
              <a:rPr lang="en-US" dirty="0" smtClean="0"/>
              <a:t>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1181100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043" y="277964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476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762000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615326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6686931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1392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463791">
            <a:off x="4042032" y="3921060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794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994" y="3185422"/>
            <a:ext cx="4097406" cy="3087482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6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2800" dirty="0" smtClean="0"/>
              <a:t>In</a:t>
            </a:r>
            <a:r>
              <a:rPr lang="bg-BG" sz="2800" dirty="0" smtClean="0"/>
              <a:t> </a:t>
            </a:r>
            <a:r>
              <a:rPr lang="en-US" sz="2800" dirty="0" smtClean="0"/>
              <a:t>Object Explorer we go to the "Databases"</a:t>
            </a:r>
            <a:r>
              <a:rPr lang="bg-BG" sz="2800" dirty="0" smtClean="0"/>
              <a:t> </a:t>
            </a:r>
            <a:r>
              <a:rPr lang="en-US" sz="2800" dirty="0" smtClean="0"/>
              <a:t>and choose</a:t>
            </a:r>
            <a:r>
              <a:rPr lang="bg-BG" sz="2800" dirty="0" smtClean="0"/>
              <a:t> "</a:t>
            </a:r>
            <a:r>
              <a:rPr lang="en-US" sz="2800" dirty="0" smtClean="0"/>
              <a:t>New Database…</a:t>
            </a:r>
            <a:r>
              <a:rPr lang="bg-BG" sz="2800" dirty="0" smtClean="0"/>
              <a:t>"</a:t>
            </a:r>
            <a:r>
              <a:rPr lang="en-US" sz="2800" dirty="0" smtClean="0"/>
              <a:t> from the context menu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328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2412791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r>
              <a:rPr lang="en-US" sz="2800" dirty="0" smtClean="0"/>
              <a:t>In the</a:t>
            </a:r>
            <a:r>
              <a:rPr lang="bg-BG" sz="2800" dirty="0" smtClean="0"/>
              <a:t> </a:t>
            </a:r>
            <a:r>
              <a:rPr lang="en-US" sz="2800" dirty="0" smtClean="0"/>
              <a:t>"New Database" window enter the name of the new database and click [OK]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328" y="2263551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468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</a:t>
            </a:r>
            <a:r>
              <a:rPr lang="bg-BG" dirty="0" smtClean="0"/>
              <a:t>– </a:t>
            </a:r>
            <a:r>
              <a:rPr lang="en-US" dirty="0" smtClean="0"/>
              <a:t>Principles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Databases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Relationships between the Tables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220" name="Picture 4" descr="http://www.isaveyoubargains.com/books-stacked2.png"/>
          <p:cNvPicPr>
            <a:picLocks noChangeAspect="1" noChangeArrowheads="1"/>
          </p:cNvPicPr>
          <p:nvPr/>
        </p:nvPicPr>
        <p:blipFill>
          <a:blip r:embed="rId2" cstate="screen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1676400" cy="1905000"/>
          </a:xfrm>
          <a:prstGeom prst="roundRect">
            <a:avLst>
              <a:gd name="adj" fmla="val 31058"/>
            </a:avLst>
          </a:prstGeom>
          <a:noFill/>
          <a:effectLst/>
        </p:spPr>
      </p:pic>
      <p:pic>
        <p:nvPicPr>
          <p:cNvPr id="45058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96200" y="54864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59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4091">
            <a:off x="5373687" y="5132192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2272238" y="1790251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7724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4318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In the</a:t>
            </a:r>
            <a:r>
              <a:rPr lang="bg-BG" sz="3000" dirty="0" smtClean="0"/>
              <a:t> "</a:t>
            </a:r>
            <a:r>
              <a:rPr lang="en-US" sz="3000" dirty="0" smtClean="0"/>
              <a:t>Database Diagrams</a:t>
            </a:r>
            <a:r>
              <a:rPr lang="bg-BG" sz="3000" dirty="0" smtClean="0"/>
              <a:t>"</a:t>
            </a:r>
            <a:r>
              <a:rPr lang="en-US" sz="3000" dirty="0" smtClean="0"/>
              <a:t> menu choose the</a:t>
            </a:r>
            <a:r>
              <a:rPr lang="bg-BG" sz="3000" dirty="0" smtClean="0"/>
              <a:t> "</a:t>
            </a:r>
            <a:r>
              <a:rPr lang="en-US" sz="3000" dirty="0" smtClean="0"/>
              <a:t>New Database Diagram</a:t>
            </a:r>
            <a:r>
              <a:rPr lang="bg-BG" sz="3000" dirty="0" smtClean="0"/>
              <a:t>"</a:t>
            </a:r>
            <a:r>
              <a:rPr lang="en-US" sz="3000" dirty="0" smtClean="0"/>
              <a:t> 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bg-BG" sz="3000" dirty="0" smtClean="0"/>
          </a:p>
          <a:p>
            <a:r>
              <a:rPr lang="en-US" sz="3000" dirty="0" smtClean="0"/>
              <a:t>We can choose from the existing tables</a:t>
            </a:r>
            <a:r>
              <a:rPr lang="bg-BG" sz="3000" dirty="0" smtClean="0"/>
              <a:t>, </a:t>
            </a:r>
            <a:r>
              <a:rPr lang="en-US" sz="3000" dirty="0" smtClean="0"/>
              <a:t>which we want to add to the diagram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6770" y="2517913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15104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8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838200" y="4369706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6002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6083671" y="3533468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4575703" y="46591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963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3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28502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1488" y="2362200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48000" y="2362200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the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096000" y="2362200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554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" y="1828800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click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 smtClean="0"/>
              <a:t> 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64886" y="2428875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3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029200" cy="5486400"/>
          </a:xfrm>
        </p:spPr>
        <p:txBody>
          <a:bodyPr/>
          <a:lstStyle/>
          <a:p>
            <a:r>
              <a:rPr lang="en-US" sz="3000" dirty="0" smtClean="0"/>
              <a:t>It is a good practice to</a:t>
            </a:r>
            <a:r>
              <a:rPr lang="bg-BG" sz="3000" dirty="0" smtClean="0"/>
              <a:t> </a:t>
            </a:r>
            <a:r>
              <a:rPr lang="en-US" sz="3000" dirty="0" smtClean="0"/>
              <a:t>set the name of the table at the time it is created</a:t>
            </a:r>
          </a:p>
          <a:p>
            <a:pPr lvl="1"/>
            <a:r>
              <a:rPr lang="en-US" sz="2600" dirty="0" smtClean="0"/>
              <a:t>Use the</a:t>
            </a:r>
            <a:r>
              <a:rPr lang="bg-BG" sz="2600" dirty="0" smtClean="0"/>
              <a:t> </a:t>
            </a:r>
            <a:r>
              <a:rPr lang="en-US" sz="2600" dirty="0" smtClean="0"/>
              <a:t>"Properties" window</a:t>
            </a:r>
          </a:p>
          <a:p>
            <a:pPr lvl="1"/>
            <a:r>
              <a:rPr lang="en-US" sz="2800" dirty="0" smtClean="0"/>
              <a:t>If it's not visible use</a:t>
            </a:r>
            <a:r>
              <a:rPr lang="bg-BG" sz="2800" dirty="0" smtClean="0"/>
              <a:t> </a:t>
            </a:r>
            <a:r>
              <a:rPr lang="en-US" sz="2800" dirty="0" smtClean="0"/>
              <a:t>"View"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"Properties Window" or press [F4]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1295400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15200" y="990600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Tablename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261653" y="2362200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When closing the window for the table</a:t>
            </a:r>
            <a:r>
              <a:rPr lang="bg-BG" sz="3000" dirty="0" smtClean="0"/>
              <a:t>, </a:t>
            </a:r>
            <a:r>
              <a:rPr lang="en-US" sz="3000" dirty="0" smtClean="0"/>
              <a:t>SSMS asks whether to save the table</a:t>
            </a:r>
            <a:endParaRPr lang="bg-BG" sz="3000" dirty="0" smtClean="0"/>
          </a:p>
          <a:p>
            <a:pPr lvl="1"/>
            <a:r>
              <a:rPr lang="en-US" sz="2800" dirty="0" smtClean="0"/>
              <a:t>You can do it manually by choosing</a:t>
            </a:r>
            <a:r>
              <a:rPr lang="bg-BG" sz="2800" dirty="0" smtClean="0"/>
              <a:t> </a:t>
            </a:r>
            <a:r>
              <a:rPr lang="en-US" sz="2800" dirty="0" smtClean="0"/>
              <a:t>“Save Table” from the</a:t>
            </a:r>
            <a:r>
              <a:rPr lang="bg-BG" sz="2800" dirty="0" smtClean="0"/>
              <a:t> </a:t>
            </a:r>
            <a:r>
              <a:rPr lang="en-US" sz="2800" dirty="0" smtClean="0"/>
              <a:t>“File” menu or by pressing</a:t>
            </a:r>
            <a:r>
              <a:rPr lang="bg-BG" sz="2800" dirty="0" smtClean="0"/>
              <a:t> </a:t>
            </a:r>
            <a:r>
              <a:rPr lang="en-US" sz="2800" dirty="0" smtClean="0"/>
              <a:t>Ctrl + 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54356" y="3429000"/>
            <a:ext cx="4038600" cy="2898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6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620000" cy="990600"/>
          </a:xfrm>
        </p:spPr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209800"/>
            <a:ext cx="56388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02616" y="3116194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91325" y="5105400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852790">
            <a:off x="1109748" y="3037252"/>
            <a:ext cx="2681298" cy="2962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9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7760"/>
            <a:ext cx="8229600" cy="167164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2936080"/>
            <a:ext cx="80772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482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5146675" y="37338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429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06" y="278650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238" y="4322672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5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42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3187034" y="430746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5598118" y="33467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3576085" y="4687065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1079895" y="3478258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7526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PK column should be be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/>
              <a:t> table should be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6962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791200"/>
            <a:ext cx="3276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56254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6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28860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00963">
            <a:off x="983183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614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946">
            <a:off x="6472786" y="897105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9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Creating E/R Diagrams with MySQL Workbench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70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E/R Diagrams in</a:t>
            </a:r>
            <a:br>
              <a:rPr lang="en-US" dirty="0" smtClean="0"/>
            </a:br>
            <a:r>
              <a:rPr lang="en-US" dirty="0" smtClean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01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69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40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in SQL Server using SQL Server Management Studio (SSMS).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5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dirty="0" smtClean="0"/>
              <a:t>Student</a:t>
            </a:r>
            <a:r>
              <a:rPr lang="bg-BG" dirty="0" smtClean="0"/>
              <a:t>, </a:t>
            </a:r>
            <a:r>
              <a:rPr lang="en-US" dirty="0" smtClean="0"/>
              <a:t>Course</a:t>
            </a:r>
            <a:r>
              <a:rPr lang="bg-BG" dirty="0" smtClean="0"/>
              <a:t>, </a:t>
            </a:r>
            <a:r>
              <a:rPr lang="en-US" dirty="0" smtClean="0"/>
              <a:t>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15139"/>
            <a:ext cx="7848600" cy="1863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7678" y="3925188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200" y="3928646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0322" y="4273202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8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928">
            <a:off x="7223382" y="4480182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Faculty number</a:t>
            </a:r>
            <a:r>
              <a:rPr lang="bg-BG" dirty="0" smtClean="0"/>
              <a:t> 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Date of enlistment</a:t>
            </a:r>
            <a:r>
              <a:rPr lang="bg-BG" dirty="0" smtClean="0"/>
              <a:t> 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041189">
            <a:off x="4645979" y="2863727"/>
            <a:ext cx="4706594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78495" y="3773556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23322" y="3773556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2878" y="3770244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44478" y="3766307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73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795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7678" y="2806887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3983" y="2806887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27574" y="2806887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89384" y="3161382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32383" y="3161382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80384" y="3161382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18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1474</TotalTime>
  <Words>1703</Words>
  <Application>Microsoft Office PowerPoint</Application>
  <PresentationFormat>On-screen Show (4:3)</PresentationFormat>
  <Paragraphs>292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Telerik Academy</vt:lpstr>
      <vt:lpstr>Database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2012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 Modeling in MySQL</vt:lpstr>
      <vt:lpstr>E/R Diagrams in MySQL Workbench</vt:lpstr>
      <vt:lpstr>Data Modeling in MySQL</vt:lpstr>
      <vt:lpstr>Database Modeling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 - E/R Diagrams</dc:title>
  <dc:subject>Telerik Software Academy</dc:subject>
  <dc:creator>Svetlin Nakov</dc:creator>
  <cp:keywords>databases, DB, DBMS, RDBMS</cp:keywords>
  <cp:lastModifiedBy>Stefan</cp:lastModifiedBy>
  <cp:revision>381</cp:revision>
  <dcterms:created xsi:type="dcterms:W3CDTF">2007-12-08T16:03:35Z</dcterms:created>
  <dcterms:modified xsi:type="dcterms:W3CDTF">2013-10-12T13:08:32Z</dcterms:modified>
  <cp:category>databases</cp:category>
</cp:coreProperties>
</file>