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7"/>
  </p:notesMasterIdLst>
  <p:handoutMasterIdLst>
    <p:handoutMasterId r:id="rId58"/>
  </p:handoutMasterIdLst>
  <p:sldIdLst>
    <p:sldId id="399" r:id="rId2"/>
    <p:sldId id="400" r:id="rId3"/>
    <p:sldId id="401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16" r:id="rId19"/>
    <p:sldId id="417" r:id="rId20"/>
    <p:sldId id="418" r:id="rId21"/>
    <p:sldId id="419" r:id="rId22"/>
    <p:sldId id="420" r:id="rId23"/>
    <p:sldId id="421" r:id="rId24"/>
    <p:sldId id="422" r:id="rId25"/>
    <p:sldId id="423" r:id="rId26"/>
    <p:sldId id="424" r:id="rId27"/>
    <p:sldId id="425" r:id="rId28"/>
    <p:sldId id="426" r:id="rId29"/>
    <p:sldId id="427" r:id="rId30"/>
    <p:sldId id="428" r:id="rId31"/>
    <p:sldId id="429" r:id="rId32"/>
    <p:sldId id="430" r:id="rId33"/>
    <p:sldId id="431" r:id="rId34"/>
    <p:sldId id="432" r:id="rId35"/>
    <p:sldId id="433" r:id="rId36"/>
    <p:sldId id="434" r:id="rId37"/>
    <p:sldId id="435" r:id="rId38"/>
    <p:sldId id="436" r:id="rId39"/>
    <p:sldId id="437" r:id="rId40"/>
    <p:sldId id="438" r:id="rId41"/>
    <p:sldId id="439" r:id="rId42"/>
    <p:sldId id="440" r:id="rId43"/>
    <p:sldId id="441" r:id="rId44"/>
    <p:sldId id="442" r:id="rId45"/>
    <p:sldId id="443" r:id="rId46"/>
    <p:sldId id="444" r:id="rId47"/>
    <p:sldId id="445" r:id="rId48"/>
    <p:sldId id="446" r:id="rId49"/>
    <p:sldId id="447" r:id="rId50"/>
    <p:sldId id="448" r:id="rId51"/>
    <p:sldId id="449" r:id="rId52"/>
    <p:sldId id="450" r:id="rId53"/>
    <p:sldId id="451" r:id="rId54"/>
    <p:sldId id="452" r:id="rId55"/>
    <p:sldId id="333" r:id="rId5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>
        <p:scale>
          <a:sx n="88" d="100"/>
          <a:sy n="88" d="100"/>
        </p:scale>
        <p:origin x="-701" y="-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10/15/2013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10/15/2013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sz="110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C94063-AD03-4C7E-9D10-B5963812199A}" type="slidenum">
              <a:rPr lang="en-US"/>
              <a:pPr/>
              <a:t>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368AD6-D826-4EE0-B558-3686CB4B5188}" type="slidenum">
              <a:rPr lang="en-US"/>
              <a:pPr/>
              <a:t>10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/>
              <a:t>The example on the slide displays the average, highest, lowest, and sum of vacation hours for all sales representatives.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4B2D45-DAEC-4F7B-B4C8-E5B55B318D0E}" type="slidenum">
              <a:rPr lang="en-US"/>
              <a:pPr/>
              <a:t>12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latin typeface="Courier New" pitchFamily="49" charset="0"/>
              </a:rPr>
              <a:t>COUNT</a:t>
            </a:r>
            <a:r>
              <a:rPr lang="en-US" b="1" dirty="0"/>
              <a:t> Function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C0128"/>
                </a:solidFill>
                <a:latin typeface="Courier New" pitchFamily="49" charset="0"/>
              </a:rPr>
              <a:t>COUNT</a:t>
            </a:r>
            <a:r>
              <a:rPr lang="en-US" dirty="0">
                <a:solidFill>
                  <a:srgbClr val="FC0128"/>
                </a:solidFill>
              </a:rPr>
              <a:t> function</a:t>
            </a:r>
            <a:r>
              <a:rPr lang="en-US" dirty="0"/>
              <a:t> has three formats:</a:t>
            </a:r>
          </a:p>
          <a:p>
            <a:pPr lvl="2"/>
            <a:r>
              <a:rPr lang="en-US" dirty="0">
                <a:latin typeface="Courier New" pitchFamily="49" charset="0"/>
              </a:rPr>
              <a:t>COUNT(*) </a:t>
            </a:r>
          </a:p>
          <a:p>
            <a:pPr lvl="2"/>
            <a:r>
              <a:rPr lang="en-US" dirty="0">
                <a:latin typeface="Courier New" pitchFamily="49" charset="0"/>
              </a:rPr>
              <a:t>COUNT(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lvl="2"/>
            <a:r>
              <a:rPr lang="en-US" dirty="0">
                <a:latin typeface="Courier New" pitchFamily="49" charset="0"/>
              </a:rPr>
              <a:t>COUNT(DISTINCT 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lvl="1"/>
            <a:r>
              <a:rPr lang="en-US" dirty="0">
                <a:latin typeface="Courier New" pitchFamily="49" charset="0"/>
              </a:rPr>
              <a:t>COUNT(*)</a:t>
            </a:r>
            <a:r>
              <a:rPr lang="en-US" dirty="0"/>
              <a:t> returns the number of rows in a table that satisfy the criteria of the </a:t>
            </a:r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statement, including duplicate rows and rows containing null values in any of the columns. If a </a:t>
            </a:r>
            <a:r>
              <a:rPr lang="en-US" dirty="0">
                <a:latin typeface="Courier New" pitchFamily="49" charset="0"/>
              </a:rPr>
              <a:t>WHERE</a:t>
            </a:r>
            <a:r>
              <a:rPr lang="en-US" dirty="0"/>
              <a:t> clause is included in the </a:t>
            </a:r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statement, </a:t>
            </a:r>
            <a:r>
              <a:rPr lang="en-US" dirty="0">
                <a:latin typeface="Courier New" pitchFamily="49" charset="0"/>
              </a:rPr>
              <a:t>COUNT(*)</a:t>
            </a:r>
            <a:r>
              <a:rPr lang="en-US" dirty="0"/>
              <a:t> returns the number of rows that satisfies the condition in the </a:t>
            </a:r>
            <a:r>
              <a:rPr lang="en-US" dirty="0">
                <a:latin typeface="Courier New" pitchFamily="49" charset="0"/>
              </a:rPr>
              <a:t>WHERE</a:t>
            </a:r>
            <a:r>
              <a:rPr lang="en-US" dirty="0"/>
              <a:t> clause. </a:t>
            </a:r>
          </a:p>
          <a:p>
            <a:pPr lvl="1"/>
            <a:r>
              <a:rPr lang="en-US" dirty="0"/>
              <a:t>In contrast, </a:t>
            </a:r>
            <a:r>
              <a:rPr lang="en-US" dirty="0">
                <a:latin typeface="Courier New" pitchFamily="49" charset="0"/>
              </a:rPr>
              <a:t>COUNT(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returns the number of non-null values in the column identified by 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latin typeface="Courier New" pitchFamily="49" charset="0"/>
              </a:rPr>
              <a:t>COUNT(DISTINCT 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returns the number of unique, non-null values in the column identified by 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slide example displays the number </a:t>
            </a:r>
            <a:r>
              <a:rPr lang="en-US"/>
              <a:t>of </a:t>
            </a:r>
            <a:r>
              <a:rPr lang="en-US" smtClean="0"/>
              <a:t>employees </a:t>
            </a:r>
            <a:r>
              <a:rPr lang="en-US" dirty="0"/>
              <a:t>in department 3 (Sales).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72F52B-9A22-4DDF-9132-996EBFAF2056}" type="slidenum">
              <a:rPr lang="en-US"/>
              <a:pPr/>
              <a:t>15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34A823-9FFF-4B30-B260-37F3EEB261E6}" type="slidenum">
              <a:rPr lang="en-US"/>
              <a:pPr/>
              <a:t>25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8F163-163D-4BFD-A89E-8D5555395F6C}" type="slidenum">
              <a:rPr lang="en-US"/>
              <a:pPr/>
              <a:t>29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CONVERT:</a:t>
            </a:r>
          </a:p>
          <a:p>
            <a:r>
              <a:rPr lang="bg-BG"/>
              <a:t>CONVERT </a:t>
            </a:r>
            <a:r>
              <a:rPr lang="bg-BG" b="1"/>
              <a:t>( </a:t>
            </a:r>
            <a:r>
              <a:rPr lang="bg-BG" i="1"/>
              <a:t>data_type </a:t>
            </a:r>
            <a:r>
              <a:rPr lang="bg-BG"/>
              <a:t>[ </a:t>
            </a:r>
            <a:r>
              <a:rPr lang="bg-BG" b="1"/>
              <a:t>( </a:t>
            </a:r>
            <a:r>
              <a:rPr lang="bg-BG" i="1"/>
              <a:t>length </a:t>
            </a:r>
            <a:r>
              <a:rPr lang="bg-BG" b="1"/>
              <a:t>) </a:t>
            </a:r>
            <a:r>
              <a:rPr lang="bg-BG"/>
              <a:t>] </a:t>
            </a:r>
            <a:r>
              <a:rPr lang="bg-BG" b="1"/>
              <a:t>,</a:t>
            </a:r>
            <a:r>
              <a:rPr lang="bg-BG"/>
              <a:t> </a:t>
            </a:r>
            <a:r>
              <a:rPr lang="bg-BG" i="1"/>
              <a:t>expression</a:t>
            </a:r>
            <a:r>
              <a:rPr lang="bg-BG"/>
              <a:t> [ </a:t>
            </a:r>
            <a:r>
              <a:rPr lang="bg-BG" b="1"/>
              <a:t>,</a:t>
            </a:r>
            <a:r>
              <a:rPr lang="bg-BG"/>
              <a:t> </a:t>
            </a:r>
            <a:r>
              <a:rPr lang="bg-BG" i="1"/>
              <a:t>style </a:t>
            </a:r>
            <a:r>
              <a:rPr lang="bg-BG"/>
              <a:t>] </a:t>
            </a:r>
            <a:r>
              <a:rPr lang="bg-BG" b="1"/>
              <a:t>)</a:t>
            </a:r>
            <a:endParaRPr lang="en-US" b="1"/>
          </a:p>
          <a:p>
            <a:endParaRPr lang="en-US" b="1"/>
          </a:p>
          <a:p>
            <a:r>
              <a:rPr lang="en-US"/>
              <a:t>The </a:t>
            </a:r>
            <a:r>
              <a:rPr lang="en-US" i="1"/>
              <a:t>style</a:t>
            </a:r>
            <a:r>
              <a:rPr lang="en-US"/>
              <a:t> argument  value of 112 represents the ISO data format: </a:t>
            </a:r>
            <a:r>
              <a:rPr lang="bg-BG" b="1"/>
              <a:t>yymmdd</a:t>
            </a:r>
            <a:r>
              <a:rPr lang="bg-BG"/>
              <a:t> </a:t>
            </a:r>
            <a:r>
              <a:rPr lang="en-US"/>
              <a:t> </a:t>
            </a:r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sz="110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378599-9129-4E1E-8D3C-E393FDB109F4}" type="slidenum">
              <a:rPr lang="en-US"/>
              <a:pPr/>
              <a:t>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821BC3-D6E2-44AC-B597-CDC21D152A69}" type="slidenum">
              <a:rPr lang="en-US"/>
              <a:pPr/>
              <a:t>31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4F519B-267C-4A30-AC57-B62C2B722F15}" type="slidenum">
              <a:rPr lang="en-US"/>
              <a:pPr/>
              <a:t>38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65F9E8-0F0A-4DC0-9F01-C3F5279BEC61}" type="slidenum">
              <a:rPr lang="en-US"/>
              <a:pPr/>
              <a:t>46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D666F-AD39-45DD-AD1A-D5769F5BD167}" type="slidenum">
              <a:rPr lang="en-US"/>
              <a:pPr/>
              <a:t>47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9B025-90A8-4033-98F5-100B12BE8591}" type="slidenum">
              <a:rPr lang="en-US"/>
              <a:pPr/>
              <a:t>48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29FF2E-D4F2-4C72-A745-FE064F0D0C80}" type="slidenum">
              <a:rPr lang="en-US"/>
              <a:pPr/>
              <a:t>49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51626-D558-471E-AF93-BE9CB3761CF0}" type="slidenum">
              <a:rPr lang="en-US"/>
              <a:pPr/>
              <a:t>50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185205-9333-4DAD-A31E-A5D8AF09E68C}" type="slidenum">
              <a:rPr lang="en-US"/>
              <a:pPr/>
              <a:t>51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A2544-9431-4ABE-914E-F746B2911E56}" type="slidenum">
              <a:rPr lang="en-US"/>
              <a:pPr/>
              <a:t>52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A2544-9431-4ABE-914E-F746B2911E56}" type="slidenum">
              <a:rPr lang="en-US"/>
              <a:pPr/>
              <a:t>53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408DCA-F9F9-4B36-89C2-5B7D084B0B09}" type="slidenum">
              <a:rPr lang="en-US"/>
              <a:pPr/>
              <a:t>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E158A5-DE43-4466-BE04-AFCEF1BD2F7B}" type="slidenum">
              <a:rPr lang="en-US"/>
              <a:pPr/>
              <a:t>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99D8D-3866-4B3D-A7FC-87393DD00F81}" type="slidenum">
              <a:rPr lang="en-US"/>
              <a:pPr/>
              <a:t>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buFontTx/>
              <a:buChar char="•"/>
            </a:pPr>
            <a:r>
              <a:rPr lang="en-US"/>
              <a:t>G</a:t>
            </a:r>
            <a:r>
              <a:rPr lang="en-US">
                <a:solidFill>
                  <a:srgbClr val="FC0128"/>
                </a:solidFill>
              </a:rPr>
              <a:t>roup functions</a:t>
            </a:r>
            <a:r>
              <a:rPr lang="en-US"/>
              <a:t> operate on </a:t>
            </a:r>
            <a:r>
              <a:rPr lang="en-US">
                <a:solidFill>
                  <a:srgbClr val="FC0128"/>
                </a:solidFill>
              </a:rPr>
              <a:t>sets of rows</a:t>
            </a:r>
            <a:r>
              <a:rPr lang="en-US"/>
              <a:t> to give one result per group. These sets may be the whole table or the table split into groups. </a:t>
            </a:r>
          </a:p>
          <a:p>
            <a:pPr lvl="1"/>
            <a:endParaRPr lang="en-US"/>
          </a:p>
          <a:p>
            <a:pPr lvl="1">
              <a:buFontTx/>
              <a:buChar char="•"/>
            </a:pPr>
            <a:r>
              <a:rPr lang="en-US"/>
              <a:t>Each of the functions accepts an argument. The following table identifies the options that you can use in the syntax: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954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5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hyperlink" Target="http://nakov.com/" TargetMode="Externa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mes4expat.com/condo_logo1.jpg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5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286000"/>
            <a:ext cx="8458200" cy="91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Advanced SQL</a:t>
            </a:r>
            <a:endParaRPr lang="bg-BG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588334" y="3274548"/>
            <a:ext cx="8077200" cy="569120"/>
          </a:xfrm>
        </p:spPr>
        <p:txBody>
          <a:bodyPr/>
          <a:lstStyle/>
          <a:p>
            <a:r>
              <a:rPr lang="en-US" dirty="0" smtClean="0"/>
              <a:t>Aggregations, Grouping, SQL Functions, DDL</a:t>
            </a:r>
            <a:endParaRPr lang="bg-BG" dirty="0"/>
          </a:p>
        </p:txBody>
      </p:sp>
      <p:pic>
        <p:nvPicPr>
          <p:cNvPr id="11" name="Picture 2" descr="https://www.learningtree.com/images/ilt/grabbers/ilt925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0068" y="4572000"/>
            <a:ext cx="3058165" cy="1771650"/>
          </a:xfrm>
          <a:prstGeom prst="roundRect">
            <a:avLst>
              <a:gd name="adj" fmla="val 6885"/>
            </a:avLst>
          </a:prstGeom>
          <a:noFill/>
          <a:ln>
            <a:noFill/>
          </a:ln>
        </p:spPr>
      </p:pic>
      <p:sp>
        <p:nvSpPr>
          <p:cNvPr id="14" name="Text Placeholder 3"/>
          <p:cNvSpPr>
            <a:spLocks noGrp="1"/>
          </p:cNvSpPr>
          <p:nvPr/>
        </p:nvSpPr>
        <p:spPr>
          <a:xfrm>
            <a:off x="457200" y="4492823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/>
        </p:nvSpPr>
        <p:spPr>
          <a:xfrm>
            <a:off x="469900" y="5754469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  <a:p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/>
        </p:nvSpPr>
        <p:spPr>
          <a:xfrm>
            <a:off x="469900" y="6059269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/>
        </p:nvSpPr>
        <p:spPr>
          <a:xfrm>
            <a:off x="469899" y="4950023"/>
            <a:ext cx="387433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Manager Technical Training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/>
        </p:nvSpPr>
        <p:spPr>
          <a:xfrm>
            <a:off x="469900" y="532655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http://nakov.com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2071617" cy="225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571" t="-5795" r="-4592" b="-7189"/>
          <a:stretch/>
        </p:blipFill>
        <p:spPr bwMode="auto">
          <a:xfrm>
            <a:off x="6371744" y="640596"/>
            <a:ext cx="2183814" cy="1384112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23" name="Picture 4" descr="http://www.w3resource.com/mysql/mysql-logo.jpg"/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42" r="-3634"/>
          <a:stretch/>
        </p:blipFill>
        <p:spPr bwMode="auto">
          <a:xfrm>
            <a:off x="3352800" y="640596"/>
            <a:ext cx="2497359" cy="1384112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</p:spTree>
    <p:extLst>
      <p:ext uri="{BB962C8B-B14F-4D97-AF65-F5344CB8AC3E}">
        <p14:creationId xmlns:p14="http://schemas.microsoft.com/office/powerpoint/2010/main" val="2499910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AVG() and SUM() Functions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can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AVG()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SUM()</a:t>
            </a:r>
            <a:r>
              <a:rPr lang="en-US" dirty="0"/>
              <a:t> only for numeric data types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82660" name="Rectangle 4"/>
          <p:cNvSpPr>
            <a:spLocks noChangeArrowheads="1"/>
          </p:cNvSpPr>
          <p:nvPr/>
        </p:nvSpPr>
        <p:spPr bwMode="auto">
          <a:xfrm>
            <a:off x="755650" y="2362200"/>
            <a:ext cx="76327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AVG(Salary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[Average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MAX(Salary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[Max Salary],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MIN(Salary) [Min Salary],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SUM(Salary)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[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 Sum]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JobTitle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'Design Engineer'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8266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236667"/>
              </p:ext>
            </p:extLst>
          </p:nvPr>
        </p:nvGraphicFramePr>
        <p:xfrm>
          <a:off x="755650" y="5029200"/>
          <a:ext cx="7626349" cy="790956"/>
        </p:xfrm>
        <a:graphic>
          <a:graphicData uri="http://schemas.openxmlformats.org/drawingml/2006/table">
            <a:tbl>
              <a:tblPr/>
              <a:tblGrid>
                <a:gridCol w="2196931"/>
                <a:gridCol w="1877496"/>
                <a:gridCol w="1721038"/>
                <a:gridCol w="1830884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Average Salary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Max Salary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Min Salary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 Sum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32700.00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32700.00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32700.00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98100.00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004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MIN() and MAX() Functions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can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MIN()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MAX()</a:t>
            </a:r>
            <a:r>
              <a:rPr lang="en-US" dirty="0"/>
              <a:t> for </a:t>
            </a:r>
            <a:r>
              <a:rPr lang="en-US" dirty="0" smtClean="0"/>
              <a:t>almost any data </a:t>
            </a:r>
            <a:r>
              <a:rPr lang="en-US" dirty="0"/>
              <a:t>type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datetime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varchar</a:t>
            </a:r>
            <a:r>
              <a:rPr lang="en-US" dirty="0"/>
              <a:t>, ...)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Displaying the first and last </a:t>
            </a:r>
            <a:r>
              <a:rPr lang="en-US" dirty="0" smtClean="0"/>
              <a:t>employee's </a:t>
            </a:r>
            <a:r>
              <a:rPr lang="en-US" dirty="0"/>
              <a:t>name in alphabetical order: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84708" name="Rectangle 4"/>
          <p:cNvSpPr>
            <a:spLocks noChangeArrowheads="1"/>
          </p:cNvSpPr>
          <p:nvPr/>
        </p:nvSpPr>
        <p:spPr bwMode="auto">
          <a:xfrm>
            <a:off x="838200" y="2343912"/>
            <a:ext cx="7478713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MinHD,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MaxHD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84709" name="Group 5"/>
          <p:cNvGraphicFramePr>
            <a:graphicFrameLocks noGrp="1"/>
          </p:cNvGraphicFramePr>
          <p:nvPr/>
        </p:nvGraphicFramePr>
        <p:xfrm>
          <a:off x="838200" y="3334512"/>
          <a:ext cx="7478713" cy="790956"/>
        </p:xfrm>
        <a:graphic>
          <a:graphicData uri="http://schemas.openxmlformats.org/drawingml/2006/table">
            <a:tbl>
              <a:tblPr/>
              <a:tblGrid>
                <a:gridCol w="3670300"/>
                <a:gridCol w="3808413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MinHD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MaxHD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1996-07-31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2003-06-03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720" name="Rectangle 16"/>
          <p:cNvSpPr>
            <a:spLocks noChangeArrowheads="1"/>
          </p:cNvSpPr>
          <p:nvPr/>
        </p:nvSpPr>
        <p:spPr bwMode="auto">
          <a:xfrm>
            <a:off x="838200" y="5616714"/>
            <a:ext cx="7478713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MIN(LastName), MAX(LastName)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822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COUNT(</a:t>
            </a:r>
            <a:r>
              <a:rPr lang="en-US" dirty="0">
                <a:cs typeface="Courier New" pitchFamily="49" charset="0"/>
              </a:rPr>
              <a:t>…</a:t>
            </a:r>
            <a:r>
              <a:rPr lang="en-US" dirty="0"/>
              <a:t>) Function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COUNT(*)</a:t>
            </a:r>
            <a:r>
              <a:rPr lang="en-US" sz="3000" dirty="0"/>
              <a:t> returns the number of rows in the result </a:t>
            </a:r>
            <a:r>
              <a:rPr lang="en-US" sz="3000" dirty="0" smtClean="0"/>
              <a:t>record set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COUNT(expr)</a:t>
            </a:r>
            <a:r>
              <a:rPr lang="en-US" sz="3000" dirty="0"/>
              <a:t> returns the number of rows with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non-null</a:t>
            </a:r>
            <a:r>
              <a:rPr lang="en-US" sz="3000" dirty="0"/>
              <a:t> values for the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expr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85732" name="Rectangle 4"/>
          <p:cNvSpPr>
            <a:spLocks noChangeArrowheads="1"/>
          </p:cNvSpPr>
          <p:nvPr/>
        </p:nvSpPr>
        <p:spPr bwMode="auto">
          <a:xfrm>
            <a:off x="609600" y="2444750"/>
            <a:ext cx="4951413" cy="8104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COUNT(*)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Cnt 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DepartmentID = 3</a:t>
            </a:r>
          </a:p>
        </p:txBody>
      </p:sp>
      <p:graphicFrame>
        <p:nvGraphicFramePr>
          <p:cNvPr id="585733" name="Group 5"/>
          <p:cNvGraphicFramePr>
            <a:graphicFrameLocks noGrp="1"/>
          </p:cNvGraphicFramePr>
          <p:nvPr/>
        </p:nvGraphicFramePr>
        <p:xfrm>
          <a:off x="6110287" y="2438400"/>
          <a:ext cx="2424113" cy="805244"/>
        </p:xfrm>
        <a:graphic>
          <a:graphicData uri="http://schemas.openxmlformats.org/drawingml/2006/table">
            <a:tbl>
              <a:tblPr/>
              <a:tblGrid>
                <a:gridCol w="2424113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5741" name="Rectangle 13"/>
          <p:cNvSpPr>
            <a:spLocks noChangeArrowheads="1"/>
          </p:cNvSpPr>
          <p:nvPr/>
        </p:nvSpPr>
        <p:spPr bwMode="auto">
          <a:xfrm>
            <a:off x="609600" y="4772025"/>
            <a:ext cx="4951413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COUNT(ManagerID)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MgrCount,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(*)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AllCount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DepartmentID = 16</a:t>
            </a:r>
          </a:p>
        </p:txBody>
      </p:sp>
      <p:graphicFrame>
        <p:nvGraphicFramePr>
          <p:cNvPr id="585742" name="Group 14"/>
          <p:cNvGraphicFramePr>
            <a:graphicFrameLocks noGrp="1"/>
          </p:cNvGraphicFramePr>
          <p:nvPr/>
        </p:nvGraphicFramePr>
        <p:xfrm>
          <a:off x="6162674" y="4797425"/>
          <a:ext cx="2371725" cy="704088"/>
        </p:xfrm>
        <a:graphic>
          <a:graphicData uri="http://schemas.openxmlformats.org/drawingml/2006/table">
            <a:tbl>
              <a:tblPr/>
              <a:tblGrid>
                <a:gridCol w="1251681"/>
                <a:gridCol w="1120044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MgrCount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AllCount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56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Functions and </a:t>
            </a:r>
            <a:r>
              <a:rPr lang="en-US" noProof="1"/>
              <a:t>NULLs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Group functions ignore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  <a:r>
              <a:rPr lang="en-US" dirty="0"/>
              <a:t> values in the </a:t>
            </a:r>
            <a:r>
              <a:rPr lang="en-US" dirty="0" smtClean="0"/>
              <a:t>target column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If each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  <a:r>
              <a:rPr lang="en-US" dirty="0"/>
              <a:t> value in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ManagerID</a:t>
            </a:r>
            <a:r>
              <a:rPr lang="en-US" dirty="0"/>
              <a:t> column </a:t>
            </a:r>
            <a:r>
              <a:rPr lang="en-US" dirty="0" smtClean="0"/>
              <a:t>were considered </a:t>
            </a:r>
            <a:r>
              <a:rPr lang="en-US" dirty="0"/>
              <a:t>as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in the calculation, the result </a:t>
            </a:r>
            <a:r>
              <a:rPr lang="en-US" dirty="0" smtClean="0"/>
              <a:t>would be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106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87780" name="Rectangle 4"/>
          <p:cNvSpPr>
            <a:spLocks noChangeArrowheads="1"/>
          </p:cNvSpPr>
          <p:nvPr/>
        </p:nvSpPr>
        <p:spPr bwMode="auto">
          <a:xfrm>
            <a:off x="755650" y="2337137"/>
            <a:ext cx="762793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AVG(ManagerID) Avg,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SUM(ManagerID) / COUNT(*) AvgAll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87781" name="Group 5"/>
          <p:cNvGraphicFramePr>
            <a:graphicFrameLocks noGrp="1"/>
          </p:cNvGraphicFramePr>
          <p:nvPr/>
        </p:nvGraphicFramePr>
        <p:xfrm>
          <a:off x="755650" y="3733800"/>
          <a:ext cx="2952750" cy="704088"/>
        </p:xfrm>
        <a:graphic>
          <a:graphicData uri="http://schemas.openxmlformats.org/drawingml/2006/table">
            <a:tbl>
              <a:tblPr/>
              <a:tblGrid>
                <a:gridCol w="1562100"/>
                <a:gridCol w="139065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Avg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AvgAll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108</a:t>
                      </a:r>
                      <a:endParaRPr kumimoji="1" lang="en-US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106</a:t>
                      </a:r>
                      <a:endParaRPr kumimoji="1" lang="en-US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486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Group Functions in Nested Queries</a:t>
            </a:r>
            <a:endParaRPr lang="bg-BG" sz="3600" dirty="0"/>
          </a:p>
        </p:txBody>
      </p:sp>
      <p:sp>
        <p:nvSpPr>
          <p:cNvPr id="5888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Find </a:t>
            </a:r>
            <a:r>
              <a:rPr lang="en-US" dirty="0"/>
              <a:t>the earliest hired </a:t>
            </a:r>
            <a:r>
              <a:rPr lang="en-US" dirty="0" smtClean="0"/>
              <a:t>employee for each department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88804" name="Rectangle 4"/>
          <p:cNvSpPr>
            <a:spLocks noChangeArrowheads="1"/>
          </p:cNvSpPr>
          <p:nvPr/>
        </p:nvSpPr>
        <p:spPr bwMode="auto">
          <a:xfrm>
            <a:off x="685801" y="2204136"/>
            <a:ext cx="769461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e.FirstName, e.LastName, e.HireDate, d.Name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e.DepartmentID = d.DepartmentID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e.HireDate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</a:t>
            </a:r>
            <a:r>
              <a:rPr lang="en-US" sz="2000" b="1" noProof="1">
                <a:solidFill>
                  <a:srgbClr val="A4F6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DepartmentID = d.DepartmentID)</a:t>
            </a:r>
          </a:p>
        </p:txBody>
      </p:sp>
      <p:graphicFrame>
        <p:nvGraphicFramePr>
          <p:cNvPr id="588805" name="Group 5"/>
          <p:cNvGraphicFramePr>
            <a:graphicFrameLocks noGrp="1"/>
          </p:cNvGraphicFramePr>
          <p:nvPr/>
        </p:nvGraphicFramePr>
        <p:xfrm>
          <a:off x="685800" y="4831905"/>
          <a:ext cx="7694612" cy="1552956"/>
        </p:xfrm>
        <a:graphic>
          <a:graphicData uri="http://schemas.openxmlformats.org/drawingml/2006/table">
            <a:tbl>
              <a:tblPr/>
              <a:tblGrid>
                <a:gridCol w="1657350"/>
                <a:gridCol w="1727200"/>
                <a:gridCol w="2481262"/>
                <a:gridCol w="18288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HireDate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Guy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Gilbert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1998-07-31 00:00:00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Kevin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Brown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1999-02-26 00:00:00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Marketing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Roberto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Tamburello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1999-12-12 00:00:00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Engineering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264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4191000"/>
            <a:ext cx="7162800" cy="685800"/>
          </a:xfrm>
        </p:spPr>
        <p:txBody>
          <a:bodyPr/>
          <a:lstStyle/>
          <a:p>
            <a:r>
              <a:rPr lang="en-US" dirty="0"/>
              <a:t>SQL Language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5069680"/>
            <a:ext cx="7162800" cy="10263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dirty="0" smtClean="0"/>
              <a:t>Group Functions and the</a:t>
            </a:r>
          </a:p>
          <a:p>
            <a:pPr>
              <a:spcBef>
                <a:spcPts val="0"/>
              </a:spcBef>
            </a:pPr>
            <a:r>
              <a:rPr dirty="0" smtClean="0"/>
              <a:t>GROUP BY Statement</a:t>
            </a:r>
            <a:endParaRPr lang="bg-BG" dirty="0"/>
          </a:p>
        </p:txBody>
      </p:sp>
      <p:pic>
        <p:nvPicPr>
          <p:cNvPr id="53250" name="Picture 2" descr="http://chaletkillington.com/images/header_function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107" y="1225765"/>
            <a:ext cx="4543425" cy="25842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2706" name="Picture 2" descr="http://burtlebackups.com/images/sql-icon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11521">
            <a:off x="3931816" y="860068"/>
            <a:ext cx="1526667" cy="1335833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2708" name="Picture 4" descr="http://www.nsynergy.com/Image/solutions_bi_reporting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31" y="1301966"/>
            <a:ext cx="3423013" cy="25039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0463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Groups of Data</a:t>
            </a:r>
            <a:endParaRPr lang="bg-BG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591876" name="Group 4"/>
          <p:cNvGraphicFramePr>
            <a:graphicFrameLocks noGrp="1"/>
          </p:cNvGraphicFramePr>
          <p:nvPr/>
        </p:nvGraphicFramePr>
        <p:xfrm>
          <a:off x="918845" y="1346200"/>
          <a:ext cx="3043555" cy="4981956"/>
        </p:xfrm>
        <a:graphic>
          <a:graphicData uri="http://schemas.openxmlformats.org/drawingml/2006/table">
            <a:tbl>
              <a:tblPr/>
              <a:tblGrid>
                <a:gridCol w="1991043"/>
                <a:gridCol w="1052512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17800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28800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25000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29800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25000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125500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1920" name="Rectangle 48"/>
          <p:cNvSpPr>
            <a:spLocks noChangeArrowheads="1"/>
          </p:cNvSpPr>
          <p:nvPr/>
        </p:nvSpPr>
        <p:spPr bwMode="auto">
          <a:xfrm>
            <a:off x="839470" y="871868"/>
            <a:ext cx="145552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Employees</a:t>
            </a:r>
            <a:endParaRPr kumimoji="0" lang="en-US" sz="20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graphicFrame>
        <p:nvGraphicFramePr>
          <p:cNvPr id="591927" name="Group 55"/>
          <p:cNvGraphicFramePr>
            <a:graphicFrameLocks noGrp="1"/>
          </p:cNvGraphicFramePr>
          <p:nvPr/>
        </p:nvGraphicFramePr>
        <p:xfrm>
          <a:off x="5662613" y="3089755"/>
          <a:ext cx="2414587" cy="2252472"/>
        </p:xfrm>
        <a:graphic>
          <a:graphicData uri="http://schemas.openxmlformats.org/drawingml/2006/table">
            <a:tbl>
              <a:tblPr/>
              <a:tblGrid>
                <a:gridCol w="1271587"/>
                <a:gridCol w="1143000"/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Depart-mentID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SUM (Salary)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72000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108600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185600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00400"/>
            <a:ext cx="838200" cy="838200"/>
          </a:xfrm>
          <a:prstGeom prst="rect">
            <a:avLst/>
          </a:prstGeom>
          <a:noFill/>
        </p:spPr>
      </p:pic>
      <p:sp>
        <p:nvSpPr>
          <p:cNvPr id="15" name="Freeform 5"/>
          <p:cNvSpPr>
            <a:spLocks/>
          </p:cNvSpPr>
          <p:nvPr/>
        </p:nvSpPr>
        <p:spPr bwMode="auto">
          <a:xfrm>
            <a:off x="3962400" y="1741966"/>
            <a:ext cx="1700293" cy="4584406"/>
          </a:xfrm>
          <a:custGeom>
            <a:avLst/>
            <a:gdLst>
              <a:gd name="connsiteX0" fmla="*/ 0 w 9993"/>
              <a:gd name="connsiteY0" fmla="*/ 9996 h 9996"/>
              <a:gd name="connsiteX1" fmla="*/ 0 w 9993"/>
              <a:gd name="connsiteY1" fmla="*/ 0 h 9996"/>
              <a:gd name="connsiteX2" fmla="*/ 9746 w 9993"/>
              <a:gd name="connsiteY2" fmla="*/ 2890 h 9996"/>
              <a:gd name="connsiteX3" fmla="*/ 9993 w 9993"/>
              <a:gd name="connsiteY3" fmla="*/ 6693 h 9996"/>
              <a:gd name="connsiteX4" fmla="*/ 0 w 9993"/>
              <a:gd name="connsiteY4" fmla="*/ 9996 h 9996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749 w 10000"/>
              <a:gd name="connsiteY2" fmla="*/ 2979 h 10000"/>
              <a:gd name="connsiteX3" fmla="*/ 10000 w 10000"/>
              <a:gd name="connsiteY3" fmla="*/ 6696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15 w 10000"/>
              <a:gd name="connsiteY2" fmla="*/ 2927 h 10000"/>
              <a:gd name="connsiteX3" fmla="*/ 10000 w 10000"/>
              <a:gd name="connsiteY3" fmla="*/ 6696 h 10000"/>
              <a:gd name="connsiteX4" fmla="*/ 0 w 10000"/>
              <a:gd name="connsiteY4" fmla="*/ 10000 h 10000"/>
              <a:gd name="connsiteX0" fmla="*/ 0 w 9997"/>
              <a:gd name="connsiteY0" fmla="*/ 10000 h 10000"/>
              <a:gd name="connsiteX1" fmla="*/ 0 w 9997"/>
              <a:gd name="connsiteY1" fmla="*/ 0 h 10000"/>
              <a:gd name="connsiteX2" fmla="*/ 9915 w 9997"/>
              <a:gd name="connsiteY2" fmla="*/ 2927 h 10000"/>
              <a:gd name="connsiteX3" fmla="*/ 9917 w 9997"/>
              <a:gd name="connsiteY3" fmla="*/ 7824 h 10000"/>
              <a:gd name="connsiteX4" fmla="*/ 0 w 9997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18 w 10000"/>
              <a:gd name="connsiteY2" fmla="*/ 2927 h 10000"/>
              <a:gd name="connsiteX3" fmla="*/ 9837 w 10000"/>
              <a:gd name="connsiteY3" fmla="*/ 7824 h 10000"/>
              <a:gd name="connsiteX4" fmla="*/ 0 w 10000"/>
              <a:gd name="connsiteY4" fmla="*/ 10000 h 10000"/>
              <a:gd name="connsiteX0" fmla="*/ 0 w 9918"/>
              <a:gd name="connsiteY0" fmla="*/ 10000 h 10000"/>
              <a:gd name="connsiteX1" fmla="*/ 0 w 9918"/>
              <a:gd name="connsiteY1" fmla="*/ 0 h 10000"/>
              <a:gd name="connsiteX2" fmla="*/ 9918 w 9918"/>
              <a:gd name="connsiteY2" fmla="*/ 2927 h 10000"/>
              <a:gd name="connsiteX3" fmla="*/ 0 w 9918"/>
              <a:gd name="connsiteY3" fmla="*/ 10000 h 10000"/>
              <a:gd name="connsiteX0" fmla="*/ 0 w 10936"/>
              <a:gd name="connsiteY0" fmla="*/ 10000 h 10000"/>
              <a:gd name="connsiteX1" fmla="*/ 0 w 10936"/>
              <a:gd name="connsiteY1" fmla="*/ 0 h 10000"/>
              <a:gd name="connsiteX2" fmla="*/ 10000 w 10936"/>
              <a:gd name="connsiteY2" fmla="*/ 2927 h 10000"/>
              <a:gd name="connsiteX3" fmla="*/ 5615 w 10936"/>
              <a:gd name="connsiteY3" fmla="*/ 6641 h 10000"/>
              <a:gd name="connsiteX4" fmla="*/ 0 w 10936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5615 w 10000"/>
              <a:gd name="connsiteY3" fmla="*/ 6641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5615 w 10000"/>
              <a:gd name="connsiteY3" fmla="*/ 6641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9833 w 10000"/>
              <a:gd name="connsiteY3" fmla="*/ 7779 h 10000"/>
              <a:gd name="connsiteX4" fmla="*/ 0 w 10000"/>
              <a:gd name="connsiteY4" fmla="*/ 10000 h 10000"/>
              <a:gd name="connsiteX0" fmla="*/ 0 w 9889"/>
              <a:gd name="connsiteY0" fmla="*/ 10000 h 10000"/>
              <a:gd name="connsiteX1" fmla="*/ 0 w 9889"/>
              <a:gd name="connsiteY1" fmla="*/ 0 h 10000"/>
              <a:gd name="connsiteX2" fmla="*/ 9833 w 9889"/>
              <a:gd name="connsiteY2" fmla="*/ 2814 h 10000"/>
              <a:gd name="connsiteX3" fmla="*/ 9833 w 9889"/>
              <a:gd name="connsiteY3" fmla="*/ 7779 h 10000"/>
              <a:gd name="connsiteX4" fmla="*/ 0 w 9889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43 w 10000"/>
              <a:gd name="connsiteY2" fmla="*/ 2814 h 10000"/>
              <a:gd name="connsiteX3" fmla="*/ 9943 w 10000"/>
              <a:gd name="connsiteY3" fmla="*/ 7779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43 w 10000"/>
              <a:gd name="connsiteY2" fmla="*/ 2979 h 10000"/>
              <a:gd name="connsiteX3" fmla="*/ 9943 w 10000"/>
              <a:gd name="connsiteY3" fmla="*/ 7779 h 10000"/>
              <a:gd name="connsiteX4" fmla="*/ 0 w 10000"/>
              <a:gd name="connsiteY4" fmla="*/ 10000 h 10000"/>
              <a:gd name="connsiteX0" fmla="*/ 0 w 10084"/>
              <a:gd name="connsiteY0" fmla="*/ 10000 h 10000"/>
              <a:gd name="connsiteX1" fmla="*/ 0 w 10084"/>
              <a:gd name="connsiteY1" fmla="*/ 0 h 10000"/>
              <a:gd name="connsiteX2" fmla="*/ 10084 w 10084"/>
              <a:gd name="connsiteY2" fmla="*/ 2917 h 10000"/>
              <a:gd name="connsiteX3" fmla="*/ 9943 w 10084"/>
              <a:gd name="connsiteY3" fmla="*/ 7779 h 10000"/>
              <a:gd name="connsiteX4" fmla="*/ 0 w 10084"/>
              <a:gd name="connsiteY4" fmla="*/ 10000 h 10000"/>
              <a:gd name="connsiteX0" fmla="*/ 0 w 10085"/>
              <a:gd name="connsiteY0" fmla="*/ 10000 h 10000"/>
              <a:gd name="connsiteX1" fmla="*/ 0 w 10085"/>
              <a:gd name="connsiteY1" fmla="*/ 0 h 10000"/>
              <a:gd name="connsiteX2" fmla="*/ 10084 w 10085"/>
              <a:gd name="connsiteY2" fmla="*/ 2917 h 10000"/>
              <a:gd name="connsiteX3" fmla="*/ 10028 w 10085"/>
              <a:gd name="connsiteY3" fmla="*/ 7831 h 10000"/>
              <a:gd name="connsiteX4" fmla="*/ 0 w 10085"/>
              <a:gd name="connsiteY4" fmla="*/ 10000 h 10000"/>
              <a:gd name="connsiteX0" fmla="*/ 0 w 10085"/>
              <a:gd name="connsiteY0" fmla="*/ 10000 h 10000"/>
              <a:gd name="connsiteX1" fmla="*/ 0 w 10085"/>
              <a:gd name="connsiteY1" fmla="*/ 0 h 10000"/>
              <a:gd name="connsiteX2" fmla="*/ 10084 w 10085"/>
              <a:gd name="connsiteY2" fmla="*/ 2917 h 10000"/>
              <a:gd name="connsiteX3" fmla="*/ 10028 w 10085"/>
              <a:gd name="connsiteY3" fmla="*/ 7873 h 10000"/>
              <a:gd name="connsiteX4" fmla="*/ 0 w 10085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5" h="10000">
                <a:moveTo>
                  <a:pt x="0" y="10000"/>
                </a:moveTo>
                <a:lnTo>
                  <a:pt x="0" y="0"/>
                </a:lnTo>
                <a:lnTo>
                  <a:pt x="10084" y="2917"/>
                </a:lnTo>
                <a:cubicBezTo>
                  <a:pt x="10028" y="4534"/>
                  <a:pt x="10085" y="6256"/>
                  <a:pt x="10028" y="7873"/>
                </a:cubicBezTo>
                <a:lnTo>
                  <a:pt x="0" y="10000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591921" name="AutoShape 49"/>
          <p:cNvSpPr>
            <a:spLocks/>
          </p:cNvSpPr>
          <p:nvPr/>
        </p:nvSpPr>
        <p:spPr bwMode="auto">
          <a:xfrm>
            <a:off x="3986848" y="1771650"/>
            <a:ext cx="263525" cy="1879599"/>
          </a:xfrm>
          <a:prstGeom prst="rightBrace">
            <a:avLst>
              <a:gd name="adj1" fmla="val 52811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lumOff val="25000"/>
                <a:alpha val="40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1922" name="Text Box 50"/>
          <p:cNvSpPr txBox="1">
            <a:spLocks noChangeArrowheads="1"/>
          </p:cNvSpPr>
          <p:nvPr/>
        </p:nvSpPr>
        <p:spPr bwMode="auto">
          <a:xfrm>
            <a:off x="4274658" y="2525233"/>
            <a:ext cx="75918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72000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1923" name="AutoShape 51"/>
          <p:cNvSpPr>
            <a:spLocks/>
          </p:cNvSpPr>
          <p:nvPr/>
        </p:nvSpPr>
        <p:spPr bwMode="auto">
          <a:xfrm>
            <a:off x="3985578" y="3684892"/>
            <a:ext cx="258762" cy="1481468"/>
          </a:xfrm>
          <a:prstGeom prst="rightBrace">
            <a:avLst>
              <a:gd name="adj1" fmla="val 43312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lumOff val="25000"/>
                <a:alpha val="40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1924" name="Text Box 52"/>
          <p:cNvSpPr txBox="1">
            <a:spLocks noChangeArrowheads="1"/>
          </p:cNvSpPr>
          <p:nvPr/>
        </p:nvSpPr>
        <p:spPr bwMode="auto">
          <a:xfrm>
            <a:off x="4267200" y="4267200"/>
            <a:ext cx="90922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108600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1925" name="AutoShape 53"/>
          <p:cNvSpPr>
            <a:spLocks/>
          </p:cNvSpPr>
          <p:nvPr/>
        </p:nvSpPr>
        <p:spPr bwMode="auto">
          <a:xfrm>
            <a:off x="3982403" y="5204461"/>
            <a:ext cx="261937" cy="739140"/>
          </a:xfrm>
          <a:prstGeom prst="rightBrace">
            <a:avLst>
              <a:gd name="adj1" fmla="val 19747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lumOff val="25000"/>
                <a:alpha val="40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1926" name="Text Box 54"/>
          <p:cNvSpPr txBox="1">
            <a:spLocks noChangeArrowheads="1"/>
          </p:cNvSpPr>
          <p:nvPr/>
        </p:nvSpPr>
        <p:spPr bwMode="auto">
          <a:xfrm>
            <a:off x="4252913" y="5410200"/>
            <a:ext cx="90281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185600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9698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GROUP BY Statement</a:t>
            </a:r>
            <a:endParaRPr lang="bg-BG" dirty="0"/>
          </a:p>
        </p:txBody>
      </p:sp>
      <p:sp>
        <p:nvSpPr>
          <p:cNvPr id="592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3000" dirty="0"/>
              <a:t>We can divide rows in a table into smaller groups by using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  <a:r>
              <a:rPr lang="en-US" sz="3000" dirty="0"/>
              <a:t> clause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3000" dirty="0" smtClean="0"/>
              <a:t> +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GROUP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en-US" sz="3000" dirty="0" smtClean="0"/>
              <a:t> syntax</a:t>
            </a:r>
            <a:r>
              <a:rPr lang="en-US" sz="3000" dirty="0"/>
              <a:t>: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The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&lt;group_by_expression&gt;</a:t>
            </a:r>
            <a:r>
              <a:rPr lang="en-US" sz="3000" dirty="0"/>
              <a:t> is a list of columns</a:t>
            </a:r>
            <a:endParaRPr lang="bg-BG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92900" name="Rectangle 4"/>
          <p:cNvSpPr>
            <a:spLocks noChangeArrowheads="1"/>
          </p:cNvSpPr>
          <p:nvPr/>
        </p:nvSpPr>
        <p:spPr bwMode="auto">
          <a:xfrm>
            <a:off x="827088" y="2971800"/>
            <a:ext cx="7489825" cy="20755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&lt;columns&gt;, &lt;group_function(column)&gt;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  &lt;table&gt;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[WHERE &lt;condition&gt;]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[GROUP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 &lt;group_by_expression&gt; ]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[HAVING   &lt;filtering_expression&gt;]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[ORDER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 &lt;columns&gt;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334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GROUP </a:t>
            </a:r>
            <a:r>
              <a:rPr lang="en-US"/>
              <a:t>BY </a:t>
            </a:r>
            <a:r>
              <a:rPr lang="en-US" smtClean="0"/>
              <a:t>Statement (2)</a:t>
            </a:r>
            <a:endParaRPr lang="bg-BG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Example of grouping data: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  <a:r>
              <a:rPr lang="en-US" dirty="0"/>
              <a:t> column </a:t>
            </a:r>
            <a:r>
              <a:rPr lang="en-US" dirty="0" smtClean="0"/>
              <a:t>is not necessary needed to </a:t>
            </a:r>
            <a:r>
              <a:rPr lang="en-US" dirty="0"/>
              <a:t>be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list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93924" name="Rectangle 4"/>
          <p:cNvSpPr>
            <a:spLocks noChangeArrowheads="1"/>
          </p:cNvSpPr>
          <p:nvPr/>
        </p:nvSpPr>
        <p:spPr bwMode="auto">
          <a:xfrm>
            <a:off x="755650" y="19050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SUM(Salary) as SalariesCost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DepartmentID</a:t>
            </a:r>
          </a:p>
        </p:txBody>
      </p:sp>
      <p:graphicFrame>
        <p:nvGraphicFramePr>
          <p:cNvPr id="593925" name="Group 5"/>
          <p:cNvGraphicFramePr>
            <a:graphicFrameLocks noGrp="1"/>
          </p:cNvGraphicFramePr>
          <p:nvPr/>
        </p:nvGraphicFramePr>
        <p:xfrm>
          <a:off x="755650" y="3323844"/>
          <a:ext cx="4537075" cy="1933956"/>
        </p:xfrm>
        <a:graphic>
          <a:graphicData uri="http://schemas.openxmlformats.org/drawingml/2006/table">
            <a:tbl>
              <a:tblPr/>
              <a:tblGrid>
                <a:gridCol w="2520950"/>
                <a:gridCol w="2016125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SalariesCost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72000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108600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185600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759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184" y="3321050"/>
            <a:ext cx="533400" cy="533400"/>
          </a:xfrm>
          <a:prstGeom prst="rect">
            <a:avLst/>
          </a:prstGeom>
          <a:noFill/>
        </p:spPr>
      </p:pic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Several Columns</a:t>
            </a:r>
            <a:endParaRPr lang="bg-BG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94947" name="Freeform 3"/>
          <p:cNvSpPr>
            <a:spLocks/>
          </p:cNvSpPr>
          <p:nvPr/>
        </p:nvSpPr>
        <p:spPr bwMode="auto">
          <a:xfrm>
            <a:off x="3963839" y="1219199"/>
            <a:ext cx="1207128" cy="5160335"/>
          </a:xfrm>
          <a:custGeom>
            <a:avLst/>
            <a:gdLst/>
            <a:ahLst/>
            <a:cxnLst>
              <a:cxn ang="0">
                <a:pos x="0" y="3238"/>
              </a:cxn>
              <a:cxn ang="0">
                <a:pos x="0" y="0"/>
              </a:cxn>
              <a:cxn ang="0">
                <a:pos x="966" y="550"/>
              </a:cxn>
              <a:cxn ang="0">
                <a:pos x="966" y="2827"/>
              </a:cxn>
              <a:cxn ang="0">
                <a:pos x="0" y="3238"/>
              </a:cxn>
            </a:cxnLst>
            <a:rect l="0" t="0" r="r" b="b"/>
            <a:pathLst>
              <a:path w="966" h="3238">
                <a:moveTo>
                  <a:pt x="0" y="3238"/>
                </a:moveTo>
                <a:lnTo>
                  <a:pt x="0" y="0"/>
                </a:lnTo>
                <a:lnTo>
                  <a:pt x="966" y="550"/>
                </a:lnTo>
                <a:lnTo>
                  <a:pt x="966" y="2827"/>
                </a:lnTo>
                <a:lnTo>
                  <a:pt x="0" y="3238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594994" name="AutoShape 50"/>
          <p:cNvSpPr>
            <a:spLocks/>
          </p:cNvSpPr>
          <p:nvPr/>
        </p:nvSpPr>
        <p:spPr bwMode="auto">
          <a:xfrm>
            <a:off x="4007809" y="1849438"/>
            <a:ext cx="211138" cy="492125"/>
          </a:xfrm>
          <a:prstGeom prst="rightBrace">
            <a:avLst>
              <a:gd name="adj1" fmla="val 19424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4995" name="Text Box 51"/>
          <p:cNvSpPr txBox="1">
            <a:spLocks noChangeArrowheads="1"/>
          </p:cNvSpPr>
          <p:nvPr/>
        </p:nvSpPr>
        <p:spPr bwMode="auto">
          <a:xfrm>
            <a:off x="4218947" y="1905000"/>
            <a:ext cx="77296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39700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4996" name="Text Box 52"/>
          <p:cNvSpPr txBox="1">
            <a:spLocks noChangeArrowheads="1"/>
          </p:cNvSpPr>
          <p:nvPr/>
        </p:nvSpPr>
        <p:spPr bwMode="auto">
          <a:xfrm>
            <a:off x="4218947" y="3961772"/>
            <a:ext cx="76495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77000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4997" name="Text Box 53"/>
          <p:cNvSpPr txBox="1">
            <a:spLocks noChangeArrowheads="1"/>
          </p:cNvSpPr>
          <p:nvPr/>
        </p:nvSpPr>
        <p:spPr bwMode="auto">
          <a:xfrm>
            <a:off x="4218947" y="4884109"/>
            <a:ext cx="7777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52800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5032" name="AutoShape 88"/>
          <p:cNvSpPr>
            <a:spLocks/>
          </p:cNvSpPr>
          <p:nvPr/>
        </p:nvSpPr>
        <p:spPr bwMode="auto">
          <a:xfrm>
            <a:off x="4023684" y="2427288"/>
            <a:ext cx="195263" cy="1109662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3" name="AutoShape 89"/>
          <p:cNvSpPr>
            <a:spLocks/>
          </p:cNvSpPr>
          <p:nvPr/>
        </p:nvSpPr>
        <p:spPr bwMode="auto">
          <a:xfrm>
            <a:off x="4023684" y="3594100"/>
            <a:ext cx="195263" cy="1109663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4" name="AutoShape 90"/>
          <p:cNvSpPr>
            <a:spLocks/>
          </p:cNvSpPr>
          <p:nvPr/>
        </p:nvSpPr>
        <p:spPr bwMode="auto">
          <a:xfrm flipV="1">
            <a:off x="4015747" y="4789488"/>
            <a:ext cx="203200" cy="574675"/>
          </a:xfrm>
          <a:prstGeom prst="rightBrace">
            <a:avLst>
              <a:gd name="adj1" fmla="val 2356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5" name="AutoShape 91"/>
          <p:cNvSpPr>
            <a:spLocks/>
          </p:cNvSpPr>
          <p:nvPr/>
        </p:nvSpPr>
        <p:spPr bwMode="auto">
          <a:xfrm>
            <a:off x="4007809" y="5467350"/>
            <a:ext cx="211138" cy="492125"/>
          </a:xfrm>
          <a:prstGeom prst="rightBrace">
            <a:avLst>
              <a:gd name="adj1" fmla="val 19424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6" name="Text Box 92"/>
          <p:cNvSpPr txBox="1">
            <a:spLocks noChangeArrowheads="1"/>
          </p:cNvSpPr>
          <p:nvPr/>
        </p:nvSpPr>
        <p:spPr bwMode="auto">
          <a:xfrm>
            <a:off x="4218947" y="2816225"/>
            <a:ext cx="76508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65000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5037" name="Text Box 93"/>
          <p:cNvSpPr txBox="1">
            <a:spLocks noChangeArrowheads="1"/>
          </p:cNvSpPr>
          <p:nvPr/>
        </p:nvSpPr>
        <p:spPr bwMode="auto">
          <a:xfrm>
            <a:off x="4218947" y="5507666"/>
            <a:ext cx="76815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43300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94948" name="Group 4"/>
          <p:cNvGraphicFramePr>
            <a:graphicFrameLocks noGrp="1"/>
          </p:cNvGraphicFramePr>
          <p:nvPr/>
        </p:nvGraphicFramePr>
        <p:xfrm>
          <a:off x="641499" y="1227138"/>
          <a:ext cx="3331534" cy="5158620"/>
        </p:xfrm>
        <a:graphic>
          <a:graphicData uri="http://schemas.openxmlformats.org/drawingml/2006/table">
            <a:tbl>
              <a:tblPr/>
              <a:tblGrid>
                <a:gridCol w="969334"/>
                <a:gridCol w="1524000"/>
                <a:gridCol w="8382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Depart-mentID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JobTitle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Network Manager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39700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Network Administrator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32500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Network Administrator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32500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Database Administrator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38500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Database Administrator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38500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Accountant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26400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Accountant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26400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Finance Manager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43300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94998" name="Group 54"/>
          <p:cNvGraphicFramePr>
            <a:graphicFrameLocks noGrp="1"/>
          </p:cNvGraphicFramePr>
          <p:nvPr/>
        </p:nvGraphicFramePr>
        <p:xfrm>
          <a:off x="5170967" y="2097088"/>
          <a:ext cx="3251517" cy="3635248"/>
        </p:xfrm>
        <a:graphic>
          <a:graphicData uri="http://schemas.openxmlformats.org/drawingml/2006/table">
            <a:tbl>
              <a:tblPr/>
              <a:tblGrid>
                <a:gridCol w="940428"/>
                <a:gridCol w="1496384"/>
                <a:gridCol w="814705"/>
              </a:tblGrid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JobTitle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Network Manager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39700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Network Administrator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65000</a:t>
                      </a:r>
                      <a:endParaRPr kumimoji="1" lang="en-US" sz="17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Database Administrator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77000</a:t>
                      </a:r>
                      <a:endParaRPr kumimoji="1" lang="en-US" sz="17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Accountant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52800</a:t>
                      </a:r>
                      <a:endParaRPr kumimoji="1" lang="en-US" sz="17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Finance Manager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43300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117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 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Nested SELECT Statements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Aggregating Data</a:t>
            </a:r>
          </a:p>
          <a:p>
            <a:pPr marL="722313" lvl="1" indent="349250">
              <a:lnSpc>
                <a:spcPct val="100000"/>
              </a:lnSpc>
              <a:spcBef>
                <a:spcPct val="35000"/>
              </a:spcBef>
            </a:pPr>
            <a:r>
              <a:rPr lang="en-US" dirty="0"/>
              <a:t>Group Functions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Microsoft SQL Server Functions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SQL Server Data Types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Data Definition Language (DDL)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Creating Tables in MS SQL Server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Naming Conventions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5" descr="http://www.iconspedia.com/uploads/1160917852.png"/>
          <p:cNvPicPr>
            <a:picLocks noChangeAspect="1" noChangeArrowheads="1"/>
          </p:cNvPicPr>
          <p:nvPr/>
        </p:nvPicPr>
        <p:blipFill>
          <a:blip r:embed="rId3" cstate="screen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890928">
            <a:off x="7797353" y="5014421"/>
            <a:ext cx="956040" cy="956040"/>
          </a:xfrm>
          <a:prstGeom prst="rect">
            <a:avLst/>
          </a:prstGeom>
          <a:noFill/>
        </p:spPr>
      </p:pic>
      <p:pic>
        <p:nvPicPr>
          <p:cNvPr id="7" name="Picture 3" descr="C:\Trash\db-diagram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845902">
            <a:off x="6221328" y="4221777"/>
            <a:ext cx="2952552" cy="1613316"/>
          </a:xfrm>
          <a:prstGeom prst="rect">
            <a:avLst/>
          </a:prstGeom>
          <a:noFill/>
        </p:spPr>
      </p:pic>
      <p:pic>
        <p:nvPicPr>
          <p:cNvPr id="8" name="Picture 2" descr="http://www.pornosecurity.org/images/SQL_logo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618">
            <a:off x="7119874" y="1285137"/>
            <a:ext cx="1530592" cy="1533449"/>
          </a:xfrm>
          <a:prstGeom prst="roundRect">
            <a:avLst>
              <a:gd name="adj" fmla="val 12052"/>
            </a:avLst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6443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152400"/>
            <a:ext cx="6400800" cy="914400"/>
          </a:xfrm>
        </p:spPr>
        <p:txBody>
          <a:bodyPr/>
          <a:lstStyle/>
          <a:p>
            <a:r>
              <a:rPr lang="en-US" dirty="0"/>
              <a:t>Grouping by Several Columns – Example</a:t>
            </a:r>
            <a:endParaRPr lang="bg-BG" dirty="0"/>
          </a:p>
        </p:txBody>
      </p:sp>
      <p:sp>
        <p:nvSpPr>
          <p:cNvPr id="595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Example of grouping data by several columns: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95972" name="Rectangle 4"/>
          <p:cNvSpPr>
            <a:spLocks noChangeArrowheads="1"/>
          </p:cNvSpPr>
          <p:nvPr/>
        </p:nvSpPr>
        <p:spPr bwMode="auto">
          <a:xfrm>
            <a:off x="827088" y="2181761"/>
            <a:ext cx="74898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JobTitle,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SUM(Salary) as Salaries, COUNT(*) as Count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DepartmentID, JobTitle</a:t>
            </a:r>
          </a:p>
        </p:txBody>
      </p:sp>
      <p:graphicFrame>
        <p:nvGraphicFramePr>
          <p:cNvPr id="595973" name="Group 5"/>
          <p:cNvGraphicFramePr>
            <a:graphicFrameLocks noGrp="1"/>
          </p:cNvGraphicFramePr>
          <p:nvPr/>
        </p:nvGraphicFramePr>
        <p:xfrm>
          <a:off x="827088" y="3962400"/>
          <a:ext cx="7489825" cy="2314956"/>
        </p:xfrm>
        <a:graphic>
          <a:graphicData uri="http://schemas.openxmlformats.org/drawingml/2006/table">
            <a:tbl>
              <a:tblPr/>
              <a:tblGrid>
                <a:gridCol w="1944687"/>
                <a:gridCol w="3024188"/>
                <a:gridCol w="1439862"/>
                <a:gridCol w="1081088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JobTitle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Senior Tool Designer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58600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Tool Designer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Production Supervisor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525000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Production Technician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1926000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157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388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Illegal </a:t>
            </a:r>
            <a:r>
              <a:rPr lang="en-US" dirty="0" smtClean="0"/>
              <a:t>Use of Group Functions</a:t>
            </a:r>
            <a:endParaRPr lang="bg-BG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This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statement is </a:t>
            </a:r>
            <a:r>
              <a:rPr lang="en-US" dirty="0" smtClean="0"/>
              <a:t>illegal: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20000"/>
              </a:spcBef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/>
              <a:t>Can not combine columns with groups functions unless when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This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statement is also illegal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20000"/>
              </a:spcBef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/>
              <a:t>Can not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/>
              <a:t> for group functions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827088" y="1730514"/>
            <a:ext cx="7489825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COUNT(LastName)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827088" y="4467761"/>
            <a:ext cx="74898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AVG(Salary)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AVG(Salary)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30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DepartmentID</a:t>
            </a:r>
          </a:p>
        </p:txBody>
      </p:sp>
      <p:pic>
        <p:nvPicPr>
          <p:cNvPr id="60418" name="Picture 2" descr="http://www.clker.com/cliparts/a/f/b/2/11949838351652632215bb_stop_.svg.med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446" y="1366773"/>
            <a:ext cx="878153" cy="843028"/>
          </a:xfrm>
          <a:prstGeom prst="rect">
            <a:avLst/>
          </a:prstGeom>
          <a:noFill/>
        </p:spPr>
      </p:pic>
      <p:pic>
        <p:nvPicPr>
          <p:cNvPr id="8" name="Picture 2" descr="http://www.clker.com/cliparts/a/f/b/2/11949838351652632215bb_stop_.svg.med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109972"/>
            <a:ext cx="878153" cy="8430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0186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Restrictions for Grouping</a:t>
            </a:r>
            <a:endParaRPr lang="bg-BG" dirty="0"/>
          </a:p>
        </p:txBody>
      </p:sp>
      <p:sp>
        <p:nvSpPr>
          <p:cNvPr id="598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When using groups we can select only columns listed in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  <a:r>
              <a:rPr lang="en-US" sz="3000" dirty="0"/>
              <a:t> and grouping functions over the other columns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600"/>
              </a:spcBef>
            </a:pPr>
            <a:r>
              <a:rPr lang="en-US" sz="2800" dirty="0"/>
              <a:t>Can not select columns not listed in the 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  <a:r>
              <a:rPr lang="en-US" sz="2800" dirty="0"/>
              <a:t> clause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It is allowed to </a:t>
            </a:r>
            <a:r>
              <a:rPr lang="en-US" sz="2800" dirty="0"/>
              <a:t>apply group functions over the columns 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  <a:r>
              <a:rPr lang="en-US" sz="2800" dirty="0"/>
              <a:t> </a:t>
            </a:r>
            <a:r>
              <a:rPr lang="en-US" sz="2800" dirty="0" smtClean="0"/>
              <a:t>clause, but has no sense</a:t>
            </a:r>
            <a:endParaRPr lang="en-US" sz="2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98020" name="Rectangle 4"/>
          <p:cNvSpPr>
            <a:spLocks noChangeArrowheads="1"/>
          </p:cNvSpPr>
          <p:nvPr/>
        </p:nvSpPr>
        <p:spPr bwMode="auto">
          <a:xfrm>
            <a:off x="684213" y="2743200"/>
            <a:ext cx="7777162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JobTitle,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SUM(Salary) AS Cost, MIN(HireDate) as StartDate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DepartmentID, JobTitle</a:t>
            </a:r>
          </a:p>
        </p:txBody>
      </p:sp>
    </p:spTree>
    <p:extLst>
      <p:ext uri="{BB962C8B-B14F-4D97-AF65-F5344CB8AC3E}">
        <p14:creationId xmlns:p14="http://schemas.microsoft.com/office/powerpoint/2010/main" val="3286013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152400"/>
            <a:ext cx="5562600" cy="914400"/>
          </a:xfrm>
        </p:spPr>
        <p:txBody>
          <a:bodyPr/>
          <a:lstStyle/>
          <a:p>
            <a:r>
              <a:rPr lang="en-US" dirty="0"/>
              <a:t>Using GROUP BY with HAVING Clause</a:t>
            </a:r>
            <a:endParaRPr lang="bg-BG" dirty="0"/>
          </a:p>
        </p:txBody>
      </p:sp>
      <p:sp>
        <p:nvSpPr>
          <p:cNvPr id="5990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HAVING</a:t>
            </a:r>
            <a:r>
              <a:rPr lang="en-US" dirty="0"/>
              <a:t> works like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/>
              <a:t> but is used for the grouping functions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99044" name="Rectangle 4"/>
          <p:cNvSpPr>
            <a:spLocks noChangeArrowheads="1"/>
          </p:cNvSpPr>
          <p:nvPr/>
        </p:nvSpPr>
        <p:spPr bwMode="auto">
          <a:xfrm>
            <a:off x="827088" y="2559784"/>
            <a:ext cx="748982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COUNT(EmployeeID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as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Count, AVG(Salary) AverageSalary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DepartmentID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HAVING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COUNT(EmployeeID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BETWEEN 3 AND 5</a:t>
            </a:r>
          </a:p>
        </p:txBody>
      </p:sp>
      <p:graphicFrame>
        <p:nvGraphicFramePr>
          <p:cNvPr id="599045" name="Group 5"/>
          <p:cNvGraphicFramePr>
            <a:graphicFrameLocks noGrp="1"/>
          </p:cNvGraphicFramePr>
          <p:nvPr/>
        </p:nvGraphicFramePr>
        <p:xfrm>
          <a:off x="827088" y="4611624"/>
          <a:ext cx="7489825" cy="1552956"/>
        </p:xfrm>
        <a:graphic>
          <a:graphicData uri="http://schemas.openxmlformats.org/drawingml/2006/table">
            <a:tbl>
              <a:tblPr/>
              <a:tblGrid>
                <a:gridCol w="2376487"/>
                <a:gridCol w="2305050"/>
                <a:gridCol w="2808288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AverageSalary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27150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14400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466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152400"/>
            <a:ext cx="5867400" cy="914400"/>
          </a:xfrm>
        </p:spPr>
        <p:txBody>
          <a:bodyPr/>
          <a:lstStyle/>
          <a:p>
            <a:r>
              <a:rPr lang="en-US" dirty="0"/>
              <a:t>Using Grouping Functions and Table Joins</a:t>
            </a:r>
            <a:endParaRPr lang="bg-BG" dirty="0"/>
          </a:p>
        </p:txBody>
      </p:sp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Grouping </a:t>
            </a:r>
            <a:r>
              <a:rPr lang="en-US" sz="3000" dirty="0"/>
              <a:t>function </a:t>
            </a:r>
            <a:r>
              <a:rPr lang="en-US" sz="3000" dirty="0" smtClean="0"/>
              <a:t>can be applied on </a:t>
            </a:r>
            <a:r>
              <a:rPr lang="en-US" sz="3000" dirty="0"/>
              <a:t>columns from joined tables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00068" name="Rectangle 4"/>
          <p:cNvSpPr>
            <a:spLocks noChangeArrowheads="1"/>
          </p:cNvSpPr>
          <p:nvPr/>
        </p:nvSpPr>
        <p:spPr bwMode="auto">
          <a:xfrm>
            <a:off x="677863" y="2371064"/>
            <a:ext cx="778033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COUNT(*) AS EmpCount, d.Name AS DeptName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e JOIN Departments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 e.DepartmentID = d.DepartmentID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e.HireDate BETWEEN '1999-2-1' AND '2002-12-31'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d.Name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HAVING COUNT(*) &gt; 5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EmpCount DESC</a:t>
            </a:r>
          </a:p>
        </p:txBody>
      </p:sp>
      <p:graphicFrame>
        <p:nvGraphicFramePr>
          <p:cNvPr id="600069" name="Group 5"/>
          <p:cNvGraphicFramePr>
            <a:graphicFrameLocks noGrp="1"/>
          </p:cNvGraphicFramePr>
          <p:nvPr/>
        </p:nvGraphicFramePr>
        <p:xfrm>
          <a:off x="685800" y="4919332"/>
          <a:ext cx="4465637" cy="1552956"/>
        </p:xfrm>
        <a:graphic>
          <a:graphicData uri="http://schemas.openxmlformats.org/drawingml/2006/table">
            <a:tbl>
              <a:tblPr/>
              <a:tblGrid>
                <a:gridCol w="1512887"/>
                <a:gridCol w="2952750"/>
              </a:tblGrid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DeptName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Finance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Information Services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633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http://www.sisd.nl/img/artikelen/server_room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123950"/>
            <a:ext cx="6076950" cy="3067050"/>
          </a:xfrm>
          <a:prstGeom prst="roundRect">
            <a:avLst>
              <a:gd name="adj" fmla="val 263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010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4724401"/>
            <a:ext cx="6248400" cy="685800"/>
          </a:xfrm>
        </p:spPr>
        <p:txBody>
          <a:bodyPr/>
          <a:lstStyle/>
          <a:p>
            <a:r>
              <a:rPr lang="en-US" dirty="0"/>
              <a:t>SQL Language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47800" y="5526880"/>
            <a:ext cx="6248400" cy="569120"/>
          </a:xfrm>
        </p:spPr>
        <p:txBody>
          <a:bodyPr/>
          <a:lstStyle/>
          <a:p>
            <a:r>
              <a:rPr dirty="0" smtClean="0"/>
              <a:t>SQL Server Functions</a:t>
            </a:r>
            <a:endParaRPr lang="bg-BG" dirty="0"/>
          </a:p>
        </p:txBody>
      </p:sp>
      <p:pic>
        <p:nvPicPr>
          <p:cNvPr id="5" name="Picture 2" descr="http://hafizeaslan.com/sql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74713" y="2285999"/>
            <a:ext cx="1748080" cy="984600"/>
          </a:xfrm>
          <a:prstGeom prst="ellipse">
            <a:avLst/>
          </a:prstGeom>
          <a:noFill/>
          <a:ln>
            <a:noFill/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61704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Standard Functions in Microsoft </a:t>
            </a:r>
            <a:r>
              <a:rPr lang="en-US" dirty="0" smtClean="0"/>
              <a:t>SQL Server</a:t>
            </a:r>
            <a:endParaRPr lang="bg-BG" dirty="0"/>
          </a:p>
        </p:txBody>
      </p:sp>
      <p:sp>
        <p:nvSpPr>
          <p:cNvPr id="6031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Single-row functions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String functions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Mathematical functions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Date functions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Conversion functions</a:t>
            </a:r>
          </a:p>
          <a:p>
            <a:pPr>
              <a:lnSpc>
                <a:spcPct val="100000"/>
              </a:lnSpc>
            </a:pPr>
            <a:r>
              <a:rPr lang="en-US" dirty="0"/>
              <a:t>Multiple-row functions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Aggregate functions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39938" name="Picture 2" descr="http://deepanjalidecor.files.wordpress.com/2009/10/87798_wall-abstrac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63358"/>
            <a:ext cx="2438400" cy="1818042"/>
          </a:xfrm>
          <a:prstGeom prst="roundRect">
            <a:avLst>
              <a:gd name="adj" fmla="val 8327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0178" name="Picture 2" descr="http://www.nhcs.k12.nc.us/freeman/images/practice/images/mathlogo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72000"/>
            <a:ext cx="2453400" cy="1657350"/>
          </a:xfrm>
          <a:prstGeom prst="roundRect">
            <a:avLst>
              <a:gd name="adj" fmla="val 8327"/>
            </a:avLst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sp>
        <p:nvSpPr>
          <p:cNvPr id="7" name="TextBox 6"/>
          <p:cNvSpPr txBox="1"/>
          <p:nvPr/>
        </p:nvSpPr>
        <p:spPr>
          <a:xfrm rot="21368992">
            <a:off x="6197169" y="1828800"/>
            <a:ext cx="2209800" cy="1600200"/>
          </a:xfrm>
          <a:prstGeom prst="roundRect">
            <a:avLst>
              <a:gd name="adj" fmla="val 6724"/>
            </a:avLst>
          </a:prstGeom>
          <a:noFill/>
          <a:ln>
            <a:noFill/>
          </a:ln>
          <a:effectLst>
            <a:outerShdw blurRad="50800" dist="38100" dir="2700000" algn="tl" rotWithShape="0">
              <a:schemeClr val="bg1">
                <a:lumMod val="85000"/>
                <a:lumOff val="15000"/>
                <a:alpha val="40000"/>
              </a:schemeClr>
            </a:outerShdw>
          </a:effectLst>
          <a:scene3d>
            <a:camera prst="orthographicFront"/>
            <a:lightRig rig="contrasting" dir="t">
              <a:rot lat="0" lon="0" rev="16500000"/>
            </a:lightRig>
          </a:scene3d>
          <a:sp3d prstMaterial="matte">
            <a:contourClr>
              <a:schemeClr val="accent1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ctr" anchorCtr="0">
            <a:noAutofit/>
            <a:sp3d contourW="25400" prstMaterial="translucentPowder">
              <a:contourClr>
                <a:schemeClr val="accent5">
                  <a:lumMod val="75000"/>
                </a:schemeClr>
              </a:contourClr>
            </a:sp3d>
          </a:bodyPr>
          <a:lstStyle/>
          <a:p>
            <a:pPr algn="ctr"/>
            <a:r>
              <a:rPr lang="en-US" sz="6600" b="1" dirty="0" smtClean="0">
                <a:ln w="900" cmpd="sng">
                  <a:solidFill>
                    <a:schemeClr val="accent5">
                      <a:lumMod val="50000"/>
                      <a:alpha val="2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  <a:alpha val="75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itchFamily="34" charset="0"/>
                <a:cs typeface="Arial" pitchFamily="34" charset="0"/>
              </a:rPr>
              <a:t>SQL</a:t>
            </a:r>
            <a:endParaRPr lang="en-US" sz="3400" b="1" dirty="0">
              <a:ln w="900" cmpd="sng">
                <a:solidFill>
                  <a:schemeClr val="accent5">
                    <a:lumMod val="50000"/>
                    <a:alpha val="2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  <a:alpha val="75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637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COALESCE() Function</a:t>
            </a:r>
            <a:endParaRPr lang="bg-BG" dirty="0"/>
          </a:p>
        </p:txBody>
      </p:sp>
      <p:sp>
        <p:nvSpPr>
          <p:cNvPr id="604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ISNULL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(&lt;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value&gt;,&lt;default_value&gt;)</a:t>
            </a:r>
            <a:r>
              <a:rPr lang="en-US" sz="3000" noProof="1"/>
              <a:t> – converts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  <a:r>
              <a:rPr lang="en-US" sz="3000" noProof="1"/>
              <a:t> values to given default value</a:t>
            </a:r>
            <a:endParaRPr lang="en-US" noProof="1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04164" name="Rectangle 4"/>
          <p:cNvSpPr>
            <a:spLocks noChangeArrowheads="1"/>
          </p:cNvSpPr>
          <p:nvPr/>
        </p:nvSpPr>
        <p:spPr bwMode="auto">
          <a:xfrm>
            <a:off x="838200" y="2286000"/>
            <a:ext cx="7478713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Name AS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[Projects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Name],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ISNULL(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EndDate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GETDATE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[End Date]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Projects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0416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218802"/>
              </p:ext>
            </p:extLst>
          </p:nvPr>
        </p:nvGraphicFramePr>
        <p:xfrm>
          <a:off x="838200" y="3657600"/>
          <a:ext cx="7478713" cy="2695956"/>
        </p:xfrm>
        <a:graphic>
          <a:graphicData uri="http://schemas.openxmlformats.org/drawingml/2006/table">
            <a:tbl>
              <a:tblPr/>
              <a:tblGrid>
                <a:gridCol w="3670300"/>
                <a:gridCol w="3808413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Projects Name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End Date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Classic Vest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2006-07-02 08:19:43.983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Cycling Cap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2003-06-01 00:00:00.000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Full-Finger Gloves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2003-06-01 00:00:00.000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Half-Finger Gloves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2003-06-01 00:00:00.000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HL Mountain Frame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2003-06-01 00:00:00.000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838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  <a:endParaRPr lang="bg-BG" dirty="0"/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Changing the casing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LOWER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UPPER</a:t>
            </a:r>
          </a:p>
          <a:p>
            <a:pPr>
              <a:lnSpc>
                <a:spcPct val="100000"/>
              </a:lnSpc>
            </a:pPr>
            <a:r>
              <a:rPr lang="en-US" dirty="0"/>
              <a:t>Manipulating characters – </a:t>
            </a:r>
            <a:r>
              <a:rPr kumimoji="0"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SUBSTRING</a:t>
            </a:r>
            <a:r>
              <a:rPr kumimoji="0"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LEN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LTRIM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REPLACE</a:t>
            </a:r>
            <a:endParaRPr kumimoji="0"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05188" name="Rectangle 4"/>
          <p:cNvSpPr>
            <a:spLocks noChangeArrowheads="1"/>
          </p:cNvSpPr>
          <p:nvPr/>
        </p:nvSpPr>
        <p:spPr bwMode="auto">
          <a:xfrm>
            <a:off x="838200" y="2819400"/>
            <a:ext cx="7478713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LastName,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LEN(LastName)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 LastNameLen,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UPPER(LastName)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 UpperLastName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RIGHT(LastName, 3)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'son'</a:t>
            </a:r>
          </a:p>
        </p:txBody>
      </p:sp>
      <p:graphicFrame>
        <p:nvGraphicFramePr>
          <p:cNvPr id="605189" name="Group 5"/>
          <p:cNvGraphicFramePr>
            <a:graphicFrameLocks noGrp="1"/>
          </p:cNvGraphicFramePr>
          <p:nvPr/>
        </p:nvGraphicFramePr>
        <p:xfrm>
          <a:off x="838200" y="4495800"/>
          <a:ext cx="7478713" cy="1933956"/>
        </p:xfrm>
        <a:graphic>
          <a:graphicData uri="http://schemas.openxmlformats.org/drawingml/2006/table">
            <a:tbl>
              <a:tblPr/>
              <a:tblGrid>
                <a:gridCol w="2365375"/>
                <a:gridCol w="2520950"/>
                <a:gridCol w="2592388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LastNameLen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UpperLastName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Erickson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ERICKSON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Johnson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JOHNSON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Munson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MUNSON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631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</a:t>
            </a:r>
            <a:endParaRPr lang="bg-BG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Mathematical Functions –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ROUND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FLOOR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POWER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ABS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SQRT</a:t>
            </a:r>
            <a:r>
              <a:rPr lang="en-US" sz="3000" dirty="0"/>
              <a:t>, </a:t>
            </a:r>
            <a:r>
              <a:rPr lang="en-US" sz="3000" dirty="0">
                <a:latin typeface="Courier New" pitchFamily="49" charset="0"/>
              </a:rPr>
              <a:t>…</a:t>
            </a:r>
          </a:p>
          <a:p>
            <a:pPr>
              <a:lnSpc>
                <a:spcPct val="100000"/>
              </a:lnSpc>
              <a:spcBef>
                <a:spcPct val="20000"/>
              </a:spcBef>
              <a:buNone/>
            </a:pP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/>
              <a:t>Date Functions –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GETDATE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DATEADD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DAY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MONTH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YEAR</a:t>
            </a:r>
            <a:r>
              <a:rPr lang="en-US" sz="3000" dirty="0"/>
              <a:t>, </a:t>
            </a:r>
            <a:r>
              <a:rPr lang="en-US" sz="3000" dirty="0">
                <a:latin typeface="Courier New" pitchFamily="49" charset="0"/>
              </a:rPr>
              <a:t>…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Conversion Functions –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CONVERT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CAST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06212" name="Rectangle 4"/>
          <p:cNvSpPr>
            <a:spLocks noChangeArrowheads="1"/>
          </p:cNvSpPr>
          <p:nvPr/>
        </p:nvSpPr>
        <p:spPr bwMode="auto">
          <a:xfrm>
            <a:off x="755650" y="2085122"/>
            <a:ext cx="7561263" cy="8104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FLOOR(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3.14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3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ROUND(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5.86, 0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6.00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06213" name="Rectangle 5"/>
          <p:cNvSpPr>
            <a:spLocks noChangeArrowheads="1"/>
          </p:cNvSpPr>
          <p:nvPr/>
        </p:nvSpPr>
        <p:spPr bwMode="auto">
          <a:xfrm>
            <a:off x="755650" y="4953000"/>
            <a:ext cx="7561263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CONVERT(DATETIME, '20051231', 112)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2005-12-31 00:00:00.000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-- 112 is the ISO formatting style YYYYMMDD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44034" name="Picture 2" descr="Вижте изображението в пълен размер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133600"/>
            <a:ext cx="952500" cy="8422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7588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819400"/>
            <a:ext cx="4953000" cy="685800"/>
          </a:xfrm>
        </p:spPr>
        <p:txBody>
          <a:bodyPr/>
          <a:lstStyle/>
          <a:p>
            <a:r>
              <a:rPr lang="en-US" dirty="0"/>
              <a:t>SQL Language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621880"/>
            <a:ext cx="4953000" cy="569120"/>
          </a:xfrm>
        </p:spPr>
        <p:txBody>
          <a:bodyPr/>
          <a:lstStyle/>
          <a:p>
            <a:r>
              <a:rPr dirty="0" smtClean="0"/>
              <a:t>Nested SELECT Statements</a:t>
            </a:r>
            <a:endParaRPr lang="bg-BG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0" y="762000"/>
            <a:ext cx="3505200" cy="5410200"/>
            <a:chOff x="5715000" y="609600"/>
            <a:chExt cx="2907742" cy="4410075"/>
          </a:xfrm>
        </p:grpSpPr>
        <p:pic>
          <p:nvPicPr>
            <p:cNvPr id="71682" name="Picture 2" descr="http://www.packagingsource.com/catalog/images/Red%20Nested%20Box.jpg"/>
            <p:cNvPicPr>
              <a:picLocks noChangeAspect="1" noChangeArrowheads="1"/>
            </p:cNvPicPr>
            <p:nvPr/>
          </p:nvPicPr>
          <p:blipFill>
            <a:blip r:embed="rId3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1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609600"/>
              <a:ext cx="2907742" cy="4410075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</p:pic>
        <p:sp>
          <p:nvSpPr>
            <p:cNvPr id="5" name="TextBox 4"/>
            <p:cNvSpPr txBox="1"/>
            <p:nvPr/>
          </p:nvSpPr>
          <p:spPr>
            <a:xfrm rot="21314890">
              <a:off x="7002699" y="4088931"/>
              <a:ext cx="1001573" cy="478494"/>
            </a:xfrm>
            <a:prstGeom prst="roundRect">
              <a:avLst>
                <a:gd name="adj" fmla="val 6724"/>
              </a:avLst>
            </a:prstGeom>
            <a:gradFill>
              <a:gsLst>
                <a:gs pos="0">
                  <a:schemeClr val="accent1">
                    <a:shade val="75000"/>
                    <a:satMod val="160000"/>
                    <a:alpha val="50000"/>
                  </a:schemeClr>
                </a:gs>
                <a:gs pos="60000">
                  <a:schemeClr val="accent1">
                    <a:satMod val="150000"/>
                  </a:schemeClr>
                </a:gs>
                <a:gs pos="100000">
                  <a:schemeClr val="accent1">
                    <a:tint val="75000"/>
                    <a:satMod val="20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en-US" sz="32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Black" pitchFamily="34" charset="0"/>
                  <a:cs typeface="Arial" pitchFamily="34" charset="0"/>
                </a:rPr>
                <a:t>SQL</a:t>
              </a:r>
              <a:endParaRPr lang="en-US" sz="3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itchFamily="34" charset="0"/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21088077">
              <a:off x="7073219" y="3087745"/>
              <a:ext cx="780226" cy="374260"/>
            </a:xfrm>
            <a:prstGeom prst="roundRect">
              <a:avLst>
                <a:gd name="adj" fmla="val 6724"/>
              </a:avLst>
            </a:prstGeom>
            <a:gradFill>
              <a:gsLst>
                <a:gs pos="0">
                  <a:schemeClr val="accent1">
                    <a:shade val="75000"/>
                    <a:satMod val="160000"/>
                    <a:alpha val="50000"/>
                  </a:schemeClr>
                </a:gs>
                <a:gs pos="60000">
                  <a:schemeClr val="accent1">
                    <a:satMod val="150000"/>
                  </a:schemeClr>
                </a:gs>
                <a:gs pos="100000">
                  <a:schemeClr val="accent1">
                    <a:tint val="75000"/>
                    <a:satMod val="20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en-US" sz="24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Black" pitchFamily="34" charset="0"/>
                  <a:cs typeface="Arial" pitchFamily="34" charset="0"/>
                </a:rPr>
                <a:t>SQL</a:t>
              </a:r>
              <a:endParaRPr lang="en-US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itchFamily="34" charset="0"/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47689" y="2135443"/>
              <a:ext cx="676100" cy="322142"/>
            </a:xfrm>
            <a:prstGeom prst="roundRect">
              <a:avLst>
                <a:gd name="adj" fmla="val 6724"/>
              </a:avLst>
            </a:prstGeom>
            <a:gradFill>
              <a:gsLst>
                <a:gs pos="0">
                  <a:schemeClr val="accent1">
                    <a:shade val="75000"/>
                    <a:satMod val="160000"/>
                    <a:alpha val="50000"/>
                  </a:schemeClr>
                </a:gs>
                <a:gs pos="60000">
                  <a:schemeClr val="accent1">
                    <a:satMod val="150000"/>
                  </a:schemeClr>
                </a:gs>
                <a:gs pos="100000">
                  <a:schemeClr val="accent1">
                    <a:tint val="75000"/>
                    <a:satMod val="200000"/>
                  </a:schemeClr>
                </a:gs>
              </a:gsLst>
            </a:gradFill>
            <a:scene3d>
              <a:camera prst="orthographicFront">
                <a:rot lat="0" lon="0" rev="180000"/>
              </a:camera>
              <a:lightRig rig="contrasting" dir="t">
                <a:rot lat="0" lon="0" rev="16500000"/>
              </a:lightRig>
            </a:scene3d>
            <a:sp3d prstMaterial="powder">
              <a:bevelT w="152400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en-US" sz="20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Black" pitchFamily="34" charset="0"/>
                  <a:cs typeface="Arial" pitchFamily="34" charset="0"/>
                </a:rPr>
                <a:t>SQL</a:t>
              </a:r>
              <a:endParaRPr lang="en-US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itchFamily="34" charset="0"/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86155">
              <a:off x="7022472" y="1304655"/>
              <a:ext cx="677628" cy="270025"/>
            </a:xfrm>
            <a:prstGeom prst="roundRect">
              <a:avLst>
                <a:gd name="adj" fmla="val 6724"/>
              </a:avLst>
            </a:prstGeom>
            <a:gradFill>
              <a:gsLst>
                <a:gs pos="0">
                  <a:schemeClr val="accent1">
                    <a:shade val="75000"/>
                    <a:satMod val="160000"/>
                    <a:alpha val="50000"/>
                  </a:schemeClr>
                </a:gs>
                <a:gs pos="60000">
                  <a:schemeClr val="accent1">
                    <a:satMod val="150000"/>
                  </a:schemeClr>
                </a:gs>
                <a:gs pos="100000">
                  <a:schemeClr val="accent1">
                    <a:tint val="75000"/>
                    <a:satMod val="20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en-US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Black" pitchFamily="34" charset="0"/>
                  <a:cs typeface="Arial" pitchFamily="34" charset="0"/>
                </a:rPr>
                <a:t>SQL</a:t>
              </a:r>
              <a:endParaRPr lang="en-US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itchFamily="34" charset="0"/>
                <a:cs typeface="Arial" pitchFamily="34" charset="0"/>
              </a:endParaRPr>
            </a:p>
          </p:txBody>
        </p:sp>
      </p:grpSp>
      <p:pic>
        <p:nvPicPr>
          <p:cNvPr id="97282" name="Picture 2" descr="http://img.informer.com/icons/png/48/106/106197.png"/>
          <p:cNvPicPr>
            <a:picLocks noChangeAspect="1" noChangeArrowheads="1"/>
          </p:cNvPicPr>
          <p:nvPr/>
        </p:nvPicPr>
        <p:blipFill>
          <a:blip r:embed="rId4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9847">
            <a:off x="2881945" y="960505"/>
            <a:ext cx="1597230" cy="1480300"/>
          </a:xfrm>
          <a:prstGeom prst="rect">
            <a:avLst/>
          </a:prstGeom>
          <a:noFill/>
        </p:spPr>
      </p:pic>
      <p:pic>
        <p:nvPicPr>
          <p:cNvPr id="97283" name="Picture 3" descr="C:\Trash\database-table-search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19">
            <a:off x="1574757" y="4582890"/>
            <a:ext cx="1959732" cy="1745196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39749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</a:t>
            </a:r>
            <a:r>
              <a:rPr lang="en-US" dirty="0" smtClean="0"/>
              <a:t>Functions</a:t>
            </a:r>
            <a:endParaRPr lang="bg-BG" dirty="0"/>
          </a:p>
        </p:txBody>
      </p:sp>
      <p:sp>
        <p:nvSpPr>
          <p:cNvPr id="608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can combine functions to achieve more complex behavior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08260" name="Rectangle 4"/>
          <p:cNvSpPr>
            <a:spLocks noChangeArrowheads="1"/>
          </p:cNvSpPr>
          <p:nvPr/>
        </p:nvSpPr>
        <p:spPr bwMode="auto">
          <a:xfrm>
            <a:off x="827088" y="2362200"/>
            <a:ext cx="74898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Name AS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[Projects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Name],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COALESCE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CONVERT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nvarchar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(50), EndDate),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'Not Finished') AS [Date Finished]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Projects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graphicFrame>
        <p:nvGraphicFramePr>
          <p:cNvPr id="608261" name="Group 5"/>
          <p:cNvGraphicFramePr>
            <a:graphicFrameLocks noGrp="1"/>
          </p:cNvGraphicFramePr>
          <p:nvPr/>
        </p:nvGraphicFramePr>
        <p:xfrm>
          <a:off x="838200" y="4066639"/>
          <a:ext cx="7478713" cy="2314956"/>
        </p:xfrm>
        <a:graphic>
          <a:graphicData uri="http://schemas.openxmlformats.org/drawingml/2006/table">
            <a:tbl>
              <a:tblPr/>
              <a:tblGrid>
                <a:gridCol w="3733800"/>
                <a:gridCol w="3744913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Projects Name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Date Finished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HL Mountain Front Wheel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Jun  1 2003 12:00AM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LL Touring Handlebars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Not Finished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HL Touring Handlebars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Not Finished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LL Road Front Wheel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Jun  1 2003 12:00AM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891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plus.maths.org/issue23/features/data/dat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1143000"/>
            <a:ext cx="3676650" cy="3009901"/>
          </a:xfrm>
          <a:prstGeom prst="roundRect">
            <a:avLst>
              <a:gd name="adj" fmla="val 416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9938" name="Picture 2" descr="http://www.hermetechnz.com/EasyHL7/Images/sql_Logo_128.jpg"/>
          <p:cNvPicPr>
            <a:picLocks noChangeAspect="1" noChangeArrowheads="1"/>
          </p:cNvPicPr>
          <p:nvPr/>
        </p:nvPicPr>
        <p:blipFill>
          <a:blip r:embed="rId4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914400"/>
            <a:ext cx="1371600" cy="1371600"/>
          </a:xfrm>
          <a:prstGeom prst="roundRect">
            <a:avLst>
              <a:gd name="adj" fmla="val 8818"/>
            </a:avLst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39940" name="Picture 4" descr="http://www.database-repair-software.com/images/dbf_logo.jpg"/>
          <p:cNvPicPr>
            <a:picLocks noChangeAspect="1" noChangeArrowheads="1"/>
          </p:cNvPicPr>
          <p:nvPr/>
        </p:nvPicPr>
        <p:blipFill>
          <a:blip r:embed="rId5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0"/>
            <a:ext cx="2100964" cy="2118328"/>
          </a:xfrm>
          <a:prstGeom prst="roundRect">
            <a:avLst>
              <a:gd name="adj" fmla="val 3251"/>
            </a:avLst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614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4800601"/>
            <a:ext cx="7467600" cy="685800"/>
          </a:xfrm>
        </p:spPr>
        <p:txBody>
          <a:bodyPr/>
          <a:lstStyle/>
          <a:p>
            <a:r>
              <a:rPr lang="en-US" dirty="0"/>
              <a:t>SQL Language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38200" y="5526880"/>
            <a:ext cx="7467600" cy="569120"/>
          </a:xfrm>
        </p:spPr>
        <p:txBody>
          <a:bodyPr/>
          <a:lstStyle/>
          <a:p>
            <a:r>
              <a:rPr smtClean="0"/>
              <a:t>Data Definition Language (DDL)</a:t>
            </a:r>
            <a:endParaRPr lang="bg-BG" dirty="0"/>
          </a:p>
        </p:txBody>
      </p:sp>
      <p:pic>
        <p:nvPicPr>
          <p:cNvPr id="39942" name="Picture 6" descr="http://fortunebrainstormtech.files.wordpress.com/2007/10/data-icon1.jpg"/>
          <p:cNvPicPr>
            <a:picLocks noChangeAspect="1" noChangeArrowheads="1"/>
          </p:cNvPicPr>
          <p:nvPr/>
        </p:nvPicPr>
        <p:blipFill>
          <a:blip r:embed="rId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594" y="1981200"/>
            <a:ext cx="945121" cy="652132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09378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 Language</a:t>
            </a:r>
            <a:endParaRPr lang="bg-BG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DDL commands for defining </a:t>
            </a:r>
            <a:r>
              <a:rPr lang="en-US" dirty="0"/>
              <a:t>/ editing objects</a:t>
            </a:r>
            <a:endParaRPr lang="bg-BG" dirty="0"/>
          </a:p>
          <a:p>
            <a:pPr marL="973138" lvl="1" indent="-350838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973138" lvl="1" indent="-350838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ALTER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973138" lvl="1" indent="-350838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Data Control Language (DCL) for managing </a:t>
            </a:r>
            <a:r>
              <a:rPr lang="en-US" dirty="0"/>
              <a:t>access </a:t>
            </a:r>
            <a:r>
              <a:rPr lang="en-US" dirty="0" smtClean="0"/>
              <a:t>permissions</a:t>
            </a:r>
            <a:endParaRPr lang="bg-BG" dirty="0"/>
          </a:p>
          <a:p>
            <a:pPr marL="973138" lvl="1" indent="-350838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GRANT</a:t>
            </a:r>
          </a:p>
          <a:p>
            <a:pPr marL="973138" lvl="1" indent="-350838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REVOKE</a:t>
            </a:r>
          </a:p>
          <a:p>
            <a:pPr marL="973138" lvl="1" indent="-350838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DENY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37890" name="Picture 2" descr="http://www.macshareware.com/images/icons/fmpro_migrator_development_databases-12279.jpe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752600"/>
            <a:ext cx="1682975" cy="1676400"/>
          </a:xfrm>
          <a:prstGeom prst="roundRect">
            <a:avLst>
              <a:gd name="adj" fmla="val 41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7892" name="Picture 4" descr="http://www.artistsvalley.com/images/icons/Database%20Application%20Icons/Database%20Security%20Key/256x256/Database%20Security%20Ke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5" y="4572000"/>
            <a:ext cx="1676400" cy="1676400"/>
          </a:xfrm>
          <a:prstGeom prst="roundRect">
            <a:avLst>
              <a:gd name="adj" fmla="val 398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246438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Database Objects</a:t>
            </a:r>
            <a:endParaRPr lang="bg-BG" dirty="0"/>
          </a:p>
        </p:txBody>
      </p:sp>
      <p:sp>
        <p:nvSpPr>
          <p:cNvPr id="617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r>
              <a:rPr lang="en-US" sz="3000" dirty="0"/>
              <a:t> </a:t>
            </a:r>
            <a:r>
              <a:rPr lang="en-US" sz="3000" dirty="0" smtClean="0"/>
              <a:t>command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TABLE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&lt;name&gt;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(&lt;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field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definitions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VIEW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&lt;name&gt;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AS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&lt;select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&lt;object&gt;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&lt;definition&gt;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17476" name="Rectangle 4"/>
          <p:cNvSpPr>
            <a:spLocks noChangeArrowheads="1"/>
          </p:cNvSpPr>
          <p:nvPr/>
        </p:nvSpPr>
        <p:spPr bwMode="auto">
          <a:xfrm>
            <a:off x="900113" y="3581400"/>
            <a:ext cx="7343775" cy="27084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PersonID int IDENTITY,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 nvarchar(100) NOT NULL,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CONSTRAINT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PK_Persons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PRIMARY KEY(PersonID)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VIEW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[First 10 Persons] 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TOP 10 Name 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848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Creating Objects – More Examples</a:t>
            </a:r>
            <a:endParaRPr lang="bg-B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18499" name="Rectangle 3"/>
          <p:cNvSpPr>
            <a:spLocks noChangeArrowheads="1"/>
          </p:cNvSpPr>
          <p:nvPr/>
        </p:nvSpPr>
        <p:spPr bwMode="auto">
          <a:xfrm>
            <a:off x="900113" y="1371600"/>
            <a:ext cx="7253287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CountryID int IDENTITY,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 nvarchar(100) NOT NULL,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CONSTRAINT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PK_Countries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PRIMARY KEY(CountryID)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Cities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CityID int IDENTITY,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 nvarchar(100) NOT NULL,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CountryID int NOT NULL,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CONSTRAINT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PK_Cities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PRIMARY KEY(CityID)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5701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</a:t>
            </a:r>
            <a:r>
              <a:rPr lang="en-US" smtClean="0"/>
              <a:t>Database Objects</a:t>
            </a:r>
            <a:endParaRPr lang="bg-BG" dirty="0"/>
          </a:p>
        </p:txBody>
      </p:sp>
      <p:sp>
        <p:nvSpPr>
          <p:cNvPr id="6195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ALTER</a:t>
            </a:r>
            <a:r>
              <a:rPr lang="en-US" sz="3000" dirty="0"/>
              <a:t> command</a:t>
            </a:r>
          </a:p>
          <a:p>
            <a:pPr marL="865188" lvl="1" indent="-407988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ALTER TABLE &lt;name&gt; &lt;command&gt;</a:t>
            </a:r>
          </a:p>
          <a:p>
            <a:pPr marL="865188" lvl="1" indent="-407988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&lt;object&gt; &lt;command&gt;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695326" y="2971800"/>
            <a:ext cx="7762874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Add a foreign key constraint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Cities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--&gt; Country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ALTER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Cities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CONSTRAINT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FK_Cities_Countries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FOREIGN KEY (CountryID)</a:t>
            </a:r>
          </a:p>
          <a:p>
            <a:pPr eaLnBrk="0" hangingPunct="0"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REFERENCES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Countries(CountryID)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Add column Population to the table Country</a:t>
            </a:r>
          </a:p>
          <a:p>
            <a:pPr eaLnBrk="0" hangingPunct="0"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ALTER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Population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Remove column Population from the table Country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ALTER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 COLUMN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Population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76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</a:t>
            </a:r>
            <a:r>
              <a:rPr lang="en-US" smtClean="0"/>
              <a:t>Database Objects</a:t>
            </a:r>
            <a:endParaRPr lang="bg-BG" dirty="0"/>
          </a:p>
        </p:txBody>
      </p:sp>
      <p:sp>
        <p:nvSpPr>
          <p:cNvPr id="620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</a:t>
            </a:r>
            <a:r>
              <a:rPr lang="en-US" dirty="0"/>
              <a:t> command</a:t>
            </a:r>
          </a:p>
          <a:p>
            <a:pPr marL="865188" lvl="1" indent="-407988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 TABLE &lt;name&gt;</a:t>
            </a:r>
          </a:p>
          <a:p>
            <a:pPr marL="865188" lvl="1" indent="-407988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 TRIGGER &lt;name&gt;</a:t>
            </a:r>
          </a:p>
          <a:p>
            <a:pPr marL="865188" lvl="1" indent="-407988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 INDEX &lt;name&gt;</a:t>
            </a:r>
          </a:p>
          <a:p>
            <a:pPr marL="865188" lvl="1" indent="-407988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 &lt;object&gt;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20548" name="Rectangle 4"/>
          <p:cNvSpPr>
            <a:spLocks noChangeArrowheads="1"/>
          </p:cNvSpPr>
          <p:nvPr/>
        </p:nvSpPr>
        <p:spPr bwMode="auto">
          <a:xfrm>
            <a:off x="755651" y="4545449"/>
            <a:ext cx="7550150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Cities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 CONSTRAINT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FK_Cities_Countries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282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Access Permissions</a:t>
            </a:r>
            <a:endParaRPr lang="bg-BG" dirty="0"/>
          </a:p>
        </p:txBody>
      </p:sp>
      <p:sp>
        <p:nvSpPr>
          <p:cNvPr id="621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GRANT</a:t>
            </a:r>
            <a:r>
              <a:rPr lang="en-US" dirty="0"/>
              <a:t> command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REVOKE</a:t>
            </a:r>
            <a:r>
              <a:rPr lang="en-US" dirty="0"/>
              <a:t> command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21572" name="Rectangle 4"/>
          <p:cNvSpPr>
            <a:spLocks noChangeArrowheads="1"/>
          </p:cNvSpPr>
          <p:nvPr/>
        </p:nvSpPr>
        <p:spPr bwMode="auto">
          <a:xfrm>
            <a:off x="755650" y="1767158"/>
            <a:ext cx="76247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GRANT &lt;persmission&gt; ON &lt;object&gt; TO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&lt;role&gt;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1573" name="Rectangle 5"/>
          <p:cNvSpPr>
            <a:spLocks noChangeArrowheads="1"/>
          </p:cNvSpPr>
          <p:nvPr/>
        </p:nvSpPr>
        <p:spPr bwMode="auto">
          <a:xfrm>
            <a:off x="755650" y="3028890"/>
            <a:ext cx="76247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ON Persons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1574" name="Rectangle 6"/>
          <p:cNvSpPr>
            <a:spLocks noChangeArrowheads="1"/>
          </p:cNvSpPr>
          <p:nvPr/>
        </p:nvSpPr>
        <p:spPr bwMode="auto">
          <a:xfrm>
            <a:off x="755650" y="4324290"/>
            <a:ext cx="76247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REVOKE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&lt;persmission&gt; ON &lt;object&gt;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&lt;role&gt;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1575" name="Rectangle 7"/>
          <p:cNvSpPr>
            <a:spLocks noChangeArrowheads="1"/>
          </p:cNvSpPr>
          <p:nvPr/>
        </p:nvSpPr>
        <p:spPr bwMode="auto">
          <a:xfrm>
            <a:off x="755650" y="5619690"/>
            <a:ext cx="76247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REVOKE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SELECT ON Employees FROM public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18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makeitsafe.missouri.edu/images/best-practice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393" y="1295400"/>
            <a:ext cx="2846832" cy="1981200"/>
          </a:xfrm>
          <a:prstGeom prst="roundRect">
            <a:avLst>
              <a:gd name="adj" fmla="val 844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  <a:scene3d>
            <a:camera prst="perspectiveHeroicExtremeLeftFacing"/>
            <a:lightRig rig="threePt" dir="t"/>
          </a:scene3d>
          <a:sp3d>
            <a:bevelT/>
          </a:sp3d>
        </p:spPr>
      </p:pic>
      <p:pic>
        <p:nvPicPr>
          <p:cNvPr id="25602" name="Picture 2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" t="1744" r="2081" b="4070"/>
          <a:stretch>
            <a:fillRect/>
          </a:stretch>
        </p:blipFill>
        <p:spPr bwMode="auto">
          <a:xfrm>
            <a:off x="609600" y="1042837"/>
            <a:ext cx="2743200" cy="229663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622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648200"/>
            <a:ext cx="8229600" cy="685800"/>
          </a:xfrm>
        </p:spPr>
        <p:txBody>
          <a:bodyPr/>
          <a:lstStyle/>
          <a:p>
            <a:r>
              <a:rPr lang="en-US"/>
              <a:t>Creating Tables in SQL Server</a:t>
            </a:r>
            <a:endParaRPr lang="bg-BG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374479"/>
            <a:ext cx="8229600" cy="569120"/>
          </a:xfrm>
        </p:spPr>
        <p:txBody>
          <a:bodyPr/>
          <a:lstStyle/>
          <a:p>
            <a:r>
              <a:rPr dirty="0" smtClean="0"/>
              <a:t>Best Practices</a:t>
            </a:r>
            <a:endParaRPr lang="bg-BG" dirty="0"/>
          </a:p>
        </p:txBody>
      </p:sp>
      <p:pic>
        <p:nvPicPr>
          <p:cNvPr id="25603" name="Picture 3" descr="C:\Trash\design-table.png"/>
          <p:cNvPicPr>
            <a:picLocks noChangeAspect="1" noChangeArrowheads="1"/>
          </p:cNvPicPr>
          <p:nvPr/>
        </p:nvPicPr>
        <p:blipFill>
          <a:blip r:embed="rId5" cstate="screen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6306">
            <a:off x="2927216" y="1329034"/>
            <a:ext cx="3074048" cy="2307263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flood" dir="t"/>
          </a:scene3d>
          <a:sp3d prstMaterial="translucentPowder">
            <a:bevelT/>
            <a:bevelB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159615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in SQL Server</a:t>
            </a:r>
            <a:endParaRPr lang="bg-BG" dirty="0"/>
          </a:p>
        </p:txBody>
      </p:sp>
      <p:sp>
        <p:nvSpPr>
          <p:cNvPr id="624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new table: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 the table name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Should have good name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 the columns and their types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 proper data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 the table primary key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IDENTITY</a:t>
            </a:r>
            <a:r>
              <a:rPr lang="en-US" dirty="0"/>
              <a:t> for enabling auto increment of the primary key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 foreign/keys and constraints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23553" name="Picture 1" descr="C:\Trash\design-tabl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143000"/>
            <a:ext cx="2310184" cy="1733935"/>
          </a:xfrm>
          <a:prstGeom prst="roundRect">
            <a:avLst>
              <a:gd name="adj" fmla="val 4403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483016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Nested SELECT Statements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statements can be nested in the where </a:t>
            </a:r>
            <a:r>
              <a:rPr lang="en-US" dirty="0" smtClean="0"/>
              <a:t>clause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always </a:t>
            </a:r>
            <a:r>
              <a:rPr lang="en-US" dirty="0"/>
              <a:t>prefer joins to nested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statements </a:t>
            </a:r>
            <a:r>
              <a:rPr lang="en-US" dirty="0" smtClean="0"/>
              <a:t>for better performance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755650" y="2209800"/>
            <a:ext cx="7561263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Salary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Salary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MAX(Salary) FROM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55650" y="3791129"/>
            <a:ext cx="7561263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DepartmentID, Salary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DepartmentID IN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 FROM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Departments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Name='Sales'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4354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6400800" cy="914400"/>
          </a:xfrm>
        </p:spPr>
        <p:txBody>
          <a:bodyPr/>
          <a:lstStyle/>
          <a:p>
            <a:r>
              <a:rPr lang="en-US" dirty="0"/>
              <a:t>Creating Tables in SQL Server – Examples</a:t>
            </a:r>
            <a:endParaRPr lang="bg-BG" dirty="0"/>
          </a:p>
        </p:txBody>
      </p:sp>
      <p:sp>
        <p:nvSpPr>
          <p:cNvPr id="625667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505499"/>
            <a:ext cx="7848600" cy="4401205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Groups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GroupID int IDENTITY,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Name nvarchar(100) NOT NULL,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CONSTRAINT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PK_Groups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PRIMARY KEY(GroupID)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Users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UserID int IDENTITY,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UserName nvarchar(100) NOT NULL,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GroupID int NOT NULL,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CONSTRAINT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PK_Users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PRIMARY KEY(UserID),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CONSTRAINT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FK_Users_Groups FOREIGN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KEY(GroupID)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REFERENCES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Groups(GroupID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26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603080"/>
            <a:ext cx="8229600" cy="569120"/>
          </a:xfrm>
        </p:spPr>
        <p:txBody>
          <a:bodyPr/>
          <a:lstStyle/>
          <a:p>
            <a:r>
              <a:rPr lang="en-US" dirty="0" smtClean="0"/>
              <a:t>Begin / Commit / Rollback Transactions in SQL Server</a:t>
            </a:r>
            <a:endParaRPr lang="en-US" dirty="0"/>
          </a:p>
        </p:txBody>
      </p:sp>
      <p:pic>
        <p:nvPicPr>
          <p:cNvPr id="8" name="Picture 2" descr="http://www.internetmovierights.com/images/company-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55709">
            <a:off x="1260111" y="2098311"/>
            <a:ext cx="1943100" cy="1943100"/>
          </a:xfrm>
          <a:prstGeom prst="roundRect">
            <a:avLst>
              <a:gd name="adj" fmla="val 6270"/>
            </a:avLst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  <p:pic>
        <p:nvPicPr>
          <p:cNvPr id="110598" name="Picture 6" descr="http://www.agiledesignlabs.com/images/Stategic_Transaction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9971">
            <a:off x="5470054" y="1193009"/>
            <a:ext cx="2281084" cy="2438400"/>
          </a:xfrm>
          <a:prstGeom prst="roundRect">
            <a:avLst>
              <a:gd name="adj" fmla="val 4638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10600" name="Picture 8" descr="http://www.artistsvalley.com/images/icons/Database%20Application%20Icons/Server%20Database/256x256/Server%20Databas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2971800"/>
            <a:ext cx="1524000" cy="1524000"/>
          </a:xfrm>
          <a:prstGeom prst="roundRect">
            <a:avLst>
              <a:gd name="adj" fmla="val 11086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110596" name="Picture 4" descr="http://www.softwaredroid.com/themes/green_element/images/features/icons_transactio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762000"/>
            <a:ext cx="2514600" cy="2514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36558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Concurrency Control?</a:t>
            </a:r>
            <a:endParaRPr lang="bg-BG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Pessimistic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concurrency </a:t>
            </a:r>
            <a:r>
              <a:rPr lang="en-US" dirty="0" smtClean="0"/>
              <a:t>(default in SQL Server)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Locks </a:t>
            </a:r>
            <a:r>
              <a:rPr lang="en-US" dirty="0" smtClean="0"/>
              <a:t>table data at each </a:t>
            </a:r>
            <a:r>
              <a:rPr lang="en-US" dirty="0"/>
              <a:t>data is </a:t>
            </a:r>
            <a:r>
              <a:rPr lang="en-US" dirty="0" smtClean="0"/>
              <a:t>modification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Concurrent </a:t>
            </a:r>
            <a:r>
              <a:rPr lang="en-US" dirty="0"/>
              <a:t>users are blocked until </a:t>
            </a:r>
            <a:r>
              <a:rPr lang="en-US" dirty="0" smtClean="0"/>
              <a:t>the lock </a:t>
            </a:r>
            <a:r>
              <a:rPr lang="en-US" dirty="0"/>
              <a:t>is released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Optimistic concurrency </a:t>
            </a:r>
            <a:r>
              <a:rPr lang="en-US" dirty="0" smtClean="0"/>
              <a:t>(default in MySQL)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No locks are performed when data is being read or changed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Concurrent users don’t see the changes until they are committed / rolled-back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Supported with SNAPSHOT isolation in SQL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57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bg-BG" dirty="0"/>
          </a:p>
        </p:txBody>
      </p:sp>
      <p:sp>
        <p:nvSpPr>
          <p:cNvPr id="12083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Transactions </a:t>
            </a:r>
            <a:r>
              <a:rPr lang="en-US" dirty="0"/>
              <a:t>start </a:t>
            </a:r>
            <a:r>
              <a:rPr lang="en-US" dirty="0" smtClean="0"/>
              <a:t>by executing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BEGIN TRANSACTION</a:t>
            </a:r>
            <a:r>
              <a:rPr lang="en-US" dirty="0" smtClean="0"/>
              <a:t> (or just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BEGIN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TRAN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r>
              <a:rPr lang="en-US" dirty="0"/>
              <a:t> to confirm changes and finish the transaction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ROLLBACK</a:t>
            </a:r>
            <a:r>
              <a:rPr lang="en-US" dirty="0"/>
              <a:t> to cancel changes and abort the </a:t>
            </a:r>
            <a:r>
              <a:rPr lang="en-US" dirty="0" smtClean="0"/>
              <a:t>transaction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1208324" name="Rectangle 4"/>
          <p:cNvSpPr>
            <a:spLocks noChangeArrowheads="1"/>
          </p:cNvSpPr>
          <p:nvPr/>
        </p:nvSpPr>
        <p:spPr bwMode="auto">
          <a:xfrm>
            <a:off x="828675" y="5077361"/>
            <a:ext cx="7415213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 TRAN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 FROM EmployeesProjects;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 FROM Projects;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ROLLBACK TRAN</a:t>
            </a:r>
          </a:p>
        </p:txBody>
      </p:sp>
    </p:spTree>
    <p:extLst>
      <p:ext uri="{BB962C8B-B14F-4D97-AF65-F5344CB8AC3E}">
        <p14:creationId xmlns:p14="http://schemas.microsoft.com/office/powerpoint/2010/main" val="440516538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The Implicit Transactions Option</a:t>
            </a:r>
            <a:endParaRPr lang="bg-BG" sz="3800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implicit transactions</a:t>
            </a:r>
            <a:r>
              <a:rPr lang="en-US" dirty="0" smtClean="0"/>
              <a:t> mode?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Automatically start </a:t>
            </a:r>
            <a:r>
              <a:rPr lang="en-US" dirty="0"/>
              <a:t>a new transaction after </a:t>
            </a:r>
            <a:r>
              <a:rPr lang="en-US" dirty="0" smtClean="0"/>
              <a:t>each commit </a:t>
            </a:r>
            <a:r>
              <a:rPr lang="en-US" dirty="0"/>
              <a:t>or </a:t>
            </a:r>
            <a:r>
              <a:rPr lang="en-US" dirty="0" smtClean="0"/>
              <a:t>rollback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Nested transactions are not allowed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Transaction must be explicitly completed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COMMIT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ROLLBACK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TRANSACTION</a:t>
            </a:r>
          </a:p>
          <a:p>
            <a:pPr>
              <a:lnSpc>
                <a:spcPct val="100000"/>
              </a:lnSpc>
            </a:pPr>
            <a:r>
              <a:rPr lang="en-US" dirty="0"/>
              <a:t>By default,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IMPLICIT_TRANSACITONS</a:t>
            </a:r>
            <a:r>
              <a:rPr lang="en-US" dirty="0" smtClean="0"/>
              <a:t> setting </a:t>
            </a:r>
            <a:r>
              <a:rPr lang="en-US" dirty="0"/>
              <a:t>is </a:t>
            </a:r>
            <a:r>
              <a:rPr lang="en-US" dirty="0" smtClean="0"/>
              <a:t>switched off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609600" y="58674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 IMPLICIT_TRANSACTIONS ON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758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SQL</a:t>
            </a:r>
            <a:endParaRPr lang="bg-BG" dirty="0"/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3194050"/>
            <a:ext cx="4608513" cy="844550"/>
          </a:xfrm>
        </p:spPr>
        <p:txBody>
          <a:bodyPr anchor="ctr" anchorCtr="0"/>
          <a:lstStyle/>
          <a:p>
            <a:pPr algn="ctr">
              <a:buFontTx/>
              <a:buNone/>
            </a:pPr>
            <a:r>
              <a:rPr lang="en-US" sz="6000" dirty="0"/>
              <a:t>Questions?</a:t>
            </a:r>
            <a:endParaRPr lang="bg-BG" sz="6000" dirty="0"/>
          </a:p>
        </p:txBody>
      </p:sp>
      <p:pic>
        <p:nvPicPr>
          <p:cNvPr id="12290" name="Picture 2" descr="http://www.goodfinancialcents.com/wp-content/uploads/2008/12/question_mark_3d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24000"/>
            <a:ext cx="1975480" cy="3819526"/>
          </a:xfrm>
          <a:prstGeom prst="rect">
            <a:avLst/>
          </a:prstGeom>
          <a:noFill/>
        </p:spPr>
      </p:pic>
      <p:pic>
        <p:nvPicPr>
          <p:cNvPr id="6" name="Picture 2" descr="http://www.goodfinancialcents.com/wp-content/uploads/2008/12/question_mark_3d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59365">
            <a:off x="4061499" y="4213603"/>
            <a:ext cx="1335050" cy="2581274"/>
          </a:xfrm>
          <a:prstGeom prst="rect">
            <a:avLst/>
          </a:prstGeom>
          <a:noFill/>
        </p:spPr>
      </p:pic>
      <p:pic>
        <p:nvPicPr>
          <p:cNvPr id="7" name="Picture 2" descr="http://www.goodfinancialcents.com/wp-content/uploads/2008/12/question_mark_3d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6796">
            <a:off x="2994406" y="745888"/>
            <a:ext cx="1147692" cy="2219024"/>
          </a:xfrm>
          <a:prstGeom prst="rect">
            <a:avLst/>
          </a:prstGeom>
          <a:noFill/>
        </p:spPr>
      </p:pic>
      <p:pic>
        <p:nvPicPr>
          <p:cNvPr id="8" name="Picture 2" descr="http://www.goodfinancialcents.com/wp-content/uploads/2008/12/question_mark_3d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20" y="2590800"/>
            <a:ext cx="1975480" cy="38195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9202040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557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Tx/>
              <a:buAutoNum type="arabicPeriod"/>
              <a:tabLst/>
            </a:pPr>
            <a:r>
              <a:rPr lang="en-US" sz="2800" dirty="0"/>
              <a:t>Write a SQL query to find the names and salaries of the </a:t>
            </a:r>
            <a:r>
              <a:rPr lang="en-US" sz="2800" dirty="0" smtClean="0"/>
              <a:t>employees </a:t>
            </a:r>
            <a:r>
              <a:rPr lang="en-US" sz="2800" dirty="0"/>
              <a:t>that take the minimal salary in the company. Use a nested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sz="2800" dirty="0"/>
              <a:t> statement.</a:t>
            </a:r>
          </a:p>
          <a:p>
            <a:pPr marL="446088" indent="-446088">
              <a:buFontTx/>
              <a:buAutoNum type="arabicPeriod"/>
              <a:tabLst/>
            </a:pPr>
            <a:r>
              <a:rPr lang="en-US" sz="2800" dirty="0"/>
              <a:t>Write a SQL query to find the names and salaries of the </a:t>
            </a:r>
            <a:r>
              <a:rPr lang="en-US" sz="2800" dirty="0" smtClean="0"/>
              <a:t>employees </a:t>
            </a:r>
            <a:r>
              <a:rPr lang="en-US" sz="2800" dirty="0"/>
              <a:t>that have a salary that is up to 10% higher than the minimal salary for the company.</a:t>
            </a:r>
          </a:p>
          <a:p>
            <a:pPr marL="446088" indent="-446088">
              <a:buFontTx/>
              <a:buAutoNum type="arabicPeriod"/>
              <a:tabLst/>
            </a:pPr>
            <a:r>
              <a:rPr lang="en-US" sz="2800" dirty="0"/>
              <a:t>Write a SQL query to find the full name, salary and department of the </a:t>
            </a:r>
            <a:r>
              <a:rPr lang="en-US" sz="2800" dirty="0" smtClean="0"/>
              <a:t>employees </a:t>
            </a:r>
            <a:r>
              <a:rPr lang="en-US" sz="2800" dirty="0"/>
              <a:t>that take the minimal salary in their department. Use a nested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sz="2800" dirty="0"/>
              <a:t> 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6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average salary in the department #1.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average salary  in the "Sales" department.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number of </a:t>
            </a:r>
            <a:r>
              <a:rPr lang="en-US" sz="2800" dirty="0" smtClean="0"/>
              <a:t>employees </a:t>
            </a:r>
            <a:r>
              <a:rPr lang="en-US" sz="2800" dirty="0"/>
              <a:t>in the "Sales" department.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number of all </a:t>
            </a:r>
            <a:r>
              <a:rPr lang="en-US" sz="2800" dirty="0" smtClean="0"/>
              <a:t>employees </a:t>
            </a:r>
            <a:r>
              <a:rPr lang="en-US" sz="2800" dirty="0"/>
              <a:t>that have manager.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number of all </a:t>
            </a:r>
            <a:r>
              <a:rPr lang="en-US" sz="2800" dirty="0" smtClean="0"/>
              <a:t>employees </a:t>
            </a:r>
            <a:r>
              <a:rPr lang="en-US" sz="2800" dirty="0"/>
              <a:t>that have no manager.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all departments and the average salary for each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95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 dirty="0"/>
          </a:p>
        </p:txBody>
      </p:sp>
      <p:sp>
        <p:nvSpPr>
          <p:cNvPr id="561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 startAt="10"/>
              <a:tabLst/>
            </a:pPr>
            <a:r>
              <a:rPr lang="en-US" sz="2800" dirty="0"/>
              <a:t>Write a SQL query to find the count of all </a:t>
            </a:r>
            <a:r>
              <a:rPr lang="en-US" sz="2800" dirty="0" smtClean="0"/>
              <a:t>employees </a:t>
            </a:r>
            <a:r>
              <a:rPr lang="en-US" sz="2800" dirty="0"/>
              <a:t>in each department and </a:t>
            </a:r>
            <a:r>
              <a:rPr lang="en-US" sz="2800" dirty="0" smtClean="0"/>
              <a:t>for each </a:t>
            </a:r>
            <a:r>
              <a:rPr lang="en-US" sz="2800" dirty="0"/>
              <a:t>town.</a:t>
            </a:r>
          </a:p>
          <a:p>
            <a:pPr marL="446088" indent="-446088">
              <a:lnSpc>
                <a:spcPct val="100000"/>
              </a:lnSpc>
              <a:buFontTx/>
              <a:buAutoNum type="arabicPeriod" startAt="10"/>
              <a:tabLst/>
            </a:pPr>
            <a:r>
              <a:rPr lang="en-US" sz="2800" dirty="0"/>
              <a:t>Write a SQL query to find all managers that have exactly 5 </a:t>
            </a:r>
            <a:r>
              <a:rPr lang="en-US" sz="2800" dirty="0" smtClean="0"/>
              <a:t>employees. Display their first name and last name.</a:t>
            </a:r>
            <a:endParaRPr lang="en-US" sz="2800" dirty="0"/>
          </a:p>
          <a:p>
            <a:pPr marL="446088" indent="-446088">
              <a:lnSpc>
                <a:spcPct val="100000"/>
              </a:lnSpc>
              <a:buFontTx/>
              <a:buAutoNum type="arabicPeriod" startAt="10"/>
              <a:tabLst/>
            </a:pPr>
            <a:r>
              <a:rPr lang="en-US" sz="2800" dirty="0"/>
              <a:t>Write a SQL query to find all </a:t>
            </a:r>
            <a:r>
              <a:rPr lang="en-US" sz="2800" dirty="0" smtClean="0"/>
              <a:t>employees </a:t>
            </a:r>
            <a:r>
              <a:rPr lang="en-US" sz="2800" dirty="0"/>
              <a:t>along with their managers. For </a:t>
            </a:r>
            <a:r>
              <a:rPr lang="en-US" sz="2800" dirty="0" smtClean="0"/>
              <a:t>employees </a:t>
            </a:r>
            <a:r>
              <a:rPr lang="en-US" sz="2800" dirty="0"/>
              <a:t>that do not have manager display the value "(no manager)".</a:t>
            </a:r>
          </a:p>
          <a:p>
            <a:pPr marL="446088" indent="-446088">
              <a:lnSpc>
                <a:spcPct val="100000"/>
              </a:lnSpc>
              <a:buFontTx/>
              <a:buAutoNum type="arabicPeriod" startAt="10"/>
              <a:tabLst/>
            </a:pPr>
            <a:r>
              <a:rPr lang="en-US" sz="2800" dirty="0"/>
              <a:t>Write a SQL query to find the names of all </a:t>
            </a:r>
            <a:r>
              <a:rPr lang="en-US" sz="2800" dirty="0" smtClean="0"/>
              <a:t>employees </a:t>
            </a:r>
            <a:r>
              <a:rPr lang="en-US" sz="2800" dirty="0"/>
              <a:t>whose last name is exactly 5 characters long</a:t>
            </a:r>
            <a:r>
              <a:rPr lang="en-US" sz="2800" dirty="0" smtClean="0"/>
              <a:t>. Use the built-in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LEN(str)</a:t>
            </a:r>
            <a:r>
              <a:rPr lang="en-US" sz="2800" dirty="0" smtClean="0"/>
              <a:t> function.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51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(4)</a:t>
            </a:r>
            <a:endParaRPr lang="bg-BG" dirty="0"/>
          </a:p>
        </p:txBody>
      </p:sp>
      <p:sp>
        <p:nvSpPr>
          <p:cNvPr id="5632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446088" indent="-446088">
              <a:lnSpc>
                <a:spcPts val="3300"/>
              </a:lnSpc>
              <a:buFont typeface="+mj-lt"/>
              <a:buAutoNum type="arabicPeriod" startAt="14"/>
              <a:tabLst/>
            </a:pPr>
            <a:r>
              <a:rPr lang="en-US" sz="2800" dirty="0" smtClean="0"/>
              <a:t>Write a SQL query to display the current date and time in the following format 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day.month.year hour:minutes:seconds:milliseconds</a:t>
            </a:r>
            <a:r>
              <a:rPr lang="en-US" sz="2800" dirty="0" smtClean="0"/>
              <a:t>". Search in  Google to find how to format dates in SQL Server.</a:t>
            </a:r>
          </a:p>
          <a:p>
            <a:pPr marL="446088" indent="-446088">
              <a:lnSpc>
                <a:spcPts val="3300"/>
              </a:lnSpc>
              <a:buFontTx/>
              <a:buAutoNum type="arabicPeriod" startAt="14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SQL statement to create a table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. </a:t>
            </a:r>
            <a:r>
              <a:rPr lang="en-US" sz="2800" dirty="0"/>
              <a:t>Users should have username, password, full name and last login time. Choose appropriate data types for the </a:t>
            </a:r>
            <a:r>
              <a:rPr lang="en-US" sz="2800" dirty="0" smtClean="0"/>
              <a:t>table fields. </a:t>
            </a:r>
            <a:r>
              <a:rPr lang="en-US" sz="2800" dirty="0"/>
              <a:t>Define a primary key </a:t>
            </a:r>
            <a:r>
              <a:rPr lang="en-US" sz="2800" dirty="0" smtClean="0"/>
              <a:t>column with a primary </a:t>
            </a:r>
            <a:r>
              <a:rPr lang="en-US" sz="2800" dirty="0"/>
              <a:t>key constraint. Define the primary key column as identity to facilitate inserting records</a:t>
            </a:r>
            <a:r>
              <a:rPr lang="en-US" sz="2800" dirty="0" smtClean="0"/>
              <a:t>. Define unique constraint to avoid repeating usernames. Define a check constraint to ensure the password is at least 5 characters long.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57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bg-BG" dirty="0"/>
              <a:t>Nested SELECT </a:t>
            </a:r>
            <a:r>
              <a:rPr lang="en-US" dirty="0"/>
              <a:t>Statements </a:t>
            </a:r>
            <a:r>
              <a:rPr lang="en-US" dirty="0" smtClean="0"/>
              <a:t>with </a:t>
            </a:r>
            <a:r>
              <a:rPr lang="en-US" dirty="0"/>
              <a:t>Table Aliases</a:t>
            </a:r>
            <a:endParaRPr lang="bg-BG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Tables </a:t>
            </a:r>
            <a:r>
              <a:rPr lang="en-US" dirty="0"/>
              <a:t>from the main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</a:t>
            </a:r>
            <a:r>
              <a:rPr lang="en-US" dirty="0" smtClean="0"/>
              <a:t>can be referred in </a:t>
            </a:r>
            <a:r>
              <a:rPr lang="en-US" dirty="0"/>
              <a:t>the nested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by aliases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Find the </a:t>
            </a:r>
            <a:r>
              <a:rPr lang="en-US" dirty="0"/>
              <a:t>maximal salary for each department and the name of the </a:t>
            </a:r>
            <a:r>
              <a:rPr lang="en-US" dirty="0" smtClean="0"/>
              <a:t>employee </a:t>
            </a:r>
            <a:r>
              <a:rPr lang="en-US" dirty="0"/>
              <a:t>that gets it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74468" name="Rectangle 4"/>
          <p:cNvSpPr>
            <a:spLocks noChangeArrowheads="1"/>
          </p:cNvSpPr>
          <p:nvPr/>
        </p:nvSpPr>
        <p:spPr bwMode="auto">
          <a:xfrm>
            <a:off x="755650" y="4343400"/>
            <a:ext cx="756126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DepartmentID, Salary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Salary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(SELECT MAX(Salary) 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DepartmentID =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e.DepartmentID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DepartmentID</a:t>
            </a:r>
          </a:p>
        </p:txBody>
      </p:sp>
    </p:spTree>
    <p:extLst>
      <p:ext uri="{BB962C8B-B14F-4D97-AF65-F5344CB8AC3E}">
        <p14:creationId xmlns:p14="http://schemas.microsoft.com/office/powerpoint/2010/main" val="2283582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(5)</a:t>
            </a:r>
            <a:endParaRPr lang="bg-BG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ts val="3400"/>
              </a:lnSpc>
              <a:buFont typeface="+mj-lt"/>
              <a:buAutoNum type="arabicPeriod" startAt="16"/>
              <a:tabLst/>
            </a:pPr>
            <a:r>
              <a:rPr lang="en-US" sz="2800" dirty="0" smtClean="0"/>
              <a:t>Write a SQL statement to create a view that displays the users from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table that have been in the system today. Test if the view works correctly.</a:t>
            </a:r>
          </a:p>
          <a:p>
            <a:pPr marL="446088" indent="-446088">
              <a:lnSpc>
                <a:spcPts val="3400"/>
              </a:lnSpc>
              <a:buFontTx/>
              <a:buAutoNum type="arabicPeriod" startAt="16"/>
              <a:tabLst/>
            </a:pPr>
            <a:r>
              <a:rPr lang="en-US" sz="2800" dirty="0" smtClean="0"/>
              <a:t>Write a SQL statement to create a table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. Groups should have unique name (use unique constraint). Define primary key and identity column.</a:t>
            </a:r>
          </a:p>
          <a:p>
            <a:pPr marL="446088" indent="-446088">
              <a:buFontTx/>
              <a:buAutoNum type="arabicPeriod" startAt="18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SQL statement to add a column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GroupID</a:t>
            </a:r>
            <a:r>
              <a:rPr lang="en-US" sz="2800" dirty="0"/>
              <a:t> to the table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. </a:t>
            </a:r>
            <a:r>
              <a:rPr lang="en-US" sz="2800" dirty="0"/>
              <a:t>Fill some data in this new column and as well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</a:t>
            </a:r>
            <a:r>
              <a:rPr lang="en-US" sz="2800" dirty="0"/>
              <a:t>table. Write a SQL statement to add a foreign key constraint between tables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</a:t>
            </a:r>
            <a:r>
              <a:rPr lang="en-US" sz="2800" dirty="0"/>
              <a:t>tables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55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(6)</a:t>
            </a:r>
            <a:endParaRPr lang="bg-BG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19"/>
              <a:tabLst/>
            </a:pPr>
            <a:r>
              <a:rPr lang="en-US" sz="2800" dirty="0" smtClean="0"/>
              <a:t>Write SQL statements to insert several records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tables.</a:t>
            </a:r>
          </a:p>
          <a:p>
            <a:pPr marL="446088" indent="-446088">
              <a:lnSpc>
                <a:spcPts val="3400"/>
              </a:lnSpc>
              <a:spcBef>
                <a:spcPts val="300"/>
              </a:spcBef>
              <a:buFontTx/>
              <a:buAutoNum type="arabicPeriod" startAt="19"/>
              <a:tabLst/>
            </a:pPr>
            <a:r>
              <a:rPr lang="en-US" sz="2800" dirty="0" smtClean="0"/>
              <a:t>Write SQL statements to update some of the records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tables.</a:t>
            </a:r>
          </a:p>
          <a:p>
            <a:pPr marL="446088" indent="-446088">
              <a:lnSpc>
                <a:spcPts val="3400"/>
              </a:lnSpc>
              <a:spcBef>
                <a:spcPts val="300"/>
              </a:spcBef>
              <a:buFontTx/>
              <a:buAutoNum type="arabicPeriod" startAt="19"/>
              <a:tabLst/>
            </a:pPr>
            <a:r>
              <a:rPr lang="en-US" sz="2800" dirty="0" smtClean="0"/>
              <a:t>Write SQL statements to delete some of the records from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tables.</a:t>
            </a:r>
          </a:p>
          <a:p>
            <a:pPr marL="446088" indent="-446088">
              <a:lnSpc>
                <a:spcPts val="3400"/>
              </a:lnSpc>
              <a:spcBef>
                <a:spcPts val="300"/>
              </a:spcBef>
              <a:buFontTx/>
              <a:buAutoNum type="arabicPeriod" startAt="22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SQL statements to insert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</a:t>
            </a:r>
            <a:r>
              <a:rPr lang="en-US" sz="2800" dirty="0"/>
              <a:t>table the names of all </a:t>
            </a:r>
            <a:r>
              <a:rPr lang="en-US" sz="2800" dirty="0" smtClean="0"/>
              <a:t>employees </a:t>
            </a:r>
            <a:r>
              <a:rPr lang="en-US" sz="2800" dirty="0"/>
              <a:t>from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Employees</a:t>
            </a:r>
            <a:r>
              <a:rPr lang="en-US" sz="2800" dirty="0" smtClean="0"/>
              <a:t> </a:t>
            </a:r>
            <a:r>
              <a:rPr lang="en-US" sz="2800" dirty="0"/>
              <a:t>table. Combine the first and last names as a full name. For </a:t>
            </a:r>
            <a:r>
              <a:rPr lang="en-US" sz="2800" dirty="0" smtClean="0"/>
              <a:t>username </a:t>
            </a:r>
            <a:r>
              <a:rPr lang="en-US" sz="2800" dirty="0"/>
              <a:t>use the first letter of the first name + the last name (in lowercase). Use </a:t>
            </a:r>
            <a:r>
              <a:rPr lang="en-US" sz="2800" dirty="0" smtClean="0"/>
              <a:t>the same for </a:t>
            </a:r>
            <a:r>
              <a:rPr lang="en-US" sz="2800" dirty="0"/>
              <a:t>the password,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800" dirty="0" smtClean="0"/>
              <a:t> for last </a:t>
            </a:r>
            <a:r>
              <a:rPr lang="en-US" sz="2800" dirty="0"/>
              <a:t>login time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1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(7)</a:t>
            </a:r>
            <a:endParaRPr lang="bg-BG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23"/>
              <a:tabLst/>
            </a:pPr>
            <a:r>
              <a:rPr lang="en-US" sz="2800" dirty="0" smtClean="0"/>
              <a:t>Write a SQL statement that changes the password to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  <a:r>
              <a:rPr lang="en-US" sz="2800" dirty="0" smtClean="0"/>
              <a:t> for all users that have not been in the system since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10.03.2010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ts val="3400"/>
              </a:lnSpc>
              <a:spcBef>
                <a:spcPts val="300"/>
              </a:spcBef>
              <a:buFontTx/>
              <a:buAutoNum type="arabicPeriod" startAt="23"/>
              <a:tabLst/>
            </a:pPr>
            <a:r>
              <a:rPr lang="en-US" sz="2800" dirty="0" smtClean="0"/>
              <a:t>Write a SQL statement that deletes all users without passwords 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  <a:r>
              <a:rPr lang="en-US" sz="2800" dirty="0" smtClean="0"/>
              <a:t> password).</a:t>
            </a:r>
          </a:p>
          <a:p>
            <a:pPr marL="446088" indent="-446088">
              <a:lnSpc>
                <a:spcPct val="90000"/>
              </a:lnSpc>
              <a:spcBef>
                <a:spcPct val="30000"/>
              </a:spcBef>
              <a:buFontTx/>
              <a:buAutoNum type="arabicPeriod" startAt="25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SQL query to display the average </a:t>
            </a:r>
            <a:r>
              <a:rPr lang="en-US" sz="2800" dirty="0" smtClean="0"/>
              <a:t>employee </a:t>
            </a:r>
            <a:r>
              <a:rPr lang="en-US" sz="2800" dirty="0"/>
              <a:t>salary by department and job title.</a:t>
            </a:r>
          </a:p>
          <a:p>
            <a:pPr marL="446088" indent="-446088">
              <a:lnSpc>
                <a:spcPct val="90000"/>
              </a:lnSpc>
              <a:spcBef>
                <a:spcPct val="30000"/>
              </a:spcBef>
              <a:buFontTx/>
              <a:buAutoNum type="arabicPeriod" startAt="25"/>
              <a:tabLst/>
            </a:pPr>
            <a:r>
              <a:rPr lang="en-US" sz="2800" dirty="0"/>
              <a:t>Write a SQL query to display the minimal </a:t>
            </a:r>
            <a:r>
              <a:rPr lang="en-US" sz="2800" dirty="0" smtClean="0"/>
              <a:t>employee </a:t>
            </a:r>
            <a:r>
              <a:rPr lang="en-US" sz="2800" dirty="0"/>
              <a:t>salary by department and job title along with the name of some of the </a:t>
            </a:r>
            <a:r>
              <a:rPr lang="en-US" sz="2800" dirty="0" smtClean="0"/>
              <a:t>employees </a:t>
            </a:r>
            <a:r>
              <a:rPr lang="en-US" sz="2800" dirty="0"/>
              <a:t>that take it.</a:t>
            </a:r>
          </a:p>
          <a:p>
            <a:pPr marL="446088" indent="-446088">
              <a:lnSpc>
                <a:spcPct val="90000"/>
              </a:lnSpc>
              <a:spcBef>
                <a:spcPct val="30000"/>
              </a:spcBef>
              <a:buFontTx/>
              <a:buAutoNum type="arabicPeriod" startAt="25"/>
              <a:tabLst/>
            </a:pPr>
            <a:r>
              <a:rPr lang="en-US" sz="2800" dirty="0"/>
              <a:t>Write a SQL query to display the town where maximal number of </a:t>
            </a:r>
            <a:r>
              <a:rPr lang="en-US" sz="2800" dirty="0" smtClean="0"/>
              <a:t>employees </a:t>
            </a:r>
            <a:r>
              <a:rPr lang="en-US" sz="2800" dirty="0"/>
              <a:t>work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235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(8)</a:t>
            </a:r>
            <a:endParaRPr lang="bg-BG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 startAt="28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SQL query to display the number of managers from each town.</a:t>
            </a:r>
          </a:p>
          <a:p>
            <a:pPr marL="446088" indent="-446088">
              <a:lnSpc>
                <a:spcPct val="100000"/>
              </a:lnSpc>
              <a:buFontTx/>
              <a:buAutoNum type="arabicPeriod" startAt="28"/>
              <a:tabLst/>
            </a:pPr>
            <a:r>
              <a:rPr lang="en-US" sz="2800" dirty="0" smtClean="0"/>
              <a:t>Write a SQL to create table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WorkHours</a:t>
            </a:r>
            <a:r>
              <a:rPr lang="en-US" sz="2800" dirty="0"/>
              <a:t> to store work reports for each </a:t>
            </a:r>
            <a:r>
              <a:rPr lang="en-US" sz="2800" dirty="0" smtClean="0"/>
              <a:t>employee (employee </a:t>
            </a:r>
            <a:r>
              <a:rPr lang="en-US" sz="2800" dirty="0"/>
              <a:t>id, date, task, hours, comments). Don't forget to define  identity, primary key and appropriate foreign key. </a:t>
            </a:r>
            <a:endParaRPr lang="en-US" sz="2800" dirty="0" smtClean="0"/>
          </a:p>
          <a:p>
            <a:pPr marL="446088" indent="-446088">
              <a:lnSpc>
                <a:spcPct val="100000"/>
              </a:lnSpc>
              <a:buNone/>
              <a:tabLst/>
            </a:pPr>
            <a:r>
              <a:rPr lang="en-US" sz="2800" dirty="0" smtClean="0"/>
              <a:t>	Issue few SQL statements to </a:t>
            </a:r>
            <a:r>
              <a:rPr lang="en-US" sz="2800" dirty="0"/>
              <a:t>insert, update and delete of some data in the table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ct val="100000"/>
              </a:lnSpc>
              <a:buNone/>
              <a:tabLst/>
            </a:pPr>
            <a:r>
              <a:rPr lang="en-US" sz="2800" dirty="0" smtClean="0"/>
              <a:t>	Define a table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WorkHoursLogs</a:t>
            </a:r>
            <a:r>
              <a:rPr lang="en-US" sz="2800" dirty="0" smtClean="0"/>
              <a:t> to track all changes in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WorkHours</a:t>
            </a:r>
            <a:r>
              <a:rPr lang="en-US" sz="2800" dirty="0" smtClean="0"/>
              <a:t> table with triggers. For each change keep the old record data, the new record data and the command (insert / update / delete).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41296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indent="-514350">
              <a:buFont typeface="+mj-lt"/>
              <a:buAutoNum type="arabicPeriod" startAt="30"/>
            </a:pPr>
            <a:r>
              <a:rPr lang="en-US" sz="2800" dirty="0" smtClean="0"/>
              <a:t>Start a database transaction, delete all employees from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'Sales</a:t>
            </a:r>
            <a:r>
              <a:rPr lang="en-US" sz="2800" dirty="0" smtClean="0"/>
              <a:t>' department along with all dependent records from the pother tables. At the end rollback the transaction.</a:t>
            </a:r>
          </a:p>
          <a:p>
            <a:pPr marL="514350" indent="-514350">
              <a:buFont typeface="+mj-lt"/>
              <a:buAutoNum type="arabicPeriod" startAt="30"/>
            </a:pPr>
            <a:r>
              <a:rPr lang="en-US" sz="2800" dirty="0" smtClean="0"/>
              <a:t>Start a database transaction and drop the table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EmployeesProjects</a:t>
            </a:r>
            <a:r>
              <a:rPr lang="en-US" sz="2800" dirty="0" smtClean="0"/>
              <a:t>. Now how you could restore back the lost table data?</a:t>
            </a:r>
          </a:p>
          <a:p>
            <a:pPr marL="514350" indent="-514350">
              <a:buFont typeface="+mj-lt"/>
              <a:buAutoNum type="arabicPeriod" startAt="30"/>
            </a:pPr>
            <a:r>
              <a:rPr lang="en-US" sz="2800" dirty="0" smtClean="0"/>
              <a:t>Find how to use temporary tables in SQL Server. Using temporary tables backup all records from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EmployeesProjects</a:t>
            </a:r>
            <a:r>
              <a:rPr lang="en-US" sz="2800" dirty="0" smtClean="0"/>
              <a:t> and restore them back after dropping and re-creating the table.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650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EXISTS Operator</a:t>
            </a:r>
          </a:p>
        </p:txBody>
      </p:sp>
      <p:sp>
        <p:nvSpPr>
          <p:cNvPr id="57549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EXISTS</a:t>
            </a:r>
            <a:r>
              <a:rPr lang="en-US" dirty="0"/>
              <a:t> operator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statements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Find all </a:t>
            </a:r>
            <a:r>
              <a:rPr lang="en-US" dirty="0" smtClean="0"/>
              <a:t>employees </a:t>
            </a:r>
            <a:r>
              <a:rPr lang="en-US" dirty="0"/>
              <a:t>with managers from the first department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839788" y="3581400"/>
            <a:ext cx="738981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ManagerID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EXISTS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(SELECT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EmployeeID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m.EmployeeID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e.ManagerID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AND m.DepartmentID = 1)</a:t>
            </a:r>
          </a:p>
        </p:txBody>
      </p:sp>
    </p:spTree>
    <p:extLst>
      <p:ext uri="{BB962C8B-B14F-4D97-AF65-F5344CB8AC3E}">
        <p14:creationId xmlns:p14="http://schemas.microsoft.com/office/powerpoint/2010/main" val="3592399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r>
              <a:rPr lang="en-US" dirty="0"/>
              <a:t>SQL Language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dirty="0" smtClean="0"/>
              <a:t>Aggregating Data with Group Functions</a:t>
            </a:r>
            <a:endParaRPr lang="bg-BG" dirty="0"/>
          </a:p>
        </p:txBody>
      </p:sp>
      <p:pic>
        <p:nvPicPr>
          <p:cNvPr id="65538" name="Picture 2" descr="http://www.protech.kz/images/rent/rent_tease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2290760" cy="2819400"/>
          </a:xfrm>
          <a:prstGeom prst="roundRect">
            <a:avLst>
              <a:gd name="adj" fmla="val 3086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/>
        </p:spPr>
      </p:pic>
      <p:pic>
        <p:nvPicPr>
          <p:cNvPr id="89090" name="Picture 2" descr="http://phpdiva.files.wordpress.com/2010/01/3759170861_92c9801ccf_b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1295400"/>
            <a:ext cx="4229100" cy="2816581"/>
          </a:xfrm>
          <a:prstGeom prst="roundRect">
            <a:avLst>
              <a:gd name="adj" fmla="val 3086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/>
        </p:spPr>
      </p:pic>
      <p:pic>
        <p:nvPicPr>
          <p:cNvPr id="89092" name="Picture 4" descr="http://www.artistsvalley.com/images/icons/Database%20Application%20Icons/Schema%20SQL/256x256/Schema%20SQL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00200"/>
            <a:ext cx="2895600" cy="3124200"/>
          </a:xfrm>
          <a:prstGeom prst="roundRect">
            <a:avLst>
              <a:gd name="adj" fmla="val 4458"/>
            </a:avLst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8609229" lon="20313360" rev="15854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</p:spTree>
    <p:extLst>
      <p:ext uri="{BB962C8B-B14F-4D97-AF65-F5344CB8AC3E}">
        <p14:creationId xmlns:p14="http://schemas.microsoft.com/office/powerpoint/2010/main" val="122129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Line 2"/>
          <p:cNvSpPr>
            <a:spLocks noChangeShapeType="1"/>
          </p:cNvSpPr>
          <p:nvPr/>
        </p:nvSpPr>
        <p:spPr bwMode="auto">
          <a:xfrm>
            <a:off x="4440238" y="4351338"/>
            <a:ext cx="1655762" cy="0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79587" name="Line 3"/>
          <p:cNvSpPr>
            <a:spLocks noChangeShapeType="1"/>
          </p:cNvSpPr>
          <p:nvPr/>
        </p:nvSpPr>
        <p:spPr bwMode="auto">
          <a:xfrm>
            <a:off x="4440238" y="3487738"/>
            <a:ext cx="1655762" cy="647700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79588" name="Line 4"/>
          <p:cNvSpPr>
            <a:spLocks noChangeShapeType="1"/>
          </p:cNvSpPr>
          <p:nvPr/>
        </p:nvSpPr>
        <p:spPr bwMode="auto">
          <a:xfrm flipV="1">
            <a:off x="4440238" y="4567238"/>
            <a:ext cx="1655762" cy="576262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pic>
        <p:nvPicPr>
          <p:cNvPr id="87046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5" y="3918099"/>
            <a:ext cx="838200" cy="838200"/>
          </a:xfrm>
          <a:prstGeom prst="rect">
            <a:avLst/>
          </a:prstGeom>
          <a:noFill/>
        </p:spPr>
      </p:pic>
      <p:sp>
        <p:nvSpPr>
          <p:cNvPr id="5795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Functions</a:t>
            </a:r>
          </a:p>
        </p:txBody>
      </p:sp>
      <p:sp>
        <p:nvSpPr>
          <p:cNvPr id="57959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Group functions operate </a:t>
            </a:r>
            <a:r>
              <a:rPr lang="en-US" dirty="0" smtClean="0"/>
              <a:t>over sets </a:t>
            </a:r>
            <a:r>
              <a:rPr lang="en-US" dirty="0"/>
              <a:t>of rows to give one </a:t>
            </a:r>
            <a:r>
              <a:rPr lang="en-US" dirty="0" smtClean="0"/>
              <a:t>single result (per group)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579592" name="Group 8"/>
          <p:cNvGraphicFramePr>
            <a:graphicFrameLocks noGrp="1"/>
          </p:cNvGraphicFramePr>
          <p:nvPr/>
        </p:nvGraphicFramePr>
        <p:xfrm>
          <a:off x="950913" y="2917825"/>
          <a:ext cx="3284856" cy="2724912"/>
        </p:xfrm>
        <a:graphic>
          <a:graphicData uri="http://schemas.openxmlformats.org/drawingml/2006/table">
            <a:tbl>
              <a:tblPr/>
              <a:tblGrid>
                <a:gridCol w="1854518"/>
                <a:gridCol w="1430338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EmployeeID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12500,00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13500,00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43300,00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29800,00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25000,00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9618" name="Group 34"/>
          <p:cNvGraphicFramePr>
            <a:graphicFrameLocks noGrp="1"/>
          </p:cNvGraphicFramePr>
          <p:nvPr/>
        </p:nvGraphicFramePr>
        <p:xfrm>
          <a:off x="6369048" y="3944559"/>
          <a:ext cx="1981200" cy="790956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MAX(Salary)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125500,00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9589" name="Freeform 5"/>
          <p:cNvSpPr>
            <a:spLocks/>
          </p:cNvSpPr>
          <p:nvPr/>
        </p:nvSpPr>
        <p:spPr bwMode="auto">
          <a:xfrm>
            <a:off x="4236408" y="2908299"/>
            <a:ext cx="2133600" cy="2743827"/>
          </a:xfrm>
          <a:custGeom>
            <a:avLst/>
            <a:gdLst/>
            <a:ahLst/>
            <a:cxnLst>
              <a:cxn ang="0">
                <a:pos x="0" y="2542"/>
              </a:cxn>
              <a:cxn ang="0">
                <a:pos x="0" y="0"/>
              </a:cxn>
              <a:cxn ang="0">
                <a:pos x="1358" y="962"/>
              </a:cxn>
              <a:cxn ang="0">
                <a:pos x="1358" y="1702"/>
              </a:cxn>
              <a:cxn ang="0">
                <a:pos x="0" y="2542"/>
              </a:cxn>
            </a:cxnLst>
            <a:rect l="0" t="0" r="r" b="b"/>
            <a:pathLst>
              <a:path w="1359" h="2543">
                <a:moveTo>
                  <a:pt x="0" y="2542"/>
                </a:moveTo>
                <a:lnTo>
                  <a:pt x="0" y="0"/>
                </a:lnTo>
                <a:lnTo>
                  <a:pt x="1358" y="962"/>
                </a:lnTo>
                <a:lnTo>
                  <a:pt x="1358" y="1702"/>
                </a:lnTo>
                <a:lnTo>
                  <a:pt x="0" y="2542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  <a:alpha val="5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5448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Functions in SQL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COUNT(*)</a:t>
            </a:r>
            <a:r>
              <a:rPr lang="en-US" dirty="0"/>
              <a:t> – count of the selected rows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SUM(column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)</a:t>
            </a:r>
            <a:r>
              <a:rPr lang="en-US" dirty="0"/>
              <a:t> – sum of the values in given column from the selected rows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AVG(column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)</a:t>
            </a:r>
            <a:r>
              <a:rPr lang="en-US" dirty="0"/>
              <a:t> – average of the values in given column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MAX(column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)</a:t>
            </a:r>
            <a:r>
              <a:rPr lang="en-US" dirty="0"/>
              <a:t> – the maximal value in given column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MIN(column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)</a:t>
            </a:r>
            <a:r>
              <a:rPr lang="en-US" dirty="0"/>
              <a:t> – the minimal value in given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69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1417</TotalTime>
  <Words>3356</Words>
  <Application>Microsoft Office PowerPoint</Application>
  <PresentationFormat>On-screen Show (4:3)</PresentationFormat>
  <Paragraphs>765</Paragraphs>
  <Slides>55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Telerik Academy</vt:lpstr>
      <vt:lpstr>Advanced SQL</vt:lpstr>
      <vt:lpstr>Table of Contents </vt:lpstr>
      <vt:lpstr>SQL Language</vt:lpstr>
      <vt:lpstr>Nested SELECT Statements</vt:lpstr>
      <vt:lpstr>Nested SELECT Statements with Table Aliases</vt:lpstr>
      <vt:lpstr>Using the EXISTS Operator</vt:lpstr>
      <vt:lpstr>SQL Language</vt:lpstr>
      <vt:lpstr>Group Functions</vt:lpstr>
      <vt:lpstr>Group Functions in SQL</vt:lpstr>
      <vt:lpstr>AVG() and SUM() Functions</vt:lpstr>
      <vt:lpstr>MIN() and MAX() Functions</vt:lpstr>
      <vt:lpstr>The COUNT(…) Function</vt:lpstr>
      <vt:lpstr>Group Functions and NULLs</vt:lpstr>
      <vt:lpstr>Group Functions in Nested Queries</vt:lpstr>
      <vt:lpstr>SQL Language</vt:lpstr>
      <vt:lpstr>Creating Groups of Data</vt:lpstr>
      <vt:lpstr>The GROUP BY Statement</vt:lpstr>
      <vt:lpstr>The GROUP BY Statement (2)</vt:lpstr>
      <vt:lpstr>Grouping by Several Columns</vt:lpstr>
      <vt:lpstr>Grouping by Several Columns – Example</vt:lpstr>
      <vt:lpstr>Illegal Use of Group Functions</vt:lpstr>
      <vt:lpstr>Restrictions for Grouping</vt:lpstr>
      <vt:lpstr>Using GROUP BY with HAVING Clause</vt:lpstr>
      <vt:lpstr>Using Grouping Functions and Table Joins</vt:lpstr>
      <vt:lpstr>SQL Language</vt:lpstr>
      <vt:lpstr>Standard Functions in Microsoft SQL Server</vt:lpstr>
      <vt:lpstr>COALESCE() Function</vt:lpstr>
      <vt:lpstr>String Functions</vt:lpstr>
      <vt:lpstr>Other Functions</vt:lpstr>
      <vt:lpstr>Combining Functions</vt:lpstr>
      <vt:lpstr>SQL Language</vt:lpstr>
      <vt:lpstr>Data Definition Language</vt:lpstr>
      <vt:lpstr>Creating Database Objects</vt:lpstr>
      <vt:lpstr>Creating Objects – More Examples</vt:lpstr>
      <vt:lpstr>Modifying Database Objects</vt:lpstr>
      <vt:lpstr>Deleting Database Objects</vt:lpstr>
      <vt:lpstr>Managing Access Permissions</vt:lpstr>
      <vt:lpstr>Creating Tables in SQL Server</vt:lpstr>
      <vt:lpstr>Creating Tables in SQL Server</vt:lpstr>
      <vt:lpstr>Creating Tables in SQL Server – Examples</vt:lpstr>
      <vt:lpstr>Transactions</vt:lpstr>
      <vt:lpstr>What Is Concurrency Control?</vt:lpstr>
      <vt:lpstr>Transactions</vt:lpstr>
      <vt:lpstr>The Implicit Transactions Option</vt:lpstr>
      <vt:lpstr>Advanced SQL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  <vt:lpstr>Exercises (8)</vt:lpstr>
      <vt:lpstr>Exercises (9)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SQL</dc:title>
  <dc:subject>Telerik Software Academy</dc:subject>
  <dc:creator>Svetlin Nakov</dc:creator>
  <cp:keywords>telerik software academy, free courses for developers</cp:keywords>
  <cp:lastModifiedBy>Stefan</cp:lastModifiedBy>
  <cp:revision>357</cp:revision>
  <dcterms:created xsi:type="dcterms:W3CDTF">2007-12-08T16:03:35Z</dcterms:created>
  <dcterms:modified xsi:type="dcterms:W3CDTF">2013-10-15T12:46:40Z</dcterms:modified>
  <cp:category>software engineering</cp:category>
</cp:coreProperties>
</file>