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7" r:id="rId21"/>
    <p:sldId id="29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3" r:id="rId31"/>
    <p:sldId id="287" r:id="rId32"/>
    <p:sldId id="292" r:id="rId33"/>
    <p:sldId id="288" r:id="rId34"/>
    <p:sldId id="289" r:id="rId35"/>
    <p:sldId id="290" r:id="rId36"/>
    <p:sldId id="291" r:id="rId37"/>
    <p:sldId id="294" r:id="rId38"/>
    <p:sldId id="297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A43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3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6C66-9DA0-4B17-A625-CB04F094DECA}" type="datetimeFigureOut">
              <a:rPr lang="en-US" smtClean="0"/>
              <a:t>10-Jan-13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9915-09CD-4767-A6D9-2755897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5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6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6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8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1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9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3" y="1495160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21" y="940071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2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13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60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9" y="1979507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7" y="3272341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10" y="5396305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7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9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33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2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3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4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forums.academy.telerik.com/" TargetMode="External"/><Relationship Id="rId13" Type="http://schemas.openxmlformats.org/officeDocument/2006/relationships/hyperlink" Target="http://schoolacademy.telerik.com/" TargetMode="External"/><Relationship Id="rId18" Type="http://schemas.openxmlformats.org/officeDocument/2006/relationships/hyperlink" Target="http://codecourse.telerik.com/" TargetMode="External"/><Relationship Id="rId26" Type="http://schemas.openxmlformats.org/officeDocument/2006/relationships/hyperlink" Target="http://csharpfundamentals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cademy.telerik.com/" TargetMode="External"/><Relationship Id="rId7" Type="http://schemas.openxmlformats.org/officeDocument/2006/relationships/theme" Target="../theme/theme1.xml"/><Relationship Id="rId12" Type="http://schemas.openxmlformats.org/officeDocument/2006/relationships/hyperlink" Target="http://html5course.telerik.com/" TargetMode="External"/><Relationship Id="rId17" Type="http://schemas.openxmlformats.org/officeDocument/2006/relationships/hyperlink" Target="http://www.nakov.com/" TargetMode="External"/><Relationship Id="rId25" Type="http://schemas.openxmlformats.org/officeDocument/2006/relationships/hyperlink" Target="http://www.nikolay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bgcoder.com/" TargetMode="External"/><Relationship Id="rId20" Type="http://schemas.openxmlformats.org/officeDocument/2006/relationships/hyperlink" Target="http://aspnetcourse.telerik.com/" TargetMode="Externa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seocourse.telerik.com/" TargetMode="External"/><Relationship Id="rId24" Type="http://schemas.openxmlformats.org/officeDocument/2006/relationships/hyperlink" Target="http://www.minkov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louddevcourse.telerik.com/" TargetMode="External"/><Relationship Id="rId23" Type="http://schemas.openxmlformats.org/officeDocument/2006/relationships/hyperlink" Target="http://www.introprogramming.info/" TargetMode="External"/><Relationship Id="rId28" Type="http://schemas.openxmlformats.org/officeDocument/2006/relationships/image" Target="../media/image2.png"/><Relationship Id="rId10" Type="http://schemas.openxmlformats.org/officeDocument/2006/relationships/hyperlink" Target="http://www.telerik-kids.com/" TargetMode="External"/><Relationship Id="rId19" Type="http://schemas.openxmlformats.org/officeDocument/2006/relationships/hyperlink" Target="http://algoacademy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kursove-uroci-knigi-obuchenie-programirane-web-design-csharp.info/" TargetMode="External"/><Relationship Id="rId14" Type="http://schemas.openxmlformats.org/officeDocument/2006/relationships/hyperlink" Target="http://mvccourse.telerik.com/" TargetMode="External"/><Relationship Id="rId22" Type="http://schemas.openxmlformats.org/officeDocument/2006/relationships/hyperlink" Target="http://mobiledevcourse.telerik.com/" TargetMode="Externa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8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9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0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1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2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3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4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5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6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7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8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9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0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1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2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3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4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5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6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6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6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3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79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://html5course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3.wdp"/><Relationship Id="rId7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eg"/><Relationship Id="rId5" Type="http://schemas.microsoft.com/office/2007/relationships/hdphoto" Target="../media/hdphoto4.wdp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Presentation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make things shiny?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21402176">
            <a:off x="888622" y="1141689"/>
            <a:ext cx="4344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4"/>
              </a:rPr>
              <a:t>http://html5course.telerik.com</a:t>
            </a:r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 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026" name="Picture 2" descr="http://cscie12.dce.harvard.edu/lecture_notes/2011/20110302/images/wordle-css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85" t="-6130" r="-2085" b="-6130"/>
          <a:stretch/>
        </p:blipFill>
        <p:spPr bwMode="auto">
          <a:xfrm>
            <a:off x="3886200" y="4352544"/>
            <a:ext cx="4898644" cy="2247168"/>
          </a:xfrm>
          <a:prstGeom prst="roundRect">
            <a:avLst>
              <a:gd name="adj" fmla="val 2018"/>
            </a:avLst>
          </a:prstGeom>
          <a:solidFill>
            <a:srgbClr val="F8F8F8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63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Text Shadow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2751522"/>
          </a:xfrm>
        </p:spPr>
        <p:txBody>
          <a:bodyPr/>
          <a:lstStyle/>
          <a:p>
            <a:r>
              <a:rPr lang="en-US" sz="3200" dirty="0">
                <a:solidFill>
                  <a:srgbClr val="EBFFD2"/>
                </a:solidFill>
              </a:rPr>
              <a:t>Applies shadow to text</a:t>
            </a:r>
          </a:p>
          <a:p>
            <a:r>
              <a:rPr lang="en-US" sz="3200" dirty="0"/>
              <a:t>Syntax: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text-shadow: &lt;horizontal-distance&gt; &lt;vertical-distance&gt;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&lt;blur-radius&gt; &lt;shadow-color&gt;;</a:t>
            </a:r>
          </a:p>
          <a:p>
            <a:r>
              <a:rPr lang="en-US" sz="3200" dirty="0"/>
              <a:t>Do not alter the size of a box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4933890"/>
            <a:ext cx="8153400" cy="400110"/>
          </a:xfrm>
        </p:spPr>
        <p:txBody>
          <a:bodyPr>
            <a:spAutoFit/>
          </a:bodyPr>
          <a:lstStyle/>
          <a:p>
            <a:r>
              <a:rPr lang="en-US" dirty="0"/>
              <a:t>text-shadow: 2px 2px 7px </a:t>
            </a:r>
            <a:r>
              <a:rPr lang="en-US" dirty="0" smtClean="0"/>
              <a:t>#000000;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099941" y="4540573"/>
            <a:ext cx="484632" cy="260033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099940" y="5454973"/>
            <a:ext cx="484632" cy="260033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4275" y="3638550"/>
            <a:ext cx="5895975" cy="857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6656" y="5715000"/>
            <a:ext cx="5791200" cy="914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3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914400"/>
          </a:xfrm>
        </p:spPr>
        <p:txBody>
          <a:bodyPr/>
          <a:lstStyle/>
          <a:p>
            <a:r>
              <a:rPr lang="en-US" dirty="0" smtClean="0"/>
              <a:t>Text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Specifies </a:t>
            </a:r>
            <a:r>
              <a:rPr lang="en-US" dirty="0"/>
              <a:t>what should happen when text overflows the containing element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Syntax: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text-overflow: &lt;value&gt;;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Possible values: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ellipsis</a:t>
            </a:r>
            <a:r>
              <a:rPr lang="en-US" dirty="0" smtClean="0"/>
              <a:t> - </a:t>
            </a:r>
            <a:r>
              <a:rPr lang="en-US" dirty="0"/>
              <a:t>Display </a:t>
            </a:r>
            <a:r>
              <a:rPr lang="en-US" dirty="0" smtClean="0"/>
              <a:t>ellipses to </a:t>
            </a:r>
            <a:r>
              <a:rPr lang="en-US" dirty="0"/>
              <a:t>represent clipped </a:t>
            </a:r>
            <a:r>
              <a:rPr lang="en-US" dirty="0" smtClean="0"/>
              <a:t>text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clip</a:t>
            </a:r>
            <a:r>
              <a:rPr lang="en-US" dirty="0" smtClean="0"/>
              <a:t> </a:t>
            </a:r>
            <a:r>
              <a:rPr lang="en-US" dirty="0"/>
              <a:t>- Default value, clips </a:t>
            </a:r>
            <a:r>
              <a:rPr lang="en-US" dirty="0" smtClean="0"/>
              <a:t>text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Currently not supported in Firefox and IE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3783324"/>
            <a:ext cx="5105400" cy="7886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7" y="4899005"/>
            <a:ext cx="5105399" cy="7398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0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Wrapping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Allows </a:t>
            </a:r>
            <a:r>
              <a:rPr lang="en-US" dirty="0"/>
              <a:t>long words to be able to be broken and wrap onto the next line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Syntax: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word-wrap: &lt;value&gt;;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Possible values: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normal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break-word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Supported </a:t>
            </a:r>
            <a:r>
              <a:rPr lang="en-US" dirty="0"/>
              <a:t>in all major </a:t>
            </a:r>
            <a:r>
              <a:rPr lang="en-US" dirty="0" smtClean="0"/>
              <a:t>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678731" y="3352800"/>
            <a:ext cx="3941275" cy="1219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8731" y="4648200"/>
            <a:ext cx="3941275" cy="11709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3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More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8881" y="1105589"/>
            <a:ext cx="4505325" cy="300921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8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106" y1="2857" x2="98230" y2="97857"/>
                        <a14:foregroundMark x1="97788" y1="1786" x2="3319" y2="98214"/>
                        <a14:foregroundMark x1="15044" y1="2500" x2="81858" y2="4286"/>
                        <a14:foregroundMark x1="3319" y1="19286" x2="3982" y2="87857"/>
                        <a14:foregroundMark x1="6858" y1="55000" x2="26327" y2="73214"/>
                        <a14:foregroundMark x1="26991" y1="48214" x2="34513" y2="73214"/>
                        <a14:foregroundMark x1="56195" y1="46786" x2="97345" y2="65357"/>
                        <a14:backgroundMark x1="23230" y1="10000" x2="34513" y2="17857"/>
                        <a14:backgroundMark x1="31416" y1="12857" x2="22566" y2="14643"/>
                        <a14:backgroundMark x1="9071" y1="27143" x2="20796" y2="32500"/>
                        <a14:backgroundMark x1="20133" y1="27143" x2="8628" y2="32143"/>
                        <a14:backgroundMark x1="8186" y1="28214" x2="17478" y2="34286"/>
                        <a14:backgroundMark x1="20133" y1="34643" x2="9292" y2="31786"/>
                        <a14:backgroundMark x1="9735" y1="26429" x2="15929" y2="35357"/>
                        <a14:backgroundMark x1="20575" y1="26786" x2="9735" y2="27143"/>
                        <a14:backgroundMark x1="22788" y1="8929" x2="32743" y2="16786"/>
                        <a14:backgroundMark x1="32522" y1="10714" x2="21903" y2="13214"/>
                        <a14:backgroundMark x1="21239" y1="10000" x2="29204" y2="17143"/>
                        <a14:backgroundMark x1="32743" y1="10714" x2="23230" y2="8929"/>
                        <a14:backgroundMark x1="22345" y1="8929" x2="26549" y2="17143"/>
                        <a14:backgroundMark x1="24779" y1="18571" x2="21903" y2="13571"/>
                        <a14:backgroundMark x1="29425" y1="14286" x2="27655" y2="20000"/>
                        <a14:backgroundMark x1="26770" y1="20357" x2="26770" y2="20357"/>
                        <a14:backgroundMark x1="22345" y1="11786" x2="21903" y2="18571"/>
                        <a14:backgroundMark x1="47345" y1="26786" x2="47345" y2="26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077200" cy="50035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263787"/>
            <a:ext cx="7924800" cy="685800"/>
          </a:xfrm>
        </p:spPr>
        <p:txBody>
          <a:bodyPr/>
          <a:lstStyle/>
          <a:p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 anchor="ctr" anchorCtr="0"/>
          <a:lstStyle/>
          <a:p>
            <a:pPr algn="r"/>
            <a:fld id="{58452FF4-89E3-4D1B-9927-2DBDC00E58D7}" type="slidenum">
              <a:rPr lang="en-US" sz="1100"/>
              <a:pPr algn="r"/>
              <a:t>14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321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border-width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thick</a:t>
            </a:r>
            <a:r>
              <a:rPr lang="en-US" dirty="0" smtClean="0"/>
              <a:t> or numerical value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border-color</a:t>
            </a:r>
            <a:r>
              <a:rPr lang="en-US" dirty="0" smtClean="0"/>
              <a:t>: color alias or RGB value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border-style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dotted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dashed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solid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groove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ridge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outset</a:t>
            </a:r>
          </a:p>
          <a:p>
            <a:pPr>
              <a:defRPr/>
            </a:pPr>
            <a:r>
              <a:rPr lang="en-US" dirty="0" smtClean="0"/>
              <a:t>Each property can be defined separately for left, top, bottom and right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border-top-style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border-left-color</a:t>
            </a:r>
            <a:r>
              <a:rPr lang="en-US" dirty="0" smtClean="0"/>
              <a:t>, …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58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 Shorthand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01624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: shorthand rule for setting border properties at once:</a:t>
            </a:r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	is equal to writing:</a:t>
            </a:r>
          </a:p>
          <a:p>
            <a:pPr>
              <a:lnSpc>
                <a:spcPct val="100000"/>
              </a:lnSpc>
              <a:buFontTx/>
              <a:buNone/>
              <a:defRPr/>
            </a:pPr>
            <a:endParaRPr lang="en-US" dirty="0" smtClean="0"/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		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Specify different borders for the sides via shorthand rules: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border-bottom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border:none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border:0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1px solid red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276606"/>
            <a:ext cx="7924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border-width:1px;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border-color:red;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border-style:solid;</a:t>
            </a:r>
          </a:p>
        </p:txBody>
      </p:sp>
    </p:spTree>
    <p:extLst>
      <p:ext uri="{BB962C8B-B14F-4D97-AF65-F5344CB8AC3E}">
        <p14:creationId xmlns:p14="http://schemas.microsoft.com/office/powerpoint/2010/main" val="1900035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5163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3677909"/>
            <a:ext cx="79248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6872" name="Picture 8" descr="E:\Movies\Job Projects\Current Job\2.11\coin-border_1_l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0798" y="1143000"/>
            <a:ext cx="6043802" cy="476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56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Allows </a:t>
            </a:r>
            <a:r>
              <a:rPr lang="en-US" dirty="0"/>
              <a:t>you to create cool colored borders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Only Firefox supports this type of coloring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04800" y="2374880"/>
            <a:ext cx="85344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border: 8px solid #000;</a:t>
            </a:r>
            <a:br>
              <a:rPr lang="en-US" sz="2400" dirty="0"/>
            </a:br>
            <a:r>
              <a:rPr lang="en-US" sz="2400" dirty="0"/>
              <a:t>-moz-border-bottom-colors: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  <a:br>
              <a:rPr lang="en-US" sz="2400" dirty="0"/>
            </a:br>
            <a:r>
              <a:rPr lang="en-US" sz="2400" dirty="0"/>
              <a:t>-moz-border-top-colors: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  <a:br>
              <a:rPr lang="en-US" sz="2400" dirty="0"/>
            </a:br>
            <a:r>
              <a:rPr lang="en-US" sz="2400" dirty="0"/>
              <a:t>-moz-border-left-colors: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  <a:br>
              <a:rPr lang="en-US" sz="2400" dirty="0"/>
            </a:br>
            <a:r>
              <a:rPr lang="en-US" sz="2400" dirty="0"/>
              <a:t>-moz-border-right-colors: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6067431"/>
            <a:ext cx="70104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Down Arrow 8"/>
          <p:cNvSpPr/>
          <p:nvPr/>
        </p:nvSpPr>
        <p:spPr>
          <a:xfrm>
            <a:off x="4412742" y="5824538"/>
            <a:ext cx="318516" cy="195262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0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shadow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easily </a:t>
            </a:r>
            <a:r>
              <a:rPr lang="en-US" dirty="0"/>
              <a:t>implement multiple drop shadows (outer or inner) on box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Specifying </a:t>
            </a:r>
            <a:r>
              <a:rPr lang="en-US" dirty="0"/>
              <a:t>values for color, size, </a:t>
            </a:r>
            <a:r>
              <a:rPr lang="en-US" dirty="0" smtClean="0"/>
              <a:t>blur </a:t>
            </a:r>
            <a:r>
              <a:rPr lang="en-US" dirty="0"/>
              <a:t>and </a:t>
            </a:r>
            <a:r>
              <a:rPr lang="en-US" dirty="0" smtClean="0"/>
              <a:t>offset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04800" y="3500741"/>
            <a:ext cx="8534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-moz-box-shadow: 10px 10px 5px #888;</a:t>
            </a:r>
            <a:br>
              <a:rPr lang="en-US" sz="2400" dirty="0"/>
            </a:br>
            <a:r>
              <a:rPr lang="en-US" sz="2400" dirty="0"/>
              <a:t>-webkit-box-shadow: 10px 10px 5px #888;</a:t>
            </a:r>
            <a:br>
              <a:rPr lang="en-US" sz="2400" dirty="0"/>
            </a:br>
            <a:r>
              <a:rPr lang="en-US" sz="2400" dirty="0"/>
              <a:t>box-shadow: 10px 10px 5px #888;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000" y="4940968"/>
            <a:ext cx="5334000" cy="145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4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Text-related Properties</a:t>
            </a:r>
          </a:p>
          <a:p>
            <a:pPr>
              <a:lnSpc>
                <a:spcPct val="100000"/>
              </a:lnSpc>
            </a:pPr>
            <a:r>
              <a:rPr lang="en-US" dirty="0"/>
              <a:t>CSS 3 Fonts</a:t>
            </a:r>
          </a:p>
          <a:p>
            <a:pPr>
              <a:lnSpc>
                <a:spcPct val="100000"/>
              </a:lnSpc>
            </a:pPr>
            <a:r>
              <a:rPr lang="en-US" dirty="0"/>
              <a:t>Borders</a:t>
            </a:r>
          </a:p>
          <a:p>
            <a:pPr>
              <a:lnSpc>
                <a:spcPct val="100000"/>
              </a:lnSpc>
            </a:pPr>
            <a:r>
              <a:rPr lang="en-US" dirty="0"/>
              <a:t>Rounded Corners</a:t>
            </a:r>
          </a:p>
          <a:p>
            <a:pPr>
              <a:lnSpc>
                <a:spcPct val="100000"/>
              </a:lnSpc>
            </a:pPr>
            <a:r>
              <a:rPr lang="en-US" dirty="0"/>
              <a:t>Background Properties</a:t>
            </a:r>
          </a:p>
          <a:p>
            <a:pPr>
              <a:lnSpc>
                <a:spcPct val="100000"/>
              </a:lnSpc>
            </a:pPr>
            <a:r>
              <a:rPr lang="en-US" dirty="0"/>
              <a:t>Opacity</a:t>
            </a:r>
          </a:p>
        </p:txBody>
      </p:sp>
      <p:pic>
        <p:nvPicPr>
          <p:cNvPr id="5" name="Picture 2" descr="http://media.smashingmagazine.com/wp-content/uploads/2011/05/tit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110788">
            <a:off x="4565773" y="3695545"/>
            <a:ext cx="3697484" cy="1997379"/>
          </a:xfrm>
          <a:prstGeom prst="roundRect">
            <a:avLst>
              <a:gd name="adj" fmla="val 1828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71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Rounded Corners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Rounded corners are a part of CSS 3</a:t>
            </a:r>
          </a:p>
          <a:p>
            <a:pPr lvl="1"/>
            <a:r>
              <a:rPr lang="en-US" dirty="0" smtClean="0"/>
              <a:t>Supported in all major browsers</a:t>
            </a:r>
          </a:p>
          <a:p>
            <a:pPr lvl="1"/>
            <a:r>
              <a:rPr lang="en-US" dirty="0" smtClean="0"/>
              <a:t>Firefox, IE 9, Chrome, Opera and Safari</a:t>
            </a:r>
          </a:p>
          <a:p>
            <a:r>
              <a:rPr lang="en-US" dirty="0" smtClean="0"/>
              <a:t>Done by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border-radius</a:t>
            </a:r>
            <a:r>
              <a:rPr lang="en-US" dirty="0" smtClean="0"/>
              <a:t> property</a:t>
            </a:r>
          </a:p>
          <a:p>
            <a:endParaRPr lang="en-US" dirty="0"/>
          </a:p>
          <a:p>
            <a:r>
              <a:rPr lang="en-US" dirty="0" smtClean="0"/>
              <a:t>Three ways to define corner radius: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33400" y="3647045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[</a:t>
            </a:r>
            <a:r>
              <a:rPr lang="en-US" sz="2400" i="1" dirty="0"/>
              <a:t>&lt;length&gt;</a:t>
            </a:r>
            <a:r>
              <a:rPr lang="en-US" sz="2400" dirty="0"/>
              <a:t>|</a:t>
            </a:r>
            <a:r>
              <a:rPr lang="en-US" sz="2400" i="1" dirty="0"/>
              <a:t>&lt;%&gt;</a:t>
            </a:r>
            <a:r>
              <a:rPr lang="en-US" sz="2400" dirty="0"/>
              <a:t>][</a:t>
            </a:r>
            <a:r>
              <a:rPr lang="en-US" sz="2400" i="1" dirty="0"/>
              <a:t>&lt;length&gt;</a:t>
            </a:r>
            <a:r>
              <a:rPr lang="en-US" sz="2400" dirty="0"/>
              <a:t>|</a:t>
            </a:r>
            <a:r>
              <a:rPr lang="en-US" sz="2400" i="1" dirty="0"/>
              <a:t>&lt;%&gt;</a:t>
            </a:r>
            <a:r>
              <a:rPr lang="en-US" sz="2400" dirty="0"/>
              <a:t>]? 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533400" y="4877913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15px;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33400" y="6085445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15px 20px;</a:t>
            </a: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533400" y="5475845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15px </a:t>
            </a:r>
            <a:r>
              <a:rPr lang="en-US" sz="2400" dirty="0" err="1"/>
              <a:t>15px</a:t>
            </a:r>
            <a:r>
              <a:rPr lang="en-US" sz="2400" dirty="0"/>
              <a:t> </a:t>
            </a:r>
            <a:r>
              <a:rPr lang="en-US" sz="2400" dirty="0" err="1"/>
              <a:t>15px</a:t>
            </a:r>
            <a:r>
              <a:rPr lang="en-US" sz="2400" dirty="0"/>
              <a:t> 10px;</a:t>
            </a:r>
          </a:p>
        </p:txBody>
      </p:sp>
    </p:spTree>
    <p:extLst>
      <p:ext uri="{BB962C8B-B14F-4D97-AF65-F5344CB8AC3E}">
        <p14:creationId xmlns:p14="http://schemas.microsoft.com/office/powerpoint/2010/main" val="12406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Border Styles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aperfectworld.org/clipart/borders_frames/border_frames07d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999" y="25400"/>
            <a:ext cx="8128002" cy="59944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1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c.universalscraps.com/files/en/backgrounds/valentines.day.backgrounds/valentines_day_background_0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1409700"/>
            <a:ext cx="7620000" cy="4394200"/>
          </a:xfrm>
          <a:prstGeom prst="roundRect">
            <a:avLst>
              <a:gd name="adj" fmla="val 889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369565"/>
            <a:ext cx="7924800" cy="685800"/>
          </a:xfrm>
        </p:spPr>
        <p:txBody>
          <a:bodyPr/>
          <a:lstStyle/>
          <a:p>
            <a:r>
              <a:rPr lang="en-US" dirty="0" smtClean="0"/>
              <a:t>Background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background-image</a:t>
            </a:r>
          </a:p>
          <a:p>
            <a:pPr lvl="1">
              <a:defRPr/>
            </a:pPr>
            <a:r>
              <a:rPr lang="en-US" dirty="0" smtClean="0"/>
              <a:t>URL of image to be used as background, e.g.: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background-color</a:t>
            </a:r>
          </a:p>
          <a:p>
            <a:pPr lvl="1">
              <a:defRPr/>
            </a:pPr>
            <a:r>
              <a:rPr lang="en-US" dirty="0" smtClean="0"/>
              <a:t>Using color and image and the same time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background-repeat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no-repeat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background-attachment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fixed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scroll</a:t>
            </a:r>
          </a:p>
          <a:p>
            <a:pPr lvl="1">
              <a:defRPr/>
            </a:pP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233041"/>
            <a:ext cx="7416800" cy="4339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background-image:url("back.gif");</a:t>
            </a:r>
          </a:p>
        </p:txBody>
      </p:sp>
    </p:spTree>
    <p:extLst>
      <p:ext uri="{BB962C8B-B14F-4D97-AF65-F5344CB8AC3E}">
        <p14:creationId xmlns:p14="http://schemas.microsoft.com/office/powerpoint/2010/main" val="4270566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background-position</a:t>
            </a:r>
            <a:r>
              <a:rPr lang="en-US" dirty="0" smtClean="0"/>
              <a:t>: specifies vertical and horizontal position of the background image</a:t>
            </a:r>
          </a:p>
          <a:p>
            <a:pPr lvl="1">
              <a:defRPr/>
            </a:pPr>
            <a:r>
              <a:rPr lang="en-US" dirty="0" smtClean="0"/>
              <a:t>Vertical position: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Horizontal position: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</a:p>
          <a:p>
            <a:pPr lvl="1">
              <a:defRPr/>
            </a:pPr>
            <a:r>
              <a:rPr lang="en-US" dirty="0" smtClean="0"/>
              <a:t>Both can be specified in percentage or other numerical values</a:t>
            </a:r>
          </a:p>
          <a:p>
            <a:pPr lvl="1">
              <a:defRPr/>
            </a:pPr>
            <a:r>
              <a:rPr lang="en-US" dirty="0" smtClean="0"/>
              <a:t>Examples: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7426" y="52902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 left;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9760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-5px 50%;</a:t>
            </a:r>
          </a:p>
        </p:txBody>
      </p:sp>
    </p:spTree>
    <p:extLst>
      <p:ext uri="{BB962C8B-B14F-4D97-AF65-F5344CB8AC3E}">
        <p14:creationId xmlns:p14="http://schemas.microsoft.com/office/powerpoint/2010/main" val="2987406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Background Shorthand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2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</a:t>
            </a:r>
            <a:r>
              <a:rPr lang="en-US" sz="3000" dirty="0"/>
              <a:t>: shorthand rule for setting background properties at the same time:</a:t>
            </a:r>
          </a:p>
          <a:p>
            <a:pPr>
              <a:lnSpc>
                <a:spcPts val="3200"/>
              </a:lnSpc>
              <a:defRPr/>
            </a:pPr>
            <a:endParaRPr lang="en-US" sz="3000" dirty="0"/>
          </a:p>
          <a:p>
            <a:pPr>
              <a:lnSpc>
                <a:spcPts val="3200"/>
              </a:lnSpc>
              <a:buNone/>
              <a:defRPr/>
            </a:pPr>
            <a:r>
              <a:rPr lang="en-US" sz="3000" dirty="0"/>
              <a:t>	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en-US" sz="3000" dirty="0"/>
              <a:t>	is equal to writing:</a:t>
            </a:r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spcBef>
                <a:spcPts val="3000"/>
              </a:spcBef>
              <a:defRPr/>
            </a:pPr>
            <a:r>
              <a:rPr lang="en-US" sz="2800" dirty="0"/>
              <a:t>Some browsers will not apply BOTH color and image for background if using shorthand rule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#FFF0C0 url("back.gif") no-repeat fixed top;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79674"/>
            <a:ext cx="79248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#FFF0C0;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 url("back.gif");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background-repeat: no-repeat;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background-attachment: fixed;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top;</a:t>
            </a:r>
          </a:p>
        </p:txBody>
      </p:sp>
    </p:spTree>
    <p:extLst>
      <p:ext uri="{BB962C8B-B14F-4D97-AF65-F5344CB8AC3E}">
        <p14:creationId xmlns:p14="http://schemas.microsoft.com/office/powerpoint/2010/main" val="3963892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Background-image or </a:t>
            </a:r>
            <a:r>
              <a:rPr lang="en-US" dirty="0" smtClean="0">
                <a:latin typeface="Consolas" pitchFamily="49" charset="0"/>
              </a:rPr>
              <a:t>&lt;img&gt;</a:t>
            </a:r>
            <a:r>
              <a:rPr lang="en-US" dirty="0" smtClean="0"/>
              <a:t>?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 images allow you to save many image tags from the HTML </a:t>
            </a:r>
          </a:p>
          <a:p>
            <a:pPr lvl="1">
              <a:defRPr/>
            </a:pPr>
            <a:r>
              <a:rPr lang="en-US" dirty="0" smtClean="0"/>
              <a:t>Leads to less code</a:t>
            </a:r>
          </a:p>
          <a:p>
            <a:pPr lvl="1">
              <a:defRPr/>
            </a:pPr>
            <a:r>
              <a:rPr lang="en-US" dirty="0" smtClean="0"/>
              <a:t>More content-oriented approach</a:t>
            </a:r>
          </a:p>
          <a:p>
            <a:pPr>
              <a:defRPr/>
            </a:pPr>
            <a:r>
              <a:rPr lang="en-US" dirty="0" smtClean="0"/>
              <a:t>All images that are not part of the page content (and are used only for "beautification") should be moved to the CSS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5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19601"/>
            <a:ext cx="8229600" cy="685800"/>
          </a:xfrm>
        </p:spPr>
        <p:txBody>
          <a:bodyPr/>
          <a:lstStyle/>
          <a:p>
            <a:pPr algn="ctr"/>
            <a:r>
              <a:rPr lang="en-US" dirty="0" smtClean="0"/>
              <a:t>Background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57200" y="5145880"/>
            <a:ext cx="82296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9938" name="Picture 2" descr="http://www.onyx-design.net/weblog2/wp-content/uploads/2008/03/expl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86281" y="981081"/>
            <a:ext cx="4048125" cy="2905125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23461" y="990600"/>
            <a:ext cx="3948545" cy="2895600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2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Backgrounds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6968"/>
            <a:ext cx="8686800" cy="5791200"/>
          </a:xfrm>
        </p:spPr>
        <p:txBody>
          <a:bodyPr/>
          <a:lstStyle/>
          <a:p>
            <a:r>
              <a:rPr lang="en-US" sz="3000" dirty="0"/>
              <a:t>Gradients are smooth transitions between two or more specified colors</a:t>
            </a:r>
            <a:endParaRPr lang="en-US" sz="3000" dirty="0" smtClean="0"/>
          </a:p>
          <a:p>
            <a:r>
              <a:rPr lang="en-US" sz="3000" dirty="0"/>
              <a:t>Use of CSS gradients can replace images and reduce download </a:t>
            </a:r>
            <a:r>
              <a:rPr lang="en-US" sz="3000" dirty="0" smtClean="0"/>
              <a:t>time</a:t>
            </a:r>
          </a:p>
          <a:p>
            <a:pPr lvl="1"/>
            <a:r>
              <a:rPr lang="en-US" sz="2800" dirty="0" smtClean="0"/>
              <a:t>Lots of gradient generators on the WEB</a:t>
            </a:r>
          </a:p>
          <a:p>
            <a:r>
              <a:rPr lang="en-US" sz="3000" dirty="0" smtClean="0"/>
              <a:t>Create </a:t>
            </a:r>
            <a:r>
              <a:rPr lang="en-US" sz="3000" dirty="0"/>
              <a:t>a more flexible layout, and look better while </a:t>
            </a:r>
            <a:r>
              <a:rPr lang="en-US" sz="3000" dirty="0" smtClean="0"/>
              <a:t>zooming</a:t>
            </a:r>
          </a:p>
          <a:p>
            <a:r>
              <a:rPr lang="en-US" sz="3000" dirty="0" smtClean="0"/>
              <a:t>Supported in all major browsers via different keywords</a:t>
            </a:r>
          </a:p>
          <a:p>
            <a:r>
              <a:rPr lang="en-US" sz="3000" dirty="0"/>
              <a:t>This is </a:t>
            </a:r>
            <a:r>
              <a:rPr lang="en-US" sz="3000" dirty="0" smtClean="0"/>
              <a:t>still an </a:t>
            </a:r>
            <a:r>
              <a:rPr lang="en-US" sz="3000" dirty="0"/>
              <a:t>experimental feature</a:t>
            </a:r>
            <a:endParaRPr lang="en-US" sz="30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6550" y="5449443"/>
            <a:ext cx="1638300" cy="1228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8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</a:t>
            </a:r>
            <a:r>
              <a:rPr lang="en-US" dirty="0" smtClean="0"/>
              <a:t>Backgrounds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81000" y="914406"/>
            <a:ext cx="83820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/* Firefox 3.6+ */</a:t>
            </a:r>
          </a:p>
          <a:p>
            <a:r>
              <a:rPr lang="en-US" sz="2200" dirty="0"/>
              <a:t>background: -moz-linear-gradient(100% 100% 90deg,   </a:t>
            </a:r>
          </a:p>
          <a:p>
            <a:r>
              <a:rPr lang="en-US" sz="2200" dirty="0"/>
              <a:t>  #FFFF00, #0000FF);</a:t>
            </a:r>
          </a:p>
          <a:p>
            <a:r>
              <a:rPr lang="en-US" sz="2200" dirty="0"/>
              <a:t>/* Safari 4-5, Chrome 1-9 */</a:t>
            </a:r>
          </a:p>
          <a:p>
            <a:r>
              <a:rPr lang="en-US" sz="2200" dirty="0"/>
              <a:t>background: -webkit-gradient(linear, 0% 0%, 0% </a:t>
            </a:r>
          </a:p>
          <a:p>
            <a:r>
              <a:rPr lang="en-US" sz="2200" dirty="0"/>
              <a:t>  100%, from(#0000FF), to(#FFFF00));</a:t>
            </a:r>
          </a:p>
          <a:p>
            <a:r>
              <a:rPr lang="en-US" sz="2200" dirty="0"/>
              <a:t>/* Safari 5.1+, Chrome 10+ */</a:t>
            </a:r>
          </a:p>
          <a:p>
            <a:r>
              <a:rPr lang="en-US" sz="2200" dirty="0"/>
              <a:t>background: -webkit-linear-gradient(#FFFF00, </a:t>
            </a:r>
          </a:p>
          <a:p>
            <a:r>
              <a:rPr lang="en-US" sz="2200" dirty="0"/>
              <a:t>  #0000FF);</a:t>
            </a:r>
          </a:p>
          <a:p>
            <a:r>
              <a:rPr lang="en-US" sz="2200" dirty="0"/>
              <a:t>/* Opera 11.10+ */</a:t>
            </a:r>
          </a:p>
          <a:p>
            <a:r>
              <a:rPr lang="en-US" sz="2200" dirty="0"/>
              <a:t>background: -o-linear-gradient(#2F2727, #0000FF);</a:t>
            </a:r>
          </a:p>
        </p:txBody>
      </p:sp>
      <p:sp>
        <p:nvSpPr>
          <p:cNvPr id="6" name="Down Arrow 5"/>
          <p:cNvSpPr/>
          <p:nvPr/>
        </p:nvSpPr>
        <p:spPr>
          <a:xfrm>
            <a:off x="4329684" y="4858464"/>
            <a:ext cx="484632" cy="55173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5524500"/>
            <a:ext cx="85344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71676"/>
            <a:ext cx="7924800" cy="685800"/>
          </a:xfrm>
        </p:spPr>
        <p:txBody>
          <a:bodyPr/>
          <a:lstStyle/>
          <a:p>
            <a:r>
              <a:rPr lang="en-US" dirty="0" smtClean="0"/>
              <a:t>Text-related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6" name="Picture 4" descr="http://sites.google.com/site/psdcollector/drshd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5300" y="2615501"/>
            <a:ext cx="5613400" cy="317182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7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333501"/>
            <a:ext cx="7924800" cy="685800"/>
          </a:xfrm>
        </p:spPr>
        <p:txBody>
          <a:bodyPr/>
          <a:lstStyle/>
          <a:p>
            <a:r>
              <a:rPr lang="en-US" dirty="0" smtClean="0"/>
              <a:t>Gradient Background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597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all-sweets.com/wallpaper/gradient/gray/gradient-gray-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1" y="2924175"/>
            <a:ext cx="3536948" cy="2652710"/>
          </a:xfrm>
          <a:prstGeom prst="roundRect">
            <a:avLst>
              <a:gd name="adj" fmla="val 233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all-sweets.com/wallpaper/gradient/color/gradient-color-2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9650" y="2919410"/>
            <a:ext cx="3543300" cy="2657475"/>
          </a:xfrm>
          <a:prstGeom prst="roundRect">
            <a:avLst>
              <a:gd name="adj" fmla="val 233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2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CSS3 allows </a:t>
            </a:r>
            <a:r>
              <a:rPr lang="en-US" dirty="0" smtClean="0"/>
              <a:t>multiple </a:t>
            </a:r>
            <a:r>
              <a:rPr lang="en-US" dirty="0"/>
              <a:t>background </a:t>
            </a:r>
            <a:r>
              <a:rPr lang="en-US" dirty="0" smtClean="0"/>
              <a:t>images</a:t>
            </a:r>
          </a:p>
          <a:p>
            <a:r>
              <a:rPr lang="en-US" dirty="0" smtClean="0"/>
              <a:t>Simple </a:t>
            </a:r>
            <a:r>
              <a:rPr lang="en-US" dirty="0"/>
              <a:t>comma-separated </a:t>
            </a:r>
            <a:r>
              <a:rPr lang="en-US" dirty="0" smtClean="0"/>
              <a:t>list of images</a:t>
            </a:r>
          </a:p>
          <a:p>
            <a:r>
              <a:rPr lang="en-US" dirty="0" smtClean="0"/>
              <a:t>Supported in Firefox </a:t>
            </a:r>
            <a:r>
              <a:rPr lang="en-US" dirty="0"/>
              <a:t>(3.6+), </a:t>
            </a:r>
            <a:r>
              <a:rPr lang="en-US" dirty="0" smtClean="0"/>
              <a:t>Chrome </a:t>
            </a:r>
            <a:r>
              <a:rPr lang="en-US" dirty="0"/>
              <a:t>(1.0/1.3+), </a:t>
            </a:r>
            <a:r>
              <a:rPr lang="en-US" dirty="0" smtClean="0"/>
              <a:t>Opera </a:t>
            </a:r>
            <a:r>
              <a:rPr lang="en-US" dirty="0"/>
              <a:t>(10.5+) and Internet Explorer (9.0</a:t>
            </a:r>
            <a:r>
              <a:rPr lang="en-US" dirty="0" smtClean="0"/>
              <a:t>+)</a:t>
            </a:r>
          </a:p>
          <a:p>
            <a:r>
              <a:rPr lang="en-US" dirty="0" smtClean="0"/>
              <a:t>Comma </a:t>
            </a:r>
            <a:r>
              <a:rPr lang="en-US" dirty="0"/>
              <a:t>separated list </a:t>
            </a:r>
            <a:r>
              <a:rPr lang="en-US" dirty="0" smtClean="0"/>
              <a:t>for </a:t>
            </a:r>
            <a:r>
              <a:rPr lang="en-US" dirty="0"/>
              <a:t>the other </a:t>
            </a:r>
            <a:r>
              <a:rPr lang="en-US" dirty="0" smtClean="0"/>
              <a:t>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027" name="Picture 3" descr="C:\Users\Nikolay\Document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7030" y="4933950"/>
            <a:ext cx="2314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9831" y="4933950"/>
            <a:ext cx="2314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Placeholder 6"/>
          <p:cNvSpPr txBox="1">
            <a:spLocks/>
          </p:cNvSpPr>
          <p:nvPr/>
        </p:nvSpPr>
        <p:spPr>
          <a:xfrm>
            <a:off x="304800" y="4186541"/>
            <a:ext cx="8458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background-image: url(sheep.png), url(grass.png);</a:t>
            </a:r>
          </a:p>
        </p:txBody>
      </p:sp>
      <p:sp>
        <p:nvSpPr>
          <p:cNvPr id="6" name="Plus 5"/>
          <p:cNvSpPr/>
          <p:nvPr/>
        </p:nvSpPr>
        <p:spPr>
          <a:xfrm>
            <a:off x="2057400" y="5257800"/>
            <a:ext cx="685800" cy="68580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Equal 6"/>
          <p:cNvSpPr/>
          <p:nvPr/>
        </p:nvSpPr>
        <p:spPr>
          <a:xfrm>
            <a:off x="5295900" y="5262271"/>
            <a:ext cx="800100" cy="681335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638676"/>
            <a:ext cx="7924800" cy="685800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/>
              <a:t>Backgrounds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4125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www.yisela.com/blog/wp-content/uploads/2012/02/multipleSiz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8875" y="1102521"/>
            <a:ext cx="4286250" cy="2895601"/>
          </a:xfrm>
          <a:prstGeom prst="roundRect">
            <a:avLst>
              <a:gd name="adj" fmla="val 2851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4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343026"/>
            <a:ext cx="7924800" cy="685800"/>
          </a:xfrm>
        </p:spPr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pic>
        <p:nvPicPr>
          <p:cNvPr id="8194" name="Picture 2" descr="http://bubblogging.files.wordpress.com/2012/10/css_im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9325" y="2762250"/>
            <a:ext cx="4705350" cy="2857500"/>
          </a:xfrm>
          <a:prstGeom prst="roundRect">
            <a:avLst>
              <a:gd name="adj" fmla="val 2334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1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Opacity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54480"/>
            <a:ext cx="8686800" cy="463600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</a:t>
            </a:r>
            <a:r>
              <a:rPr lang="en-US" dirty="0" smtClean="0"/>
              <a:t>: specifies the opacity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Floating point number from 0 to 1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old Mozilla browsers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–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moz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-opacity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IE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filter:alpha(opacity=value)</a:t>
            </a:r>
            <a:r>
              <a:rPr lang="en-US" dirty="0" smtClean="0"/>
              <a:t> where value is from 0 to 100; also, "binary and script behaviors" must be enabled and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hasLayout</a:t>
            </a:r>
            <a:r>
              <a:rPr lang="en-US" dirty="0" smtClean="0"/>
              <a:t> must be triggered, e.g.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zoom:1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01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85901"/>
            <a:ext cx="7924800" cy="685800"/>
          </a:xfrm>
        </p:spPr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121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3" t="7333" r="60417" b="46333"/>
          <a:stretch/>
        </p:blipFill>
        <p:spPr>
          <a:xfrm>
            <a:off x="2457449" y="3067050"/>
            <a:ext cx="4229102" cy="2647950"/>
          </a:xfrm>
          <a:prstGeom prst="roundRect">
            <a:avLst>
              <a:gd name="adj" fmla="val 4077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0344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Presentation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6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sz="2800" dirty="0" smtClean="0"/>
              <a:t>Create the following web page</a:t>
            </a:r>
          </a:p>
          <a:p>
            <a:pPr lvl="1"/>
            <a:r>
              <a:rPr lang="en-US" sz="2600" dirty="0" smtClean="0"/>
              <a:t>Fonts used: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Consolas</a:t>
            </a:r>
            <a:r>
              <a:rPr lang="en-US" sz="2600" dirty="0" smtClean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Edwardian Script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ITC</a:t>
            </a:r>
          </a:p>
          <a:p>
            <a:pPr lvl="1"/>
            <a:r>
              <a:rPr lang="en-US" sz="2600" dirty="0" smtClean="0"/>
              <a:t>Color: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0094ff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9586" y="2865120"/>
            <a:ext cx="6344828" cy="348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58952"/>
            <a:ext cx="8686800" cy="1965960"/>
          </a:xfrm>
        </p:spPr>
        <p:txBody>
          <a:bodyPr/>
          <a:lstStyle/>
          <a:p>
            <a:r>
              <a:rPr lang="en-US" sz="2800" dirty="0" smtClean="0"/>
              <a:t>You are given prewritten HTML and CSS code</a:t>
            </a:r>
            <a:r>
              <a:rPr lang="en-US" sz="2600" dirty="0" smtClean="0"/>
              <a:t>. Expand this code to make the web page to look exactly like the PNG image:</a:t>
            </a:r>
          </a:p>
          <a:p>
            <a:pPr lvl="1"/>
            <a:r>
              <a:rPr lang="en-US" sz="2600" dirty="0" smtClean="0"/>
              <a:t>You can find the files in 2. Homework.zip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9552" y="2948369"/>
            <a:ext cx="5629656" cy="35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</a:t>
            </a:r>
          </a:p>
          <a:p>
            <a:pPr marL="862013" lvl="1" indent="-514350"/>
            <a:r>
              <a:rPr lang="en-US" sz="2600" dirty="0" smtClean="0"/>
              <a:t>Using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sz="26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dirty="0"/>
              <a:t>nested </a:t>
            </a:r>
            <a:r>
              <a:rPr lang="en-US" sz="2600" dirty="0" smtClean="0"/>
              <a:t>div elements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9047" y="2187122"/>
            <a:ext cx="5685906" cy="280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Text-related CSS Properties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color</a:t>
            </a:r>
            <a:r>
              <a:rPr lang="en-US" sz="3000" dirty="0"/>
              <a:t> – specifies the color of the text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3000" dirty="0"/>
              <a:t> – size of font: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larger</a:t>
            </a:r>
            <a:r>
              <a:rPr lang="en-US" sz="3000" dirty="0"/>
              <a:t> or numeric value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3000" dirty="0"/>
              <a:t> – comma separated font names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Example: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verdana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sans-serif</a:t>
            </a:r>
            <a:r>
              <a:rPr lang="en-US" sz="2800" dirty="0"/>
              <a:t>, etc.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The browser loads the first one that is available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There should always be at least one generic font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font-weight</a:t>
            </a:r>
            <a:r>
              <a:rPr lang="en-US" sz="2800" dirty="0"/>
              <a:t> can be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lighter</a:t>
            </a:r>
            <a:r>
              <a:rPr lang="en-US" sz="3000" dirty="0"/>
              <a:t> or a number in range [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100</a:t>
            </a:r>
            <a:r>
              <a:rPr lang="en-US" sz="3000" dirty="0"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3000" dirty="0"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900</a:t>
            </a:r>
            <a:r>
              <a:rPr lang="en-US" sz="3000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81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038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Create a web page that looks like the Windows calculator in Programmer view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It should look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exactly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smtClean="0"/>
              <a:t>the same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Implement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hover</a:t>
            </a:r>
            <a:r>
              <a:rPr lang="en-US" sz="2600" dirty="0" smtClean="0"/>
              <a:t> effects </a:t>
            </a:r>
            <a:br>
              <a:rPr lang="en-US" sz="2600" dirty="0" smtClean="0"/>
            </a:br>
            <a:r>
              <a:rPr lang="en-US" sz="2600" dirty="0" smtClean="0"/>
              <a:t>for the buttons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The calculator should </a:t>
            </a:r>
            <a:br>
              <a:rPr lang="en-US" sz="2600" dirty="0" smtClean="0"/>
            </a:br>
            <a:r>
              <a:rPr lang="en-US" sz="2600" dirty="0" smtClean="0"/>
              <a:t>not have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functionality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318" y1="7350" x2="94771" y2="7127"/>
                        <a14:foregroundMark x1="96078" y1="8909" x2="95861" y2="64365"/>
                        <a14:foregroundMark x1="95643" y1="68820" x2="96078" y2="87305"/>
                        <a14:foregroundMark x1="7843" y1="88419" x2="39434" y2="89310"/>
                        <a14:foregroundMark x1="6318" y1="82628" x2="5229" y2="340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85" t="2376" r="2688" b="8239"/>
          <a:stretch/>
        </p:blipFill>
        <p:spPr bwMode="auto">
          <a:xfrm>
            <a:off x="4806949" y="2273299"/>
            <a:ext cx="4102101" cy="3822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599" y="4010026"/>
            <a:ext cx="114299" cy="18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Rules for Fonts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font-style</a:t>
            </a:r>
            <a:r>
              <a:rPr lang="en-US" dirty="0" smtClean="0"/>
              <a:t> – styles the font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italic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oblique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text-decoration</a:t>
            </a:r>
            <a:r>
              <a:rPr lang="en-US" dirty="0" smtClean="0"/>
              <a:t> – decorates the text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underline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line-trough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blink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text-align</a:t>
            </a:r>
            <a:r>
              <a:rPr lang="en-US" dirty="0" smtClean="0"/>
              <a:t> – defines the alignment of text or other content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justify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0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Shorthand Font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</a:t>
            </a:r>
          </a:p>
          <a:p>
            <a:pPr lvl="1">
              <a:defRPr/>
            </a:pPr>
            <a:r>
              <a:rPr lang="en-US" dirty="0" smtClean="0"/>
              <a:t>Shorthand rule for setting multiple font properties at the same time</a:t>
            </a:r>
          </a:p>
          <a:p>
            <a:pPr lvl="1">
              <a:defRPr/>
            </a:pP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	is equal to writing this: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00113" y="2851868"/>
            <a:ext cx="7416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font:italic normal bold 12px/16px verdana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4168277"/>
            <a:ext cx="7416800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font-style: italic;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font-variant: normal;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 bold;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line-height: 16px;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font-family: verdana;</a:t>
            </a:r>
          </a:p>
        </p:txBody>
      </p:sp>
    </p:spTree>
    <p:extLst>
      <p:ext uri="{BB962C8B-B14F-4D97-AF65-F5344CB8AC3E}">
        <p14:creationId xmlns:p14="http://schemas.microsoft.com/office/powerpoint/2010/main" val="613502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657600"/>
            <a:ext cx="7924800" cy="685800"/>
          </a:xfrm>
        </p:spPr>
        <p:txBody>
          <a:bodyPr/>
          <a:lstStyle/>
          <a:p>
            <a:r>
              <a:rPr lang="en-US" dirty="0" smtClean="0"/>
              <a:t>Text-related </a:t>
            </a:r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286000" y="4383879"/>
            <a:ext cx="45720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5058" name="Picture 2" descr="http://icons2.iconarchive.com/icons/laurent-baumann/blend/256/Document-Fon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54858">
            <a:off x="338400" y="871801"/>
            <a:ext cx="2559088" cy="2559088"/>
          </a:xfrm>
          <a:prstGeom prst="rect">
            <a:avLst/>
          </a:prstGeom>
          <a:noFill/>
        </p:spPr>
      </p:pic>
      <p:pic>
        <p:nvPicPr>
          <p:cNvPr id="45060" name="Picture 4" descr="http://www.iconspedia.com/uploads/99169089011124817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65406">
            <a:off x="6087590" y="753590"/>
            <a:ext cx="2438400" cy="2438400"/>
          </a:xfrm>
          <a:prstGeom prst="rect">
            <a:avLst/>
          </a:prstGeom>
          <a:noFill/>
        </p:spPr>
      </p:pic>
      <p:pic>
        <p:nvPicPr>
          <p:cNvPr id="45062" name="Picture 6" descr="http://www.harborsign.com/Images/font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06800" y="533400"/>
            <a:ext cx="1943262" cy="2502086"/>
          </a:xfrm>
          <a:prstGeom prst="rect">
            <a:avLst/>
          </a:prstGeom>
          <a:solidFill>
            <a:srgbClr val="FFFFFF"/>
          </a:solidFill>
          <a:scene3d>
            <a:camera prst="perspectiveAbove"/>
            <a:lightRig rig="threePt" dir="t"/>
          </a:scene3d>
        </p:spPr>
      </p:pic>
      <p:pic>
        <p:nvPicPr>
          <p:cNvPr id="45064" name="Picture 8" descr="http://machintsandtips.com/wp-content/uploads/2009/09/fonts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43268">
            <a:off x="6956761" y="4608271"/>
            <a:ext cx="1405722" cy="16268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0178" name="Picture 2" descr="http://www.soget.com/images/icone/font-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01383">
            <a:off x="918701" y="4651339"/>
            <a:ext cx="1335070" cy="1569476"/>
          </a:xfrm>
          <a:prstGeom prst="roundRect">
            <a:avLst>
              <a:gd name="adj" fmla="val 4639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80147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819400"/>
            <a:ext cx="7924800" cy="838200"/>
          </a:xfrm>
        </p:spPr>
        <p:txBody>
          <a:bodyPr/>
          <a:lstStyle/>
          <a:p>
            <a:r>
              <a:rPr lang="en-US" dirty="0" smtClean="0"/>
              <a:t>More Fonts</a:t>
            </a:r>
            <a:endParaRPr lang="en-US" dirty="0"/>
          </a:p>
        </p:txBody>
      </p:sp>
      <p:pic>
        <p:nvPicPr>
          <p:cNvPr id="2050" name="Picture 2" descr="http://t2.gstatic.com/images?q=tbn:ANd9GcRKNiN-kUl-ilNUPpj8Wja7yANja9um6Ui30YKU1fYRmzOnqcZE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92414">
            <a:off x="1443555" y="3784384"/>
            <a:ext cx="2225007" cy="23241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3.gstatic.com/images?q=tbn:ANd9GcSoIXajcEfV3u9_Y-JIhjWlInANo3vkKjQhWhhbMifCjhHhClf0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00918">
            <a:off x="5694903" y="4066129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://t0.gstatic.com/images?q=tbn:ANd9GcSa_-SV9VQrcYbYKvwtnNSUzFHPvWlywLajfQrvbP1tth2k9TiH"/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19612">
            <a:off x="5492755" y="1167475"/>
            <a:ext cx="2948763" cy="16975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30872">
            <a:off x="1007242" y="1204919"/>
            <a:ext cx="3657600" cy="124777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12500"/>
          </a:effectLst>
          <a:scene3d>
            <a:camera prst="perspectiveBelow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83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Embeds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6"/>
            <a:ext cx="8686800" cy="2800767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font-face</a:t>
            </a:r>
            <a:r>
              <a:rPr lang="en-US" dirty="0"/>
              <a:t> </a:t>
            </a:r>
            <a:r>
              <a:rPr lang="en-US" dirty="0" smtClean="0"/>
              <a:t>to declare font</a:t>
            </a:r>
          </a:p>
          <a:p>
            <a:r>
              <a:rPr lang="en-US" dirty="0" smtClean="0"/>
              <a:t>Point to font file on server</a:t>
            </a:r>
          </a:p>
          <a:p>
            <a:r>
              <a:rPr lang="en-US" dirty="0" smtClean="0"/>
              <a:t>Call font with font-family</a:t>
            </a:r>
            <a:endParaRPr lang="en-US" dirty="0"/>
          </a:p>
          <a:p>
            <a:r>
              <a:rPr lang="en-US" dirty="0"/>
              <a:t>Currently not supported in IE</a:t>
            </a:r>
          </a:p>
          <a:p>
            <a:r>
              <a:rPr lang="en-US" dirty="0" smtClean="0"/>
              <a:t>Use font embedding instead of images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3922461"/>
            <a:ext cx="8153400" cy="2554545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/>
              <a:t>font-face {</a:t>
            </a:r>
          </a:p>
          <a:p>
            <a:r>
              <a:rPr lang="en-US" dirty="0"/>
              <a:t>	</a:t>
            </a:r>
            <a:r>
              <a:rPr lang="en-US" dirty="0" smtClean="0"/>
              <a:t>font-family</a:t>
            </a:r>
            <a:r>
              <a:rPr lang="en-US" dirty="0"/>
              <a:t>: SketchRockwell;</a:t>
            </a:r>
          </a:p>
          <a:p>
            <a:r>
              <a:rPr lang="en-US" dirty="0"/>
              <a:t>	</a:t>
            </a:r>
            <a:r>
              <a:rPr lang="en-US" dirty="0" smtClean="0"/>
              <a:t>src</a:t>
            </a:r>
            <a:r>
              <a:rPr lang="en-US" dirty="0"/>
              <a:t>: url(</a:t>
            </a:r>
            <a:r>
              <a:rPr lang="en-US" dirty="0" smtClean="0"/>
              <a:t>'SketchRockwell-Bold.ttf</a:t>
            </a:r>
            <a:r>
              <a:rPr lang="en-US" dirty="0"/>
              <a:t>');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.</a:t>
            </a:r>
            <a:r>
              <a:rPr lang="en-US" dirty="0"/>
              <a:t>my_CSS3_class {</a:t>
            </a:r>
          </a:p>
          <a:p>
            <a:r>
              <a:rPr lang="en-US" dirty="0"/>
              <a:t>	font-family: SketchRockwell;</a:t>
            </a:r>
          </a:p>
          <a:p>
            <a:r>
              <a:rPr lang="en-US" dirty="0"/>
              <a:t>	font-size: 3.2em;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1788" y="6461760"/>
            <a:ext cx="548640" cy="39624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779674">
            <a:off x="5273193" y="1344166"/>
            <a:ext cx="3781425" cy="12096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9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2054</TotalTime>
  <Words>1160</Words>
  <Application>Microsoft Office PowerPoint</Application>
  <PresentationFormat>On-screen Show (4:3)</PresentationFormat>
  <Paragraphs>247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Cambria</vt:lpstr>
      <vt:lpstr>Consolas</vt:lpstr>
      <vt:lpstr>Corbel</vt:lpstr>
      <vt:lpstr>Courier New</vt:lpstr>
      <vt:lpstr>Wingdings 2</vt:lpstr>
      <vt:lpstr>Telerik Academy</vt:lpstr>
      <vt:lpstr>CSS Presentation</vt:lpstr>
      <vt:lpstr>Table of Contents</vt:lpstr>
      <vt:lpstr>Text-related Properties</vt:lpstr>
      <vt:lpstr>Text-related CSS Properties</vt:lpstr>
      <vt:lpstr>CSS Rules for Fonts (2)</vt:lpstr>
      <vt:lpstr>Shorthand Font Property</vt:lpstr>
      <vt:lpstr>Text-related Properties</vt:lpstr>
      <vt:lpstr>More Fonts</vt:lpstr>
      <vt:lpstr>Font Embeds</vt:lpstr>
      <vt:lpstr>Text Shadow</vt:lpstr>
      <vt:lpstr>Text Overflow</vt:lpstr>
      <vt:lpstr>Word Wrapping</vt:lpstr>
      <vt:lpstr>More Fonts</vt:lpstr>
      <vt:lpstr>Borders</vt:lpstr>
      <vt:lpstr>Borders</vt:lpstr>
      <vt:lpstr>Border Shorthand Property</vt:lpstr>
      <vt:lpstr>Borders</vt:lpstr>
      <vt:lpstr>Border color</vt:lpstr>
      <vt:lpstr>Box shadow</vt:lpstr>
      <vt:lpstr>Rounded Corners</vt:lpstr>
      <vt:lpstr>Other Border Styles</vt:lpstr>
      <vt:lpstr>Background  Properties</vt:lpstr>
      <vt:lpstr>Backgrounds</vt:lpstr>
      <vt:lpstr>Backgrounds (2)</vt:lpstr>
      <vt:lpstr>Background Shorthand Property</vt:lpstr>
      <vt:lpstr>Background-image or &lt;img&gt;?</vt:lpstr>
      <vt:lpstr>Background Styles</vt:lpstr>
      <vt:lpstr>Gradient Backgrounds</vt:lpstr>
      <vt:lpstr>Gradient Backgrounds Example</vt:lpstr>
      <vt:lpstr>Gradient Background </vt:lpstr>
      <vt:lpstr>Multiple Backgrounds</vt:lpstr>
      <vt:lpstr>Multiple Backgrounds</vt:lpstr>
      <vt:lpstr>Opacity</vt:lpstr>
      <vt:lpstr>Opacity</vt:lpstr>
      <vt:lpstr>Opacity</vt:lpstr>
      <vt:lpstr>CSS Presentation</vt:lpstr>
      <vt:lpstr>Homework</vt:lpstr>
      <vt:lpstr>Homework (2)</vt:lpstr>
      <vt:lpstr>Homework (3)</vt:lpstr>
      <vt:lpstr>Homework (4)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Presentation</dc:title>
  <dc:creator>Doncho Minkov</dc:creator>
  <cp:lastModifiedBy>Doncho Minkov</cp:lastModifiedBy>
  <cp:revision>107</cp:revision>
  <dcterms:created xsi:type="dcterms:W3CDTF">2013-01-02T10:10:36Z</dcterms:created>
  <dcterms:modified xsi:type="dcterms:W3CDTF">2013-01-10T11:27:38Z</dcterms:modified>
</cp:coreProperties>
</file>