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0EEC9-ED80-4DF7-AAC3-2AC8FDFCED87}" type="datetimeFigureOut">
              <a:rPr lang="en-US" smtClean="0"/>
              <a:t>21-Feb-13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A525F-A00B-4FDE-BEA6-F603CFBCD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0441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E5E66-BFE2-4CB5-85A7-5FAE0E767EEE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0026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2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001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B77A5-F454-4FD5-A1AA-CCF708A1501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1404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F1A45E-3089-4D4E-9F90-A4C64E4B971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76799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806CC-9FF8-4F65-B784-7AB7A6C0FA35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0700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EDAE0-F2B7-42C1-A1AC-18180CF9BC8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9737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2765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89AB3D-9A8B-4687-9BC4-24CDAE87BF70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0987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3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468F666-0869-4312-89B5-2E40BA5D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9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468F666-0869-4312-89B5-2E40BA5D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7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3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93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rds.yahoo.com/_ylt=A0WTefPVhgpL9.QAB_GjzbkF/SIG=1297j1l2d/EXP=1259067477/**http:/www.dyeartist.com/IMAGES/ValueGrad_Palette.JP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OdiApLocoA2qyjzbkF/SIG=123gpadeg/EXP=1259067933/**http:/users.omskreg.ru/~lanin/pict/eigenf1.jp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7162800" cy="1524000"/>
          </a:xfrm>
        </p:spPr>
        <p:txBody>
          <a:bodyPr/>
          <a:lstStyle/>
          <a:p>
            <a:r>
              <a:rPr lang="en-US" dirty="0" smtClean="0"/>
              <a:t>Data Types and Variables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954107"/>
          </a:xfrm>
        </p:spPr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646331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22" name="Picture 2" descr="http://educhoices.org/cimages/multimages/1/free_technology_courses.jpg"/>
          <p:cNvPicPr>
            <a:picLocks noChangeAspect="1" noChangeArrowheads="1"/>
          </p:cNvPicPr>
          <p:nvPr/>
        </p:nvPicPr>
        <p:blipFill>
          <a:blip r:embed="rId4" cstate="screen">
            <a:lum bright="-10000"/>
          </a:blip>
          <a:srcRect/>
          <a:stretch>
            <a:fillRect/>
          </a:stretch>
        </p:blipFill>
        <p:spPr bwMode="auto">
          <a:xfrm>
            <a:off x="4876800" y="4367022"/>
            <a:ext cx="3886200" cy="2109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00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514601"/>
            <a:ext cx="8229600" cy="685800"/>
          </a:xfrm>
        </p:spPr>
        <p:txBody>
          <a:bodyPr/>
          <a:lstStyle/>
          <a:p>
            <a:r>
              <a:rPr lang="en-US" dirty="0" smtClean="0"/>
              <a:t>Integer Types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 dirty="0"/>
          </a:p>
        </p:txBody>
      </p:sp>
      <p:pic>
        <p:nvPicPr>
          <p:cNvPr id="69634" name="Picture 2" descr="http://rds.yahoo.com/_ylt=A0WTefVhfApLJGoAK7yjzbkF/SIG=1281pab8j/EXP=1259064801/**http%3A/www.gridagents.com/images/accent-red-wav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3545711"/>
            <a:ext cx="3181350" cy="29693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03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0226" y="1651000"/>
            <a:ext cx="8004174" cy="14732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Floating-Point</a:t>
            </a:r>
            <a:endParaRPr lang="en-US" dirty="0"/>
          </a:p>
        </p:txBody>
      </p:sp>
      <p:pic>
        <p:nvPicPr>
          <p:cNvPr id="3" name="Picture 2" descr="CB101868 by charlyxbox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14600" y="3581400"/>
            <a:ext cx="4076014" cy="2714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2278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What are Floating-Point Types?</a:t>
            </a:r>
            <a:endParaRPr lang="bg-BG" sz="360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Floating-point types: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 real numbers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Have </a:t>
            </a:r>
            <a:r>
              <a:rPr lang="en-US" dirty="0"/>
              <a:t>range of values and </a:t>
            </a:r>
            <a:r>
              <a:rPr lang="en-US" dirty="0" smtClean="0"/>
              <a:t>precision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Can behave abnormally in the calculations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6562" name="Picture 2" descr="Numbers by inconspicuous_bostonian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66800" y="4648200"/>
            <a:ext cx="6781800" cy="138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0991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Types</a:t>
            </a:r>
            <a:endParaRPr lang="bg-BG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648200"/>
          </a:xfrm>
        </p:spPr>
        <p:txBody>
          <a:bodyPr/>
          <a:lstStyle/>
          <a:p>
            <a:r>
              <a:rPr lang="en-US" dirty="0"/>
              <a:t>Floating-point </a:t>
            </a:r>
            <a:r>
              <a:rPr lang="en-US" dirty="0" smtClean="0"/>
              <a:t>size depend on the platform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browser and the OS</a:t>
            </a:r>
          </a:p>
          <a:p>
            <a:r>
              <a:rPr lang="en-US" dirty="0" smtClean="0"/>
              <a:t>32-bit OS and browser have 32 bits for number, while 64-bit have 64 bits</a:t>
            </a:r>
          </a:p>
          <a:p>
            <a:pPr lvl="1"/>
            <a:r>
              <a:rPr lang="en-US" dirty="0" smtClean="0"/>
              <a:t>It is good idea to use up to 32-bit numbers</a:t>
            </a:r>
          </a:p>
          <a:p>
            <a:pPr lvl="2"/>
            <a:r>
              <a:rPr lang="en-US" dirty="0" smtClean="0"/>
              <a:t>Will always work on all platforms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28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76200"/>
            <a:ext cx="5867400" cy="914400"/>
          </a:xfrm>
        </p:spPr>
        <p:txBody>
          <a:bodyPr/>
          <a:lstStyle/>
          <a:p>
            <a:r>
              <a:rPr lang="en-US" sz="3600" dirty="0"/>
              <a:t>Abnormalities in the Floating-Point Calculations</a:t>
            </a:r>
            <a:endParaRPr lang="bg-BG" sz="3600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/>
              <a:t>Sometimes abnormalities </a:t>
            </a:r>
            <a:r>
              <a:rPr lang="en-US" dirty="0" smtClean="0"/>
              <a:t>can be observed </a:t>
            </a:r>
            <a:r>
              <a:rPr lang="en-US" dirty="0"/>
              <a:t>when using floating-point numbers</a:t>
            </a:r>
          </a:p>
          <a:p>
            <a:pPr lvl="1"/>
            <a:r>
              <a:rPr lang="en-US" dirty="0"/>
              <a:t>Comparing floating-point numbers can not be </a:t>
            </a:r>
            <a:r>
              <a:rPr lang="en-US" dirty="0" smtClean="0"/>
              <a:t>performed directly </a:t>
            </a:r>
            <a:r>
              <a:rPr lang="en-US" dirty="0"/>
              <a:t>with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</a:t>
            </a:r>
            <a:r>
              <a:rPr lang="en-US" dirty="0"/>
              <a:t>operator</a:t>
            </a:r>
          </a:p>
          <a:p>
            <a:r>
              <a:rPr lang="en-US" dirty="0"/>
              <a:t>Example: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55650" y="4114800"/>
            <a:ext cx="7632700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1.0;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0.33;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1.33;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equal = (a+b == sum); // False!!!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console.log("a+b = "+ (a+b) + ", sum = "+ sum + ", sum == a+b? is " + equal);</a:t>
            </a:r>
          </a:p>
        </p:txBody>
      </p:sp>
      <p:pic>
        <p:nvPicPr>
          <p:cNvPr id="62466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81800" y="3505200"/>
            <a:ext cx="1905000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65140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733800"/>
            <a:ext cx="8077200" cy="14478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Floating-Point and Decimal Floating-Point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298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42" name="Picture 2" descr="Imagination.vg by sub.sit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438400" y="609600"/>
            <a:ext cx="5981700" cy="2657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53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2133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Boolean Type</a:t>
            </a:r>
            <a:endParaRPr lang="en-US" dirty="0"/>
          </a:p>
        </p:txBody>
      </p:sp>
      <p:pic>
        <p:nvPicPr>
          <p:cNvPr id="60418" name="Picture 2" descr="Tumbling Dice by r o s e n d a h l.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3657600"/>
            <a:ext cx="4038601" cy="2409827"/>
          </a:xfrm>
          <a:prstGeom prst="rect">
            <a:avLst/>
          </a:prstGeom>
          <a:noFill/>
        </p:spPr>
      </p:pic>
      <p:pic>
        <p:nvPicPr>
          <p:cNvPr id="61442" name="Picture 2" descr="http://www.filmfestivalworld.com/fileadmin/media/festival/True_False_Film_Festival/True_False_Documentary_Festival_10_orig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143000" y="3657600"/>
            <a:ext cx="2133600" cy="2433638"/>
          </a:xfrm>
          <a:prstGeom prst="roundRect">
            <a:avLst>
              <a:gd name="adj" fmla="val 10417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35252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Boolean Data Type</a:t>
            </a:r>
            <a:endParaRPr lang="bg-BG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438400"/>
            <a:ext cx="8686800" cy="3429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two possible values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/>
            <a:r>
              <a:rPr lang="en-US" dirty="0"/>
              <a:t>Is useful in logical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8370" name="Picture 2" descr="digital infinity by Mr.  Mark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791200" y="1600200"/>
            <a:ext cx="3000375" cy="2744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683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 – Example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boolean </a:t>
            </a:r>
            <a:r>
              <a:rPr lang="en-US" dirty="0"/>
              <a:t>variables </a:t>
            </a:r>
            <a:r>
              <a:rPr lang="en-US" dirty="0" smtClean="0"/>
              <a:t>taking </a:t>
            </a:r>
            <a:r>
              <a:rPr lang="en-US" dirty="0"/>
              <a:t>values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755650" y="2514600"/>
            <a:ext cx="7632700" cy="29423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1;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2;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greaterAB = (a &gt; b);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console.log(greaterAB);  // False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equalA1 = (a == 1);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console.log(equalA1);    // True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50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343401"/>
            <a:ext cx="8229600" cy="685800"/>
          </a:xfrm>
        </p:spPr>
        <p:txBody>
          <a:bodyPr/>
          <a:lstStyle/>
          <a:p>
            <a:r>
              <a:rPr lang="en-US" dirty="0" smtClean="0"/>
              <a:t>Boolean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696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 descr="Mastermind by Harri_1970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352800" y="533399"/>
            <a:ext cx="5270003" cy="3133039"/>
          </a:xfrm>
          <a:prstGeom prst="roundRect">
            <a:avLst>
              <a:gd name="adj" fmla="val 11803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36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648200"/>
          </a:xfrm>
        </p:spPr>
        <p:txBody>
          <a:bodyPr/>
          <a:lstStyle/>
          <a:p>
            <a:pPr marL="511175" indent="-5111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sz="2800" dirty="0" smtClean="0"/>
              <a:t>Data </a:t>
            </a:r>
            <a:r>
              <a:rPr lang="en-US" sz="2800" dirty="0"/>
              <a:t>Types</a:t>
            </a:r>
          </a:p>
          <a:p>
            <a:pPr marL="1077913" lvl="1" indent="-3667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Integer </a:t>
            </a:r>
            <a:endParaRPr lang="en-US" sz="2600" dirty="0"/>
          </a:p>
          <a:p>
            <a:pPr marL="1077913" lvl="1" indent="-3667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Floating-Point </a:t>
            </a:r>
          </a:p>
          <a:p>
            <a:pPr marL="1077913" lvl="1" indent="-3667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Boolean</a:t>
            </a:r>
            <a:endParaRPr lang="en-US" sz="2600" dirty="0"/>
          </a:p>
          <a:p>
            <a:pPr marL="1077913" lvl="1" indent="-3667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String</a:t>
            </a:r>
          </a:p>
          <a:p>
            <a:pPr marL="511175" indent="-51117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smtClean="0"/>
              <a:t>Declaring and Using Variables</a:t>
            </a:r>
          </a:p>
          <a:p>
            <a:pPr marL="1077913" lvl="1" indent="-3667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Identifiers</a:t>
            </a:r>
          </a:p>
          <a:p>
            <a:pPr marL="1077913" lvl="1" indent="-36671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/>
              <a:t>Declaring Variables and Assigning Values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2948" name="Picture 4" descr="http://rds.yahoo.com/_ylt=A0WTbx4gcgpLskoAd.CjzbkF/SIG=11u4jlgvp/EXP=1259062176/**http%3A/www.regejepress.com/1books5-me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65800" y="2667000"/>
            <a:ext cx="28448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220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27211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String Type</a:t>
            </a:r>
            <a:endParaRPr lang="en-US" dirty="0"/>
          </a:p>
        </p:txBody>
      </p:sp>
      <p:pic>
        <p:nvPicPr>
          <p:cNvPr id="3" name="Picture 2" descr="http://guindo.pntic.mec.es/~jmag0042/alphabetum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3389710"/>
            <a:ext cx="4800600" cy="2858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02" name="Picture 2" descr="http://www.nitt.edu/sym/tachyons/Tachyons/normal_Super-String_Theory1600.jp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417910"/>
            <a:ext cx="6477000" cy="1600200"/>
          </a:xfrm>
          <a:prstGeom prst="round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1067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 data type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Strings </a:t>
            </a:r>
            <a:r>
              <a:rPr lang="en-US" dirty="0"/>
              <a:t>are enclosed in quotes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Both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work</a:t>
            </a:r>
            <a:endParaRPr lang="en-US" dirty="0"/>
          </a:p>
          <a:p>
            <a:endParaRPr lang="en-US" dirty="0"/>
          </a:p>
          <a:p>
            <a:r>
              <a:rPr lang="en-US" dirty="0"/>
              <a:t>Strings can be </a:t>
            </a:r>
            <a:r>
              <a:rPr lang="en-US" dirty="0" smtClean="0"/>
              <a:t>concatenated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755648" y="3657600"/>
            <a:ext cx="7489825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"Microsoft .NET Framework";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47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</a:t>
            </a:r>
            <a:r>
              <a:rPr lang="en-US" dirty="0" smtClean="0"/>
              <a:t>Hello – Example</a:t>
            </a:r>
            <a:endParaRPr lang="bg-BG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</a:t>
            </a:r>
            <a:r>
              <a:rPr lang="en-US" dirty="0"/>
              <a:t>the two names of a person to </a:t>
            </a:r>
            <a:r>
              <a:rPr lang="en-US" dirty="0" smtClean="0"/>
              <a:t>obtain </a:t>
            </a:r>
            <a:r>
              <a:rPr lang="en-US" dirty="0"/>
              <a:t>his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/>
              <a:t>NOTE: a space is missing between the two names! We have to add it manually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27088" y="2406200"/>
            <a:ext cx="7489825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lastname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firstname + "!");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fullName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+ lastname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Your full name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fullname);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21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24000"/>
            <a:ext cx="4572000" cy="685800"/>
          </a:xfrm>
        </p:spPr>
        <p:txBody>
          <a:bodyPr/>
          <a:lstStyle/>
          <a:p>
            <a:r>
              <a:rPr lang="en-US" dirty="0" smtClean="0"/>
              <a:t>String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50279"/>
            <a:ext cx="45720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76600" y="3486150"/>
            <a:ext cx="5524500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182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362200"/>
            <a:ext cx="6130925" cy="1422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Introducing Variables</a:t>
            </a:r>
            <a:endParaRPr lang="bg-BG" dirty="0"/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733800"/>
            <a:ext cx="3352800" cy="2306726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6629400" y="609600"/>
            <a:ext cx="1938883" cy="1635125"/>
            <a:chOff x="6629400" y="609600"/>
            <a:chExt cx="1938883" cy="1635125"/>
          </a:xfrm>
        </p:grpSpPr>
        <p:pic>
          <p:nvPicPr>
            <p:cNvPr id="40962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5" cstate="screen">
              <a:lum bright="20000" contrast="20000"/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  <a:endPara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  <a:endPara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  <a:endPara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90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Variable?</a:t>
            </a:r>
            <a:endParaRPr lang="bg-BG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a:</a:t>
            </a:r>
          </a:p>
          <a:p>
            <a:pPr lvl="1"/>
            <a:r>
              <a:rPr lang="en-US" dirty="0"/>
              <a:t>Placeholder of information that can usually </a:t>
            </a:r>
            <a:r>
              <a:rPr lang="en-US" dirty="0" smtClean="0"/>
              <a:t>be changed </a:t>
            </a:r>
            <a:r>
              <a:rPr lang="en-US" dirty="0"/>
              <a:t>at run-time</a:t>
            </a:r>
          </a:p>
          <a:p>
            <a:r>
              <a:rPr lang="en-US" dirty="0"/>
              <a:t>Variables allow you to:</a:t>
            </a:r>
          </a:p>
          <a:p>
            <a:pPr lvl="1"/>
            <a:r>
              <a:rPr lang="en-US" dirty="0"/>
              <a:t>Store information</a:t>
            </a:r>
          </a:p>
          <a:p>
            <a:pPr lvl="1"/>
            <a:r>
              <a:rPr lang="en-US" dirty="0"/>
              <a:t>Retrieve the stored information</a:t>
            </a:r>
          </a:p>
          <a:p>
            <a:pPr lvl="1"/>
            <a:r>
              <a:rPr lang="en-US" dirty="0"/>
              <a:t>Manipulate the stored information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43010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2514600"/>
            <a:ext cx="2810654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1056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Characteristics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A variable has: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Name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Type (of stored data)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Value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Example:</a:t>
            </a:r>
          </a:p>
          <a:p>
            <a:pPr lvl="1">
              <a:spcBef>
                <a:spcPts val="300"/>
              </a:spcBef>
            </a:pPr>
            <a:endParaRPr lang="en-US" dirty="0" smtClean="0"/>
          </a:p>
          <a:p>
            <a:pPr lvl="1">
              <a:spcBef>
                <a:spcPts val="300"/>
              </a:spcBef>
            </a:pPr>
            <a:r>
              <a:rPr lang="en-US" dirty="0" smtClean="0"/>
              <a:t>Name: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counter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Type: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Value: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90600" y="4114800"/>
            <a:ext cx="7162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counter = 5;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7890" name="Picture 2" descr="http://www.jerrysartarama.com/IMAGES/LUKAS/Lukas-Studio-Oil-Color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1219201"/>
            <a:ext cx="3057053" cy="2315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7435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955800"/>
            <a:ext cx="6480175" cy="1473200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dirty="0"/>
              <a:t>Declaring And Using Variables</a:t>
            </a:r>
            <a:endParaRPr lang="bg-BG" dirty="0"/>
          </a:p>
        </p:txBody>
      </p:sp>
      <p:pic>
        <p:nvPicPr>
          <p:cNvPr id="40961" name="Picture 1" descr="C:\Temp\math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14800" y="3276600"/>
            <a:ext cx="4771875" cy="3320321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539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Variables</a:t>
            </a:r>
            <a:endParaRPr lang="bg-BG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Specify </a:t>
            </a:r>
            <a:r>
              <a:rPr lang="en-US" dirty="0"/>
              <a:t>its name 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May give it an initial </a:t>
            </a:r>
            <a:r>
              <a:rPr lang="en-US" dirty="0" smtClean="0"/>
              <a:t>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type is identified by the value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The syntax is the following: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685800" y="4495800"/>
            <a:ext cx="77724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&lt;identifier&gt; [= &lt;initialization&gt;];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685800" y="5927568"/>
            <a:ext cx="77724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= 200;</a:t>
            </a:r>
          </a:p>
        </p:txBody>
      </p:sp>
    </p:spTree>
    <p:extLst>
      <p:ext uri="{BB962C8B-B14F-4D97-AF65-F5344CB8AC3E}">
        <p14:creationId xmlns:p14="http://schemas.microsoft.com/office/powerpoint/2010/main" val="717938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</a:t>
            </a:r>
            <a:endParaRPr lang="bg-BG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may consist of:</a:t>
            </a:r>
          </a:p>
          <a:p>
            <a:pPr lvl="1"/>
            <a:r>
              <a:rPr lang="en-US" dirty="0"/>
              <a:t>Letters (Unicode) </a:t>
            </a:r>
          </a:p>
          <a:p>
            <a:pPr lvl="1"/>
            <a:r>
              <a:rPr lang="en-US" dirty="0"/>
              <a:t>Digits [0-9]</a:t>
            </a:r>
          </a:p>
          <a:p>
            <a:pPr lvl="1"/>
            <a:r>
              <a:rPr lang="en-US" dirty="0"/>
              <a:t>Underscore </a:t>
            </a:r>
            <a:r>
              <a:rPr lang="en-US" dirty="0" smtClean="0"/>
              <a:t>"_"</a:t>
            </a:r>
          </a:p>
          <a:p>
            <a:pPr lvl="1"/>
            <a:r>
              <a:rPr lang="en-US" dirty="0" smtClean="0"/>
              <a:t>Dollar '$'</a:t>
            </a:r>
            <a:endParaRPr lang="en-US" dirty="0"/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Can begin only with a letter or an underscore</a:t>
            </a:r>
          </a:p>
          <a:p>
            <a:pPr lvl="1"/>
            <a:r>
              <a:rPr lang="en-US" dirty="0"/>
              <a:t>Cannot be a </a:t>
            </a:r>
            <a:r>
              <a:rPr lang="en-US" dirty="0" smtClean="0"/>
              <a:t>JavaScript keyword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1676400"/>
            <a:ext cx="3124200" cy="22869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7826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</a:t>
            </a:r>
            <a:r>
              <a:rPr lang="en-US" dirty="0"/>
              <a:t>Types</a:t>
            </a:r>
            <a:endParaRPr lang="bg-BG" dirty="0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465134" y="3551237"/>
            <a:ext cx="3060700" cy="2295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:\Trash\binary-data-abstract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88334" y="3551237"/>
            <a:ext cx="44958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20111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(2)</a:t>
            </a:r>
            <a:endParaRPr lang="bg-BG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Should </a:t>
            </a:r>
            <a:r>
              <a:rPr lang="en-US" dirty="0" smtClean="0"/>
              <a:t>have a </a:t>
            </a:r>
            <a:r>
              <a:rPr lang="en-US" dirty="0"/>
              <a:t>descriptive name</a:t>
            </a:r>
          </a:p>
          <a:p>
            <a:pPr lvl="1"/>
            <a:r>
              <a:rPr lang="en-US" dirty="0"/>
              <a:t>It is recommended to use only Latin letters</a:t>
            </a:r>
          </a:p>
          <a:p>
            <a:pPr lvl="1"/>
            <a:r>
              <a:rPr lang="en-US" dirty="0"/>
              <a:t>Should be neither too long nor too short</a:t>
            </a:r>
          </a:p>
          <a:p>
            <a:r>
              <a:rPr lang="en-US" dirty="0" smtClean="0"/>
              <a:t>Note:</a:t>
            </a:r>
            <a:endParaRPr lang="en-US" dirty="0"/>
          </a:p>
          <a:p>
            <a:pPr lvl="1"/>
            <a:r>
              <a:rPr lang="en-US" dirty="0" smtClean="0"/>
              <a:t>In JavaScript small </a:t>
            </a:r>
            <a:r>
              <a:rPr lang="en-US" dirty="0"/>
              <a:t>letters are considered different than </a:t>
            </a:r>
            <a:r>
              <a:rPr lang="en-US" dirty="0" smtClean="0"/>
              <a:t>the capital </a:t>
            </a:r>
            <a:r>
              <a:rPr lang="en-US" dirty="0"/>
              <a:t>letters (case sensitivity)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50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486400"/>
          </a:xfrm>
        </p:spPr>
        <p:txBody>
          <a:bodyPr/>
          <a:lstStyle/>
          <a:p>
            <a:r>
              <a:rPr lang="en-US" sz="3000" dirty="0" smtClean="0"/>
              <a:t>Examples of </a:t>
            </a:r>
            <a:r>
              <a:rPr lang="en-US" sz="3000" dirty="0"/>
              <a:t>correct identifiers</a:t>
            </a:r>
            <a:r>
              <a:rPr lang="en-US" sz="3000" dirty="0" smtClean="0"/>
              <a:t>: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pPr>
              <a:spcBef>
                <a:spcPts val="2400"/>
              </a:spcBef>
            </a:pPr>
            <a:r>
              <a:rPr lang="en-US" sz="3000" dirty="0" smtClean="0"/>
              <a:t>Examples of incorrect identifiers:</a:t>
            </a:r>
            <a:endParaRPr lang="en-US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84213" y="5694307"/>
            <a:ext cx="7775575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new;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keyword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2Pac;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84213" y="1595438"/>
            <a:ext cx="7775575" cy="32962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Here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is capital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 // This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identifiers begins with _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"Hello";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Unicode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symbols used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more appropriate: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 = "Hello";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Undescriptive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numberOfClients = 100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Descriptive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numberOfPrivateClientOfTheFirm = 100;</a:t>
            </a:r>
          </a:p>
        </p:txBody>
      </p:sp>
    </p:spTree>
    <p:extLst>
      <p:ext uri="{BB962C8B-B14F-4D97-AF65-F5344CB8AC3E}">
        <p14:creationId xmlns:p14="http://schemas.microsoft.com/office/powerpoint/2010/main" val="114583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2336800"/>
            <a:ext cx="4968875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Assigning Values To Variables</a:t>
            </a:r>
            <a:endParaRPr lang="bg-BG" dirty="0"/>
          </a:p>
        </p:txBody>
      </p:sp>
      <p:pic>
        <p:nvPicPr>
          <p:cNvPr id="33794" name="Picture 2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9600" y="4457699"/>
            <a:ext cx="7924800" cy="1790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698" name="Picture 2" descr="http://soundproofing.org/images/ggSoundproofing/greenGlueInstallation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5400000">
            <a:off x="6571103" y="-170303"/>
            <a:ext cx="1373894" cy="2628900"/>
          </a:xfrm>
          <a:prstGeom prst="roundRect">
            <a:avLst>
              <a:gd name="adj" fmla="val 1042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151166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Assigning Values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of </a:t>
            </a:r>
            <a:r>
              <a:rPr lang="en-US" dirty="0" smtClean="0"/>
              <a:t>values </a:t>
            </a:r>
            <a:r>
              <a:rPr lang="en-US" dirty="0"/>
              <a:t>to </a:t>
            </a:r>
            <a:r>
              <a:rPr lang="en-US" dirty="0" smtClean="0"/>
              <a:t>variables</a:t>
            </a:r>
            <a:endParaRPr lang="en-US" dirty="0"/>
          </a:p>
          <a:p>
            <a:pPr lvl="1"/>
            <a:r>
              <a:rPr lang="en-US" dirty="0"/>
              <a:t>Is achieved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operator</a:t>
            </a:r>
          </a:p>
          <a:p>
            <a:r>
              <a:rPr lang="en-US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 operator has</a:t>
            </a:r>
          </a:p>
          <a:p>
            <a:pPr lvl="1"/>
            <a:r>
              <a:rPr lang="en-US" dirty="0"/>
              <a:t>Variable identifier on the left</a:t>
            </a:r>
          </a:p>
          <a:p>
            <a:pPr lvl="1"/>
            <a:r>
              <a:rPr lang="en-US" dirty="0"/>
              <a:t>Value of the corresponding data type on the right</a:t>
            </a:r>
          </a:p>
          <a:p>
            <a:pPr lvl="1"/>
            <a:r>
              <a:rPr lang="en-US" dirty="0"/>
              <a:t>Could be used in a cascade calling, where assigning is done from right to left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27650" name="Picture 2" descr="http://www.gluetape.com/body_img/1120809176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6781800" y="1219200"/>
            <a:ext cx="1828800" cy="1828800"/>
          </a:xfrm>
          <a:prstGeom prst="roundRect">
            <a:avLst>
              <a:gd name="adj" fmla="val 104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004880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– Examples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8"/>
          </a:xfrm>
        </p:spPr>
        <p:txBody>
          <a:bodyPr/>
          <a:lstStyle/>
          <a:p>
            <a:r>
              <a:rPr lang="en-US" dirty="0" smtClean="0"/>
              <a:t>Assigning values example: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755650" y="1828800"/>
            <a:ext cx="7561263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 = 5;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Using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already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secondValue = firstValue;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cascade calling assigns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3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firstValue and then firstValue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thirdValue, so both variables have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3 as a result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thirdValue = firstValue = 3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Avoid this!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6625" name="Picture 1" descr="C:\Trash\mouse-hammer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8000" y="1634240"/>
            <a:ext cx="1638300" cy="1947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0827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Variables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Initializing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assigning of initial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Must be done before the variable is used!</a:t>
            </a:r>
          </a:p>
          <a:p>
            <a:pPr>
              <a:spcBef>
                <a:spcPts val="1200"/>
              </a:spcBef>
            </a:pPr>
            <a:r>
              <a:rPr lang="en-US" dirty="0"/>
              <a:t>Several ways of initializing: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By </a:t>
            </a:r>
            <a:r>
              <a:rPr lang="en-US" dirty="0"/>
              <a:t>using a literal expression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referring to an already initialized variable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29698" name="Picture 2" descr="pi-poster by gomartin.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7802880" y="3276600"/>
            <a:ext cx="807720" cy="1153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762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– Examples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686800" cy="3810000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of some initializations: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827088" y="2833553"/>
            <a:ext cx="7488237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how we use a literal expression: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heightInMeters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1.74;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use an already initialized variable: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 = "Hello World!";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= greeting;</a:t>
            </a:r>
          </a:p>
        </p:txBody>
      </p:sp>
    </p:spTree>
    <p:extLst>
      <p:ext uri="{BB962C8B-B14F-4D97-AF65-F5344CB8AC3E}">
        <p14:creationId xmlns:p14="http://schemas.microsoft.com/office/powerpoint/2010/main" val="2336041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828800"/>
            <a:ext cx="6553200" cy="1295401"/>
          </a:xfrm>
        </p:spPr>
        <p:txBody>
          <a:bodyPr/>
          <a:lstStyle/>
          <a:p>
            <a:r>
              <a:rPr lang="en-US" dirty="0" smtClean="0"/>
              <a:t>Assigning and Initializing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545680"/>
            <a:ext cx="2743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758" y="3505200"/>
            <a:ext cx="2217042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554" name="Picture 2" descr="http://flitting.files.wordpress.com/2008/08/hammer1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3505200"/>
            <a:ext cx="2057400" cy="2292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40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Variables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Computing Works?</a:t>
            </a:r>
            <a:endParaRPr lang="bg-BG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351838" cy="5329237"/>
          </a:xfrm>
        </p:spPr>
        <p:txBody>
          <a:bodyPr/>
          <a:lstStyle/>
          <a:p>
            <a:r>
              <a:rPr lang="en-US" sz="3000" dirty="0" smtClean="0"/>
              <a:t>Computers are machines that process data</a:t>
            </a:r>
          </a:p>
          <a:p>
            <a:pPr lvl="1"/>
            <a:r>
              <a:rPr lang="en-US" sz="2800" dirty="0" smtClean="0"/>
              <a:t>Data is stored in the computer memory in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variables</a:t>
            </a:r>
          </a:p>
          <a:p>
            <a:pPr lvl="1"/>
            <a:r>
              <a:rPr lang="en-US" sz="2800" dirty="0" smtClean="0"/>
              <a:t>Variables have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</a:p>
          <a:p>
            <a:r>
              <a:rPr lang="en-US" sz="3000" dirty="0" smtClean="0"/>
              <a:t>Example of variable definition and assignment in JavaScript</a:t>
            </a:r>
            <a:endParaRPr lang="bg-BG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2743200" y="5257800"/>
            <a:ext cx="3675062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3429000" y="4419600"/>
            <a:ext cx="3352800" cy="527804"/>
          </a:xfrm>
          <a:prstGeom prst="wedgeRoundRectCallout">
            <a:avLst>
              <a:gd name="adj1" fmla="val -41311"/>
              <a:gd name="adj2" fmla="val 12602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name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2895600" y="5949196"/>
            <a:ext cx="3048000" cy="527804"/>
          </a:xfrm>
          <a:prstGeom prst="wedgeRoundRectCallout">
            <a:avLst>
              <a:gd name="adj1" fmla="val -2299"/>
              <a:gd name="adj2" fmla="val -1242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Variable value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74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memory (in a variable)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010400" y="4196674"/>
            <a:ext cx="1600200" cy="2127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7307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actually typeless language</a:t>
            </a:r>
          </a:p>
          <a:p>
            <a:pPr lvl="1"/>
            <a:r>
              <a:rPr lang="en-US" dirty="0" smtClean="0"/>
              <a:t>i.e. the type of a variable can be changed</a:t>
            </a:r>
          </a:p>
          <a:p>
            <a:pPr lvl="1"/>
            <a:r>
              <a:rPr lang="en-US" dirty="0" smtClean="0"/>
              <a:t>All the variables are declared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971800"/>
            <a:ext cx="76200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 //variable holding integer value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"Doncho Minkov"; //variable holding a string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mark = 5.25 //variable holding floating point number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3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76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Integer Types</a:t>
            </a:r>
            <a:endParaRPr lang="bg-BG" dirty="0"/>
          </a:p>
        </p:txBody>
      </p:sp>
      <p:pic>
        <p:nvPicPr>
          <p:cNvPr id="75777" name="Picture 1" descr="C:\Temp\digits-smal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83653" y="3023235"/>
            <a:ext cx="4700494" cy="2996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69165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Integer Types?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362200"/>
            <a:ext cx="8686800" cy="4343400"/>
          </a:xfrm>
        </p:spPr>
        <p:txBody>
          <a:bodyPr/>
          <a:lstStyle/>
          <a:p>
            <a:r>
              <a:rPr lang="en-US" dirty="0"/>
              <a:t>Integer types:</a:t>
            </a:r>
          </a:p>
          <a:p>
            <a:pPr lvl="1"/>
            <a:r>
              <a:rPr lang="en-US" dirty="0"/>
              <a:t>Represent whole numbers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range of values, depending on the </a:t>
            </a:r>
            <a:r>
              <a:rPr lang="en-US" dirty="0" smtClean="0"/>
              <a:t>size of memory used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3730" name="Picture 2" descr="closeup of digits by mkbgeorgi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24600" y="4876800"/>
            <a:ext cx="2438400" cy="16239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5751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Integer Types - Example</a:t>
            </a:r>
            <a:endParaRPr lang="bg-BG" sz="36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686800" cy="4724400"/>
          </a:xfrm>
        </p:spPr>
        <p:txBody>
          <a:bodyPr/>
          <a:lstStyle/>
          <a:p>
            <a:r>
              <a:rPr lang="en-US" dirty="0" smtClean="0"/>
              <a:t>Integer type can hold numbers from 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</a:t>
            </a:r>
            <a:r>
              <a:rPr lang="en-US" dirty="0"/>
              <a:t>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533400" y="3276600"/>
            <a:ext cx="7924800" cy="13126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studentsCount = 5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maxInteger = 9007199254740992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minInteger = -9007199254740992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49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33</TotalTime>
  <Words>1409</Words>
  <Application>Microsoft Office PowerPoint</Application>
  <PresentationFormat>On-screen Show (4:3)</PresentationFormat>
  <Paragraphs>279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Cambria</vt:lpstr>
      <vt:lpstr>Consolas</vt:lpstr>
      <vt:lpstr>Corbel</vt:lpstr>
      <vt:lpstr>Wingdings 2</vt:lpstr>
      <vt:lpstr>Telerik Academy</vt:lpstr>
      <vt:lpstr>Data Types and Variables</vt:lpstr>
      <vt:lpstr>Table of Contents</vt:lpstr>
      <vt:lpstr>Data Types</vt:lpstr>
      <vt:lpstr>How Computing Works?</vt:lpstr>
      <vt:lpstr>What Is a Data Type?</vt:lpstr>
      <vt:lpstr>JavaScript Data Types</vt:lpstr>
      <vt:lpstr>Integer Types</vt:lpstr>
      <vt:lpstr>What are Integer Types?</vt:lpstr>
      <vt:lpstr>Integer Types - Example</vt:lpstr>
      <vt:lpstr>Integer Types</vt:lpstr>
      <vt:lpstr>Floating-Point</vt:lpstr>
      <vt:lpstr>What are Floating-Point Types?</vt:lpstr>
      <vt:lpstr>Floating-Point Types</vt:lpstr>
      <vt:lpstr>Abnormalities in the Floating-Point Calculations</vt:lpstr>
      <vt:lpstr>Floating-Point and Decimal Floating-Point Types</vt:lpstr>
      <vt:lpstr>Boolean Type</vt:lpstr>
      <vt:lpstr>The Boolean Data Type</vt:lpstr>
      <vt:lpstr>Boolean Values – Example</vt:lpstr>
      <vt:lpstr>Boolean Type</vt:lpstr>
      <vt:lpstr>String Type</vt:lpstr>
      <vt:lpstr>The String Data Type</vt:lpstr>
      <vt:lpstr>Saying Hello – Example</vt:lpstr>
      <vt:lpstr>String Type</vt:lpstr>
      <vt:lpstr>Introducing Variables</vt:lpstr>
      <vt:lpstr>What Is a Variable?</vt:lpstr>
      <vt:lpstr>Variable Characteristics</vt:lpstr>
      <vt:lpstr>Declaring And Using Variables</vt:lpstr>
      <vt:lpstr>Declaring Variables</vt:lpstr>
      <vt:lpstr>Identifiers</vt:lpstr>
      <vt:lpstr>Identifiers (2)</vt:lpstr>
      <vt:lpstr>Identifiers – Examples</vt:lpstr>
      <vt:lpstr>Assigning Values To Variables</vt:lpstr>
      <vt:lpstr>Assigning Values</vt:lpstr>
      <vt:lpstr>Assigning Values – Examples</vt:lpstr>
      <vt:lpstr>Initializing Variables</vt:lpstr>
      <vt:lpstr>Initialization – Examples</vt:lpstr>
      <vt:lpstr>Assigning and Initializing Variables</vt:lpstr>
      <vt:lpstr>Data Types and Variables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creator>Doncho Minkov</dc:creator>
  <cp:lastModifiedBy>Doncho Minkov</cp:lastModifiedBy>
  <cp:revision>2</cp:revision>
  <dcterms:created xsi:type="dcterms:W3CDTF">2013-02-21T09:12:12Z</dcterms:created>
  <dcterms:modified xsi:type="dcterms:W3CDTF">2013-02-21T09:46:06Z</dcterms:modified>
</cp:coreProperties>
</file>