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62"/>
  </p:sldMasterIdLst>
  <p:notesMasterIdLst>
    <p:notesMasterId r:id="rId135"/>
  </p:notesMasterIdLst>
  <p:handoutMasterIdLst>
    <p:handoutMasterId r:id="rId136"/>
  </p:handoutMasterIdLst>
  <p:sldIdLst>
    <p:sldId id="320" r:id="rId63"/>
    <p:sldId id="322" r:id="rId64"/>
    <p:sldId id="332" r:id="rId65"/>
    <p:sldId id="324" r:id="rId66"/>
    <p:sldId id="336" r:id="rId67"/>
    <p:sldId id="361" r:id="rId68"/>
    <p:sldId id="362" r:id="rId69"/>
    <p:sldId id="365" r:id="rId70"/>
    <p:sldId id="366" r:id="rId71"/>
    <p:sldId id="368" r:id="rId72"/>
    <p:sldId id="372" r:id="rId73"/>
    <p:sldId id="370" r:id="rId74"/>
    <p:sldId id="373" r:id="rId75"/>
    <p:sldId id="374" r:id="rId76"/>
    <p:sldId id="409" r:id="rId77"/>
    <p:sldId id="375" r:id="rId78"/>
    <p:sldId id="408" r:id="rId79"/>
    <p:sldId id="376" r:id="rId80"/>
    <p:sldId id="380" r:id="rId81"/>
    <p:sldId id="381" r:id="rId82"/>
    <p:sldId id="434" r:id="rId83"/>
    <p:sldId id="382" r:id="rId84"/>
    <p:sldId id="403" r:id="rId85"/>
    <p:sldId id="337" r:id="rId86"/>
    <p:sldId id="338" r:id="rId87"/>
    <p:sldId id="328" r:id="rId88"/>
    <p:sldId id="340" r:id="rId89"/>
    <p:sldId id="329" r:id="rId90"/>
    <p:sldId id="341" r:id="rId91"/>
    <p:sldId id="347" r:id="rId92"/>
    <p:sldId id="343" r:id="rId93"/>
    <p:sldId id="350" r:id="rId94"/>
    <p:sldId id="357" r:id="rId95"/>
    <p:sldId id="435" r:id="rId96"/>
    <p:sldId id="344" r:id="rId97"/>
    <p:sldId id="353" r:id="rId98"/>
    <p:sldId id="345" r:id="rId99"/>
    <p:sldId id="358" r:id="rId100"/>
    <p:sldId id="406" r:id="rId101"/>
    <p:sldId id="359" r:id="rId102"/>
    <p:sldId id="426" r:id="rId103"/>
    <p:sldId id="427" r:id="rId104"/>
    <p:sldId id="428" r:id="rId105"/>
    <p:sldId id="429" r:id="rId106"/>
    <p:sldId id="430" r:id="rId107"/>
    <p:sldId id="431" r:id="rId108"/>
    <p:sldId id="432" r:id="rId109"/>
    <p:sldId id="433" r:id="rId110"/>
    <p:sldId id="383" r:id="rId111"/>
    <p:sldId id="384" r:id="rId112"/>
    <p:sldId id="385" r:id="rId113"/>
    <p:sldId id="388" r:id="rId114"/>
    <p:sldId id="391" r:id="rId115"/>
    <p:sldId id="392" r:id="rId116"/>
    <p:sldId id="400" r:id="rId117"/>
    <p:sldId id="401" r:id="rId118"/>
    <p:sldId id="398" r:id="rId119"/>
    <p:sldId id="399" r:id="rId120"/>
    <p:sldId id="407" r:id="rId121"/>
    <p:sldId id="421" r:id="rId122"/>
    <p:sldId id="411" r:id="rId123"/>
    <p:sldId id="412" r:id="rId124"/>
    <p:sldId id="436" r:id="rId125"/>
    <p:sldId id="437" r:id="rId126"/>
    <p:sldId id="413" r:id="rId127"/>
    <p:sldId id="414" r:id="rId128"/>
    <p:sldId id="415" r:id="rId129"/>
    <p:sldId id="418" r:id="rId130"/>
    <p:sldId id="417" r:id="rId131"/>
    <p:sldId id="419" r:id="rId132"/>
    <p:sldId id="422" r:id="rId133"/>
    <p:sldId id="420" r:id="rId13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D5E31D"/>
    <a:srgbClr val="BD3545"/>
    <a:srgbClr val="584FCD"/>
    <a:srgbClr val="B52DA2"/>
    <a:srgbClr val="E820ED"/>
    <a:srgbClr val="9ED000"/>
    <a:srgbClr val="F4FCD8"/>
    <a:srgbClr val="E8F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953" autoAdjust="0"/>
    <p:restoredTop sz="89946" autoAdjust="0"/>
  </p:normalViewPr>
  <p:slideViewPr>
    <p:cSldViewPr>
      <p:cViewPr>
        <p:scale>
          <a:sx n="100" d="100"/>
          <a:sy n="100" d="100"/>
        </p:scale>
        <p:origin x="-226" y="3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slide" Target="slides/slide55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slide" Target="slides/slide1.xml"/><Relationship Id="rId68" Type="http://schemas.openxmlformats.org/officeDocument/2006/relationships/slide" Target="slides/slide6.xml"/><Relationship Id="rId84" Type="http://schemas.openxmlformats.org/officeDocument/2006/relationships/slide" Target="slides/slide22.xml"/><Relationship Id="rId89" Type="http://schemas.openxmlformats.org/officeDocument/2006/relationships/slide" Target="slides/slide27.xml"/><Relationship Id="rId112" Type="http://schemas.openxmlformats.org/officeDocument/2006/relationships/slide" Target="slides/slide50.xml"/><Relationship Id="rId133" Type="http://schemas.openxmlformats.org/officeDocument/2006/relationships/slide" Target="slides/slide71.xml"/><Relationship Id="rId138" Type="http://schemas.openxmlformats.org/officeDocument/2006/relationships/viewProps" Target="viewProps.xml"/><Relationship Id="rId16" Type="http://schemas.openxmlformats.org/officeDocument/2006/relationships/customXml" Target="../customXml/item16.xml"/><Relationship Id="rId107" Type="http://schemas.openxmlformats.org/officeDocument/2006/relationships/slide" Target="slides/slide45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slide" Target="slides/slide12.xml"/><Relationship Id="rId79" Type="http://schemas.openxmlformats.org/officeDocument/2006/relationships/slide" Target="slides/slide17.xml"/><Relationship Id="rId102" Type="http://schemas.openxmlformats.org/officeDocument/2006/relationships/slide" Target="slides/slide40.xml"/><Relationship Id="rId123" Type="http://schemas.openxmlformats.org/officeDocument/2006/relationships/slide" Target="slides/slide61.xml"/><Relationship Id="rId128" Type="http://schemas.openxmlformats.org/officeDocument/2006/relationships/slide" Target="slides/slide66.xml"/><Relationship Id="rId5" Type="http://schemas.openxmlformats.org/officeDocument/2006/relationships/customXml" Target="../customXml/item5.xml"/><Relationship Id="rId90" Type="http://schemas.openxmlformats.org/officeDocument/2006/relationships/slide" Target="slides/slide28.xml"/><Relationship Id="rId95" Type="http://schemas.openxmlformats.org/officeDocument/2006/relationships/slide" Target="slides/slide33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slide" Target="slides/slide2.xml"/><Relationship Id="rId69" Type="http://schemas.openxmlformats.org/officeDocument/2006/relationships/slide" Target="slides/slide7.xml"/><Relationship Id="rId113" Type="http://schemas.openxmlformats.org/officeDocument/2006/relationships/slide" Target="slides/slide51.xml"/><Relationship Id="rId118" Type="http://schemas.openxmlformats.org/officeDocument/2006/relationships/slide" Target="slides/slide56.xml"/><Relationship Id="rId134" Type="http://schemas.openxmlformats.org/officeDocument/2006/relationships/slide" Target="slides/slide72.xml"/><Relationship Id="rId139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10.xml"/><Relationship Id="rId80" Type="http://schemas.openxmlformats.org/officeDocument/2006/relationships/slide" Target="slides/slide18.xml"/><Relationship Id="rId85" Type="http://schemas.openxmlformats.org/officeDocument/2006/relationships/slide" Target="slides/slide23.xml"/><Relationship Id="rId93" Type="http://schemas.openxmlformats.org/officeDocument/2006/relationships/slide" Target="slides/slide31.xml"/><Relationship Id="rId98" Type="http://schemas.openxmlformats.org/officeDocument/2006/relationships/slide" Target="slides/slide36.xml"/><Relationship Id="rId121" Type="http://schemas.openxmlformats.org/officeDocument/2006/relationships/slide" Target="slides/slide59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slide" Target="slides/slide5.xml"/><Relationship Id="rId103" Type="http://schemas.openxmlformats.org/officeDocument/2006/relationships/slide" Target="slides/slide41.xml"/><Relationship Id="rId108" Type="http://schemas.openxmlformats.org/officeDocument/2006/relationships/slide" Target="slides/slide46.xml"/><Relationship Id="rId116" Type="http://schemas.openxmlformats.org/officeDocument/2006/relationships/slide" Target="slides/slide54.xml"/><Relationship Id="rId124" Type="http://schemas.openxmlformats.org/officeDocument/2006/relationships/slide" Target="slides/slide62.xml"/><Relationship Id="rId129" Type="http://schemas.openxmlformats.org/officeDocument/2006/relationships/slide" Target="slides/slide67.xml"/><Relationship Id="rId137" Type="http://schemas.openxmlformats.org/officeDocument/2006/relationships/presProps" Target="presProp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slideMaster" Target="slideMasters/slideMaster1.xml"/><Relationship Id="rId70" Type="http://schemas.openxmlformats.org/officeDocument/2006/relationships/slide" Target="slides/slide8.xml"/><Relationship Id="rId75" Type="http://schemas.openxmlformats.org/officeDocument/2006/relationships/slide" Target="slides/slide13.xml"/><Relationship Id="rId83" Type="http://schemas.openxmlformats.org/officeDocument/2006/relationships/slide" Target="slides/slide21.xml"/><Relationship Id="rId88" Type="http://schemas.openxmlformats.org/officeDocument/2006/relationships/slide" Target="slides/slide26.xml"/><Relationship Id="rId91" Type="http://schemas.openxmlformats.org/officeDocument/2006/relationships/slide" Target="slides/slide29.xml"/><Relationship Id="rId96" Type="http://schemas.openxmlformats.org/officeDocument/2006/relationships/slide" Target="slides/slide34.xml"/><Relationship Id="rId111" Type="http://schemas.openxmlformats.org/officeDocument/2006/relationships/slide" Target="slides/slide49.xml"/><Relationship Id="rId132" Type="http://schemas.openxmlformats.org/officeDocument/2006/relationships/slide" Target="slides/slide70.xml"/><Relationship Id="rId14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44.xml"/><Relationship Id="rId114" Type="http://schemas.openxmlformats.org/officeDocument/2006/relationships/slide" Target="slides/slide52.xml"/><Relationship Id="rId119" Type="http://schemas.openxmlformats.org/officeDocument/2006/relationships/slide" Target="slides/slide57.xml"/><Relationship Id="rId127" Type="http://schemas.openxmlformats.org/officeDocument/2006/relationships/slide" Target="slides/slide65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slide" Target="slides/slide3.xml"/><Relationship Id="rId73" Type="http://schemas.openxmlformats.org/officeDocument/2006/relationships/slide" Target="slides/slide11.xml"/><Relationship Id="rId78" Type="http://schemas.openxmlformats.org/officeDocument/2006/relationships/slide" Target="slides/slide16.xml"/><Relationship Id="rId81" Type="http://schemas.openxmlformats.org/officeDocument/2006/relationships/slide" Target="slides/slide19.xml"/><Relationship Id="rId86" Type="http://schemas.openxmlformats.org/officeDocument/2006/relationships/slide" Target="slides/slide24.xml"/><Relationship Id="rId94" Type="http://schemas.openxmlformats.org/officeDocument/2006/relationships/slide" Target="slides/slide32.xml"/><Relationship Id="rId99" Type="http://schemas.openxmlformats.org/officeDocument/2006/relationships/slide" Target="slides/slide37.xml"/><Relationship Id="rId101" Type="http://schemas.openxmlformats.org/officeDocument/2006/relationships/slide" Target="slides/slide39.xml"/><Relationship Id="rId122" Type="http://schemas.openxmlformats.org/officeDocument/2006/relationships/slide" Target="slides/slide60.xml"/><Relationship Id="rId130" Type="http://schemas.openxmlformats.org/officeDocument/2006/relationships/slide" Target="slides/slide68.xml"/><Relationship Id="rId135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47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slide" Target="slides/slide14.xml"/><Relationship Id="rId97" Type="http://schemas.openxmlformats.org/officeDocument/2006/relationships/slide" Target="slides/slide35.xml"/><Relationship Id="rId104" Type="http://schemas.openxmlformats.org/officeDocument/2006/relationships/slide" Target="slides/slide42.xml"/><Relationship Id="rId120" Type="http://schemas.openxmlformats.org/officeDocument/2006/relationships/slide" Target="slides/slide58.xml"/><Relationship Id="rId125" Type="http://schemas.openxmlformats.org/officeDocument/2006/relationships/slide" Target="slides/slide63.xml"/><Relationship Id="rId7" Type="http://schemas.openxmlformats.org/officeDocument/2006/relationships/customXml" Target="../customXml/item7.xml"/><Relationship Id="rId71" Type="http://schemas.openxmlformats.org/officeDocument/2006/relationships/slide" Target="slides/slide9.xml"/><Relationship Id="rId92" Type="http://schemas.openxmlformats.org/officeDocument/2006/relationships/slide" Target="slides/slide30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slide" Target="slides/slide4.xml"/><Relationship Id="rId87" Type="http://schemas.openxmlformats.org/officeDocument/2006/relationships/slide" Target="slides/slide25.xml"/><Relationship Id="rId110" Type="http://schemas.openxmlformats.org/officeDocument/2006/relationships/slide" Target="slides/slide48.xml"/><Relationship Id="rId115" Type="http://schemas.openxmlformats.org/officeDocument/2006/relationships/slide" Target="slides/slide53.xml"/><Relationship Id="rId131" Type="http://schemas.openxmlformats.org/officeDocument/2006/relationships/slide" Target="slides/slide69.xml"/><Relationship Id="rId136" Type="http://schemas.openxmlformats.org/officeDocument/2006/relationships/handoutMaster" Target="handoutMasters/handoutMaster1.xml"/><Relationship Id="rId61" Type="http://schemas.openxmlformats.org/officeDocument/2006/relationships/customXml" Target="../customXml/item61.xml"/><Relationship Id="rId82" Type="http://schemas.openxmlformats.org/officeDocument/2006/relationships/slide" Target="slides/slide20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slide" Target="slides/slide15.xml"/><Relationship Id="rId100" Type="http://schemas.openxmlformats.org/officeDocument/2006/relationships/slide" Target="slides/slide38.xml"/><Relationship Id="rId105" Type="http://schemas.openxmlformats.org/officeDocument/2006/relationships/slide" Target="slides/slide43.xml"/><Relationship Id="rId126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11/24/2012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11/24/2012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33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62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5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6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5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7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5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microsoft.com/office/2007/relationships/hdphoto" Target="../media/hdphoto3.wdp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5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microsoft.com/office/2007/relationships/hdphoto" Target="../media/hdphoto3.wdp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1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55.xml"/><Relationship Id="rId5" Type="http://schemas.openxmlformats.org/officeDocument/2006/relationships/image" Target="../media/image42.png"/><Relationship Id="rId4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27.xml"/><Relationship Id="rId1" Type="http://schemas.openxmlformats.org/officeDocument/2006/relationships/customXml" Target="../../customXml/item60.xml"/><Relationship Id="rId4" Type="http://schemas.openxmlformats.org/officeDocument/2006/relationships/image" Target="../media/image4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971800"/>
            <a:ext cx="8229600" cy="762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HTML Test Preparation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0000" endPos="50000" dist="12700" dir="5400000" sy="-100000" algn="bl" rotWithShape="0"/>
              </a:effectLst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800600"/>
            <a:ext cx="3853295" cy="533400"/>
          </a:xfrm>
        </p:spPr>
        <p:txBody>
          <a:bodyPr/>
          <a:lstStyle/>
          <a:p>
            <a:r>
              <a:rPr lang="en-US" dirty="0" smtClean="0"/>
              <a:t>Asya Georgieva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6812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59860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257800"/>
            <a:ext cx="3838864" cy="461665"/>
          </a:xfrm>
        </p:spPr>
        <p:txBody>
          <a:bodyPr/>
          <a:lstStyle/>
          <a:p>
            <a:r>
              <a:rPr lang="en-US" dirty="0" smtClean="0"/>
              <a:t>QA Trainer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4648200"/>
            <a:ext cx="3975100" cy="174948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0"/>
          <p:cNvSpPr txBox="1"/>
          <p:nvPr/>
        </p:nvSpPr>
        <p:spPr>
          <a:xfrm rot="21402176">
            <a:off x="681216" y="1052763"/>
            <a:ext cx="5880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300" b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http://telerikacademy.com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261581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5002395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What is the correct way for making a checkbox?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&lt;input type="check"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&lt;check</a:t>
            </a:r>
            <a:r>
              <a:rPr lang="en-US" sz="3200" dirty="0" smtClean="0"/>
              <a:t>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&lt;checkbox</a:t>
            </a:r>
            <a:r>
              <a:rPr lang="en-US" sz="3200" dirty="0" smtClean="0"/>
              <a:t>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&lt;input type="checkbox" /&gt;</a:t>
            </a:r>
          </a:p>
          <a:p>
            <a:pPr marL="0" indent="0">
              <a:buNone/>
            </a:pPr>
            <a:endParaRPr lang="en-US" sz="3200" dirty="0">
              <a:effectLst/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2945" y="516014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198" name="Picture 6" descr="C:\Users\ageorgieva\Desktop\checkbo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921640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51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33624"/>
            <a:ext cx="8686800" cy="4257576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Which is of the following is the tag for making </a:t>
            </a:r>
            <a:r>
              <a:rPr lang="en-US" sz="3200" dirty="0" smtClean="0"/>
              <a:t>a text area?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</a:t>
            </a:r>
            <a:r>
              <a:rPr lang="en-US" sz="3200" dirty="0"/>
              <a:t>input type="textbox"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&lt;input type="textarea" </a:t>
            </a:r>
            <a:r>
              <a:rPr lang="en-US" sz="3200" dirty="0" smtClean="0"/>
              <a:t>/&gt;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&lt;textarea</a:t>
            </a:r>
            <a:r>
              <a:rPr lang="en-US" sz="3200" dirty="0" smtClean="0"/>
              <a:t>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&lt;input </a:t>
            </a:r>
            <a:r>
              <a:rPr lang="en-US" sz="3200" dirty="0" smtClean="0"/>
              <a:t>type="multiline" /&gt;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01494" y="4407989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267" name="Picture 3" descr="C:\Users\ageorgieva\Desktop\accessories-text-edi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0231">
            <a:off x="6198326" y="290874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82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34447"/>
            <a:ext cx="8686800" cy="4257576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 smtClean="0"/>
              <a:t>Which of </a:t>
            </a:r>
            <a:r>
              <a:rPr lang="en-US" sz="3200" dirty="0"/>
              <a:t>the </a:t>
            </a:r>
            <a:r>
              <a:rPr lang="en-US" sz="3200" dirty="0" smtClean="0"/>
              <a:t>code line is a valid html and will display a textbox field?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</a:t>
            </a:r>
            <a:r>
              <a:rPr lang="en-US" sz="3200" dirty="0" err="1"/>
              <a:t>textfield</a:t>
            </a:r>
            <a:r>
              <a:rPr lang="en-US" sz="3200" dirty="0"/>
              <a:t>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</a:t>
            </a:r>
            <a:r>
              <a:rPr lang="en-US" sz="3200" dirty="0" err="1"/>
              <a:t>textinput</a:t>
            </a:r>
            <a:r>
              <a:rPr lang="en-US" sz="3200" dirty="0"/>
              <a:t> type="text" </a:t>
            </a:r>
            <a:r>
              <a:rPr lang="en-US" sz="3200" dirty="0" smtClean="0"/>
              <a:t>/&gt;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&lt;text&gt;&lt;/text&gt;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&lt;input </a:t>
            </a:r>
            <a:r>
              <a:rPr lang="en-US" sz="3200" dirty="0" smtClean="0"/>
              <a:t>/&gt;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2890" y="526732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219" name="Picture 3" descr="C:\Users\ageorgieva\Desktop\html-form-input-textbo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0404">
            <a:off x="5220884" y="3231618"/>
            <a:ext cx="3535680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52007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05846"/>
            <a:ext cx="8686800" cy="4257576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 smtClean="0"/>
              <a:t>What is the correct way for inserting an </a:t>
            </a:r>
            <a:r>
              <a:rPr lang="en-US" sz="3200" dirty="0"/>
              <a:t>image?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2800" dirty="0" smtClean="0"/>
              <a:t>&lt;image src="image.gif" alt="TelerikAcademy"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2800" dirty="0" smtClean="0"/>
              <a:t>&lt;img alt=" TelerikAcademy"&gt;image.gif&lt;/img&gt;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2800" dirty="0" smtClean="0"/>
              <a:t>&lt;img href="image.gif" alt=" TelerikAcademy"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2800" dirty="0" smtClean="0"/>
              <a:t>&lt;img src="image.gif" alt="</a:t>
            </a:r>
            <a:r>
              <a:rPr lang="en-US" sz="2800" dirty="0" err="1" smtClean="0"/>
              <a:t>TelerikAcademy</a:t>
            </a:r>
            <a:r>
              <a:rPr lang="en-US" sz="2800" dirty="0" smtClean="0"/>
              <a:t>" /&gt;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92508" y="503971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82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05847"/>
            <a:ext cx="8686800" cy="5180905"/>
          </a:xfrm>
        </p:spPr>
        <p:txBody>
          <a:bodyPr/>
          <a:lstStyle/>
          <a:p>
            <a:pPr lvl="0"/>
            <a:r>
              <a:rPr lang="en-US" sz="3200" dirty="0"/>
              <a:t>What we gain, when we write valid HTML code?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The code becomes more understandable to other developers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The browser will not understand invalid HTML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The browser renders valid HTML faster than invalid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CSS styles works only on valid HTML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It is cooler to be valid!</a:t>
            </a:r>
            <a:endParaRPr lang="en-US" sz="28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96065" y="422253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54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139869"/>
          </a:xfrm>
        </p:spPr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The &lt;!</a:t>
            </a:r>
            <a:r>
              <a:rPr lang="en-US" sz="3200" dirty="0"/>
              <a:t>DOCTYPE&gt; </a:t>
            </a:r>
            <a:r>
              <a:rPr lang="en-US" sz="3200" dirty="0" smtClean="0"/>
              <a:t>tag is </a:t>
            </a:r>
            <a:r>
              <a:rPr lang="en-US" sz="3200" dirty="0"/>
              <a:t>an instruction </a:t>
            </a:r>
            <a:r>
              <a:rPr lang="en-US" sz="3200" dirty="0" smtClean="0"/>
              <a:t>to the web browser about what version </a:t>
            </a:r>
            <a:r>
              <a:rPr lang="en-US" sz="3200" dirty="0"/>
              <a:t>of </a:t>
            </a:r>
            <a:r>
              <a:rPr lang="en-US" sz="3200" dirty="0" smtClean="0"/>
              <a:t>HTML the </a:t>
            </a:r>
            <a:r>
              <a:rPr lang="en-US" sz="3200" dirty="0"/>
              <a:t>page is written </a:t>
            </a:r>
            <a:r>
              <a:rPr lang="en-US" sz="3200" dirty="0" smtClean="0"/>
              <a:t>in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T</a:t>
            </a:r>
            <a:r>
              <a:rPr lang="en-US" sz="3200" dirty="0" smtClean="0"/>
              <a:t>he browser handles the</a:t>
            </a:r>
            <a:br>
              <a:rPr lang="en-US" sz="3200" dirty="0" smtClean="0"/>
            </a:br>
            <a:r>
              <a:rPr lang="en-US" sz="3200" dirty="0" smtClean="0"/>
              <a:t>page accordingly to its</a:t>
            </a:r>
            <a:br>
              <a:rPr lang="en-US" sz="3200" dirty="0" smtClean="0"/>
            </a:br>
            <a:r>
              <a:rPr lang="en-US" sz="3200" dirty="0" err="1" smtClean="0"/>
              <a:t>Doctype</a:t>
            </a:r>
            <a:r>
              <a:rPr lang="en-US" sz="3200" dirty="0" smtClean="0"/>
              <a:t> declaration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HTML 5 </a:t>
            </a:r>
            <a:r>
              <a:rPr lang="en-US" sz="3200" dirty="0" err="1" smtClean="0"/>
              <a:t>Doctype</a:t>
            </a:r>
            <a:r>
              <a:rPr lang="en-US" sz="3200" dirty="0" smtClean="0"/>
              <a:t>:</a:t>
            </a:r>
          </a:p>
          <a:p>
            <a:pPr lvl="1"/>
            <a:r>
              <a:rPr lang="en-US" sz="3200" dirty="0">
                <a:effectLst/>
              </a:rPr>
              <a:t>&lt;!DOCTYPE html&gt;</a:t>
            </a:r>
            <a:endParaRPr lang="en-US" sz="3200" dirty="0" smtClean="0"/>
          </a:p>
          <a:p>
            <a:pPr lvl="0">
              <a:spcBef>
                <a:spcPts val="600"/>
              </a:spcBef>
              <a:spcAft>
                <a:spcPts val="600"/>
              </a:spcAft>
            </a:pPr>
            <a:endParaRPr lang="en-US" sz="3200" dirty="0"/>
          </a:p>
        </p:txBody>
      </p:sp>
      <p:pic>
        <p:nvPicPr>
          <p:cNvPr id="7" name="Picture 6" descr="C:\pics\presentations\web-design\HTML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77973" y="2514600"/>
            <a:ext cx="3571875" cy="3333750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42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053691"/>
          </a:xfrm>
        </p:spPr>
        <p:txBody>
          <a:bodyPr/>
          <a:lstStyle/>
          <a:p>
            <a:pPr lvl="0"/>
            <a:r>
              <a:rPr lang="en-US" sz="3200" dirty="0"/>
              <a:t>Image tags should </a:t>
            </a:r>
            <a:r>
              <a:rPr lang="en-US" sz="3200" dirty="0" smtClean="0"/>
              <a:t>have </a:t>
            </a:r>
            <a:r>
              <a:rPr lang="en-US" sz="3200" dirty="0"/>
              <a:t>either </a:t>
            </a:r>
            <a:r>
              <a:rPr lang="en-US" sz="3200" dirty="0" smtClean="0"/>
              <a:t>their width </a:t>
            </a:r>
            <a:r>
              <a:rPr lang="en-US" sz="3200" dirty="0"/>
              <a:t>or </a:t>
            </a:r>
            <a:r>
              <a:rPr lang="en-US" sz="3200" dirty="0" smtClean="0"/>
              <a:t>their height set. </a:t>
            </a:r>
            <a:r>
              <a:rPr lang="en-US" sz="3200" dirty="0"/>
              <a:t>Why is that?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When </a:t>
            </a:r>
            <a:r>
              <a:rPr lang="en-US" sz="2800" dirty="0" smtClean="0"/>
              <a:t>lower than </a:t>
            </a:r>
            <a:r>
              <a:rPr lang="en-US" sz="2800" dirty="0"/>
              <a:t>the actual</a:t>
            </a:r>
            <a:r>
              <a:rPr lang="en-US" sz="2800" dirty="0" smtClean="0"/>
              <a:t> height/width is given, </a:t>
            </a:r>
            <a:r>
              <a:rPr lang="en-US" sz="2800" dirty="0"/>
              <a:t>the browser downloads a smaller image file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The browser should know the space for the image, to load the other content below/near it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When width/height is not set, the images is </a:t>
            </a:r>
            <a:r>
              <a:rPr lang="en-US" sz="2800" dirty="0" smtClean="0"/>
              <a:t>with default </a:t>
            </a:r>
            <a:r>
              <a:rPr lang="en-US" sz="2800" dirty="0"/>
              <a:t>width and </a:t>
            </a:r>
            <a:r>
              <a:rPr lang="en-US" sz="2800" dirty="0" smtClean="0"/>
              <a:t>height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, and it does not show</a:t>
            </a:r>
          </a:p>
          <a:p>
            <a:pPr marL="0" indent="0">
              <a:buNone/>
            </a:pPr>
            <a:endParaRPr lang="en-US" sz="3200" dirty="0">
              <a:effectLst/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93713" y="3462338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228850"/>
          </a:xfrm>
        </p:spPr>
        <p:txBody>
          <a:bodyPr/>
          <a:lstStyle/>
          <a:p>
            <a:pPr lvl="0"/>
            <a:r>
              <a:rPr lang="en-US" sz="3200" dirty="0" smtClean="0"/>
              <a:t>If </a:t>
            </a:r>
            <a:r>
              <a:rPr lang="en-US" sz="3200" dirty="0"/>
              <a:t>height and width are set, the space required for the image is reserved when the page is </a:t>
            </a:r>
            <a:r>
              <a:rPr lang="en-US" sz="3200" dirty="0" smtClean="0"/>
              <a:t>loaded</a:t>
            </a:r>
          </a:p>
          <a:p>
            <a:pPr lvl="0"/>
            <a:r>
              <a:rPr lang="en-US" sz="3200" dirty="0"/>
              <a:t>W</a:t>
            </a:r>
            <a:r>
              <a:rPr lang="en-US" sz="3200" dirty="0" smtClean="0"/>
              <a:t>ithout </a:t>
            </a:r>
            <a:r>
              <a:rPr lang="en-US" sz="3200" dirty="0"/>
              <a:t>these attributes, the browser does not </a:t>
            </a:r>
            <a:r>
              <a:rPr lang="en-US" sz="3200" dirty="0" smtClean="0"/>
              <a:t>know the </a:t>
            </a:r>
            <a:r>
              <a:rPr lang="en-US" sz="3200" dirty="0"/>
              <a:t>size of the image</a:t>
            </a:r>
            <a:r>
              <a:rPr lang="en-US" sz="3200" dirty="0" smtClean="0"/>
              <a:t>,</a:t>
            </a:r>
            <a:br>
              <a:rPr lang="en-US" sz="3200" dirty="0" smtClean="0"/>
            </a:br>
            <a:r>
              <a:rPr lang="en-US" sz="3200" dirty="0" smtClean="0"/>
              <a:t>and </a:t>
            </a:r>
            <a:r>
              <a:rPr lang="en-US" sz="3200" dirty="0"/>
              <a:t>cannot </a:t>
            </a:r>
            <a:r>
              <a:rPr lang="en-US" sz="3200" dirty="0" smtClean="0"/>
              <a:t>reserve</a:t>
            </a:r>
            <a:br>
              <a:rPr lang="en-US" sz="3200" dirty="0" smtClean="0"/>
            </a:br>
            <a:r>
              <a:rPr lang="en-US" sz="3200" dirty="0" smtClean="0"/>
              <a:t>the </a:t>
            </a:r>
            <a:r>
              <a:rPr lang="en-US" sz="3200" dirty="0"/>
              <a:t>appropriate </a:t>
            </a:r>
            <a:r>
              <a:rPr lang="en-US" sz="3200" dirty="0" smtClean="0"/>
              <a:t>space</a:t>
            </a:r>
          </a:p>
          <a:p>
            <a:pPr marL="0" lvl="0" indent="0">
              <a:buNone/>
            </a:pPr>
            <a:endParaRPr lang="en-US" sz="3200" dirty="0">
              <a:effectLst/>
            </a:endParaRPr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80" b="97690" l="2000" r="98000">
                        <a14:foregroundMark x1="18571" y1="20462" x2="26000" y2="31023"/>
                        <a14:foregroundMark x1="28857" y1="50495" x2="42857" y2="683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33950" y="3581400"/>
            <a:ext cx="3676650" cy="3182930"/>
          </a:xfrm>
          <a:prstGeom prst="rect">
            <a:avLst/>
          </a:prstGeom>
          <a:noFill/>
          <a:ln>
            <a:noFill/>
          </a:ln>
          <a:effectLst>
            <a:glow rad="50800">
              <a:srgbClr val="E820ED">
                <a:alpha val="40000"/>
              </a:srgb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006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432256"/>
          </a:xfrm>
        </p:spPr>
        <p:txBody>
          <a:bodyPr/>
          <a:lstStyle/>
          <a:p>
            <a:pPr lvl="0">
              <a:spcBef>
                <a:spcPts val="800"/>
              </a:spcBef>
              <a:spcAft>
                <a:spcPts val="800"/>
              </a:spcAft>
            </a:pPr>
            <a:r>
              <a:rPr lang="en-US" sz="3200" dirty="0"/>
              <a:t>How do you comment out HTML markup?</a:t>
            </a:r>
          </a:p>
          <a:p>
            <a:pPr marL="871538" lvl="1" indent="-5143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sz="3200" dirty="0"/>
              <a:t>&lt;-Telerik Academy-&gt;</a:t>
            </a:r>
          </a:p>
          <a:p>
            <a:pPr marL="871538" lvl="1" indent="-5143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sz="3200" dirty="0"/>
              <a:t>&lt;-- Telerik Academy --&gt;</a:t>
            </a:r>
          </a:p>
          <a:p>
            <a:pPr marL="871538" lvl="1" indent="-5143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sz="3200" dirty="0"/>
              <a:t>&lt;!-- Telerik Academy --&gt;</a:t>
            </a:r>
          </a:p>
          <a:p>
            <a:pPr marL="871538" lvl="1" indent="-5143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sz="3200" dirty="0"/>
              <a:t>&lt; Telerik Academy </a:t>
            </a:r>
            <a:r>
              <a:rPr lang="en-US" sz="3200" dirty="0" smtClean="0"/>
              <a:t>/&gt;</a:t>
            </a:r>
          </a:p>
          <a:p>
            <a:pPr marL="871538" lvl="1" indent="-5143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sz="3200" dirty="0" smtClean="0"/>
              <a:t>//Telerik Academy</a:t>
            </a:r>
          </a:p>
          <a:p>
            <a:pPr marL="871538" lvl="1" indent="-5143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sz="3200" dirty="0" smtClean="0"/>
              <a:t>/* Telerik Academy */</a:t>
            </a:r>
          </a:p>
          <a:p>
            <a:pPr marL="871538" lvl="1" indent="-5143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sz="3200" dirty="0" smtClean="0"/>
              <a:t># Telerik Academy #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2380" y="295232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335128"/>
            <a:ext cx="2438400" cy="2438400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77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28135"/>
            <a:ext cx="8763000" cy="499111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Which of the following is the correct use of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&lt;title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tag?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&lt;title="Telerik Academy"&gt;&lt;/title&gt;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</a:t>
            </a:r>
            <a:r>
              <a:rPr lang="en-US" sz="3200" dirty="0" smtClean="0"/>
              <a:t>title="Telerik Academy" /&gt;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&lt;title text="Telerik Academy"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&lt;title </a:t>
            </a:r>
            <a:r>
              <a:rPr lang="en-US" sz="3200" dirty="0" smtClean="0"/>
              <a:t>content="</a:t>
            </a:r>
            <a:r>
              <a:rPr lang="en-US" sz="3200" dirty="0"/>
              <a:t>Telerik Academy"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&lt;title&gt;Telerik Academy&lt;/</a:t>
            </a:r>
            <a:r>
              <a:rPr lang="en-US" sz="3200" dirty="0"/>
              <a:t>title</a:t>
            </a:r>
            <a:r>
              <a:rPr lang="en-US" sz="3200" dirty="0" smtClean="0"/>
              <a:t>&gt;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2871" y="57912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363" name="Picture 3" descr="C:\Users\ageorgieva\Desktop\Blog-Comment-Sys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5384">
            <a:off x="6716241" y="2920159"/>
            <a:ext cx="2285026" cy="1713881"/>
          </a:xfrm>
          <a:prstGeom prst="rect">
            <a:avLst/>
          </a:prstGeom>
          <a:noFill/>
          <a:effectLst>
            <a:glow rad="101600">
              <a:schemeClr val="accent5">
                <a:lumMod val="20000"/>
                <a:lumOff val="8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25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036448"/>
            <a:ext cx="7924800" cy="685801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Fundamentals</a:t>
            </a:r>
          </a:p>
        </p:txBody>
      </p:sp>
      <p:pic>
        <p:nvPicPr>
          <p:cNvPr id="1028" name="Picture 4" descr="box, brick, file, format, lego, modu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2644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419602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Which of the following tags mean most to search engines?</a:t>
            </a:r>
            <a:endParaRPr lang="en-US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Heading 1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Header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Paragraph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All of </a:t>
            </a:r>
            <a:r>
              <a:rPr lang="en-US" sz="3200" dirty="0" smtClean="0"/>
              <a:t>above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98894" y="27432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0968">
            <a:off x="4735394" y="3015439"/>
            <a:ext cx="3885384" cy="303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5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33490"/>
            <a:ext cx="8763000" cy="499111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</a:t>
            </a:r>
            <a:r>
              <a:rPr lang="en-US" dirty="0"/>
              <a:t> </a:t>
            </a:r>
            <a:r>
              <a:rPr lang="en-US" dirty="0" smtClean="0"/>
              <a:t>tag:</a:t>
            </a:r>
            <a:endParaRPr lang="en-US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Displays </a:t>
            </a:r>
            <a:r>
              <a:rPr lang="en-US" dirty="0"/>
              <a:t>a title for the page in search-engine </a:t>
            </a:r>
            <a:r>
              <a:rPr lang="en-US" dirty="0" smtClean="0"/>
              <a:t>results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dirty="0" smtClean="0"/>
              <a:t> tag – primary heading of a document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Used by search engines</a:t>
            </a: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Include only one per page in XHTML 1.1</a:t>
            </a: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Many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h1</a:t>
            </a:r>
            <a:r>
              <a:rPr lang="en-US" dirty="0" smtClean="0"/>
              <a:t> in 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pic>
        <p:nvPicPr>
          <p:cNvPr id="8" name="Picture 2" descr="C:\Users\ageorgieva\Desktop\1351254234_search_u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9468">
            <a:off x="7611202" y="5249003"/>
            <a:ext cx="920756" cy="920754"/>
          </a:xfrm>
          <a:prstGeom prst="rect">
            <a:avLst/>
          </a:prstGeom>
          <a:noFill/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05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28135"/>
            <a:ext cx="8763000" cy="4442242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What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div&gt;</a:t>
            </a:r>
            <a:r>
              <a:rPr lang="en-US" sz="2800" dirty="0"/>
              <a:t> </a:t>
            </a:r>
            <a:r>
              <a:rPr lang="en-US" dirty="0" smtClean="0"/>
              <a:t>tags </a:t>
            </a:r>
            <a:r>
              <a:rPr lang="en-US" dirty="0"/>
              <a:t>used for?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To replace paragraphs. i.e.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To logically divide the paragraphs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To logically divide the document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To provide space between tables</a:t>
            </a: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00665" y="3781317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C:\Users\ageorgieva\Desktop\1351165595_application-x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77574">
            <a:off x="7370264" y="2454773"/>
            <a:ext cx="1300162" cy="130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75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2708434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The HTML div tag is used for defining a section of your document. </a:t>
            </a:r>
            <a:endParaRPr lang="en-US" dirty="0" smtClean="0"/>
          </a:p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With </a:t>
            </a:r>
            <a:r>
              <a:rPr lang="en-US" dirty="0"/>
              <a:t>the div tag, you can group large sections of HTML elements together and format them with CSS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/>
        </p:nvSpPr>
        <p:spPr>
          <a:xfrm>
            <a:off x="609600" y="4038600"/>
            <a:ext cx="7848600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noProof="1"/>
              <a:t>&lt;div style="text-align:center"&gt;</a:t>
            </a:r>
          </a:p>
          <a:p>
            <a:pPr>
              <a:spcAft>
                <a:spcPts val="0"/>
              </a:spcAft>
            </a:pPr>
            <a:r>
              <a:rPr lang="en-US" noProof="1"/>
              <a:t>  &lt;p&gt;Navigation section&lt;/p&gt;</a:t>
            </a:r>
          </a:p>
          <a:p>
            <a:pPr>
              <a:spcAft>
                <a:spcPts val="0"/>
              </a:spcAft>
            </a:pPr>
            <a:r>
              <a:rPr lang="en-US" noProof="1"/>
              <a:t>&lt;/div</a:t>
            </a:r>
            <a:r>
              <a:rPr lang="en-US" noProof="1" smtClean="0"/>
              <a:t>&gt;</a:t>
            </a:r>
            <a:endParaRPr lang="en-US" noProof="1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noProof="1"/>
              <a:t>&lt;div style="border:1px </a:t>
            </a:r>
            <a:r>
              <a:rPr lang="en-US" noProof="1" smtClean="0"/>
              <a:t>solid </a:t>
            </a:r>
            <a:r>
              <a:rPr lang="en-US" noProof="1"/>
              <a:t>black"&gt;</a:t>
            </a:r>
          </a:p>
          <a:p>
            <a:pPr>
              <a:spcAft>
                <a:spcPts val="0"/>
              </a:spcAft>
            </a:pPr>
            <a:r>
              <a:rPr lang="en-US" noProof="1"/>
              <a:t>  &lt;p&gt;Content section&lt;/p&gt;</a:t>
            </a:r>
          </a:p>
          <a:p>
            <a:pPr>
              <a:spcAft>
                <a:spcPts val="0"/>
              </a:spcAft>
            </a:pPr>
            <a:r>
              <a:rPr lang="en-US" noProof="1"/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9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560223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HTML Elements are combination </a:t>
            </a:r>
            <a:r>
              <a:rPr lang="en-US" sz="3200" dirty="0" smtClean="0"/>
              <a:t>of: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Tags and </a:t>
            </a:r>
            <a:r>
              <a:rPr lang="en-US" sz="3200" dirty="0"/>
              <a:t>ids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Attributes and </a:t>
            </a:r>
            <a:r>
              <a:rPr lang="en-US" sz="3200" dirty="0"/>
              <a:t>classes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Tag and classes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Tags and attributes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Classes and names</a:t>
            </a:r>
            <a:endParaRPr lang="en-US" sz="3200" dirty="0"/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533855" y="4528456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410" name="Picture 2" descr="http://www.dimensionsinfo.com/wp-content/uploads/2009/11/Rubiks-Cub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4052">
            <a:off x="5815438" y="2665853"/>
            <a:ext cx="2523744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26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88737"/>
          </a:xfrm>
        </p:spPr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The </a:t>
            </a:r>
            <a:r>
              <a:rPr lang="en-US" sz="3200" dirty="0" smtClean="0"/>
              <a:t>HTML element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</a:t>
            </a:r>
            <a:r>
              <a:rPr lang="en-US" sz="3200" dirty="0" smtClean="0"/>
              <a:t> is: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Used to mark the beginning and middle of a HTML document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Used to mark the beginning and ending of a HTML document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Used </a:t>
            </a:r>
            <a:r>
              <a:rPr lang="en-US" dirty="0"/>
              <a:t>to mark the beginning of a HTML document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Used to mark the ending of a HTML document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Used to mark the middle of a HTML document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96888" y="2541588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5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bg-BG" dirty="0"/>
          </a:p>
        </p:txBody>
      </p:sp>
      <p:sp>
        <p:nvSpPr>
          <p:cNvPr id="10" name="Text Placeholder 6"/>
          <p:cNvSpPr>
            <a:spLocks noGrp="1"/>
          </p:cNvSpPr>
          <p:nvPr/>
        </p:nvSpPr>
        <p:spPr>
          <a:xfrm>
            <a:off x="533400" y="1157148"/>
            <a:ext cx="25146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/>
              <a:t>&lt;!DOCTYPE html&gt;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/>
              <a:t>  &lt;</a:t>
            </a:r>
            <a:r>
              <a:rPr lang="en-US" noProof="1"/>
              <a:t>html&gt;</a:t>
            </a:r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head&gt;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. . .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&lt;/title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&lt;/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head&gt;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. . .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body&gt;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/>
              <a:t>  &lt;/</a:t>
            </a:r>
            <a:r>
              <a:rPr lang="en-US" noProof="1"/>
              <a:t>html</a:t>
            </a:r>
            <a:r>
              <a:rPr lang="en-US" noProof="1" smtClean="0"/>
              <a:t>&gt;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2800" y="1341468"/>
            <a:ext cx="5257800" cy="462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lvl="1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 HTML element starts with a start tag / opening 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630238" lvl="1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 HTML element ends with an end tag / closing 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630238" lvl="1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element content is everything between the start and the end 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630238" lvl="1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Some HTML elements have empty 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07177"/>
            <a:ext cx="8686800" cy="4560223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HTML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body&gt;</a:t>
            </a:r>
            <a:r>
              <a:rPr lang="en-US" sz="3200" dirty="0"/>
              <a:t> </a:t>
            </a:r>
            <a:r>
              <a:rPr lang="en-US" sz="3200" dirty="0" smtClean="0"/>
              <a:t>element should contains</a:t>
            </a:r>
            <a:r>
              <a:rPr lang="en-US" sz="3200" dirty="0"/>
              <a:t>: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All the </a:t>
            </a:r>
            <a:r>
              <a:rPr lang="en-US" sz="3200" dirty="0"/>
              <a:t>visible to the user markup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All the invisible </a:t>
            </a:r>
            <a:r>
              <a:rPr lang="en-US" sz="3200" dirty="0"/>
              <a:t>to the user markup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Resources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Attributes 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Scripts and data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7850" y="2133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434" name="Picture 2" descr="C:\Users\ageorgieva\Desktop\1351254714_Box_cont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1324">
            <a:off x="6107678" y="4037580"/>
            <a:ext cx="1748465" cy="174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66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914198"/>
            <a:ext cx="4953000" cy="3648402"/>
          </a:xfrm>
        </p:spPr>
        <p:txBody>
          <a:bodyPr/>
          <a:lstStyle/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tag defines the document's body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element contains all the contents of an HTML document, such as text, hyperlinks, images, tables, lists, etc.</a:t>
            </a: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228600" y="1228398"/>
            <a:ext cx="32004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/>
              <a:t>&lt;!DOCTYPE html&gt;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/>
              <a:t>  &lt;html&gt;</a:t>
            </a:r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&lt;head&gt;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&lt;title&gt;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. . .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&lt;/title&gt;</a:t>
            </a:r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&lt;/head&gt;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&lt;body&gt;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&lt;!--Content--&gt;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&lt;/body&gt;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/>
              <a:t>  &lt;/html&gt;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029200" y="1676400"/>
            <a:ext cx="32766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1,2,3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2,3,4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3,4,5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1,5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3,4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4,5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84775"/>
          </a:xfrm>
        </p:spPr>
        <p:txBody>
          <a:bodyPr/>
          <a:lstStyle/>
          <a:p>
            <a:pPr lvl="0"/>
            <a:r>
              <a:rPr lang="en-US" sz="3200" dirty="0"/>
              <a:t>Which of the following are block </a:t>
            </a:r>
            <a:r>
              <a:rPr lang="en-US" sz="3200" dirty="0" smtClean="0"/>
              <a:t>elements?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1752600"/>
            <a:ext cx="3886200" cy="376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,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&lt;span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ul&gt;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5326665" y="4038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8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41960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What does HTML stand for?</a:t>
            </a:r>
          </a:p>
          <a:p>
            <a:pPr marL="871538" lvl="1" indent="-5143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Hyperlinks and Text Markup </a:t>
            </a:r>
            <a:r>
              <a:rPr lang="en-US" dirty="0" smtClean="0"/>
              <a:t>Language</a:t>
            </a:r>
          </a:p>
          <a:p>
            <a:pPr marL="871538" lvl="1" indent="-5143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Hyper Text Markup </a:t>
            </a:r>
            <a:r>
              <a:rPr lang="en-US" dirty="0" smtClean="0"/>
              <a:t>Language</a:t>
            </a:r>
          </a:p>
          <a:p>
            <a:pPr marL="871538" lvl="1" indent="-5143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Home Tool Markup </a:t>
            </a:r>
            <a:r>
              <a:rPr lang="en-US" dirty="0" smtClean="0"/>
              <a:t>Language</a:t>
            </a:r>
          </a:p>
          <a:p>
            <a:pPr marL="871538" lvl="1" indent="-5143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Hyperlinks Tool </a:t>
            </a:r>
            <a:r>
              <a:rPr lang="en-US" dirty="0"/>
              <a:t>Markup Language</a:t>
            </a: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2" descr="application, process, run, runtime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10548" y="2819400"/>
            <a:ext cx="2209800" cy="22098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91706" y="313714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6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7244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Block level elements normally start (and end) with a new line when displayed in a </a:t>
            </a:r>
            <a:r>
              <a:rPr lang="en-US" dirty="0" smtClean="0"/>
              <a:t>browser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Examples: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&lt;ul&gt;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Inline </a:t>
            </a:r>
            <a:r>
              <a:rPr lang="en-US" dirty="0"/>
              <a:t>elements are normally displayed without starting a new </a:t>
            </a:r>
            <a:r>
              <a:rPr lang="en-US" dirty="0" smtClean="0"/>
              <a:t>line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Examples</a:t>
            </a:r>
            <a:r>
              <a:rPr lang="en-US" dirty="0"/>
              <a:t>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3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750018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Which of the following tags you can use to make a list that shows the items with numbers</a:t>
            </a:r>
            <a:r>
              <a:rPr lang="en-US" sz="3200" dirty="0" smtClean="0"/>
              <a:t>?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&lt;ul&gt;&lt;/ul&gt;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&lt;ol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&gt;&lt;/ol&gt;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&gt;&lt;/dl&gt;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&lt;list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&gt;&lt;/list&gt;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9623" y="384666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458" name="Picture 2" descr="C:\Users\ageorgieva\Desktop\1351254812_preferences-contact-l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8478">
            <a:off x="5485150" y="2942718"/>
            <a:ext cx="2160344" cy="216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98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1"/>
            <a:ext cx="8686800" cy="4560223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What tag is used to create a Definition list</a:t>
            </a:r>
            <a:r>
              <a:rPr lang="en-US" sz="3200" dirty="0" smtClean="0"/>
              <a:t>?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&lt;dt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&gt;&lt;/dt&gt;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&lt;dd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&gt;&lt;/dd&gt;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&gt;&lt;/dl&gt;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&gt;&lt;/di&gt;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&lt;dl&gt;&lt;di&gt;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31697" y="4051338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482" name="Picture 2" descr="C:\Users\ageorgieva\Desktop\1351255053_stock_tas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49091">
            <a:off x="5512395" y="3173418"/>
            <a:ext cx="2096328" cy="209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75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0"/>
            <a:ext cx="79248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4" descr="table, window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002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80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1"/>
            <a:ext cx="8686800" cy="1077218"/>
          </a:xfrm>
        </p:spPr>
        <p:txBody>
          <a:bodyPr/>
          <a:lstStyle/>
          <a:p>
            <a:pPr lvl="0"/>
            <a:r>
              <a:rPr lang="en-US" sz="3200" dirty="0"/>
              <a:t>Which of these tags are related to the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dirty="0"/>
              <a:t> tags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2057399"/>
            <a:ext cx="3352800" cy="4529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ttable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tfoot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tt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tf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0200" y="2362200"/>
            <a:ext cx="2842160" cy="396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1,2,4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2,3,4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4,5,6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5,6,7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5,6,8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1,5,6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2,4,6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691188" y="350837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1"/>
            <a:ext cx="8686800" cy="1143000"/>
          </a:xfrm>
        </p:spPr>
        <p:txBody>
          <a:bodyPr/>
          <a:lstStyle/>
          <a:p>
            <a:pPr lvl="0"/>
            <a:r>
              <a:rPr lang="en-US" sz="3200" dirty="0"/>
              <a:t>Which of the following code blocks will visualize the table:</a:t>
            </a:r>
          </a:p>
          <a:p>
            <a:pPr marL="357188" lvl="1" indent="0">
              <a:buNone/>
            </a:pPr>
            <a:endParaRPr lang="en-US" sz="3200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86400" y="5867400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 be continued…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656608"/>
            <a:ext cx="2971800" cy="2836718"/>
          </a:xfrm>
          <a:prstGeom prst="rect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198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38201"/>
            <a:ext cx="8686800" cy="6019800"/>
          </a:xfrm>
        </p:spPr>
        <p:txBody>
          <a:bodyPr/>
          <a:lstStyle/>
          <a:p>
            <a:pPr marL="871538" lvl="1" indent="-514350">
              <a:buFont typeface="+mj-lt"/>
              <a:buAutoNum type="alphaLcParenR"/>
            </a:pPr>
            <a:r>
              <a:rPr lang="en-US" sz="3200" dirty="0" smtClean="0">
                <a:effectLst/>
              </a:rPr>
              <a:t> 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 smtClean="0">
              <a:effectLst/>
            </a:endParaRPr>
          </a:p>
          <a:p>
            <a:pPr marL="871538" lvl="1" indent="-514350">
              <a:spcBef>
                <a:spcPts val="1800"/>
              </a:spcBef>
              <a:buFont typeface="+mj-lt"/>
              <a:buAutoNum type="alphaLcParenR"/>
            </a:pPr>
            <a:r>
              <a:rPr lang="en-US" sz="3200" dirty="0">
                <a:effectLst/>
              </a:rPr>
              <a:t> </a:t>
            </a:r>
            <a:endParaRPr lang="en-US" sz="3200" dirty="0" smtClean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endParaRPr lang="en-US" sz="3200" dirty="0" smtClean="0">
              <a:effectLst/>
            </a:endParaRPr>
          </a:p>
          <a:p>
            <a:pPr marL="871538" lvl="1" indent="-514350">
              <a:spcBef>
                <a:spcPts val="1800"/>
              </a:spcBef>
              <a:buFont typeface="+mj-lt"/>
              <a:buAutoNum type="alphaLcParenR"/>
            </a:pPr>
            <a:r>
              <a:rPr lang="en-US" sz="3200" dirty="0" smtClean="0">
                <a:effectLst/>
              </a:rPr>
              <a:t> 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 smtClean="0">
              <a:effectLst/>
            </a:endParaRPr>
          </a:p>
          <a:p>
            <a:pPr marL="871538" lvl="1" indent="-514350">
              <a:spcBef>
                <a:spcPts val="1800"/>
              </a:spcBef>
              <a:buFont typeface="+mj-lt"/>
              <a:buAutoNum type="alphaLcParenR"/>
            </a:pPr>
            <a:r>
              <a:rPr lang="en-US" sz="3200" dirty="0" smtClean="0">
                <a:effectLst/>
              </a:rPr>
              <a:t>  </a:t>
            </a:r>
          </a:p>
          <a:p>
            <a:pPr marL="871538" lvl="1" indent="-51435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lphaLcParenR"/>
            </a:pP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endParaRPr lang="en-US" sz="3200" dirty="0" smtClean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endParaRPr lang="en-US" sz="3200" dirty="0" smtClean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  <a:p>
            <a:pPr marL="357188" lvl="1" indent="0">
              <a:buNone/>
            </a:pPr>
            <a:r>
              <a:rPr lang="en-US" sz="3200" dirty="0" smtClean="0">
                <a:effectLst/>
              </a:rPr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/>
        </p:nvSpPr>
        <p:spPr>
          <a:xfrm>
            <a:off x="1219200" y="838200"/>
            <a:ext cx="73787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dirty="0"/>
              <a:t>&lt;table cellpadding="22" border="1"&gt;</a:t>
            </a:r>
          </a:p>
          <a:p>
            <a:pPr lvl="0"/>
            <a:r>
              <a:rPr lang="en-US" sz="1800" dirty="0"/>
              <a:t>   &lt;tr&gt;&lt;th&gt;HTML&lt;/th&gt;&lt;</a:t>
            </a:r>
            <a:r>
              <a:rPr lang="en-US" sz="1800" dirty="0" smtClean="0"/>
              <a:t>th&gt;HTML</a:t>
            </a:r>
            <a:r>
              <a:rPr lang="en-US" sz="1800" dirty="0"/>
              <a:t>&lt;/th&gt;&lt;/tr&gt;</a:t>
            </a:r>
          </a:p>
          <a:p>
            <a:pPr lvl="0"/>
            <a:r>
              <a:rPr lang="en-US" sz="1800" dirty="0"/>
              <a:t>   &lt;tr&gt;&lt;td&gt;HTML&lt;/td&gt;&lt;</a:t>
            </a:r>
            <a:r>
              <a:rPr lang="en-US" sz="1800" dirty="0" smtClean="0"/>
              <a:t>td&gt;HTML</a:t>
            </a:r>
            <a:r>
              <a:rPr lang="en-US" sz="1800" dirty="0"/>
              <a:t>&lt;/td&gt;&lt;/tr&gt;</a:t>
            </a:r>
          </a:p>
          <a:p>
            <a:pPr lvl="0"/>
            <a:r>
              <a:rPr lang="en-US" sz="1800" dirty="0"/>
              <a:t>   &lt;tr&gt;&lt;td colspan="2"&gt;&lt;/td&gt;&lt;/tr&gt;</a:t>
            </a:r>
          </a:p>
          <a:p>
            <a:pPr lvl="0"/>
            <a:r>
              <a:rPr lang="en-US" sz="1800" dirty="0"/>
              <a:t>&lt;/table&gt;</a:t>
            </a:r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1219200" y="2322969"/>
            <a:ext cx="73787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dirty="0"/>
              <a:t>&lt;table cellpadding="22" border="1"&gt;</a:t>
            </a:r>
          </a:p>
          <a:p>
            <a:pPr lvl="0"/>
            <a:r>
              <a:rPr lang="en-US" sz="1800" dirty="0"/>
              <a:t>   &lt;tr&gt;&lt;</a:t>
            </a:r>
            <a:r>
              <a:rPr lang="en-US" sz="1800" dirty="0" smtClean="0"/>
              <a:t>td&gt;HTML</a:t>
            </a:r>
            <a:r>
              <a:rPr lang="en-US" sz="1800" dirty="0"/>
              <a:t>&lt;/</a:t>
            </a:r>
            <a:r>
              <a:rPr lang="en-US" sz="1800" dirty="0" smtClean="0"/>
              <a:t>td&gt;&lt;td&gt;HTML</a:t>
            </a:r>
            <a:r>
              <a:rPr lang="en-US" sz="1800" dirty="0"/>
              <a:t>&lt;/</a:t>
            </a:r>
            <a:r>
              <a:rPr lang="en-US" sz="1800" dirty="0" smtClean="0"/>
              <a:t>td&gt;&lt;/</a:t>
            </a:r>
            <a:r>
              <a:rPr lang="en-US" sz="1800" dirty="0"/>
              <a:t>tr&gt;</a:t>
            </a:r>
          </a:p>
          <a:p>
            <a:pPr lvl="0"/>
            <a:r>
              <a:rPr lang="en-US" sz="1800" dirty="0"/>
              <a:t>   &lt;tr&gt;&lt;td&gt;HTML&lt;/td&gt;&lt;</a:t>
            </a:r>
            <a:r>
              <a:rPr lang="en-US" sz="1800" dirty="0" smtClean="0"/>
              <a:t>td&gt;HTML</a:t>
            </a:r>
            <a:r>
              <a:rPr lang="en-US" sz="1800" dirty="0"/>
              <a:t>&lt;/td&gt;&lt;/tr&gt;</a:t>
            </a:r>
          </a:p>
          <a:p>
            <a:pPr lvl="0"/>
            <a:r>
              <a:rPr lang="en-US" sz="1800" dirty="0"/>
              <a:t>   &lt;tr&gt;&lt;td colspan="2"&gt;&lt;/td&gt;&lt;/tr&gt;</a:t>
            </a:r>
          </a:p>
          <a:p>
            <a:pPr lvl="0"/>
            <a:r>
              <a:rPr lang="en-US" sz="1800" dirty="0" smtClean="0"/>
              <a:t>&lt;/</a:t>
            </a:r>
            <a:r>
              <a:rPr lang="en-US" sz="1800" dirty="0"/>
              <a:t>table&gt;</a:t>
            </a:r>
          </a:p>
        </p:txBody>
      </p:sp>
      <p:sp>
        <p:nvSpPr>
          <p:cNvPr id="12" name="Oval 11"/>
          <p:cNvSpPr/>
          <p:nvPr>
            <p:custDataLst>
              <p:custData r:id="rId1"/>
            </p:custDataLst>
          </p:nvPr>
        </p:nvSpPr>
        <p:spPr>
          <a:xfrm>
            <a:off x="501650" y="878841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/>
        </p:nvSpPr>
        <p:spPr>
          <a:xfrm>
            <a:off x="1219200" y="3804741"/>
            <a:ext cx="73787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dirty="0"/>
              <a:t>&lt;table cellpadding="22" border="1"&gt;</a:t>
            </a:r>
          </a:p>
          <a:p>
            <a:pPr lvl="0"/>
            <a:r>
              <a:rPr lang="en-US" sz="1800" dirty="0"/>
              <a:t>   &lt;tr&gt;&lt;th&gt;HTML&lt;/th&gt;&lt;th&gt;HTML&lt;/th&gt;&lt;/tr&gt;</a:t>
            </a:r>
          </a:p>
          <a:p>
            <a:pPr lvl="0"/>
            <a:r>
              <a:rPr lang="en-US" sz="1800" dirty="0"/>
              <a:t>   &lt;tr&gt;&lt;</a:t>
            </a:r>
            <a:r>
              <a:rPr lang="en-US" sz="1800" dirty="0" smtClean="0"/>
              <a:t>th&gt;HTML</a:t>
            </a:r>
            <a:r>
              <a:rPr lang="en-US" sz="1800" dirty="0"/>
              <a:t>&lt;/</a:t>
            </a:r>
            <a:r>
              <a:rPr lang="en-US" sz="1800" dirty="0" smtClean="0"/>
              <a:t>th&gt;&lt;th&gt;HTML</a:t>
            </a:r>
            <a:r>
              <a:rPr lang="en-US" sz="1800" dirty="0"/>
              <a:t>&lt;/</a:t>
            </a:r>
            <a:r>
              <a:rPr lang="en-US" sz="1800" dirty="0" smtClean="0"/>
              <a:t>th&gt;&lt;/</a:t>
            </a:r>
            <a:r>
              <a:rPr lang="en-US" sz="1800" dirty="0"/>
              <a:t>tr&gt;</a:t>
            </a:r>
          </a:p>
          <a:p>
            <a:pPr lvl="0"/>
            <a:r>
              <a:rPr lang="en-US" sz="1800" dirty="0"/>
              <a:t>   &lt;tr&gt;&lt;td colspan="2"&gt;&lt;/td&gt;&lt;/tr&gt;</a:t>
            </a:r>
          </a:p>
          <a:p>
            <a:pPr lvl="0"/>
            <a:r>
              <a:rPr lang="en-US" sz="1800" dirty="0"/>
              <a:t>&lt;/table&gt;</a:t>
            </a:r>
          </a:p>
        </p:txBody>
      </p:sp>
      <p:sp>
        <p:nvSpPr>
          <p:cNvPr id="13" name="Text Placeholder 6"/>
          <p:cNvSpPr>
            <a:spLocks noGrp="1"/>
          </p:cNvSpPr>
          <p:nvPr/>
        </p:nvSpPr>
        <p:spPr>
          <a:xfrm>
            <a:off x="1219200" y="5294769"/>
            <a:ext cx="73787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dirty="0"/>
              <a:t>&lt;table cellpadding="22" border="1"&gt;</a:t>
            </a:r>
          </a:p>
          <a:p>
            <a:pPr lvl="0"/>
            <a:r>
              <a:rPr lang="en-US" sz="1800" dirty="0"/>
              <a:t>   &lt;tr&gt;&lt;</a:t>
            </a:r>
            <a:r>
              <a:rPr lang="en-US" sz="1800" dirty="0" err="1" smtClean="0"/>
              <a:t>th</a:t>
            </a:r>
            <a:r>
              <a:rPr lang="en-US" sz="1800" dirty="0" smtClean="0"/>
              <a:t>&gt;HTML</a:t>
            </a:r>
            <a:r>
              <a:rPr lang="en-US" sz="1800" dirty="0"/>
              <a:t>&lt;/th</a:t>
            </a:r>
            <a:r>
              <a:rPr lang="en-US" sz="1800" dirty="0" smtClean="0"/>
              <a:t>&gt;&lt;td&gt;HTML</a:t>
            </a:r>
            <a:r>
              <a:rPr lang="en-US" sz="1800" dirty="0"/>
              <a:t>&lt;/</a:t>
            </a:r>
            <a:r>
              <a:rPr lang="en-US" sz="1800" dirty="0" smtClean="0"/>
              <a:t>td&gt;&lt;/</a:t>
            </a:r>
            <a:r>
              <a:rPr lang="en-US" sz="1800" dirty="0"/>
              <a:t>tr&gt;</a:t>
            </a:r>
          </a:p>
          <a:p>
            <a:pPr lvl="0"/>
            <a:r>
              <a:rPr lang="en-US" sz="1800" dirty="0"/>
              <a:t>   &lt;tr&gt;&lt;</a:t>
            </a:r>
            <a:r>
              <a:rPr lang="en-US" sz="1800" dirty="0" smtClean="0"/>
              <a:t>td&gt;HTML</a:t>
            </a:r>
            <a:r>
              <a:rPr lang="en-US" sz="1800" dirty="0"/>
              <a:t>&lt;/td</a:t>
            </a:r>
            <a:r>
              <a:rPr lang="en-US" sz="1800" dirty="0" smtClean="0"/>
              <a:t>&gt;&lt;td&gt;HTML</a:t>
            </a:r>
            <a:r>
              <a:rPr lang="en-US" sz="1800" dirty="0"/>
              <a:t>&lt;/td&gt;&lt;/tr&gt;</a:t>
            </a:r>
          </a:p>
          <a:p>
            <a:pPr lvl="0"/>
            <a:r>
              <a:rPr lang="en-US" sz="1800" dirty="0"/>
              <a:t>   &lt;tr&gt;&lt;td colspan="2"&gt;&lt;/td&gt;&lt;/tr&gt;</a:t>
            </a:r>
          </a:p>
          <a:p>
            <a:pPr lvl="0"/>
            <a:r>
              <a:rPr lang="en-US" sz="1800" dirty="0"/>
              <a:t>&lt;/table&gt;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401848"/>
            <a:ext cx="1828800" cy="1745673"/>
          </a:xfrm>
          <a:prstGeom prst="rect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069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1"/>
            <a:ext cx="8686800" cy="1295400"/>
          </a:xfrm>
        </p:spPr>
        <p:txBody>
          <a:bodyPr/>
          <a:lstStyle/>
          <a:p>
            <a:pPr lvl="0"/>
            <a:r>
              <a:rPr lang="en-US" sz="3200" dirty="0"/>
              <a:t>Which of the following </a:t>
            </a:r>
            <a:r>
              <a:rPr lang="en-US" sz="3200" dirty="0" smtClean="0"/>
              <a:t>tags is </a:t>
            </a:r>
            <a:r>
              <a:rPr lang="en-US" sz="3200" dirty="0"/>
              <a:t>the best to be placed in the missing position: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61" t="-4666" r="-3261" b="-4666"/>
          <a:stretch/>
        </p:blipFill>
        <p:spPr>
          <a:xfrm>
            <a:off x="4381500" y="2882900"/>
            <a:ext cx="3733800" cy="2082800"/>
          </a:xfrm>
          <a:prstGeom prst="roundRect">
            <a:avLst>
              <a:gd name="adj" fmla="val 4667"/>
            </a:avLst>
          </a:prstGeom>
          <a:solidFill>
            <a:srgbClr val="FFFFFF"/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5791200" y="61523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2362200"/>
            <a:ext cx="3738747" cy="388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tfood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tablefoot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footer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tfooter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tfoot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None of </a:t>
            </a: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above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198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04800" y="914400"/>
            <a:ext cx="8534400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/>
              <a:t>&lt;table border="1"&gt;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/>
              <a:t>&lt;colgroup</a:t>
            </a:r>
            <a:r>
              <a:rPr lang="en-US" sz="1800" dirty="0" smtClean="0"/>
              <a:t>&gt;&lt;</a:t>
            </a:r>
            <a:r>
              <a:rPr lang="en-US" sz="1800" dirty="0"/>
              <a:t>col style="width:100px</a:t>
            </a:r>
            <a:r>
              <a:rPr lang="en-US" sz="1800" dirty="0" smtClean="0"/>
              <a:t>" /&gt;&lt;</a:t>
            </a:r>
            <a:r>
              <a:rPr lang="en-US" sz="1800" dirty="0"/>
              <a:t>col/&gt;&lt;/colgroup&gt;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 smtClean="0"/>
              <a:t>  &lt;</a:t>
            </a:r>
            <a:r>
              <a:rPr lang="en-US" sz="1800" dirty="0"/>
              <a:t>thead</a:t>
            </a:r>
            <a:r>
              <a:rPr lang="en-US" sz="1800" dirty="0" smtClean="0"/>
              <a:t>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 smtClean="0"/>
              <a:t>    &lt;</a:t>
            </a:r>
            <a:r>
              <a:rPr lang="en-US" sz="1800" dirty="0"/>
              <a:t>tr</a:t>
            </a:r>
            <a:r>
              <a:rPr lang="en-US" sz="1800" dirty="0" smtClean="0"/>
              <a:t>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/>
              <a:t> </a:t>
            </a:r>
            <a:r>
              <a:rPr lang="en-US" sz="1800" dirty="0" smtClean="0"/>
              <a:t>     &lt;</a:t>
            </a:r>
            <a:r>
              <a:rPr lang="en-US" sz="1800" dirty="0"/>
              <a:t>th&gt;First Name&lt;/th</a:t>
            </a:r>
            <a:r>
              <a:rPr lang="en-US" sz="1800" dirty="0" smtClean="0"/>
              <a:t>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/>
              <a:t> </a:t>
            </a:r>
            <a:r>
              <a:rPr lang="en-US" sz="1800" dirty="0" smtClean="0"/>
              <a:t>     &lt;th&gt;Second Name</a:t>
            </a:r>
            <a:r>
              <a:rPr lang="en-US" sz="1800" dirty="0"/>
              <a:t>&lt;/th</a:t>
            </a:r>
            <a:r>
              <a:rPr lang="en-US" sz="1800" dirty="0" smtClean="0"/>
              <a:t>&gt;</a:t>
            </a:r>
          </a:p>
          <a:p>
            <a:pPr>
              <a:spcAft>
                <a:spcPts val="0"/>
              </a:spcAft>
            </a:pPr>
            <a:r>
              <a:rPr lang="en-US" sz="1800" dirty="0" smtClean="0"/>
              <a:t>      &lt;</a:t>
            </a:r>
            <a:r>
              <a:rPr lang="en-US" sz="1800" dirty="0"/>
              <a:t>th&gt;Score&lt;/th</a:t>
            </a:r>
            <a:r>
              <a:rPr lang="en-US" sz="1800" dirty="0" smtClean="0"/>
              <a:t>&gt;</a:t>
            </a:r>
          </a:p>
          <a:p>
            <a:pPr>
              <a:spcAft>
                <a:spcPts val="0"/>
              </a:spcAft>
            </a:pPr>
            <a:r>
              <a:rPr lang="en-US" sz="1800" dirty="0"/>
              <a:t> </a:t>
            </a:r>
            <a:r>
              <a:rPr lang="en-US" sz="1800" dirty="0" smtClean="0"/>
              <a:t>   &lt;/</a:t>
            </a:r>
            <a:r>
              <a:rPr lang="en-US" sz="1800" dirty="0"/>
              <a:t>tr&gt;</a:t>
            </a:r>
          </a:p>
          <a:p>
            <a:pPr>
              <a:spcAft>
                <a:spcPts val="0"/>
              </a:spcAft>
            </a:pPr>
            <a:r>
              <a:rPr lang="en-US" sz="1800" dirty="0" smtClean="0"/>
              <a:t>  &lt;/</a:t>
            </a:r>
            <a:r>
              <a:rPr lang="en-US" sz="1800" dirty="0"/>
              <a:t>thead&gt;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&lt;…&gt;</a:t>
            </a:r>
            <a:endParaRPr lang="en-US" sz="1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 smtClean="0"/>
              <a:t>    &lt;</a:t>
            </a:r>
            <a:r>
              <a:rPr lang="en-US" sz="1800" dirty="0"/>
              <a:t>tr</a:t>
            </a:r>
            <a:r>
              <a:rPr lang="en-US" sz="1800" dirty="0" smtClean="0"/>
              <a:t>&gt;&lt;</a:t>
            </a:r>
            <a:r>
              <a:rPr lang="en-US" sz="1800" dirty="0"/>
              <a:t>td colspan="2"&gt;Average score</a:t>
            </a:r>
            <a:r>
              <a:rPr lang="en-US" sz="1800" dirty="0" smtClean="0"/>
              <a:t>:&lt;/</a:t>
            </a:r>
            <a:r>
              <a:rPr lang="en-US" sz="1800" dirty="0"/>
              <a:t>td</a:t>
            </a:r>
            <a:r>
              <a:rPr lang="en-US" sz="1800" dirty="0" smtClean="0"/>
              <a:t>&gt;&lt;</a:t>
            </a:r>
            <a:r>
              <a:rPr lang="en-US" sz="1800" dirty="0"/>
              <a:t>td&gt;4.00&lt;/td&gt;&lt;/tr&gt;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 smtClean="0"/>
              <a:t> 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&lt;/…&gt;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/>
              <a:t>  </a:t>
            </a:r>
            <a:r>
              <a:rPr lang="en-US" sz="1800" dirty="0" smtClean="0"/>
              <a:t>&lt;</a:t>
            </a:r>
            <a:r>
              <a:rPr lang="en-US" sz="1800" dirty="0" err="1" smtClean="0"/>
              <a:t>tbody</a:t>
            </a:r>
            <a:r>
              <a:rPr lang="en-US" sz="1800" dirty="0" smtClean="0"/>
              <a:t>&gt;</a:t>
            </a:r>
            <a:endParaRPr lang="en-US" sz="18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 smtClean="0"/>
              <a:t>   &lt;</a:t>
            </a:r>
            <a:r>
              <a:rPr lang="en-US" sz="1800" dirty="0"/>
              <a:t>tr&gt;&lt;td&gt;Doncho&lt;/td&gt;&lt;td&gt;Minkov&lt;/td&gt;&lt;td&gt;4.00&lt;/td&gt;&lt;/tr&gt;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 smtClean="0"/>
              <a:t>   &lt;</a:t>
            </a:r>
            <a:r>
              <a:rPr lang="en-US" sz="1800" dirty="0"/>
              <a:t>tr&gt;&lt;td&gt;Nikolay&lt;/td&gt;&lt;td&gt;Kostov&lt;/td&gt;&lt;td&gt;3.00&lt;/td&gt;&lt;/tr&gt;</a:t>
            </a:r>
          </a:p>
          <a:p>
            <a:pPr>
              <a:spcAft>
                <a:spcPts val="0"/>
              </a:spcAft>
            </a:pPr>
            <a:r>
              <a:rPr lang="en-US" sz="1800" dirty="0" smtClean="0"/>
              <a:t>   &lt;</a:t>
            </a:r>
            <a:r>
              <a:rPr lang="en-US" sz="1800" dirty="0"/>
              <a:t>tr&gt;&lt;td&gt;Asya&lt;/td&gt;&lt;td&gt;Georgieva&lt;/td&gt;&lt;td&gt;5.00&lt;/td&gt;&lt;/tr&gt;</a:t>
            </a:r>
          </a:p>
          <a:p>
            <a:pPr>
              <a:spcAft>
                <a:spcPts val="0"/>
              </a:spcAft>
            </a:pPr>
            <a:r>
              <a:rPr lang="en-US" sz="1800" dirty="0" smtClean="0"/>
              <a:t>  &lt;/tbody&gt;</a:t>
            </a:r>
            <a:endParaRPr lang="en-US" sz="18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86834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Question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1"/>
            <a:ext cx="8686800" cy="1295400"/>
          </a:xfrm>
        </p:spPr>
        <p:txBody>
          <a:bodyPr/>
          <a:lstStyle/>
          <a:p>
            <a:pPr lvl="0"/>
            <a:r>
              <a:rPr lang="en-US" sz="3200" dirty="0"/>
              <a:t>Which of the following </a:t>
            </a:r>
            <a:r>
              <a:rPr lang="en-US" sz="3200" dirty="0" smtClean="0"/>
              <a:t>tags is </a:t>
            </a:r>
            <a:r>
              <a:rPr lang="en-US" sz="3200" dirty="0"/>
              <a:t>the best to be placed in the missing position: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362200"/>
            <a:ext cx="3738747" cy="388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tfood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tablefoot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footer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tfooter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tfoot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None of </a:t>
            </a: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above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644106" y="460195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61" t="-4666" r="-3261" b="-4666"/>
          <a:stretch/>
        </p:blipFill>
        <p:spPr>
          <a:xfrm>
            <a:off x="4381500" y="2882900"/>
            <a:ext cx="3733800" cy="2082800"/>
          </a:xfrm>
          <a:prstGeom prst="roundRect">
            <a:avLst>
              <a:gd name="adj" fmla="val 4667"/>
            </a:avLst>
          </a:prstGeom>
          <a:solidFill>
            <a:srgbClr val="FFFFFF"/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1548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382000" cy="3457357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rgbClr val="EBFFD2"/>
                </a:solidFill>
              </a:rPr>
              <a:t>What are attributes?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rgbClr val="EBFFD2"/>
                </a:solidFill>
              </a:rPr>
              <a:t>Properties of </a:t>
            </a:r>
            <a:r>
              <a:rPr lang="en-US" sz="3200" dirty="0" smtClean="0">
                <a:solidFill>
                  <a:srgbClr val="EBFFD2"/>
                </a:solidFill>
              </a:rPr>
              <a:t>the HTML </a:t>
            </a:r>
            <a:r>
              <a:rPr lang="en-US" sz="3200" dirty="0">
                <a:solidFill>
                  <a:srgbClr val="EBFFD2"/>
                </a:solidFill>
              </a:rPr>
              <a:t>Elements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rgbClr val="EBFFD2"/>
                </a:solidFill>
              </a:rPr>
              <a:t>The smallest piece </a:t>
            </a:r>
            <a:r>
              <a:rPr lang="en-US" sz="3200" dirty="0" smtClean="0">
                <a:solidFill>
                  <a:srgbClr val="EBFFD2"/>
                </a:solidFill>
              </a:rPr>
              <a:t>of </a:t>
            </a:r>
            <a:r>
              <a:rPr lang="en-US" sz="3200" dirty="0">
                <a:solidFill>
                  <a:srgbClr val="EBFFD2"/>
                </a:solidFill>
              </a:rPr>
              <a:t>HTML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rgbClr val="EBFFD2"/>
                </a:solidFill>
              </a:rPr>
              <a:t>Combination of </a:t>
            </a:r>
            <a:r>
              <a:rPr lang="en-US" sz="3200" dirty="0" smtClean="0">
                <a:solidFill>
                  <a:srgbClr val="EBFFD2"/>
                </a:solidFill>
              </a:rPr>
              <a:t>opening</a:t>
            </a:r>
            <a:br>
              <a:rPr lang="en-US" sz="3200" dirty="0" smtClean="0">
                <a:solidFill>
                  <a:srgbClr val="EBFFD2"/>
                </a:solidFill>
              </a:rPr>
            </a:br>
            <a:r>
              <a:rPr lang="en-US" sz="3200" dirty="0" smtClean="0">
                <a:solidFill>
                  <a:srgbClr val="EBFFD2"/>
                </a:solidFill>
              </a:rPr>
              <a:t>and </a:t>
            </a:r>
            <a:r>
              <a:rPr lang="en-US" sz="3200" dirty="0">
                <a:solidFill>
                  <a:srgbClr val="EBFFD2"/>
                </a:solidFill>
              </a:rPr>
              <a:t>closing </a:t>
            </a:r>
            <a:r>
              <a:rPr lang="en-US" sz="3200" dirty="0" smtClean="0">
                <a:solidFill>
                  <a:srgbClr val="EBFFD2"/>
                </a:solidFill>
              </a:rPr>
              <a:t>tags</a:t>
            </a:r>
            <a:endParaRPr lang="en-US" sz="3200" dirty="0">
              <a:solidFill>
                <a:srgbClr val="EBFFD2"/>
              </a:solidFill>
            </a:endParaRPr>
          </a:p>
        </p:txBody>
      </p:sp>
      <p:pic>
        <p:nvPicPr>
          <p:cNvPr id="4098" name="Picture 2" descr="html, new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2672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813163" y="2554651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4775"/>
          </a:xfrm>
        </p:spPr>
        <p:txBody>
          <a:bodyPr/>
          <a:lstStyle/>
          <a:p>
            <a:pPr lvl="0"/>
            <a:r>
              <a:rPr lang="en-US" sz="3200" dirty="0"/>
              <a:t>What table attribute </a:t>
            </a:r>
            <a:r>
              <a:rPr lang="en-US" sz="3200" dirty="0" smtClean="0"/>
              <a:t>is </a:t>
            </a:r>
            <a:r>
              <a:rPr lang="en-US" sz="3200" dirty="0"/>
              <a:t>used in the picture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286000"/>
            <a:ext cx="8001000" cy="4349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err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cellspacing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=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and cellpadding =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cellpadding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and </a:t>
            </a: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cellspacing =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err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cellspacing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cellpadding =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err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cellmargin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cellpadding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margin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padding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None of the above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654270" y="227331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978" y="1575401"/>
            <a:ext cx="2002222" cy="675306"/>
          </a:xfrm>
          <a:prstGeom prst="roundRect">
            <a:avLst>
              <a:gd name="adj" fmla="val 3502"/>
            </a:avLst>
          </a:prstGeom>
        </p:spPr>
      </p:pic>
    </p:spTree>
    <p:extLst>
      <p:ext uri="{BB962C8B-B14F-4D97-AF65-F5344CB8AC3E}">
        <p14:creationId xmlns:p14="http://schemas.microsoft.com/office/powerpoint/2010/main" val="210352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4025"/>
            <a:ext cx="8686800" cy="584775"/>
          </a:xfrm>
        </p:spPr>
        <p:txBody>
          <a:bodyPr/>
          <a:lstStyle/>
          <a:p>
            <a:r>
              <a:rPr lang="en-US" sz="3200" dirty="0"/>
              <a:t>Is this code valid</a:t>
            </a:r>
            <a:r>
              <a:rPr lang="en-US" sz="3200" dirty="0" smtClean="0"/>
              <a:t>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457200" y="2209800"/>
            <a:ext cx="83058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/>
              </a:rPr>
              <a:t>&lt;!DOCTYPE html&gt;</a:t>
            </a:r>
          </a:p>
          <a:p>
            <a:r>
              <a:rPr lang="en-US" sz="1800" dirty="0" smtClean="0">
                <a:effectLst/>
              </a:rPr>
              <a:t>&lt;</a:t>
            </a:r>
            <a:r>
              <a:rPr lang="en-US" sz="1800" dirty="0">
                <a:effectLst/>
              </a:rPr>
              <a:t>html&gt;</a:t>
            </a:r>
          </a:p>
          <a:p>
            <a:r>
              <a:rPr lang="en-US" sz="1800" dirty="0" smtClean="0">
                <a:effectLst/>
              </a:rPr>
              <a:t>&lt;</a:t>
            </a:r>
            <a:r>
              <a:rPr lang="en-US" sz="1800" dirty="0">
                <a:effectLst/>
              </a:rPr>
              <a:t>head&gt;&lt;</a:t>
            </a:r>
            <a:r>
              <a:rPr lang="en-US" sz="1800" dirty="0" smtClean="0">
                <a:effectLst/>
              </a:rPr>
              <a:t>title&gt;</a:t>
            </a:r>
            <a:r>
              <a:rPr lang="en-US" sz="1800" dirty="0" err="1" smtClean="0">
                <a:effectLst/>
              </a:rPr>
              <a:t>Telerik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>
                <a:effectLst/>
              </a:rPr>
              <a:t>Academy&lt;/title&gt;&lt;/head&gt;</a:t>
            </a:r>
          </a:p>
          <a:p>
            <a:r>
              <a:rPr lang="en-US" sz="1800" dirty="0" smtClean="0">
                <a:effectLst/>
              </a:rPr>
              <a:t> &lt;</a:t>
            </a:r>
            <a:r>
              <a:rPr lang="en-US" sz="1800" dirty="0">
                <a:effectLst/>
              </a:rPr>
              <a:t>body&gt;</a:t>
            </a:r>
          </a:p>
          <a:p>
            <a:r>
              <a:rPr lang="en-US" sz="1800" dirty="0" smtClean="0">
                <a:effectLst/>
              </a:rPr>
              <a:t>  &lt;h1&gt;</a:t>
            </a:r>
            <a:r>
              <a:rPr lang="en-US" sz="1800" dirty="0" err="1" smtClean="0">
                <a:effectLst/>
              </a:rPr>
              <a:t>Telerik</a:t>
            </a:r>
            <a:r>
              <a:rPr lang="en-US" sz="1800" dirty="0" smtClean="0">
                <a:effectLst/>
              </a:rPr>
              <a:t> Academy</a:t>
            </a:r>
            <a:r>
              <a:rPr lang="en-US" sz="1800" dirty="0">
                <a:effectLst/>
              </a:rPr>
              <a:t>&lt;/h1&gt;</a:t>
            </a:r>
          </a:p>
          <a:p>
            <a:r>
              <a:rPr lang="en-US" sz="1800" dirty="0">
                <a:effectLst/>
              </a:rPr>
              <a:t>  </a:t>
            </a:r>
            <a:r>
              <a:rPr lang="en-US" sz="1800" dirty="0" smtClean="0">
                <a:effectLst/>
              </a:rPr>
              <a:t>  &lt;</a:t>
            </a:r>
            <a:r>
              <a:rPr lang="en-US" sz="1800" dirty="0">
                <a:effectLst/>
              </a:rPr>
              <a:t>li&gt;Home&lt;/li&gt;</a:t>
            </a:r>
          </a:p>
          <a:p>
            <a:r>
              <a:rPr lang="en-US" sz="1800" dirty="0" smtClean="0">
                <a:effectLst/>
              </a:rPr>
              <a:t>    &lt;</a:t>
            </a:r>
            <a:r>
              <a:rPr lang="en-US" sz="1800" dirty="0">
                <a:effectLst/>
              </a:rPr>
              <a:t>li&gt;Software Academy&lt;/li&gt;</a:t>
            </a:r>
          </a:p>
          <a:p>
            <a:r>
              <a:rPr lang="en-US" sz="1800" dirty="0">
                <a:effectLst/>
              </a:rPr>
              <a:t>    &lt;li&gt;Courses&lt;/li&gt;</a:t>
            </a:r>
          </a:p>
          <a:p>
            <a:r>
              <a:rPr lang="en-US" sz="1800" dirty="0">
                <a:effectLst/>
              </a:rPr>
              <a:t>    &lt;li&gt;BG coder&lt;/li&gt;</a:t>
            </a:r>
          </a:p>
          <a:p>
            <a:r>
              <a:rPr lang="en-US" sz="1800" dirty="0" smtClean="0">
                <a:effectLst/>
              </a:rPr>
              <a:t>    &lt;</a:t>
            </a:r>
            <a:r>
              <a:rPr lang="en-US" sz="1800" dirty="0">
                <a:effectLst/>
              </a:rPr>
              <a:t>li&gt;About&lt;/li&gt;</a:t>
            </a:r>
          </a:p>
          <a:p>
            <a:r>
              <a:rPr lang="en-US" sz="1800" dirty="0" smtClean="0">
                <a:effectLst/>
              </a:rPr>
              <a:t> &lt;/</a:t>
            </a:r>
            <a:r>
              <a:rPr lang="en-US" sz="1800" dirty="0">
                <a:effectLst/>
              </a:rPr>
              <a:t>body&gt;</a:t>
            </a:r>
          </a:p>
          <a:p>
            <a:r>
              <a:rPr lang="en-US" sz="1800" dirty="0">
                <a:effectLst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62285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108211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362201"/>
            <a:ext cx="8686800" cy="2021066"/>
          </a:xfrm>
        </p:spPr>
        <p:txBody>
          <a:bodyPr/>
          <a:lstStyle/>
          <a:p>
            <a:r>
              <a:rPr lang="en-US" sz="3200" dirty="0"/>
              <a:t>Is </a:t>
            </a:r>
            <a:r>
              <a:rPr lang="en-US" sz="3200" dirty="0" smtClean="0"/>
              <a:t>this </a:t>
            </a:r>
            <a:r>
              <a:rPr lang="en-US" sz="3200" dirty="0"/>
              <a:t>code </a:t>
            </a:r>
            <a:r>
              <a:rPr lang="en-US" sz="3200" dirty="0" smtClean="0"/>
              <a:t>valid?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Yes</a:t>
            </a:r>
            <a:r>
              <a:rPr lang="en-US" sz="3200" dirty="0"/>
              <a:t>, it is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No, it </a:t>
            </a:r>
            <a:r>
              <a:rPr lang="en-US" sz="3200" dirty="0" smtClean="0"/>
              <a:t>isn’t</a:t>
            </a:r>
            <a:endParaRPr lang="en-US" sz="3200" dirty="0">
              <a:effectLst/>
            </a:endParaRPr>
          </a:p>
        </p:txBody>
      </p:sp>
      <p:pic>
        <p:nvPicPr>
          <p:cNvPr id="24578" name="Picture 2" descr="C:\Users\ageorgieva\Desktop\1351256627_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2672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9" name="Picture 3" descr="C:\Users\ageorgieva\Desktop\1351256657_Dele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10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34806" y="3768634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62" t="23546" r="37362" b="38950"/>
          <a:stretch/>
        </p:blipFill>
        <p:spPr bwMode="auto">
          <a:xfrm rot="1953229">
            <a:off x="5690476" y="2111152"/>
            <a:ext cx="1629762" cy="2416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62" t="39214" r="37362" b="38950"/>
          <a:stretch/>
        </p:blipFill>
        <p:spPr bwMode="auto">
          <a:xfrm rot="1953229">
            <a:off x="5418926" y="3052578"/>
            <a:ext cx="1629762" cy="1406712"/>
          </a:xfrm>
          <a:prstGeom prst="ellipse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20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410200"/>
            <a:ext cx="8686800" cy="1066959"/>
          </a:xfrm>
        </p:spPr>
        <p:txBody>
          <a:bodyPr/>
          <a:lstStyle/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&lt;ul&gt;</a:t>
            </a:r>
            <a:r>
              <a:rPr lang="en-US" dirty="0"/>
              <a:t> tag together with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en-US" dirty="0"/>
              <a:t> tag </a:t>
            </a:r>
            <a:r>
              <a:rPr lang="en-US" dirty="0" smtClean="0"/>
              <a:t>creates unordered lists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457200" y="1295400"/>
            <a:ext cx="83058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/>
              </a:rPr>
              <a:t>&lt;!DOCTYPE html&gt;</a:t>
            </a:r>
          </a:p>
          <a:p>
            <a:r>
              <a:rPr lang="en-US" sz="1800" dirty="0" smtClean="0">
                <a:effectLst/>
              </a:rPr>
              <a:t>&lt;</a:t>
            </a:r>
            <a:r>
              <a:rPr lang="en-US" sz="1800" dirty="0">
                <a:effectLst/>
              </a:rPr>
              <a:t>html&gt;</a:t>
            </a:r>
          </a:p>
          <a:p>
            <a:r>
              <a:rPr lang="en-US" sz="1800" dirty="0" smtClean="0">
                <a:effectLst/>
              </a:rPr>
              <a:t>&lt;</a:t>
            </a:r>
            <a:r>
              <a:rPr lang="en-US" sz="1800" dirty="0">
                <a:effectLst/>
              </a:rPr>
              <a:t>head&gt;&lt;</a:t>
            </a:r>
            <a:r>
              <a:rPr lang="en-US" sz="1800" dirty="0" smtClean="0">
                <a:effectLst/>
              </a:rPr>
              <a:t>title&gt;</a:t>
            </a:r>
            <a:r>
              <a:rPr lang="en-US" sz="1800" dirty="0" err="1" smtClean="0">
                <a:effectLst/>
              </a:rPr>
              <a:t>Telerik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>
                <a:effectLst/>
              </a:rPr>
              <a:t>Academy&lt;/title&gt;&lt;/head&gt;</a:t>
            </a:r>
          </a:p>
          <a:p>
            <a:r>
              <a:rPr lang="en-US" sz="1800" dirty="0" smtClean="0">
                <a:effectLst/>
              </a:rPr>
              <a:t> &lt;</a:t>
            </a:r>
            <a:r>
              <a:rPr lang="en-US" sz="1800" dirty="0">
                <a:effectLst/>
              </a:rPr>
              <a:t>body&gt;</a:t>
            </a:r>
          </a:p>
          <a:p>
            <a:r>
              <a:rPr lang="en-US" sz="1800" dirty="0" smtClean="0">
                <a:effectLst/>
              </a:rPr>
              <a:t>  &lt;h1&gt;</a:t>
            </a:r>
            <a:r>
              <a:rPr lang="en-US" sz="1800" dirty="0" err="1" smtClean="0">
                <a:effectLst/>
              </a:rPr>
              <a:t>Telerik</a:t>
            </a:r>
            <a:r>
              <a:rPr lang="en-US" sz="1800" dirty="0" smtClean="0">
                <a:effectLst/>
              </a:rPr>
              <a:t> Academy</a:t>
            </a:r>
            <a:r>
              <a:rPr lang="en-US" sz="1800" dirty="0">
                <a:effectLst/>
              </a:rPr>
              <a:t>&lt;/h1</a:t>
            </a:r>
            <a:r>
              <a:rPr lang="en-US" sz="1800" dirty="0" smtClean="0">
                <a:effectLst/>
              </a:rPr>
              <a:t>&gt;</a:t>
            </a:r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  &lt;ul&gt;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>
                <a:effectLst/>
              </a:rPr>
              <a:t>  </a:t>
            </a:r>
            <a:r>
              <a:rPr lang="en-US" sz="1800" dirty="0" smtClean="0">
                <a:effectLst/>
              </a:rPr>
              <a:t>  &lt;</a:t>
            </a:r>
            <a:r>
              <a:rPr lang="en-US" sz="1800" dirty="0">
                <a:effectLst/>
              </a:rPr>
              <a:t>li&gt;Home&lt;/li&gt;</a:t>
            </a:r>
          </a:p>
          <a:p>
            <a:r>
              <a:rPr lang="en-US" sz="1800" dirty="0" smtClean="0">
                <a:effectLst/>
              </a:rPr>
              <a:t>    &lt;</a:t>
            </a:r>
            <a:r>
              <a:rPr lang="en-US" sz="1800" dirty="0">
                <a:effectLst/>
              </a:rPr>
              <a:t>li&gt;Software Academy&lt;/li&gt;</a:t>
            </a:r>
          </a:p>
          <a:p>
            <a:r>
              <a:rPr lang="en-US" sz="1800" dirty="0">
                <a:effectLst/>
              </a:rPr>
              <a:t>    &lt;li&gt;Courses&lt;/li&gt;</a:t>
            </a:r>
          </a:p>
          <a:p>
            <a:r>
              <a:rPr lang="en-US" sz="1800" dirty="0">
                <a:effectLst/>
              </a:rPr>
              <a:t>    &lt;li&gt;BG coder&lt;/li&gt;</a:t>
            </a:r>
          </a:p>
          <a:p>
            <a:r>
              <a:rPr lang="en-US" sz="1800" dirty="0" smtClean="0">
                <a:effectLst/>
              </a:rPr>
              <a:t>    &lt;</a:t>
            </a:r>
            <a:r>
              <a:rPr lang="en-US" sz="1800" dirty="0">
                <a:effectLst/>
              </a:rPr>
              <a:t>li&gt;About&lt;/li</a:t>
            </a:r>
            <a:r>
              <a:rPr lang="en-US" sz="1800" dirty="0" smtClean="0">
                <a:effectLst/>
              </a:rPr>
              <a:t>&gt;</a:t>
            </a:r>
          </a:p>
          <a:p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 &lt;/ul&gt;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 smtClean="0">
                <a:effectLst/>
              </a:rPr>
              <a:t> &lt;/</a:t>
            </a:r>
            <a:r>
              <a:rPr lang="en-US" sz="1800" dirty="0">
                <a:effectLst/>
              </a:rPr>
              <a:t>body&gt;</a:t>
            </a:r>
          </a:p>
          <a:p>
            <a:r>
              <a:rPr lang="en-US" sz="1800" dirty="0">
                <a:effectLst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7885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1"/>
            <a:ext cx="8686800" cy="584775"/>
          </a:xfrm>
        </p:spPr>
        <p:txBody>
          <a:bodyPr/>
          <a:lstStyle/>
          <a:p>
            <a:pPr lvl="0"/>
            <a:r>
              <a:rPr lang="en-US" sz="3200" dirty="0"/>
              <a:t>What is wrong with the following code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2057400"/>
            <a:ext cx="7924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&lt;!DOCTYPE html4&gt;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&lt;title&gt;Example&lt;/title&gt;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&lt;div id="my-div"&gt;                                  </a:t>
            </a:r>
          </a:p>
          <a:p>
            <a:r>
              <a:rPr lang="en-US" dirty="0"/>
              <a:t>      &lt;div id="sub-div"&gt;                                 </a:t>
            </a:r>
          </a:p>
          <a:p>
            <a:r>
              <a:rPr lang="en-US" dirty="0"/>
              <a:t>         &lt;h1&gt;Section 1&lt;/h1&gt;                                 </a:t>
            </a:r>
          </a:p>
          <a:p>
            <a:r>
              <a:rPr lang="en-US" dirty="0"/>
              <a:t>         &lt;p&gt;Content paragraph&lt;/p&gt;                           </a:t>
            </a:r>
          </a:p>
          <a:p>
            <a:r>
              <a:rPr lang="en-US" dirty="0"/>
              <a:t>         &lt;p&gt;Here's another content article&lt;/p&gt;              </a:t>
            </a:r>
          </a:p>
          <a:p>
            <a:r>
              <a:rPr lang="en-US" dirty="0"/>
              <a:t>      &lt;/div&gt;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6096000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330040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81000" y="914400"/>
            <a:ext cx="81534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     &lt;</a:t>
            </a:r>
            <a:r>
              <a:rPr lang="en-US" dirty="0"/>
              <a:t>div&gt;                                              </a:t>
            </a:r>
          </a:p>
          <a:p>
            <a:r>
              <a:rPr lang="en-US" dirty="0"/>
              <a:t>         &lt;h1&gt;Section 2&lt;/h1&gt;                                 </a:t>
            </a:r>
          </a:p>
          <a:p>
            <a:r>
              <a:rPr lang="en-US" dirty="0"/>
              <a:t>         &lt;p&gt;Content paragraph&lt;/p&gt;                           </a:t>
            </a:r>
          </a:p>
          <a:p>
            <a:r>
              <a:rPr lang="en-US" dirty="0"/>
              <a:t>         &lt;p&gt;Here's another content article&lt;/p&gt;              </a:t>
            </a:r>
          </a:p>
          <a:p>
            <a:r>
              <a:rPr lang="en-US" dirty="0"/>
              <a:t>      &lt;/div&gt;                                             </a:t>
            </a:r>
          </a:p>
          <a:p>
            <a:r>
              <a:rPr lang="en-US" dirty="0"/>
              <a:t>      &lt;table cellpadding="22"&gt;                           </a:t>
            </a:r>
          </a:p>
          <a:p>
            <a:r>
              <a:rPr lang="en-US" dirty="0"/>
              <a:t>         &lt;tr&gt;                                               </a:t>
            </a:r>
          </a:p>
          <a:p>
            <a:r>
              <a:rPr lang="en-US" dirty="0"/>
              <a:t>            &lt;th&gt;Telerik&lt;/th&gt;                                   </a:t>
            </a:r>
          </a:p>
          <a:p>
            <a:r>
              <a:rPr lang="en-US" dirty="0"/>
              <a:t>            &lt;th&gt;Academy&lt;/th&gt;                                   </a:t>
            </a:r>
          </a:p>
          <a:p>
            <a:r>
              <a:rPr lang="en-US" dirty="0"/>
              <a:t>         &lt;/tr&gt;                                              </a:t>
            </a:r>
          </a:p>
          <a:p>
            <a:r>
              <a:rPr lang="en-US" dirty="0"/>
              <a:t>         &lt;tr&gt;                                               </a:t>
            </a:r>
          </a:p>
          <a:p>
            <a:r>
              <a:rPr lang="en-US" dirty="0"/>
              <a:t>            &lt;td colspan="2"&gt;&lt;/td&gt;                              </a:t>
            </a:r>
          </a:p>
          <a:p>
            <a:r>
              <a:rPr lang="en-US" dirty="0"/>
              <a:t>         &lt;/tr&gt;                                              </a:t>
            </a:r>
          </a:p>
          <a:p>
            <a:r>
              <a:rPr lang="en-US" dirty="0"/>
              <a:t>      &lt;/table&gt;</a:t>
            </a:r>
          </a:p>
          <a:p>
            <a:r>
              <a:rPr lang="en-US" dirty="0"/>
              <a:t>   &lt;/div&gt;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62285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215218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1"/>
            <a:ext cx="8686800" cy="3740511"/>
          </a:xfrm>
        </p:spPr>
        <p:txBody>
          <a:bodyPr/>
          <a:lstStyle/>
          <a:p>
            <a:pPr lvl="0"/>
            <a:r>
              <a:rPr lang="en-US" sz="3200" dirty="0"/>
              <a:t>What is wrong with the following code?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The Doctype should have more attributes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The D</a:t>
            </a:r>
            <a:r>
              <a:rPr lang="en-US" sz="3200" dirty="0" smtClean="0"/>
              <a:t>octype </a:t>
            </a:r>
            <a:r>
              <a:rPr lang="en-US" sz="3200" dirty="0"/>
              <a:t>should be &lt;!DOCTYPE html5&gt;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The D</a:t>
            </a:r>
            <a:r>
              <a:rPr lang="en-US" sz="3200" dirty="0" smtClean="0"/>
              <a:t>octype </a:t>
            </a:r>
            <a:r>
              <a:rPr lang="en-US" sz="3200" dirty="0"/>
              <a:t>should be &lt;!DOCTYPE html&gt;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The  Ids must be the same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No errors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4560" y="352266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602" name="Picture 2" descr="C:\Users\ageorgieva\Desktop\1351257028_gnome-mime-text-ht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9376">
            <a:off x="6425604" y="4818017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33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19291"/>
          </a:xfrm>
        </p:spPr>
        <p:txBody>
          <a:bodyPr/>
          <a:lstStyle/>
          <a:p>
            <a:pPr lvl="0"/>
            <a:r>
              <a:rPr lang="en-US" sz="3200" dirty="0"/>
              <a:t>What is wrong with the following code?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04800" y="1571685"/>
            <a:ext cx="84582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&lt;</a:t>
            </a:r>
            <a:r>
              <a:rPr lang="en-US" sz="1800" dirty="0"/>
              <a:t>table cellpadding="15" border="1"&gt;</a:t>
            </a:r>
          </a:p>
          <a:p>
            <a:r>
              <a:rPr lang="en-US" sz="1800" dirty="0"/>
              <a:t>  &lt;tr&gt;</a:t>
            </a:r>
          </a:p>
          <a:p>
            <a:r>
              <a:rPr lang="en-US" sz="1800" dirty="0"/>
              <a:t>    &lt;td valign="top"&gt;1&lt;/td&gt;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 &lt;</a:t>
            </a:r>
            <a:r>
              <a:rPr lang="en-US" sz="1800" dirty="0"/>
              <a:t>td&gt;</a:t>
            </a:r>
          </a:p>
          <a:p>
            <a:r>
              <a:rPr lang="en-US" sz="1800" dirty="0"/>
              <a:t>      &lt;table class="</a:t>
            </a:r>
            <a:r>
              <a:rPr lang="en-US" sz="1800" dirty="0" smtClean="0"/>
              <a:t>main-table</a:t>
            </a:r>
            <a:r>
              <a:rPr lang="en-US" sz="1800" dirty="0"/>
              <a:t>"</a:t>
            </a:r>
            <a:r>
              <a:rPr lang="en-US" sz="1800" dirty="0" smtClean="0"/>
              <a:t> cellpadding</a:t>
            </a:r>
            <a:r>
              <a:rPr lang="en-US" sz="1800" dirty="0"/>
              <a:t>="15" border="1"&gt;</a:t>
            </a:r>
          </a:p>
          <a:p>
            <a:r>
              <a:rPr lang="en-US" sz="1800" dirty="0"/>
              <a:t>       </a:t>
            </a:r>
            <a:r>
              <a:rPr lang="en-US" sz="1800" dirty="0" smtClean="0"/>
              <a:t>&lt;</a:t>
            </a:r>
            <a:r>
              <a:rPr lang="en-US" sz="1800" dirty="0"/>
              <a:t>tr&gt;&lt;</a:t>
            </a:r>
            <a:r>
              <a:rPr lang="en-US" sz="1800" dirty="0" smtClean="0"/>
              <a:t>td&gt;2&lt;/</a:t>
            </a:r>
            <a:r>
              <a:rPr lang="en-US" sz="1800" dirty="0"/>
              <a:t>td&gt;</a:t>
            </a:r>
          </a:p>
          <a:p>
            <a:r>
              <a:rPr lang="en-US" sz="1800" dirty="0"/>
              <a:t>   	</a:t>
            </a:r>
            <a:r>
              <a:rPr lang="en-US" sz="1800" dirty="0" smtClean="0"/>
              <a:t> &lt;</a:t>
            </a:r>
            <a:r>
              <a:rPr lang="en-US" sz="1800" dirty="0"/>
              <a:t>td&gt;</a:t>
            </a:r>
          </a:p>
          <a:p>
            <a:r>
              <a:rPr lang="en-US" sz="1800" dirty="0"/>
              <a:t>	  </a:t>
            </a:r>
            <a:r>
              <a:rPr lang="en-US" sz="1800" dirty="0" smtClean="0"/>
              <a:t>&lt;</a:t>
            </a:r>
            <a:r>
              <a:rPr lang="en-US" sz="1800" dirty="0"/>
              <a:t>table class="main-table" cellpadding="</a:t>
            </a:r>
            <a:r>
              <a:rPr lang="en-US" sz="1800" dirty="0" smtClean="0"/>
              <a:t>15</a:t>
            </a:r>
            <a:r>
              <a:rPr lang="en-US" sz="1800" dirty="0"/>
              <a:t>"</a:t>
            </a:r>
            <a:r>
              <a:rPr lang="en-US" sz="1800" dirty="0" smtClean="0"/>
              <a:t> border</a:t>
            </a:r>
            <a:r>
              <a:rPr lang="en-US" sz="1800" dirty="0"/>
              <a:t>="1"&gt;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   &lt;</a:t>
            </a:r>
            <a:r>
              <a:rPr lang="en-US" sz="1800" dirty="0"/>
              <a:t>tr</a:t>
            </a:r>
            <a:r>
              <a:rPr lang="en-US" sz="1800" dirty="0" smtClean="0"/>
              <a:t>&gt;&lt;</a:t>
            </a:r>
            <a:r>
              <a:rPr lang="en-US" sz="1800" dirty="0"/>
              <a:t>td&gt;4&lt;td</a:t>
            </a:r>
            <a:r>
              <a:rPr lang="en-US" sz="1800" dirty="0" smtClean="0"/>
              <a:t>&gt;&lt;</a:t>
            </a:r>
            <a:r>
              <a:rPr lang="en-US" sz="1800" dirty="0"/>
              <a:t>td&gt;5&lt;/td</a:t>
            </a:r>
            <a:r>
              <a:rPr lang="en-US" sz="1800" dirty="0" smtClean="0"/>
              <a:t>&gt;&lt;/</a:t>
            </a:r>
            <a:r>
              <a:rPr lang="en-US" sz="1800" dirty="0"/>
              <a:t>tr&gt;</a:t>
            </a:r>
          </a:p>
          <a:p>
            <a:r>
              <a:rPr lang="en-US" sz="1800" dirty="0"/>
              <a:t>	 </a:t>
            </a:r>
            <a:r>
              <a:rPr lang="en-US" sz="1800" dirty="0" smtClean="0"/>
              <a:t> &lt;/</a:t>
            </a:r>
            <a:r>
              <a:rPr lang="en-US" sz="1800" dirty="0"/>
              <a:t>table&gt;</a:t>
            </a:r>
          </a:p>
          <a:p>
            <a:r>
              <a:rPr lang="en-US" sz="1800" dirty="0" smtClean="0"/>
              <a:t>        &lt;/</a:t>
            </a:r>
            <a:r>
              <a:rPr lang="en-US" sz="1800" dirty="0"/>
              <a:t>td&gt;</a:t>
            </a:r>
          </a:p>
          <a:p>
            <a:r>
              <a:rPr lang="en-US" sz="1800" dirty="0"/>
              <a:t>       </a:t>
            </a:r>
            <a:r>
              <a:rPr lang="en-US" sz="1800" dirty="0" smtClean="0"/>
              <a:t>&lt;/</a:t>
            </a:r>
            <a:r>
              <a:rPr lang="en-US" sz="1800" dirty="0"/>
              <a:t>tr&gt;</a:t>
            </a:r>
          </a:p>
          <a:p>
            <a:r>
              <a:rPr lang="en-US" sz="1800" dirty="0"/>
              <a:t>      &lt;/table&gt;</a:t>
            </a:r>
          </a:p>
          <a:p>
            <a:r>
              <a:rPr lang="en-US" sz="1800" dirty="0"/>
              <a:t>    &lt;/td&gt;</a:t>
            </a:r>
          </a:p>
          <a:p>
            <a:r>
              <a:rPr lang="en-US" sz="1800" dirty="0"/>
              <a:t>  &lt;/tr&gt;</a:t>
            </a:r>
          </a:p>
          <a:p>
            <a:r>
              <a:rPr lang="en-US" sz="1800" dirty="0"/>
              <a:t>&lt;/table</a:t>
            </a:r>
            <a:r>
              <a:rPr lang="en-US" sz="1800" dirty="0" smtClean="0"/>
              <a:t>&gt;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62285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32177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91483"/>
            <a:ext cx="8686800" cy="4247317"/>
          </a:xfrm>
        </p:spPr>
        <p:txBody>
          <a:bodyPr/>
          <a:lstStyle/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There are duplicated classes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There is a tag, which is not closed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There is a tag, which is not opened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There is no such attribute  like “</a:t>
            </a:r>
            <a:r>
              <a:rPr lang="en-US" sz="3200" dirty="0" err="1" smtClean="0"/>
              <a:t>valign</a:t>
            </a:r>
            <a:r>
              <a:rPr lang="en-US" sz="3200" dirty="0" smtClean="0"/>
              <a:t>”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There is no such attribute  like “</a:t>
            </a:r>
            <a:r>
              <a:rPr lang="en-US" sz="3200" dirty="0" err="1" smtClean="0"/>
              <a:t>valign</a:t>
            </a:r>
            <a:r>
              <a:rPr lang="en-US" sz="3200" dirty="0" smtClean="0"/>
              <a:t>” with value “top” (</a:t>
            </a:r>
            <a:r>
              <a:rPr lang="en-US" sz="3200" dirty="0" err="1" smtClean="0"/>
              <a:t>valign</a:t>
            </a:r>
            <a:r>
              <a:rPr lang="en-US" sz="3200" dirty="0" smtClean="0"/>
              <a:t>="top")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5212" y="21844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6636">
            <a:off x="7268345" y="2094273"/>
            <a:ext cx="1333500" cy="952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238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250534"/>
            <a:ext cx="79248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745334"/>
            <a:ext cx="3743325" cy="304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433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2160"/>
            <a:ext cx="8686800" cy="4996240"/>
          </a:xfrm>
        </p:spPr>
        <p:txBody>
          <a:bodyPr/>
          <a:lstStyle/>
          <a:p>
            <a:r>
              <a:rPr lang="en-US" sz="3200" dirty="0"/>
              <a:t>The value of the attributes is surrounded </a:t>
            </a:r>
            <a:r>
              <a:rPr lang="en-US" sz="3200" dirty="0" smtClean="0"/>
              <a:t>by: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“ </a:t>
            </a:r>
            <a:r>
              <a:rPr lang="en-US" sz="3200" dirty="0"/>
              <a:t>” or ‘ ’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" </a:t>
            </a:r>
            <a:r>
              <a:rPr lang="en-US" sz="3200" dirty="0" smtClean="0"/>
              <a:t>" </a:t>
            </a:r>
            <a:r>
              <a:rPr lang="en-US" sz="3200" dirty="0"/>
              <a:t>or ``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“ ’ </a:t>
            </a:r>
            <a:r>
              <a:rPr lang="en-US" sz="3200" dirty="0"/>
              <a:t>or ‘ </a:t>
            </a:r>
            <a:r>
              <a:rPr lang="en-US" sz="3200" dirty="0" smtClean="0"/>
              <a:t>”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“ </a:t>
            </a:r>
            <a:r>
              <a:rPr lang="en-US" sz="3200" dirty="0" smtClean="0"/>
              <a:t>‘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" " </a:t>
            </a:r>
            <a:r>
              <a:rPr lang="en-US" sz="3200" dirty="0"/>
              <a:t>or '</a:t>
            </a:r>
            <a:r>
              <a:rPr lang="en-US" sz="3200" dirty="0" smtClean="0"/>
              <a:t> '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"</a:t>
            </a:r>
            <a:r>
              <a:rPr lang="en-US" sz="3200" dirty="0" smtClean="0"/>
              <a:t> ” or </a:t>
            </a:r>
            <a:r>
              <a:rPr lang="en-US" sz="3200" dirty="0"/>
              <a:t>'</a:t>
            </a:r>
            <a:r>
              <a:rPr lang="en-US" sz="3200" dirty="0" smtClean="0"/>
              <a:t> '</a:t>
            </a:r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45618" y="4963884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4" descr="updat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2578100"/>
            <a:ext cx="2133600" cy="21336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41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1"/>
            <a:ext cx="8686800" cy="3565079"/>
          </a:xfrm>
        </p:spPr>
        <p:txBody>
          <a:bodyPr/>
          <a:lstStyle/>
          <a:p>
            <a:pPr lvl="0"/>
            <a:r>
              <a:rPr lang="en-US" sz="3200" dirty="0"/>
              <a:t>What does the </a:t>
            </a:r>
            <a:r>
              <a:rPr lang="en-US" sz="3200" dirty="0" smtClean="0"/>
              <a:t>"action" </a:t>
            </a:r>
            <a:r>
              <a:rPr lang="en-US" sz="3200" dirty="0"/>
              <a:t>attribute tells in the form tag?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How the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Where the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Whose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Which of the form data should be sent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4350" y="336232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C:\Users\ageorgieva\Desktop\1351255751_app_4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3777">
            <a:off x="7827313" y="2507016"/>
            <a:ext cx="724196" cy="72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27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1"/>
            <a:ext cx="8686800" cy="3565079"/>
          </a:xfrm>
        </p:spPr>
        <p:txBody>
          <a:bodyPr/>
          <a:lstStyle/>
          <a:p>
            <a:pPr lvl="0"/>
            <a:r>
              <a:rPr lang="en-US" sz="3200" dirty="0" smtClean="0"/>
              <a:t>What does the "method</a:t>
            </a:r>
            <a:r>
              <a:rPr lang="en-US" sz="3200" dirty="0"/>
              <a:t>"</a:t>
            </a:r>
            <a:r>
              <a:rPr lang="en-US" sz="3200" dirty="0" smtClean="0"/>
              <a:t> attribute tells in the form tag?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Where the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Whose the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How the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What the form data should be sent	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88950" y="399809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7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686800" cy="685799"/>
          </a:xfrm>
        </p:spPr>
        <p:txBody>
          <a:bodyPr/>
          <a:lstStyle/>
          <a:p>
            <a:pPr lvl="0"/>
            <a:r>
              <a:rPr lang="en-US" sz="3200" dirty="0"/>
              <a:t>What is wrong with the following code?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2544901"/>
            <a:ext cx="37338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&lt;h1&gt;Telerik Academy&lt;/h1&gt;</a:t>
            </a:r>
          </a:p>
          <a:p>
            <a:r>
              <a:rPr lang="en-US" dirty="0"/>
              <a:t>&lt;div&gt;</a:t>
            </a:r>
          </a:p>
          <a:p>
            <a:r>
              <a:rPr lang="en-US" dirty="0" smtClean="0"/>
              <a:t> &lt;</a:t>
            </a:r>
            <a:r>
              <a:rPr lang="en-US" dirty="0"/>
              <a:t>img src="image.png" /&gt;</a:t>
            </a:r>
          </a:p>
          <a:p>
            <a:r>
              <a:rPr lang="en-US" dirty="0" smtClean="0"/>
              <a:t>  &lt;</a:t>
            </a:r>
            <a:r>
              <a:rPr lang="en-US" dirty="0"/>
              <a:t>h2&gt;HTML course&lt;/h2&gt;</a:t>
            </a:r>
          </a:p>
          <a:p>
            <a:r>
              <a:rPr lang="en-US" dirty="0" smtClean="0"/>
              <a:t>  &lt;</a:t>
            </a:r>
            <a:r>
              <a:rPr lang="en-US" dirty="0"/>
              <a:t>h3&gt;C# course&lt;/h3&gt;</a:t>
            </a:r>
          </a:p>
          <a:p>
            <a:r>
              <a:rPr lang="en-US" dirty="0" smtClean="0"/>
              <a:t>  &lt;</a:t>
            </a:r>
            <a:r>
              <a:rPr lang="en-US" dirty="0"/>
              <a:t>span&gt;Students</a:t>
            </a:r>
            <a:r>
              <a:rPr lang="en-US" dirty="0" smtClean="0"/>
              <a:t>&lt;/span</a:t>
            </a:r>
            <a:r>
              <a:rPr lang="en-US" dirty="0"/>
              <a:t>&gt;</a:t>
            </a:r>
          </a:p>
          <a:p>
            <a:r>
              <a:rPr lang="en-US" dirty="0" smtClean="0"/>
              <a:t>  &lt;br&gt;</a:t>
            </a:r>
            <a:endParaRPr lang="en-US" dirty="0"/>
          </a:p>
          <a:p>
            <a:r>
              <a:rPr lang="en-US" dirty="0" smtClean="0"/>
              <a:t>   &lt;</a:t>
            </a:r>
            <a:r>
              <a:rPr lang="en-US" dirty="0"/>
              <a:t>span&gt;Age</a:t>
            </a:r>
            <a:r>
              <a:rPr lang="en-US" dirty="0" smtClean="0"/>
              <a:t>&lt;/span</a:t>
            </a:r>
            <a:r>
              <a:rPr lang="en-US" dirty="0"/>
              <a:t>&gt;</a:t>
            </a:r>
          </a:p>
          <a:p>
            <a:r>
              <a:rPr lang="en-US" dirty="0" smtClean="0"/>
              <a:t>  &lt;/</a:t>
            </a:r>
            <a:r>
              <a:rPr lang="en-US" dirty="0"/>
              <a:t>br&gt;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2906951"/>
            <a:ext cx="4191000" cy="2503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&lt;/br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&lt;img&gt; 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 </a:t>
            </a: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src</a:t>
            </a: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attribute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4789488" y="29210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9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641475"/>
          </a:xfrm>
        </p:spPr>
        <p:txBody>
          <a:bodyPr/>
          <a:lstStyle/>
          <a:p>
            <a:r>
              <a:rPr lang="en-US" sz="3200" dirty="0" smtClean="0"/>
              <a:t>What </a:t>
            </a:r>
            <a:r>
              <a:rPr lang="en-US" sz="3200" dirty="0"/>
              <a:t>is the best way to insert </a:t>
            </a:r>
            <a:r>
              <a:rPr lang="en-US" sz="3200" dirty="0" smtClean="0"/>
              <a:t>an input </a:t>
            </a:r>
            <a:r>
              <a:rPr lang="en-US" sz="3200" dirty="0"/>
              <a:t>element </a:t>
            </a:r>
            <a:r>
              <a:rPr lang="en-US" sz="3200" dirty="0" smtClean="0"/>
              <a:t>that is </a:t>
            </a:r>
            <a:r>
              <a:rPr lang="en-US" sz="3200" dirty="0"/>
              <a:t>not </a:t>
            </a:r>
            <a:r>
              <a:rPr lang="en-US" sz="3200" dirty="0" smtClean="0"/>
              <a:t>shown </a:t>
            </a:r>
            <a:r>
              <a:rPr lang="en-US" sz="3200" dirty="0"/>
              <a:t>on the page?  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914400" y="2438400"/>
            <a:ext cx="73152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&lt;input type</a:t>
            </a:r>
            <a:r>
              <a:rPr lang="en-US" dirty="0" smtClean="0"/>
              <a:t>=</a:t>
            </a:r>
            <a:r>
              <a:rPr lang="en-US" dirty="0"/>
              <a:t>"</a:t>
            </a:r>
            <a:r>
              <a:rPr lang="en-US" sz="24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…</a:t>
            </a:r>
            <a:r>
              <a:rPr lang="en-US" dirty="0" smtClean="0"/>
              <a:t>" </a:t>
            </a:r>
            <a:r>
              <a:rPr lang="en-US" dirty="0"/>
              <a:t>name="Account"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value</a:t>
            </a:r>
            <a:r>
              <a:rPr lang="en-US" dirty="0"/>
              <a:t>="This is </a:t>
            </a:r>
            <a:r>
              <a:rPr lang="en-US" dirty="0" smtClean="0"/>
              <a:t>your Account</a:t>
            </a:r>
            <a:r>
              <a:rPr lang="en-US" dirty="0"/>
              <a:t>" /&gt;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3429000"/>
            <a:ext cx="7315200" cy="3144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hidden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invisible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secret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private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cover</a:t>
            </a: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971550" y="342106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626" name="Picture 2" descr="C:\Users\ageorgieva\Desktop\1351257123_preferences-desktop-cryptograph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6861">
            <a:off x="5616833" y="4054939"/>
            <a:ext cx="1640477" cy="164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47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1"/>
            <a:ext cx="8686800" cy="1219199"/>
          </a:xfrm>
        </p:spPr>
        <p:txBody>
          <a:bodyPr/>
          <a:lstStyle/>
          <a:p>
            <a:pPr lvl="0"/>
            <a:r>
              <a:rPr lang="en-US" sz="3200" dirty="0"/>
              <a:t>Which of the following tags is the most appropriate for the missing position: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533400" y="2286000"/>
            <a:ext cx="57912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</a:t>
            </a:r>
            <a:r>
              <a:rPr lang="en-US" dirty="0" smtClean="0"/>
              <a:t>&gt;&lt;title&gt;&lt;/title&gt;&lt;/head&gt;</a:t>
            </a:r>
          </a:p>
          <a:p>
            <a:r>
              <a:rPr lang="en-US" dirty="0" smtClean="0"/>
              <a:t>&lt;body&gt;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form method="</a:t>
            </a:r>
            <a:r>
              <a:rPr lang="en-US" dirty="0" smtClean="0"/>
              <a:t>post</a:t>
            </a:r>
            <a:r>
              <a:rPr lang="en-US" dirty="0"/>
              <a:t>"</a:t>
            </a:r>
            <a:r>
              <a:rPr lang="en-US" dirty="0" smtClean="0"/>
              <a:t> action</a:t>
            </a:r>
            <a:r>
              <a:rPr lang="en-US" dirty="0"/>
              <a:t>="form.aspx</a:t>
            </a:r>
            <a:r>
              <a:rPr lang="en-US" dirty="0" smtClean="0"/>
              <a:t>"&gt; </a:t>
            </a:r>
          </a:p>
          <a:p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&lt;…&gt;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   &lt;legend&gt;Personal Information&lt;/</a:t>
            </a:r>
            <a:r>
              <a:rPr lang="en-US" dirty="0"/>
              <a:t>legend&gt;</a:t>
            </a:r>
          </a:p>
          <a:p>
            <a:r>
              <a:rPr lang="en-US" dirty="0"/>
              <a:t>   </a:t>
            </a:r>
            <a:r>
              <a:rPr lang="en-US" dirty="0" smtClean="0"/>
              <a:t>&lt;</a:t>
            </a:r>
            <a:r>
              <a:rPr lang="en-US" dirty="0"/>
              <a:t>input type="text" id="Name" /&gt;</a:t>
            </a:r>
          </a:p>
          <a:p>
            <a:r>
              <a:rPr lang="en-US" dirty="0"/>
              <a:t>   </a:t>
            </a:r>
            <a:r>
              <a:rPr lang="en-US" dirty="0" smtClean="0"/>
              <a:t>&lt;</a:t>
            </a:r>
            <a:r>
              <a:rPr lang="en-US" dirty="0"/>
              <a:t>input type="text" id="Email" /&gt;</a:t>
            </a:r>
          </a:p>
          <a:p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&lt;/form&gt;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52902" y="2826208"/>
            <a:ext cx="2838698" cy="3144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fieldset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textarea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err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inputset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err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formset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err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legendset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Oval 7"/>
          <p:cNvSpPr/>
          <p:nvPr>
            <p:custDataLst>
              <p:custData r:id="rId1"/>
            </p:custDataLst>
          </p:nvPr>
        </p:nvSpPr>
        <p:spPr>
          <a:xfrm>
            <a:off x="6445250" y="2852738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582"/>
            <a:ext cx="8686800" cy="1077218"/>
          </a:xfrm>
        </p:spPr>
        <p:txBody>
          <a:bodyPr/>
          <a:lstStyle/>
          <a:p>
            <a:pPr lvl="0"/>
            <a:r>
              <a:rPr lang="en-US" sz="3200" dirty="0"/>
              <a:t>Which is the most appropriate tag for the missing position 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85800" y="2590800"/>
            <a:ext cx="7924800" cy="27084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effectLst/>
              </a:rPr>
              <a:t>&lt;</a:t>
            </a:r>
            <a:r>
              <a:rPr lang="en-US" dirty="0"/>
              <a:t>label for="classes"&gt;Countries&lt;/label&gt;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…</a:t>
            </a:r>
            <a:r>
              <a:rPr lang="en-US" dirty="0" smtClean="0"/>
              <a:t> multiple="multiple" id="classes"&gt;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&lt;option value="geo"&gt;Bulgaria&lt;/option&gt;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&lt;option value="math"&gt;Italy&lt;/option&gt;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&lt;</a:t>
            </a:r>
            <a:r>
              <a:rPr lang="en-US" dirty="0"/>
              <a:t>option value="</a:t>
            </a:r>
            <a:r>
              <a:rPr lang="en-US" dirty="0" err="1"/>
              <a:t>eng</a:t>
            </a:r>
            <a:r>
              <a:rPr lang="en-US" dirty="0"/>
              <a:t>"&gt;Spain&lt;/option&gt;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6096000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 be </a:t>
            </a:r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continued</a:t>
            </a:r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2576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1"/>
            <a:ext cx="8686800" cy="5029199"/>
          </a:xfrm>
        </p:spPr>
        <p:txBody>
          <a:bodyPr/>
          <a:lstStyle/>
          <a:p>
            <a:pPr lvl="0"/>
            <a:r>
              <a:rPr lang="en-US" sz="3200" dirty="0"/>
              <a:t>Which is the most appropriate tag for the missing position 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form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bg-BG" sz="3200" dirty="0" err="1" smtClean="0"/>
              <a:t>fieldset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bg-BG" sz="3200" dirty="0" err="1" smtClean="0"/>
              <a:t>legend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selected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select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textarea</a:t>
            </a:r>
          </a:p>
          <a:p>
            <a:pPr marL="0" indent="0">
              <a:buNone/>
            </a:pPr>
            <a:endParaRPr lang="en-US" sz="3200" dirty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6247" y="441007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651" name="Picture 3" descr="C:\Users\ageorgieva\Desktop\puzzle 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934">
            <a:off x="5270284" y="395944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/>
        </p:nvSpPr>
        <p:spPr>
          <a:xfrm>
            <a:off x="3352800" y="2046149"/>
            <a:ext cx="51816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sz="1800" dirty="0">
                <a:effectLst/>
              </a:rPr>
              <a:t>&lt;</a:t>
            </a:r>
            <a:r>
              <a:rPr lang="en-US" sz="1800" dirty="0"/>
              <a:t>label for="classes"&gt;Countries&lt;/label&gt;</a:t>
            </a:r>
          </a:p>
          <a:p>
            <a:pPr>
              <a:spcAft>
                <a:spcPts val="0"/>
              </a:spcAft>
            </a:pPr>
            <a:r>
              <a:rPr lang="en-US" sz="1800" dirty="0"/>
              <a:t> </a:t>
            </a:r>
            <a:r>
              <a:rPr lang="en-US" sz="1800" dirty="0" smtClean="0"/>
              <a:t>&lt;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…</a:t>
            </a:r>
            <a:r>
              <a:rPr lang="en-US" sz="1800" dirty="0" smtClean="0"/>
              <a:t> multiple="multiple" id="classes"&gt;</a:t>
            </a:r>
          </a:p>
          <a:p>
            <a:pPr>
              <a:spcAft>
                <a:spcPts val="0"/>
              </a:spcAft>
            </a:pPr>
            <a:r>
              <a:rPr lang="en-US" sz="1800" dirty="0" smtClean="0"/>
              <a:t>  &lt;option value="geo"&gt;Bulgaria&lt;/option&gt;</a:t>
            </a:r>
          </a:p>
          <a:p>
            <a:pPr>
              <a:spcAft>
                <a:spcPts val="0"/>
              </a:spcAft>
            </a:pPr>
            <a:r>
              <a:rPr lang="en-US" sz="1800" dirty="0" smtClean="0"/>
              <a:t>  &lt;option value="math"&gt;Italy&lt;/option&gt;</a:t>
            </a:r>
          </a:p>
          <a:p>
            <a:pPr>
              <a:spcAft>
                <a:spcPts val="0"/>
              </a:spcAft>
            </a:pPr>
            <a:r>
              <a:rPr lang="en-US" sz="1800" dirty="0" smtClean="0"/>
              <a:t>  &lt;</a:t>
            </a:r>
            <a:r>
              <a:rPr lang="en-US" sz="1800" dirty="0"/>
              <a:t>option value="</a:t>
            </a:r>
            <a:r>
              <a:rPr lang="en-US" sz="1800" dirty="0" err="1"/>
              <a:t>eng</a:t>
            </a:r>
            <a:r>
              <a:rPr lang="en-US" sz="1800" dirty="0"/>
              <a:t>"&gt;Spain&lt;/option&gt;</a:t>
            </a:r>
          </a:p>
          <a:p>
            <a:pPr>
              <a:spcAft>
                <a:spcPts val="0"/>
              </a:spcAft>
            </a:pP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04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46861"/>
            <a:ext cx="8686800" cy="584775"/>
          </a:xfrm>
        </p:spPr>
        <p:txBody>
          <a:bodyPr/>
          <a:lstStyle/>
          <a:p>
            <a:r>
              <a:rPr lang="en-US" sz="3200" dirty="0"/>
              <a:t>Is this code valid</a:t>
            </a:r>
            <a:r>
              <a:rPr lang="en-US" sz="3200" dirty="0" smtClean="0"/>
              <a:t>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04800" y="1426488"/>
            <a:ext cx="84582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/>
              </a:rPr>
              <a:t>&lt;!DOCTYPE html&gt;</a:t>
            </a:r>
          </a:p>
          <a:p>
            <a:r>
              <a:rPr lang="en-US" sz="1800" dirty="0">
                <a:effectLst/>
              </a:rPr>
              <a:t>&lt;html&gt;</a:t>
            </a:r>
          </a:p>
          <a:p>
            <a:r>
              <a:rPr lang="en-US" sz="1800" dirty="0">
                <a:effectLst/>
              </a:rPr>
              <a:t>&lt;head</a:t>
            </a:r>
            <a:r>
              <a:rPr lang="en-US" sz="1800" dirty="0" smtClean="0">
                <a:effectLst/>
              </a:rPr>
              <a:t>&gt;&lt;title&gt;Example&lt;/</a:t>
            </a:r>
            <a:r>
              <a:rPr lang="en-US" sz="1800" dirty="0">
                <a:effectLst/>
              </a:rPr>
              <a:t>title</a:t>
            </a:r>
            <a:r>
              <a:rPr lang="en-US" sz="1800" dirty="0" smtClean="0">
                <a:effectLst/>
              </a:rPr>
              <a:t>&gt;&lt;/</a:t>
            </a:r>
            <a:r>
              <a:rPr lang="en-US" sz="1800" dirty="0">
                <a:effectLst/>
              </a:rPr>
              <a:t>head</a:t>
            </a:r>
            <a:r>
              <a:rPr lang="en-US" sz="1800" dirty="0" smtClean="0">
                <a:effectLst/>
              </a:rPr>
              <a:t>&gt;</a:t>
            </a:r>
          </a:p>
          <a:p>
            <a:r>
              <a:rPr lang="en-US" sz="1800" dirty="0" smtClean="0">
                <a:effectLst/>
              </a:rPr>
              <a:t> &lt;body&gt;</a:t>
            </a:r>
          </a:p>
          <a:p>
            <a:r>
              <a:rPr lang="en-US" sz="1800" dirty="0" smtClean="0">
                <a:effectLst/>
              </a:rPr>
              <a:t>  &lt;h1&gt;Parts</a:t>
            </a:r>
            <a:r>
              <a:rPr lang="en-US" sz="1800" dirty="0">
                <a:effectLst/>
              </a:rPr>
              <a:t>&lt;/</a:t>
            </a:r>
            <a:r>
              <a:rPr lang="en-US" sz="1800" dirty="0" smtClean="0">
                <a:effectLst/>
              </a:rPr>
              <a:t>h1&gt;</a:t>
            </a:r>
            <a:endParaRPr lang="en-US" sz="1800" dirty="0">
              <a:effectLst/>
            </a:endParaRPr>
          </a:p>
          <a:p>
            <a:r>
              <a:rPr lang="en-US" sz="1800" dirty="0" smtClean="0">
                <a:effectLst/>
              </a:rPr>
              <a:t>   &lt;</a:t>
            </a:r>
            <a:r>
              <a:rPr lang="en-US" sz="1800" dirty="0">
                <a:effectLst/>
              </a:rPr>
              <a:t>ul&gt;</a:t>
            </a:r>
          </a:p>
          <a:p>
            <a:r>
              <a:rPr lang="en-US" sz="1800" dirty="0">
                <a:effectLst/>
              </a:rPr>
              <a:t>   </a:t>
            </a:r>
            <a:r>
              <a:rPr lang="en-US" sz="1800" dirty="0" smtClean="0">
                <a:effectLst/>
              </a:rPr>
              <a:t> &lt;</a:t>
            </a:r>
            <a:r>
              <a:rPr lang="en-US" sz="1800" dirty="0">
                <a:effectLst/>
              </a:rPr>
              <a:t>li&gt;Part 1&lt;/li&gt;</a:t>
            </a:r>
          </a:p>
          <a:p>
            <a:r>
              <a:rPr lang="en-US" sz="1800" dirty="0">
                <a:effectLst/>
              </a:rPr>
              <a:t>  </a:t>
            </a:r>
            <a:r>
              <a:rPr lang="en-US" sz="1800" dirty="0" smtClean="0">
                <a:effectLst/>
              </a:rPr>
              <a:t>  &lt;</a:t>
            </a:r>
            <a:r>
              <a:rPr lang="en-US" sz="1800" dirty="0">
                <a:effectLst/>
              </a:rPr>
              <a:t>li&gt;Part 2&lt;/li&gt;</a:t>
            </a:r>
          </a:p>
          <a:p>
            <a:r>
              <a:rPr lang="en-US" sz="1800" dirty="0">
                <a:effectLst/>
              </a:rPr>
              <a:t>  </a:t>
            </a:r>
            <a:r>
              <a:rPr lang="en-US" sz="1800" dirty="0" smtClean="0">
                <a:effectLst/>
              </a:rPr>
              <a:t>   &lt;</a:t>
            </a:r>
            <a:r>
              <a:rPr lang="en-US" sz="1800" dirty="0">
                <a:effectLst/>
              </a:rPr>
              <a:t>li&gt;Part </a:t>
            </a:r>
            <a:r>
              <a:rPr lang="en-US" sz="1800" dirty="0" smtClean="0">
                <a:effectLst/>
              </a:rPr>
              <a:t>3</a:t>
            </a:r>
          </a:p>
          <a:p>
            <a:r>
              <a:rPr lang="en-US" sz="1800" dirty="0" smtClean="0">
                <a:effectLst/>
              </a:rPr>
              <a:t>      &lt;ul</a:t>
            </a:r>
            <a:r>
              <a:rPr lang="en-US" sz="1800" dirty="0">
                <a:effectLst/>
              </a:rPr>
              <a:t>&gt;</a:t>
            </a:r>
          </a:p>
          <a:p>
            <a:r>
              <a:rPr lang="en-US" sz="1800" dirty="0">
                <a:effectLst/>
              </a:rPr>
              <a:t>	</a:t>
            </a:r>
            <a:r>
              <a:rPr lang="en-US" sz="1800" dirty="0" smtClean="0">
                <a:effectLst/>
              </a:rPr>
              <a:t>&lt;</a:t>
            </a:r>
            <a:r>
              <a:rPr lang="en-US" sz="1800" dirty="0">
                <a:effectLst/>
              </a:rPr>
              <a:t>li&gt;Part 3.1&lt;/li&gt;</a:t>
            </a:r>
          </a:p>
          <a:p>
            <a:r>
              <a:rPr lang="en-US" sz="1800" dirty="0" smtClean="0">
                <a:effectLst/>
              </a:rPr>
              <a:t>     &lt;/</a:t>
            </a:r>
            <a:r>
              <a:rPr lang="en-US" sz="1800" dirty="0">
                <a:effectLst/>
              </a:rPr>
              <a:t>li&gt;</a:t>
            </a:r>
          </a:p>
          <a:p>
            <a:r>
              <a:rPr lang="en-US" sz="1800" dirty="0">
                <a:effectLst/>
              </a:rPr>
              <a:t>  </a:t>
            </a:r>
            <a:r>
              <a:rPr lang="en-US" sz="1800" dirty="0" smtClean="0">
                <a:effectLst/>
              </a:rPr>
              <a:t>    &lt;/</a:t>
            </a:r>
            <a:r>
              <a:rPr lang="en-US" sz="1800" dirty="0">
                <a:effectLst/>
              </a:rPr>
              <a:t>ul&gt;</a:t>
            </a:r>
          </a:p>
          <a:p>
            <a:r>
              <a:rPr lang="en-US" sz="1800" dirty="0">
                <a:effectLst/>
              </a:rPr>
              <a:t>  </a:t>
            </a:r>
            <a:r>
              <a:rPr lang="en-US" sz="1800" dirty="0" smtClean="0">
                <a:effectLst/>
              </a:rPr>
              <a:t>   &lt;</a:t>
            </a:r>
            <a:r>
              <a:rPr lang="en-US" sz="1800" dirty="0">
                <a:effectLst/>
              </a:rPr>
              <a:t>li&gt;Part 4</a:t>
            </a:r>
          </a:p>
          <a:p>
            <a:r>
              <a:rPr lang="en-US" sz="1800" dirty="0" smtClean="0">
                <a:effectLst/>
              </a:rPr>
              <a:t>   &lt;</a:t>
            </a:r>
            <a:r>
              <a:rPr lang="en-US" sz="1800" dirty="0">
                <a:effectLst/>
              </a:rPr>
              <a:t>ul</a:t>
            </a:r>
            <a:r>
              <a:rPr lang="en-US" sz="1800" dirty="0" smtClean="0">
                <a:effectLst/>
              </a:rPr>
              <a:t>&gt;&lt;</a:t>
            </a:r>
            <a:r>
              <a:rPr lang="en-US" sz="1800" dirty="0">
                <a:effectLst/>
              </a:rPr>
              <a:t>li&gt;4.1&lt;/li</a:t>
            </a:r>
            <a:r>
              <a:rPr lang="en-US" sz="1800" dirty="0" smtClean="0">
                <a:effectLst/>
              </a:rPr>
              <a:t>&gt;&lt;/</a:t>
            </a:r>
            <a:r>
              <a:rPr lang="en-US" sz="1800" dirty="0">
                <a:effectLst/>
              </a:rPr>
              <a:t>ul&gt;</a:t>
            </a:r>
          </a:p>
          <a:p>
            <a:r>
              <a:rPr lang="en-US" sz="1800" dirty="0" smtClean="0">
                <a:effectLst/>
              </a:rPr>
              <a:t>     &lt;/</a:t>
            </a:r>
            <a:r>
              <a:rPr lang="en-US" sz="1800" dirty="0">
                <a:effectLst/>
              </a:rPr>
              <a:t>li&gt;</a:t>
            </a:r>
          </a:p>
          <a:p>
            <a:r>
              <a:rPr lang="en-US" sz="1800" dirty="0" smtClean="0">
                <a:effectLst/>
              </a:rPr>
              <a:t>   &lt;/</a:t>
            </a:r>
            <a:r>
              <a:rPr lang="en-US" sz="1800" dirty="0">
                <a:effectLst/>
              </a:rPr>
              <a:t>ul&gt;</a:t>
            </a:r>
          </a:p>
          <a:p>
            <a:r>
              <a:rPr lang="en-US" sz="1800" dirty="0">
                <a:effectLst/>
              </a:rPr>
              <a:t>&lt;/body&gt;</a:t>
            </a:r>
          </a:p>
          <a:p>
            <a:r>
              <a:rPr lang="en-US" sz="1800" dirty="0">
                <a:effectLst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62285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323826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362201"/>
            <a:ext cx="8686800" cy="2021066"/>
          </a:xfrm>
        </p:spPr>
        <p:txBody>
          <a:bodyPr/>
          <a:lstStyle/>
          <a:p>
            <a:r>
              <a:rPr lang="en-US" sz="3200" dirty="0"/>
              <a:t>Is </a:t>
            </a:r>
            <a:r>
              <a:rPr lang="en-US" sz="3200" dirty="0" smtClean="0"/>
              <a:t>this </a:t>
            </a:r>
            <a:r>
              <a:rPr lang="en-US" sz="3200" dirty="0"/>
              <a:t>code </a:t>
            </a:r>
            <a:r>
              <a:rPr lang="en-US" sz="3200" dirty="0" smtClean="0"/>
              <a:t>valid?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Yes</a:t>
            </a:r>
            <a:r>
              <a:rPr lang="en-US" sz="3200" dirty="0"/>
              <a:t>, it is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No, it </a:t>
            </a:r>
            <a:r>
              <a:rPr lang="en-US" sz="3200" dirty="0" smtClean="0"/>
              <a:t>isn’t</a:t>
            </a:r>
            <a:endParaRPr lang="en-US" sz="3200" dirty="0">
              <a:effectLst/>
            </a:endParaRPr>
          </a:p>
        </p:txBody>
      </p:sp>
      <p:pic>
        <p:nvPicPr>
          <p:cNvPr id="24578" name="Picture 2" descr="C:\Users\ageorgieva\Desktop\1351256627_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2672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9" name="Picture 3" descr="C:\Users\ageorgieva\Desktop\1351256657_Dele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10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17553" y="3785887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62" t="23546" r="37362" b="38950"/>
          <a:stretch/>
        </p:blipFill>
        <p:spPr bwMode="auto">
          <a:xfrm rot="1953229">
            <a:off x="5690476" y="2111152"/>
            <a:ext cx="1629762" cy="2416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62" t="39214" r="37362" b="38950"/>
          <a:stretch/>
        </p:blipFill>
        <p:spPr bwMode="auto">
          <a:xfrm rot="1953229">
            <a:off x="5418926" y="3052578"/>
            <a:ext cx="1629762" cy="1406712"/>
          </a:xfrm>
          <a:prstGeom prst="ellipse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494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04800" y="1121688"/>
            <a:ext cx="84582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/>
              </a:rPr>
              <a:t>&lt;!DOCTYPE html&gt;</a:t>
            </a:r>
          </a:p>
          <a:p>
            <a:r>
              <a:rPr lang="en-US" sz="1800" dirty="0">
                <a:effectLst/>
              </a:rPr>
              <a:t>&lt;html&gt;</a:t>
            </a:r>
          </a:p>
          <a:p>
            <a:r>
              <a:rPr lang="en-US" sz="1800" dirty="0">
                <a:effectLst/>
              </a:rPr>
              <a:t>&lt;head</a:t>
            </a:r>
            <a:r>
              <a:rPr lang="en-US" sz="1800" dirty="0" smtClean="0">
                <a:effectLst/>
              </a:rPr>
              <a:t>&gt;&lt;title&gt;Example&lt;/</a:t>
            </a:r>
            <a:r>
              <a:rPr lang="en-US" sz="1800" dirty="0">
                <a:effectLst/>
              </a:rPr>
              <a:t>title</a:t>
            </a:r>
            <a:r>
              <a:rPr lang="en-US" sz="1800" dirty="0" smtClean="0">
                <a:effectLst/>
              </a:rPr>
              <a:t>&gt;&lt;/</a:t>
            </a:r>
            <a:r>
              <a:rPr lang="en-US" sz="1800" dirty="0">
                <a:effectLst/>
              </a:rPr>
              <a:t>head&gt;</a:t>
            </a:r>
          </a:p>
          <a:p>
            <a:r>
              <a:rPr lang="en-US" sz="1800" dirty="0" smtClean="0">
                <a:effectLst/>
              </a:rPr>
              <a:t> &lt;</a:t>
            </a:r>
            <a:r>
              <a:rPr lang="en-US" sz="1800" dirty="0">
                <a:effectLst/>
              </a:rPr>
              <a:t>body&gt;</a:t>
            </a:r>
          </a:p>
          <a:p>
            <a:r>
              <a:rPr lang="en-US" sz="1800" dirty="0" smtClean="0">
                <a:effectLst/>
              </a:rPr>
              <a:t>  &lt;</a:t>
            </a:r>
            <a:r>
              <a:rPr lang="en-US" sz="1800" dirty="0">
                <a:effectLst/>
              </a:rPr>
              <a:t>h4&gt;Parts&lt;/h4&gt;</a:t>
            </a:r>
          </a:p>
          <a:p>
            <a:r>
              <a:rPr lang="en-US" sz="1800" dirty="0" smtClean="0">
                <a:effectLst/>
              </a:rPr>
              <a:t>   &lt;</a:t>
            </a:r>
            <a:r>
              <a:rPr lang="en-US" sz="1800" dirty="0">
                <a:effectLst/>
              </a:rPr>
              <a:t>ul&gt;</a:t>
            </a:r>
          </a:p>
          <a:p>
            <a:r>
              <a:rPr lang="en-US" sz="1800" dirty="0">
                <a:effectLst/>
              </a:rPr>
              <a:t>   </a:t>
            </a:r>
            <a:r>
              <a:rPr lang="en-US" sz="1800" dirty="0" smtClean="0">
                <a:effectLst/>
              </a:rPr>
              <a:t> &lt;</a:t>
            </a:r>
            <a:r>
              <a:rPr lang="en-US" sz="1800" dirty="0">
                <a:effectLst/>
              </a:rPr>
              <a:t>li&gt;Part 1&lt;/li&gt;</a:t>
            </a:r>
          </a:p>
          <a:p>
            <a:r>
              <a:rPr lang="en-US" sz="1800" dirty="0">
                <a:effectLst/>
              </a:rPr>
              <a:t>  </a:t>
            </a:r>
            <a:r>
              <a:rPr lang="en-US" sz="1800" dirty="0" smtClean="0">
                <a:effectLst/>
              </a:rPr>
              <a:t>  &lt;</a:t>
            </a:r>
            <a:r>
              <a:rPr lang="en-US" sz="1800" dirty="0">
                <a:effectLst/>
              </a:rPr>
              <a:t>li&gt;Part 2&lt;/li&gt;</a:t>
            </a:r>
          </a:p>
          <a:p>
            <a:r>
              <a:rPr lang="en-US" sz="1800" dirty="0">
                <a:effectLst/>
              </a:rPr>
              <a:t>  </a:t>
            </a:r>
            <a:r>
              <a:rPr lang="en-US" sz="1800" dirty="0" smtClean="0">
                <a:effectLst/>
              </a:rPr>
              <a:t>   &lt;</a:t>
            </a:r>
            <a:r>
              <a:rPr lang="en-US" sz="1800" dirty="0">
                <a:effectLst/>
              </a:rPr>
              <a:t>li&gt;Part </a:t>
            </a:r>
            <a:r>
              <a:rPr lang="en-US" sz="1800" dirty="0" smtClean="0">
                <a:effectLst/>
              </a:rPr>
              <a:t>3</a:t>
            </a:r>
            <a:endParaRPr lang="en-US" sz="1800" dirty="0">
              <a:effectLst/>
            </a:endParaRPr>
          </a:p>
          <a:p>
            <a:r>
              <a:rPr lang="en-US" sz="1800" dirty="0">
                <a:effectLst/>
              </a:rPr>
              <a:t>      &lt;ul&gt;</a:t>
            </a:r>
          </a:p>
          <a:p>
            <a:r>
              <a:rPr lang="en-US" sz="1800" dirty="0">
                <a:effectLst/>
              </a:rPr>
              <a:t>	</a:t>
            </a:r>
            <a:r>
              <a:rPr lang="en-US" sz="1800" dirty="0" smtClean="0">
                <a:effectLst/>
              </a:rPr>
              <a:t>&lt;</a:t>
            </a:r>
            <a:r>
              <a:rPr lang="en-US" sz="1800" dirty="0">
                <a:effectLst/>
              </a:rPr>
              <a:t>li&gt;Part 3.1&lt;/li</a:t>
            </a:r>
            <a:r>
              <a:rPr lang="en-US" sz="1800" dirty="0" smtClean="0">
                <a:effectLst/>
              </a:rPr>
              <a:t>&gt;</a:t>
            </a:r>
            <a:endParaRPr lang="en-US" sz="18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     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&lt;/ul&gt;</a:t>
            </a:r>
          </a:p>
          <a:p>
            <a:r>
              <a:rPr lang="en-US" sz="1800" dirty="0" smtClean="0">
                <a:effectLst/>
              </a:rPr>
              <a:t>     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effectLst/>
              </a:rPr>
              <a:t>&lt;/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effectLst/>
              </a:rPr>
              <a:t>li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effectLst/>
              </a:rPr>
              <a:t>&gt;</a:t>
            </a:r>
          </a:p>
          <a:p>
            <a:r>
              <a:rPr lang="en-US" sz="1800" dirty="0" smtClean="0">
                <a:effectLst/>
              </a:rPr>
              <a:t>     &lt;li&gt;Part 4</a:t>
            </a:r>
          </a:p>
          <a:p>
            <a:r>
              <a:rPr lang="en-US" sz="1800" dirty="0" smtClean="0">
                <a:effectLst/>
              </a:rPr>
              <a:t>   &lt;</a:t>
            </a:r>
            <a:r>
              <a:rPr lang="en-US" sz="1800" dirty="0">
                <a:effectLst/>
              </a:rPr>
              <a:t>ul</a:t>
            </a:r>
            <a:r>
              <a:rPr lang="en-US" sz="1800" dirty="0" smtClean="0">
                <a:effectLst/>
              </a:rPr>
              <a:t>&gt;&lt;</a:t>
            </a:r>
            <a:r>
              <a:rPr lang="en-US" sz="1800" dirty="0">
                <a:effectLst/>
              </a:rPr>
              <a:t>li&gt;4.1&lt;/li</a:t>
            </a:r>
            <a:r>
              <a:rPr lang="en-US" sz="1800" dirty="0" smtClean="0">
                <a:effectLst/>
              </a:rPr>
              <a:t>&gt;&lt;/</a:t>
            </a:r>
            <a:r>
              <a:rPr lang="en-US" sz="1800" dirty="0">
                <a:effectLst/>
              </a:rPr>
              <a:t>ul&gt;</a:t>
            </a:r>
          </a:p>
          <a:p>
            <a:r>
              <a:rPr lang="en-US" sz="1800" dirty="0" smtClean="0">
                <a:effectLst/>
              </a:rPr>
              <a:t>     &lt;/</a:t>
            </a:r>
            <a:r>
              <a:rPr lang="en-US" sz="1800" dirty="0">
                <a:effectLst/>
              </a:rPr>
              <a:t>li&gt;</a:t>
            </a:r>
          </a:p>
          <a:p>
            <a:r>
              <a:rPr lang="en-US" sz="1800" dirty="0" smtClean="0">
                <a:effectLst/>
              </a:rPr>
              <a:t>   &lt;/</a:t>
            </a:r>
            <a:r>
              <a:rPr lang="en-US" sz="1800" dirty="0">
                <a:effectLst/>
              </a:rPr>
              <a:t>ul&gt;</a:t>
            </a:r>
          </a:p>
          <a:p>
            <a:r>
              <a:rPr lang="en-US" sz="1800" dirty="0">
                <a:effectLst/>
              </a:rPr>
              <a:t>&lt;/body&gt;</a:t>
            </a:r>
          </a:p>
          <a:p>
            <a:r>
              <a:rPr lang="en-US" sz="1800" dirty="0">
                <a:effectLst/>
              </a:rPr>
              <a:t>&lt;/html&gt;</a:t>
            </a:r>
          </a:p>
        </p:txBody>
      </p:sp>
      <p:sp>
        <p:nvSpPr>
          <p:cNvPr id="19" name="Curved Left Arrow 18"/>
          <p:cNvSpPr/>
          <p:nvPr/>
        </p:nvSpPr>
        <p:spPr>
          <a:xfrm>
            <a:off x="1905000" y="4254500"/>
            <a:ext cx="609600" cy="457200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54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71935"/>
            <a:ext cx="8686800" cy="5052665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Which of the following </a:t>
            </a:r>
            <a:r>
              <a:rPr lang="en-US" sz="3200" dirty="0" smtClean="0"/>
              <a:t>tags </a:t>
            </a:r>
            <a:r>
              <a:rPr lang="en-US" sz="3200" dirty="0"/>
              <a:t>is </a:t>
            </a:r>
            <a:r>
              <a:rPr lang="en-US" sz="3200" dirty="0" smtClean="0"/>
              <a:t>used </a:t>
            </a:r>
            <a:r>
              <a:rPr lang="en-US" sz="3200" dirty="0"/>
              <a:t>for the largest heading</a:t>
            </a:r>
            <a:r>
              <a:rPr lang="en-US" sz="3200" dirty="0" smtClean="0"/>
              <a:t>: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&lt;h6</a:t>
            </a:r>
            <a:r>
              <a:rPr lang="en-US" sz="3200" dirty="0" smtClean="0"/>
              <a:t>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&lt;head</a:t>
            </a:r>
            <a:r>
              <a:rPr lang="en-US" sz="3200" dirty="0" smtClean="0"/>
              <a:t>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&lt;heading&gt;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&lt;header&gt;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&lt;h1</a:t>
            </a:r>
            <a:r>
              <a:rPr lang="en-US" sz="3200" dirty="0" smtClean="0"/>
              <a:t>&gt;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09970" y="57150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C:\Users\ageorgieva\Desktop\1351237631_folder-ht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743200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9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250534"/>
            <a:ext cx="79248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Semantic HTML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http://www.swapconf.it/wp-content/uploads/2011/06/semantic_web_word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679" y="2026456"/>
            <a:ext cx="5732643" cy="2621744"/>
          </a:xfrm>
          <a:prstGeom prst="roundRect">
            <a:avLst>
              <a:gd name="adj" fmla="val 8622"/>
            </a:avLst>
          </a:prstGeom>
          <a:noFill/>
          <a:ln w="28575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20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686800" cy="4406334"/>
          </a:xfrm>
        </p:spPr>
        <p:txBody>
          <a:bodyPr/>
          <a:lstStyle/>
          <a:p>
            <a:r>
              <a:rPr lang="en-US" sz="2800" dirty="0"/>
              <a:t>What is </a:t>
            </a:r>
            <a:r>
              <a:rPr lang="en-US" sz="2800" dirty="0" smtClean="0"/>
              <a:t>CSS used for </a:t>
            </a:r>
            <a:r>
              <a:rPr lang="en-US" sz="2800" dirty="0" smtClean="0">
                <a:sym typeface="Wingdings" pitchFamily="2" charset="2"/>
              </a:rPr>
              <a:t>(</a:t>
            </a:r>
            <a:r>
              <a:rPr lang="en-US" sz="28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3</a:t>
            </a:r>
            <a:r>
              <a:rPr lang="en-US" sz="2800" dirty="0" smtClean="0">
                <a:sym typeface="Wingdings" pitchFamily="2" charset="2"/>
              </a:rPr>
              <a:t> answers)</a:t>
            </a:r>
            <a:r>
              <a:rPr lang="en-US" sz="2800" dirty="0" smtClean="0"/>
              <a:t>:</a:t>
            </a:r>
            <a:endParaRPr lang="en-US" sz="28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Define </a:t>
            </a:r>
            <a:r>
              <a:rPr lang="en-US" dirty="0"/>
              <a:t>the layout of the elements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Define the </a:t>
            </a:r>
            <a:r>
              <a:rPr lang="en-US" dirty="0" smtClean="0"/>
              <a:t>presentation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Define the content of a web page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Handles the request to the web server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Define style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482600" y="1954072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  <p:sp>
        <p:nvSpPr>
          <p:cNvPr id="6" name="Oval 5"/>
          <p:cNvSpPr/>
          <p:nvPr>
            <p:custDataLst>
              <p:custData r:id="rId2"/>
            </p:custDataLst>
          </p:nvPr>
        </p:nvSpPr>
        <p:spPr>
          <a:xfrm>
            <a:off x="473075" y="272415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  <p:sp>
        <p:nvSpPr>
          <p:cNvPr id="7" name="Oval 6"/>
          <p:cNvSpPr/>
          <p:nvPr>
            <p:custDataLst>
              <p:custData r:id="rId3"/>
            </p:custDataLst>
          </p:nvPr>
        </p:nvSpPr>
        <p:spPr>
          <a:xfrm>
            <a:off x="499853" y="5105061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952661"/>
            <a:ext cx="1456398" cy="145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2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190891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What </a:t>
            </a:r>
            <a:r>
              <a:rPr lang="en-US" sz="2800" dirty="0" smtClean="0"/>
              <a:t>does the semantic HTML give us:</a:t>
            </a:r>
            <a:endParaRPr lang="en-US" sz="28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Improves server performance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More difficult to </a:t>
            </a:r>
            <a:r>
              <a:rPr lang="en-US" dirty="0"/>
              <a:t>render </a:t>
            </a:r>
            <a:r>
              <a:rPr lang="en-US" dirty="0" smtClean="0"/>
              <a:t>by the browsers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A way to show the SEO engines</a:t>
            </a:r>
            <a:br>
              <a:rPr lang="en-US" dirty="0"/>
            </a:br>
            <a:r>
              <a:rPr lang="en-US" dirty="0"/>
              <a:t>the correct </a:t>
            </a:r>
            <a:r>
              <a:rPr lang="en-US" dirty="0" smtClean="0"/>
              <a:t>meaning of the HTML page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Easier to read by the </a:t>
            </a:r>
            <a:r>
              <a:rPr lang="en-US" dirty="0" smtClean="0"/>
              <a:t>machines</a:t>
            </a:r>
            <a:endParaRPr lang="en-US" dirty="0"/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08959" y="3530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  <p:sp>
        <p:nvSpPr>
          <p:cNvPr id="6" name="Oval 5"/>
          <p:cNvSpPr/>
          <p:nvPr>
            <p:custDataLst>
              <p:custData r:id="rId2"/>
            </p:custDataLst>
          </p:nvPr>
        </p:nvSpPr>
        <p:spPr>
          <a:xfrm>
            <a:off x="508959" y="4802061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0574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3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38800" y="2057400"/>
            <a:ext cx="2286000" cy="4426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1,2,3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4,5,6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1,3,4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5,6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2,6, 7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1,2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4,6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1"/>
            <a:ext cx="8686800" cy="1641475"/>
          </a:xfrm>
        </p:spPr>
        <p:txBody>
          <a:bodyPr/>
          <a:lstStyle/>
          <a:p>
            <a:pPr lvl="0"/>
            <a:r>
              <a:rPr lang="en-US" sz="3200" dirty="0"/>
              <a:t>Which of the following are </a:t>
            </a:r>
            <a:r>
              <a:rPr lang="en-US" sz="3200" dirty="0" smtClean="0"/>
              <a:t>HTML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3200" dirty="0" smtClean="0"/>
              <a:t> </a:t>
            </a:r>
            <a:r>
              <a:rPr lang="en-US" sz="3200" dirty="0"/>
              <a:t>semantic tags for layout</a:t>
            </a:r>
            <a:r>
              <a:rPr lang="en-US" sz="3200" dirty="0" smtClean="0"/>
              <a:t>?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2057400"/>
            <a:ext cx="4953000" cy="439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&lt;nav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&lt;span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section&gt;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&lt;footer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&lt;nav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&lt;article&gt;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&lt;nav&gt;</a:t>
            </a: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907088" y="459422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9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399"/>
            <a:ext cx="8686800" cy="4800601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Some </a:t>
            </a:r>
            <a:r>
              <a:rPr lang="en-US" dirty="0"/>
              <a:t>of the new semantic elements in </a:t>
            </a:r>
            <a:r>
              <a:rPr lang="en-US" dirty="0" smtClean="0"/>
              <a:t>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are: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&lt;article&gt;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&gt;,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&lt;figure&gt;</a:t>
            </a:r>
            <a:r>
              <a:rPr lang="en-US" dirty="0" smtClean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  <a:r>
              <a:rPr lang="en-US" dirty="0" smtClean="0">
                <a:solidFill>
                  <a:srgbClr val="EBFFD2"/>
                </a:solidFill>
              </a:rPr>
              <a:t>,</a:t>
            </a:r>
            <a:br>
              <a:rPr lang="en-US" dirty="0" smtClean="0">
                <a:solidFill>
                  <a:srgbClr val="EBFFD2"/>
                </a:solidFill>
              </a:rPr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  <a:r>
              <a:rPr lang="en-US" dirty="0" smtClean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&lt;aside&gt;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&lt;section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&lt;nav&gt;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626201"/>
            <a:ext cx="2438400" cy="33312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70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6382"/>
            <a:ext cx="8686800" cy="1077218"/>
          </a:xfrm>
        </p:spPr>
        <p:txBody>
          <a:bodyPr/>
          <a:lstStyle/>
          <a:p>
            <a:r>
              <a:rPr lang="en-US" sz="3200" dirty="0" smtClean="0"/>
              <a:t>Which of the following tags is semantically the most appropriate?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04800" y="2402681"/>
            <a:ext cx="84582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/>
              </a:rPr>
              <a:t>&lt;body&gt;</a:t>
            </a:r>
          </a:p>
          <a:p>
            <a:r>
              <a:rPr lang="en-US" sz="1800" dirty="0" smtClean="0">
                <a:effectLst/>
              </a:rPr>
              <a:t>   &lt;</a:t>
            </a:r>
            <a:r>
              <a:rPr lang="en-US" sz="1800" dirty="0">
                <a:effectLst/>
              </a:rPr>
              <a:t>header&gt;</a:t>
            </a:r>
          </a:p>
          <a:p>
            <a:r>
              <a:rPr lang="en-US" sz="1800" dirty="0" smtClean="0">
                <a:effectLst/>
              </a:rPr>
              <a:t>      &lt;h1&gt;Telerik Academy&lt;/</a:t>
            </a:r>
            <a:r>
              <a:rPr lang="en-US" sz="1800" dirty="0">
                <a:effectLst/>
              </a:rPr>
              <a:t>h1</a:t>
            </a:r>
            <a:r>
              <a:rPr lang="en-US" sz="1800" dirty="0" smtClean="0">
                <a:effectLst/>
              </a:rPr>
              <a:t>&gt;</a:t>
            </a:r>
          </a:p>
          <a:p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  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>
                <a:effectLst/>
              </a:rPr>
              <a:t>	</a:t>
            </a:r>
            <a:r>
              <a:rPr lang="en-US" sz="1800" dirty="0" smtClean="0">
                <a:effectLst/>
              </a:rPr>
              <a:t>     &lt;ul&gt;</a:t>
            </a:r>
          </a:p>
          <a:p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              &lt;li&gt;&lt;a href="#"&gt;Home&lt;/a&gt;&lt;/li&gt;</a:t>
            </a:r>
          </a:p>
          <a:p>
            <a:r>
              <a:rPr lang="en-US" sz="1800" dirty="0" smtClean="0">
                <a:effectLst/>
              </a:rPr>
              <a:t>               </a:t>
            </a:r>
            <a:r>
              <a:rPr lang="en-US" sz="1800" dirty="0">
                <a:effectLst/>
              </a:rPr>
              <a:t>&lt;li&gt;&lt;a href="#"&gt;Software Academy&lt;/a&gt;&lt;/li&gt;	</a:t>
            </a:r>
          </a:p>
          <a:p>
            <a:r>
              <a:rPr lang="en-US" sz="1800" dirty="0">
                <a:effectLst/>
              </a:rPr>
              <a:t>               &lt;li&gt;&lt;a href="#"&gt;Courses&lt;/a&gt;&lt;/li&gt;</a:t>
            </a:r>
          </a:p>
          <a:p>
            <a:r>
              <a:rPr lang="en-US" sz="1800" dirty="0">
                <a:effectLst/>
              </a:rPr>
              <a:t>               &lt;li&gt;&lt;a href="#"&gt;Resources&lt;/a&gt;&lt;/li</a:t>
            </a:r>
            <a:r>
              <a:rPr lang="en-US" sz="1800" dirty="0" smtClean="0">
                <a:effectLst/>
              </a:rPr>
              <a:t>&gt;</a:t>
            </a:r>
          </a:p>
          <a:p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           &lt;/ul&gt;</a:t>
            </a:r>
          </a:p>
          <a:p>
            <a:r>
              <a:rPr lang="en-US" sz="1800" dirty="0" smtClean="0">
                <a:effectLst/>
              </a:rPr>
              <a:t>   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 smtClean="0">
                <a:effectLst/>
              </a:rPr>
              <a:t>   &lt;/</a:t>
            </a:r>
            <a:r>
              <a:rPr lang="en-US" sz="1800" dirty="0">
                <a:effectLst/>
              </a:rPr>
              <a:t>header&gt;</a:t>
            </a:r>
          </a:p>
          <a:p>
            <a:r>
              <a:rPr lang="en-US" sz="1800" dirty="0">
                <a:effectLst/>
              </a:rPr>
              <a:t>&lt;/body&gt;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62285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418313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365571"/>
          </a:xfrm>
        </p:spPr>
        <p:txBody>
          <a:bodyPr/>
          <a:lstStyle/>
          <a:p>
            <a:r>
              <a:rPr lang="en-US" dirty="0"/>
              <a:t>Which of the following tags is semantically the most appropriate</a:t>
            </a:r>
            <a:r>
              <a:rPr lang="en-US" dirty="0" smtClean="0"/>
              <a:t>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headerItem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&lt;nav&gt;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&lt;section&gt;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&lt;details&gt;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&lt;content&gt;</a:t>
            </a:r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518886" y="405037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7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077218"/>
          </a:xfrm>
        </p:spPr>
        <p:txBody>
          <a:bodyPr/>
          <a:lstStyle/>
          <a:p>
            <a:r>
              <a:rPr lang="en-US" sz="3200" dirty="0" smtClean="0"/>
              <a:t>Which of the following tags is semantically the most appropriate?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81000" y="2209800"/>
            <a:ext cx="84582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/>
              </a:rPr>
              <a:t>&lt;body&gt;</a:t>
            </a:r>
          </a:p>
          <a:p>
            <a:r>
              <a:rPr lang="en-US" sz="1800" dirty="0" smtClean="0">
                <a:effectLst/>
              </a:rPr>
              <a:t>   &lt;</a:t>
            </a:r>
            <a:r>
              <a:rPr lang="en-US" sz="1800" dirty="0">
                <a:effectLst/>
              </a:rPr>
              <a:t>header&gt;</a:t>
            </a:r>
          </a:p>
          <a:p>
            <a:r>
              <a:rPr lang="en-US" sz="1800" dirty="0" smtClean="0">
                <a:effectLst/>
              </a:rPr>
              <a:t>      &lt;h1&gt;Telerik Academy&lt;/</a:t>
            </a:r>
            <a:r>
              <a:rPr lang="en-US" sz="1800" dirty="0">
                <a:effectLst/>
              </a:rPr>
              <a:t>h1</a:t>
            </a:r>
            <a:r>
              <a:rPr lang="en-US" sz="1800" dirty="0" smtClean="0">
                <a:effectLst/>
              </a:rPr>
              <a:t>&gt;</a:t>
            </a:r>
          </a:p>
          <a:p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  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&lt;nav&gt;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>
                <a:effectLst/>
              </a:rPr>
              <a:t>	</a:t>
            </a:r>
            <a:r>
              <a:rPr lang="en-US" sz="1800" dirty="0" smtClean="0">
                <a:effectLst/>
              </a:rPr>
              <a:t>     &lt;ul&gt;</a:t>
            </a:r>
          </a:p>
          <a:p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              &lt;li&gt;&lt;a href="#"&gt;Home&lt;/a&gt;&lt;/li&gt;</a:t>
            </a:r>
          </a:p>
          <a:p>
            <a:r>
              <a:rPr lang="en-US" sz="1800" dirty="0" smtClean="0">
                <a:effectLst/>
              </a:rPr>
              <a:t>               &lt;</a:t>
            </a:r>
            <a:r>
              <a:rPr lang="en-US" sz="1800" dirty="0">
                <a:effectLst/>
              </a:rPr>
              <a:t>li&gt;&lt;a href="#"&gt;Software Academy&lt;/a&gt;&lt;/li&gt;	</a:t>
            </a:r>
          </a:p>
          <a:p>
            <a:r>
              <a:rPr lang="en-US" sz="1800" dirty="0" smtClean="0">
                <a:effectLst/>
              </a:rPr>
              <a:t>               &lt;</a:t>
            </a:r>
            <a:r>
              <a:rPr lang="en-US" sz="1800" dirty="0">
                <a:effectLst/>
              </a:rPr>
              <a:t>li&gt;&lt;a href="#"&gt;Courses&lt;/a&gt;&lt;/li</a:t>
            </a:r>
            <a:r>
              <a:rPr lang="en-US" sz="1800" dirty="0" smtClean="0">
                <a:effectLst/>
              </a:rPr>
              <a:t>&gt;</a:t>
            </a:r>
          </a:p>
          <a:p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              &lt;</a:t>
            </a:r>
            <a:r>
              <a:rPr lang="en-US" sz="1800" dirty="0">
                <a:effectLst/>
              </a:rPr>
              <a:t>li&gt;&lt;a href="#"&gt;Resources&lt;/a&gt;&lt;/li&gt; 	</a:t>
            </a:r>
          </a:p>
          <a:p>
            <a:r>
              <a:rPr lang="en-US" sz="1800" dirty="0">
                <a:effectLst/>
              </a:rPr>
              <a:t>	</a:t>
            </a:r>
            <a:r>
              <a:rPr lang="en-US" sz="1800" dirty="0" smtClean="0">
                <a:effectLst/>
              </a:rPr>
              <a:t>     &lt;/</a:t>
            </a:r>
            <a:r>
              <a:rPr lang="en-US" sz="1800" dirty="0">
                <a:effectLst/>
              </a:rPr>
              <a:t>ul&gt;</a:t>
            </a:r>
          </a:p>
          <a:p>
            <a:r>
              <a:rPr lang="en-US" sz="1800" dirty="0" smtClean="0">
                <a:effectLst/>
              </a:rPr>
              <a:t>   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&lt;/nav&gt;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 smtClean="0">
                <a:effectLst/>
              </a:rPr>
              <a:t>   &lt;/</a:t>
            </a:r>
            <a:r>
              <a:rPr lang="en-US" sz="1800" dirty="0">
                <a:effectLst/>
              </a:rPr>
              <a:t>header&gt;</a:t>
            </a:r>
          </a:p>
          <a:p>
            <a:r>
              <a:rPr lang="en-US" sz="1800" dirty="0">
                <a:effectLst/>
              </a:rPr>
              <a:t>&lt;/body&gt;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" y="6049754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&lt;nav&gt;</a:t>
            </a:r>
            <a:r>
              <a:rPr lang="en-US" sz="2800" dirty="0"/>
              <a:t> tag defines a section of navigation </a:t>
            </a:r>
            <a:r>
              <a:rPr lang="en-US" sz="2800" dirty="0" smtClean="0"/>
              <a:t>links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535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077218"/>
          </a:xfrm>
        </p:spPr>
        <p:txBody>
          <a:bodyPr/>
          <a:lstStyle/>
          <a:p>
            <a:r>
              <a:rPr lang="en-US" sz="3200" dirty="0" smtClean="0"/>
              <a:t>Combine the text and the tags so that the result is semantically correct markup?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81000" y="2700278"/>
            <a:ext cx="84582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…</a:t>
            </a:r>
            <a:r>
              <a:rPr lang="ru-RU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 </a:t>
            </a:r>
            <a:r>
              <a:rPr lang="ru-RU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…</a:t>
            </a:r>
            <a:r>
              <a:rPr lang="ru-RU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	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    &lt;…</a:t>
            </a:r>
            <a:r>
              <a:rPr lang="ru-RU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  <a:r>
              <a:rPr lang="ru-RU" sz="1800" dirty="0" smtClean="0">
                <a:effectLst/>
              </a:rPr>
              <a:t>C</a:t>
            </a:r>
            <a:r>
              <a:rPr lang="ru-RU" sz="1800" dirty="0">
                <a:effectLst/>
              </a:rPr>
              <a:t># програмиране - част I</a:t>
            </a:r>
            <a:r>
              <a:rPr lang="ru-RU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…</a:t>
            </a:r>
            <a:r>
              <a:rPr lang="ru-RU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</a:p>
          <a:p>
            <a:r>
              <a:rPr lang="en-US" sz="1800" dirty="0" smtClean="0">
                <a:effectLst/>
              </a:rPr>
              <a:t>  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…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  <a:r>
              <a:rPr lang="ru-RU" sz="1800" dirty="0">
                <a:effectLst/>
              </a:rPr>
              <a:t>		</a:t>
            </a:r>
          </a:p>
          <a:p>
            <a:r>
              <a:rPr lang="en-US" sz="1800" dirty="0" smtClean="0">
                <a:effectLst/>
              </a:rPr>
              <a:t>  </a:t>
            </a:r>
            <a:r>
              <a:rPr lang="ru-RU" sz="1800" dirty="0" smtClean="0">
                <a:effectLst/>
              </a:rPr>
              <a:t>&lt;</a:t>
            </a:r>
            <a:r>
              <a:rPr lang="en-US" sz="1800" dirty="0">
                <a:effectLst/>
              </a:rPr>
              <a:t>p</a:t>
            </a:r>
            <a:r>
              <a:rPr lang="en-US" sz="1800" dirty="0" smtClean="0">
                <a:effectLst/>
              </a:rPr>
              <a:t>&gt; </a:t>
            </a:r>
            <a:r>
              <a:rPr lang="ru-RU" sz="1800" dirty="0" smtClean="0">
                <a:effectLst/>
              </a:rPr>
              <a:t>В </a:t>
            </a:r>
            <a:r>
              <a:rPr lang="ru-RU" sz="1800" dirty="0">
                <a:effectLst/>
              </a:rPr>
              <a:t>безплатния курс "HTML oснови" се изучават </a:t>
            </a:r>
            <a:r>
              <a:rPr lang="ru-RU" sz="1800" dirty="0" err="1">
                <a:effectLst/>
              </a:rPr>
              <a:t>основите</a:t>
            </a:r>
            <a:r>
              <a:rPr lang="ru-RU" sz="1800" dirty="0">
                <a:effectLst/>
              </a:rPr>
              <a:t> </a:t>
            </a:r>
            <a:r>
              <a:rPr lang="ru-RU" sz="1800" dirty="0" smtClean="0">
                <a:effectLst/>
              </a:rPr>
              <a:t>на</a:t>
            </a: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>      </a:t>
            </a:r>
            <a:r>
              <a:rPr lang="ru-RU" sz="1800" dirty="0" err="1" smtClean="0">
                <a:effectLst/>
              </a:rPr>
              <a:t>уеб</a:t>
            </a:r>
            <a:r>
              <a:rPr lang="ru-RU" sz="1800" dirty="0" smtClean="0">
                <a:effectLst/>
              </a:rPr>
              <a:t> </a:t>
            </a:r>
            <a:r>
              <a:rPr lang="ru-RU" sz="1800" dirty="0">
                <a:effectLst/>
              </a:rPr>
              <a:t>програмирането. Разглеждат се начални понятия </a:t>
            </a:r>
            <a:r>
              <a:rPr lang="ru-RU" sz="1800" dirty="0" smtClean="0">
                <a:effectLst/>
              </a:rPr>
              <a:t>за</a:t>
            </a: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>      </a:t>
            </a:r>
            <a:r>
              <a:rPr lang="ru-RU" sz="1800" dirty="0" err="1" smtClean="0">
                <a:effectLst/>
              </a:rPr>
              <a:t>уеб</a:t>
            </a:r>
            <a:r>
              <a:rPr lang="ru-RU" sz="1800" dirty="0">
                <a:effectLst/>
              </a:rPr>
              <a:t>, като браузъри, уеб сървъри, </a:t>
            </a:r>
            <a:r>
              <a:rPr lang="ru-RU" sz="1800" dirty="0" err="1">
                <a:effectLst/>
              </a:rPr>
              <a:t>системата</a:t>
            </a:r>
            <a:r>
              <a:rPr lang="ru-RU" sz="1800" dirty="0">
                <a:effectLst/>
              </a:rPr>
              <a:t> </a:t>
            </a:r>
            <a:r>
              <a:rPr lang="ru-RU" sz="1800" dirty="0" smtClean="0">
                <a:effectLst/>
              </a:rPr>
              <a:t>клиент-</a:t>
            </a: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>      </a:t>
            </a:r>
            <a:r>
              <a:rPr lang="ru-RU" sz="1800" dirty="0" err="1" smtClean="0">
                <a:effectLst/>
              </a:rPr>
              <a:t>сървър</a:t>
            </a:r>
            <a:r>
              <a:rPr lang="ru-RU" sz="1800" dirty="0">
                <a:effectLst/>
              </a:rPr>
              <a:t>, инструменти за разработка, езика HTML </a:t>
            </a:r>
            <a:r>
              <a:rPr lang="ru-RU" sz="1800" dirty="0" smtClean="0">
                <a:effectLst/>
              </a:rPr>
              <a:t>и</a:t>
            </a: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>      </a:t>
            </a:r>
            <a:r>
              <a:rPr lang="ru-RU" sz="1800" dirty="0" smtClean="0">
                <a:effectLst/>
              </a:rPr>
              <a:t>др..</a:t>
            </a:r>
            <a:endParaRPr lang="en-US" sz="1800" dirty="0" smtClean="0">
              <a:effectLst/>
            </a:endParaRPr>
          </a:p>
          <a:p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 &lt;/p&gt;</a:t>
            </a:r>
            <a:r>
              <a:rPr lang="en-US" sz="1800" dirty="0">
                <a:effectLst/>
              </a:rPr>
              <a:t/>
            </a:r>
            <a:br>
              <a:rPr lang="en-US" sz="1800" dirty="0">
                <a:effectLst/>
              </a:rPr>
            </a:br>
            <a:r>
              <a:rPr lang="ru-RU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…</a:t>
            </a:r>
            <a:r>
              <a:rPr lang="ru-RU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62285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68794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86145"/>
          </a:xfrm>
        </p:spPr>
        <p:txBody>
          <a:bodyPr/>
          <a:lstStyle/>
          <a:p>
            <a:r>
              <a:rPr lang="en-US" dirty="0"/>
              <a:t>Combine the text and the tags so that the result is semantically correct markup?</a:t>
            </a:r>
            <a:endParaRPr lang="en-US" dirty="0">
              <a:effectLst/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&lt;article&gt;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&lt;header&gt;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&lt;/h1&gt;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&lt;/header&gt;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&lt;/article&gt;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&lt;article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article&gt;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div&gt;</a:t>
            </a:r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501633" y="1974012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9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8160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Which of the following tags is used  for inserting a line break?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&lt;br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&lt;break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</a:t>
            </a:r>
            <a:r>
              <a:rPr lang="en-US" sz="3200" dirty="0" err="1"/>
              <a:t>lb</a:t>
            </a:r>
            <a:r>
              <a:rPr lang="en-US" sz="3200" dirty="0"/>
              <a:t> </a:t>
            </a:r>
            <a:r>
              <a:rPr lang="en-US" sz="3200" dirty="0" smtClean="0"/>
              <a:t>/&gt;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</a:t>
            </a:r>
            <a:r>
              <a:rPr lang="en-US" sz="3200" dirty="0" err="1"/>
              <a:t>nl</a:t>
            </a:r>
            <a:r>
              <a:rPr lang="en-US" sz="3200" dirty="0" smtClean="0"/>
              <a:t>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&lt;\n&gt;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2890" y="25908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C:\Users\ageorgieva\Desktop\1351237725_color-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192" y="2898228"/>
            <a:ext cx="1673772" cy="167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28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077218"/>
          </a:xfrm>
        </p:spPr>
        <p:txBody>
          <a:bodyPr/>
          <a:lstStyle/>
          <a:p>
            <a:r>
              <a:rPr lang="en-US" sz="3200" dirty="0"/>
              <a:t>Combine the text and the tags so that the result is semantically correct markup?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81000" y="2700278"/>
            <a:ext cx="84582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article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 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header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&lt;h1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  <a:r>
              <a:rPr lang="ru-RU" sz="1800" dirty="0" smtClean="0">
                <a:effectLst/>
              </a:rPr>
              <a:t>C</a:t>
            </a:r>
            <a:r>
              <a:rPr lang="ru-RU" sz="1800" dirty="0">
                <a:effectLst/>
              </a:rPr>
              <a:t># </a:t>
            </a:r>
            <a:r>
              <a:rPr lang="ru-RU" sz="1800" dirty="0" err="1">
                <a:effectLst/>
              </a:rPr>
              <a:t>програмиране</a:t>
            </a:r>
            <a:r>
              <a:rPr lang="ru-RU" sz="1800" dirty="0">
                <a:effectLst/>
              </a:rPr>
              <a:t> - част I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h1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  <a:endParaRPr lang="ru-RU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>
                <a:effectLst/>
              </a:rPr>
              <a:t>  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header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  <a:r>
              <a:rPr lang="ru-RU" sz="1800" dirty="0">
                <a:effectLst/>
              </a:rPr>
              <a:t>		</a:t>
            </a:r>
          </a:p>
          <a:p>
            <a:r>
              <a:rPr lang="en-US" sz="1800" dirty="0">
                <a:effectLst/>
              </a:rPr>
              <a:t>  </a:t>
            </a:r>
            <a:r>
              <a:rPr lang="ru-RU" sz="1800" dirty="0">
                <a:effectLst/>
              </a:rPr>
              <a:t>&lt;</a:t>
            </a:r>
            <a:r>
              <a:rPr lang="en-US" sz="1800" dirty="0">
                <a:effectLst/>
              </a:rPr>
              <a:t>p&gt; </a:t>
            </a:r>
            <a:r>
              <a:rPr lang="ru-RU" sz="1800" dirty="0">
                <a:effectLst/>
              </a:rPr>
              <a:t>В </a:t>
            </a:r>
            <a:r>
              <a:rPr lang="ru-RU" sz="1800" dirty="0" err="1">
                <a:effectLst/>
              </a:rPr>
              <a:t>безплатния</a:t>
            </a:r>
            <a:r>
              <a:rPr lang="ru-RU" sz="1800" dirty="0">
                <a:effectLst/>
              </a:rPr>
              <a:t> курс "HTML </a:t>
            </a:r>
            <a:r>
              <a:rPr lang="ru-RU" sz="1800" dirty="0" err="1">
                <a:effectLst/>
              </a:rPr>
              <a:t>oснови</a:t>
            </a:r>
            <a:r>
              <a:rPr lang="ru-RU" sz="1800" dirty="0">
                <a:effectLst/>
              </a:rPr>
              <a:t>" се </a:t>
            </a:r>
            <a:r>
              <a:rPr lang="ru-RU" sz="1800" dirty="0" err="1">
                <a:effectLst/>
              </a:rPr>
              <a:t>изучават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основите</a:t>
            </a:r>
            <a:r>
              <a:rPr lang="ru-RU" sz="1800" dirty="0">
                <a:effectLst/>
              </a:rPr>
              <a:t> на</a:t>
            </a:r>
            <a:r>
              <a:rPr lang="en-US" sz="1800" dirty="0">
                <a:effectLst/>
              </a:rPr>
              <a:t/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      </a:t>
            </a:r>
            <a:r>
              <a:rPr lang="ru-RU" sz="1800" dirty="0" err="1">
                <a:effectLst/>
              </a:rPr>
              <a:t>уеб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програмирането</a:t>
            </a:r>
            <a:r>
              <a:rPr lang="ru-RU" sz="1800" dirty="0">
                <a:effectLst/>
              </a:rPr>
              <a:t>. </a:t>
            </a:r>
            <a:r>
              <a:rPr lang="ru-RU" sz="1800" dirty="0" err="1">
                <a:effectLst/>
              </a:rPr>
              <a:t>Разглеждат</a:t>
            </a:r>
            <a:r>
              <a:rPr lang="ru-RU" sz="1800" dirty="0">
                <a:effectLst/>
              </a:rPr>
              <a:t> се </a:t>
            </a:r>
            <a:r>
              <a:rPr lang="ru-RU" sz="1800" dirty="0" err="1">
                <a:effectLst/>
              </a:rPr>
              <a:t>начални</a:t>
            </a:r>
            <a:r>
              <a:rPr lang="ru-RU" sz="1800" dirty="0">
                <a:effectLst/>
              </a:rPr>
              <a:t> понятия за</a:t>
            </a:r>
            <a:r>
              <a:rPr lang="en-US" sz="1800" dirty="0">
                <a:effectLst/>
              </a:rPr>
              <a:t/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      </a:t>
            </a:r>
            <a:r>
              <a:rPr lang="ru-RU" sz="1800" dirty="0" err="1">
                <a:effectLst/>
              </a:rPr>
              <a:t>уеб</a:t>
            </a:r>
            <a:r>
              <a:rPr lang="ru-RU" sz="1800" dirty="0">
                <a:effectLst/>
              </a:rPr>
              <a:t>, </a:t>
            </a:r>
            <a:r>
              <a:rPr lang="ru-RU" sz="1800" dirty="0" err="1">
                <a:effectLst/>
              </a:rPr>
              <a:t>като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браузъри</a:t>
            </a:r>
            <a:r>
              <a:rPr lang="ru-RU" sz="1800" dirty="0">
                <a:effectLst/>
              </a:rPr>
              <a:t>, </a:t>
            </a:r>
            <a:r>
              <a:rPr lang="ru-RU" sz="1800" dirty="0" err="1">
                <a:effectLst/>
              </a:rPr>
              <a:t>уеб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сървъри</a:t>
            </a:r>
            <a:r>
              <a:rPr lang="ru-RU" sz="1800" dirty="0">
                <a:effectLst/>
              </a:rPr>
              <a:t>, </a:t>
            </a:r>
            <a:r>
              <a:rPr lang="ru-RU" sz="1800" dirty="0" err="1">
                <a:effectLst/>
              </a:rPr>
              <a:t>системата</a:t>
            </a:r>
            <a:r>
              <a:rPr lang="ru-RU" sz="1800" dirty="0">
                <a:effectLst/>
              </a:rPr>
              <a:t> клиент-</a:t>
            </a:r>
            <a:r>
              <a:rPr lang="en-US" sz="1800" dirty="0">
                <a:effectLst/>
              </a:rPr>
              <a:t/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      </a:t>
            </a:r>
            <a:r>
              <a:rPr lang="ru-RU" sz="1800" dirty="0" err="1">
                <a:effectLst/>
              </a:rPr>
              <a:t>сървър</a:t>
            </a:r>
            <a:r>
              <a:rPr lang="ru-RU" sz="1800" dirty="0">
                <a:effectLst/>
              </a:rPr>
              <a:t>, </a:t>
            </a:r>
            <a:r>
              <a:rPr lang="ru-RU" sz="1800" dirty="0" err="1">
                <a:effectLst/>
              </a:rPr>
              <a:t>инструменти</a:t>
            </a:r>
            <a:r>
              <a:rPr lang="ru-RU" sz="1800" dirty="0">
                <a:effectLst/>
              </a:rPr>
              <a:t> за разработка, </a:t>
            </a:r>
            <a:r>
              <a:rPr lang="ru-RU" sz="1800" dirty="0" err="1">
                <a:effectLst/>
              </a:rPr>
              <a:t>езика</a:t>
            </a:r>
            <a:r>
              <a:rPr lang="ru-RU" sz="1800" dirty="0">
                <a:effectLst/>
              </a:rPr>
              <a:t> HTML и</a:t>
            </a:r>
            <a:r>
              <a:rPr lang="en-US" sz="1800" dirty="0">
                <a:effectLst/>
              </a:rPr>
              <a:t/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      </a:t>
            </a:r>
            <a:r>
              <a:rPr lang="ru-RU" sz="1800" dirty="0">
                <a:effectLst/>
              </a:rPr>
              <a:t>др..</a:t>
            </a:r>
            <a:endParaRPr lang="en-US" sz="1800" dirty="0">
              <a:effectLst/>
            </a:endParaRPr>
          </a:p>
          <a:p>
            <a:r>
              <a:rPr lang="en-US" sz="1800" dirty="0">
                <a:effectLst/>
              </a:rPr>
              <a:t>  &lt;/p&gt;</a:t>
            </a:r>
            <a:br>
              <a:rPr lang="en-US" sz="1800" dirty="0">
                <a:effectLst/>
              </a:rPr>
            </a:b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article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9264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077218"/>
          </a:xfrm>
        </p:spPr>
        <p:txBody>
          <a:bodyPr/>
          <a:lstStyle/>
          <a:p>
            <a:r>
              <a:rPr lang="en-US" sz="3200" dirty="0"/>
              <a:t>Combine the text and the tags so that the result is semantically correct markup?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595086" y="2743200"/>
            <a:ext cx="3519714" cy="367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  &lt;…&gt;</a:t>
            </a:r>
            <a:r>
              <a:rPr lang="en-US" sz="1800" dirty="0" smtClean="0">
                <a:effectLst/>
              </a:rPr>
              <a:t>CSS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effectLst/>
              </a:rPr>
              <a:t>   </a:t>
            </a:r>
            <a:r>
              <a:rPr lang="en-US" sz="1800" dirty="0" smtClean="0">
                <a:effectLst/>
              </a:rPr>
              <a:t>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&lt;…&gt;</a:t>
            </a:r>
            <a:r>
              <a:rPr lang="en-US" sz="1800" dirty="0" smtClean="0">
                <a:effectLst/>
              </a:rPr>
              <a:t>Cascading Style</a:t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>      Sheets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&lt;/…&gt;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>
                <a:effectLst/>
              </a:rPr>
              <a:t>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&lt;…&gt;</a:t>
            </a:r>
            <a:r>
              <a:rPr lang="en-US" sz="1800" dirty="0" smtClean="0">
                <a:effectLst/>
              </a:rPr>
              <a:t>PHP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effectLst/>
              </a:rPr>
              <a:t>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&lt;…&gt;</a:t>
            </a:r>
            <a:r>
              <a:rPr lang="en-US" sz="1800" dirty="0" smtClean="0">
                <a:effectLst/>
              </a:rPr>
              <a:t>PHP:Hypertext</a:t>
            </a:r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>      Preprocessor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&lt;/…&gt;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  &lt;…&gt;</a:t>
            </a:r>
            <a:r>
              <a:rPr lang="en-US" sz="1800" dirty="0" smtClean="0">
                <a:effectLst/>
              </a:rPr>
              <a:t>HTML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&lt;…&gt;</a:t>
            </a:r>
            <a:r>
              <a:rPr lang="en-US" sz="1800" dirty="0" smtClean="0">
                <a:effectLst/>
              </a:rPr>
              <a:t>HyperText</a:t>
            </a:r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Markup </a:t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>      Language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200" y="2590800"/>
            <a:ext cx="44196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&lt;dd&gt;&lt;dt&gt;&lt;/dt&gt;&lt;dl&gt;&lt;/dl&gt;&lt;/dd&gt;</a:t>
            </a:r>
            <a:endParaRPr lang="en-US" sz="2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 marL="871538" lvl="1" indent="-5143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&lt;dl&gt;&lt;td&gt;&lt;/td&gt;&lt;tr&gt;&lt;/tr&gt;&lt;/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dl&gt;</a:t>
            </a:r>
          </a:p>
          <a:p>
            <a:pPr marL="871538" lvl="1" indent="-5143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dt&gt;&lt;dl&gt;&lt;/dl&gt;&lt;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dd&gt;&lt;/dd&gt;&lt;/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dt&gt;</a:t>
            </a:r>
          </a:p>
          <a:p>
            <a:pPr marL="871538" lvl="1" indent="-5143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&lt;dl&gt;&lt;dt&gt;&lt;/dt&gt;&lt;dd&gt;&lt;/dd&gt;&lt;/dl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&gt;</a:t>
            </a:r>
            <a:endParaRPr lang="en-US" sz="2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554747" y="5562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0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954107"/>
          </a:xfrm>
        </p:spPr>
        <p:txBody>
          <a:bodyPr/>
          <a:lstStyle/>
          <a:p>
            <a:r>
              <a:rPr lang="en-US" sz="2800" dirty="0"/>
              <a:t>Combine the text and the tags so that the result is semantically correct markup</a:t>
            </a:r>
            <a:r>
              <a:rPr lang="en-US" sz="2800" dirty="0" smtClean="0"/>
              <a:t>?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6"/>
          <p:cNvSpPr>
            <a:spLocks noGrp="1"/>
          </p:cNvSpPr>
          <p:nvPr/>
        </p:nvSpPr>
        <p:spPr>
          <a:xfrm>
            <a:off x="945243" y="2743200"/>
            <a:ext cx="732971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&lt;dl&gt;</a:t>
            </a:r>
          </a:p>
          <a:p>
            <a:r>
              <a:rPr lang="en-US" sz="1800" dirty="0" smtClean="0">
                <a:effectLst/>
              </a:rPr>
              <a:t>  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&lt;dt&gt;</a:t>
            </a:r>
            <a:r>
              <a:rPr lang="en-US" sz="1800" dirty="0">
                <a:effectLst/>
              </a:rPr>
              <a:t>CSS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&lt;/dt&gt;</a:t>
            </a:r>
          </a:p>
          <a:p>
            <a:r>
              <a:rPr lang="en-US" sz="1800" dirty="0">
                <a:effectLst/>
              </a:rPr>
              <a:t>    </a:t>
            </a:r>
            <a:r>
              <a:rPr lang="en-US" sz="1800" dirty="0" smtClean="0">
                <a:effectLst/>
              </a:rPr>
              <a:t> 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&lt;dd&gt;</a:t>
            </a:r>
            <a:r>
              <a:rPr lang="en-US" sz="1800" dirty="0">
                <a:effectLst/>
              </a:rPr>
              <a:t>Cascading </a:t>
            </a:r>
            <a:r>
              <a:rPr lang="en-US" sz="1800" dirty="0" smtClean="0">
                <a:effectLst/>
              </a:rPr>
              <a:t>Style</a:t>
            </a:r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Sheets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&lt;/dd&gt;</a:t>
            </a:r>
          </a:p>
          <a:p>
            <a:r>
              <a:rPr lang="en-US" sz="1800" dirty="0" smtClean="0">
                <a:effectLst/>
              </a:rPr>
              <a:t>  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&lt;dt&gt;</a:t>
            </a:r>
            <a:r>
              <a:rPr lang="en-US" sz="1800" dirty="0">
                <a:effectLst/>
              </a:rPr>
              <a:t>PHP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&lt;/dt&gt;</a:t>
            </a:r>
          </a:p>
          <a:p>
            <a:r>
              <a:rPr lang="en-US" sz="1800" dirty="0">
                <a:effectLst/>
              </a:rPr>
              <a:t>     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&lt;dd&gt;</a:t>
            </a:r>
            <a:r>
              <a:rPr lang="en-US" sz="1800" dirty="0" smtClean="0">
                <a:effectLst/>
              </a:rPr>
              <a:t>PHP:Hypertext Preprocessor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&lt;/dd&gt;</a:t>
            </a:r>
          </a:p>
          <a:p>
            <a:r>
              <a:rPr lang="en-US" sz="1800" dirty="0" smtClean="0">
                <a:effectLst/>
              </a:rPr>
              <a:t>  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&lt;dt&gt;</a:t>
            </a:r>
            <a:r>
              <a:rPr lang="en-US" sz="1800" dirty="0" smtClean="0">
                <a:effectLst/>
              </a:rPr>
              <a:t>HTML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&lt;/dt&gt;</a:t>
            </a:r>
          </a:p>
          <a:p>
            <a:r>
              <a:rPr lang="en-US" sz="1800" dirty="0">
                <a:effectLst/>
              </a:rPr>
              <a:t>     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&lt;dd&gt;</a:t>
            </a:r>
            <a:r>
              <a:rPr lang="en-US" sz="1800" dirty="0">
                <a:effectLst/>
              </a:rPr>
              <a:t>HyperText Markup </a:t>
            </a:r>
            <a:r>
              <a:rPr lang="en-US" sz="1800" dirty="0" smtClean="0">
                <a:effectLst/>
              </a:rPr>
              <a:t>Language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&lt;/dd&gt;</a:t>
            </a:r>
          </a:p>
          <a:p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&lt;/dl&gt;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5410200"/>
            <a:ext cx="8763000" cy="1039387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A definition list is a list of items, with a description of each </a:t>
            </a:r>
            <a:r>
              <a:rPr lang="en-US" sz="2800" dirty="0" smtClean="0"/>
              <a:t>item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37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03961"/>
          </a:xfrm>
        </p:spPr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What is the correct way for creating a hyperlink?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&lt;</a:t>
            </a:r>
            <a:r>
              <a:rPr lang="en-US" sz="3200" dirty="0"/>
              <a:t>a </a:t>
            </a:r>
            <a:r>
              <a:rPr lang="en-US" sz="3200" dirty="0" err="1"/>
              <a:t>url</a:t>
            </a:r>
            <a:r>
              <a:rPr lang="en-US" sz="3200" dirty="0"/>
              <a:t>=" http://</a:t>
            </a:r>
            <a:r>
              <a:rPr lang="en-US" sz="3200" dirty="0" smtClean="0"/>
              <a:t>telerikacademy.com </a:t>
            </a:r>
            <a:r>
              <a:rPr lang="en-US" sz="3200" dirty="0"/>
              <a:t>"&gt; Telerik  Academy &lt;/a</a:t>
            </a:r>
            <a:r>
              <a:rPr lang="en-US" sz="3200" dirty="0" smtClean="0"/>
              <a:t>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&lt;a href="http://</a:t>
            </a:r>
            <a:r>
              <a:rPr lang="en-US" sz="3200" dirty="0" smtClean="0"/>
              <a:t>telerikacademy.com"&gt;</a:t>
            </a:r>
            <a:br>
              <a:rPr lang="en-US" sz="3200" dirty="0" smtClean="0"/>
            </a:br>
            <a:r>
              <a:rPr lang="en-US" sz="3200" dirty="0" smtClean="0"/>
              <a:t>Telerik  </a:t>
            </a:r>
            <a:r>
              <a:rPr lang="en-US" sz="3200" dirty="0"/>
              <a:t>Academy&lt;/a</a:t>
            </a:r>
            <a:r>
              <a:rPr lang="en-US" sz="3200" dirty="0" smtClean="0"/>
              <a:t>&gt;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&lt;a&gt; http://</a:t>
            </a:r>
            <a:r>
              <a:rPr lang="en-US" sz="3200" dirty="0" smtClean="0"/>
              <a:t>telerikacademy.com </a:t>
            </a:r>
            <a:r>
              <a:rPr lang="en-US" sz="3200" dirty="0"/>
              <a:t>&lt;/a&gt;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&lt;a name=" http://</a:t>
            </a:r>
            <a:r>
              <a:rPr lang="en-US" sz="3200" dirty="0" smtClean="0"/>
              <a:t>telerikacademy.com </a:t>
            </a:r>
            <a:r>
              <a:rPr lang="en-US" sz="3200" dirty="0"/>
              <a:t>"&gt; Telerik  Academy &lt;/a</a:t>
            </a:r>
            <a:r>
              <a:rPr lang="en-US" sz="3200" dirty="0" smtClean="0"/>
              <a:t>&gt;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3365" y="339747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6294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0540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What is the correct way for creating an e-mail link?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&lt;email </a:t>
            </a:r>
            <a:r>
              <a:rPr lang="en-US" sz="3200" dirty="0" err="1"/>
              <a:t>href</a:t>
            </a:r>
            <a:r>
              <a:rPr lang="en-US" sz="3200" dirty="0" smtClean="0"/>
              <a:t>="academy@telerik.com"&gt;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&lt;email&gt;academy@telerik.com&lt;/email</a:t>
            </a:r>
            <a:r>
              <a:rPr lang="en-US" sz="3200" dirty="0"/>
              <a:t>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&lt;a href="</a:t>
            </a:r>
            <a:r>
              <a:rPr lang="en-US" sz="3200" dirty="0" smtClean="0"/>
              <a:t>mailto:academy@telerik.com </a:t>
            </a:r>
            <a:r>
              <a:rPr lang="en-US" sz="3200" dirty="0"/>
              <a:t>"&gt;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&lt;a </a:t>
            </a:r>
            <a:r>
              <a:rPr lang="en-US" sz="3200" dirty="0" err="1"/>
              <a:t>href</a:t>
            </a:r>
            <a:r>
              <a:rPr lang="en-US" sz="3200" dirty="0" smtClean="0"/>
              <a:t>="academy@telerik.com"&gt;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&lt;mailto </a:t>
            </a:r>
            <a:r>
              <a:rPr lang="en-US" sz="3200" dirty="0" err="1" smtClean="0"/>
              <a:t>href</a:t>
            </a:r>
            <a:r>
              <a:rPr lang="en-US" sz="3200" dirty="0" smtClean="0"/>
              <a:t>="academy@telerik.com"&gt;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01650" y="408866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1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6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6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Props1.xml><?xml version="1.0" encoding="utf-8"?>
<ds:datastoreItem xmlns:ds="http://schemas.openxmlformats.org/officeDocument/2006/customXml" ds:itemID="{5F8B7F50-48CD-4CB3-89D5-7AD0C50BADB9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5E33CD8-A1A1-42AC-B948-CD07B014CB6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45104400-A3C7-4BDD-A4A3-875A9413834E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05439FD-5041-4812-9C34-47A715AE5C9A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6B75747-AB89-470C-BF1B-837893DADCE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6DD5ADB5-7353-457B-BABE-371D88C31E19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7AE45B61-25BA-46F9-8D9C-932AC732E6D7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C4AC17FB-EA31-46DA-9326-306B08DE819F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B1DDAF2-F3CB-42DC-A68C-2CBA9A3869E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A9E4DE38-7694-44F8-8DB6-B2CF36E12BEA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F6EC296E-D3A4-457C-8718-B7F5CAD4A78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5667DE8-4249-4859-9E89-A4174272D7E6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D54B1A23-34DA-4F15-A652-7B196349EAB5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D25D9E12-7CF3-494E-9A85-D95033851601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1DE714BA-48C5-49BC-845B-73BBD4A7C29F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05DA2BF-CD87-42CD-9A62-71F77BE638ED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3D73FE60-4810-4F9B-9CB7-7D9C0BAE25E4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90142D8D-E0EB-4D18-9605-4361ED9A2DBE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4F66F8ED-F613-431D-8D00-3D6AA5F65007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0C3A194A-985A-4ED5-BA6F-951090B701AC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3E0C7833-85E9-42C6-834B-1C23B7CEF9ED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C0ECD997-CDE8-4110-B8F5-362AFAEF8FA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500CB52-1A6A-4D13-9823-6A858B6BD1E3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F7970846-CEDD-4EBE-8F08-36DF7BA45131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E5508815-1872-4ED0-BCAE-78B02B4911B0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605F40D9-CC0F-46A1-89EB-4F40F2253718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97AC978F-4947-4AB9-A255-CD7C4F5A714A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79AA1199-CEA5-43EE-AA2B-6B87CD854326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16E1A62A-3A8C-4F4F-A0B1-765EA36DBB6A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BA47D5DF-62C1-4B6A-8539-C2C95EC9F57B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A90905EF-E92E-4660-A816-8783BBC1EE92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CBB52F77-6511-4179-B582-CE6DA6B9462E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6434D94E-9552-4A49-AE87-7FE6BCB0645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11FFE29-6992-4BB6-8653-EDF89AA0CB5A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9C93DE12-5521-45AD-8871-6A6096FE13F2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2FC74270-7FEF-44BB-97BD-D6076870F888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FB423CA9-07CE-4B4E-82C6-25A1A81F6A93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264CB0B4-B865-4FCA-AB3F-B36D9147DAB4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0B68468F-56E4-44C6-A21D-76678DC5CBDE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68E1B63B-345E-4015-BC74-384F4647AA37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4657ADB9-4D57-43E4-9DA1-983E01395294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DC573FAA-5385-47C0-8561-CD21DC5389F3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5FEA8020-ABB2-4D49-A355-EC2FA164BCC8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56E9E1E2-96B7-4749-BA13-9D2C74BC8AE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ED6603E-8D48-493D-98D2-1E3906EB3267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C316FEE9-74E8-4EEA-BE8C-8BD825D0B0F6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1B0ACE55-44DD-4F9C-BEF4-7172036D972F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09AD6BED-5837-428D-A0B9-2C773D499A5A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CEBB69C2-98DE-483E-BAC4-E976555BB3E8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A9932D26-3100-4BF5-A260-FF840AE51D71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88DE9AA0-8CFD-4FC5-9A1C-5073CC3E6DFB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DBCF1377-29DA-4100-924B-55E0A23C738C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9E5C62F0-E91E-4DB0-9ECA-9AEE6EA423E8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027A4812-137D-4343-A1AC-6F1E29FFB639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E644BA97-AA55-4A3E-9378-4123FB3BBBA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B0D0A75-B74C-41FB-A0C3-B51E0EE4B525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7D7A6D36-504E-4CD6-AD9B-5FB0934D0FF3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6C1AD673-49E5-49EC-B75A-C1E14518B2C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719623A-ED7C-45F6-B046-5E12D0DD5A7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4120DB7-18FB-4FB5-80A4-759D536FB3F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5D57067A-5B27-4D19-A8E2-38DC1A06E58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3638</TotalTime>
  <Words>3524</Words>
  <Application>Microsoft Office PowerPoint</Application>
  <PresentationFormat>On-screen Show (4:3)</PresentationFormat>
  <Paragraphs>745</Paragraphs>
  <Slides>72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Telerik Academy</vt:lpstr>
      <vt:lpstr>HTML Test Preparation</vt:lpstr>
      <vt:lpstr>Fundamentals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Answer</vt:lpstr>
      <vt:lpstr>Question</vt:lpstr>
      <vt:lpstr>Answer</vt:lpstr>
      <vt:lpstr>Question</vt:lpstr>
      <vt:lpstr>Question</vt:lpstr>
      <vt:lpstr>Question</vt:lpstr>
      <vt:lpstr>Question</vt:lpstr>
      <vt:lpstr>Question</vt:lpstr>
      <vt:lpstr>Answer</vt:lpstr>
      <vt:lpstr>Question</vt:lpstr>
      <vt:lpstr>Question</vt:lpstr>
      <vt:lpstr>Answer</vt:lpstr>
      <vt:lpstr>Question</vt:lpstr>
      <vt:lpstr>Answer</vt:lpstr>
      <vt:lpstr>Question</vt:lpstr>
      <vt:lpstr>Answer</vt:lpstr>
      <vt:lpstr>Question</vt:lpstr>
      <vt:lpstr>Question</vt:lpstr>
      <vt:lpstr>Tables</vt:lpstr>
      <vt:lpstr>Question</vt:lpstr>
      <vt:lpstr>Question</vt:lpstr>
      <vt:lpstr>Question</vt:lpstr>
      <vt:lpstr>Question</vt:lpstr>
      <vt:lpstr>Question</vt:lpstr>
      <vt:lpstr>Question Cont.</vt:lpstr>
      <vt:lpstr>Question</vt:lpstr>
      <vt:lpstr>Question</vt:lpstr>
      <vt:lpstr>Question</vt:lpstr>
      <vt:lpstr>Answer</vt:lpstr>
      <vt:lpstr>Question</vt:lpstr>
      <vt:lpstr>Question</vt:lpstr>
      <vt:lpstr>Question</vt:lpstr>
      <vt:lpstr>Question</vt:lpstr>
      <vt:lpstr>Question</vt:lpstr>
      <vt:lpstr>Forms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Answer</vt:lpstr>
      <vt:lpstr>Semantic HTML</vt:lpstr>
      <vt:lpstr>Question</vt:lpstr>
      <vt:lpstr>Question</vt:lpstr>
      <vt:lpstr>Question</vt:lpstr>
      <vt:lpstr>Answer</vt:lpstr>
      <vt:lpstr>Question</vt:lpstr>
      <vt:lpstr>Question</vt:lpstr>
      <vt:lpstr>Answer</vt:lpstr>
      <vt:lpstr>Answer</vt:lpstr>
      <vt:lpstr>Question</vt:lpstr>
      <vt:lpstr>Answer</vt:lpstr>
      <vt:lpstr>Question</vt:lpstr>
      <vt:lpstr>Answer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stefan</cp:lastModifiedBy>
  <cp:revision>896</cp:revision>
  <dcterms:created xsi:type="dcterms:W3CDTF">2007-12-08T16:03:35Z</dcterms:created>
  <dcterms:modified xsi:type="dcterms:W3CDTF">2012-11-24T08:11:36Z</dcterms:modified>
  <cp:category>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