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27432000"/>
  <p:notesSz cx="7150100" cy="9448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1290" y="3672"/>
      </p:cViewPr>
      <p:guideLst>
        <p:guide orient="horz" pos="8640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CEB1D81-8D99-4544-990F-E6FA74A97487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302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049640" y="8974080"/>
            <a:ext cx="3097440" cy="471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925CF6B-4878-40B3-A6A5-8C9DD4414E8A}" type="slidenum">
              <a:rPr lang="en-US" sz="1200">
                <a:latin typeface="Arial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14240" y="4487760"/>
            <a:ext cx="5720040" cy="425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45920" y="1094400"/>
            <a:ext cx="2962620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45920" y="6418800"/>
            <a:ext cx="2962620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645920" y="14729040"/>
            <a:ext cx="2962620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45920" y="1094400"/>
            <a:ext cx="2962620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45920" y="6418800"/>
            <a:ext cx="1445724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826400" y="6418800"/>
            <a:ext cx="1445724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826400" y="14729040"/>
            <a:ext cx="1445724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645920" y="14729040"/>
            <a:ext cx="1445724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45920" y="1094400"/>
            <a:ext cx="2962620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645920" y="6418800"/>
            <a:ext cx="29626200" cy="15910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645920" y="6418800"/>
            <a:ext cx="29626200" cy="15910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8280" y="6418440"/>
            <a:ext cx="19940760" cy="1591020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8280" y="6418440"/>
            <a:ext cx="19940760" cy="1591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45920" y="1094400"/>
            <a:ext cx="2962620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645920" y="6418800"/>
            <a:ext cx="29626200" cy="15910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45920" y="1094400"/>
            <a:ext cx="2962620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645920" y="6418800"/>
            <a:ext cx="29626200" cy="15910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45920" y="1094400"/>
            <a:ext cx="2962620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645920" y="6418800"/>
            <a:ext cx="14457240" cy="15910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826400" y="6418800"/>
            <a:ext cx="14457240" cy="15910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45920" y="1094400"/>
            <a:ext cx="2962620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645920" y="1094400"/>
            <a:ext cx="29626200" cy="2123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45920" y="1094400"/>
            <a:ext cx="2962620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645920" y="6418800"/>
            <a:ext cx="1445724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645920" y="14729040"/>
            <a:ext cx="1445724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6826400" y="6418800"/>
            <a:ext cx="14457240" cy="15910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45920" y="1094400"/>
            <a:ext cx="2962620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45920" y="6418800"/>
            <a:ext cx="14457240" cy="15910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826400" y="6418800"/>
            <a:ext cx="1445724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826400" y="14729040"/>
            <a:ext cx="1445724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45920" y="1094400"/>
            <a:ext cx="2962620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45920" y="6418800"/>
            <a:ext cx="1445724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826400" y="6418800"/>
            <a:ext cx="1445724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645920" y="14729040"/>
            <a:ext cx="2962620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45920" y="1094400"/>
            <a:ext cx="29626200" cy="4580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645920" y="6418800"/>
            <a:ext cx="29626200" cy="159102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eltic-san.com/2014/07/29/mac-and-scheduling/" TargetMode="External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oleObject" Target="../embeddings/oleObject1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8.png"/><Relationship Id="rId7" Type="http://schemas.openxmlformats.org/officeDocument/2006/relationships/hyperlink" Target="http://openairinterface.eurecom.fr/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image" Target="../media/image8.png"/><Relationship Id="rId24" Type="http://schemas.openxmlformats.org/officeDocument/2006/relationships/image" Target="../media/image21.emf"/><Relationship Id="rId5" Type="http://schemas.openxmlformats.org/officeDocument/2006/relationships/image" Target="../media/image4.jpe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jpeg"/><Relationship Id="rId19" Type="http://schemas.openxmlformats.org/officeDocument/2006/relationships/image" Target="../media/image16.png"/><Relationship Id="rId4" Type="http://schemas.openxmlformats.org/officeDocument/2006/relationships/image" Target="../media/image3.jpe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355800" y="5410200"/>
            <a:ext cx="4419600" cy="35052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22479120" y="5334120"/>
            <a:ext cx="9663840" cy="8563680"/>
          </a:xfrm>
          <a:prstGeom prst="rect">
            <a:avLst/>
          </a:prstGeom>
          <a:noFill/>
          <a:ln w="9360">
            <a:solidFill>
              <a:srgbClr val="32757A"/>
            </a:solidFill>
            <a:round/>
          </a:ln>
        </p:spPr>
      </p:sp>
      <p:sp>
        <p:nvSpPr>
          <p:cNvPr id="43" name="CustomShape 2"/>
          <p:cNvSpPr/>
          <p:nvPr/>
        </p:nvSpPr>
        <p:spPr>
          <a:xfrm>
            <a:off x="11125080" y="5334120"/>
            <a:ext cx="10590480" cy="122666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4" name="CustomShape 3"/>
          <p:cNvSpPr/>
          <p:nvPr/>
        </p:nvSpPr>
        <p:spPr>
          <a:xfrm>
            <a:off x="11125080" y="5334120"/>
            <a:ext cx="10605600" cy="6917760"/>
          </a:xfrm>
          <a:prstGeom prst="rect">
            <a:avLst/>
          </a:prstGeom>
          <a:noFill/>
          <a:ln w="9360">
            <a:solidFill>
              <a:srgbClr val="32757A"/>
            </a:solidFill>
            <a:round/>
          </a:ln>
        </p:spPr>
      </p:sp>
      <p:sp>
        <p:nvSpPr>
          <p:cNvPr id="45" name="CustomShape 4"/>
          <p:cNvSpPr/>
          <p:nvPr/>
        </p:nvSpPr>
        <p:spPr>
          <a:xfrm>
            <a:off x="685800" y="14554200"/>
            <a:ext cx="9691200" cy="11596560"/>
          </a:xfrm>
          <a:prstGeom prst="rect">
            <a:avLst/>
          </a:prstGeom>
          <a:noFill/>
          <a:ln w="9360">
            <a:solidFill>
              <a:srgbClr val="32757A"/>
            </a:solidFill>
            <a:miter/>
          </a:ln>
        </p:spPr>
      </p:sp>
      <p:sp>
        <p:nvSpPr>
          <p:cNvPr id="46" name="CustomShape 5"/>
          <p:cNvSpPr/>
          <p:nvPr/>
        </p:nvSpPr>
        <p:spPr>
          <a:xfrm>
            <a:off x="11125080" y="20909160"/>
            <a:ext cx="10590480" cy="5607000"/>
          </a:xfrm>
          <a:prstGeom prst="rect">
            <a:avLst/>
          </a:prstGeom>
          <a:noFill/>
          <a:ln w="9360">
            <a:noFill/>
          </a:ln>
        </p:spPr>
        <p:txBody>
          <a:bodyPr lIns="344880" tIns="172440" rIns="344880" bIns="17244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47" name="CustomShape 6"/>
          <p:cNvSpPr/>
          <p:nvPr/>
        </p:nvSpPr>
        <p:spPr>
          <a:xfrm>
            <a:off x="22463640" y="19659600"/>
            <a:ext cx="9691200" cy="64756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8" name="CustomShape 7"/>
          <p:cNvSpPr/>
          <p:nvPr/>
        </p:nvSpPr>
        <p:spPr>
          <a:xfrm>
            <a:off x="0" y="0"/>
            <a:ext cx="32916960" cy="39992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9" name="CustomShape 8"/>
          <p:cNvSpPr/>
          <p:nvPr/>
        </p:nvSpPr>
        <p:spPr>
          <a:xfrm>
            <a:off x="0" y="3809880"/>
            <a:ext cx="32904360" cy="150840"/>
          </a:xfrm>
          <a:prstGeom prst="rect">
            <a:avLst/>
          </a:prstGeom>
          <a:solidFill>
            <a:srgbClr val="1E4649"/>
          </a:solidFill>
          <a:ln w="9360">
            <a:noFill/>
          </a:ln>
        </p:spPr>
      </p:sp>
      <p:sp>
        <p:nvSpPr>
          <p:cNvPr id="50" name="CustomShape 9"/>
          <p:cNvSpPr/>
          <p:nvPr/>
        </p:nvSpPr>
        <p:spPr>
          <a:xfrm>
            <a:off x="5943600" y="620280"/>
            <a:ext cx="27249120" cy="1481760"/>
          </a:xfrm>
          <a:prstGeom prst="rect">
            <a:avLst/>
          </a:prstGeom>
          <a:noFill/>
          <a:ln w="3240">
            <a:noFill/>
          </a:ln>
        </p:spPr>
        <p:txBody>
          <a:bodyPr lIns="111600" tIns="55800" rIns="111600" bIns="55800"/>
          <a:lstStyle/>
          <a:p>
            <a:pPr algn="ctr">
              <a:lnSpc>
                <a:spcPct val="100000"/>
              </a:lnSpc>
            </a:pPr>
            <a:r>
              <a:rPr lang="en-US" sz="6400" dirty="0" smtClean="0">
                <a:latin typeface="Arial"/>
              </a:rPr>
              <a:t>Experimental Evaluation of Co-existent LTE-U </a:t>
            </a:r>
            <a:r>
              <a:rPr lang="en-US" sz="6400" dirty="0">
                <a:latin typeface="Arial"/>
              </a:rPr>
              <a:t>and </a:t>
            </a:r>
            <a:r>
              <a:rPr lang="en-US" sz="6400" dirty="0" smtClean="0">
                <a:latin typeface="Arial"/>
              </a:rPr>
              <a:t>Wi-Fi on ORBIT</a:t>
            </a:r>
            <a:endParaRPr sz="6400" dirty="0"/>
          </a:p>
        </p:txBody>
      </p:sp>
      <p:sp>
        <p:nvSpPr>
          <p:cNvPr id="51" name="CustomShape 10"/>
          <p:cNvSpPr/>
          <p:nvPr/>
        </p:nvSpPr>
        <p:spPr>
          <a:xfrm>
            <a:off x="685800" y="4267080"/>
            <a:ext cx="9691200" cy="842040"/>
          </a:xfrm>
          <a:prstGeom prst="rect">
            <a:avLst/>
          </a:prstGeom>
          <a:solidFill>
            <a:srgbClr val="FFA521"/>
          </a:solidFill>
          <a:ln w="9360">
            <a:noFill/>
          </a:ln>
        </p:spPr>
        <p:txBody>
          <a:bodyPr lIns="111600" tIns="55800" rIns="111600" bIns="55800"/>
          <a:lstStyle/>
          <a:p>
            <a:pPr algn="ctr">
              <a:lnSpc>
                <a:spcPct val="100000"/>
              </a:lnSpc>
            </a:pPr>
            <a:r>
              <a:rPr lang="en-US" sz="4800" b="1" i="1" dirty="0" smtClean="0">
                <a:solidFill>
                  <a:srgbClr val="000000"/>
                </a:solidFill>
                <a:latin typeface="Arial"/>
              </a:rPr>
              <a:t>Problem Definition</a:t>
            </a:r>
            <a:endParaRPr dirty="0"/>
          </a:p>
        </p:txBody>
      </p:sp>
      <p:sp>
        <p:nvSpPr>
          <p:cNvPr id="52" name="CustomShape 11"/>
          <p:cNvSpPr/>
          <p:nvPr/>
        </p:nvSpPr>
        <p:spPr>
          <a:xfrm>
            <a:off x="0" y="12698280"/>
            <a:ext cx="3291696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53" name="CustomShape 12"/>
          <p:cNvSpPr/>
          <p:nvPr/>
        </p:nvSpPr>
        <p:spPr>
          <a:xfrm>
            <a:off x="0" y="12746160"/>
            <a:ext cx="3291696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54" name="CustomShape 13"/>
          <p:cNvSpPr/>
          <p:nvPr/>
        </p:nvSpPr>
        <p:spPr>
          <a:xfrm>
            <a:off x="11109960" y="4267080"/>
            <a:ext cx="10605600" cy="842040"/>
          </a:xfrm>
          <a:prstGeom prst="rect">
            <a:avLst/>
          </a:prstGeom>
          <a:solidFill>
            <a:srgbClr val="FFA521"/>
          </a:solidFill>
          <a:ln w="9360">
            <a:noFill/>
          </a:ln>
        </p:spPr>
        <p:txBody>
          <a:bodyPr lIns="111600" tIns="55800" rIns="111600" bIns="55800"/>
          <a:lstStyle/>
          <a:p>
            <a:pPr algn="ctr">
              <a:lnSpc>
                <a:spcPct val="100000"/>
              </a:lnSpc>
            </a:pPr>
            <a:r>
              <a:rPr lang="en-US" sz="4800" b="1" i="1">
                <a:solidFill>
                  <a:srgbClr val="000000"/>
                </a:solidFill>
                <a:latin typeface="Arial"/>
                <a:ea typeface="新細明體"/>
              </a:rPr>
              <a:t>Experimental Procedure</a:t>
            </a:r>
            <a:endParaRPr/>
          </a:p>
        </p:txBody>
      </p:sp>
      <p:sp>
        <p:nvSpPr>
          <p:cNvPr id="55" name="CustomShape 14"/>
          <p:cNvSpPr/>
          <p:nvPr/>
        </p:nvSpPr>
        <p:spPr>
          <a:xfrm>
            <a:off x="11156040" y="12527280"/>
            <a:ext cx="10605600" cy="842040"/>
          </a:xfrm>
          <a:prstGeom prst="rect">
            <a:avLst/>
          </a:prstGeom>
          <a:solidFill>
            <a:srgbClr val="FFA521"/>
          </a:solidFill>
          <a:ln w="9360">
            <a:noFill/>
          </a:ln>
        </p:spPr>
        <p:txBody>
          <a:bodyPr lIns="111600" tIns="55800" rIns="111600" bIns="55800"/>
          <a:lstStyle/>
          <a:p>
            <a:pPr algn="ctr">
              <a:lnSpc>
                <a:spcPct val="100000"/>
              </a:lnSpc>
            </a:pPr>
            <a:r>
              <a:rPr lang="en-US" sz="4800" b="1" i="1">
                <a:solidFill>
                  <a:srgbClr val="000000"/>
                </a:solidFill>
                <a:latin typeface="Arial"/>
                <a:ea typeface="新細明體"/>
              </a:rPr>
              <a:t>Results</a:t>
            </a:r>
            <a:endParaRPr/>
          </a:p>
        </p:txBody>
      </p:sp>
      <p:sp>
        <p:nvSpPr>
          <p:cNvPr id="56" name="CustomShape 15"/>
          <p:cNvSpPr/>
          <p:nvPr/>
        </p:nvSpPr>
        <p:spPr>
          <a:xfrm>
            <a:off x="22479120" y="4267080"/>
            <a:ext cx="9691200" cy="842040"/>
          </a:xfrm>
          <a:prstGeom prst="rect">
            <a:avLst/>
          </a:prstGeom>
          <a:solidFill>
            <a:srgbClr val="FFA521"/>
          </a:solidFill>
          <a:ln w="9360">
            <a:noFill/>
          </a:ln>
        </p:spPr>
        <p:txBody>
          <a:bodyPr lIns="111600" tIns="55800" rIns="111600" bIns="55800"/>
          <a:lstStyle/>
          <a:p>
            <a:pPr algn="ctr">
              <a:lnSpc>
                <a:spcPct val="100000"/>
              </a:lnSpc>
            </a:pPr>
            <a:r>
              <a:rPr lang="en-US" sz="4800" b="1" i="1" dirty="0" smtClean="0">
                <a:solidFill>
                  <a:srgbClr val="000000"/>
                </a:solidFill>
                <a:latin typeface="Arial"/>
              </a:rPr>
              <a:t>Observation</a:t>
            </a:r>
            <a:endParaRPr dirty="0"/>
          </a:p>
        </p:txBody>
      </p:sp>
      <p:pic>
        <p:nvPicPr>
          <p:cNvPr id="57" name="Picture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889200" y="26260560"/>
            <a:ext cx="4418280" cy="865440"/>
          </a:xfrm>
          <a:prstGeom prst="rect">
            <a:avLst/>
          </a:prstGeom>
          <a:ln w="9360">
            <a:noFill/>
          </a:ln>
        </p:spPr>
      </p:pic>
      <p:sp>
        <p:nvSpPr>
          <p:cNvPr id="58" name="CustomShape 16"/>
          <p:cNvSpPr/>
          <p:nvPr/>
        </p:nvSpPr>
        <p:spPr>
          <a:xfrm>
            <a:off x="24383880" y="26074800"/>
            <a:ext cx="3579840" cy="11253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800">
                <a:solidFill>
                  <a:srgbClr val="33CCFF"/>
                </a:solidFill>
                <a:latin typeface="Arial"/>
              </a:rPr>
              <a:t>WINLAB</a:t>
            </a:r>
            <a:endParaRPr/>
          </a:p>
        </p:txBody>
      </p:sp>
      <p:sp>
        <p:nvSpPr>
          <p:cNvPr id="59" name="CustomShape 17"/>
          <p:cNvSpPr/>
          <p:nvPr/>
        </p:nvSpPr>
        <p:spPr>
          <a:xfrm>
            <a:off x="22403160" y="14264640"/>
            <a:ext cx="9691200" cy="842040"/>
          </a:xfrm>
          <a:prstGeom prst="rect">
            <a:avLst/>
          </a:prstGeom>
          <a:solidFill>
            <a:srgbClr val="FFA521"/>
          </a:solidFill>
          <a:ln w="9360">
            <a:noFill/>
          </a:ln>
        </p:spPr>
        <p:txBody>
          <a:bodyPr lIns="111600" tIns="55800" rIns="111600" bIns="55800"/>
          <a:lstStyle/>
          <a:p>
            <a:pPr algn="ctr">
              <a:lnSpc>
                <a:spcPct val="100000"/>
              </a:lnSpc>
            </a:pPr>
            <a:r>
              <a:rPr lang="en-US" sz="4800" b="1" i="1">
                <a:solidFill>
                  <a:srgbClr val="000000"/>
                </a:solidFill>
                <a:latin typeface="Arial"/>
                <a:ea typeface="新細明體"/>
              </a:rPr>
              <a:t>Conclusion</a:t>
            </a:r>
            <a:endParaRPr/>
          </a:p>
        </p:txBody>
      </p:sp>
      <p:pic>
        <p:nvPicPr>
          <p:cNvPr id="60" name="Picture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5320" y="914400"/>
            <a:ext cx="6323040" cy="1974960"/>
          </a:xfrm>
          <a:prstGeom prst="rect">
            <a:avLst/>
          </a:prstGeom>
          <a:ln w="9360">
            <a:noFill/>
          </a:ln>
        </p:spPr>
      </p:pic>
      <p:sp>
        <p:nvSpPr>
          <p:cNvPr id="61" name="CustomShape 18"/>
          <p:cNvSpPr/>
          <p:nvPr/>
        </p:nvSpPr>
        <p:spPr>
          <a:xfrm>
            <a:off x="22403160" y="15392880"/>
            <a:ext cx="9691200" cy="4357080"/>
          </a:xfrm>
          <a:prstGeom prst="rect">
            <a:avLst/>
          </a:prstGeom>
          <a:noFill/>
          <a:ln w="9360">
            <a:solidFill>
              <a:srgbClr val="32757A"/>
            </a:solidFill>
            <a:round/>
          </a:ln>
        </p:spPr>
      </p:sp>
      <p:sp>
        <p:nvSpPr>
          <p:cNvPr id="62" name="CustomShape 19"/>
          <p:cNvSpPr/>
          <p:nvPr/>
        </p:nvSpPr>
        <p:spPr>
          <a:xfrm>
            <a:off x="685800" y="5334120"/>
            <a:ext cx="9691200" cy="7696080"/>
          </a:xfrm>
          <a:prstGeom prst="rect">
            <a:avLst/>
          </a:prstGeom>
          <a:noFill/>
          <a:ln w="9360">
            <a:solidFill>
              <a:srgbClr val="32757A"/>
            </a:solidFill>
            <a:miter/>
          </a:ln>
        </p:spPr>
      </p:sp>
      <p:sp>
        <p:nvSpPr>
          <p:cNvPr id="63" name="CustomShape 20"/>
          <p:cNvSpPr/>
          <p:nvPr/>
        </p:nvSpPr>
        <p:spPr>
          <a:xfrm>
            <a:off x="8763000" y="1941840"/>
            <a:ext cx="20193000" cy="7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000000"/>
                </a:solidFill>
                <a:ea typeface="新細明體"/>
              </a:rPr>
              <a:t>Samuel </a:t>
            </a:r>
            <a:r>
              <a:rPr lang="en-US" sz="4000" dirty="0" err="1" smtClean="0">
                <a:solidFill>
                  <a:srgbClr val="000000"/>
                </a:solidFill>
                <a:ea typeface="新細明體"/>
              </a:rPr>
              <a:t>Baysting</a:t>
            </a:r>
            <a:r>
              <a:rPr lang="en-US" sz="4000" dirty="0" smtClean="0">
                <a:solidFill>
                  <a:srgbClr val="000000"/>
                </a:solidFill>
                <a:ea typeface="新細明體"/>
              </a:rPr>
              <a:t>	-	sbaysting@winlab.rutgers.edu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64" name="CustomShape 21"/>
          <p:cNvSpPr/>
          <p:nvPr/>
        </p:nvSpPr>
        <p:spPr>
          <a:xfrm>
            <a:off x="11125080" y="13624560"/>
            <a:ext cx="10590480" cy="12967560"/>
          </a:xfrm>
          <a:prstGeom prst="rect">
            <a:avLst/>
          </a:prstGeom>
          <a:noFill/>
          <a:ln w="9360">
            <a:solidFill>
              <a:srgbClr val="32757A"/>
            </a:solidFill>
            <a:miter/>
          </a:ln>
        </p:spPr>
        <p:txBody>
          <a:bodyPr lIns="344880" tIns="172440" rIns="344880" bIns="17244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5" name="CustomShape 22"/>
          <p:cNvSpPr/>
          <p:nvPr/>
        </p:nvSpPr>
        <p:spPr>
          <a:xfrm>
            <a:off x="731520" y="13331160"/>
            <a:ext cx="9691200" cy="842040"/>
          </a:xfrm>
          <a:prstGeom prst="rect">
            <a:avLst/>
          </a:prstGeom>
          <a:solidFill>
            <a:srgbClr val="FFA521"/>
          </a:solidFill>
          <a:ln w="9360">
            <a:noFill/>
          </a:ln>
        </p:spPr>
        <p:txBody>
          <a:bodyPr lIns="111600" tIns="55800" rIns="111600" bIns="55800"/>
          <a:lstStyle/>
          <a:p>
            <a:pPr algn="ctr">
              <a:lnSpc>
                <a:spcPct val="100000"/>
              </a:lnSpc>
            </a:pPr>
            <a:r>
              <a:rPr lang="en-US" sz="4800" b="1" i="1" dirty="0">
                <a:solidFill>
                  <a:srgbClr val="000000"/>
                </a:solidFill>
                <a:latin typeface="Arial"/>
                <a:ea typeface="新細明體"/>
              </a:rPr>
              <a:t>Theory and Modeling</a:t>
            </a:r>
            <a:endParaRPr dirty="0"/>
          </a:p>
        </p:txBody>
      </p:sp>
      <p:sp>
        <p:nvSpPr>
          <p:cNvPr id="66" name="CustomShape 23"/>
          <p:cNvSpPr/>
          <p:nvPr/>
        </p:nvSpPr>
        <p:spPr>
          <a:xfrm>
            <a:off x="22403520" y="20027160"/>
            <a:ext cx="9691200" cy="842040"/>
          </a:xfrm>
          <a:prstGeom prst="rect">
            <a:avLst/>
          </a:prstGeom>
          <a:solidFill>
            <a:srgbClr val="FFA521"/>
          </a:solidFill>
          <a:ln w="9360">
            <a:noFill/>
          </a:ln>
        </p:spPr>
        <p:txBody>
          <a:bodyPr lIns="111600" tIns="55800" rIns="111600" bIns="55800"/>
          <a:lstStyle/>
          <a:p>
            <a:pPr algn="ctr">
              <a:lnSpc>
                <a:spcPct val="100000"/>
              </a:lnSpc>
            </a:pPr>
            <a:r>
              <a:rPr lang="en-US" sz="4800" b="1" i="1">
                <a:solidFill>
                  <a:srgbClr val="000000"/>
                </a:solidFill>
                <a:latin typeface="Arial"/>
                <a:ea typeface="新細明體"/>
              </a:rPr>
              <a:t>Literature Cited</a:t>
            </a:r>
            <a:endParaRPr/>
          </a:p>
        </p:txBody>
      </p:sp>
      <p:sp>
        <p:nvSpPr>
          <p:cNvPr id="67" name="CustomShape 24"/>
          <p:cNvSpPr/>
          <p:nvPr/>
        </p:nvSpPr>
        <p:spPr>
          <a:xfrm>
            <a:off x="22403520" y="21155400"/>
            <a:ext cx="9691200" cy="4357080"/>
          </a:xfrm>
          <a:prstGeom prst="rect">
            <a:avLst/>
          </a:prstGeom>
          <a:noFill/>
          <a:ln w="9360">
            <a:solidFill>
              <a:srgbClr val="32757A"/>
            </a:solidFill>
            <a:round/>
          </a:ln>
        </p:spPr>
      </p:sp>
      <p:sp>
        <p:nvSpPr>
          <p:cNvPr id="68" name="CustomShape 25"/>
          <p:cNvSpPr/>
          <p:nvPr/>
        </p:nvSpPr>
        <p:spPr>
          <a:xfrm>
            <a:off x="739800" y="5342040"/>
            <a:ext cx="9637200" cy="311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Proposed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operation of LTE in unlicensed band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sym typeface="Wingdings" pitchFamily="2" charset="2"/>
              </a:rPr>
              <a:t> (LTE-U)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 : possible coexistence with Wi-Fi networks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 Coexistence leads to interference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b="1" i="1" dirty="0" smtClean="0">
                <a:solidFill>
                  <a:srgbClr val="000000"/>
                </a:solidFill>
              </a:rPr>
              <a:t>Objectives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pPr lvl="1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 Experimental </a:t>
            </a:r>
            <a:r>
              <a:rPr lang="en-US" sz="2400" dirty="0">
                <a:solidFill>
                  <a:srgbClr val="000000"/>
                </a:solidFill>
              </a:rPr>
              <a:t>evaluation of Wi-Fi in the presence of </a:t>
            </a:r>
            <a:r>
              <a:rPr lang="en-US" sz="2400" dirty="0" smtClean="0">
                <a:solidFill>
                  <a:srgbClr val="000000"/>
                </a:solidFill>
              </a:rPr>
              <a:t>LTE-U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 To </a:t>
            </a:r>
            <a:r>
              <a:rPr lang="en-US" sz="2400" dirty="0" smtClean="0">
                <a:solidFill>
                  <a:srgbClr val="000000"/>
                </a:solidFill>
              </a:rPr>
              <a:t>characterize the Wi-Fi </a:t>
            </a:r>
            <a:r>
              <a:rPr lang="en-US" sz="2400" dirty="0" smtClean="0">
                <a:solidFill>
                  <a:srgbClr val="000000"/>
                </a:solidFill>
              </a:rPr>
              <a:t>throughput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To </a:t>
            </a:r>
            <a:r>
              <a:rPr lang="en-US" sz="2400" dirty="0" smtClean="0">
                <a:solidFill>
                  <a:srgbClr val="000000"/>
                </a:solidFill>
              </a:rPr>
              <a:t>help to construct a solution for coordination between Wi-Fi    and LTE-U</a:t>
            </a:r>
            <a:endParaRPr lang="en-US" sz="2400" dirty="0" smtClean="0"/>
          </a:p>
        </p:txBody>
      </p:sp>
      <p:sp>
        <p:nvSpPr>
          <p:cNvPr id="69" name="CustomShape 26"/>
          <p:cNvSpPr/>
          <p:nvPr/>
        </p:nvSpPr>
        <p:spPr>
          <a:xfrm>
            <a:off x="22403520" y="21183600"/>
            <a:ext cx="9637200" cy="4259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1.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Sagari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, S.,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Baysting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, S.,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Saha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, D.,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Seskar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, I., Trappe, W.,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Raychaudhuri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, D. (2015). Coordinated Dynamic Spectrum Management of LTE-U and Wi-Fi Networks. </a:t>
            </a:r>
            <a:r>
              <a:rPr lang="en-US" sz="2400" i="1" dirty="0">
                <a:solidFill>
                  <a:srgbClr val="000000"/>
                </a:solidFill>
                <a:latin typeface="Arial"/>
              </a:rPr>
              <a:t>IEEE Dynamic Spectrum Access Networks Conference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2. Bianchi, G. (2000). Performance analysis of the IEEE 802.11 distributed coordination function. </a:t>
            </a:r>
            <a:r>
              <a:rPr lang="en-US" sz="2400" i="1" dirty="0">
                <a:solidFill>
                  <a:srgbClr val="000000"/>
                </a:solidFill>
                <a:latin typeface="Arial"/>
              </a:rPr>
              <a:t>IEEE Journal on Selected Areas in Communications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, 18(3), 535-547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3. OpenAir5G LAB. (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n.d.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). Retrieved from </a:t>
            </a:r>
            <a:r>
              <a:rPr lang="en-US" sz="2400" dirty="0">
                <a:solidFill>
                  <a:srgbClr val="000000"/>
                </a:solidFill>
                <a:latin typeface="Arial"/>
                <a:hlinkClick r:id="rId7"/>
              </a:rPr>
              <a:t>http://openairinterface.eurecom.fr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hlinkClick r:id="rId7"/>
              </a:rPr>
              <a:t>/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4</a:t>
            </a:r>
            <a:r>
              <a:rPr lang="en-US" sz="2400" dirty="0" smtClean="0">
                <a:solidFill>
                  <a:srgbClr val="000000"/>
                </a:solidFill>
              </a:rPr>
              <a:t>. Celtic San. (</a:t>
            </a:r>
            <a:r>
              <a:rPr lang="en-US" sz="2400" dirty="0" err="1" smtClean="0">
                <a:solidFill>
                  <a:srgbClr val="000000"/>
                </a:solidFill>
              </a:rPr>
              <a:t>n.d.</a:t>
            </a:r>
            <a:r>
              <a:rPr lang="en-US" sz="2400" dirty="0" smtClean="0">
                <a:solidFill>
                  <a:srgbClr val="000000"/>
                </a:solidFill>
              </a:rPr>
              <a:t>). Retrieved from </a:t>
            </a:r>
            <a:r>
              <a:rPr lang="en-US" sz="2400" dirty="0">
                <a:solidFill>
                  <a:srgbClr val="000000"/>
                </a:solidFill>
                <a:hlinkClick r:id="rId8"/>
              </a:rPr>
              <a:t>http://celtic-san.com/2014/07/29/mac-and-scheduling</a:t>
            </a:r>
            <a:r>
              <a:rPr lang="en-US" sz="2400" dirty="0" smtClean="0">
                <a:solidFill>
                  <a:srgbClr val="000000"/>
                </a:solidFill>
                <a:hlinkClick r:id="rId8"/>
              </a:rPr>
              <a:t>/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endParaRPr dirty="0"/>
          </a:p>
        </p:txBody>
      </p:sp>
      <p:sp>
        <p:nvSpPr>
          <p:cNvPr id="89" name="Line 35"/>
          <p:cNvSpPr/>
          <p:nvPr/>
        </p:nvSpPr>
        <p:spPr>
          <a:xfrm>
            <a:off x="12070080" y="10756800"/>
            <a:ext cx="8434440" cy="0"/>
          </a:xfrm>
          <a:prstGeom prst="line">
            <a:avLst/>
          </a:prstGeom>
          <a:ln w="9360" cap="rnd">
            <a:solidFill>
              <a:srgbClr val="4A7EBB"/>
            </a:solidFill>
            <a:custDash>
              <a:ds d="1225000000" sp="35000"/>
            </a:custDash>
            <a:round/>
          </a:ln>
        </p:spPr>
      </p:sp>
      <p:pic>
        <p:nvPicPr>
          <p:cNvPr id="90" name="Picture 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415320" y="9601560"/>
            <a:ext cx="1621800" cy="1698840"/>
          </a:xfrm>
          <a:prstGeom prst="rect">
            <a:avLst/>
          </a:prstGeom>
          <a:ln>
            <a:noFill/>
          </a:ln>
        </p:spPr>
      </p:pic>
      <p:pic>
        <p:nvPicPr>
          <p:cNvPr id="91" name="Picture 6"/>
          <p:cNvPicPr/>
          <p:nvPr/>
        </p:nvPicPr>
        <p:blipFill>
          <a:blip r:embed="rId10" cstate="print"/>
          <a:srcRect l="18992" r="18992"/>
          <a:stretch>
            <a:fillRect/>
          </a:stretch>
        </p:blipFill>
        <p:spPr>
          <a:xfrm>
            <a:off x="16709040" y="9495000"/>
            <a:ext cx="1444320" cy="1911240"/>
          </a:xfrm>
          <a:prstGeom prst="rect">
            <a:avLst/>
          </a:prstGeom>
          <a:ln>
            <a:noFill/>
          </a:ln>
        </p:spPr>
      </p:pic>
      <p:sp>
        <p:nvSpPr>
          <p:cNvPr id="92" name="CustomShape 36"/>
          <p:cNvSpPr/>
          <p:nvPr/>
        </p:nvSpPr>
        <p:spPr>
          <a:xfrm>
            <a:off x="18255600" y="10004760"/>
            <a:ext cx="663120" cy="423720"/>
          </a:xfrm>
          <a:prstGeom prst="straightConnector1">
            <a:avLst/>
          </a:prstGeom>
          <a:noFill/>
          <a:ln w="28440">
            <a:solidFill>
              <a:srgbClr val="00B050"/>
            </a:solidFill>
            <a:round/>
            <a:tailEnd type="arrow" w="med" len="med"/>
          </a:ln>
        </p:spPr>
      </p:sp>
      <p:sp>
        <p:nvSpPr>
          <p:cNvPr id="93" name="Line 37"/>
          <p:cNvSpPr/>
          <p:nvPr/>
        </p:nvSpPr>
        <p:spPr>
          <a:xfrm>
            <a:off x="17411760" y="9481680"/>
            <a:ext cx="2361600" cy="0"/>
          </a:xfrm>
          <a:prstGeom prst="line">
            <a:avLst/>
          </a:prstGeom>
          <a:ln w="19080">
            <a:solidFill>
              <a:srgbClr val="000000"/>
            </a:solidFill>
            <a:round/>
            <a:headEnd type="stealth" w="lg" len="med"/>
            <a:tailEnd type="stealth" w="lg" len="med"/>
          </a:ln>
        </p:spPr>
      </p:sp>
      <p:sp>
        <p:nvSpPr>
          <p:cNvPr id="94" name="Line 38"/>
          <p:cNvSpPr/>
          <p:nvPr/>
        </p:nvSpPr>
        <p:spPr>
          <a:xfrm>
            <a:off x="19801800" y="9375120"/>
            <a:ext cx="0" cy="2552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95" name="Line 39"/>
          <p:cNvSpPr/>
          <p:nvPr/>
        </p:nvSpPr>
        <p:spPr>
          <a:xfrm>
            <a:off x="17411760" y="9375120"/>
            <a:ext cx="0" cy="2552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96" name="CustomShape 40"/>
          <p:cNvSpPr/>
          <p:nvPr/>
        </p:nvSpPr>
        <p:spPr>
          <a:xfrm>
            <a:off x="17170200" y="8708760"/>
            <a:ext cx="2949840" cy="820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AP-Client distance (fixed) = 0.25m</a:t>
            </a:r>
            <a:endParaRPr/>
          </a:p>
        </p:txBody>
      </p:sp>
      <p:sp>
        <p:nvSpPr>
          <p:cNvPr id="97" name="Line 41"/>
          <p:cNvSpPr/>
          <p:nvPr/>
        </p:nvSpPr>
        <p:spPr>
          <a:xfrm>
            <a:off x="13194360" y="9481680"/>
            <a:ext cx="4217400" cy="0"/>
          </a:xfrm>
          <a:prstGeom prst="line">
            <a:avLst/>
          </a:prstGeom>
          <a:ln w="19080">
            <a:solidFill>
              <a:srgbClr val="000000"/>
            </a:solidFill>
            <a:round/>
            <a:headEnd type="stealth" w="lg" len="med"/>
            <a:tailEnd type="stealth" w="lg" len="med"/>
          </a:ln>
        </p:spPr>
      </p:sp>
      <p:sp>
        <p:nvSpPr>
          <p:cNvPr id="98" name="Line 42"/>
          <p:cNvSpPr/>
          <p:nvPr/>
        </p:nvSpPr>
        <p:spPr>
          <a:xfrm>
            <a:off x="13194360" y="9375120"/>
            <a:ext cx="0" cy="2552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99" name="CustomShape 43"/>
          <p:cNvSpPr/>
          <p:nvPr/>
        </p:nvSpPr>
        <p:spPr>
          <a:xfrm>
            <a:off x="13222800" y="8686800"/>
            <a:ext cx="3906000" cy="820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Arial"/>
              </a:rPr>
              <a:t>eNB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-AP distance (variable)  range = [1,20]m</a:t>
            </a:r>
            <a:endParaRPr dirty="0"/>
          </a:p>
        </p:txBody>
      </p:sp>
      <p:sp>
        <p:nvSpPr>
          <p:cNvPr id="100" name="CustomShape 44"/>
          <p:cNvSpPr/>
          <p:nvPr/>
        </p:nvSpPr>
        <p:spPr>
          <a:xfrm>
            <a:off x="12351600" y="11296800"/>
            <a:ext cx="1685520" cy="46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LTE eNB</a:t>
            </a:r>
            <a:endParaRPr/>
          </a:p>
        </p:txBody>
      </p:sp>
      <p:sp>
        <p:nvSpPr>
          <p:cNvPr id="101" name="CustomShape 45"/>
          <p:cNvSpPr/>
          <p:nvPr/>
        </p:nvSpPr>
        <p:spPr>
          <a:xfrm>
            <a:off x="16569000" y="11296800"/>
            <a:ext cx="1685160" cy="46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Wi-Fi AP</a:t>
            </a:r>
            <a:endParaRPr/>
          </a:p>
        </p:txBody>
      </p:sp>
      <p:sp>
        <p:nvSpPr>
          <p:cNvPr id="102" name="CustomShape 46"/>
          <p:cNvSpPr/>
          <p:nvPr/>
        </p:nvSpPr>
        <p:spPr>
          <a:xfrm>
            <a:off x="18554400" y="11300040"/>
            <a:ext cx="2219040" cy="438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Wi-Fi Client</a:t>
            </a:r>
            <a:endParaRPr/>
          </a:p>
        </p:txBody>
      </p:sp>
      <p:pic>
        <p:nvPicPr>
          <p:cNvPr id="103" name="Picture 10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95400" y="17602200"/>
            <a:ext cx="8437680" cy="1815480"/>
          </a:xfrm>
          <a:prstGeom prst="rect">
            <a:avLst/>
          </a:prstGeom>
          <a:ln>
            <a:noFill/>
          </a:ln>
        </p:spPr>
      </p:pic>
      <p:pic>
        <p:nvPicPr>
          <p:cNvPr id="104" name="Picture 10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486400" y="19812000"/>
            <a:ext cx="4879320" cy="2362200"/>
          </a:xfrm>
          <a:prstGeom prst="rect">
            <a:avLst/>
          </a:prstGeom>
          <a:ln>
            <a:noFill/>
          </a:ln>
        </p:spPr>
      </p:pic>
      <p:sp>
        <p:nvSpPr>
          <p:cNvPr id="108" name="CustomShape 48"/>
          <p:cNvSpPr/>
          <p:nvPr/>
        </p:nvSpPr>
        <p:spPr>
          <a:xfrm>
            <a:off x="11795760" y="5547600"/>
            <a:ext cx="4206240" cy="54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Arial"/>
              </a:rPr>
              <a:t>Hardware and Software</a:t>
            </a:r>
            <a:endParaRPr dirty="0"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endParaRPr dirty="0"/>
          </a:p>
        </p:txBody>
      </p:sp>
      <p:sp>
        <p:nvSpPr>
          <p:cNvPr id="109" name="CustomShape 49"/>
          <p:cNvSpPr/>
          <p:nvPr/>
        </p:nvSpPr>
        <p:spPr>
          <a:xfrm>
            <a:off x="22457160" y="15735960"/>
            <a:ext cx="9637200" cy="399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 802.11n Wi-Fi reacts less to control signal LTE-U interference than 802.11g Wi-Fi [1]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 Introduction of LTE-U in unlicensed bands degrades throughput in both 802.11n and 802.11g without a coordination solution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b="1" i="1" dirty="0" smtClean="0">
                <a:solidFill>
                  <a:srgbClr val="000000"/>
                </a:solidFill>
                <a:latin typeface="Arial"/>
              </a:rPr>
              <a:t>Future Work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 Throughput evaluation of LTE-U in the presence of Wi-Fi interference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 Develop a protocol to coordinate LTE-U with other unlicensed technologies based on known interference data</a:t>
            </a:r>
            <a:endParaRPr dirty="0"/>
          </a:p>
        </p:txBody>
      </p:sp>
      <p:sp>
        <p:nvSpPr>
          <p:cNvPr id="110" name="CustomShape 50"/>
          <p:cNvSpPr/>
          <p:nvPr/>
        </p:nvSpPr>
        <p:spPr>
          <a:xfrm>
            <a:off x="16276320" y="5403600"/>
            <a:ext cx="5454360" cy="3191040"/>
          </a:xfrm>
          <a:prstGeom prst="rect">
            <a:avLst/>
          </a:prstGeom>
          <a:noFill/>
          <a:ln>
            <a:noFill/>
          </a:ln>
        </p:spPr>
      </p:sp>
      <p:pic>
        <p:nvPicPr>
          <p:cNvPr id="111" name="Picture 11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8919440" y="9889560"/>
            <a:ext cx="1562400" cy="1265400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426400" y="14854800"/>
            <a:ext cx="2974320" cy="2284920"/>
          </a:xfrm>
          <a:prstGeom prst="rect">
            <a:avLst/>
          </a:prstGeom>
          <a:ln>
            <a:noFill/>
          </a:ln>
        </p:spPr>
      </p:pic>
      <p:sp>
        <p:nvSpPr>
          <p:cNvPr id="113" name="TextShape 51"/>
          <p:cNvSpPr txBox="1"/>
          <p:nvPr/>
        </p:nvSpPr>
        <p:spPr>
          <a:xfrm>
            <a:off x="11367720" y="14478000"/>
            <a:ext cx="310896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dirty="0">
                <a:latin typeface="Arial"/>
              </a:rPr>
              <a:t>20 MHz </a:t>
            </a:r>
            <a:r>
              <a:rPr lang="en-US" dirty="0" smtClean="0">
                <a:latin typeface="Arial"/>
              </a:rPr>
              <a:t>LTE</a:t>
            </a:r>
            <a:endParaRPr dirty="0"/>
          </a:p>
        </p:txBody>
      </p:sp>
      <p:pic>
        <p:nvPicPr>
          <p:cNvPr id="114" name="Picture 11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933880" y="14854800"/>
            <a:ext cx="3033000" cy="2219400"/>
          </a:xfrm>
          <a:prstGeom prst="rect">
            <a:avLst/>
          </a:prstGeom>
          <a:ln>
            <a:noFill/>
          </a:ln>
        </p:spPr>
      </p:pic>
      <p:sp>
        <p:nvSpPr>
          <p:cNvPr id="115" name="TextShape 52"/>
          <p:cNvSpPr txBox="1"/>
          <p:nvPr/>
        </p:nvSpPr>
        <p:spPr>
          <a:xfrm>
            <a:off x="14842440" y="14478000"/>
            <a:ext cx="310896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dirty="0">
                <a:latin typeface="Arial"/>
              </a:rPr>
              <a:t>10 MHz </a:t>
            </a:r>
            <a:r>
              <a:rPr lang="en-US" dirty="0" smtClean="0">
                <a:latin typeface="Arial"/>
              </a:rPr>
              <a:t>LTE</a:t>
            </a:r>
            <a:endParaRPr dirty="0"/>
          </a:p>
        </p:txBody>
      </p:sp>
      <p:pic>
        <p:nvPicPr>
          <p:cNvPr id="116" name="Picture 11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8500040" y="14854800"/>
            <a:ext cx="2941560" cy="2284920"/>
          </a:xfrm>
          <a:prstGeom prst="rect">
            <a:avLst/>
          </a:prstGeom>
          <a:ln>
            <a:noFill/>
          </a:ln>
        </p:spPr>
      </p:pic>
      <p:sp>
        <p:nvSpPr>
          <p:cNvPr id="117" name="TextShape 53"/>
          <p:cNvSpPr txBox="1"/>
          <p:nvPr/>
        </p:nvSpPr>
        <p:spPr>
          <a:xfrm>
            <a:off x="18500040" y="14478000"/>
            <a:ext cx="310896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dirty="0">
                <a:latin typeface="Arial"/>
              </a:rPr>
              <a:t>5 MHz </a:t>
            </a:r>
            <a:r>
              <a:rPr lang="en-US" dirty="0" smtClean="0">
                <a:latin typeface="Arial"/>
              </a:rPr>
              <a:t>LTE</a:t>
            </a:r>
            <a:endParaRPr dirty="0"/>
          </a:p>
        </p:txBody>
      </p:sp>
      <p:pic>
        <p:nvPicPr>
          <p:cNvPr id="118" name="Picture 11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426400" y="18670080"/>
            <a:ext cx="2974320" cy="2284920"/>
          </a:xfrm>
          <a:prstGeom prst="rect">
            <a:avLst/>
          </a:prstGeom>
          <a:ln>
            <a:noFill/>
          </a:ln>
        </p:spPr>
      </p:pic>
      <p:sp>
        <p:nvSpPr>
          <p:cNvPr id="119" name="TextShape 54"/>
          <p:cNvSpPr txBox="1"/>
          <p:nvPr/>
        </p:nvSpPr>
        <p:spPr>
          <a:xfrm>
            <a:off x="11367720" y="18323760"/>
            <a:ext cx="310896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20 MHz LTE 20 MHz Wi-Fi</a:t>
            </a:r>
            <a:endParaRPr/>
          </a:p>
        </p:txBody>
      </p:sp>
      <p:pic>
        <p:nvPicPr>
          <p:cNvPr id="120" name="Picture 11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4950440" y="18670080"/>
            <a:ext cx="3016440" cy="2284920"/>
          </a:xfrm>
          <a:prstGeom prst="rect">
            <a:avLst/>
          </a:prstGeom>
          <a:ln>
            <a:noFill/>
          </a:ln>
        </p:spPr>
      </p:pic>
      <p:sp>
        <p:nvSpPr>
          <p:cNvPr id="121" name="TextShape 55"/>
          <p:cNvSpPr txBox="1"/>
          <p:nvPr/>
        </p:nvSpPr>
        <p:spPr>
          <a:xfrm>
            <a:off x="15025320" y="18323760"/>
            <a:ext cx="310896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10 MHz LTE 20 MHz Wi-Fi</a:t>
            </a:r>
            <a:endParaRPr/>
          </a:p>
        </p:txBody>
      </p:sp>
      <p:pic>
        <p:nvPicPr>
          <p:cNvPr id="122" name="Picture 1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8516600" y="18670080"/>
            <a:ext cx="2925000" cy="2284920"/>
          </a:xfrm>
          <a:prstGeom prst="rect">
            <a:avLst/>
          </a:prstGeom>
          <a:ln>
            <a:noFill/>
          </a:ln>
        </p:spPr>
      </p:pic>
      <p:sp>
        <p:nvSpPr>
          <p:cNvPr id="123" name="TextShape 56"/>
          <p:cNvSpPr txBox="1"/>
          <p:nvPr/>
        </p:nvSpPr>
        <p:spPr>
          <a:xfrm>
            <a:off x="18516600" y="18323760"/>
            <a:ext cx="310896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5 MHz LTE 20 MHz Wi-Fi</a:t>
            </a:r>
            <a:endParaRPr/>
          </a:p>
        </p:txBody>
      </p:sp>
      <p:grpSp>
        <p:nvGrpSpPr>
          <p:cNvPr id="130" name="Group 129"/>
          <p:cNvGrpSpPr/>
          <p:nvPr/>
        </p:nvGrpSpPr>
        <p:grpSpPr>
          <a:xfrm>
            <a:off x="2438400" y="8305800"/>
            <a:ext cx="6324600" cy="4572000"/>
            <a:chOff x="1753920" y="8589600"/>
            <a:chExt cx="6324600" cy="4572000"/>
          </a:xfrm>
        </p:grpSpPr>
        <p:sp>
          <p:nvSpPr>
            <p:cNvPr id="70" name="CustomShape 27"/>
            <p:cNvSpPr/>
            <p:nvPr/>
          </p:nvSpPr>
          <p:spPr>
            <a:xfrm>
              <a:off x="4801920" y="10326960"/>
              <a:ext cx="3017520" cy="2834640"/>
            </a:xfrm>
            <a:prstGeom prst="ellipse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</p:sp>
        <p:sp>
          <p:nvSpPr>
            <p:cNvPr id="71" name="CustomShape 28"/>
            <p:cNvSpPr/>
            <p:nvPr/>
          </p:nvSpPr>
          <p:spPr>
            <a:xfrm>
              <a:off x="4649520" y="8726760"/>
              <a:ext cx="3017520" cy="2834640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3333"/>
              </a:solidFill>
            </a:ln>
          </p:spPr>
        </p:sp>
        <p:sp>
          <p:nvSpPr>
            <p:cNvPr id="72" name="CustomShape 29"/>
            <p:cNvSpPr/>
            <p:nvPr/>
          </p:nvSpPr>
          <p:spPr>
            <a:xfrm>
              <a:off x="2211120" y="10326960"/>
              <a:ext cx="3017520" cy="2834640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3333"/>
              </a:solidFill>
            </a:ln>
          </p:spPr>
        </p:sp>
        <p:sp>
          <p:nvSpPr>
            <p:cNvPr id="73" name="CustomShape 30"/>
            <p:cNvSpPr/>
            <p:nvPr/>
          </p:nvSpPr>
          <p:spPr>
            <a:xfrm>
              <a:off x="2211120" y="8589600"/>
              <a:ext cx="3017520" cy="2834640"/>
            </a:xfrm>
            <a:prstGeom prst="ellipse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</p:sp>
        <p:pic>
          <p:nvPicPr>
            <p:cNvPr id="74" name="Picture 7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15600" y="9306360"/>
              <a:ext cx="1005840" cy="91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97320" y="11393760"/>
              <a:ext cx="1005840" cy="91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09160" y="12099600"/>
              <a:ext cx="840960" cy="603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11120" y="8955360"/>
              <a:ext cx="840960" cy="603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741095" y="10692720"/>
              <a:ext cx="840960" cy="603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11720" y="9107760"/>
              <a:ext cx="840960" cy="603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164120" y="9945960"/>
              <a:ext cx="914400" cy="9791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71440" y="11972880"/>
              <a:ext cx="1004760" cy="982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53920" y="10052640"/>
              <a:ext cx="1004760" cy="982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71440" y="8794440"/>
              <a:ext cx="1004760" cy="982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85" name="CustomShape 31"/>
            <p:cNvSpPr/>
            <p:nvPr/>
          </p:nvSpPr>
          <p:spPr>
            <a:xfrm>
              <a:off x="3491280" y="9031560"/>
              <a:ext cx="730440" cy="3452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Arial"/>
                </a:rPr>
                <a:t>Wi-Fi</a:t>
              </a:r>
              <a:endParaRPr dirty="0"/>
            </a:p>
          </p:txBody>
        </p:sp>
        <p:sp>
          <p:nvSpPr>
            <p:cNvPr id="86" name="CustomShape 32"/>
            <p:cNvSpPr/>
            <p:nvPr/>
          </p:nvSpPr>
          <p:spPr>
            <a:xfrm>
              <a:off x="6173520" y="12303960"/>
              <a:ext cx="730440" cy="3452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Arial"/>
                </a:rPr>
                <a:t>Wi-Fi</a:t>
              </a:r>
              <a:endParaRPr dirty="0"/>
            </a:p>
          </p:txBody>
        </p:sp>
        <p:sp>
          <p:nvSpPr>
            <p:cNvPr id="87" name="CustomShape 33"/>
            <p:cNvSpPr/>
            <p:nvPr/>
          </p:nvSpPr>
          <p:spPr>
            <a:xfrm>
              <a:off x="3399840" y="12632400"/>
              <a:ext cx="913320" cy="3452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Arial"/>
                </a:rPr>
                <a:t>LTE-U</a:t>
              </a:r>
              <a:endParaRPr/>
            </a:p>
          </p:txBody>
        </p:sp>
        <p:sp>
          <p:nvSpPr>
            <p:cNvPr id="88" name="CustomShape 34"/>
            <p:cNvSpPr/>
            <p:nvPr/>
          </p:nvSpPr>
          <p:spPr>
            <a:xfrm>
              <a:off x="5946000" y="9067320"/>
              <a:ext cx="913320" cy="3452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Arial"/>
                </a:rPr>
                <a:t>LTE-U</a:t>
              </a:r>
              <a:endParaRPr dirty="0"/>
            </a:p>
          </p:txBody>
        </p:sp>
        <p:pic>
          <p:nvPicPr>
            <p:cNvPr id="124" name="Picture 12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716320" y="9412560"/>
              <a:ext cx="1188720" cy="1280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5" name="Picture 12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144960" y="11064240"/>
              <a:ext cx="1371600" cy="1463040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126" name="Table 57"/>
          <p:cNvGraphicFramePr/>
          <p:nvPr/>
        </p:nvGraphicFramePr>
        <p:xfrm>
          <a:off x="11480760" y="6087600"/>
          <a:ext cx="4778280" cy="2310240"/>
        </p:xfrm>
        <a:graphic>
          <a:graphicData uri="http://schemas.openxmlformats.org/drawingml/2006/table">
            <a:tbl>
              <a:tblPr/>
              <a:tblGrid>
                <a:gridCol w="4778280"/>
              </a:tblGrid>
              <a:tr h="44028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ORBIT </a:t>
                      </a:r>
                      <a:r>
                        <a:rPr lang="en-US" sz="2000" dirty="0" err="1">
                          <a:latin typeface="Arial"/>
                        </a:rPr>
                        <a:t>Testbed</a:t>
                      </a:r>
                      <a:endParaRPr sz="2000" dirty="0"/>
                    </a:p>
                  </a:txBody>
                  <a:tcPr/>
                </a:tc>
              </a:tr>
              <a:tr h="440280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/>
                        </a:rPr>
                        <a:t>USRP Software Defined Radios (SDR)</a:t>
                      </a:r>
                      <a:endParaRPr sz="2000"/>
                    </a:p>
                  </a:txBody>
                  <a:tcPr/>
                </a:tc>
              </a:tr>
              <a:tr h="728640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/>
                        </a:rPr>
                        <a:t>Open Air Interface FPGA software to broadcast LTE-U[3]</a:t>
                      </a:r>
                      <a:endParaRPr sz="2000"/>
                    </a:p>
                  </a:txBody>
                  <a:tcPr/>
                </a:tc>
              </a:tr>
              <a:tr h="44136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/>
                        </a:rPr>
                        <a:t>Iperf</a:t>
                      </a:r>
                      <a:r>
                        <a:rPr lang="en-US" sz="2000" dirty="0">
                          <a:latin typeface="Arial"/>
                        </a:rPr>
                        <a:t> Linux software to measure throughput</a:t>
                      </a:r>
                      <a:endParaRPr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7" name="CustomShape 58"/>
          <p:cNvSpPr/>
          <p:nvPr/>
        </p:nvSpPr>
        <p:spPr>
          <a:xfrm>
            <a:off x="16796160" y="5583960"/>
            <a:ext cx="4311240" cy="50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Arial"/>
              </a:rPr>
              <a:t>Parameters</a:t>
            </a:r>
            <a:endParaRPr dirty="0"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endParaRPr dirty="0"/>
          </a:p>
        </p:txBody>
      </p:sp>
      <p:graphicFrame>
        <p:nvGraphicFramePr>
          <p:cNvPr id="128" name="Table 59"/>
          <p:cNvGraphicFramePr/>
          <p:nvPr/>
        </p:nvGraphicFramePr>
        <p:xfrm>
          <a:off x="16606080" y="6081840"/>
          <a:ext cx="4778280" cy="2300160"/>
        </p:xfrm>
        <a:graphic>
          <a:graphicData uri="http://schemas.openxmlformats.org/drawingml/2006/table">
            <a:tbl>
              <a:tblPr/>
              <a:tblGrid>
                <a:gridCol w="4778280"/>
              </a:tblGrid>
              <a:tr h="742509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/>
                        </a:rPr>
                        <a:t>WLAN Channel 11 (2462 MHz Center Freq)</a:t>
                      </a:r>
                      <a:endParaRPr sz="2000"/>
                    </a:p>
                  </a:txBody>
                  <a:tcPr/>
                </a:tc>
              </a:tr>
              <a:tr h="544109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/>
                        </a:rPr>
                        <a:t>Saturated Traffic Conditions</a:t>
                      </a:r>
                      <a:endParaRPr sz="2000"/>
                    </a:p>
                  </a:txBody>
                  <a:tcPr/>
                </a:tc>
              </a:tr>
              <a:tr h="544490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/>
                        </a:rPr>
                        <a:t>SISO 802.11n Wi-Fi 20 MHz Bandwidth</a:t>
                      </a:r>
                      <a:endParaRPr sz="2000"/>
                    </a:p>
                  </a:txBody>
                  <a:tcPr/>
                </a:tc>
              </a:tr>
              <a:tr h="46905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LTE-U 5, 10 and 20 MHz Bandwidths</a:t>
                      </a:r>
                      <a:endParaRPr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CustomShape 60"/>
          <p:cNvSpPr/>
          <p:nvPr/>
        </p:nvSpPr>
        <p:spPr>
          <a:xfrm>
            <a:off x="22555200" y="5410200"/>
            <a:ext cx="4953000" cy="3200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0"/>
            <a:endParaRPr lang="en-US" sz="2400" dirty="0" smtClean="0"/>
          </a:p>
          <a:p>
            <a:pPr lvl="0">
              <a:buFont typeface="Arial" pitchFamily="34" charset="0"/>
              <a:buChar char="•"/>
            </a:pPr>
            <a:r>
              <a:rPr lang="en-US" sz="2400" dirty="0" smtClean="0"/>
              <a:t> LTE signal: lightly loaded (control signals only, no data, power assigned only at few frequency subcarriers) as shown in FFT of LTE signal</a:t>
            </a:r>
          </a:p>
          <a:p>
            <a:pPr lvl="0"/>
            <a:endParaRPr lang="en-US" sz="2400" dirty="0" smtClean="0"/>
          </a:p>
          <a:p>
            <a:pPr lvl="0">
              <a:buFont typeface="Arial" pitchFamily="34" charset="0"/>
              <a:buChar char="•"/>
            </a:pPr>
            <a:r>
              <a:rPr lang="en-US" sz="2400" dirty="0" smtClean="0"/>
              <a:t> 20-60% throughput decrease in Wi-Fi throughput when LTE is present</a:t>
            </a:r>
          </a:p>
          <a:p>
            <a:pPr lvl="0">
              <a:buFont typeface="Arial" pitchFamily="34" charset="0"/>
              <a:buChar char="•"/>
            </a:pPr>
            <a:endParaRPr lang="en-US" sz="2400"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11353800" y="22450425"/>
            <a:ext cx="5103564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16535400" y="22450425"/>
            <a:ext cx="5103564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32" name="Object 131"/>
          <p:cNvGraphicFramePr>
            <a:graphicFrameLocks noChangeAspect="1"/>
          </p:cNvGraphicFramePr>
          <p:nvPr/>
        </p:nvGraphicFramePr>
        <p:xfrm>
          <a:off x="1447800" y="24307800"/>
          <a:ext cx="2819400" cy="1169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26" imgW="1041120" imgH="431640" progId="Equation.3">
                  <p:embed/>
                </p:oleObj>
              </mc:Choice>
              <mc:Fallback>
                <p:oleObj name="Equation" r:id="rId26" imgW="10411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307800"/>
                        <a:ext cx="2819400" cy="11690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CustomShape 60"/>
          <p:cNvSpPr/>
          <p:nvPr/>
        </p:nvSpPr>
        <p:spPr>
          <a:xfrm>
            <a:off x="22595400" y="9594240"/>
            <a:ext cx="9637200" cy="404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0">
              <a:buFont typeface="Arial" pitchFamily="34" charset="0"/>
              <a:buChar char="•"/>
            </a:pPr>
            <a:r>
              <a:rPr lang="en-US" sz="2400" dirty="0" smtClean="0"/>
              <a:t> As </a:t>
            </a:r>
            <a:r>
              <a:rPr lang="en-US" sz="2400" dirty="0" smtClean="0"/>
              <a:t>the distance between Wi-Fi and LTE increases, lesser effect of LTE interference on Wi-Fi and increase in Wi-Fi SINR and throughput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smtClean="0"/>
              <a:t> Similar throughput performance at Wi-Fi when LTE = {5 MHz, 10 MHz, 20 MHz}</a:t>
            </a:r>
          </a:p>
          <a:p>
            <a:pPr lvl="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smtClean="0"/>
              <a:t> Packet </a:t>
            </a:r>
            <a:r>
              <a:rPr lang="en-US" sz="2400" dirty="0" smtClean="0"/>
              <a:t>aggregation at 802.11n: higher occupancy of channel compared to 802.11g; due to LTE control signals, which are periodic in time, only few data units gets corrupted in a single Wi-Fi transmission; thus higher throughput is achieved for 802.11n compared 802.11g</a:t>
            </a:r>
            <a:endParaRPr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134" name="TextBox 133"/>
          <p:cNvSpPr txBox="1"/>
          <p:nvPr/>
        </p:nvSpPr>
        <p:spPr>
          <a:xfrm>
            <a:off x="27736800" y="90794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FFT of LTE collected on USRP node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066800" y="14630400"/>
            <a:ext cx="9144000" cy="287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 smtClean="0"/>
              <a:t>Bianchi’s Wi-Fi Model [2]</a:t>
            </a:r>
            <a:endParaRPr lang="en-US" sz="2400" dirty="0" smtClean="0"/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dirty="0" smtClean="0"/>
              <a:t>If the channel is busy, Wi-Fi waits to transmit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dirty="0" smtClean="0"/>
              <a:t>Once the channel is clear, it waits for the DIFS time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2400" dirty="0" smtClean="0"/>
              <a:t> In the contention window, it waits for a random amount of time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2400" dirty="0" smtClean="0"/>
              <a:t> After the random time has passed, it transmits the data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2400" dirty="0" smtClean="0"/>
              <a:t> After data transmission, it waits for the SIFS time and sends the acknowledgment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143000" y="20130715"/>
            <a:ext cx="4953000" cy="250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400" b="1" dirty="0" smtClean="0"/>
              <a:t>LTE Scheduling</a:t>
            </a:r>
            <a:endParaRPr lang="en-US" sz="2400" dirty="0" smtClean="0"/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dirty="0" smtClean="0"/>
              <a:t>Divided into resource blocks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2400" dirty="0" smtClean="0"/>
              <a:t> A </a:t>
            </a:r>
            <a:r>
              <a:rPr lang="en-US" sz="2400" dirty="0" smtClean="0"/>
              <a:t>resource block is allocated in the frequency and the time domain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2400" dirty="0" smtClean="0"/>
              <a:t> Allocations </a:t>
            </a:r>
            <a:r>
              <a:rPr lang="en-US" sz="2400" dirty="0" smtClean="0"/>
              <a:t>are based on the type of data transmitted</a:t>
            </a:r>
            <a:endParaRPr lang="en-US" sz="2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66800" y="23236535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400" b="1" dirty="0" smtClean="0"/>
              <a:t>Analytical Model</a:t>
            </a:r>
            <a:endParaRPr lang="en-US" sz="2400" dirty="0" smtClean="0"/>
          </a:p>
        </p:txBody>
      </p:sp>
      <p:sp>
        <p:nvSpPr>
          <p:cNvPr id="136" name="TextBox 135"/>
          <p:cNvSpPr txBox="1"/>
          <p:nvPr/>
        </p:nvSpPr>
        <p:spPr>
          <a:xfrm>
            <a:off x="5410200" y="23545800"/>
            <a:ext cx="4953000" cy="250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2400" dirty="0" smtClean="0"/>
              <a:t> SINR </a:t>
            </a:r>
            <a:r>
              <a:rPr lang="en-US" sz="2400" dirty="0" smtClean="0"/>
              <a:t>– Signal to Interference Noise Ratio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2400" dirty="0" smtClean="0"/>
              <a:t> Rx – Received power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2400" dirty="0" smtClean="0"/>
              <a:t> I</a:t>
            </a:r>
            <a:r>
              <a:rPr lang="en-US" sz="2400" baseline="-25000" dirty="0" smtClean="0"/>
              <a:t>L</a:t>
            </a:r>
            <a:r>
              <a:rPr lang="en-US" sz="2400" dirty="0" smtClean="0"/>
              <a:t> – Received power from LTE to Wi-Fi client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2400" dirty="0" smtClean="0"/>
              <a:t> N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</a:t>
            </a:r>
            <a:r>
              <a:rPr lang="en-US" sz="2400" dirty="0" smtClean="0"/>
              <a:t>- Noise</a:t>
            </a:r>
            <a:endParaRPr lang="en-US" sz="2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11430000" y="13909357"/>
            <a:ext cx="998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/>
              <a:t>Spectrum Analyzer screenshots with only LTE-U transmitting</a:t>
            </a:r>
            <a:endParaRPr lang="en-US" sz="26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11125200" y="17714160"/>
            <a:ext cx="10591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/>
              <a:t>Spectrum Analyzer screenshots with LTE-U and Wi-Fi transmitting</a:t>
            </a:r>
            <a:endParaRPr lang="en-US" sz="26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11582400" y="21557873"/>
            <a:ext cx="4724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/>
              <a:t>Analytical vs. Experimental Wi-Fi Throughput with LTE-U</a:t>
            </a:r>
            <a:endParaRPr lang="en-US" sz="26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16459200" y="21557873"/>
            <a:ext cx="5181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/>
              <a:t>Wi-Fi Throughput with LTE-U at 5, 10 and 20 MHz bandwidths</a:t>
            </a:r>
            <a:endParaRPr lang="en-US" sz="2600" b="1" dirty="0"/>
          </a:p>
        </p:txBody>
      </p:sp>
      <p:sp>
        <p:nvSpPr>
          <p:cNvPr id="141" name="CustomShape 20"/>
          <p:cNvSpPr/>
          <p:nvPr/>
        </p:nvSpPr>
        <p:spPr>
          <a:xfrm>
            <a:off x="8763000" y="2856240"/>
            <a:ext cx="20193000" cy="801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500" dirty="0" smtClean="0"/>
              <a:t>Acknowledgments: </a:t>
            </a:r>
            <a:r>
              <a:rPr lang="en-US" sz="3500" dirty="0" err="1" smtClean="0"/>
              <a:t>Shweta</a:t>
            </a:r>
            <a:r>
              <a:rPr lang="en-US" sz="3500" dirty="0" smtClean="0"/>
              <a:t> </a:t>
            </a:r>
            <a:r>
              <a:rPr lang="en-US" sz="3500" dirty="0" err="1" smtClean="0"/>
              <a:t>Sagari</a:t>
            </a:r>
            <a:r>
              <a:rPr lang="en-US" sz="3500" dirty="0" smtClean="0"/>
              <a:t>, Wade Trappe, Ivan </a:t>
            </a:r>
            <a:r>
              <a:rPr lang="en-US" sz="3500" dirty="0" err="1" smtClean="0"/>
              <a:t>Seskar</a:t>
            </a:r>
            <a:endParaRPr sz="3500" dirty="0"/>
          </a:p>
        </p:txBody>
      </p:sp>
      <p:sp>
        <p:nvSpPr>
          <p:cNvPr id="2" name="TextBox 1"/>
          <p:cNvSpPr txBox="1"/>
          <p:nvPr/>
        </p:nvSpPr>
        <p:spPr>
          <a:xfrm>
            <a:off x="8116680" y="22004149"/>
            <a:ext cx="64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78795" y="18021937"/>
            <a:ext cx="97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  <p:pic>
        <p:nvPicPr>
          <p:cNvPr id="107" name="Picture 10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931040" y="11863034"/>
            <a:ext cx="840960" cy="60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673</Words>
  <Application>Microsoft Office PowerPoint</Application>
  <PresentationFormat>Custom</PresentationFormat>
  <Paragraphs>87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Sam</cp:lastModifiedBy>
  <cp:revision>29</cp:revision>
  <dcterms:modified xsi:type="dcterms:W3CDTF">2015-11-03T21:34:04Z</dcterms:modified>
</cp:coreProperties>
</file>